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1" r:id="rId4"/>
  </p:sldMasterIdLst>
  <p:notesMasterIdLst>
    <p:notesMasterId r:id="rId23"/>
  </p:notesMasterIdLst>
  <p:handoutMasterIdLst>
    <p:handoutMasterId r:id="rId24"/>
  </p:handoutMasterIdLst>
  <p:sldIdLst>
    <p:sldId id="5408" r:id="rId5"/>
    <p:sldId id="5846" r:id="rId6"/>
    <p:sldId id="2804" r:id="rId7"/>
    <p:sldId id="5862" r:id="rId8"/>
    <p:sldId id="5865" r:id="rId9"/>
    <p:sldId id="2759" r:id="rId10"/>
    <p:sldId id="2803" r:id="rId11"/>
    <p:sldId id="2800" r:id="rId12"/>
    <p:sldId id="2817" r:id="rId13"/>
    <p:sldId id="5866" r:id="rId14"/>
    <p:sldId id="2810" r:id="rId15"/>
    <p:sldId id="2773" r:id="rId16"/>
    <p:sldId id="2813" r:id="rId17"/>
    <p:sldId id="5868" r:id="rId18"/>
    <p:sldId id="2760" r:id="rId19"/>
    <p:sldId id="2763" r:id="rId20"/>
    <p:sldId id="5869" r:id="rId21"/>
    <p:sldId id="5834" r:id="rId2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  <p188:author id="{110883EE-9B73-5503-0B64-7A7DC4865B8A}" name="David Dean" initials="DD" userId="S::deandj@jlab.org::9ca1d1dd-abb5-444f-b6db-26d7522c446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6"/>
    <p:restoredTop sz="94544"/>
  </p:normalViewPr>
  <p:slideViewPr>
    <p:cSldViewPr>
      <p:cViewPr varScale="1">
        <p:scale>
          <a:sx n="95" d="100"/>
          <a:sy n="95" d="100"/>
        </p:scale>
        <p:origin x="208" y="4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1" d="100"/>
          <a:sy n="131" d="100"/>
        </p:scale>
        <p:origin x="70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82264-9CD3-1D45-B580-28D2222BD359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DDC997-FAF2-6D43-9CF0-F42D246A27AC}">
      <dgm:prSet phldrT="[Text]"/>
      <dgm:spPr/>
      <dgm:t>
        <a:bodyPr/>
        <a:lstStyle/>
        <a:p>
          <a:r>
            <a:rPr lang="en-US" dirty="0"/>
            <a:t>Theory</a:t>
          </a:r>
        </a:p>
      </dgm:t>
    </dgm:pt>
    <dgm:pt modelId="{901C20F8-17C2-4D43-A16C-75CD7A73087B}" type="parTrans" cxnId="{F85E13A5-2AD3-4442-9ADB-1144911DB98D}">
      <dgm:prSet/>
      <dgm:spPr/>
      <dgm:t>
        <a:bodyPr/>
        <a:lstStyle/>
        <a:p>
          <a:endParaRPr lang="en-US"/>
        </a:p>
      </dgm:t>
    </dgm:pt>
    <dgm:pt modelId="{F28BAF2E-E4CB-D04C-96EB-A82CFAECD16C}" type="sibTrans" cxnId="{F85E13A5-2AD3-4442-9ADB-1144911DB98D}">
      <dgm:prSet/>
      <dgm:spPr/>
      <dgm:t>
        <a:bodyPr/>
        <a:lstStyle/>
        <a:p>
          <a:endParaRPr lang="en-US"/>
        </a:p>
      </dgm:t>
    </dgm:pt>
    <dgm:pt modelId="{62F1C4AC-45DE-E249-BE9E-B2ABB350654A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9A88788A-24B4-FC45-8CBF-3D1F7F99D423}" type="parTrans" cxnId="{62ADB33E-5ED0-C048-9689-F87D226B5281}">
      <dgm:prSet/>
      <dgm:spPr/>
      <dgm:t>
        <a:bodyPr/>
        <a:lstStyle/>
        <a:p>
          <a:endParaRPr lang="en-US"/>
        </a:p>
      </dgm:t>
    </dgm:pt>
    <dgm:pt modelId="{8EE875F6-E5E8-5844-BEE8-43C71A2FCAF6}" type="sibTrans" cxnId="{62ADB33E-5ED0-C048-9689-F87D226B5281}">
      <dgm:prSet/>
      <dgm:spPr/>
      <dgm:t>
        <a:bodyPr/>
        <a:lstStyle/>
        <a:p>
          <a:endParaRPr lang="en-US"/>
        </a:p>
      </dgm:t>
    </dgm:pt>
    <dgm:pt modelId="{12BFE18A-A669-F24F-B52F-2C9B2242CCEE}">
      <dgm:prSet phldrT="[Text]"/>
      <dgm:spPr/>
      <dgm:t>
        <a:bodyPr/>
        <a:lstStyle/>
        <a:p>
          <a:r>
            <a:rPr lang="en-US" dirty="0"/>
            <a:t>Computation</a:t>
          </a:r>
        </a:p>
      </dgm:t>
    </dgm:pt>
    <dgm:pt modelId="{218B2660-334C-CF45-A18F-B90611BDEE3A}" type="parTrans" cxnId="{D283EF9E-EBA1-6B45-BD83-B0285937465A}">
      <dgm:prSet/>
      <dgm:spPr/>
      <dgm:t>
        <a:bodyPr/>
        <a:lstStyle/>
        <a:p>
          <a:endParaRPr lang="en-US"/>
        </a:p>
      </dgm:t>
    </dgm:pt>
    <dgm:pt modelId="{CB10FDF5-42EC-254E-A4D1-EA05CB57A6B1}" type="sibTrans" cxnId="{D283EF9E-EBA1-6B45-BD83-B0285937465A}">
      <dgm:prSet/>
      <dgm:spPr/>
      <dgm:t>
        <a:bodyPr/>
        <a:lstStyle/>
        <a:p>
          <a:endParaRPr lang="en-US"/>
        </a:p>
      </dgm:t>
    </dgm:pt>
    <dgm:pt modelId="{280251C3-2A65-F44B-8733-AF25EAF1D9E2}" type="pres">
      <dgm:prSet presAssocID="{E8F82264-9CD3-1D45-B580-28D2222BD359}" presName="cycle" presStyleCnt="0">
        <dgm:presLayoutVars>
          <dgm:dir/>
          <dgm:resizeHandles val="exact"/>
        </dgm:presLayoutVars>
      </dgm:prSet>
      <dgm:spPr/>
    </dgm:pt>
    <dgm:pt modelId="{69D86AEB-CFC0-6E44-AD44-CF420C8DC9D0}" type="pres">
      <dgm:prSet presAssocID="{A5DDC997-FAF2-6D43-9CF0-F42D246A27AC}" presName="node" presStyleLbl="node1" presStyleIdx="0" presStyleCnt="3" custRadScaleRad="101709">
        <dgm:presLayoutVars>
          <dgm:bulletEnabled val="1"/>
        </dgm:presLayoutVars>
      </dgm:prSet>
      <dgm:spPr/>
    </dgm:pt>
    <dgm:pt modelId="{CFC0D855-B21E-0345-A12E-634E63499826}" type="pres">
      <dgm:prSet presAssocID="{F28BAF2E-E4CB-D04C-96EB-A82CFAECD16C}" presName="sibTrans" presStyleLbl="sibTrans2D1" presStyleIdx="0" presStyleCnt="3"/>
      <dgm:spPr/>
    </dgm:pt>
    <dgm:pt modelId="{5B2302A0-CFE5-FC46-B1EC-41680DA09DDE}" type="pres">
      <dgm:prSet presAssocID="{F28BAF2E-E4CB-D04C-96EB-A82CFAECD16C}" presName="connectorText" presStyleLbl="sibTrans2D1" presStyleIdx="0" presStyleCnt="3"/>
      <dgm:spPr/>
    </dgm:pt>
    <dgm:pt modelId="{86E9CA19-B631-2344-9D71-81394FCD3A93}" type="pres">
      <dgm:prSet presAssocID="{62F1C4AC-45DE-E249-BE9E-B2ABB350654A}" presName="node" presStyleLbl="node1" presStyleIdx="1" presStyleCnt="3" custRadScaleRad="96505" custRadScaleInc="2036">
        <dgm:presLayoutVars>
          <dgm:bulletEnabled val="1"/>
        </dgm:presLayoutVars>
      </dgm:prSet>
      <dgm:spPr/>
    </dgm:pt>
    <dgm:pt modelId="{199A4D72-4E96-0248-AFAF-5C7A72C5F815}" type="pres">
      <dgm:prSet presAssocID="{8EE875F6-E5E8-5844-BEE8-43C71A2FCAF6}" presName="sibTrans" presStyleLbl="sibTrans2D1" presStyleIdx="1" presStyleCnt="3"/>
      <dgm:spPr/>
    </dgm:pt>
    <dgm:pt modelId="{22BB9C15-B17D-E042-8B0A-4751126C5B6C}" type="pres">
      <dgm:prSet presAssocID="{8EE875F6-E5E8-5844-BEE8-43C71A2FCAF6}" presName="connectorText" presStyleLbl="sibTrans2D1" presStyleIdx="1" presStyleCnt="3"/>
      <dgm:spPr/>
    </dgm:pt>
    <dgm:pt modelId="{E9C5BEF7-ADA5-714E-9D89-DF7461E2A0EA}" type="pres">
      <dgm:prSet presAssocID="{12BFE18A-A669-F24F-B52F-2C9B2242CCEE}" presName="node" presStyleLbl="node1" presStyleIdx="2" presStyleCnt="3">
        <dgm:presLayoutVars>
          <dgm:bulletEnabled val="1"/>
        </dgm:presLayoutVars>
      </dgm:prSet>
      <dgm:spPr/>
    </dgm:pt>
    <dgm:pt modelId="{54C2947A-62FE-684A-8B27-A437823C850B}" type="pres">
      <dgm:prSet presAssocID="{CB10FDF5-42EC-254E-A4D1-EA05CB57A6B1}" presName="sibTrans" presStyleLbl="sibTrans2D1" presStyleIdx="2" presStyleCnt="3"/>
      <dgm:spPr/>
    </dgm:pt>
    <dgm:pt modelId="{9CC85B7B-4F4A-BF47-A95D-85B2267C6753}" type="pres">
      <dgm:prSet presAssocID="{CB10FDF5-42EC-254E-A4D1-EA05CB57A6B1}" presName="connectorText" presStyleLbl="sibTrans2D1" presStyleIdx="2" presStyleCnt="3"/>
      <dgm:spPr/>
    </dgm:pt>
  </dgm:ptLst>
  <dgm:cxnLst>
    <dgm:cxn modelId="{DD126B08-8BD5-F546-A871-A2B745D7DC2D}" type="presOf" srcId="{62F1C4AC-45DE-E249-BE9E-B2ABB350654A}" destId="{86E9CA19-B631-2344-9D71-81394FCD3A93}" srcOrd="0" destOrd="0" presId="urn:microsoft.com/office/officeart/2005/8/layout/cycle2"/>
    <dgm:cxn modelId="{50BA1D2E-12A7-8341-80FF-623FD46EFD60}" type="presOf" srcId="{F28BAF2E-E4CB-D04C-96EB-A82CFAECD16C}" destId="{CFC0D855-B21E-0345-A12E-634E63499826}" srcOrd="0" destOrd="0" presId="urn:microsoft.com/office/officeart/2005/8/layout/cycle2"/>
    <dgm:cxn modelId="{62ADB33E-5ED0-C048-9689-F87D226B5281}" srcId="{E8F82264-9CD3-1D45-B580-28D2222BD359}" destId="{62F1C4AC-45DE-E249-BE9E-B2ABB350654A}" srcOrd="1" destOrd="0" parTransId="{9A88788A-24B4-FC45-8CBF-3D1F7F99D423}" sibTransId="{8EE875F6-E5E8-5844-BEE8-43C71A2FCAF6}"/>
    <dgm:cxn modelId="{65A77867-4016-A145-9D71-457321AB030B}" type="presOf" srcId="{A5DDC997-FAF2-6D43-9CF0-F42D246A27AC}" destId="{69D86AEB-CFC0-6E44-AD44-CF420C8DC9D0}" srcOrd="0" destOrd="0" presId="urn:microsoft.com/office/officeart/2005/8/layout/cycle2"/>
    <dgm:cxn modelId="{EDC9746C-01D0-344C-95A8-E8948FC2CBA1}" type="presOf" srcId="{8EE875F6-E5E8-5844-BEE8-43C71A2FCAF6}" destId="{22BB9C15-B17D-E042-8B0A-4751126C5B6C}" srcOrd="1" destOrd="0" presId="urn:microsoft.com/office/officeart/2005/8/layout/cycle2"/>
    <dgm:cxn modelId="{2FF24272-D5B1-3A43-A750-717039769C68}" type="presOf" srcId="{12BFE18A-A669-F24F-B52F-2C9B2242CCEE}" destId="{E9C5BEF7-ADA5-714E-9D89-DF7461E2A0EA}" srcOrd="0" destOrd="0" presId="urn:microsoft.com/office/officeart/2005/8/layout/cycle2"/>
    <dgm:cxn modelId="{DCC9A57C-DF4B-E04A-92AD-111AE5AF9F39}" type="presOf" srcId="{8EE875F6-E5E8-5844-BEE8-43C71A2FCAF6}" destId="{199A4D72-4E96-0248-AFAF-5C7A72C5F815}" srcOrd="0" destOrd="0" presId="urn:microsoft.com/office/officeart/2005/8/layout/cycle2"/>
    <dgm:cxn modelId="{3858A385-B4CA-5F42-BCE7-1CCC957295F6}" type="presOf" srcId="{E8F82264-9CD3-1D45-B580-28D2222BD359}" destId="{280251C3-2A65-F44B-8733-AF25EAF1D9E2}" srcOrd="0" destOrd="0" presId="urn:microsoft.com/office/officeart/2005/8/layout/cycle2"/>
    <dgm:cxn modelId="{2EDFC79A-10DA-A749-AA30-FF77F83DBA0B}" type="presOf" srcId="{F28BAF2E-E4CB-D04C-96EB-A82CFAECD16C}" destId="{5B2302A0-CFE5-FC46-B1EC-41680DA09DDE}" srcOrd="1" destOrd="0" presId="urn:microsoft.com/office/officeart/2005/8/layout/cycle2"/>
    <dgm:cxn modelId="{D283EF9E-EBA1-6B45-BD83-B0285937465A}" srcId="{E8F82264-9CD3-1D45-B580-28D2222BD359}" destId="{12BFE18A-A669-F24F-B52F-2C9B2242CCEE}" srcOrd="2" destOrd="0" parTransId="{218B2660-334C-CF45-A18F-B90611BDEE3A}" sibTransId="{CB10FDF5-42EC-254E-A4D1-EA05CB57A6B1}"/>
    <dgm:cxn modelId="{F85E13A5-2AD3-4442-9ADB-1144911DB98D}" srcId="{E8F82264-9CD3-1D45-B580-28D2222BD359}" destId="{A5DDC997-FAF2-6D43-9CF0-F42D246A27AC}" srcOrd="0" destOrd="0" parTransId="{901C20F8-17C2-4D43-A16C-75CD7A73087B}" sibTransId="{F28BAF2E-E4CB-D04C-96EB-A82CFAECD16C}"/>
    <dgm:cxn modelId="{4970A4B5-F1D0-F34B-8886-8DD7A27C1584}" type="presOf" srcId="{CB10FDF5-42EC-254E-A4D1-EA05CB57A6B1}" destId="{54C2947A-62FE-684A-8B27-A437823C850B}" srcOrd="0" destOrd="0" presId="urn:microsoft.com/office/officeart/2005/8/layout/cycle2"/>
    <dgm:cxn modelId="{54EDC5D8-CE68-8449-BCE4-FDAB3D422221}" type="presOf" srcId="{CB10FDF5-42EC-254E-A4D1-EA05CB57A6B1}" destId="{9CC85B7B-4F4A-BF47-A95D-85B2267C6753}" srcOrd="1" destOrd="0" presId="urn:microsoft.com/office/officeart/2005/8/layout/cycle2"/>
    <dgm:cxn modelId="{BA68A8BD-2C10-7446-BDFE-2CA274E8FB4D}" type="presParOf" srcId="{280251C3-2A65-F44B-8733-AF25EAF1D9E2}" destId="{69D86AEB-CFC0-6E44-AD44-CF420C8DC9D0}" srcOrd="0" destOrd="0" presId="urn:microsoft.com/office/officeart/2005/8/layout/cycle2"/>
    <dgm:cxn modelId="{73DA5AD1-8370-1E48-B09F-D28A710878E4}" type="presParOf" srcId="{280251C3-2A65-F44B-8733-AF25EAF1D9E2}" destId="{CFC0D855-B21E-0345-A12E-634E63499826}" srcOrd="1" destOrd="0" presId="urn:microsoft.com/office/officeart/2005/8/layout/cycle2"/>
    <dgm:cxn modelId="{722D94CA-A8F4-0845-B42E-E73428EAFA76}" type="presParOf" srcId="{CFC0D855-B21E-0345-A12E-634E63499826}" destId="{5B2302A0-CFE5-FC46-B1EC-41680DA09DDE}" srcOrd="0" destOrd="0" presId="urn:microsoft.com/office/officeart/2005/8/layout/cycle2"/>
    <dgm:cxn modelId="{802A820E-80FB-FE4F-B675-DD29516D8AA3}" type="presParOf" srcId="{280251C3-2A65-F44B-8733-AF25EAF1D9E2}" destId="{86E9CA19-B631-2344-9D71-81394FCD3A93}" srcOrd="2" destOrd="0" presId="urn:microsoft.com/office/officeart/2005/8/layout/cycle2"/>
    <dgm:cxn modelId="{CA22513E-D740-A24A-8D29-24F8296A4351}" type="presParOf" srcId="{280251C3-2A65-F44B-8733-AF25EAF1D9E2}" destId="{199A4D72-4E96-0248-AFAF-5C7A72C5F815}" srcOrd="3" destOrd="0" presId="urn:microsoft.com/office/officeart/2005/8/layout/cycle2"/>
    <dgm:cxn modelId="{51CF1170-0DAF-7649-B255-8B19EC442D77}" type="presParOf" srcId="{199A4D72-4E96-0248-AFAF-5C7A72C5F815}" destId="{22BB9C15-B17D-E042-8B0A-4751126C5B6C}" srcOrd="0" destOrd="0" presId="urn:microsoft.com/office/officeart/2005/8/layout/cycle2"/>
    <dgm:cxn modelId="{FE4A9CD5-D16C-2A4C-AE27-F9768F40FBFD}" type="presParOf" srcId="{280251C3-2A65-F44B-8733-AF25EAF1D9E2}" destId="{E9C5BEF7-ADA5-714E-9D89-DF7461E2A0EA}" srcOrd="4" destOrd="0" presId="urn:microsoft.com/office/officeart/2005/8/layout/cycle2"/>
    <dgm:cxn modelId="{7631D1F9-3753-C741-BE5B-F352D73F406C}" type="presParOf" srcId="{280251C3-2A65-F44B-8733-AF25EAF1D9E2}" destId="{54C2947A-62FE-684A-8B27-A437823C850B}" srcOrd="5" destOrd="0" presId="urn:microsoft.com/office/officeart/2005/8/layout/cycle2"/>
    <dgm:cxn modelId="{D437BA38-CC80-B74D-AA62-5A4B3EE842AD}" type="presParOf" srcId="{54C2947A-62FE-684A-8B27-A437823C850B}" destId="{9CC85B7B-4F4A-BF47-A95D-85B2267C675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86AEB-CFC0-6E44-AD44-CF420C8DC9D0}">
      <dsp:nvSpPr>
        <dsp:cNvPr id="0" name=""/>
        <dsp:cNvSpPr/>
      </dsp:nvSpPr>
      <dsp:spPr>
        <a:xfrm>
          <a:off x="1415382" y="0"/>
          <a:ext cx="1214878" cy="1214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Theory</a:t>
          </a:r>
        </a:p>
      </dsp:txBody>
      <dsp:txXfrm>
        <a:off x="1593297" y="177915"/>
        <a:ext cx="859048" cy="859048"/>
      </dsp:txXfrm>
    </dsp:sp>
    <dsp:sp modelId="{CFC0D855-B21E-0345-A12E-634E63499826}">
      <dsp:nvSpPr>
        <dsp:cNvPr id="0" name=""/>
        <dsp:cNvSpPr/>
      </dsp:nvSpPr>
      <dsp:spPr>
        <a:xfrm rot="3671447">
          <a:off x="2297177" y="1184197"/>
          <a:ext cx="311178" cy="410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321360" y="1225302"/>
        <a:ext cx="217825" cy="246013"/>
      </dsp:txXfrm>
    </dsp:sp>
    <dsp:sp modelId="{86E9CA19-B631-2344-9D71-81394FCD3A93}">
      <dsp:nvSpPr>
        <dsp:cNvPr id="0" name=""/>
        <dsp:cNvSpPr/>
      </dsp:nvSpPr>
      <dsp:spPr>
        <a:xfrm>
          <a:off x="2283760" y="1578972"/>
          <a:ext cx="1214878" cy="1214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Data</a:t>
          </a:r>
        </a:p>
      </dsp:txBody>
      <dsp:txXfrm>
        <a:off x="2461675" y="1756887"/>
        <a:ext cx="859048" cy="859048"/>
      </dsp:txXfrm>
    </dsp:sp>
    <dsp:sp modelId="{199A4D72-4E96-0248-AFAF-5C7A72C5F815}">
      <dsp:nvSpPr>
        <dsp:cNvPr id="0" name=""/>
        <dsp:cNvSpPr/>
      </dsp:nvSpPr>
      <dsp:spPr>
        <a:xfrm rot="10800474">
          <a:off x="1860197" y="1981279"/>
          <a:ext cx="299317" cy="410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1949992" y="2063289"/>
        <a:ext cx="209522" cy="246013"/>
      </dsp:txXfrm>
    </dsp:sp>
    <dsp:sp modelId="{E9C5BEF7-ADA5-714E-9D89-DF7461E2A0EA}">
      <dsp:nvSpPr>
        <dsp:cNvPr id="0" name=""/>
        <dsp:cNvSpPr/>
      </dsp:nvSpPr>
      <dsp:spPr>
        <a:xfrm>
          <a:off x="504131" y="1578726"/>
          <a:ext cx="1214878" cy="1214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Computation</a:t>
          </a:r>
        </a:p>
      </dsp:txBody>
      <dsp:txXfrm>
        <a:off x="682046" y="1756641"/>
        <a:ext cx="859048" cy="859048"/>
      </dsp:txXfrm>
    </dsp:sp>
    <dsp:sp modelId="{54C2947A-62FE-684A-8B27-A437823C850B}">
      <dsp:nvSpPr>
        <dsp:cNvPr id="0" name=""/>
        <dsp:cNvSpPr/>
      </dsp:nvSpPr>
      <dsp:spPr>
        <a:xfrm rot="17999628">
          <a:off x="1401526" y="1199690"/>
          <a:ext cx="322221" cy="410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425697" y="1323554"/>
        <a:ext cx="225555" cy="246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6/8/24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6/8/24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A8D9-87C6-4310-A0FE-05F2F14F3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04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D6BFE-B0A6-45C5-82EB-152A8FF2C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04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3818">
              <a:defRPr/>
            </a:pPr>
            <a:fld id="{FBBF1341-3AFE-B447-A831-9671D6A7009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3818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5558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56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3722">
              <a:defRPr/>
            </a:pPr>
            <a:fld id="{98BBA8D9-87C6-4310-A0FE-05F2F14F309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3722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3481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9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A8D9-87C6-4310-A0FE-05F2F14F3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48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BA8D9-87C6-4310-A0FE-05F2F14F3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9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23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990600"/>
            <a:ext cx="11372771" cy="5181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4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7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idd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1" y="258931"/>
            <a:ext cx="11338560" cy="6234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398612" y="6303387"/>
            <a:ext cx="2423899" cy="487083"/>
            <a:chOff x="6293670" y="6370917"/>
            <a:chExt cx="2423899" cy="487083"/>
          </a:xfrm>
        </p:grpSpPr>
        <p:sp>
          <p:nvSpPr>
            <p:cNvPr id="20" name="Rectangle 19"/>
            <p:cNvSpPr/>
            <p:nvPr/>
          </p:nvSpPr>
          <p:spPr>
            <a:xfrm>
              <a:off x="6293670" y="6372406"/>
              <a:ext cx="2423899" cy="447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7FAD72-2B0A-3DD9-AB74-6283FB880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362" y="6370917"/>
              <a:ext cx="1558663" cy="48708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8206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812406" y="6659562"/>
            <a:ext cx="280401" cy="10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JLUO Annual Meeting June 10, 2024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5" r:id="rId3"/>
    <p:sldLayoutId id="2147483709" r:id="rId4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tiff"/><Relationship Id="rId7" Type="http://schemas.openxmlformats.org/officeDocument/2006/relationships/hyperlink" Target="https://www.osti.gov/biblio/227473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Autofit/>
          </a:bodyPr>
          <a:lstStyle/>
          <a:p>
            <a:r>
              <a:rPr lang="en-US" sz="3600" dirty="0"/>
              <a:t>TJNAF S&amp;T Strategy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4" y="2692942"/>
            <a:ext cx="11154058" cy="258532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David J. Dean</a:t>
            </a:r>
          </a:p>
          <a:p>
            <a:r>
              <a:rPr lang="en-US" i="1" dirty="0"/>
              <a:t>Deputy Director for Science</a:t>
            </a:r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dirty="0"/>
              <a:t>JLUO Annual Meeting</a:t>
            </a:r>
          </a:p>
          <a:p>
            <a:endParaRPr lang="en-US" dirty="0"/>
          </a:p>
          <a:p>
            <a:r>
              <a:rPr lang="en-US" dirty="0"/>
              <a:t>June 10, 2024</a:t>
            </a:r>
          </a:p>
        </p:txBody>
      </p:sp>
    </p:spTree>
    <p:extLst>
      <p:ext uri="{BB962C8B-B14F-4D97-AF65-F5344CB8AC3E}">
        <p14:creationId xmlns:p14="http://schemas.microsoft.com/office/powerpoint/2010/main" val="156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3537F-C778-9B8E-57E7-0D3C94B6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1" y="258931"/>
            <a:ext cx="11338560" cy="484748"/>
          </a:xfrm>
        </p:spPr>
        <p:txBody>
          <a:bodyPr/>
          <a:lstStyle/>
          <a:p>
            <a:r>
              <a:rPr lang="en-US" dirty="0" err="1"/>
              <a:t>SoLID</a:t>
            </a:r>
            <a:r>
              <a:rPr lang="en-US" dirty="0"/>
              <a:t> Fully Enables CEBAF 12 GeV at the Intensity Frontier</a:t>
            </a:r>
          </a:p>
        </p:txBody>
      </p:sp>
      <p:pic>
        <p:nvPicPr>
          <p:cNvPr id="3" name="Picture Placeholder 20" descr="A screenshot of a computer&#10;&#10;Description automatically generated">
            <a:extLst>
              <a:ext uri="{FF2B5EF4-FFF2-40B4-BE49-F238E27FC236}">
                <a16:creationId xmlns:a16="http://schemas.microsoft.com/office/drawing/2014/main" id="{1C796DF4-EC72-A68A-B20A-8B4B40EC9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" t="28995" r="67811" b="19725"/>
          <a:stretch/>
        </p:blipFill>
        <p:spPr>
          <a:xfrm>
            <a:off x="6386119" y="2087319"/>
            <a:ext cx="2887690" cy="371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81C988-36C5-E777-682D-F6A6F8C42057}"/>
              </a:ext>
            </a:extLst>
          </p:cNvPr>
          <p:cNvSpPr txBox="1"/>
          <p:nvPr/>
        </p:nvSpPr>
        <p:spPr>
          <a:xfrm>
            <a:off x="6179218" y="816186"/>
            <a:ext cx="5823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Whitepaper Published in: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J.Phys.G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50 (2023)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Highlights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scientific programs and instrumentation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Risk-reducing R&amp;D continues!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B255D-9A55-DF64-1040-1560BB00F07A}"/>
              </a:ext>
            </a:extLst>
          </p:cNvPr>
          <p:cNvSpPr txBox="1"/>
          <p:nvPr/>
        </p:nvSpPr>
        <p:spPr>
          <a:xfrm>
            <a:off x="6248721" y="5834855"/>
            <a:ext cx="337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Electromagnetic Calorimeter Prototype for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Project at Jefferson 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TIPP, SPRINGER NATURE (2018)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797A2-8938-6657-FEC2-9EA7DE76195E}"/>
              </a:ext>
            </a:extLst>
          </p:cNvPr>
          <p:cNvSpPr txBox="1"/>
          <p:nvPr/>
        </p:nvSpPr>
        <p:spPr>
          <a:xfrm>
            <a:off x="680081" y="5502154"/>
            <a:ext cx="4756103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cost updated FY2023 (TPC = ~$92M)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Experimental operations and CE, with some sacrifice, could support ~$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 dependencies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A04E378-2A79-1C61-34FE-646F58A81B7A}"/>
              </a:ext>
            </a:extLst>
          </p:cNvPr>
          <p:cNvSpPr txBox="1">
            <a:spLocks/>
          </p:cNvSpPr>
          <p:nvPr/>
        </p:nvSpPr>
        <p:spPr>
          <a:xfrm>
            <a:off x="422753" y="939439"/>
            <a:ext cx="5494825" cy="4520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/>
              <a:t>The SoLID science program was endorsed by the 2023 NSAC Long Range Plan (Recommendation #4) as one of the projects </a:t>
            </a:r>
            <a:r>
              <a:rPr lang="en-US" sz="1800">
                <a:solidFill>
                  <a:srgbClr val="7030A0"/>
                </a:solidFill>
              </a:rPr>
              <a:t>"that lay the foundation for the discovery science of tomorrow". SoLID is mentioned positively over 25 times in the Plan.</a:t>
            </a:r>
          </a:p>
          <a:p>
            <a:pPr>
              <a:lnSpc>
                <a:spcPct val="120000"/>
              </a:lnSpc>
            </a:pPr>
            <a:r>
              <a:rPr lang="en-US" sz="1800"/>
              <a:t>Nucleon spin, proton mass, BSM experiments require precision measurements of small cross sections and asymmetries, combined with multiple particle detection</a:t>
            </a:r>
          </a:p>
          <a:p>
            <a:pPr>
              <a:lnSpc>
                <a:spcPct val="120000"/>
              </a:lnSpc>
            </a:pPr>
            <a:r>
              <a:rPr lang="en-US" sz="1800"/>
              <a:t>There is a critical need for a high luminosity 10</a:t>
            </a:r>
            <a:r>
              <a:rPr lang="en-US" sz="1800" baseline="30000"/>
              <a:t>37</a:t>
            </a:r>
            <a:r>
              <a:rPr lang="en-US" sz="1800"/>
              <a:t>-10</a:t>
            </a:r>
            <a:r>
              <a:rPr lang="en-US" sz="1800" baseline="30000"/>
              <a:t>39</a:t>
            </a:r>
            <a:r>
              <a:rPr lang="en-US" sz="1800"/>
              <a:t> cm</a:t>
            </a:r>
            <a:r>
              <a:rPr lang="en-US" sz="1800" baseline="30000"/>
              <a:t>-2</a:t>
            </a:r>
            <a:r>
              <a:rPr lang="en-US" sz="1800"/>
              <a:t>s</a:t>
            </a:r>
            <a:r>
              <a:rPr lang="en-US" sz="1800" baseline="30000"/>
              <a:t>-1</a:t>
            </a:r>
            <a:r>
              <a:rPr lang="en-US" sz="1800"/>
              <a:t> </a:t>
            </a:r>
            <a:r>
              <a:rPr lang="en-US" sz="1800" b="1"/>
              <a:t>and</a:t>
            </a:r>
            <a:r>
              <a:rPr lang="en-US" sz="1800"/>
              <a:t> large acceptance working in tandem – takes full advantage of Jefferson Lab capabilities 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452E5F-AAF2-A36A-0F60-A073C5E24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306" y="1732659"/>
            <a:ext cx="2548403" cy="453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88D6C5-DBD7-46E8-FD39-58E26F51A303}"/>
              </a:ext>
            </a:extLst>
          </p:cNvPr>
          <p:cNvSpPr txBox="1"/>
          <p:nvPr/>
        </p:nvSpPr>
        <p:spPr>
          <a:xfrm>
            <a:off x="9695455" y="5834855"/>
            <a:ext cx="169790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Magnet testing</a:t>
            </a:r>
          </a:p>
        </p:txBody>
      </p:sp>
    </p:spTree>
    <p:extLst>
      <p:ext uri="{BB962C8B-B14F-4D97-AF65-F5344CB8AC3E}">
        <p14:creationId xmlns:p14="http://schemas.microsoft.com/office/powerpoint/2010/main" val="200525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AB5820-F551-BFAB-5DDB-1BDD7CA92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Physics of CEBAF at 22 GeV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FE9A45-209E-4748-21E6-B0557C8BD9FB}"/>
              </a:ext>
            </a:extLst>
          </p:cNvPr>
          <p:cNvSpPr/>
          <p:nvPr/>
        </p:nvSpPr>
        <p:spPr>
          <a:xfrm>
            <a:off x="4359965" y="1116072"/>
            <a:ext cx="3320332" cy="4983277"/>
          </a:xfrm>
          <a:prstGeom prst="rect">
            <a:avLst/>
          </a:prstGeom>
          <a:solidFill>
            <a:srgbClr val="BE1D1D">
              <a:alpha val="10000"/>
            </a:srgbClr>
          </a:solidFill>
          <a:ln w="12700" cap="flat" cmpd="sng" algn="ctr">
            <a:solidFill>
              <a:srgbClr val="BE1D1D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there pure exotic states?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77DFE1-18B5-7FA8-E76C-B26171BF875E}"/>
              </a:ext>
            </a:extLst>
          </p:cNvPr>
          <p:cNvSpPr/>
          <p:nvPr/>
        </p:nvSpPr>
        <p:spPr>
          <a:xfrm>
            <a:off x="355637" y="1116072"/>
            <a:ext cx="3711884" cy="4983277"/>
          </a:xfrm>
          <a:prstGeom prst="rect">
            <a:avLst/>
          </a:prstGeom>
          <a:solidFill>
            <a:srgbClr val="BE1D1D">
              <a:alpha val="10000"/>
            </a:srgbClr>
          </a:solidFill>
          <a:ln w="12700" cap="flat" cmpd="sng" algn="ctr">
            <a:solidFill>
              <a:srgbClr val="BE1D1D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does QCD generate hadrons?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71B4E2-8290-1AD1-8AF5-70DD78E09B78}"/>
              </a:ext>
            </a:extLst>
          </p:cNvPr>
          <p:cNvSpPr/>
          <p:nvPr/>
        </p:nvSpPr>
        <p:spPr>
          <a:xfrm>
            <a:off x="7832035" y="1116072"/>
            <a:ext cx="4190814" cy="4983277"/>
          </a:xfrm>
          <a:prstGeom prst="rect">
            <a:avLst/>
          </a:prstGeom>
          <a:solidFill>
            <a:srgbClr val="BE1D1D">
              <a:alpha val="10000"/>
            </a:srgbClr>
          </a:solidFill>
          <a:ln w="12700" cap="flat" cmpd="sng" algn="ctr">
            <a:solidFill>
              <a:srgbClr val="BE1D1D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we harness threshold charmonium production to probe proton/gluon properties? 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5602AB51-34B5-3DAB-D474-037E71144B29}"/>
              </a:ext>
            </a:extLst>
          </p:cNvPr>
          <p:cNvSpPr txBox="1">
            <a:spLocks/>
          </p:cNvSpPr>
          <p:nvPr/>
        </p:nvSpPr>
        <p:spPr>
          <a:xfrm>
            <a:off x="494273" y="4233865"/>
            <a:ext cx="3556742" cy="213780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evolution of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g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electrocouplings could offer an insight into hadron mass generation and the emergence of the N* structure from QCD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Simulations indicate JLab22 is the only foreseeable facility to extend these measurements up to 30 GeV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down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=0.15 where non-and perturbative QCD coexist.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95B5CBFC-B2C6-C386-61BB-26F04506F056}"/>
              </a:ext>
            </a:extLst>
          </p:cNvPr>
          <p:cNvSpPr txBox="1">
            <a:spLocks/>
          </p:cNvSpPr>
          <p:nvPr/>
        </p:nvSpPr>
        <p:spPr>
          <a:xfrm>
            <a:off x="8156983" y="4992214"/>
            <a:ext cx="3832994" cy="853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Exclusive charmonium production near threshold probes gluon/mass properties of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0D8B34-2545-C655-4B5E-116DBC3A9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67" y="1550227"/>
            <a:ext cx="3033363" cy="2545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6BB092-1FD5-1146-2BA0-89B8A05973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389" y="1417995"/>
            <a:ext cx="3191483" cy="2611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D7116A87-6E4D-320D-3E15-7E91EACA5C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1866" y="4321875"/>
                <a:ext cx="2848268" cy="15314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vert="horz" wrap="square" lIns="26789" tIns="26789" rIns="26789" bIns="26789" rtlCol="0" anchor="ctr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300"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Direct (photon) probe of the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3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ar-AE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ar-AE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r>
                      <a:rPr kumimoji="0" lang="ar-AE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𝐽</m:t>
                    </m:r>
                    <m:r>
                      <a:rPr kumimoji="0" lang="ar-AE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ar-AE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𝜓𝜋</m:t>
                    </m:r>
                  </m:oMath>
                </a14:m>
                <a:r>
                  <a:rPr kumimoji="0" lang="ar-AE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2929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coupling without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rescattering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effects provides </a:t>
                </a:r>
                <a:r>
                  <a:rPr kumimoji="0" lang="en-US" sz="16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unique complementary data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to constrain interpretation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ar-AE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ar-AE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ar-AE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ar-AE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data.</a:t>
                </a:r>
              </a:p>
            </p:txBody>
          </p:sp>
        </mc:Choice>
        <mc:Fallback xmlns="">
          <p:sp>
            <p:nvSpPr>
              <p:cNvPr id="15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D7116A87-6E4D-320D-3E15-7E91EACA5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866" y="4321875"/>
                <a:ext cx="2848268" cy="1531429"/>
              </a:xfrm>
              <a:prstGeom prst="rect">
                <a:avLst/>
              </a:prstGeom>
              <a:blipFill>
                <a:blip r:embed="rId4"/>
                <a:stretch>
                  <a:fillRect l="-3097" t="-2479" r="-2212" b="-578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N17_xsec_jpsi_chic_psip_comp_8_17range.pdf" descr="AN17_xsec_jpsi_chic_psip_comp_8_17range.pdf">
            <a:extLst>
              <a:ext uri="{FF2B5EF4-FFF2-40B4-BE49-F238E27FC236}">
                <a16:creationId xmlns:a16="http://schemas.microsoft.com/office/drawing/2014/main" id="{1E27512C-FB64-AB00-52AA-324E0E75CE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685" y="2097158"/>
            <a:ext cx="4058292" cy="276287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EBD7D4-C1C3-5977-17BE-D4FCFF59DB8A}"/>
              </a:ext>
            </a:extLst>
          </p:cNvPr>
          <p:cNvSpPr/>
          <p:nvPr/>
        </p:nvSpPr>
        <p:spPr>
          <a:xfrm>
            <a:off x="929663" y="6164022"/>
            <a:ext cx="101095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 A. </a:t>
            </a:r>
            <a:r>
              <a:rPr lang="en-US" sz="1000" dirty="0" err="1">
                <a:solidFill>
                  <a:schemeClr val="tx1">
                    <a:lumMod val="50000"/>
                  </a:schemeClr>
                </a:solidFill>
              </a:rPr>
              <a:t>Accardi</a:t>
            </a:r>
            <a:r>
              <a:rPr lang="en-US" sz="1000" dirty="0">
                <a:solidFill>
                  <a:schemeClr val="tx1">
                    <a:lumMod val="50000"/>
                  </a:schemeClr>
                </a:solidFill>
              </a:rPr>
              <a:t> et al., Strong Interaction Physics at the Luminosity Frontier with 22 GeV Electrons at Jefferson Lab, arXiv:2306.09360 (2023), and European J. Phys. (in press, 2024). </a:t>
            </a:r>
          </a:p>
        </p:txBody>
      </p:sp>
    </p:spTree>
    <p:extLst>
      <p:ext uri="{BB962C8B-B14F-4D97-AF65-F5344CB8AC3E}">
        <p14:creationId xmlns:p14="http://schemas.microsoft.com/office/powerpoint/2010/main" val="3957792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C77AE-7259-9E73-F0B5-216DC1D9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Ensure Excellence in Delivering on the EIC Partnership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B1EED7BA-973E-CD16-D5FF-E2BC098685E8}"/>
              </a:ext>
            </a:extLst>
          </p:cNvPr>
          <p:cNvSpPr/>
          <p:nvPr/>
        </p:nvSpPr>
        <p:spPr>
          <a:xfrm>
            <a:off x="581402" y="1225379"/>
            <a:ext cx="2551581" cy="2738781"/>
          </a:xfrm>
          <a:custGeom>
            <a:avLst/>
            <a:gdLst>
              <a:gd name="connsiteX0" fmla="*/ 0 w 1971850"/>
              <a:gd name="connsiteY0" fmla="*/ 0 h 2694236"/>
              <a:gd name="connsiteX1" fmla="*/ 1971850 w 1971850"/>
              <a:gd name="connsiteY1" fmla="*/ 0 h 2694236"/>
              <a:gd name="connsiteX2" fmla="*/ 1971850 w 1971850"/>
              <a:gd name="connsiteY2" fmla="*/ 2694236 h 2694236"/>
              <a:gd name="connsiteX3" fmla="*/ 0 w 1971850"/>
              <a:gd name="connsiteY3" fmla="*/ 2694236 h 2694236"/>
              <a:gd name="connsiteX4" fmla="*/ 0 w 1971850"/>
              <a:gd name="connsiteY4" fmla="*/ 0 h 269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94236">
                <a:moveTo>
                  <a:pt x="0" y="0"/>
                </a:moveTo>
                <a:lnTo>
                  <a:pt x="1971850" y="0"/>
                </a:lnTo>
                <a:lnTo>
                  <a:pt x="1971850" y="2694236"/>
                </a:lnTo>
                <a:lnTo>
                  <a:pt x="0" y="2694236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cs typeface="Calibri" panose="020F0502020204030204" pitchFamily="34" charset="0"/>
              </a:rPr>
              <a:t>Apply our extensive decades-long expertise in electron scattering science and technology in partnership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cs typeface="Calibri" panose="020F0502020204030204" pitchFamily="34" charset="0"/>
              </a:rPr>
              <a:t> with BNL to ensure the success of both the EIC Project and its scientific program, in both experiment</a:t>
            </a:r>
            <a:r>
              <a:rPr lang="en-US" sz="1600" kern="0" dirty="0">
                <a:solidFill>
                  <a:srgbClr val="000000"/>
                </a:solidFill>
                <a:latin typeface="Avenir" panose="020B0503020203020204" pitchFamily="34" charset="0"/>
                <a:cs typeface="Calibri" panose="020F0502020204030204" pitchFamily="34" charset="0"/>
              </a:rPr>
              <a:t> and theory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9DA5279-9B69-FBA2-5552-ED8F08BECF98}"/>
              </a:ext>
            </a:extLst>
          </p:cNvPr>
          <p:cNvSpPr/>
          <p:nvPr/>
        </p:nvSpPr>
        <p:spPr>
          <a:xfrm>
            <a:off x="3151502" y="1421176"/>
            <a:ext cx="2518115" cy="2669908"/>
          </a:xfrm>
          <a:custGeom>
            <a:avLst/>
            <a:gdLst>
              <a:gd name="connsiteX0" fmla="*/ 0 w 1971850"/>
              <a:gd name="connsiteY0" fmla="*/ 0 h 2625564"/>
              <a:gd name="connsiteX1" fmla="*/ 1971850 w 1971850"/>
              <a:gd name="connsiteY1" fmla="*/ 0 h 2625564"/>
              <a:gd name="connsiteX2" fmla="*/ 1971850 w 1971850"/>
              <a:gd name="connsiteY2" fmla="*/ 2625564 h 2625564"/>
              <a:gd name="connsiteX3" fmla="*/ 0 w 1971850"/>
              <a:gd name="connsiteY3" fmla="*/ 2625564 h 2625564"/>
              <a:gd name="connsiteX4" fmla="*/ 0 w 1971850"/>
              <a:gd name="connsiteY4" fmla="*/ 0 h 26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25564">
                <a:moveTo>
                  <a:pt x="0" y="0"/>
                </a:moveTo>
                <a:lnTo>
                  <a:pt x="1971850" y="0"/>
                </a:lnTo>
                <a:lnTo>
                  <a:pt x="1971850" y="2625564"/>
                </a:lnTo>
                <a:lnTo>
                  <a:pt x="0" y="2625564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Calibri" panose="020F0502020204030204" pitchFamily="34" charset="0"/>
              </a:rPr>
              <a:t>Demonstrate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Calibri" panose="020F0502020204030204" pitchFamily="34" charset="0"/>
              </a:rPr>
              <a:t> leadership in the EIC scientific program and deliver on TJNAF Project Partnership responsibilities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Calibri" panose="020F0502020204030204" pitchFamily="34" charset="0"/>
              </a:rPr>
              <a:t>Develop a strong R&amp;D effort that encompasses the physics covered by the EIC in both theory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Calibri" panose="020F0502020204030204" pitchFamily="34" charset="0"/>
              </a:rPr>
              <a:t> and experiment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3932A097-47AF-A1B4-C808-02D805A550C6}"/>
              </a:ext>
            </a:extLst>
          </p:cNvPr>
          <p:cNvSpPr/>
          <p:nvPr/>
        </p:nvSpPr>
        <p:spPr>
          <a:xfrm>
            <a:off x="5688100" y="1626103"/>
            <a:ext cx="2684256" cy="4012697"/>
          </a:xfrm>
          <a:custGeom>
            <a:avLst/>
            <a:gdLst>
              <a:gd name="connsiteX0" fmla="*/ 0 w 1971850"/>
              <a:gd name="connsiteY0" fmla="*/ 0 h 2643119"/>
              <a:gd name="connsiteX1" fmla="*/ 1971850 w 1971850"/>
              <a:gd name="connsiteY1" fmla="*/ 0 h 2643119"/>
              <a:gd name="connsiteX2" fmla="*/ 1971850 w 1971850"/>
              <a:gd name="connsiteY2" fmla="*/ 2643119 h 2643119"/>
              <a:gd name="connsiteX3" fmla="*/ 0 w 1971850"/>
              <a:gd name="connsiteY3" fmla="*/ 2643119 h 2643119"/>
              <a:gd name="connsiteX4" fmla="*/ 0 w 1971850"/>
              <a:gd name="connsiteY4" fmla="*/ 0 h 2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43119">
                <a:moveTo>
                  <a:pt x="0" y="0"/>
                </a:moveTo>
                <a:lnTo>
                  <a:pt x="1971850" y="0"/>
                </a:lnTo>
                <a:lnTo>
                  <a:pt x="1971850" y="2643119"/>
                </a:lnTo>
                <a:lnTo>
                  <a:pt x="0" y="2643119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venir" panose="020B0503020203020204" pitchFamily="34" charset="0"/>
                <a:cs typeface="Calibri" panose="020F0502020204030204" pitchFamily="34" charset="0"/>
              </a:rPr>
              <a:t>Execute TJNAF CD-3A scope </a:t>
            </a: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venir" panose="020B0503020203020204" pitchFamily="34" charset="0"/>
                <a:cs typeface="Calibri" panose="020F0502020204030204" pitchFamily="34" charset="0"/>
              </a:rPr>
              <a:t>Develop with BNL project plans for CD-3B and CD-2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venir" panose="020B0503020203020204" pitchFamily="34" charset="0"/>
              <a:cs typeface="Calibri" panose="020F0502020204030204" pitchFamily="34" charset="0"/>
            </a:endParaRP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venir" panose="020B0503020203020204" pitchFamily="34" charset="0"/>
                <a:cs typeface="Calibri" panose="020F0502020204030204" pitchFamily="34" charset="0"/>
              </a:rPr>
              <a:t>Promote scientific community support for the EIC detector </a:t>
            </a: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venir" panose="020B0503020203020204" pitchFamily="34" charset="0"/>
                <a:cs typeface="Calibri" panose="020F0502020204030204" pitchFamily="34" charset="0"/>
              </a:rPr>
              <a:t>Establish key scientific roles in the EIC in computing and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venir" panose="020B0503020203020204" pitchFamily="34" charset="0"/>
                <a:cs typeface="Calibri" panose="020F0502020204030204" pitchFamily="34" charset="0"/>
              </a:rPr>
              <a:t>femtography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venir" panose="020B0503020203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454B5717-2371-DB75-9E1A-D35D394C5CB0}"/>
              </a:ext>
            </a:extLst>
          </p:cNvPr>
          <p:cNvSpPr/>
          <p:nvPr/>
        </p:nvSpPr>
        <p:spPr>
          <a:xfrm>
            <a:off x="8390839" y="1814217"/>
            <a:ext cx="2581961" cy="2807136"/>
          </a:xfrm>
          <a:custGeom>
            <a:avLst/>
            <a:gdLst>
              <a:gd name="connsiteX0" fmla="*/ 0 w 1989815"/>
              <a:gd name="connsiteY0" fmla="*/ 0 h 2674099"/>
              <a:gd name="connsiteX1" fmla="*/ 1989815 w 1989815"/>
              <a:gd name="connsiteY1" fmla="*/ 0 h 2674099"/>
              <a:gd name="connsiteX2" fmla="*/ 1989815 w 1989815"/>
              <a:gd name="connsiteY2" fmla="*/ 2674099 h 2674099"/>
              <a:gd name="connsiteX3" fmla="*/ 0 w 1989815"/>
              <a:gd name="connsiteY3" fmla="*/ 2674099 h 2674099"/>
              <a:gd name="connsiteX4" fmla="*/ 0 w 1989815"/>
              <a:gd name="connsiteY4" fmla="*/ 0 h 267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815" h="2674099">
                <a:moveTo>
                  <a:pt x="0" y="0"/>
                </a:moveTo>
                <a:lnTo>
                  <a:pt x="1989815" y="0"/>
                </a:lnTo>
                <a:lnTo>
                  <a:pt x="1989815" y="2674099"/>
                </a:lnTo>
                <a:lnTo>
                  <a:pt x="0" y="2674099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cs typeface="Calibri" panose="020F0502020204030204" pitchFamily="34" charset="0"/>
              </a:rPr>
              <a:t>Strong partnership with BNL</a:t>
            </a: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cs typeface="Calibri" panose="020F0502020204030204" pitchFamily="34" charset="0"/>
              </a:rPr>
              <a:t>CD-3A approval in March, 2024</a:t>
            </a: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cs typeface="Calibri" panose="020F0502020204030204" pitchFamily="34" charset="0"/>
              </a:rPr>
              <a:t>International Resource Review Board Established (3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cs typeface="Calibri" panose="020F0502020204030204" pitchFamily="34" charset="0"/>
              </a:rPr>
              <a:t>rd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cs typeface="Calibri" panose="020F0502020204030204" pitchFamily="34" charset="0"/>
              </a:rPr>
              <a:t> meeting completed)</a:t>
            </a: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kern="0" dirty="0">
                <a:solidFill>
                  <a:srgbClr val="000000"/>
                </a:solidFill>
                <a:latin typeface="Avenir" panose="020B0503020203020204" pitchFamily="34" charset="0"/>
                <a:cs typeface="Calibri" panose="020F0502020204030204" pitchFamily="34" charset="0"/>
              </a:rPr>
              <a:t>Completed many technical reviews for aspects of the detector and accelerator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cs typeface="Calibri" panose="020F0502020204030204" pitchFamily="34" charset="0"/>
            </a:endParaRP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Calibri" panose="020F0502020204030204" pitchFamily="34" charset="0"/>
            </a:endParaRP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Calibri" panose="020F0502020204030204" pitchFamily="34" charset="0"/>
            </a:endParaRP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Calibri" panose="020F0502020204030204" pitchFamily="34" charset="0"/>
            </a:endParaRP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17" y="5484094"/>
            <a:ext cx="2487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EIC FPD Status Update Meeting @ BNL June 28-30, 2022</a:t>
            </a:r>
          </a:p>
        </p:txBody>
      </p:sp>
      <p:sp>
        <p:nvSpPr>
          <p:cNvPr id="5" name="Right Arrow 9">
            <a:extLst>
              <a:ext uri="{FF2B5EF4-FFF2-40B4-BE49-F238E27FC236}">
                <a16:creationId xmlns:a16="http://schemas.microsoft.com/office/drawing/2014/main" id="{34952EFE-5BC1-9DEF-32EC-F99DAD3EB5C9}"/>
              </a:ext>
            </a:extLst>
          </p:cNvPr>
          <p:cNvSpPr/>
          <p:nvPr/>
        </p:nvSpPr>
        <p:spPr>
          <a:xfrm>
            <a:off x="533400" y="808904"/>
            <a:ext cx="10123714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  <a:cs typeface="Arial" charset="0"/>
              </a:rPr>
              <a:t>Vision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0575AF1-360B-95EA-5723-04049449F17E}"/>
              </a:ext>
            </a:extLst>
          </p:cNvPr>
          <p:cNvSpPr/>
          <p:nvPr/>
        </p:nvSpPr>
        <p:spPr>
          <a:xfrm>
            <a:off x="3102428" y="1103290"/>
            <a:ext cx="7750629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Strategy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3C8ACE3-B3C8-3D77-A302-F5627EC92796}"/>
              </a:ext>
            </a:extLst>
          </p:cNvPr>
          <p:cNvSpPr/>
          <p:nvPr/>
        </p:nvSpPr>
        <p:spPr>
          <a:xfrm>
            <a:off x="5654198" y="1301233"/>
            <a:ext cx="5427460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Priority areas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03E6E73-8E5D-BB4A-A34F-0C2D065AA1C1}"/>
              </a:ext>
            </a:extLst>
          </p:cNvPr>
          <p:cNvSpPr/>
          <p:nvPr/>
        </p:nvSpPr>
        <p:spPr>
          <a:xfrm>
            <a:off x="8321196" y="1478154"/>
            <a:ext cx="2945517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Recent achievements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469B62-A11F-8415-F41E-B6F71E038A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566" y="4473767"/>
            <a:ext cx="2145679" cy="1503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F11CA15-7B64-BA1C-3445-42704FE064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2534" y="4887512"/>
            <a:ext cx="2666619" cy="129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5B148E7-D6AE-D50D-E017-6A038D404E08}"/>
              </a:ext>
            </a:extLst>
          </p:cNvPr>
          <p:cNvSpPr/>
          <p:nvPr/>
        </p:nvSpPr>
        <p:spPr>
          <a:xfrm>
            <a:off x="8184351" y="6216134"/>
            <a:ext cx="270298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EIC CD-3A/Status Independent Project Review  Nov. 14-16, 2023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773EC1-9535-CAA9-7118-C25105427D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3809855"/>
            <a:ext cx="2637684" cy="2043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7E78399-7CDC-CAC1-AEFE-1905A9C09407}"/>
              </a:ext>
            </a:extLst>
          </p:cNvPr>
          <p:cNvSpPr/>
          <p:nvPr/>
        </p:nvSpPr>
        <p:spPr>
          <a:xfrm>
            <a:off x="500251" y="5860536"/>
            <a:ext cx="24130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EIC Collaboration Statement of Interest signing France CNRS and DOE Nov. 13, 2023</a:t>
            </a:r>
          </a:p>
        </p:txBody>
      </p:sp>
    </p:spTree>
    <p:extLst>
      <p:ext uri="{BB962C8B-B14F-4D97-AF65-F5344CB8AC3E}">
        <p14:creationId xmlns:p14="http://schemas.microsoft.com/office/powerpoint/2010/main" val="166641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A5DC27-3064-6419-83A4-9CD03F1F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ePIC</a:t>
            </a:r>
            <a:r>
              <a:rPr lang="en-US" dirty="0"/>
              <a:t> and the Interaction Region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92AD3D-910D-C361-F077-BDAF8A9B836A}"/>
              </a:ext>
            </a:extLst>
          </p:cNvPr>
          <p:cNvGrpSpPr/>
          <p:nvPr/>
        </p:nvGrpSpPr>
        <p:grpSpPr>
          <a:xfrm>
            <a:off x="9441592" y="1296950"/>
            <a:ext cx="2366403" cy="5014950"/>
            <a:chOff x="153122" y="872835"/>
            <a:chExt cx="2660255" cy="5380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7860F5-2B4F-D51C-E667-90398D61C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123" y="872835"/>
              <a:ext cx="2660254" cy="53800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66288F-ADD0-9CE3-9B1E-461C236FCCCA}"/>
                </a:ext>
              </a:extLst>
            </p:cNvPr>
            <p:cNvSpPr/>
            <p:nvPr/>
          </p:nvSpPr>
          <p:spPr>
            <a:xfrm>
              <a:off x="2607439" y="885999"/>
              <a:ext cx="205938" cy="800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6242E5-96CB-042B-3E2F-2B8114A151EE}"/>
                </a:ext>
              </a:extLst>
            </p:cNvPr>
            <p:cNvSpPr/>
            <p:nvPr/>
          </p:nvSpPr>
          <p:spPr>
            <a:xfrm>
              <a:off x="153122" y="885999"/>
              <a:ext cx="205938" cy="800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342CADA-D641-5777-DFC9-A06991256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707" y="1456821"/>
            <a:ext cx="3157391" cy="1879607"/>
          </a:xfrm>
          <a:prstGeom prst="rect">
            <a:avLst/>
          </a:prstGeom>
        </p:spPr>
      </p:pic>
      <p:pic>
        <p:nvPicPr>
          <p:cNvPr id="1025" name="Picture 1" descr="page2image932924144">
            <a:extLst>
              <a:ext uri="{FF2B5EF4-FFF2-40B4-BE49-F238E27FC236}">
                <a16:creationId xmlns:a16="http://schemas.microsoft.com/office/drawing/2014/main" id="{DEAC08BC-6750-33D5-53C2-F8C622D1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985" y="3987515"/>
            <a:ext cx="3509625" cy="190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1160941920">
            <a:extLst>
              <a:ext uri="{FF2B5EF4-FFF2-40B4-BE49-F238E27FC236}">
                <a16:creationId xmlns:a16="http://schemas.microsoft.com/office/drawing/2014/main" id="{B509FABF-910A-DC28-66AF-E096E06DA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711" y="1309221"/>
            <a:ext cx="4681604" cy="2257980"/>
          </a:xfrm>
          <a:prstGeom prst="rect">
            <a:avLst/>
          </a:prstGeom>
          <a:solidFill>
            <a:srgbClr val="6699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73EAA5-4C21-7A4F-090B-DEBFDCF41B5F}"/>
              </a:ext>
            </a:extLst>
          </p:cNvPr>
          <p:cNvSpPr txBox="1"/>
          <p:nvPr/>
        </p:nvSpPr>
        <p:spPr>
          <a:xfrm>
            <a:off x="5535932" y="3923888"/>
            <a:ext cx="2990335" cy="2031325"/>
          </a:xfrm>
          <a:prstGeom prst="rect">
            <a:avLst/>
          </a:prstGeom>
          <a:solidFill>
            <a:srgbClr val="BEE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EIC Project is designing the detector to accomplish the physics goals of </a:t>
            </a:r>
            <a:r>
              <a:rPr lang="en-US" dirty="0" err="1">
                <a:solidFill>
                  <a:srgbClr val="000000"/>
                </a:solidFill>
              </a:rPr>
              <a:t>ePIC</a:t>
            </a:r>
            <a:r>
              <a:rPr lang="en-US" dirty="0">
                <a:solidFill>
                  <a:srgbClr val="000000"/>
                </a:solidFill>
              </a:rPr>
              <a:t> collaboration.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Computing for </a:t>
            </a:r>
            <a:r>
              <a:rPr lang="en-US" dirty="0" err="1">
                <a:solidFill>
                  <a:srgbClr val="000000"/>
                </a:solidFill>
              </a:rPr>
              <a:t>ePIC</a:t>
            </a:r>
            <a:r>
              <a:rPr lang="en-US" dirty="0">
                <a:solidFill>
                  <a:srgbClr val="000000"/>
                </a:solidFill>
              </a:rPr>
              <a:t> is also being developed</a:t>
            </a:r>
          </a:p>
        </p:txBody>
      </p:sp>
    </p:spTree>
    <p:extLst>
      <p:ext uri="{BB962C8B-B14F-4D97-AF65-F5344CB8AC3E}">
        <p14:creationId xmlns:p14="http://schemas.microsoft.com/office/powerpoint/2010/main" val="1710347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FE89-0624-92B8-7E57-A4BD50FA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1" y="258931"/>
            <a:ext cx="11338560" cy="484748"/>
          </a:xfrm>
        </p:spPr>
        <p:txBody>
          <a:bodyPr/>
          <a:lstStyle/>
          <a:p>
            <a:r>
              <a:rPr lang="en-US" i="1" dirty="0"/>
              <a:t>Notional</a:t>
            </a:r>
            <a:r>
              <a:rPr lang="en-US" dirty="0"/>
              <a:t> CEBAF and EIC Efforts on One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AB5AB-A7A4-2225-D52F-0EB13DE3C619}"/>
              </a:ext>
            </a:extLst>
          </p:cNvPr>
          <p:cNvSpPr txBox="1">
            <a:spLocks/>
          </p:cNvSpPr>
          <p:nvPr/>
        </p:nvSpPr>
        <p:spPr>
          <a:xfrm>
            <a:off x="203200" y="743679"/>
            <a:ext cx="11988800" cy="1600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/>
              <a:t>Accelerator team </a:t>
            </a:r>
            <a:r>
              <a:rPr lang="en-US" sz="2400" dirty="0"/>
              <a:t>has</a:t>
            </a:r>
            <a:r>
              <a:rPr lang="en-US" dirty="0"/>
              <a:t> worked up an early schedule and cost estimate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Schedule assumptions based on a notional timing of when funds might be available (near EIC ramp down based on EIC V3 profile)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For completeness, Moller and </a:t>
            </a:r>
            <a:r>
              <a:rPr lang="en-US" dirty="0" err="1"/>
              <a:t>SoLID</a:t>
            </a:r>
            <a:r>
              <a:rPr lang="en-US" dirty="0"/>
              <a:t> (part of 12 GeV program) are shown; positron source dev shown</a:t>
            </a:r>
          </a:p>
          <a:p>
            <a:pPr>
              <a:lnSpc>
                <a:spcPct val="120000"/>
              </a:lnSpc>
            </a:pPr>
            <a:r>
              <a:rPr lang="en-US" dirty="0"/>
              <a:t>EIC Project is shown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413C90-7061-E357-EC43-04078C7EC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892901"/>
              </p:ext>
            </p:extLst>
          </p:nvPr>
        </p:nvGraphicFramePr>
        <p:xfrm>
          <a:off x="228599" y="2282988"/>
          <a:ext cx="11734802" cy="4041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600">
                  <a:extLst>
                    <a:ext uri="{9D8B030D-6E8A-4147-A177-3AD203B41FA5}">
                      <a16:colId xmlns:a16="http://schemas.microsoft.com/office/drawing/2014/main" val="3245820759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958829321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525850933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051416307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572723755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598400961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2832109047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2319201064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2483012914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1501210289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534719806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4146864008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4246468890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1237883111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516596547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274011565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2112748238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713146201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492231285"/>
                    </a:ext>
                  </a:extLst>
                </a:gridCol>
                <a:gridCol w="460958">
                  <a:extLst>
                    <a:ext uri="{9D8B030D-6E8A-4147-A177-3AD203B41FA5}">
                      <a16:colId xmlns:a16="http://schemas.microsoft.com/office/drawing/2014/main" val="3927868410"/>
                    </a:ext>
                  </a:extLst>
                </a:gridCol>
              </a:tblGrid>
              <a:tr h="31140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Activities</a:t>
                      </a:r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Fiscal Year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542151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87383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Moller (MIE, 413.3B, CD-2/3)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898028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 err="1"/>
                        <a:t>SoLID</a:t>
                      </a:r>
                      <a:r>
                        <a:rPr lang="en-US" sz="1400" dirty="0"/>
                        <a:t> (LRP, Rec 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39040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Positron Source (R&amp;D)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477216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CEBAF Upgrade </a:t>
                      </a:r>
                      <a:r>
                        <a:rPr lang="en-US" sz="1400" dirty="0" err="1"/>
                        <a:t>preCDR</a:t>
                      </a:r>
                      <a:r>
                        <a:rPr lang="en-US" sz="1400" dirty="0"/>
                        <a:t>/preplan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087011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Positron Project (potential)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950217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Transport e+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692134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22 GeV Development (R&amp;D)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760016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22 GeV Project (potential)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106031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r>
                        <a:rPr lang="en-US" sz="1400" dirty="0"/>
                        <a:t>EIC  Project (V4.2, CD-1, CD-3A)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3767"/>
                  </a:ext>
                </a:extLst>
              </a:tr>
              <a:tr h="31140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56961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400" dirty="0"/>
                        <a:t>CEBAF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779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241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B99071-4883-D4E1-50AF-6CAB5B0E24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318" y="4692364"/>
            <a:ext cx="1749235" cy="1311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27A77B-8175-D87A-D715-4612167E6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Deploy HPDF and Develop an Associated R&amp;D Program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1009E21-641B-F3D6-C3E4-2CE4C8CC45E1}"/>
              </a:ext>
            </a:extLst>
          </p:cNvPr>
          <p:cNvSpPr txBox="1">
            <a:spLocks/>
          </p:cNvSpPr>
          <p:nvPr/>
        </p:nvSpPr>
        <p:spPr>
          <a:xfrm>
            <a:off x="411892" y="240539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E5ABB6A2-6B80-DC1F-9F38-B2B86D7F78BC}"/>
              </a:ext>
            </a:extLst>
          </p:cNvPr>
          <p:cNvSpPr/>
          <p:nvPr/>
        </p:nvSpPr>
        <p:spPr>
          <a:xfrm>
            <a:off x="946626" y="1390037"/>
            <a:ext cx="2551770" cy="4879774"/>
          </a:xfrm>
          <a:custGeom>
            <a:avLst/>
            <a:gdLst>
              <a:gd name="connsiteX0" fmla="*/ 0 w 1971850"/>
              <a:gd name="connsiteY0" fmla="*/ 0 h 2694236"/>
              <a:gd name="connsiteX1" fmla="*/ 1971850 w 1971850"/>
              <a:gd name="connsiteY1" fmla="*/ 0 h 2694236"/>
              <a:gd name="connsiteX2" fmla="*/ 1971850 w 1971850"/>
              <a:gd name="connsiteY2" fmla="*/ 2694236 h 2694236"/>
              <a:gd name="connsiteX3" fmla="*/ 0 w 1971850"/>
              <a:gd name="connsiteY3" fmla="*/ 2694236 h 2694236"/>
              <a:gd name="connsiteX4" fmla="*/ 0 w 1971850"/>
              <a:gd name="connsiteY4" fmla="*/ 0 h 269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94236">
                <a:moveTo>
                  <a:pt x="0" y="0"/>
                </a:moveTo>
                <a:lnTo>
                  <a:pt x="1971850" y="0"/>
                </a:lnTo>
                <a:lnTo>
                  <a:pt x="1971850" y="2694236"/>
                </a:lnTo>
                <a:lnTo>
                  <a:pt x="0" y="2694236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3038" lvl="0" indent="-173038" defTabSz="7112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venir" panose="020B0503020203020204" pitchFamily="34" charset="0"/>
              </a:rPr>
              <a:t>Further the SC mission of scientific discovery through expanded access to computational resources and application of data science techniques to real-time needs and the deep integration of theory and experiment</a:t>
            </a:r>
          </a:p>
          <a:p>
            <a:pPr marL="173038" lvl="0" indent="-173038" defTabSz="7112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venir" panose="020B0503020203020204" pitchFamily="34" charset="0"/>
              </a:rPr>
              <a:t>Empower researchers to merge DOE’s world-class tools, infrastructure, and user facilities in novel ways to radically accelerate discovery and innovation. Provide paradigm-shifting data-focused capabilities and lead the stewardship of the scientific data lifecycle 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8B07CCA-46B1-A2F9-26D5-860075651E27}"/>
              </a:ext>
            </a:extLst>
          </p:cNvPr>
          <p:cNvSpPr/>
          <p:nvPr/>
        </p:nvSpPr>
        <p:spPr>
          <a:xfrm>
            <a:off x="3498396" y="1560635"/>
            <a:ext cx="2551770" cy="4196880"/>
          </a:xfrm>
          <a:custGeom>
            <a:avLst/>
            <a:gdLst>
              <a:gd name="connsiteX0" fmla="*/ 0 w 1971850"/>
              <a:gd name="connsiteY0" fmla="*/ 0 h 2625564"/>
              <a:gd name="connsiteX1" fmla="*/ 1971850 w 1971850"/>
              <a:gd name="connsiteY1" fmla="*/ 0 h 2625564"/>
              <a:gd name="connsiteX2" fmla="*/ 1971850 w 1971850"/>
              <a:gd name="connsiteY2" fmla="*/ 2625564 h 2625564"/>
              <a:gd name="connsiteX3" fmla="*/ 0 w 1971850"/>
              <a:gd name="connsiteY3" fmla="*/ 2625564 h 2625564"/>
              <a:gd name="connsiteX4" fmla="*/ 0 w 1971850"/>
              <a:gd name="connsiteY4" fmla="*/ 0 h 26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25564">
                <a:moveTo>
                  <a:pt x="0" y="0"/>
                </a:moveTo>
                <a:lnTo>
                  <a:pt x="1971850" y="0"/>
                </a:lnTo>
                <a:lnTo>
                  <a:pt x="1971850" y="2625564"/>
                </a:lnTo>
                <a:lnTo>
                  <a:pt x="0" y="2625564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venir" panose="020B0503020203020204" pitchFamily="34" charset="0"/>
              </a:rPr>
              <a:t>Deliver the High Performance Data Facility including its supporting organization. 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venir" panose="020B0503020203020204" pitchFamily="34" charset="0"/>
              </a:rPr>
              <a:t>Establish strong research programs in Data Science and AI/ML with HPDF spoke development in mind. 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venir" panose="020B0503020203020204" pitchFamily="34" charset="0"/>
              </a:rPr>
              <a:t>Partner with LBNL to design and deliver the HPDF Hub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venir" panose="020B0503020203020204" pitchFamily="34" charset="0"/>
              </a:rPr>
              <a:t>Design HPDF as a part of the Integrated Research Infrastructure Program. 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F00C6C25-B758-0A8D-046F-6F426047CE35}"/>
              </a:ext>
            </a:extLst>
          </p:cNvPr>
          <p:cNvSpPr/>
          <p:nvPr/>
        </p:nvSpPr>
        <p:spPr>
          <a:xfrm>
            <a:off x="6050167" y="1785920"/>
            <a:ext cx="2684256" cy="4012697"/>
          </a:xfrm>
          <a:custGeom>
            <a:avLst/>
            <a:gdLst>
              <a:gd name="connsiteX0" fmla="*/ 0 w 1971850"/>
              <a:gd name="connsiteY0" fmla="*/ 0 h 2643119"/>
              <a:gd name="connsiteX1" fmla="*/ 1971850 w 1971850"/>
              <a:gd name="connsiteY1" fmla="*/ 0 h 2643119"/>
              <a:gd name="connsiteX2" fmla="*/ 1971850 w 1971850"/>
              <a:gd name="connsiteY2" fmla="*/ 2643119 h 2643119"/>
              <a:gd name="connsiteX3" fmla="*/ 0 w 1971850"/>
              <a:gd name="connsiteY3" fmla="*/ 2643119 h 2643119"/>
              <a:gd name="connsiteX4" fmla="*/ 0 w 1971850"/>
              <a:gd name="connsiteY4" fmla="*/ 0 h 2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43119">
                <a:moveTo>
                  <a:pt x="0" y="0"/>
                </a:moveTo>
                <a:lnTo>
                  <a:pt x="1971850" y="0"/>
                </a:lnTo>
                <a:lnTo>
                  <a:pt x="1971850" y="2643119"/>
                </a:lnTo>
                <a:lnTo>
                  <a:pt x="0" y="2643119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venir" panose="020B0503020203020204" pitchFamily="34" charset="0"/>
              </a:rPr>
              <a:t>Design the Hub, a centralized data-centric infrastructure with high availability and performance</a:t>
            </a: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venir" panose="020B0503020203020204" pitchFamily="34" charset="0"/>
              </a:rPr>
              <a:t>Orchestrate hardware, software, and services for data movement, storage, and retrieval</a:t>
            </a: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venir" panose="020B0503020203020204" pitchFamily="34" charset="0"/>
              </a:rPr>
              <a:t>Design distributed data-centric infrastructure (spokes) to enhance HPDF access. </a:t>
            </a: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venir" panose="020B0503020203020204" pitchFamily="34" charset="0"/>
              </a:rPr>
              <a:t>Integrate HPDF with DOE SC user facilities</a:t>
            </a: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venir" panose="020B0503020203020204" pitchFamily="34" charset="0"/>
            </a:endParaRP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9ADE906-53E6-AAE7-FCFC-715936CE6204}"/>
              </a:ext>
            </a:extLst>
          </p:cNvPr>
          <p:cNvSpPr/>
          <p:nvPr/>
        </p:nvSpPr>
        <p:spPr>
          <a:xfrm>
            <a:off x="8743338" y="1997440"/>
            <a:ext cx="2658082" cy="4006850"/>
          </a:xfrm>
          <a:custGeom>
            <a:avLst/>
            <a:gdLst>
              <a:gd name="connsiteX0" fmla="*/ 0 w 1989815"/>
              <a:gd name="connsiteY0" fmla="*/ 0 h 2674099"/>
              <a:gd name="connsiteX1" fmla="*/ 1989815 w 1989815"/>
              <a:gd name="connsiteY1" fmla="*/ 0 h 2674099"/>
              <a:gd name="connsiteX2" fmla="*/ 1989815 w 1989815"/>
              <a:gd name="connsiteY2" fmla="*/ 2674099 h 2674099"/>
              <a:gd name="connsiteX3" fmla="*/ 0 w 1989815"/>
              <a:gd name="connsiteY3" fmla="*/ 2674099 h 2674099"/>
              <a:gd name="connsiteX4" fmla="*/ 0 w 1989815"/>
              <a:gd name="connsiteY4" fmla="*/ 0 h 267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815" h="2674099">
                <a:moveTo>
                  <a:pt x="0" y="0"/>
                </a:moveTo>
                <a:lnTo>
                  <a:pt x="1989815" y="0"/>
                </a:lnTo>
                <a:lnTo>
                  <a:pt x="1989815" y="2674099"/>
                </a:lnTo>
                <a:lnTo>
                  <a:pt x="0" y="2674099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venir" panose="020B0503020203020204" pitchFamily="34" charset="0"/>
              </a:rPr>
              <a:t>Started the second phase of the Streaming Readout Grand Challenge in support of the 12 GeV Nuclear Physics and EIC programs</a:t>
            </a: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venir" panose="020B0503020203020204" pitchFamily="34" charset="0"/>
              </a:rPr>
              <a:t>Established the </a:t>
            </a:r>
            <a:r>
              <a:rPr lang="en-US" sz="1400" kern="0" dirty="0" err="1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venir" panose="020B0503020203020204" pitchFamily="34" charset="0"/>
              </a:rPr>
              <a:t>iPT</a:t>
            </a:r>
            <a:r>
              <a:rPr lang="en-US" sz="1400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venir" panose="020B0503020203020204" pitchFamily="34" charset="0"/>
              </a:rPr>
              <a:t> and parameters for the HPDF Project. (FY24: $8M; FY25 PBR: $16M)</a:t>
            </a: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venir" panose="020B0503020203020204" pitchFamily="34" charset="0"/>
              </a:rPr>
              <a:t>Initiated design of the Jefferson Laboratory D</a:t>
            </a:r>
            <a:r>
              <a:rPr lang="en-US" sz="1400" kern="0" dirty="0" err="1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venir" panose="020B0503020203020204" pitchFamily="34" charset="0"/>
              </a:rPr>
              <a:t>ata</a:t>
            </a:r>
            <a:r>
              <a:rPr lang="en-US" sz="1400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venir" panose="020B0503020203020204" pitchFamily="34" charset="0"/>
              </a:rPr>
              <a:t> Center (funded by Virginia) </a:t>
            </a: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kern="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venir" panose="020B0503020203020204" pitchFamily="34" charset="0"/>
              </a:rPr>
              <a:t>Implemented AI/ML to improve CEBAF performance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</a:endParaRP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</a:endParaRP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-276225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 Narrow" pitchFamily="34" charset="0"/>
              <a:buChar char="–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</a:endParaRPr>
          </a:p>
          <a:p>
            <a:pPr marL="173038" marR="0" lvl="0" indent="-173038" defTabSz="7112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AB89A4-F317-907E-D903-AF56BC51A371}"/>
              </a:ext>
            </a:extLst>
          </p:cNvPr>
          <p:cNvGrpSpPr/>
          <p:nvPr/>
        </p:nvGrpSpPr>
        <p:grpSpPr>
          <a:xfrm>
            <a:off x="4427105" y="4692364"/>
            <a:ext cx="3128239" cy="1611172"/>
            <a:chOff x="4043649" y="4774817"/>
            <a:chExt cx="3128239" cy="1611172"/>
          </a:xfrm>
        </p:grpSpPr>
        <p:pic>
          <p:nvPicPr>
            <p:cNvPr id="3" name="Picture 1" descr="image001">
              <a:extLst>
                <a:ext uri="{FF2B5EF4-FFF2-40B4-BE49-F238E27FC236}">
                  <a16:creationId xmlns:a16="http://schemas.microsoft.com/office/drawing/2014/main" id="{1B000D92-DFAE-5D6A-7C76-F9F071C5C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565" y="4774817"/>
              <a:ext cx="2979414" cy="15370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D1C8E0-4A77-0A1F-6D97-B3B00D629952}"/>
                </a:ext>
              </a:extLst>
            </p:cNvPr>
            <p:cNvSpPr txBox="1"/>
            <p:nvPr/>
          </p:nvSpPr>
          <p:spPr>
            <a:xfrm>
              <a:off x="4043649" y="5955102"/>
              <a:ext cx="3128239" cy="430887"/>
            </a:xfrm>
            <a:prstGeom prst="rect">
              <a:avLst/>
            </a:prstGeom>
            <a:solidFill>
              <a:srgbClr val="306DBE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JLAB/LBNL HPDF Leadership Meeting at LBNL, March 6, 2024 </a:t>
              </a:r>
            </a:p>
          </p:txBody>
        </p:sp>
      </p:grpSp>
      <p:sp>
        <p:nvSpPr>
          <p:cNvPr id="5" name="Right Arrow 9">
            <a:extLst>
              <a:ext uri="{FF2B5EF4-FFF2-40B4-BE49-F238E27FC236}">
                <a16:creationId xmlns:a16="http://schemas.microsoft.com/office/drawing/2014/main" id="{D9401986-8A82-4205-619B-8325F2F9E0C5}"/>
              </a:ext>
            </a:extLst>
          </p:cNvPr>
          <p:cNvSpPr/>
          <p:nvPr/>
        </p:nvSpPr>
        <p:spPr>
          <a:xfrm>
            <a:off x="914400" y="974296"/>
            <a:ext cx="10123714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  <a:cs typeface="Arial" charset="0"/>
              </a:rPr>
              <a:t>Vision</a:t>
            </a:r>
          </a:p>
        </p:txBody>
      </p:sp>
      <p:sp>
        <p:nvSpPr>
          <p:cNvPr id="6" name="Right Arrow 10">
            <a:extLst>
              <a:ext uri="{FF2B5EF4-FFF2-40B4-BE49-F238E27FC236}">
                <a16:creationId xmlns:a16="http://schemas.microsoft.com/office/drawing/2014/main" id="{C597206A-EA32-FF59-6E8D-EE6F760792D9}"/>
              </a:ext>
            </a:extLst>
          </p:cNvPr>
          <p:cNvSpPr/>
          <p:nvPr/>
        </p:nvSpPr>
        <p:spPr>
          <a:xfrm>
            <a:off x="3483428" y="1172238"/>
            <a:ext cx="7750629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Strategy</a:t>
            </a:r>
          </a:p>
        </p:txBody>
      </p:sp>
      <p:sp>
        <p:nvSpPr>
          <p:cNvPr id="7" name="Right Arrow 11">
            <a:extLst>
              <a:ext uri="{FF2B5EF4-FFF2-40B4-BE49-F238E27FC236}">
                <a16:creationId xmlns:a16="http://schemas.microsoft.com/office/drawing/2014/main" id="{2BC65231-E218-0A07-E3DF-D19DE545DAA3}"/>
              </a:ext>
            </a:extLst>
          </p:cNvPr>
          <p:cNvSpPr/>
          <p:nvPr/>
        </p:nvSpPr>
        <p:spPr>
          <a:xfrm>
            <a:off x="6035198" y="1370181"/>
            <a:ext cx="5427460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Priority areas</a:t>
            </a:r>
          </a:p>
        </p:txBody>
      </p:sp>
      <p:sp>
        <p:nvSpPr>
          <p:cNvPr id="11" name="Right Arrow 12">
            <a:extLst>
              <a:ext uri="{FF2B5EF4-FFF2-40B4-BE49-F238E27FC236}">
                <a16:creationId xmlns:a16="http://schemas.microsoft.com/office/drawing/2014/main" id="{F530C74D-A4EE-AA7B-F0F1-B2CE673FC5AB}"/>
              </a:ext>
            </a:extLst>
          </p:cNvPr>
          <p:cNvSpPr/>
          <p:nvPr/>
        </p:nvSpPr>
        <p:spPr>
          <a:xfrm>
            <a:off x="8702196" y="1547102"/>
            <a:ext cx="2945517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Recent achievements</a:t>
            </a:r>
          </a:p>
        </p:txBody>
      </p:sp>
    </p:spTree>
    <p:extLst>
      <p:ext uri="{BB962C8B-B14F-4D97-AF65-F5344CB8AC3E}">
        <p14:creationId xmlns:p14="http://schemas.microsoft.com/office/powerpoint/2010/main" val="2956116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9FBEC-9193-FAFD-166E-64A6F223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Advance S&amp;T To Enhance Particle Accelerator Capability at CEBAF and Beyond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69D452-E32A-870B-18D0-289D8BD515D6}"/>
              </a:ext>
            </a:extLst>
          </p:cNvPr>
          <p:cNvSpPr txBox="1">
            <a:spLocks/>
          </p:cNvSpPr>
          <p:nvPr/>
        </p:nvSpPr>
        <p:spPr>
          <a:xfrm>
            <a:off x="411892" y="240539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C00000"/>
                </a:solidFill>
                <a:latin typeface="Avenir Book" panose="02000503020000020003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60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98C4668-0B49-4828-B5AF-DD0ED0579CF9}"/>
              </a:ext>
            </a:extLst>
          </p:cNvPr>
          <p:cNvSpPr/>
          <p:nvPr/>
        </p:nvSpPr>
        <p:spPr>
          <a:xfrm>
            <a:off x="472566" y="1400219"/>
            <a:ext cx="2551770" cy="5912829"/>
          </a:xfrm>
          <a:custGeom>
            <a:avLst/>
            <a:gdLst>
              <a:gd name="connsiteX0" fmla="*/ 0 w 1971850"/>
              <a:gd name="connsiteY0" fmla="*/ 0 h 2694236"/>
              <a:gd name="connsiteX1" fmla="*/ 1971850 w 1971850"/>
              <a:gd name="connsiteY1" fmla="*/ 0 h 2694236"/>
              <a:gd name="connsiteX2" fmla="*/ 1971850 w 1971850"/>
              <a:gd name="connsiteY2" fmla="*/ 2694236 h 2694236"/>
              <a:gd name="connsiteX3" fmla="*/ 0 w 1971850"/>
              <a:gd name="connsiteY3" fmla="*/ 2694236 h 2694236"/>
              <a:gd name="connsiteX4" fmla="*/ 0 w 1971850"/>
              <a:gd name="connsiteY4" fmla="*/ 0 h 269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94236">
                <a:moveTo>
                  <a:pt x="0" y="0"/>
                </a:moveTo>
                <a:lnTo>
                  <a:pt x="1971850" y="0"/>
                </a:lnTo>
                <a:lnTo>
                  <a:pt x="1971850" y="2694236"/>
                </a:lnTo>
                <a:lnTo>
                  <a:pt x="0" y="2694236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ts val="600"/>
              </a:spcBef>
            </a:pPr>
            <a:r>
              <a:rPr lang="en-US" sz="1500" dirty="0">
                <a:solidFill>
                  <a:srgbClr val="000000"/>
                </a:solidFill>
                <a:latin typeface="Avenir" panose="020B0503020203020204" pitchFamily="34" charset="0"/>
              </a:rPr>
              <a:t>Two-fold Vision:  </a:t>
            </a:r>
          </a:p>
          <a:p>
            <a:pPr marL="173038" indent="-173038" defTabSz="7112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venir" panose="020B0503020203020204" pitchFamily="34" charset="0"/>
              </a:rPr>
              <a:t>Operate the unique accelerator CEBAF, which can be upgraded in energy and by adding positrons.</a:t>
            </a:r>
          </a:p>
          <a:p>
            <a:pPr marL="173038" indent="-173038" defTabSz="7112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venir" panose="020B0503020203020204" pitchFamily="34" charset="0"/>
              </a:rPr>
              <a:t>Enhance stewardship role within the SC lab complex for furthering the application of SRF technologies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1133C48-B671-B1A6-4B63-B39911295E8E}"/>
              </a:ext>
            </a:extLst>
          </p:cNvPr>
          <p:cNvSpPr/>
          <p:nvPr/>
        </p:nvSpPr>
        <p:spPr>
          <a:xfrm>
            <a:off x="3024336" y="1608253"/>
            <a:ext cx="2551770" cy="4070079"/>
          </a:xfrm>
          <a:custGeom>
            <a:avLst/>
            <a:gdLst>
              <a:gd name="connsiteX0" fmla="*/ 0 w 1971850"/>
              <a:gd name="connsiteY0" fmla="*/ 0 h 2625564"/>
              <a:gd name="connsiteX1" fmla="*/ 1971850 w 1971850"/>
              <a:gd name="connsiteY1" fmla="*/ 0 h 2625564"/>
              <a:gd name="connsiteX2" fmla="*/ 1971850 w 1971850"/>
              <a:gd name="connsiteY2" fmla="*/ 2625564 h 2625564"/>
              <a:gd name="connsiteX3" fmla="*/ 0 w 1971850"/>
              <a:gd name="connsiteY3" fmla="*/ 2625564 h 2625564"/>
              <a:gd name="connsiteX4" fmla="*/ 0 w 1971850"/>
              <a:gd name="connsiteY4" fmla="*/ 0 h 26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25564">
                <a:moveTo>
                  <a:pt x="0" y="0"/>
                </a:moveTo>
                <a:lnTo>
                  <a:pt x="1971850" y="0"/>
                </a:lnTo>
                <a:lnTo>
                  <a:pt x="1971850" y="2625564"/>
                </a:lnTo>
                <a:lnTo>
                  <a:pt x="0" y="262556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venir" panose="020B0503020203020204" pitchFamily="34" charset="0"/>
              </a:rPr>
              <a:t>Advance world-leading </a:t>
            </a:r>
            <a:r>
              <a:rPr lang="en-US" sz="1500" dirty="0" err="1">
                <a:solidFill>
                  <a:srgbClr val="000000"/>
                </a:solidFill>
                <a:latin typeface="Avenir" panose="020B0503020203020204" pitchFamily="34" charset="0"/>
              </a:rPr>
              <a:t>cryo</a:t>
            </a:r>
            <a:r>
              <a:rPr lang="en-US" sz="1500" dirty="0">
                <a:solidFill>
                  <a:srgbClr val="000000"/>
                </a:solidFill>
                <a:latin typeface="Avenir" panose="020B0503020203020204" pitchFamily="34" charset="0"/>
              </a:rPr>
              <a:t>-SRF and accelerator research capabilities to enable new accelerator concepts, while exploiting performance gains in CEBAF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venir" panose="020B0503020203020204" pitchFamily="34" charset="0"/>
              </a:rPr>
              <a:t>Develop concepts for future upgrades of CEBAF.  Develop applications of SRF to variety of sciences and industries</a:t>
            </a:r>
          </a:p>
          <a:p>
            <a:endParaRPr lang="en-US" sz="1500" dirty="0">
              <a:solidFill>
                <a:schemeClr val="accent4">
                  <a:lumMod val="10000"/>
                </a:schemeClr>
              </a:solidFill>
              <a:latin typeface="Avenir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accent4">
                  <a:lumMod val="10000"/>
                </a:schemeClr>
              </a:solidFill>
              <a:latin typeface="Avenir" panose="020B0503020203020204" pitchFamily="34" charset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B238C42-BAFB-9798-BEDA-0F240051B3F0}"/>
              </a:ext>
            </a:extLst>
          </p:cNvPr>
          <p:cNvSpPr/>
          <p:nvPr/>
        </p:nvSpPr>
        <p:spPr>
          <a:xfrm>
            <a:off x="5576107" y="1801966"/>
            <a:ext cx="2684256" cy="2527106"/>
          </a:xfrm>
          <a:custGeom>
            <a:avLst/>
            <a:gdLst>
              <a:gd name="connsiteX0" fmla="*/ 0 w 1971850"/>
              <a:gd name="connsiteY0" fmla="*/ 0 h 2643119"/>
              <a:gd name="connsiteX1" fmla="*/ 1971850 w 1971850"/>
              <a:gd name="connsiteY1" fmla="*/ 0 h 2643119"/>
              <a:gd name="connsiteX2" fmla="*/ 1971850 w 1971850"/>
              <a:gd name="connsiteY2" fmla="*/ 2643119 h 2643119"/>
              <a:gd name="connsiteX3" fmla="*/ 0 w 1971850"/>
              <a:gd name="connsiteY3" fmla="*/ 2643119 h 2643119"/>
              <a:gd name="connsiteX4" fmla="*/ 0 w 1971850"/>
              <a:gd name="connsiteY4" fmla="*/ 0 h 2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43119">
                <a:moveTo>
                  <a:pt x="0" y="0"/>
                </a:moveTo>
                <a:lnTo>
                  <a:pt x="1971850" y="0"/>
                </a:lnTo>
                <a:lnTo>
                  <a:pt x="1971850" y="2643119"/>
                </a:lnTo>
                <a:lnTo>
                  <a:pt x="0" y="264311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3038" indent="-173038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venir" panose="020B0503020203020204" pitchFamily="34" charset="0"/>
              </a:rPr>
              <a:t>Lead </a:t>
            </a:r>
            <a:r>
              <a:rPr lang="en-US" sz="1500" dirty="0" err="1">
                <a:solidFill>
                  <a:srgbClr val="000000"/>
                </a:solidFill>
                <a:latin typeface="Avenir" panose="020B0503020203020204" pitchFamily="34" charset="0"/>
              </a:rPr>
              <a:t>cryo</a:t>
            </a:r>
            <a:r>
              <a:rPr lang="en-US" sz="1500" dirty="0">
                <a:solidFill>
                  <a:srgbClr val="000000"/>
                </a:solidFill>
                <a:latin typeface="Avenir" panose="020B0503020203020204" pitchFamily="34" charset="0"/>
              </a:rPr>
              <a:t>-SRF and accelerator research capability to compete for new projects across the DOE complex</a:t>
            </a:r>
          </a:p>
          <a:p>
            <a:pPr marL="173038" indent="-173038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venir" panose="020B0503020203020204" pitchFamily="34" charset="0"/>
              </a:rPr>
              <a:t>Realize CEBAF reliability at 12 GeV and develop concepts for future upgrades</a:t>
            </a:r>
          </a:p>
          <a:p>
            <a:pPr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endParaRPr lang="en-US" sz="1100" dirty="0">
              <a:solidFill>
                <a:schemeClr val="bg2">
                  <a:lumMod val="10000"/>
                </a:schemeClr>
              </a:solidFill>
              <a:latin typeface="Avenir" panose="020B0503020203020204" pitchFamily="34" charset="0"/>
            </a:endParaRPr>
          </a:p>
          <a:p>
            <a:pPr marL="173038" indent="-173038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100" dirty="0">
              <a:solidFill>
                <a:schemeClr val="bg2">
                  <a:lumMod val="10000"/>
                </a:schemeClr>
              </a:solidFill>
              <a:latin typeface="Avenir" panose="020B0503020203020204" pitchFamily="34" charset="0"/>
            </a:endParaRPr>
          </a:p>
          <a:p>
            <a:pPr marL="173038" indent="-173038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500" dirty="0">
              <a:solidFill>
                <a:schemeClr val="bg2">
                  <a:lumMod val="10000"/>
                </a:schemeClr>
              </a:solidFill>
              <a:latin typeface="Avenir" panose="020B0503020203020204" pitchFamily="34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75E9B130-42E0-AA2C-E018-FC4EC2AF83A7}"/>
              </a:ext>
            </a:extLst>
          </p:cNvPr>
          <p:cNvSpPr/>
          <p:nvPr/>
        </p:nvSpPr>
        <p:spPr>
          <a:xfrm>
            <a:off x="8260362" y="1977584"/>
            <a:ext cx="2667002" cy="2286341"/>
          </a:xfrm>
          <a:custGeom>
            <a:avLst/>
            <a:gdLst>
              <a:gd name="connsiteX0" fmla="*/ 0 w 1989815"/>
              <a:gd name="connsiteY0" fmla="*/ 0 h 2674099"/>
              <a:gd name="connsiteX1" fmla="*/ 1989815 w 1989815"/>
              <a:gd name="connsiteY1" fmla="*/ 0 h 2674099"/>
              <a:gd name="connsiteX2" fmla="*/ 1989815 w 1989815"/>
              <a:gd name="connsiteY2" fmla="*/ 2674099 h 2674099"/>
              <a:gd name="connsiteX3" fmla="*/ 0 w 1989815"/>
              <a:gd name="connsiteY3" fmla="*/ 2674099 h 2674099"/>
              <a:gd name="connsiteX4" fmla="*/ 0 w 1989815"/>
              <a:gd name="connsiteY4" fmla="*/ 0 h 267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815" h="2674099">
                <a:moveTo>
                  <a:pt x="0" y="0"/>
                </a:moveTo>
                <a:lnTo>
                  <a:pt x="1989815" y="0"/>
                </a:lnTo>
                <a:lnTo>
                  <a:pt x="1989815" y="2674099"/>
                </a:lnTo>
                <a:lnTo>
                  <a:pt x="0" y="267409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gradFill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3038" indent="-173038" defTabSz="7112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venir" panose="020B0503020203020204" pitchFamily="34" charset="0"/>
              </a:rPr>
              <a:t>Executed to completion the TJNAF portion of the SNS PPU project</a:t>
            </a:r>
          </a:p>
          <a:p>
            <a:pPr marL="173038" indent="-173038" defTabSz="7112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venir" panose="020B0503020203020204" pitchFamily="34" charset="0"/>
              </a:rPr>
              <a:t>Executing the TJNAF portion of the LCLS-II HE project</a:t>
            </a:r>
          </a:p>
          <a:p>
            <a:pPr marL="173038" indent="-173038" defTabSz="71120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chemeClr val="bg2">
                    <a:lumMod val="10000"/>
                  </a:schemeClr>
                </a:solidFill>
                <a:latin typeface="Avenir" panose="020B0503020203020204" pitchFamily="34" charset="0"/>
              </a:rPr>
              <a:t>Implemented ISO-9001 quality assurance program for cryomodule work</a:t>
            </a:r>
          </a:p>
          <a:p>
            <a:pPr marL="173038" indent="-173038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500" dirty="0">
              <a:solidFill>
                <a:schemeClr val="bg2">
                  <a:lumMod val="10000"/>
                </a:schemeClr>
              </a:solidFill>
              <a:latin typeface="Avenir" panose="020B0503020203020204" pitchFamily="34" charset="0"/>
            </a:endParaRPr>
          </a:p>
          <a:p>
            <a:pPr indent="-276225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 Narrow" pitchFamily="34" charset="0"/>
              <a:buChar char="–"/>
            </a:pPr>
            <a:endParaRPr lang="en-US" sz="1500" dirty="0">
              <a:solidFill>
                <a:schemeClr val="bg2">
                  <a:lumMod val="10000"/>
                </a:schemeClr>
              </a:solidFill>
              <a:latin typeface="Avenir" panose="020B0503020203020204" pitchFamily="34" charset="0"/>
            </a:endParaRPr>
          </a:p>
          <a:p>
            <a:pPr marL="173038" indent="-173038" defTabSz="7112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500" dirty="0">
              <a:solidFill>
                <a:schemeClr val="bg2">
                  <a:lumMod val="10000"/>
                </a:schemeClr>
              </a:solidFill>
              <a:latin typeface="Avenir" panose="020B0503020203020204" pitchFamily="34" charset="0"/>
            </a:endParaRPr>
          </a:p>
        </p:txBody>
      </p:sp>
      <p:sp>
        <p:nvSpPr>
          <p:cNvPr id="12" name="Right Arrow 9">
            <a:extLst>
              <a:ext uri="{FF2B5EF4-FFF2-40B4-BE49-F238E27FC236}">
                <a16:creationId xmlns:a16="http://schemas.microsoft.com/office/drawing/2014/main" id="{43C1DD2E-4874-7EB1-77E3-7FAEC7EE0F0F}"/>
              </a:ext>
            </a:extLst>
          </p:cNvPr>
          <p:cNvSpPr/>
          <p:nvPr/>
        </p:nvSpPr>
        <p:spPr>
          <a:xfrm>
            <a:off x="455308" y="974296"/>
            <a:ext cx="10123714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  <a:cs typeface="Arial" charset="0"/>
              </a:rPr>
              <a:t>Vision</a:t>
            </a:r>
          </a:p>
        </p:txBody>
      </p:sp>
      <p:sp>
        <p:nvSpPr>
          <p:cNvPr id="13" name="Right Arrow 10">
            <a:extLst>
              <a:ext uri="{FF2B5EF4-FFF2-40B4-BE49-F238E27FC236}">
                <a16:creationId xmlns:a16="http://schemas.microsoft.com/office/drawing/2014/main" id="{9C54815B-7508-FC4A-1680-2136C02332E1}"/>
              </a:ext>
            </a:extLst>
          </p:cNvPr>
          <p:cNvSpPr/>
          <p:nvPr/>
        </p:nvSpPr>
        <p:spPr>
          <a:xfrm>
            <a:off x="3024336" y="1172238"/>
            <a:ext cx="7750629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Strategy</a:t>
            </a:r>
          </a:p>
        </p:txBody>
      </p:sp>
      <p:sp>
        <p:nvSpPr>
          <p:cNvPr id="14" name="Right Arrow 11">
            <a:extLst>
              <a:ext uri="{FF2B5EF4-FFF2-40B4-BE49-F238E27FC236}">
                <a16:creationId xmlns:a16="http://schemas.microsoft.com/office/drawing/2014/main" id="{F0070797-6569-DB88-5618-181396A534DD}"/>
              </a:ext>
            </a:extLst>
          </p:cNvPr>
          <p:cNvSpPr/>
          <p:nvPr/>
        </p:nvSpPr>
        <p:spPr>
          <a:xfrm>
            <a:off x="5576106" y="1370181"/>
            <a:ext cx="5427460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Priority areas</a:t>
            </a:r>
          </a:p>
        </p:txBody>
      </p:sp>
      <p:sp>
        <p:nvSpPr>
          <p:cNvPr id="15" name="Right Arrow 12">
            <a:extLst>
              <a:ext uri="{FF2B5EF4-FFF2-40B4-BE49-F238E27FC236}">
                <a16:creationId xmlns:a16="http://schemas.microsoft.com/office/drawing/2014/main" id="{A59FA496-B695-D88B-F8BF-FF398E8C3505}"/>
              </a:ext>
            </a:extLst>
          </p:cNvPr>
          <p:cNvSpPr/>
          <p:nvPr/>
        </p:nvSpPr>
        <p:spPr>
          <a:xfrm>
            <a:off x="8243104" y="1547102"/>
            <a:ext cx="2945517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Recent achievements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94C3D-F904-62CF-1E1D-AC95F41F2F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051" y="4681344"/>
            <a:ext cx="3720917" cy="184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3D25E3-CEAB-5F93-E058-64938CE690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13" y="4053273"/>
            <a:ext cx="2323512" cy="109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3BCA13-B796-B5DD-A029-16EDBE5C1748}"/>
              </a:ext>
            </a:extLst>
          </p:cNvPr>
          <p:cNvSpPr txBox="1"/>
          <p:nvPr/>
        </p:nvSpPr>
        <p:spPr>
          <a:xfrm>
            <a:off x="537391" y="5158866"/>
            <a:ext cx="260194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50" i="1" dirty="0">
                <a:solidFill>
                  <a:prstClr val="black"/>
                </a:solidFill>
              </a:rPr>
              <a:t>First multi-cell Nb cavity  with conduction cooling  Nb ring. Attained </a:t>
            </a:r>
            <a:r>
              <a:rPr lang="en-US" sz="1050" i="1" dirty="0" err="1">
                <a:solidFill>
                  <a:prstClr val="black"/>
                </a:solidFill>
              </a:rPr>
              <a:t>Eacc</a:t>
            </a:r>
            <a:r>
              <a:rPr lang="en-US" sz="1050" i="1" dirty="0">
                <a:solidFill>
                  <a:prstClr val="black"/>
                </a:solidFill>
              </a:rPr>
              <a:t> 8 MV/m with Q</a:t>
            </a:r>
            <a:r>
              <a:rPr lang="en-US" sz="1050" i="1" baseline="-25000" dirty="0">
                <a:solidFill>
                  <a:prstClr val="black"/>
                </a:solidFill>
              </a:rPr>
              <a:t>0</a:t>
            </a:r>
            <a:r>
              <a:rPr lang="en-US" sz="1050" i="1" dirty="0">
                <a:solidFill>
                  <a:prstClr val="black"/>
                </a:solidFill>
              </a:rPr>
              <a:t> 1x10</a:t>
            </a:r>
            <a:r>
              <a:rPr lang="en-US" sz="1050" i="1" baseline="30000" dirty="0">
                <a:solidFill>
                  <a:prstClr val="black"/>
                </a:solidFill>
              </a:rPr>
              <a:t>10</a:t>
            </a:r>
            <a:r>
              <a:rPr lang="en-US" sz="1050" i="1" dirty="0">
                <a:solidFill>
                  <a:prstClr val="black"/>
                </a:solidFill>
              </a:rPr>
              <a:t> at 4.3 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6BF01D-751A-A870-DFE8-716970F602AA}"/>
              </a:ext>
            </a:extLst>
          </p:cNvPr>
          <p:cNvSpPr txBox="1"/>
          <p:nvPr/>
        </p:nvSpPr>
        <p:spPr>
          <a:xfrm>
            <a:off x="4648200" y="6160516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LCLS-II HE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5953" y="4141362"/>
            <a:ext cx="2013069" cy="233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640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B55CC-F051-38C5-CA0E-A05CFF34E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User Survey: Take it while you are here…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30F1B-5B1C-C1DC-2AA7-002EF0480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990600"/>
            <a:ext cx="11372771" cy="3505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survey was designed by </a:t>
            </a:r>
            <a:r>
              <a:rPr lang="en-US" dirty="0" err="1"/>
              <a:t>JLab</a:t>
            </a:r>
            <a:r>
              <a:rPr lang="en-US" dirty="0"/>
              <a:t> and the JLUO to provide insights into how we are doing in working with the community on science. </a:t>
            </a:r>
          </a:p>
          <a:p>
            <a:pPr>
              <a:lnSpc>
                <a:spcPct val="120000"/>
              </a:lnSpc>
            </a:pPr>
            <a:r>
              <a:rPr lang="en-US" dirty="0"/>
              <a:t>This is a ’best practice’ at other National User Facilities. </a:t>
            </a:r>
          </a:p>
          <a:p>
            <a:pPr>
              <a:lnSpc>
                <a:spcPct val="120000"/>
              </a:lnSpc>
            </a:pPr>
            <a:r>
              <a:rPr lang="en-US" dirty="0"/>
              <a:t>It is: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Brief!!!!!!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Timely…we can use results to inform what we need to work on.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Yearly…we will track our user-</a:t>
            </a:r>
            <a:r>
              <a:rPr lang="en-US" dirty="0" err="1"/>
              <a:t>JLab</a:t>
            </a:r>
            <a:r>
              <a:rPr lang="en-US" dirty="0"/>
              <a:t> relationship with it. </a:t>
            </a:r>
          </a:p>
        </p:txBody>
      </p:sp>
    </p:spTree>
    <p:extLst>
      <p:ext uri="{BB962C8B-B14F-4D97-AF65-F5344CB8AC3E}">
        <p14:creationId xmlns:p14="http://schemas.microsoft.com/office/powerpoint/2010/main" val="776569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546E2E-7C99-4A7E-B72C-BB49197E658B}"/>
              </a:ext>
            </a:extLst>
          </p:cNvPr>
          <p:cNvSpPr txBox="1">
            <a:spLocks/>
          </p:cNvSpPr>
          <p:nvPr/>
        </p:nvSpPr>
        <p:spPr>
          <a:xfrm>
            <a:off x="426720" y="2994660"/>
            <a:ext cx="11338560" cy="2960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>
                <a:solidFill>
                  <a:srgbClr val="797979"/>
                </a:solidFill>
                <a:latin typeface="Arial" panose="020B0604020202020204" pitchFamily="34" charset="0"/>
              </a:rPr>
              <a:t>Questions?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F3778-4DE0-1B36-E782-39F0F768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Data Science Concepts: The fundamentals of Data Science">
            <a:extLst>
              <a:ext uri="{FF2B5EF4-FFF2-40B4-BE49-F238E27FC236}">
                <a16:creationId xmlns:a16="http://schemas.microsoft.com/office/drawing/2014/main" id="{F28347B1-EEA2-D510-B47B-334942F35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24874E-DFB9-C44D-DF20-9C85536B537A}"/>
              </a:ext>
            </a:extLst>
          </p:cNvPr>
          <p:cNvSpPr/>
          <p:nvPr/>
        </p:nvSpPr>
        <p:spPr>
          <a:xfrm>
            <a:off x="4124945" y="2967335"/>
            <a:ext cx="394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99784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ta Science Concepts: The fundamentals of Data Science">
            <a:extLst>
              <a:ext uri="{FF2B5EF4-FFF2-40B4-BE49-F238E27FC236}">
                <a16:creationId xmlns:a16="http://schemas.microsoft.com/office/drawing/2014/main" id="{C294D5D0-C5A8-370A-F149-3B0155228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29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480C0-25A6-F555-21CF-22EE914F75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4900" y="2057400"/>
            <a:ext cx="9982200" cy="3048000"/>
          </a:xfrm>
          <a:gradFill>
            <a:gsLst>
              <a:gs pos="0">
                <a:schemeClr val="accent1">
                  <a:tint val="50000"/>
                  <a:satMod val="300000"/>
                  <a:alpha val="42215"/>
                </a:schemeClr>
              </a:gs>
              <a:gs pos="50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Outline</a:t>
            </a:r>
          </a:p>
          <a:p>
            <a:pPr>
              <a:lnSpc>
                <a:spcPct val="110000"/>
              </a:lnSpc>
            </a:pPr>
            <a:r>
              <a:rPr lang="en-US" dirty="0"/>
              <a:t>I will walk through our overall S&amp;T strategy based on the Annual Laboratory Plan (an Office of Science Exercise, presented to SC leadership on June 4, 2024)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4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0D13B2B-4BFD-0C6F-84F1-FD3E732FD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 Agenda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4431" y="1009828"/>
            <a:ext cx="10889242" cy="5294850"/>
            <a:chOff x="295459" y="757537"/>
            <a:chExt cx="11637137" cy="565851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B1094D-EBDF-5E4D-D1E3-8BE868F66B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5459" y="757537"/>
              <a:ext cx="2143043" cy="6640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Vision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ADEDFD-E0D6-FCF4-C1A1-6A882F1C37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865" y="1428038"/>
              <a:ext cx="1683638" cy="6607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Strategic Outcomes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4FD2CE-7C2C-6EE5-A981-93A2125D03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866" y="2085594"/>
              <a:ext cx="1683637" cy="306358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Major initiatives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CCF9B1-62B5-1269-ED43-C2E19AA53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866" y="5156550"/>
              <a:ext cx="1683637" cy="6577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Mission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7EB581-69EF-E954-E49B-DABDCF0CE1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866" y="5808164"/>
              <a:ext cx="1683637" cy="60729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Values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DBDA84-3424-D036-CD81-1899C3C3E4B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-1345598" y="3062623"/>
              <a:ext cx="3741523" cy="4594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5-7 Year Goals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28778C-9072-6451-96D1-AF0EB2EA576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-105027" y="5556151"/>
              <a:ext cx="1260390" cy="4594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Foundations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1A6D67-D8E4-662A-EE7C-003B98302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8502" y="757537"/>
              <a:ext cx="9494093" cy="6640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Design, build and operate unprecedented instruments and facilities to enable scientists to unlock the hidden mysteries of matter and the universe</a:t>
              </a: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3D5591-1E6D-0FE3-D716-7441F241C5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8503" y="2092067"/>
              <a:ext cx="2088098" cy="30571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Maintain role as the world’s premier cold QCD laboratory, through experimental programs in hadron structure and spectroscopy 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Provide leadership in nuclear theory investigations of hadron structure and spectroscopy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Deliver CEBAF, SRF, and Project and Systems Engineering capabilities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6F3CE9-8A26-314B-1B1E-EE0625743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6604" y="2085594"/>
              <a:ext cx="3041512" cy="3070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Lead cryo-SRF and accelerator research capability to compete for new projects across the DOE complex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Realize CEBAF reliability at 12 GeV and develop concepts for future upgrades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Demonstrate leadership in EIC science and deliver on EIC</a:t>
              </a:r>
              <a:b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Project responsibilities 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Deliver the High Performance</a:t>
              </a:r>
              <a:b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Data Facility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Expand research programs in Data and Computational Science with EIC and 12 GeV Physics programs as science exemplars of HPDF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BAC363-055A-A636-5D4C-6F24D3870B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8501" y="1428038"/>
              <a:ext cx="5129615" cy="6640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Deliver scientific advances, discoveries, and technological innovations that support DOE missions, and sustain and enhance </a:t>
              </a:r>
              <a:r>
                <a:rPr kumimoji="0" lang="en-US" sz="11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JLab’s</a:t>
              </a: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distinctive capabilities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18801C-A031-C6DB-FB2A-3C2A13792E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8503" y="5155658"/>
              <a:ext cx="9494092" cy="6640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To deliver fundamental scientific discoveries and technical breakthroughs by fostering a diverse user community and by designing, delivering and deploying world-leading scientific capabilities, technologies, and facilities to meet the needs of the nation’s scientist users</a:t>
              </a: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E2E527-DF30-C2E5-A6B2-6230F7F7BE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8503" y="5806739"/>
              <a:ext cx="9494092" cy="6087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Pursuing scientific discovery; working safely; embracing diversity; achieving with integrity; and leading in the community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128559-5E1F-E8CD-55A7-CC175B051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8116" y="2085607"/>
              <a:ext cx="4364480" cy="30700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Execute Operational Excellence Strategy to enable transition from single to multipurpose lab:</a:t>
              </a:r>
            </a:p>
            <a:p>
              <a:pPr marL="27432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78C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Work planning and control transformation to ensure work is performed safely and in an environmentally sound manner, contributing to continuous improvement of lab safety culture </a:t>
              </a:r>
            </a:p>
            <a:p>
              <a:pPr marL="27432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78C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Leverage Supervisor Academy to develop lab leaders at all levels to successfully execute the mission, fostering a healthy DEIA and safety culture</a:t>
              </a:r>
            </a:p>
            <a:p>
              <a:pPr marL="27432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78C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Enhance IT Governance to optimize IT portfolio, increasing workforce effectiveness and efficiency.</a:t>
              </a:r>
            </a:p>
            <a:p>
              <a:pPr marL="27432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78C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Redesign job structure and compensation system to recruit and retain talent</a:t>
              </a:r>
            </a:p>
            <a:p>
              <a:pPr marL="27432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78C5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Scale lab processes and implement enterprise tools to enable a multipurpose lab to meet strategic objectives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531437-BCE6-4457-8299-DEE761E3D7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68118" y="1428038"/>
              <a:ext cx="4364477" cy="6640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Laboratory Operations: Deliver innovative operations </a:t>
              </a:r>
              <a:b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using optimized processes and state of the art tools to enable our diverse scientific and technology mission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CC6552-76B0-2481-55B1-46E9A05DC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0924" y="1529833"/>
              <a:ext cx="457200" cy="4572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1FFF2D4-E174-9F26-CAE0-6C0AD90EA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0924" y="5874150"/>
              <a:ext cx="457200" cy="4572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900BF52-EC6D-CF79-6750-DA50BD8AE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7494" y="1529833"/>
              <a:ext cx="457200" cy="457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C31AED5-AA80-9F94-BE60-0D6783826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0924" y="5238611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378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2072A-6F22-94BB-222E-6DF76C048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Capabilities Underpin Impactful S&amp;T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BCD158-44A0-24C0-ECE7-43E1104866EE}"/>
              </a:ext>
            </a:extLst>
          </p:cNvPr>
          <p:cNvGrpSpPr/>
          <p:nvPr/>
        </p:nvGrpSpPr>
        <p:grpSpPr>
          <a:xfrm>
            <a:off x="308720" y="758964"/>
            <a:ext cx="11526544" cy="5647166"/>
            <a:chOff x="308720" y="758964"/>
            <a:chExt cx="11526544" cy="5647166"/>
          </a:xfrm>
        </p:grpSpPr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03B43398-AF90-06A7-11AE-557A89AAD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520" y="1784974"/>
              <a:ext cx="530147" cy="476461"/>
            </a:xfrm>
            <a:custGeom>
              <a:avLst/>
              <a:gdLst>
                <a:gd name="T0" fmla="*/ 105 w 134"/>
                <a:gd name="T1" fmla="*/ 92 h 120"/>
                <a:gd name="T2" fmla="*/ 90 w 134"/>
                <a:gd name="T3" fmla="*/ 83 h 120"/>
                <a:gd name="T4" fmla="*/ 92 w 134"/>
                <a:gd name="T5" fmla="*/ 74 h 120"/>
                <a:gd name="T6" fmla="*/ 72 w 134"/>
                <a:gd name="T7" fmla="*/ 49 h 120"/>
                <a:gd name="T8" fmla="*/ 72 w 134"/>
                <a:gd name="T9" fmla="*/ 33 h 120"/>
                <a:gd name="T10" fmla="*/ 84 w 134"/>
                <a:gd name="T11" fmla="*/ 17 h 120"/>
                <a:gd name="T12" fmla="*/ 67 w 134"/>
                <a:gd name="T13" fmla="*/ 0 h 120"/>
                <a:gd name="T14" fmla="*/ 51 w 134"/>
                <a:gd name="T15" fmla="*/ 17 h 120"/>
                <a:gd name="T16" fmla="*/ 63 w 134"/>
                <a:gd name="T17" fmla="*/ 33 h 120"/>
                <a:gd name="T18" fmla="*/ 63 w 134"/>
                <a:gd name="T19" fmla="*/ 49 h 120"/>
                <a:gd name="T20" fmla="*/ 42 w 134"/>
                <a:gd name="T21" fmla="*/ 74 h 120"/>
                <a:gd name="T22" fmla="*/ 44 w 134"/>
                <a:gd name="T23" fmla="*/ 83 h 120"/>
                <a:gd name="T24" fmla="*/ 29 w 134"/>
                <a:gd name="T25" fmla="*/ 92 h 120"/>
                <a:gd name="T26" fmla="*/ 17 w 134"/>
                <a:gd name="T27" fmla="*/ 87 h 120"/>
                <a:gd name="T28" fmla="*/ 0 w 134"/>
                <a:gd name="T29" fmla="*/ 104 h 120"/>
                <a:gd name="T30" fmla="*/ 17 w 134"/>
                <a:gd name="T31" fmla="*/ 120 h 120"/>
                <a:gd name="T32" fmla="*/ 34 w 134"/>
                <a:gd name="T33" fmla="*/ 104 h 120"/>
                <a:gd name="T34" fmla="*/ 33 w 134"/>
                <a:gd name="T35" fmla="*/ 99 h 120"/>
                <a:gd name="T36" fmla="*/ 49 w 134"/>
                <a:gd name="T37" fmla="*/ 90 h 120"/>
                <a:gd name="T38" fmla="*/ 67 w 134"/>
                <a:gd name="T39" fmla="*/ 98 h 120"/>
                <a:gd name="T40" fmla="*/ 86 w 134"/>
                <a:gd name="T41" fmla="*/ 90 h 120"/>
                <a:gd name="T42" fmla="*/ 101 w 134"/>
                <a:gd name="T43" fmla="*/ 99 h 120"/>
                <a:gd name="T44" fmla="*/ 101 w 134"/>
                <a:gd name="T45" fmla="*/ 104 h 120"/>
                <a:gd name="T46" fmla="*/ 117 w 134"/>
                <a:gd name="T47" fmla="*/ 120 h 120"/>
                <a:gd name="T48" fmla="*/ 134 w 134"/>
                <a:gd name="T49" fmla="*/ 104 h 120"/>
                <a:gd name="T50" fmla="*/ 117 w 134"/>
                <a:gd name="T51" fmla="*/ 87 h 120"/>
                <a:gd name="T52" fmla="*/ 105 w 134"/>
                <a:gd name="T53" fmla="*/ 9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4" h="120">
                  <a:moveTo>
                    <a:pt x="105" y="92"/>
                  </a:moveTo>
                  <a:cubicBezTo>
                    <a:pt x="90" y="83"/>
                    <a:pt x="90" y="83"/>
                    <a:pt x="90" y="83"/>
                  </a:cubicBezTo>
                  <a:cubicBezTo>
                    <a:pt x="92" y="80"/>
                    <a:pt x="92" y="77"/>
                    <a:pt x="92" y="74"/>
                  </a:cubicBezTo>
                  <a:cubicBezTo>
                    <a:pt x="92" y="61"/>
                    <a:pt x="83" y="51"/>
                    <a:pt x="72" y="49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9" y="31"/>
                    <a:pt x="84" y="25"/>
                    <a:pt x="84" y="17"/>
                  </a:cubicBezTo>
                  <a:cubicBezTo>
                    <a:pt x="84" y="8"/>
                    <a:pt x="77" y="0"/>
                    <a:pt x="67" y="0"/>
                  </a:cubicBezTo>
                  <a:cubicBezTo>
                    <a:pt x="58" y="0"/>
                    <a:pt x="51" y="8"/>
                    <a:pt x="51" y="17"/>
                  </a:cubicBezTo>
                  <a:cubicBezTo>
                    <a:pt x="51" y="25"/>
                    <a:pt x="56" y="31"/>
                    <a:pt x="63" y="33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51" y="51"/>
                    <a:pt x="42" y="61"/>
                    <a:pt x="42" y="74"/>
                  </a:cubicBezTo>
                  <a:cubicBezTo>
                    <a:pt x="42" y="77"/>
                    <a:pt x="43" y="80"/>
                    <a:pt x="44" y="83"/>
                  </a:cubicBezTo>
                  <a:cubicBezTo>
                    <a:pt x="29" y="92"/>
                    <a:pt x="29" y="92"/>
                    <a:pt x="29" y="92"/>
                  </a:cubicBezTo>
                  <a:cubicBezTo>
                    <a:pt x="26" y="89"/>
                    <a:pt x="22" y="87"/>
                    <a:pt x="17" y="87"/>
                  </a:cubicBezTo>
                  <a:cubicBezTo>
                    <a:pt x="8" y="87"/>
                    <a:pt x="0" y="94"/>
                    <a:pt x="0" y="104"/>
                  </a:cubicBezTo>
                  <a:cubicBezTo>
                    <a:pt x="0" y="113"/>
                    <a:pt x="8" y="120"/>
                    <a:pt x="17" y="120"/>
                  </a:cubicBezTo>
                  <a:cubicBezTo>
                    <a:pt x="26" y="120"/>
                    <a:pt x="34" y="113"/>
                    <a:pt x="34" y="104"/>
                  </a:cubicBezTo>
                  <a:cubicBezTo>
                    <a:pt x="34" y="102"/>
                    <a:pt x="34" y="101"/>
                    <a:pt x="33" y="9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53" y="95"/>
                    <a:pt x="60" y="98"/>
                    <a:pt x="67" y="98"/>
                  </a:cubicBezTo>
                  <a:cubicBezTo>
                    <a:pt x="75" y="98"/>
                    <a:pt x="81" y="95"/>
                    <a:pt x="86" y="90"/>
                  </a:cubicBezTo>
                  <a:cubicBezTo>
                    <a:pt x="101" y="99"/>
                    <a:pt x="101" y="99"/>
                    <a:pt x="101" y="99"/>
                  </a:cubicBezTo>
                  <a:cubicBezTo>
                    <a:pt x="101" y="101"/>
                    <a:pt x="101" y="102"/>
                    <a:pt x="101" y="104"/>
                  </a:cubicBezTo>
                  <a:cubicBezTo>
                    <a:pt x="101" y="113"/>
                    <a:pt x="108" y="120"/>
                    <a:pt x="117" y="120"/>
                  </a:cubicBezTo>
                  <a:cubicBezTo>
                    <a:pt x="127" y="120"/>
                    <a:pt x="134" y="113"/>
                    <a:pt x="134" y="104"/>
                  </a:cubicBezTo>
                  <a:cubicBezTo>
                    <a:pt x="134" y="94"/>
                    <a:pt x="127" y="87"/>
                    <a:pt x="117" y="87"/>
                  </a:cubicBezTo>
                  <a:cubicBezTo>
                    <a:pt x="113" y="87"/>
                    <a:pt x="109" y="89"/>
                    <a:pt x="105" y="9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8" name="Freeform 54">
              <a:extLst>
                <a:ext uri="{FF2B5EF4-FFF2-40B4-BE49-F238E27FC236}">
                  <a16:creationId xmlns:a16="http://schemas.microsoft.com/office/drawing/2014/main" id="{A322172A-33F3-243D-9EA7-20FFDACAD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4582" y="2746144"/>
              <a:ext cx="293865" cy="240059"/>
            </a:xfrm>
            <a:custGeom>
              <a:avLst/>
              <a:gdLst>
                <a:gd name="T0" fmla="*/ 7 w 60"/>
                <a:gd name="T1" fmla="*/ 0 h 49"/>
                <a:gd name="T2" fmla="*/ 0 w 60"/>
                <a:gd name="T3" fmla="*/ 19 h 49"/>
                <a:gd name="T4" fmla="*/ 30 w 60"/>
                <a:gd name="T5" fmla="*/ 49 h 49"/>
                <a:gd name="T6" fmla="*/ 60 w 60"/>
                <a:gd name="T7" fmla="*/ 19 h 49"/>
                <a:gd name="T8" fmla="*/ 53 w 60"/>
                <a:gd name="T9" fmla="*/ 0 h 49"/>
                <a:gd name="T10" fmla="*/ 7 w 60"/>
                <a:gd name="T11" fmla="*/ 0 h 49"/>
                <a:gd name="T12" fmla="*/ 22 w 60"/>
                <a:gd name="T13" fmla="*/ 41 h 49"/>
                <a:gd name="T14" fmla="*/ 14 w 60"/>
                <a:gd name="T15" fmla="*/ 34 h 49"/>
                <a:gd name="T16" fmla="*/ 22 w 60"/>
                <a:gd name="T17" fmla="*/ 26 h 49"/>
                <a:gd name="T18" fmla="*/ 29 w 60"/>
                <a:gd name="T19" fmla="*/ 34 h 49"/>
                <a:gd name="T20" fmla="*/ 22 w 60"/>
                <a:gd name="T21" fmla="*/ 41 h 49"/>
                <a:gd name="T22" fmla="*/ 22 w 60"/>
                <a:gd name="T23" fmla="*/ 19 h 49"/>
                <a:gd name="T24" fmla="*/ 14 w 60"/>
                <a:gd name="T25" fmla="*/ 11 h 49"/>
                <a:gd name="T26" fmla="*/ 22 w 60"/>
                <a:gd name="T27" fmla="*/ 4 h 49"/>
                <a:gd name="T28" fmla="*/ 29 w 60"/>
                <a:gd name="T29" fmla="*/ 11 h 49"/>
                <a:gd name="T30" fmla="*/ 22 w 60"/>
                <a:gd name="T31" fmla="*/ 19 h 49"/>
                <a:gd name="T32" fmla="*/ 41 w 60"/>
                <a:gd name="T33" fmla="*/ 32 h 49"/>
                <a:gd name="T34" fmla="*/ 34 w 60"/>
                <a:gd name="T35" fmla="*/ 25 h 49"/>
                <a:gd name="T36" fmla="*/ 41 w 60"/>
                <a:gd name="T37" fmla="*/ 17 h 49"/>
                <a:gd name="T38" fmla="*/ 49 w 60"/>
                <a:gd name="T39" fmla="*/ 25 h 49"/>
                <a:gd name="T40" fmla="*/ 41 w 60"/>
                <a:gd name="T41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" h="49">
                  <a:moveTo>
                    <a:pt x="7" y="0"/>
                  </a:moveTo>
                  <a:cubicBezTo>
                    <a:pt x="2" y="5"/>
                    <a:pt x="0" y="12"/>
                    <a:pt x="0" y="19"/>
                  </a:cubicBezTo>
                  <a:cubicBezTo>
                    <a:pt x="0" y="36"/>
                    <a:pt x="13" y="49"/>
                    <a:pt x="30" y="49"/>
                  </a:cubicBezTo>
                  <a:cubicBezTo>
                    <a:pt x="46" y="49"/>
                    <a:pt x="60" y="36"/>
                    <a:pt x="60" y="19"/>
                  </a:cubicBezTo>
                  <a:cubicBezTo>
                    <a:pt x="60" y="12"/>
                    <a:pt x="57" y="5"/>
                    <a:pt x="53" y="0"/>
                  </a:cubicBezTo>
                  <a:lnTo>
                    <a:pt x="7" y="0"/>
                  </a:lnTo>
                  <a:close/>
                  <a:moveTo>
                    <a:pt x="22" y="41"/>
                  </a:moveTo>
                  <a:cubicBezTo>
                    <a:pt x="18" y="41"/>
                    <a:pt x="14" y="38"/>
                    <a:pt x="14" y="34"/>
                  </a:cubicBezTo>
                  <a:cubicBezTo>
                    <a:pt x="14" y="30"/>
                    <a:pt x="18" y="26"/>
                    <a:pt x="22" y="26"/>
                  </a:cubicBezTo>
                  <a:cubicBezTo>
                    <a:pt x="26" y="26"/>
                    <a:pt x="29" y="30"/>
                    <a:pt x="29" y="34"/>
                  </a:cubicBezTo>
                  <a:cubicBezTo>
                    <a:pt x="29" y="38"/>
                    <a:pt x="26" y="41"/>
                    <a:pt x="22" y="41"/>
                  </a:cubicBezTo>
                  <a:close/>
                  <a:moveTo>
                    <a:pt x="22" y="19"/>
                  </a:moveTo>
                  <a:cubicBezTo>
                    <a:pt x="18" y="19"/>
                    <a:pt x="14" y="15"/>
                    <a:pt x="14" y="11"/>
                  </a:cubicBezTo>
                  <a:cubicBezTo>
                    <a:pt x="14" y="7"/>
                    <a:pt x="18" y="4"/>
                    <a:pt x="22" y="4"/>
                  </a:cubicBezTo>
                  <a:cubicBezTo>
                    <a:pt x="26" y="4"/>
                    <a:pt x="29" y="7"/>
                    <a:pt x="29" y="11"/>
                  </a:cubicBezTo>
                  <a:cubicBezTo>
                    <a:pt x="29" y="15"/>
                    <a:pt x="26" y="19"/>
                    <a:pt x="22" y="19"/>
                  </a:cubicBezTo>
                  <a:close/>
                  <a:moveTo>
                    <a:pt x="41" y="32"/>
                  </a:moveTo>
                  <a:cubicBezTo>
                    <a:pt x="37" y="32"/>
                    <a:pt x="34" y="29"/>
                    <a:pt x="34" y="25"/>
                  </a:cubicBezTo>
                  <a:cubicBezTo>
                    <a:pt x="34" y="21"/>
                    <a:pt x="37" y="17"/>
                    <a:pt x="41" y="17"/>
                  </a:cubicBezTo>
                  <a:cubicBezTo>
                    <a:pt x="46" y="17"/>
                    <a:pt x="49" y="21"/>
                    <a:pt x="49" y="25"/>
                  </a:cubicBezTo>
                  <a:cubicBezTo>
                    <a:pt x="49" y="29"/>
                    <a:pt x="46" y="32"/>
                    <a:pt x="41" y="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9" name="Freeform 53">
              <a:extLst>
                <a:ext uri="{FF2B5EF4-FFF2-40B4-BE49-F238E27FC236}">
                  <a16:creationId xmlns:a16="http://schemas.microsoft.com/office/drawing/2014/main" id="{4707ADEF-E09A-BBA2-7E1B-CC66D38C75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7664" y="2369500"/>
              <a:ext cx="463560" cy="703621"/>
            </a:xfrm>
            <a:custGeom>
              <a:avLst/>
              <a:gdLst>
                <a:gd name="T0" fmla="*/ 66 w 95"/>
                <a:gd name="T1" fmla="*/ 52 h 144"/>
                <a:gd name="T2" fmla="*/ 66 w 95"/>
                <a:gd name="T3" fmla="*/ 29 h 144"/>
                <a:gd name="T4" fmla="*/ 69 w 95"/>
                <a:gd name="T5" fmla="*/ 29 h 144"/>
                <a:gd name="T6" fmla="*/ 73 w 95"/>
                <a:gd name="T7" fmla="*/ 29 h 144"/>
                <a:gd name="T8" fmla="*/ 73 w 95"/>
                <a:gd name="T9" fmla="*/ 0 h 144"/>
                <a:gd name="T10" fmla="*/ 22 w 95"/>
                <a:gd name="T11" fmla="*/ 0 h 144"/>
                <a:gd name="T12" fmla="*/ 22 w 95"/>
                <a:gd name="T13" fmla="*/ 29 h 144"/>
                <a:gd name="T14" fmla="*/ 29 w 95"/>
                <a:gd name="T15" fmla="*/ 29 h 144"/>
                <a:gd name="T16" fmla="*/ 29 w 95"/>
                <a:gd name="T17" fmla="*/ 52 h 144"/>
                <a:gd name="T18" fmla="*/ 0 w 95"/>
                <a:gd name="T19" fmla="*/ 96 h 144"/>
                <a:gd name="T20" fmla="*/ 48 w 95"/>
                <a:gd name="T21" fmla="*/ 144 h 144"/>
                <a:gd name="T22" fmla="*/ 95 w 95"/>
                <a:gd name="T23" fmla="*/ 96 h 144"/>
                <a:gd name="T24" fmla="*/ 66 w 95"/>
                <a:gd name="T25" fmla="*/ 52 h 144"/>
                <a:gd name="T26" fmla="*/ 75 w 95"/>
                <a:gd name="T27" fmla="*/ 124 h 144"/>
                <a:gd name="T28" fmla="*/ 48 w 95"/>
                <a:gd name="T29" fmla="*/ 135 h 144"/>
                <a:gd name="T30" fmla="*/ 20 w 95"/>
                <a:gd name="T31" fmla="*/ 124 h 144"/>
                <a:gd name="T32" fmla="*/ 9 w 95"/>
                <a:gd name="T33" fmla="*/ 96 h 144"/>
                <a:gd name="T34" fmla="*/ 35 w 95"/>
                <a:gd name="T35" fmla="*/ 60 h 144"/>
                <a:gd name="T36" fmla="*/ 38 w 95"/>
                <a:gd name="T37" fmla="*/ 59 h 144"/>
                <a:gd name="T38" fmla="*/ 38 w 95"/>
                <a:gd name="T39" fmla="*/ 20 h 144"/>
                <a:gd name="T40" fmla="*/ 31 w 95"/>
                <a:gd name="T41" fmla="*/ 20 h 144"/>
                <a:gd name="T42" fmla="*/ 31 w 95"/>
                <a:gd name="T43" fmla="*/ 9 h 144"/>
                <a:gd name="T44" fmla="*/ 64 w 95"/>
                <a:gd name="T45" fmla="*/ 9 h 144"/>
                <a:gd name="T46" fmla="*/ 64 w 95"/>
                <a:gd name="T47" fmla="*/ 20 h 144"/>
                <a:gd name="T48" fmla="*/ 61 w 95"/>
                <a:gd name="T49" fmla="*/ 20 h 144"/>
                <a:gd name="T50" fmla="*/ 57 w 95"/>
                <a:gd name="T51" fmla="*/ 20 h 144"/>
                <a:gd name="T52" fmla="*/ 57 w 95"/>
                <a:gd name="T53" fmla="*/ 59 h 144"/>
                <a:gd name="T54" fmla="*/ 60 w 95"/>
                <a:gd name="T55" fmla="*/ 60 h 144"/>
                <a:gd name="T56" fmla="*/ 86 w 95"/>
                <a:gd name="T57" fmla="*/ 96 h 144"/>
                <a:gd name="T58" fmla="*/ 75 w 95"/>
                <a:gd name="T59" fmla="*/ 12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5" h="144">
                  <a:moveTo>
                    <a:pt x="66" y="52"/>
                  </a:moveTo>
                  <a:cubicBezTo>
                    <a:pt x="66" y="29"/>
                    <a:pt x="66" y="29"/>
                    <a:pt x="66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12" y="60"/>
                    <a:pt x="0" y="77"/>
                    <a:pt x="0" y="96"/>
                  </a:cubicBezTo>
                  <a:cubicBezTo>
                    <a:pt x="0" y="122"/>
                    <a:pt x="21" y="144"/>
                    <a:pt x="48" y="144"/>
                  </a:cubicBezTo>
                  <a:cubicBezTo>
                    <a:pt x="74" y="144"/>
                    <a:pt x="95" y="122"/>
                    <a:pt x="95" y="96"/>
                  </a:cubicBezTo>
                  <a:cubicBezTo>
                    <a:pt x="95" y="77"/>
                    <a:pt x="83" y="60"/>
                    <a:pt x="66" y="52"/>
                  </a:cubicBezTo>
                  <a:close/>
                  <a:moveTo>
                    <a:pt x="75" y="124"/>
                  </a:moveTo>
                  <a:cubicBezTo>
                    <a:pt x="68" y="130"/>
                    <a:pt x="58" y="135"/>
                    <a:pt x="48" y="135"/>
                  </a:cubicBezTo>
                  <a:cubicBezTo>
                    <a:pt x="37" y="135"/>
                    <a:pt x="27" y="130"/>
                    <a:pt x="20" y="124"/>
                  </a:cubicBezTo>
                  <a:cubicBezTo>
                    <a:pt x="13" y="117"/>
                    <a:pt x="9" y="107"/>
                    <a:pt x="9" y="96"/>
                  </a:cubicBezTo>
                  <a:cubicBezTo>
                    <a:pt x="9" y="79"/>
                    <a:pt x="20" y="65"/>
                    <a:pt x="35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75" y="65"/>
                    <a:pt x="86" y="79"/>
                    <a:pt x="86" y="96"/>
                  </a:cubicBezTo>
                  <a:cubicBezTo>
                    <a:pt x="86" y="107"/>
                    <a:pt x="82" y="117"/>
                    <a:pt x="75" y="12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0" name="Oval 78">
              <a:extLst>
                <a:ext uri="{FF2B5EF4-FFF2-40B4-BE49-F238E27FC236}">
                  <a16:creationId xmlns:a16="http://schemas.microsoft.com/office/drawing/2014/main" id="{001E4CE1-3F3B-FB0A-61A4-5A23323D3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6421" y="2547781"/>
              <a:ext cx="149858" cy="1515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1" name="Oval 79">
              <a:extLst>
                <a:ext uri="{FF2B5EF4-FFF2-40B4-BE49-F238E27FC236}">
                  <a16:creationId xmlns:a16="http://schemas.microsoft.com/office/drawing/2014/main" id="{E4BAE4EB-97B8-72CC-83A7-827FC1E77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760" y="2547781"/>
              <a:ext cx="149858" cy="1515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2" name="Freeform 80">
              <a:extLst>
                <a:ext uri="{FF2B5EF4-FFF2-40B4-BE49-F238E27FC236}">
                  <a16:creationId xmlns:a16="http://schemas.microsoft.com/office/drawing/2014/main" id="{CF7EBCFB-6F08-4647-B8A2-D8A8D6E63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416" y="2672381"/>
              <a:ext cx="636469" cy="190268"/>
            </a:xfrm>
            <a:custGeom>
              <a:avLst/>
              <a:gdLst>
                <a:gd name="T0" fmla="*/ 135 w 186"/>
                <a:gd name="T1" fmla="*/ 11 h 56"/>
                <a:gd name="T2" fmla="*/ 92 w 186"/>
                <a:gd name="T3" fmla="*/ 26 h 56"/>
                <a:gd name="T4" fmla="*/ 51 w 186"/>
                <a:gd name="T5" fmla="*/ 11 h 56"/>
                <a:gd name="T6" fmla="*/ 0 w 186"/>
                <a:gd name="T7" fmla="*/ 55 h 56"/>
                <a:gd name="T8" fmla="*/ 101 w 186"/>
                <a:gd name="T9" fmla="*/ 56 h 56"/>
                <a:gd name="T10" fmla="*/ 101 w 186"/>
                <a:gd name="T11" fmla="*/ 55 h 56"/>
                <a:gd name="T12" fmla="*/ 185 w 186"/>
                <a:gd name="T13" fmla="*/ 56 h 56"/>
                <a:gd name="T14" fmla="*/ 135 w 186"/>
                <a:gd name="T15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6" h="56">
                  <a:moveTo>
                    <a:pt x="135" y="11"/>
                  </a:moveTo>
                  <a:cubicBezTo>
                    <a:pt x="135" y="11"/>
                    <a:pt x="106" y="5"/>
                    <a:pt x="92" y="26"/>
                  </a:cubicBezTo>
                  <a:cubicBezTo>
                    <a:pt x="85" y="15"/>
                    <a:pt x="73" y="7"/>
                    <a:pt x="51" y="11"/>
                  </a:cubicBezTo>
                  <a:cubicBezTo>
                    <a:pt x="51" y="11"/>
                    <a:pt x="0" y="0"/>
                    <a:pt x="0" y="55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1" y="56"/>
                    <a:pt x="101" y="56"/>
                    <a:pt x="101" y="55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85" y="56"/>
                    <a:pt x="186" y="2"/>
                    <a:pt x="135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3" name="Freeform 81">
              <a:extLst>
                <a:ext uri="{FF2B5EF4-FFF2-40B4-BE49-F238E27FC236}">
                  <a16:creationId xmlns:a16="http://schemas.microsoft.com/office/drawing/2014/main" id="{35E64913-8744-C9ED-089E-0A381A18E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0588" y="2881170"/>
              <a:ext cx="348543" cy="191951"/>
            </a:xfrm>
            <a:custGeom>
              <a:avLst/>
              <a:gdLst>
                <a:gd name="T0" fmla="*/ 51 w 102"/>
                <a:gd name="T1" fmla="*/ 11 h 56"/>
                <a:gd name="T2" fmla="*/ 1 w 102"/>
                <a:gd name="T3" fmla="*/ 55 h 56"/>
                <a:gd name="T4" fmla="*/ 101 w 102"/>
                <a:gd name="T5" fmla="*/ 56 h 56"/>
                <a:gd name="T6" fmla="*/ 51 w 102"/>
                <a:gd name="T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56">
                  <a:moveTo>
                    <a:pt x="51" y="11"/>
                  </a:moveTo>
                  <a:cubicBezTo>
                    <a:pt x="51" y="11"/>
                    <a:pt x="0" y="0"/>
                    <a:pt x="1" y="55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1" y="56"/>
                    <a:pt x="102" y="3"/>
                    <a:pt x="51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4" name="Oval 82">
              <a:extLst>
                <a:ext uri="{FF2B5EF4-FFF2-40B4-BE49-F238E27FC236}">
                  <a16:creationId xmlns:a16="http://schemas.microsoft.com/office/drawing/2014/main" id="{C1CAB45F-3440-8FCD-E1E9-9BF73A4D5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8146" y="2753203"/>
              <a:ext cx="161643" cy="161643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bg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4AFFD30-F4FB-2134-3E7A-2D2EE65686E3}"/>
                </a:ext>
              </a:extLst>
            </p:cNvPr>
            <p:cNvGrpSpPr/>
            <p:nvPr/>
          </p:nvGrpSpPr>
          <p:grpSpPr>
            <a:xfrm>
              <a:off x="9010914" y="4954117"/>
              <a:ext cx="539221" cy="580230"/>
              <a:chOff x="8898467" y="4954117"/>
              <a:chExt cx="638961" cy="687556"/>
            </a:xfrm>
            <a:solidFill>
              <a:schemeClr val="tx1"/>
            </a:solidFill>
          </p:grpSpPr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99D0E2DE-677F-C29D-8853-687DAF9E2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9852" y="5494083"/>
                <a:ext cx="192588" cy="147590"/>
              </a:xfrm>
              <a:custGeom>
                <a:avLst/>
                <a:gdLst>
                  <a:gd name="T0" fmla="*/ 321 w 442"/>
                  <a:gd name="T1" fmla="*/ 12 h 337"/>
                  <a:gd name="T2" fmla="*/ 230 w 442"/>
                  <a:gd name="T3" fmla="*/ 192 h 337"/>
                  <a:gd name="T4" fmla="*/ 136 w 442"/>
                  <a:gd name="T5" fmla="*/ 0 h 337"/>
                  <a:gd name="T6" fmla="*/ 0 w 442"/>
                  <a:gd name="T7" fmla="*/ 49 h 337"/>
                  <a:gd name="T8" fmla="*/ 230 w 442"/>
                  <a:gd name="T9" fmla="*/ 337 h 337"/>
                  <a:gd name="T10" fmla="*/ 442 w 442"/>
                  <a:gd name="T11" fmla="*/ 107 h 337"/>
                  <a:gd name="T12" fmla="*/ 321 w 442"/>
                  <a:gd name="T13" fmla="*/ 1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2" h="337">
                    <a:moveTo>
                      <a:pt x="321" y="12"/>
                    </a:moveTo>
                    <a:cubicBezTo>
                      <a:pt x="284" y="145"/>
                      <a:pt x="242" y="188"/>
                      <a:pt x="230" y="192"/>
                    </a:cubicBezTo>
                    <a:cubicBezTo>
                      <a:pt x="217" y="188"/>
                      <a:pt x="173" y="142"/>
                      <a:pt x="136" y="0"/>
                    </a:cubicBezTo>
                    <a:cubicBezTo>
                      <a:pt x="89" y="19"/>
                      <a:pt x="44" y="36"/>
                      <a:pt x="0" y="49"/>
                    </a:cubicBezTo>
                    <a:cubicBezTo>
                      <a:pt x="40" y="192"/>
                      <a:pt x="109" y="337"/>
                      <a:pt x="230" y="337"/>
                    </a:cubicBezTo>
                    <a:cubicBezTo>
                      <a:pt x="335" y="337"/>
                      <a:pt x="401" y="228"/>
                      <a:pt x="442" y="107"/>
                    </a:cubicBezTo>
                    <a:cubicBezTo>
                      <a:pt x="391" y="92"/>
                      <a:pt x="348" y="58"/>
                      <a:pt x="321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FAFD8537-50FC-7F20-23DE-A404D5A42F2A}"/>
                  </a:ext>
                </a:extLst>
              </p:cNvPr>
              <p:cNvGrpSpPr/>
              <p:nvPr/>
            </p:nvGrpSpPr>
            <p:grpSpPr>
              <a:xfrm>
                <a:off x="8898467" y="4954117"/>
                <a:ext cx="638961" cy="557965"/>
                <a:chOff x="8606076" y="4282678"/>
                <a:chExt cx="567131" cy="495241"/>
              </a:xfrm>
              <a:grpFill/>
            </p:grpSpPr>
            <p:sp>
              <p:nvSpPr>
                <p:cNvPr id="93" name="Freeform 8">
                  <a:extLst>
                    <a:ext uri="{FF2B5EF4-FFF2-40B4-BE49-F238E27FC236}">
                      <a16:creationId xmlns:a16="http://schemas.microsoft.com/office/drawing/2014/main" id="{543ED306-2ADB-33F6-635A-D2A2E239E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02574" y="4282678"/>
                  <a:ext cx="178926" cy="130999"/>
                </a:xfrm>
                <a:custGeom>
                  <a:avLst/>
                  <a:gdLst>
                    <a:gd name="T0" fmla="*/ 56 w 460"/>
                    <a:gd name="T1" fmla="*/ 139 h 337"/>
                    <a:gd name="T2" fmla="*/ 0 w 460"/>
                    <a:gd name="T3" fmla="*/ 288 h 337"/>
                    <a:gd name="T4" fmla="*/ 136 w 460"/>
                    <a:gd name="T5" fmla="*/ 337 h 337"/>
                    <a:gd name="T6" fmla="*/ 230 w 460"/>
                    <a:gd name="T7" fmla="*/ 145 h 337"/>
                    <a:gd name="T8" fmla="*/ 324 w 460"/>
                    <a:gd name="T9" fmla="*/ 337 h 337"/>
                    <a:gd name="T10" fmla="*/ 460 w 460"/>
                    <a:gd name="T11" fmla="*/ 288 h 337"/>
                    <a:gd name="T12" fmla="*/ 230 w 460"/>
                    <a:gd name="T13" fmla="*/ 0 h 337"/>
                    <a:gd name="T14" fmla="*/ 56 w 460"/>
                    <a:gd name="T15" fmla="*/ 13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0" h="337">
                      <a:moveTo>
                        <a:pt x="56" y="139"/>
                      </a:moveTo>
                      <a:cubicBezTo>
                        <a:pt x="35" y="180"/>
                        <a:pt x="16" y="230"/>
                        <a:pt x="0" y="288"/>
                      </a:cubicBezTo>
                      <a:cubicBezTo>
                        <a:pt x="44" y="302"/>
                        <a:pt x="89" y="318"/>
                        <a:pt x="136" y="337"/>
                      </a:cubicBezTo>
                      <a:cubicBezTo>
                        <a:pt x="173" y="195"/>
                        <a:pt x="218" y="149"/>
                        <a:pt x="230" y="145"/>
                      </a:cubicBezTo>
                      <a:cubicBezTo>
                        <a:pt x="243" y="149"/>
                        <a:pt x="287" y="195"/>
                        <a:pt x="324" y="337"/>
                      </a:cubicBezTo>
                      <a:cubicBezTo>
                        <a:pt x="371" y="318"/>
                        <a:pt x="416" y="301"/>
                        <a:pt x="460" y="288"/>
                      </a:cubicBezTo>
                      <a:cubicBezTo>
                        <a:pt x="421" y="145"/>
                        <a:pt x="351" y="1"/>
                        <a:pt x="230" y="0"/>
                      </a:cubicBezTo>
                      <a:cubicBezTo>
                        <a:pt x="183" y="0"/>
                        <a:pt x="114" y="25"/>
                        <a:pt x="56" y="1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4" name="Freeform 9">
                  <a:extLst>
                    <a:ext uri="{FF2B5EF4-FFF2-40B4-BE49-F238E27FC236}">
                      <a16:creationId xmlns:a16="http://schemas.microsoft.com/office/drawing/2014/main" id="{F5930CAE-3BA2-1B49-2768-02BF19A391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06076" y="4402495"/>
                  <a:ext cx="254011" cy="166145"/>
                </a:xfrm>
                <a:custGeom>
                  <a:avLst/>
                  <a:gdLst>
                    <a:gd name="T0" fmla="*/ 300 w 652"/>
                    <a:gd name="T1" fmla="*/ 332 h 425"/>
                    <a:gd name="T2" fmla="*/ 268 w 652"/>
                    <a:gd name="T3" fmla="*/ 299 h 425"/>
                    <a:gd name="T4" fmla="*/ 180 w 652"/>
                    <a:gd name="T5" fmla="*/ 154 h 425"/>
                    <a:gd name="T6" fmla="*/ 239 w 652"/>
                    <a:gd name="T7" fmla="*/ 144 h 425"/>
                    <a:gd name="T8" fmla="*/ 410 w 652"/>
                    <a:gd name="T9" fmla="*/ 173 h 425"/>
                    <a:gd name="T10" fmla="*/ 507 w 652"/>
                    <a:gd name="T11" fmla="*/ 149 h 425"/>
                    <a:gd name="T12" fmla="*/ 564 w 652"/>
                    <a:gd name="T13" fmla="*/ 157 h 425"/>
                    <a:gd name="T14" fmla="*/ 652 w 652"/>
                    <a:gd name="T15" fmla="*/ 109 h 425"/>
                    <a:gd name="T16" fmla="*/ 239 w 652"/>
                    <a:gd name="T17" fmla="*/ 0 h 425"/>
                    <a:gd name="T18" fmla="*/ 55 w 652"/>
                    <a:gd name="T19" fmla="*/ 82 h 425"/>
                    <a:gd name="T20" fmla="*/ 189 w 652"/>
                    <a:gd name="T21" fmla="*/ 425 h 425"/>
                    <a:gd name="T22" fmla="*/ 300 w 652"/>
                    <a:gd name="T23" fmla="*/ 332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52" h="425">
                      <a:moveTo>
                        <a:pt x="300" y="332"/>
                      </a:moveTo>
                      <a:cubicBezTo>
                        <a:pt x="289" y="321"/>
                        <a:pt x="278" y="310"/>
                        <a:pt x="268" y="299"/>
                      </a:cubicBezTo>
                      <a:cubicBezTo>
                        <a:pt x="189" y="212"/>
                        <a:pt x="179" y="164"/>
                        <a:pt x="180" y="154"/>
                      </a:cubicBezTo>
                      <a:cubicBezTo>
                        <a:pt x="184" y="151"/>
                        <a:pt x="202" y="144"/>
                        <a:pt x="239" y="144"/>
                      </a:cubicBezTo>
                      <a:cubicBezTo>
                        <a:pt x="285" y="144"/>
                        <a:pt x="344" y="154"/>
                        <a:pt x="410" y="173"/>
                      </a:cubicBezTo>
                      <a:cubicBezTo>
                        <a:pt x="439" y="158"/>
                        <a:pt x="472" y="149"/>
                        <a:pt x="507" y="149"/>
                      </a:cubicBezTo>
                      <a:cubicBezTo>
                        <a:pt x="527" y="149"/>
                        <a:pt x="546" y="152"/>
                        <a:pt x="564" y="157"/>
                      </a:cubicBezTo>
                      <a:cubicBezTo>
                        <a:pt x="593" y="140"/>
                        <a:pt x="623" y="124"/>
                        <a:pt x="652" y="109"/>
                      </a:cubicBezTo>
                      <a:cubicBezTo>
                        <a:pt x="492" y="39"/>
                        <a:pt x="346" y="0"/>
                        <a:pt x="239" y="0"/>
                      </a:cubicBezTo>
                      <a:cubicBezTo>
                        <a:pt x="126" y="0"/>
                        <a:pt x="77" y="44"/>
                        <a:pt x="55" y="82"/>
                      </a:cubicBezTo>
                      <a:cubicBezTo>
                        <a:pt x="0" y="177"/>
                        <a:pt x="69" y="303"/>
                        <a:pt x="189" y="425"/>
                      </a:cubicBezTo>
                      <a:cubicBezTo>
                        <a:pt x="223" y="394"/>
                        <a:pt x="260" y="363"/>
                        <a:pt x="300" y="3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5" name="Freeform 10">
                  <a:extLst>
                    <a:ext uri="{FF2B5EF4-FFF2-40B4-BE49-F238E27FC236}">
                      <a16:creationId xmlns:a16="http://schemas.microsoft.com/office/drawing/2014/main" id="{5F84EAEC-5FEE-DAE4-BDBA-CF882397AD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4063" y="4402495"/>
                  <a:ext cx="554351" cy="369034"/>
                </a:xfrm>
                <a:custGeom>
                  <a:avLst/>
                  <a:gdLst>
                    <a:gd name="T0" fmla="*/ 533 w 1426"/>
                    <a:gd name="T1" fmla="*/ 787 h 949"/>
                    <a:gd name="T2" fmla="*/ 470 w 1426"/>
                    <a:gd name="T3" fmla="*/ 749 h 949"/>
                    <a:gd name="T4" fmla="*/ 217 w 1426"/>
                    <a:gd name="T5" fmla="*/ 805 h 949"/>
                    <a:gd name="T6" fmla="*/ 158 w 1426"/>
                    <a:gd name="T7" fmla="*/ 795 h 949"/>
                    <a:gd name="T8" fmla="*/ 265 w 1426"/>
                    <a:gd name="T9" fmla="*/ 630 h 949"/>
                    <a:gd name="T10" fmla="*/ 435 w 1426"/>
                    <a:gd name="T11" fmla="*/ 484 h 949"/>
                    <a:gd name="T12" fmla="*/ 485 w 1426"/>
                    <a:gd name="T13" fmla="*/ 493 h 949"/>
                    <a:gd name="T14" fmla="*/ 621 w 1426"/>
                    <a:gd name="T15" fmla="*/ 361 h 949"/>
                    <a:gd name="T16" fmla="*/ 641 w 1426"/>
                    <a:gd name="T17" fmla="*/ 349 h 949"/>
                    <a:gd name="T18" fmla="*/ 1210 w 1426"/>
                    <a:gd name="T19" fmla="*/ 144 h 949"/>
                    <a:gd name="T20" fmla="*/ 1268 w 1426"/>
                    <a:gd name="T21" fmla="*/ 154 h 949"/>
                    <a:gd name="T22" fmla="*/ 1161 w 1426"/>
                    <a:gd name="T23" fmla="*/ 319 h 949"/>
                    <a:gd name="T24" fmla="*/ 1148 w 1426"/>
                    <a:gd name="T25" fmla="*/ 332 h 949"/>
                    <a:gd name="T26" fmla="*/ 1259 w 1426"/>
                    <a:gd name="T27" fmla="*/ 425 h 949"/>
                    <a:gd name="T28" fmla="*/ 1279 w 1426"/>
                    <a:gd name="T29" fmla="*/ 404 h 949"/>
                    <a:gd name="T30" fmla="*/ 1390 w 1426"/>
                    <a:gd name="T31" fmla="*/ 249 h 949"/>
                    <a:gd name="T32" fmla="*/ 1393 w 1426"/>
                    <a:gd name="T33" fmla="*/ 82 h 949"/>
                    <a:gd name="T34" fmla="*/ 1210 w 1426"/>
                    <a:gd name="T35" fmla="*/ 0 h 949"/>
                    <a:gd name="T36" fmla="*/ 569 w 1426"/>
                    <a:gd name="T37" fmla="*/ 225 h 949"/>
                    <a:gd name="T38" fmla="*/ 548 w 1426"/>
                    <a:gd name="T39" fmla="*/ 237 h 949"/>
                    <a:gd name="T40" fmla="*/ 485 w 1426"/>
                    <a:gd name="T41" fmla="*/ 221 h 949"/>
                    <a:gd name="T42" fmla="*/ 349 w 1426"/>
                    <a:gd name="T43" fmla="*/ 357 h 949"/>
                    <a:gd name="T44" fmla="*/ 350 w 1426"/>
                    <a:gd name="T45" fmla="*/ 368 h 949"/>
                    <a:gd name="T46" fmla="*/ 147 w 1426"/>
                    <a:gd name="T47" fmla="*/ 545 h 949"/>
                    <a:gd name="T48" fmla="*/ 36 w 1426"/>
                    <a:gd name="T49" fmla="*/ 700 h 949"/>
                    <a:gd name="T50" fmla="*/ 33 w 1426"/>
                    <a:gd name="T51" fmla="*/ 867 h 949"/>
                    <a:gd name="T52" fmla="*/ 217 w 1426"/>
                    <a:gd name="T53" fmla="*/ 949 h 949"/>
                    <a:gd name="T54" fmla="*/ 630 w 1426"/>
                    <a:gd name="T55" fmla="*/ 840 h 949"/>
                    <a:gd name="T56" fmla="*/ 533 w 1426"/>
                    <a:gd name="T57" fmla="*/ 787 h 9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426" h="949">
                      <a:moveTo>
                        <a:pt x="533" y="787"/>
                      </a:moveTo>
                      <a:cubicBezTo>
                        <a:pt x="512" y="775"/>
                        <a:pt x="491" y="762"/>
                        <a:pt x="470" y="749"/>
                      </a:cubicBezTo>
                      <a:cubicBezTo>
                        <a:pt x="370" y="785"/>
                        <a:pt x="282" y="805"/>
                        <a:pt x="217" y="805"/>
                      </a:cubicBezTo>
                      <a:cubicBezTo>
                        <a:pt x="180" y="805"/>
                        <a:pt x="162" y="798"/>
                        <a:pt x="158" y="795"/>
                      </a:cubicBezTo>
                      <a:cubicBezTo>
                        <a:pt x="156" y="784"/>
                        <a:pt x="169" y="729"/>
                        <a:pt x="265" y="630"/>
                      </a:cubicBezTo>
                      <a:cubicBezTo>
                        <a:pt x="312" y="582"/>
                        <a:pt x="370" y="533"/>
                        <a:pt x="435" y="484"/>
                      </a:cubicBezTo>
                      <a:cubicBezTo>
                        <a:pt x="451" y="490"/>
                        <a:pt x="468" y="493"/>
                        <a:pt x="485" y="493"/>
                      </a:cubicBezTo>
                      <a:cubicBezTo>
                        <a:pt x="559" y="493"/>
                        <a:pt x="619" y="434"/>
                        <a:pt x="621" y="361"/>
                      </a:cubicBezTo>
                      <a:cubicBezTo>
                        <a:pt x="628" y="357"/>
                        <a:pt x="634" y="353"/>
                        <a:pt x="641" y="349"/>
                      </a:cubicBezTo>
                      <a:cubicBezTo>
                        <a:pt x="857" y="224"/>
                        <a:pt x="1081" y="144"/>
                        <a:pt x="1210" y="144"/>
                      </a:cubicBezTo>
                      <a:cubicBezTo>
                        <a:pt x="1247" y="144"/>
                        <a:pt x="1264" y="151"/>
                        <a:pt x="1268" y="154"/>
                      </a:cubicBezTo>
                      <a:cubicBezTo>
                        <a:pt x="1270" y="166"/>
                        <a:pt x="1257" y="220"/>
                        <a:pt x="1161" y="319"/>
                      </a:cubicBezTo>
                      <a:cubicBezTo>
                        <a:pt x="1157" y="323"/>
                        <a:pt x="1153" y="328"/>
                        <a:pt x="1148" y="332"/>
                      </a:cubicBezTo>
                      <a:cubicBezTo>
                        <a:pt x="1188" y="363"/>
                        <a:pt x="1226" y="394"/>
                        <a:pt x="1259" y="425"/>
                      </a:cubicBezTo>
                      <a:cubicBezTo>
                        <a:pt x="1266" y="418"/>
                        <a:pt x="1273" y="411"/>
                        <a:pt x="1279" y="404"/>
                      </a:cubicBezTo>
                      <a:cubicBezTo>
                        <a:pt x="1331" y="349"/>
                        <a:pt x="1368" y="296"/>
                        <a:pt x="1390" y="249"/>
                      </a:cubicBezTo>
                      <a:cubicBezTo>
                        <a:pt x="1426" y="169"/>
                        <a:pt x="1411" y="114"/>
                        <a:pt x="1393" y="82"/>
                      </a:cubicBezTo>
                      <a:cubicBezTo>
                        <a:pt x="1371" y="44"/>
                        <a:pt x="1322" y="0"/>
                        <a:pt x="1210" y="0"/>
                      </a:cubicBezTo>
                      <a:cubicBezTo>
                        <a:pt x="1052" y="0"/>
                        <a:pt x="813" y="84"/>
                        <a:pt x="569" y="225"/>
                      </a:cubicBezTo>
                      <a:cubicBezTo>
                        <a:pt x="562" y="229"/>
                        <a:pt x="555" y="233"/>
                        <a:pt x="548" y="237"/>
                      </a:cubicBezTo>
                      <a:cubicBezTo>
                        <a:pt x="529" y="227"/>
                        <a:pt x="508" y="221"/>
                        <a:pt x="485" y="221"/>
                      </a:cubicBezTo>
                      <a:cubicBezTo>
                        <a:pt x="410" y="221"/>
                        <a:pt x="349" y="282"/>
                        <a:pt x="349" y="357"/>
                      </a:cubicBezTo>
                      <a:cubicBezTo>
                        <a:pt x="349" y="361"/>
                        <a:pt x="349" y="364"/>
                        <a:pt x="350" y="368"/>
                      </a:cubicBezTo>
                      <a:cubicBezTo>
                        <a:pt x="271" y="426"/>
                        <a:pt x="202" y="486"/>
                        <a:pt x="147" y="545"/>
                      </a:cubicBezTo>
                      <a:cubicBezTo>
                        <a:pt x="95" y="601"/>
                        <a:pt x="58" y="653"/>
                        <a:pt x="36" y="700"/>
                      </a:cubicBezTo>
                      <a:cubicBezTo>
                        <a:pt x="0" y="780"/>
                        <a:pt x="15" y="835"/>
                        <a:pt x="33" y="867"/>
                      </a:cubicBezTo>
                      <a:cubicBezTo>
                        <a:pt x="55" y="905"/>
                        <a:pt x="104" y="949"/>
                        <a:pt x="217" y="949"/>
                      </a:cubicBezTo>
                      <a:cubicBezTo>
                        <a:pt x="324" y="949"/>
                        <a:pt x="470" y="910"/>
                        <a:pt x="630" y="840"/>
                      </a:cubicBezTo>
                      <a:cubicBezTo>
                        <a:pt x="598" y="823"/>
                        <a:pt x="565" y="805"/>
                        <a:pt x="533" y="7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6" name="Freeform 12">
                  <a:extLst>
                    <a:ext uri="{FF2B5EF4-FFF2-40B4-BE49-F238E27FC236}">
                      <a16:creationId xmlns:a16="http://schemas.microsoft.com/office/drawing/2014/main" id="{EC6F9662-1BE3-B273-848F-655A71EC18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5831" y="4511128"/>
                  <a:ext cx="407376" cy="266791"/>
                </a:xfrm>
                <a:custGeom>
                  <a:avLst/>
                  <a:gdLst>
                    <a:gd name="T0" fmla="*/ 645 w 1044"/>
                    <a:gd name="T1" fmla="*/ 59 h 686"/>
                    <a:gd name="T2" fmla="*/ 645 w 1044"/>
                    <a:gd name="T3" fmla="*/ 59 h 686"/>
                    <a:gd name="T4" fmla="*/ 644 w 1044"/>
                    <a:gd name="T5" fmla="*/ 58 h 686"/>
                    <a:gd name="T6" fmla="*/ 624 w 1044"/>
                    <a:gd name="T7" fmla="*/ 44 h 686"/>
                    <a:gd name="T8" fmla="*/ 600 w 1044"/>
                    <a:gd name="T9" fmla="*/ 28 h 686"/>
                    <a:gd name="T10" fmla="*/ 558 w 1044"/>
                    <a:gd name="T11" fmla="*/ 0 h 686"/>
                    <a:gd name="T12" fmla="*/ 398 w 1044"/>
                    <a:gd name="T13" fmla="*/ 71 h 686"/>
                    <a:gd name="T14" fmla="*/ 520 w 1044"/>
                    <a:gd name="T15" fmla="*/ 148 h 686"/>
                    <a:gd name="T16" fmla="*/ 542 w 1044"/>
                    <a:gd name="T17" fmla="*/ 162 h 686"/>
                    <a:gd name="T18" fmla="*/ 804 w 1044"/>
                    <a:gd name="T19" fmla="*/ 386 h 686"/>
                    <a:gd name="T20" fmla="*/ 877 w 1044"/>
                    <a:gd name="T21" fmla="*/ 515 h 686"/>
                    <a:gd name="T22" fmla="*/ 724 w 1044"/>
                    <a:gd name="T23" fmla="*/ 515 h 686"/>
                    <a:gd name="T24" fmla="*/ 592 w 1044"/>
                    <a:gd name="T25" fmla="*/ 414 h 686"/>
                    <a:gd name="T26" fmla="*/ 505 w 1044"/>
                    <a:gd name="T27" fmla="*/ 446 h 686"/>
                    <a:gd name="T28" fmla="*/ 286 w 1044"/>
                    <a:gd name="T29" fmla="*/ 340 h 686"/>
                    <a:gd name="T30" fmla="*/ 274 w 1044"/>
                    <a:gd name="T31" fmla="*/ 334 h 686"/>
                    <a:gd name="T32" fmla="*/ 250 w 1044"/>
                    <a:gd name="T33" fmla="*/ 320 h 686"/>
                    <a:gd name="T34" fmla="*/ 205 w 1044"/>
                    <a:gd name="T35" fmla="*/ 293 h 686"/>
                    <a:gd name="T36" fmla="*/ 178 w 1044"/>
                    <a:gd name="T37" fmla="*/ 277 h 686"/>
                    <a:gd name="T38" fmla="*/ 170 w 1044"/>
                    <a:gd name="T39" fmla="*/ 271 h 686"/>
                    <a:gd name="T40" fmla="*/ 94 w 1044"/>
                    <a:gd name="T41" fmla="*/ 285 h 686"/>
                    <a:gd name="T42" fmla="*/ 60 w 1044"/>
                    <a:gd name="T43" fmla="*/ 282 h 686"/>
                    <a:gd name="T44" fmla="*/ 0 w 1044"/>
                    <a:gd name="T45" fmla="*/ 331 h 686"/>
                    <a:gd name="T46" fmla="*/ 102 w 1044"/>
                    <a:gd name="T47" fmla="*/ 399 h 686"/>
                    <a:gd name="T48" fmla="*/ 178 w 1044"/>
                    <a:gd name="T49" fmla="*/ 444 h 686"/>
                    <a:gd name="T50" fmla="*/ 460 w 1044"/>
                    <a:gd name="T51" fmla="*/ 583 h 686"/>
                    <a:gd name="T52" fmla="*/ 592 w 1044"/>
                    <a:gd name="T53" fmla="*/ 686 h 686"/>
                    <a:gd name="T54" fmla="*/ 682 w 1044"/>
                    <a:gd name="T55" fmla="*/ 653 h 686"/>
                    <a:gd name="T56" fmla="*/ 819 w 1044"/>
                    <a:gd name="T57" fmla="*/ 669 h 686"/>
                    <a:gd name="T58" fmla="*/ 856 w 1044"/>
                    <a:gd name="T59" fmla="*/ 668 h 686"/>
                    <a:gd name="T60" fmla="*/ 1002 w 1044"/>
                    <a:gd name="T61" fmla="*/ 587 h 686"/>
                    <a:gd name="T62" fmla="*/ 924 w 1044"/>
                    <a:gd name="T63" fmla="*/ 307 h 686"/>
                    <a:gd name="T64" fmla="*/ 645 w 1044"/>
                    <a:gd name="T65" fmla="*/ 59 h 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44" h="686">
                      <a:moveTo>
                        <a:pt x="645" y="59"/>
                      </a:moveTo>
                      <a:cubicBezTo>
                        <a:pt x="645" y="59"/>
                        <a:pt x="645" y="59"/>
                        <a:pt x="645" y="59"/>
                      </a:cubicBezTo>
                      <a:cubicBezTo>
                        <a:pt x="645" y="59"/>
                        <a:pt x="644" y="58"/>
                        <a:pt x="644" y="58"/>
                      </a:cubicBezTo>
                      <a:cubicBezTo>
                        <a:pt x="637" y="53"/>
                        <a:pt x="630" y="48"/>
                        <a:pt x="624" y="44"/>
                      </a:cubicBezTo>
                      <a:cubicBezTo>
                        <a:pt x="616" y="38"/>
                        <a:pt x="608" y="33"/>
                        <a:pt x="600" y="28"/>
                      </a:cubicBezTo>
                      <a:cubicBezTo>
                        <a:pt x="586" y="19"/>
                        <a:pt x="572" y="9"/>
                        <a:pt x="558" y="0"/>
                      </a:cubicBezTo>
                      <a:cubicBezTo>
                        <a:pt x="508" y="19"/>
                        <a:pt x="454" y="43"/>
                        <a:pt x="398" y="71"/>
                      </a:cubicBezTo>
                      <a:cubicBezTo>
                        <a:pt x="440" y="96"/>
                        <a:pt x="481" y="121"/>
                        <a:pt x="520" y="148"/>
                      </a:cubicBezTo>
                      <a:cubicBezTo>
                        <a:pt x="528" y="153"/>
                        <a:pt x="535" y="158"/>
                        <a:pt x="542" y="162"/>
                      </a:cubicBezTo>
                      <a:cubicBezTo>
                        <a:pt x="650" y="237"/>
                        <a:pt x="743" y="316"/>
                        <a:pt x="804" y="386"/>
                      </a:cubicBezTo>
                      <a:cubicBezTo>
                        <a:pt x="877" y="471"/>
                        <a:pt x="877" y="509"/>
                        <a:pt x="877" y="515"/>
                      </a:cubicBezTo>
                      <a:cubicBezTo>
                        <a:pt x="869" y="521"/>
                        <a:pt x="826" y="535"/>
                        <a:pt x="724" y="515"/>
                      </a:cubicBezTo>
                      <a:cubicBezTo>
                        <a:pt x="708" y="457"/>
                        <a:pt x="655" y="414"/>
                        <a:pt x="592" y="414"/>
                      </a:cubicBezTo>
                      <a:cubicBezTo>
                        <a:pt x="559" y="414"/>
                        <a:pt x="529" y="426"/>
                        <a:pt x="505" y="446"/>
                      </a:cubicBezTo>
                      <a:cubicBezTo>
                        <a:pt x="434" y="417"/>
                        <a:pt x="360" y="381"/>
                        <a:pt x="286" y="340"/>
                      </a:cubicBezTo>
                      <a:cubicBezTo>
                        <a:pt x="282" y="338"/>
                        <a:pt x="278" y="336"/>
                        <a:pt x="274" y="334"/>
                      </a:cubicBezTo>
                      <a:cubicBezTo>
                        <a:pt x="266" y="329"/>
                        <a:pt x="258" y="324"/>
                        <a:pt x="250" y="320"/>
                      </a:cubicBezTo>
                      <a:cubicBezTo>
                        <a:pt x="235" y="311"/>
                        <a:pt x="220" y="302"/>
                        <a:pt x="205" y="293"/>
                      </a:cubicBezTo>
                      <a:cubicBezTo>
                        <a:pt x="196" y="288"/>
                        <a:pt x="187" y="282"/>
                        <a:pt x="178" y="277"/>
                      </a:cubicBezTo>
                      <a:cubicBezTo>
                        <a:pt x="175" y="275"/>
                        <a:pt x="173" y="273"/>
                        <a:pt x="170" y="271"/>
                      </a:cubicBezTo>
                      <a:cubicBezTo>
                        <a:pt x="146" y="280"/>
                        <a:pt x="121" y="285"/>
                        <a:pt x="94" y="285"/>
                      </a:cubicBezTo>
                      <a:cubicBezTo>
                        <a:pt x="82" y="285"/>
                        <a:pt x="71" y="284"/>
                        <a:pt x="60" y="282"/>
                      </a:cubicBezTo>
                      <a:cubicBezTo>
                        <a:pt x="39" y="299"/>
                        <a:pt x="19" y="315"/>
                        <a:pt x="0" y="331"/>
                      </a:cubicBezTo>
                      <a:cubicBezTo>
                        <a:pt x="34" y="355"/>
                        <a:pt x="68" y="377"/>
                        <a:pt x="102" y="399"/>
                      </a:cubicBezTo>
                      <a:cubicBezTo>
                        <a:pt x="127" y="414"/>
                        <a:pt x="152" y="430"/>
                        <a:pt x="178" y="444"/>
                      </a:cubicBezTo>
                      <a:cubicBezTo>
                        <a:pt x="273" y="499"/>
                        <a:pt x="369" y="546"/>
                        <a:pt x="460" y="583"/>
                      </a:cubicBezTo>
                      <a:cubicBezTo>
                        <a:pt x="475" y="642"/>
                        <a:pt x="529" y="686"/>
                        <a:pt x="592" y="686"/>
                      </a:cubicBezTo>
                      <a:cubicBezTo>
                        <a:pt x="627" y="686"/>
                        <a:pt x="658" y="674"/>
                        <a:pt x="682" y="653"/>
                      </a:cubicBezTo>
                      <a:cubicBezTo>
                        <a:pt x="733" y="664"/>
                        <a:pt x="779" y="669"/>
                        <a:pt x="819" y="669"/>
                      </a:cubicBezTo>
                      <a:cubicBezTo>
                        <a:pt x="832" y="669"/>
                        <a:pt x="844" y="669"/>
                        <a:pt x="856" y="668"/>
                      </a:cubicBezTo>
                      <a:cubicBezTo>
                        <a:pt x="943" y="659"/>
                        <a:pt x="984" y="619"/>
                        <a:pt x="1002" y="587"/>
                      </a:cubicBezTo>
                      <a:cubicBezTo>
                        <a:pt x="1044" y="514"/>
                        <a:pt x="1018" y="420"/>
                        <a:pt x="924" y="307"/>
                      </a:cubicBezTo>
                      <a:cubicBezTo>
                        <a:pt x="859" y="228"/>
                        <a:pt x="761" y="141"/>
                        <a:pt x="645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392" tIns="45696" rIns="91392" bIns="4569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</p:grpSp>
        </p:grpSp>
        <p:sp>
          <p:nvSpPr>
            <p:cNvPr id="26" name="Freeform 229">
              <a:extLst>
                <a:ext uri="{FF2B5EF4-FFF2-40B4-BE49-F238E27FC236}">
                  <a16:creationId xmlns:a16="http://schemas.microsoft.com/office/drawing/2014/main" id="{B184C1E7-31CE-9BA4-1597-21B686605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624" y="3429000"/>
              <a:ext cx="480688" cy="480688"/>
            </a:xfrm>
            <a:custGeom>
              <a:avLst/>
              <a:gdLst>
                <a:gd name="T0" fmla="*/ 594 w 1382"/>
                <a:gd name="T1" fmla="*/ 283 h 1383"/>
                <a:gd name="T2" fmla="*/ 517 w 1382"/>
                <a:gd name="T3" fmla="*/ 306 h 1383"/>
                <a:gd name="T4" fmla="*/ 442 w 1382"/>
                <a:gd name="T5" fmla="*/ 371 h 1383"/>
                <a:gd name="T6" fmla="*/ 410 w 1382"/>
                <a:gd name="T7" fmla="*/ 444 h 1383"/>
                <a:gd name="T8" fmla="*/ 406 w 1382"/>
                <a:gd name="T9" fmla="*/ 525 h 1383"/>
                <a:gd name="T10" fmla="*/ 434 w 1382"/>
                <a:gd name="T11" fmla="*/ 608 h 1383"/>
                <a:gd name="T12" fmla="*/ 490 w 1382"/>
                <a:gd name="T13" fmla="*/ 664 h 1383"/>
                <a:gd name="T14" fmla="*/ 560 w 1382"/>
                <a:gd name="T15" fmla="*/ 702 h 1383"/>
                <a:gd name="T16" fmla="*/ 644 w 1382"/>
                <a:gd name="T17" fmla="*/ 736 h 1383"/>
                <a:gd name="T18" fmla="*/ 727 w 1382"/>
                <a:gd name="T19" fmla="*/ 770 h 1383"/>
                <a:gd name="T20" fmla="*/ 772 w 1382"/>
                <a:gd name="T21" fmla="*/ 812 h 1383"/>
                <a:gd name="T22" fmla="*/ 783 w 1382"/>
                <a:gd name="T23" fmla="*/ 890 h 1383"/>
                <a:gd name="T24" fmla="*/ 735 w 1382"/>
                <a:gd name="T25" fmla="*/ 951 h 1383"/>
                <a:gd name="T26" fmla="*/ 659 w 1382"/>
                <a:gd name="T27" fmla="*/ 964 h 1383"/>
                <a:gd name="T28" fmla="*/ 593 w 1382"/>
                <a:gd name="T29" fmla="*/ 938 h 1383"/>
                <a:gd name="T30" fmla="*/ 548 w 1382"/>
                <a:gd name="T31" fmla="*/ 888 h 1383"/>
                <a:gd name="T32" fmla="*/ 528 w 1382"/>
                <a:gd name="T33" fmla="*/ 828 h 1383"/>
                <a:gd name="T34" fmla="*/ 403 w 1382"/>
                <a:gd name="T35" fmla="*/ 793 h 1383"/>
                <a:gd name="T36" fmla="*/ 531 w 1382"/>
                <a:gd name="T37" fmla="*/ 1009 h 1383"/>
                <a:gd name="T38" fmla="*/ 568 w 1382"/>
                <a:gd name="T39" fmla="*/ 1044 h 1383"/>
                <a:gd name="T40" fmla="*/ 609 w 1382"/>
                <a:gd name="T41" fmla="*/ 1193 h 1383"/>
                <a:gd name="T42" fmla="*/ 769 w 1382"/>
                <a:gd name="T43" fmla="*/ 1071 h 1383"/>
                <a:gd name="T44" fmla="*/ 843 w 1382"/>
                <a:gd name="T45" fmla="*/ 1039 h 1383"/>
                <a:gd name="T46" fmla="*/ 900 w 1382"/>
                <a:gd name="T47" fmla="*/ 979 h 1383"/>
                <a:gd name="T48" fmla="*/ 929 w 1382"/>
                <a:gd name="T49" fmla="*/ 899 h 1383"/>
                <a:gd name="T50" fmla="*/ 932 w 1382"/>
                <a:gd name="T51" fmla="*/ 821 h 1383"/>
                <a:gd name="T52" fmla="*/ 913 w 1382"/>
                <a:gd name="T53" fmla="*/ 753 h 1383"/>
                <a:gd name="T54" fmla="*/ 882 w 1382"/>
                <a:gd name="T55" fmla="*/ 705 h 1383"/>
                <a:gd name="T56" fmla="*/ 842 w 1382"/>
                <a:gd name="T57" fmla="*/ 670 h 1383"/>
                <a:gd name="T58" fmla="*/ 790 w 1382"/>
                <a:gd name="T59" fmla="*/ 641 h 1383"/>
                <a:gd name="T60" fmla="*/ 727 w 1382"/>
                <a:gd name="T61" fmla="*/ 615 h 1383"/>
                <a:gd name="T62" fmla="*/ 637 w 1382"/>
                <a:gd name="T63" fmla="*/ 578 h 1383"/>
                <a:gd name="T64" fmla="*/ 563 w 1382"/>
                <a:gd name="T65" fmla="*/ 524 h 1383"/>
                <a:gd name="T66" fmla="*/ 558 w 1382"/>
                <a:gd name="T67" fmla="*/ 455 h 1383"/>
                <a:gd name="T68" fmla="*/ 607 w 1382"/>
                <a:gd name="T69" fmla="*/ 407 h 1383"/>
                <a:gd name="T70" fmla="*/ 688 w 1382"/>
                <a:gd name="T71" fmla="*/ 403 h 1383"/>
                <a:gd name="T72" fmla="*/ 736 w 1382"/>
                <a:gd name="T73" fmla="*/ 426 h 1383"/>
                <a:gd name="T74" fmla="*/ 771 w 1382"/>
                <a:gd name="T75" fmla="*/ 466 h 1383"/>
                <a:gd name="T76" fmla="*/ 792 w 1382"/>
                <a:gd name="T77" fmla="*/ 528 h 1383"/>
                <a:gd name="T78" fmla="*/ 918 w 1382"/>
                <a:gd name="T79" fmla="*/ 297 h 1383"/>
                <a:gd name="T80" fmla="*/ 784 w 1382"/>
                <a:gd name="T81" fmla="*/ 335 h 1383"/>
                <a:gd name="T82" fmla="*/ 753 w 1382"/>
                <a:gd name="T83" fmla="*/ 308 h 1383"/>
                <a:gd name="T84" fmla="*/ 645 w 1382"/>
                <a:gd name="T85" fmla="*/ 170 h 1383"/>
                <a:gd name="T86" fmla="*/ 605 w 1382"/>
                <a:gd name="T87" fmla="*/ 6 h 1383"/>
                <a:gd name="T88" fmla="*/ 674 w 1382"/>
                <a:gd name="T89" fmla="*/ 0 h 1383"/>
                <a:gd name="T90" fmla="*/ 896 w 1382"/>
                <a:gd name="T91" fmla="*/ 31 h 1383"/>
                <a:gd name="T92" fmla="*/ 1131 w 1382"/>
                <a:gd name="T93" fmla="*/ 158 h 1383"/>
                <a:gd name="T94" fmla="*/ 1299 w 1382"/>
                <a:gd name="T95" fmla="*/ 361 h 1383"/>
                <a:gd name="T96" fmla="*/ 1379 w 1382"/>
                <a:gd name="T97" fmla="*/ 621 h 1383"/>
                <a:gd name="T98" fmla="*/ 1351 w 1382"/>
                <a:gd name="T99" fmla="*/ 897 h 1383"/>
                <a:gd name="T100" fmla="*/ 1224 w 1382"/>
                <a:gd name="T101" fmla="*/ 1131 h 1383"/>
                <a:gd name="T102" fmla="*/ 1020 w 1382"/>
                <a:gd name="T103" fmla="*/ 1299 h 1383"/>
                <a:gd name="T104" fmla="*/ 761 w 1382"/>
                <a:gd name="T105" fmla="*/ 1379 h 1383"/>
                <a:gd name="T106" fmla="*/ 486 w 1382"/>
                <a:gd name="T107" fmla="*/ 1352 h 1383"/>
                <a:gd name="T108" fmla="*/ 251 w 1382"/>
                <a:gd name="T109" fmla="*/ 1225 h 1383"/>
                <a:gd name="T110" fmla="*/ 83 w 1382"/>
                <a:gd name="T111" fmla="*/ 1021 h 1383"/>
                <a:gd name="T112" fmla="*/ 4 w 1382"/>
                <a:gd name="T113" fmla="*/ 761 h 1383"/>
                <a:gd name="T114" fmla="*/ 24 w 1382"/>
                <a:gd name="T115" fmla="*/ 510 h 1383"/>
                <a:gd name="T116" fmla="*/ 123 w 1382"/>
                <a:gd name="T117" fmla="*/ 297 h 1383"/>
                <a:gd name="T118" fmla="*/ 286 w 1382"/>
                <a:gd name="T119" fmla="*/ 131 h 1383"/>
                <a:gd name="T120" fmla="*/ 496 w 1382"/>
                <a:gd name="T121" fmla="*/ 28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2" h="1383">
                  <a:moveTo>
                    <a:pt x="645" y="170"/>
                  </a:moveTo>
                  <a:lnTo>
                    <a:pt x="609" y="170"/>
                  </a:lnTo>
                  <a:lnTo>
                    <a:pt x="609" y="281"/>
                  </a:lnTo>
                  <a:lnTo>
                    <a:pt x="594" y="283"/>
                  </a:lnTo>
                  <a:lnTo>
                    <a:pt x="576" y="287"/>
                  </a:lnTo>
                  <a:lnTo>
                    <a:pt x="558" y="291"/>
                  </a:lnTo>
                  <a:lnTo>
                    <a:pt x="538" y="298"/>
                  </a:lnTo>
                  <a:lnTo>
                    <a:pt x="517" y="306"/>
                  </a:lnTo>
                  <a:lnTo>
                    <a:pt x="496" y="319"/>
                  </a:lnTo>
                  <a:lnTo>
                    <a:pt x="476" y="334"/>
                  </a:lnTo>
                  <a:lnTo>
                    <a:pt x="456" y="353"/>
                  </a:lnTo>
                  <a:lnTo>
                    <a:pt x="442" y="371"/>
                  </a:lnTo>
                  <a:lnTo>
                    <a:pt x="432" y="389"/>
                  </a:lnTo>
                  <a:lnTo>
                    <a:pt x="423" y="407"/>
                  </a:lnTo>
                  <a:lnTo>
                    <a:pt x="416" y="426"/>
                  </a:lnTo>
                  <a:lnTo>
                    <a:pt x="410" y="444"/>
                  </a:lnTo>
                  <a:lnTo>
                    <a:pt x="407" y="463"/>
                  </a:lnTo>
                  <a:lnTo>
                    <a:pt x="406" y="481"/>
                  </a:lnTo>
                  <a:lnTo>
                    <a:pt x="404" y="500"/>
                  </a:lnTo>
                  <a:lnTo>
                    <a:pt x="406" y="525"/>
                  </a:lnTo>
                  <a:lnTo>
                    <a:pt x="409" y="549"/>
                  </a:lnTo>
                  <a:lnTo>
                    <a:pt x="416" y="571"/>
                  </a:lnTo>
                  <a:lnTo>
                    <a:pt x="424" y="591"/>
                  </a:lnTo>
                  <a:lnTo>
                    <a:pt x="434" y="608"/>
                  </a:lnTo>
                  <a:lnTo>
                    <a:pt x="446" y="624"/>
                  </a:lnTo>
                  <a:lnTo>
                    <a:pt x="458" y="639"/>
                  </a:lnTo>
                  <a:lnTo>
                    <a:pt x="473" y="653"/>
                  </a:lnTo>
                  <a:lnTo>
                    <a:pt x="490" y="664"/>
                  </a:lnTo>
                  <a:lnTo>
                    <a:pt x="506" y="676"/>
                  </a:lnTo>
                  <a:lnTo>
                    <a:pt x="523" y="685"/>
                  </a:lnTo>
                  <a:lnTo>
                    <a:pt x="541" y="694"/>
                  </a:lnTo>
                  <a:lnTo>
                    <a:pt x="560" y="702"/>
                  </a:lnTo>
                  <a:lnTo>
                    <a:pt x="578" y="710"/>
                  </a:lnTo>
                  <a:lnTo>
                    <a:pt x="597" y="717"/>
                  </a:lnTo>
                  <a:lnTo>
                    <a:pt x="615" y="724"/>
                  </a:lnTo>
                  <a:lnTo>
                    <a:pt x="644" y="736"/>
                  </a:lnTo>
                  <a:lnTo>
                    <a:pt x="669" y="745"/>
                  </a:lnTo>
                  <a:lnTo>
                    <a:pt x="691" y="754"/>
                  </a:lnTo>
                  <a:lnTo>
                    <a:pt x="711" y="762"/>
                  </a:lnTo>
                  <a:lnTo>
                    <a:pt x="727" y="770"/>
                  </a:lnTo>
                  <a:lnTo>
                    <a:pt x="741" y="778"/>
                  </a:lnTo>
                  <a:lnTo>
                    <a:pt x="752" y="787"/>
                  </a:lnTo>
                  <a:lnTo>
                    <a:pt x="761" y="797"/>
                  </a:lnTo>
                  <a:lnTo>
                    <a:pt x="772" y="812"/>
                  </a:lnTo>
                  <a:lnTo>
                    <a:pt x="779" y="829"/>
                  </a:lnTo>
                  <a:lnTo>
                    <a:pt x="784" y="847"/>
                  </a:lnTo>
                  <a:lnTo>
                    <a:pt x="786" y="866"/>
                  </a:lnTo>
                  <a:lnTo>
                    <a:pt x="783" y="890"/>
                  </a:lnTo>
                  <a:lnTo>
                    <a:pt x="776" y="910"/>
                  </a:lnTo>
                  <a:lnTo>
                    <a:pt x="765" y="927"/>
                  </a:lnTo>
                  <a:lnTo>
                    <a:pt x="751" y="941"/>
                  </a:lnTo>
                  <a:lnTo>
                    <a:pt x="735" y="951"/>
                  </a:lnTo>
                  <a:lnTo>
                    <a:pt x="716" y="959"/>
                  </a:lnTo>
                  <a:lnTo>
                    <a:pt x="697" y="964"/>
                  </a:lnTo>
                  <a:lnTo>
                    <a:pt x="677" y="965"/>
                  </a:lnTo>
                  <a:lnTo>
                    <a:pt x="659" y="964"/>
                  </a:lnTo>
                  <a:lnTo>
                    <a:pt x="642" y="960"/>
                  </a:lnTo>
                  <a:lnTo>
                    <a:pt x="624" y="954"/>
                  </a:lnTo>
                  <a:lnTo>
                    <a:pt x="608" y="948"/>
                  </a:lnTo>
                  <a:lnTo>
                    <a:pt x="593" y="938"/>
                  </a:lnTo>
                  <a:lnTo>
                    <a:pt x="579" y="928"/>
                  </a:lnTo>
                  <a:lnTo>
                    <a:pt x="568" y="915"/>
                  </a:lnTo>
                  <a:lnTo>
                    <a:pt x="558" y="903"/>
                  </a:lnTo>
                  <a:lnTo>
                    <a:pt x="548" y="888"/>
                  </a:lnTo>
                  <a:lnTo>
                    <a:pt x="541" y="873"/>
                  </a:lnTo>
                  <a:lnTo>
                    <a:pt x="536" y="858"/>
                  </a:lnTo>
                  <a:lnTo>
                    <a:pt x="531" y="843"/>
                  </a:lnTo>
                  <a:lnTo>
                    <a:pt x="528" y="828"/>
                  </a:lnTo>
                  <a:lnTo>
                    <a:pt x="525" y="815"/>
                  </a:lnTo>
                  <a:lnTo>
                    <a:pt x="523" y="802"/>
                  </a:lnTo>
                  <a:lnTo>
                    <a:pt x="522" y="793"/>
                  </a:lnTo>
                  <a:lnTo>
                    <a:pt x="403" y="793"/>
                  </a:lnTo>
                  <a:lnTo>
                    <a:pt x="403" y="1067"/>
                  </a:lnTo>
                  <a:lnTo>
                    <a:pt x="521" y="1067"/>
                  </a:lnTo>
                  <a:lnTo>
                    <a:pt x="523" y="997"/>
                  </a:lnTo>
                  <a:lnTo>
                    <a:pt x="531" y="1009"/>
                  </a:lnTo>
                  <a:lnTo>
                    <a:pt x="540" y="1018"/>
                  </a:lnTo>
                  <a:lnTo>
                    <a:pt x="548" y="1028"/>
                  </a:lnTo>
                  <a:lnTo>
                    <a:pt x="558" y="1036"/>
                  </a:lnTo>
                  <a:lnTo>
                    <a:pt x="568" y="1044"/>
                  </a:lnTo>
                  <a:lnTo>
                    <a:pt x="579" y="1051"/>
                  </a:lnTo>
                  <a:lnTo>
                    <a:pt x="593" y="1058"/>
                  </a:lnTo>
                  <a:lnTo>
                    <a:pt x="609" y="1064"/>
                  </a:lnTo>
                  <a:lnTo>
                    <a:pt x="609" y="1193"/>
                  </a:lnTo>
                  <a:lnTo>
                    <a:pt x="731" y="1193"/>
                  </a:lnTo>
                  <a:lnTo>
                    <a:pt x="731" y="1078"/>
                  </a:lnTo>
                  <a:lnTo>
                    <a:pt x="750" y="1075"/>
                  </a:lnTo>
                  <a:lnTo>
                    <a:pt x="769" y="1071"/>
                  </a:lnTo>
                  <a:lnTo>
                    <a:pt x="788" y="1065"/>
                  </a:lnTo>
                  <a:lnTo>
                    <a:pt x="807" y="1058"/>
                  </a:lnTo>
                  <a:lnTo>
                    <a:pt x="825" y="1050"/>
                  </a:lnTo>
                  <a:lnTo>
                    <a:pt x="843" y="1039"/>
                  </a:lnTo>
                  <a:lnTo>
                    <a:pt x="859" y="1026"/>
                  </a:lnTo>
                  <a:lnTo>
                    <a:pt x="875" y="1011"/>
                  </a:lnTo>
                  <a:lnTo>
                    <a:pt x="888" y="996"/>
                  </a:lnTo>
                  <a:lnTo>
                    <a:pt x="900" y="979"/>
                  </a:lnTo>
                  <a:lnTo>
                    <a:pt x="910" y="960"/>
                  </a:lnTo>
                  <a:lnTo>
                    <a:pt x="918" y="942"/>
                  </a:lnTo>
                  <a:lnTo>
                    <a:pt x="925" y="921"/>
                  </a:lnTo>
                  <a:lnTo>
                    <a:pt x="929" y="899"/>
                  </a:lnTo>
                  <a:lnTo>
                    <a:pt x="933" y="877"/>
                  </a:lnTo>
                  <a:lnTo>
                    <a:pt x="934" y="855"/>
                  </a:lnTo>
                  <a:lnTo>
                    <a:pt x="933" y="838"/>
                  </a:lnTo>
                  <a:lnTo>
                    <a:pt x="932" y="821"/>
                  </a:lnTo>
                  <a:lnTo>
                    <a:pt x="928" y="804"/>
                  </a:lnTo>
                  <a:lnTo>
                    <a:pt x="925" y="786"/>
                  </a:lnTo>
                  <a:lnTo>
                    <a:pt x="920" y="769"/>
                  </a:lnTo>
                  <a:lnTo>
                    <a:pt x="913" y="753"/>
                  </a:lnTo>
                  <a:lnTo>
                    <a:pt x="906" y="739"/>
                  </a:lnTo>
                  <a:lnTo>
                    <a:pt x="898" y="725"/>
                  </a:lnTo>
                  <a:lnTo>
                    <a:pt x="890" y="715"/>
                  </a:lnTo>
                  <a:lnTo>
                    <a:pt x="882" y="705"/>
                  </a:lnTo>
                  <a:lnTo>
                    <a:pt x="873" y="695"/>
                  </a:lnTo>
                  <a:lnTo>
                    <a:pt x="864" y="686"/>
                  </a:lnTo>
                  <a:lnTo>
                    <a:pt x="853" y="678"/>
                  </a:lnTo>
                  <a:lnTo>
                    <a:pt x="842" y="670"/>
                  </a:lnTo>
                  <a:lnTo>
                    <a:pt x="830" y="663"/>
                  </a:lnTo>
                  <a:lnTo>
                    <a:pt x="818" y="655"/>
                  </a:lnTo>
                  <a:lnTo>
                    <a:pt x="804" y="648"/>
                  </a:lnTo>
                  <a:lnTo>
                    <a:pt x="790" y="641"/>
                  </a:lnTo>
                  <a:lnTo>
                    <a:pt x="775" y="635"/>
                  </a:lnTo>
                  <a:lnTo>
                    <a:pt x="760" y="629"/>
                  </a:lnTo>
                  <a:lnTo>
                    <a:pt x="743" y="622"/>
                  </a:lnTo>
                  <a:lnTo>
                    <a:pt x="727" y="615"/>
                  </a:lnTo>
                  <a:lnTo>
                    <a:pt x="708" y="607"/>
                  </a:lnTo>
                  <a:lnTo>
                    <a:pt x="690" y="600"/>
                  </a:lnTo>
                  <a:lnTo>
                    <a:pt x="662" y="589"/>
                  </a:lnTo>
                  <a:lnTo>
                    <a:pt x="637" y="578"/>
                  </a:lnTo>
                  <a:lnTo>
                    <a:pt x="614" y="566"/>
                  </a:lnTo>
                  <a:lnTo>
                    <a:pt x="593" y="554"/>
                  </a:lnTo>
                  <a:lnTo>
                    <a:pt x="576" y="540"/>
                  </a:lnTo>
                  <a:lnTo>
                    <a:pt x="563" y="524"/>
                  </a:lnTo>
                  <a:lnTo>
                    <a:pt x="555" y="505"/>
                  </a:lnTo>
                  <a:lnTo>
                    <a:pt x="552" y="483"/>
                  </a:lnTo>
                  <a:lnTo>
                    <a:pt x="553" y="470"/>
                  </a:lnTo>
                  <a:lnTo>
                    <a:pt x="558" y="455"/>
                  </a:lnTo>
                  <a:lnTo>
                    <a:pt x="566" y="441"/>
                  </a:lnTo>
                  <a:lnTo>
                    <a:pt x="576" y="427"/>
                  </a:lnTo>
                  <a:lnTo>
                    <a:pt x="590" y="417"/>
                  </a:lnTo>
                  <a:lnTo>
                    <a:pt x="607" y="407"/>
                  </a:lnTo>
                  <a:lnTo>
                    <a:pt x="628" y="402"/>
                  </a:lnTo>
                  <a:lnTo>
                    <a:pt x="651" y="399"/>
                  </a:lnTo>
                  <a:lnTo>
                    <a:pt x="670" y="401"/>
                  </a:lnTo>
                  <a:lnTo>
                    <a:pt x="688" y="403"/>
                  </a:lnTo>
                  <a:lnTo>
                    <a:pt x="703" y="407"/>
                  </a:lnTo>
                  <a:lnTo>
                    <a:pt x="716" y="413"/>
                  </a:lnTo>
                  <a:lnTo>
                    <a:pt x="727" y="420"/>
                  </a:lnTo>
                  <a:lnTo>
                    <a:pt x="736" y="426"/>
                  </a:lnTo>
                  <a:lnTo>
                    <a:pt x="744" y="433"/>
                  </a:lnTo>
                  <a:lnTo>
                    <a:pt x="750" y="439"/>
                  </a:lnTo>
                  <a:lnTo>
                    <a:pt x="761" y="452"/>
                  </a:lnTo>
                  <a:lnTo>
                    <a:pt x="771" y="466"/>
                  </a:lnTo>
                  <a:lnTo>
                    <a:pt x="779" y="482"/>
                  </a:lnTo>
                  <a:lnTo>
                    <a:pt x="784" y="497"/>
                  </a:lnTo>
                  <a:lnTo>
                    <a:pt x="789" y="512"/>
                  </a:lnTo>
                  <a:lnTo>
                    <a:pt x="792" y="528"/>
                  </a:lnTo>
                  <a:lnTo>
                    <a:pt x="795" y="542"/>
                  </a:lnTo>
                  <a:lnTo>
                    <a:pt x="797" y="556"/>
                  </a:lnTo>
                  <a:lnTo>
                    <a:pt x="918" y="556"/>
                  </a:lnTo>
                  <a:lnTo>
                    <a:pt x="918" y="297"/>
                  </a:lnTo>
                  <a:lnTo>
                    <a:pt x="799" y="297"/>
                  </a:lnTo>
                  <a:lnTo>
                    <a:pt x="797" y="351"/>
                  </a:lnTo>
                  <a:lnTo>
                    <a:pt x="790" y="342"/>
                  </a:lnTo>
                  <a:lnTo>
                    <a:pt x="784" y="335"/>
                  </a:lnTo>
                  <a:lnTo>
                    <a:pt x="777" y="327"/>
                  </a:lnTo>
                  <a:lnTo>
                    <a:pt x="771" y="320"/>
                  </a:lnTo>
                  <a:lnTo>
                    <a:pt x="762" y="314"/>
                  </a:lnTo>
                  <a:lnTo>
                    <a:pt x="753" y="308"/>
                  </a:lnTo>
                  <a:lnTo>
                    <a:pt x="743" y="303"/>
                  </a:lnTo>
                  <a:lnTo>
                    <a:pt x="731" y="297"/>
                  </a:lnTo>
                  <a:lnTo>
                    <a:pt x="731" y="170"/>
                  </a:lnTo>
                  <a:lnTo>
                    <a:pt x="645" y="170"/>
                  </a:lnTo>
                  <a:lnTo>
                    <a:pt x="555" y="14"/>
                  </a:lnTo>
                  <a:lnTo>
                    <a:pt x="571" y="10"/>
                  </a:lnTo>
                  <a:lnTo>
                    <a:pt x="589" y="8"/>
                  </a:lnTo>
                  <a:lnTo>
                    <a:pt x="605" y="6"/>
                  </a:lnTo>
                  <a:lnTo>
                    <a:pt x="622" y="3"/>
                  </a:lnTo>
                  <a:lnTo>
                    <a:pt x="639" y="2"/>
                  </a:lnTo>
                  <a:lnTo>
                    <a:pt x="657" y="1"/>
                  </a:lnTo>
                  <a:lnTo>
                    <a:pt x="674" y="0"/>
                  </a:lnTo>
                  <a:lnTo>
                    <a:pt x="691" y="0"/>
                  </a:lnTo>
                  <a:lnTo>
                    <a:pt x="761" y="3"/>
                  </a:lnTo>
                  <a:lnTo>
                    <a:pt x="830" y="14"/>
                  </a:lnTo>
                  <a:lnTo>
                    <a:pt x="896" y="31"/>
                  </a:lnTo>
                  <a:lnTo>
                    <a:pt x="959" y="54"/>
                  </a:lnTo>
                  <a:lnTo>
                    <a:pt x="1020" y="83"/>
                  </a:lnTo>
                  <a:lnTo>
                    <a:pt x="1077" y="118"/>
                  </a:lnTo>
                  <a:lnTo>
                    <a:pt x="1131" y="158"/>
                  </a:lnTo>
                  <a:lnTo>
                    <a:pt x="1179" y="203"/>
                  </a:lnTo>
                  <a:lnTo>
                    <a:pt x="1224" y="251"/>
                  </a:lnTo>
                  <a:lnTo>
                    <a:pt x="1263" y="305"/>
                  </a:lnTo>
                  <a:lnTo>
                    <a:pt x="1299" y="361"/>
                  </a:lnTo>
                  <a:lnTo>
                    <a:pt x="1328" y="422"/>
                  </a:lnTo>
                  <a:lnTo>
                    <a:pt x="1351" y="486"/>
                  </a:lnTo>
                  <a:lnTo>
                    <a:pt x="1368" y="551"/>
                  </a:lnTo>
                  <a:lnTo>
                    <a:pt x="1379" y="621"/>
                  </a:lnTo>
                  <a:lnTo>
                    <a:pt x="1382" y="691"/>
                  </a:lnTo>
                  <a:lnTo>
                    <a:pt x="1379" y="761"/>
                  </a:lnTo>
                  <a:lnTo>
                    <a:pt x="1368" y="830"/>
                  </a:lnTo>
                  <a:lnTo>
                    <a:pt x="1351" y="897"/>
                  </a:lnTo>
                  <a:lnTo>
                    <a:pt x="1328" y="960"/>
                  </a:lnTo>
                  <a:lnTo>
                    <a:pt x="1299" y="1021"/>
                  </a:lnTo>
                  <a:lnTo>
                    <a:pt x="1263" y="1078"/>
                  </a:lnTo>
                  <a:lnTo>
                    <a:pt x="1224" y="1131"/>
                  </a:lnTo>
                  <a:lnTo>
                    <a:pt x="1179" y="1180"/>
                  </a:lnTo>
                  <a:lnTo>
                    <a:pt x="1131" y="1225"/>
                  </a:lnTo>
                  <a:lnTo>
                    <a:pt x="1077" y="1264"/>
                  </a:lnTo>
                  <a:lnTo>
                    <a:pt x="1020" y="1299"/>
                  </a:lnTo>
                  <a:lnTo>
                    <a:pt x="959" y="1329"/>
                  </a:lnTo>
                  <a:lnTo>
                    <a:pt x="896" y="1352"/>
                  </a:lnTo>
                  <a:lnTo>
                    <a:pt x="830" y="1369"/>
                  </a:lnTo>
                  <a:lnTo>
                    <a:pt x="761" y="1379"/>
                  </a:lnTo>
                  <a:lnTo>
                    <a:pt x="691" y="1383"/>
                  </a:lnTo>
                  <a:lnTo>
                    <a:pt x="621" y="1379"/>
                  </a:lnTo>
                  <a:lnTo>
                    <a:pt x="552" y="1369"/>
                  </a:lnTo>
                  <a:lnTo>
                    <a:pt x="486" y="1352"/>
                  </a:lnTo>
                  <a:lnTo>
                    <a:pt x="423" y="1329"/>
                  </a:lnTo>
                  <a:lnTo>
                    <a:pt x="362" y="1299"/>
                  </a:lnTo>
                  <a:lnTo>
                    <a:pt x="305" y="1264"/>
                  </a:lnTo>
                  <a:lnTo>
                    <a:pt x="251" y="1225"/>
                  </a:lnTo>
                  <a:lnTo>
                    <a:pt x="203" y="1180"/>
                  </a:lnTo>
                  <a:lnTo>
                    <a:pt x="158" y="1131"/>
                  </a:lnTo>
                  <a:lnTo>
                    <a:pt x="119" y="1078"/>
                  </a:lnTo>
                  <a:lnTo>
                    <a:pt x="83" y="1021"/>
                  </a:lnTo>
                  <a:lnTo>
                    <a:pt x="54" y="960"/>
                  </a:lnTo>
                  <a:lnTo>
                    <a:pt x="31" y="897"/>
                  </a:lnTo>
                  <a:lnTo>
                    <a:pt x="14" y="830"/>
                  </a:lnTo>
                  <a:lnTo>
                    <a:pt x="4" y="761"/>
                  </a:lnTo>
                  <a:lnTo>
                    <a:pt x="0" y="691"/>
                  </a:lnTo>
                  <a:lnTo>
                    <a:pt x="2" y="629"/>
                  </a:lnTo>
                  <a:lnTo>
                    <a:pt x="11" y="569"/>
                  </a:lnTo>
                  <a:lnTo>
                    <a:pt x="24" y="510"/>
                  </a:lnTo>
                  <a:lnTo>
                    <a:pt x="43" y="452"/>
                  </a:lnTo>
                  <a:lnTo>
                    <a:pt x="65" y="398"/>
                  </a:lnTo>
                  <a:lnTo>
                    <a:pt x="92" y="346"/>
                  </a:lnTo>
                  <a:lnTo>
                    <a:pt x="123" y="297"/>
                  </a:lnTo>
                  <a:lnTo>
                    <a:pt x="159" y="250"/>
                  </a:lnTo>
                  <a:lnTo>
                    <a:pt x="198" y="207"/>
                  </a:lnTo>
                  <a:lnTo>
                    <a:pt x="241" y="167"/>
                  </a:lnTo>
                  <a:lnTo>
                    <a:pt x="286" y="131"/>
                  </a:lnTo>
                  <a:lnTo>
                    <a:pt x="335" y="99"/>
                  </a:lnTo>
                  <a:lnTo>
                    <a:pt x="386" y="70"/>
                  </a:lnTo>
                  <a:lnTo>
                    <a:pt x="440" y="47"/>
                  </a:lnTo>
                  <a:lnTo>
                    <a:pt x="496" y="28"/>
                  </a:lnTo>
                  <a:lnTo>
                    <a:pt x="555" y="14"/>
                  </a:lnTo>
                  <a:lnTo>
                    <a:pt x="645" y="1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654C137D-6692-DA57-1766-2B32140DA158}"/>
                </a:ext>
              </a:extLst>
            </p:cNvPr>
            <p:cNvSpPr/>
            <p:nvPr/>
          </p:nvSpPr>
          <p:spPr>
            <a:xfrm>
              <a:off x="3526133" y="3984395"/>
              <a:ext cx="1981721" cy="1612715"/>
            </a:xfrm>
            <a:prstGeom prst="hexagon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1,905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research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guests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annually</a:t>
              </a:r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3E01DF17-97F1-E894-22EA-98647CF3DC76}"/>
                </a:ext>
              </a:extLst>
            </p:cNvPr>
            <p:cNvSpPr/>
            <p:nvPr/>
          </p:nvSpPr>
          <p:spPr>
            <a:xfrm>
              <a:off x="3531765" y="2376305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Nuclear Physics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Research </a:t>
              </a:r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30AB4CEE-2CAA-E5B7-4250-029C914A7EE6}"/>
                </a:ext>
              </a:extLst>
            </p:cNvPr>
            <p:cNvSpPr/>
            <p:nvPr/>
          </p:nvSpPr>
          <p:spPr>
            <a:xfrm>
              <a:off x="362427" y="3984395"/>
              <a:ext cx="1981721" cy="1612715"/>
            </a:xfrm>
            <a:prstGeom prst="hexagon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$206M </a:t>
              </a:r>
              <a:b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FY23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expenditures</a:t>
              </a:r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29C572F7-F797-A1B4-EB04-284CB9FCA47F}"/>
                </a:ext>
              </a:extLst>
            </p:cNvPr>
            <p:cNvSpPr/>
            <p:nvPr/>
          </p:nvSpPr>
          <p:spPr>
            <a:xfrm>
              <a:off x="5107986" y="3178037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Two National User</a:t>
              </a:r>
              <a:b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Facilities:</a:t>
              </a:r>
              <a:b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CEBAF &amp; HPDF</a:t>
              </a:r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457C8BFC-6441-9464-85F6-B7F77B869532}"/>
                </a:ext>
              </a:extLst>
            </p:cNvPr>
            <p:cNvSpPr/>
            <p:nvPr/>
          </p:nvSpPr>
          <p:spPr>
            <a:xfrm>
              <a:off x="5107986" y="4793415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Systems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Engineering</a:t>
              </a:r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4003E80F-AB7A-6B07-7488-71F98E87252B}"/>
                </a:ext>
              </a:extLst>
            </p:cNvPr>
            <p:cNvSpPr/>
            <p:nvPr/>
          </p:nvSpPr>
          <p:spPr>
            <a:xfrm>
              <a:off x="6689839" y="3984395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Mechanical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Engineering &amp;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Design</a:t>
              </a:r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71C7A5BF-932B-D45E-C3C7-7B9EA9E2278E}"/>
                </a:ext>
              </a:extLst>
            </p:cNvPr>
            <p:cNvSpPr/>
            <p:nvPr/>
          </p:nvSpPr>
          <p:spPr>
            <a:xfrm>
              <a:off x="1943148" y="4793415"/>
              <a:ext cx="1981721" cy="1612715"/>
            </a:xfrm>
            <a:prstGeom prst="hexagon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$200M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modernization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investment</a:t>
              </a:r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0DDF6265-5DE0-0CC4-7405-B5D124EBB4BF}"/>
                </a:ext>
              </a:extLst>
            </p:cNvPr>
            <p:cNvSpPr/>
            <p:nvPr/>
          </p:nvSpPr>
          <p:spPr>
            <a:xfrm>
              <a:off x="1944280" y="3178037"/>
              <a:ext cx="1981721" cy="1612715"/>
            </a:xfrm>
            <a:prstGeom prst="hexagon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938</a:t>
              </a:r>
              <a:b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employees</a:t>
              </a:r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F044F05A-E4DF-D956-FD4E-9EA6F719A2CE}"/>
                </a:ext>
              </a:extLst>
            </p:cNvPr>
            <p:cNvSpPr/>
            <p:nvPr/>
          </p:nvSpPr>
          <p:spPr>
            <a:xfrm>
              <a:off x="6689839" y="2376305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Advanced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Computer Science,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Visualization, &amp;	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Data</a:t>
              </a:r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BC8BCE1D-5892-5C56-DAD3-02FAC611B017}"/>
                </a:ext>
              </a:extLst>
            </p:cNvPr>
            <p:cNvSpPr/>
            <p:nvPr/>
          </p:nvSpPr>
          <p:spPr>
            <a:xfrm>
              <a:off x="8269706" y="3178037"/>
              <a:ext cx="1981721" cy="1612715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Accelerator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Science &amp;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Technology</a:t>
              </a:r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73E12DAF-B1C3-3E49-DD67-E51E611D0D6B}"/>
                </a:ext>
              </a:extLst>
            </p:cNvPr>
            <p:cNvSpPr/>
            <p:nvPr/>
          </p:nvSpPr>
          <p:spPr>
            <a:xfrm>
              <a:off x="8269706" y="1560105"/>
              <a:ext cx="1981721" cy="1612715"/>
            </a:xfrm>
            <a:prstGeom prst="hexagon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2444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Journal articles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published 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endPara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C582B938-F742-4F46-7538-11505AFDF0E1}"/>
                </a:ext>
              </a:extLst>
            </p:cNvPr>
            <p:cNvSpPr/>
            <p:nvPr/>
          </p:nvSpPr>
          <p:spPr>
            <a:xfrm>
              <a:off x="9853543" y="758964"/>
              <a:ext cx="1981721" cy="1612715"/>
            </a:xfrm>
            <a:prstGeom prst="hexagon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187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Patents granted</a:t>
              </a:r>
            </a:p>
          </p:txBody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8E431F70-42E2-929A-FAF0-16C6D8E59D45}"/>
                </a:ext>
              </a:extLst>
            </p:cNvPr>
            <p:cNvSpPr/>
            <p:nvPr/>
          </p:nvSpPr>
          <p:spPr>
            <a:xfrm>
              <a:off x="9853543" y="2369308"/>
              <a:ext cx="1981721" cy="1612715"/>
            </a:xfrm>
            <a:prstGeom prst="hexagon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18810" anchor="ctr"/>
            <a:lstStyle/>
            <a:p>
              <a:pPr algn="ctr">
                <a:lnSpc>
                  <a:spcPct val="90000"/>
                </a:lnSpc>
              </a:pPr>
              <a:r>
                <a:rPr lang="en-US" sz="2398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755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PhDs granted</a:t>
              </a:r>
              <a:b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(236 in progress)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8B52EBB-C2ED-BC10-54C0-E71BF7021177}"/>
                </a:ext>
              </a:extLst>
            </p:cNvPr>
            <p:cNvSpPr/>
            <p:nvPr/>
          </p:nvSpPr>
          <p:spPr>
            <a:xfrm>
              <a:off x="1890448" y="3933829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391C45D-A881-ADEC-BAF6-6FAA954F546F}"/>
                </a:ext>
              </a:extLst>
            </p:cNvPr>
            <p:cNvSpPr/>
            <p:nvPr/>
          </p:nvSpPr>
          <p:spPr>
            <a:xfrm>
              <a:off x="2303800" y="4760812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6C4BA12-4F96-32C2-E0A9-D02C97105B83}"/>
                </a:ext>
              </a:extLst>
            </p:cNvPr>
            <p:cNvSpPr/>
            <p:nvPr/>
          </p:nvSpPr>
          <p:spPr>
            <a:xfrm>
              <a:off x="3486569" y="4760812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EA9DC68-7940-F2EA-29B9-D861F9299226}"/>
                </a:ext>
              </a:extLst>
            </p:cNvPr>
            <p:cNvSpPr/>
            <p:nvPr/>
          </p:nvSpPr>
          <p:spPr>
            <a:xfrm>
              <a:off x="3862932" y="3933829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BBA5A7C-2B74-281D-E44B-7A806CEC39A9}"/>
                </a:ext>
              </a:extLst>
            </p:cNvPr>
            <p:cNvSpPr/>
            <p:nvPr/>
          </p:nvSpPr>
          <p:spPr>
            <a:xfrm>
              <a:off x="5080654" y="3933829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0B8F249-6004-8990-2A59-BCFA01E41CB6}"/>
                </a:ext>
              </a:extLst>
            </p:cNvPr>
            <p:cNvSpPr/>
            <p:nvPr/>
          </p:nvSpPr>
          <p:spPr>
            <a:xfrm>
              <a:off x="5465143" y="3120496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89EF603-D51F-9E49-5BF2-4C0BCC8FA799}"/>
                </a:ext>
              </a:extLst>
            </p:cNvPr>
            <p:cNvSpPr/>
            <p:nvPr/>
          </p:nvSpPr>
          <p:spPr>
            <a:xfrm>
              <a:off x="6651842" y="3120496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6568BD7-5ED7-D0D1-0EB0-0FF77F6F81E2}"/>
                </a:ext>
              </a:extLst>
            </p:cNvPr>
            <p:cNvSpPr/>
            <p:nvPr/>
          </p:nvSpPr>
          <p:spPr>
            <a:xfrm>
              <a:off x="7060066" y="3960073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1AE9BEB-C946-6B3A-E530-9737DF7A33CD}"/>
                </a:ext>
              </a:extLst>
            </p:cNvPr>
            <p:cNvSpPr/>
            <p:nvPr/>
          </p:nvSpPr>
          <p:spPr>
            <a:xfrm>
              <a:off x="8226907" y="3960073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9FA8D24-79EF-9416-2AA1-D8B812EDEA68}"/>
                </a:ext>
              </a:extLst>
            </p:cNvPr>
            <p:cNvSpPr/>
            <p:nvPr/>
          </p:nvSpPr>
          <p:spPr>
            <a:xfrm>
              <a:off x="8626524" y="3147893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0EB8A19-1B72-D30D-0C80-D1207E070418}"/>
                </a:ext>
              </a:extLst>
            </p:cNvPr>
            <p:cNvSpPr/>
            <p:nvPr/>
          </p:nvSpPr>
          <p:spPr>
            <a:xfrm>
              <a:off x="9806523" y="3128558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674C64D-44A2-F5C4-8ACE-D5D375384A11}"/>
                </a:ext>
              </a:extLst>
            </p:cNvPr>
            <p:cNvSpPr/>
            <p:nvPr/>
          </p:nvSpPr>
          <p:spPr>
            <a:xfrm>
              <a:off x="10208628" y="2312421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A3A500C-63B5-80D9-24BD-6A140CF20C57}"/>
                </a:ext>
              </a:extLst>
            </p:cNvPr>
            <p:cNvSpPr/>
            <p:nvPr/>
          </p:nvSpPr>
          <p:spPr>
            <a:xfrm>
              <a:off x="11390824" y="2312421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52E52413-03A0-CDA5-7A87-497032371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768" y="5724140"/>
              <a:ext cx="43720" cy="119234"/>
            </a:xfrm>
            <a:custGeom>
              <a:avLst/>
              <a:gdLst>
                <a:gd name="T0" fmla="*/ 14 w 14"/>
                <a:gd name="T1" fmla="*/ 38 h 38"/>
                <a:gd name="T2" fmla="*/ 14 w 14"/>
                <a:gd name="T3" fmla="*/ 0 h 38"/>
                <a:gd name="T4" fmla="*/ 11 w 14"/>
                <a:gd name="T5" fmla="*/ 0 h 38"/>
                <a:gd name="T6" fmla="*/ 7 w 14"/>
                <a:gd name="T7" fmla="*/ 5 h 38"/>
                <a:gd name="T8" fmla="*/ 0 w 14"/>
                <a:gd name="T9" fmla="*/ 9 h 38"/>
                <a:gd name="T10" fmla="*/ 0 w 14"/>
                <a:gd name="T11" fmla="*/ 14 h 38"/>
                <a:gd name="T12" fmla="*/ 5 w 14"/>
                <a:gd name="T13" fmla="*/ 11 h 38"/>
                <a:gd name="T14" fmla="*/ 9 w 14"/>
                <a:gd name="T15" fmla="*/ 8 h 38"/>
                <a:gd name="T16" fmla="*/ 9 w 14"/>
                <a:gd name="T17" fmla="*/ 38 h 38"/>
                <a:gd name="T18" fmla="*/ 14 w 14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8">
                  <a:moveTo>
                    <a:pt x="14" y="38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9" y="3"/>
                    <a:pt x="7" y="5"/>
                  </a:cubicBezTo>
                  <a:cubicBezTo>
                    <a:pt x="5" y="7"/>
                    <a:pt x="2" y="8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3"/>
                    <a:pt x="3" y="12"/>
                    <a:pt x="5" y="11"/>
                  </a:cubicBezTo>
                  <a:cubicBezTo>
                    <a:pt x="7" y="10"/>
                    <a:pt x="8" y="9"/>
                    <a:pt x="9" y="8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4" y="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4F39EA3D-B3E0-1C2D-39F7-19BE0DB1B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2583" y="5724140"/>
              <a:ext cx="75516" cy="119234"/>
            </a:xfrm>
            <a:custGeom>
              <a:avLst/>
              <a:gdLst>
                <a:gd name="T0" fmla="*/ 21 w 24"/>
                <a:gd name="T1" fmla="*/ 5 h 38"/>
                <a:gd name="T2" fmla="*/ 17 w 24"/>
                <a:gd name="T3" fmla="*/ 1 h 38"/>
                <a:gd name="T4" fmla="*/ 12 w 24"/>
                <a:gd name="T5" fmla="*/ 0 h 38"/>
                <a:gd name="T6" fmla="*/ 5 w 24"/>
                <a:gd name="T7" fmla="*/ 2 h 38"/>
                <a:gd name="T8" fmla="*/ 1 w 24"/>
                <a:gd name="T9" fmla="*/ 8 h 38"/>
                <a:gd name="T10" fmla="*/ 0 w 24"/>
                <a:gd name="T11" fmla="*/ 19 h 38"/>
                <a:gd name="T12" fmla="*/ 3 w 24"/>
                <a:gd name="T13" fmla="*/ 34 h 38"/>
                <a:gd name="T14" fmla="*/ 12 w 24"/>
                <a:gd name="T15" fmla="*/ 38 h 38"/>
                <a:gd name="T16" fmla="*/ 19 w 24"/>
                <a:gd name="T17" fmla="*/ 36 h 38"/>
                <a:gd name="T18" fmla="*/ 23 w 24"/>
                <a:gd name="T19" fmla="*/ 30 h 38"/>
                <a:gd name="T20" fmla="*/ 24 w 24"/>
                <a:gd name="T21" fmla="*/ 19 h 38"/>
                <a:gd name="T22" fmla="*/ 23 w 24"/>
                <a:gd name="T23" fmla="*/ 10 h 38"/>
                <a:gd name="T24" fmla="*/ 21 w 24"/>
                <a:gd name="T25" fmla="*/ 5 h 38"/>
                <a:gd name="T26" fmla="*/ 17 w 24"/>
                <a:gd name="T27" fmla="*/ 31 h 38"/>
                <a:gd name="T28" fmla="*/ 12 w 24"/>
                <a:gd name="T29" fmla="*/ 35 h 38"/>
                <a:gd name="T30" fmla="*/ 7 w 24"/>
                <a:gd name="T31" fmla="*/ 31 h 38"/>
                <a:gd name="T32" fmla="*/ 4 w 24"/>
                <a:gd name="T33" fmla="*/ 19 h 38"/>
                <a:gd name="T34" fmla="*/ 7 w 24"/>
                <a:gd name="T35" fmla="*/ 6 h 38"/>
                <a:gd name="T36" fmla="*/ 12 w 24"/>
                <a:gd name="T37" fmla="*/ 4 h 38"/>
                <a:gd name="T38" fmla="*/ 17 w 24"/>
                <a:gd name="T39" fmla="*/ 7 h 38"/>
                <a:gd name="T40" fmla="*/ 20 w 24"/>
                <a:gd name="T41" fmla="*/ 19 h 38"/>
                <a:gd name="T42" fmla="*/ 17 w 24"/>
                <a:gd name="T43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38">
                  <a:moveTo>
                    <a:pt x="21" y="5"/>
                  </a:moveTo>
                  <a:cubicBezTo>
                    <a:pt x="20" y="3"/>
                    <a:pt x="19" y="2"/>
                    <a:pt x="17" y="1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9" y="0"/>
                    <a:pt x="7" y="1"/>
                    <a:pt x="5" y="2"/>
                  </a:cubicBezTo>
                  <a:cubicBezTo>
                    <a:pt x="3" y="3"/>
                    <a:pt x="2" y="6"/>
                    <a:pt x="1" y="8"/>
                  </a:cubicBezTo>
                  <a:cubicBezTo>
                    <a:pt x="0" y="11"/>
                    <a:pt x="0" y="15"/>
                    <a:pt x="0" y="19"/>
                  </a:cubicBezTo>
                  <a:cubicBezTo>
                    <a:pt x="0" y="26"/>
                    <a:pt x="1" y="31"/>
                    <a:pt x="3" y="34"/>
                  </a:cubicBezTo>
                  <a:cubicBezTo>
                    <a:pt x="5" y="37"/>
                    <a:pt x="8" y="38"/>
                    <a:pt x="12" y="38"/>
                  </a:cubicBezTo>
                  <a:cubicBezTo>
                    <a:pt x="15" y="38"/>
                    <a:pt x="17" y="38"/>
                    <a:pt x="19" y="36"/>
                  </a:cubicBezTo>
                  <a:cubicBezTo>
                    <a:pt x="21" y="35"/>
                    <a:pt x="22" y="33"/>
                    <a:pt x="23" y="30"/>
                  </a:cubicBezTo>
                  <a:cubicBezTo>
                    <a:pt x="24" y="27"/>
                    <a:pt x="24" y="24"/>
                    <a:pt x="24" y="19"/>
                  </a:cubicBezTo>
                  <a:cubicBezTo>
                    <a:pt x="24" y="15"/>
                    <a:pt x="24" y="12"/>
                    <a:pt x="23" y="10"/>
                  </a:cubicBezTo>
                  <a:cubicBezTo>
                    <a:pt x="23" y="8"/>
                    <a:pt x="22" y="6"/>
                    <a:pt x="21" y="5"/>
                  </a:cubicBezTo>
                  <a:close/>
                  <a:moveTo>
                    <a:pt x="17" y="31"/>
                  </a:moveTo>
                  <a:cubicBezTo>
                    <a:pt x="16" y="33"/>
                    <a:pt x="14" y="35"/>
                    <a:pt x="12" y="35"/>
                  </a:cubicBezTo>
                  <a:cubicBezTo>
                    <a:pt x="10" y="35"/>
                    <a:pt x="8" y="33"/>
                    <a:pt x="7" y="31"/>
                  </a:cubicBezTo>
                  <a:cubicBezTo>
                    <a:pt x="5" y="29"/>
                    <a:pt x="4" y="25"/>
                    <a:pt x="4" y="19"/>
                  </a:cubicBezTo>
                  <a:cubicBezTo>
                    <a:pt x="4" y="13"/>
                    <a:pt x="5" y="9"/>
                    <a:pt x="7" y="6"/>
                  </a:cubicBezTo>
                  <a:cubicBezTo>
                    <a:pt x="8" y="5"/>
                    <a:pt x="10" y="4"/>
                    <a:pt x="12" y="4"/>
                  </a:cubicBezTo>
                  <a:cubicBezTo>
                    <a:pt x="14" y="4"/>
                    <a:pt x="16" y="5"/>
                    <a:pt x="17" y="7"/>
                  </a:cubicBezTo>
                  <a:cubicBezTo>
                    <a:pt x="19" y="9"/>
                    <a:pt x="20" y="13"/>
                    <a:pt x="20" y="19"/>
                  </a:cubicBezTo>
                  <a:cubicBezTo>
                    <a:pt x="20" y="25"/>
                    <a:pt x="19" y="29"/>
                    <a:pt x="17" y="3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16FBE225-1993-0DF8-B05D-410297486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244" y="5724140"/>
              <a:ext cx="39745" cy="59618"/>
            </a:xfrm>
            <a:custGeom>
              <a:avLst/>
              <a:gdLst>
                <a:gd name="T0" fmla="*/ 13 w 13"/>
                <a:gd name="T1" fmla="*/ 0 h 19"/>
                <a:gd name="T2" fmla="*/ 10 w 13"/>
                <a:gd name="T3" fmla="*/ 0 h 19"/>
                <a:gd name="T4" fmla="*/ 6 w 13"/>
                <a:gd name="T5" fmla="*/ 5 h 19"/>
                <a:gd name="T6" fmla="*/ 0 w 13"/>
                <a:gd name="T7" fmla="*/ 9 h 19"/>
                <a:gd name="T8" fmla="*/ 0 w 13"/>
                <a:gd name="T9" fmla="*/ 14 h 19"/>
                <a:gd name="T10" fmla="*/ 4 w 13"/>
                <a:gd name="T11" fmla="*/ 11 h 19"/>
                <a:gd name="T12" fmla="*/ 9 w 13"/>
                <a:gd name="T13" fmla="*/ 8 h 19"/>
                <a:gd name="T14" fmla="*/ 9 w 13"/>
                <a:gd name="T15" fmla="*/ 19 h 19"/>
                <a:gd name="T16" fmla="*/ 13 w 13"/>
                <a:gd name="T17" fmla="*/ 16 h 19"/>
                <a:gd name="T18" fmla="*/ 13 w 13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9">
                  <a:moveTo>
                    <a:pt x="1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8" y="3"/>
                    <a:pt x="6" y="5"/>
                  </a:cubicBezTo>
                  <a:cubicBezTo>
                    <a:pt x="4" y="7"/>
                    <a:pt x="2" y="8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3"/>
                    <a:pt x="3" y="12"/>
                    <a:pt x="4" y="11"/>
                  </a:cubicBezTo>
                  <a:cubicBezTo>
                    <a:pt x="6" y="10"/>
                    <a:pt x="8" y="9"/>
                    <a:pt x="9" y="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2" y="17"/>
                    <a:pt x="13" y="16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6A7B2275-7A7F-ACCF-2C79-532A916E8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7332" y="5827477"/>
              <a:ext cx="56968" cy="15898"/>
            </a:xfrm>
            <a:custGeom>
              <a:avLst/>
              <a:gdLst>
                <a:gd name="T0" fmla="*/ 5 w 18"/>
                <a:gd name="T1" fmla="*/ 0 h 5"/>
                <a:gd name="T2" fmla="*/ 0 w 18"/>
                <a:gd name="T3" fmla="*/ 1 h 5"/>
                <a:gd name="T4" fmla="*/ 0 w 18"/>
                <a:gd name="T5" fmla="*/ 1 h 5"/>
                <a:gd name="T6" fmla="*/ 9 w 18"/>
                <a:gd name="T7" fmla="*/ 5 h 5"/>
                <a:gd name="T8" fmla="*/ 16 w 18"/>
                <a:gd name="T9" fmla="*/ 3 h 5"/>
                <a:gd name="T10" fmla="*/ 18 w 18"/>
                <a:gd name="T11" fmla="*/ 1 h 5"/>
                <a:gd name="T12" fmla="*/ 13 w 18"/>
                <a:gd name="T13" fmla="*/ 0 h 5"/>
                <a:gd name="T14" fmla="*/ 9 w 18"/>
                <a:gd name="T15" fmla="*/ 2 h 5"/>
                <a:gd name="T16" fmla="*/ 5 w 18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5">
                  <a:moveTo>
                    <a:pt x="5" y="0"/>
                  </a:moveTo>
                  <a:cubicBezTo>
                    <a:pt x="3" y="0"/>
                    <a:pt x="2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5" y="5"/>
                    <a:pt x="9" y="5"/>
                  </a:cubicBezTo>
                  <a:cubicBezTo>
                    <a:pt x="11" y="5"/>
                    <a:pt x="14" y="5"/>
                    <a:pt x="16" y="3"/>
                  </a:cubicBezTo>
                  <a:cubicBezTo>
                    <a:pt x="16" y="2"/>
                    <a:pt x="17" y="2"/>
                    <a:pt x="18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1" y="1"/>
                    <a:pt x="10" y="2"/>
                    <a:pt x="9" y="2"/>
                  </a:cubicBezTo>
                  <a:cubicBezTo>
                    <a:pt x="7" y="2"/>
                    <a:pt x="6" y="1"/>
                    <a:pt x="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71DF6F17-74EA-9446-F958-725D2E2F0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059" y="5724140"/>
              <a:ext cx="72866" cy="38420"/>
            </a:xfrm>
            <a:custGeom>
              <a:avLst/>
              <a:gdLst>
                <a:gd name="T0" fmla="*/ 7 w 23"/>
                <a:gd name="T1" fmla="*/ 6 h 12"/>
                <a:gd name="T2" fmla="*/ 12 w 23"/>
                <a:gd name="T3" fmla="*/ 4 h 12"/>
                <a:gd name="T4" fmla="*/ 17 w 23"/>
                <a:gd name="T5" fmla="*/ 7 h 12"/>
                <a:gd name="T6" fmla="*/ 19 w 23"/>
                <a:gd name="T7" fmla="*/ 11 h 12"/>
                <a:gd name="T8" fmla="*/ 23 w 23"/>
                <a:gd name="T9" fmla="*/ 11 h 12"/>
                <a:gd name="T10" fmla="*/ 23 w 23"/>
                <a:gd name="T11" fmla="*/ 10 h 12"/>
                <a:gd name="T12" fmla="*/ 21 w 23"/>
                <a:gd name="T13" fmla="*/ 5 h 12"/>
                <a:gd name="T14" fmla="*/ 17 w 23"/>
                <a:gd name="T15" fmla="*/ 1 h 12"/>
                <a:gd name="T16" fmla="*/ 12 w 23"/>
                <a:gd name="T17" fmla="*/ 0 h 12"/>
                <a:gd name="T18" fmla="*/ 5 w 23"/>
                <a:gd name="T19" fmla="*/ 2 h 12"/>
                <a:gd name="T20" fmla="*/ 1 w 23"/>
                <a:gd name="T21" fmla="*/ 8 h 12"/>
                <a:gd name="T22" fmla="*/ 0 w 23"/>
                <a:gd name="T23" fmla="*/ 12 h 12"/>
                <a:gd name="T24" fmla="*/ 5 w 23"/>
                <a:gd name="T25" fmla="*/ 11 h 12"/>
                <a:gd name="T26" fmla="*/ 7 w 23"/>
                <a:gd name="T2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12">
                  <a:moveTo>
                    <a:pt x="7" y="6"/>
                  </a:moveTo>
                  <a:cubicBezTo>
                    <a:pt x="8" y="5"/>
                    <a:pt x="9" y="4"/>
                    <a:pt x="12" y="4"/>
                  </a:cubicBezTo>
                  <a:cubicBezTo>
                    <a:pt x="14" y="4"/>
                    <a:pt x="16" y="5"/>
                    <a:pt x="17" y="7"/>
                  </a:cubicBezTo>
                  <a:cubicBezTo>
                    <a:pt x="18" y="8"/>
                    <a:pt x="18" y="9"/>
                    <a:pt x="19" y="11"/>
                  </a:cubicBezTo>
                  <a:cubicBezTo>
                    <a:pt x="20" y="11"/>
                    <a:pt x="22" y="11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cubicBezTo>
                    <a:pt x="23" y="8"/>
                    <a:pt x="22" y="6"/>
                    <a:pt x="21" y="5"/>
                  </a:cubicBezTo>
                  <a:cubicBezTo>
                    <a:pt x="20" y="3"/>
                    <a:pt x="19" y="2"/>
                    <a:pt x="17" y="1"/>
                  </a:cubicBezTo>
                  <a:cubicBezTo>
                    <a:pt x="15" y="0"/>
                    <a:pt x="14" y="0"/>
                    <a:pt x="12" y="0"/>
                  </a:cubicBezTo>
                  <a:cubicBezTo>
                    <a:pt x="9" y="0"/>
                    <a:pt x="7" y="1"/>
                    <a:pt x="5" y="2"/>
                  </a:cubicBezTo>
                  <a:cubicBezTo>
                    <a:pt x="3" y="3"/>
                    <a:pt x="2" y="6"/>
                    <a:pt x="1" y="8"/>
                  </a:cubicBezTo>
                  <a:cubicBezTo>
                    <a:pt x="0" y="9"/>
                    <a:pt x="0" y="11"/>
                    <a:pt x="0" y="12"/>
                  </a:cubicBezTo>
                  <a:cubicBezTo>
                    <a:pt x="1" y="12"/>
                    <a:pt x="3" y="11"/>
                    <a:pt x="5" y="11"/>
                  </a:cubicBezTo>
                  <a:cubicBezTo>
                    <a:pt x="5" y="9"/>
                    <a:pt x="6" y="7"/>
                    <a:pt x="7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F819ACEC-4821-178A-66E1-EDDDE96DA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8746" y="5724140"/>
              <a:ext cx="43720" cy="62267"/>
            </a:xfrm>
            <a:custGeom>
              <a:avLst/>
              <a:gdLst>
                <a:gd name="T0" fmla="*/ 5 w 14"/>
                <a:gd name="T1" fmla="*/ 11 h 20"/>
                <a:gd name="T2" fmla="*/ 10 w 14"/>
                <a:gd name="T3" fmla="*/ 8 h 20"/>
                <a:gd name="T4" fmla="*/ 10 w 14"/>
                <a:gd name="T5" fmla="*/ 17 h 20"/>
                <a:gd name="T6" fmla="*/ 14 w 14"/>
                <a:gd name="T7" fmla="*/ 20 h 20"/>
                <a:gd name="T8" fmla="*/ 14 w 14"/>
                <a:gd name="T9" fmla="*/ 0 h 20"/>
                <a:gd name="T10" fmla="*/ 11 w 14"/>
                <a:gd name="T11" fmla="*/ 0 h 20"/>
                <a:gd name="T12" fmla="*/ 7 w 14"/>
                <a:gd name="T13" fmla="*/ 5 h 20"/>
                <a:gd name="T14" fmla="*/ 0 w 14"/>
                <a:gd name="T15" fmla="*/ 9 h 20"/>
                <a:gd name="T16" fmla="*/ 0 w 14"/>
                <a:gd name="T17" fmla="*/ 13 h 20"/>
                <a:gd name="T18" fmla="*/ 1 w 14"/>
                <a:gd name="T19" fmla="*/ 14 h 20"/>
                <a:gd name="T20" fmla="*/ 5 w 14"/>
                <a:gd name="T21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0">
                  <a:moveTo>
                    <a:pt x="5" y="11"/>
                  </a:moveTo>
                  <a:cubicBezTo>
                    <a:pt x="7" y="10"/>
                    <a:pt x="8" y="9"/>
                    <a:pt x="10" y="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8"/>
                    <a:pt x="13" y="19"/>
                    <a:pt x="14" y="2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9" y="3"/>
                    <a:pt x="7" y="5"/>
                  </a:cubicBezTo>
                  <a:cubicBezTo>
                    <a:pt x="5" y="7"/>
                    <a:pt x="3" y="8"/>
                    <a:pt x="0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3"/>
                    <a:pt x="4" y="12"/>
                    <a:pt x="5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FDC5829B-2D59-1FD6-9A8C-E23B84C4E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9560" y="5724140"/>
              <a:ext cx="45044" cy="119234"/>
            </a:xfrm>
            <a:custGeom>
              <a:avLst/>
              <a:gdLst>
                <a:gd name="T0" fmla="*/ 14 w 14"/>
                <a:gd name="T1" fmla="*/ 38 h 38"/>
                <a:gd name="T2" fmla="*/ 14 w 14"/>
                <a:gd name="T3" fmla="*/ 0 h 38"/>
                <a:gd name="T4" fmla="*/ 11 w 14"/>
                <a:gd name="T5" fmla="*/ 0 h 38"/>
                <a:gd name="T6" fmla="*/ 6 w 14"/>
                <a:gd name="T7" fmla="*/ 5 h 38"/>
                <a:gd name="T8" fmla="*/ 0 w 14"/>
                <a:gd name="T9" fmla="*/ 9 h 38"/>
                <a:gd name="T10" fmla="*/ 0 w 14"/>
                <a:gd name="T11" fmla="*/ 14 h 38"/>
                <a:gd name="T12" fmla="*/ 5 w 14"/>
                <a:gd name="T13" fmla="*/ 11 h 38"/>
                <a:gd name="T14" fmla="*/ 9 w 14"/>
                <a:gd name="T15" fmla="*/ 8 h 38"/>
                <a:gd name="T16" fmla="*/ 9 w 14"/>
                <a:gd name="T17" fmla="*/ 38 h 38"/>
                <a:gd name="T18" fmla="*/ 14 w 14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8">
                  <a:moveTo>
                    <a:pt x="14" y="38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8" y="3"/>
                    <a:pt x="6" y="5"/>
                  </a:cubicBezTo>
                  <a:cubicBezTo>
                    <a:pt x="5" y="7"/>
                    <a:pt x="2" y="8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3"/>
                    <a:pt x="3" y="12"/>
                    <a:pt x="5" y="11"/>
                  </a:cubicBezTo>
                  <a:cubicBezTo>
                    <a:pt x="6" y="10"/>
                    <a:pt x="8" y="9"/>
                    <a:pt x="9" y="8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4" y="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79C732F2-ACED-1DB1-131A-7635B50D4D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8520" y="5865897"/>
              <a:ext cx="79490" cy="121884"/>
            </a:xfrm>
            <a:custGeom>
              <a:avLst/>
              <a:gdLst>
                <a:gd name="T0" fmla="*/ 22 w 25"/>
                <a:gd name="T1" fmla="*/ 5 h 39"/>
                <a:gd name="T2" fmla="*/ 18 w 25"/>
                <a:gd name="T3" fmla="*/ 1 h 39"/>
                <a:gd name="T4" fmla="*/ 13 w 25"/>
                <a:gd name="T5" fmla="*/ 0 h 39"/>
                <a:gd name="T6" fmla="*/ 6 w 25"/>
                <a:gd name="T7" fmla="*/ 2 h 39"/>
                <a:gd name="T8" fmla="*/ 2 w 25"/>
                <a:gd name="T9" fmla="*/ 9 h 39"/>
                <a:gd name="T10" fmla="*/ 0 w 25"/>
                <a:gd name="T11" fmla="*/ 19 h 39"/>
                <a:gd name="T12" fmla="*/ 4 w 25"/>
                <a:gd name="T13" fmla="*/ 35 h 39"/>
                <a:gd name="T14" fmla="*/ 13 w 25"/>
                <a:gd name="T15" fmla="*/ 39 h 39"/>
                <a:gd name="T16" fmla="*/ 20 w 25"/>
                <a:gd name="T17" fmla="*/ 36 h 39"/>
                <a:gd name="T18" fmla="*/ 24 w 25"/>
                <a:gd name="T19" fmla="*/ 30 h 39"/>
                <a:gd name="T20" fmla="*/ 25 w 25"/>
                <a:gd name="T21" fmla="*/ 19 h 39"/>
                <a:gd name="T22" fmla="*/ 24 w 25"/>
                <a:gd name="T23" fmla="*/ 10 h 39"/>
                <a:gd name="T24" fmla="*/ 22 w 25"/>
                <a:gd name="T25" fmla="*/ 5 h 39"/>
                <a:gd name="T26" fmla="*/ 18 w 25"/>
                <a:gd name="T27" fmla="*/ 32 h 39"/>
                <a:gd name="T28" fmla="*/ 13 w 25"/>
                <a:gd name="T29" fmla="*/ 35 h 39"/>
                <a:gd name="T30" fmla="*/ 7 w 25"/>
                <a:gd name="T31" fmla="*/ 32 h 39"/>
                <a:gd name="T32" fmla="*/ 5 w 25"/>
                <a:gd name="T33" fmla="*/ 19 h 39"/>
                <a:gd name="T34" fmla="*/ 7 w 25"/>
                <a:gd name="T35" fmla="*/ 7 h 39"/>
                <a:gd name="T36" fmla="*/ 13 w 25"/>
                <a:gd name="T37" fmla="*/ 4 h 39"/>
                <a:gd name="T38" fmla="*/ 18 w 25"/>
                <a:gd name="T39" fmla="*/ 7 h 39"/>
                <a:gd name="T40" fmla="*/ 20 w 25"/>
                <a:gd name="T41" fmla="*/ 19 h 39"/>
                <a:gd name="T42" fmla="*/ 18 w 25"/>
                <a:gd name="T4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39">
                  <a:moveTo>
                    <a:pt x="22" y="5"/>
                  </a:moveTo>
                  <a:cubicBezTo>
                    <a:pt x="21" y="3"/>
                    <a:pt x="19" y="2"/>
                    <a:pt x="18" y="1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10" y="0"/>
                    <a:pt x="8" y="1"/>
                    <a:pt x="6" y="2"/>
                  </a:cubicBezTo>
                  <a:cubicBezTo>
                    <a:pt x="4" y="4"/>
                    <a:pt x="3" y="6"/>
                    <a:pt x="2" y="9"/>
                  </a:cubicBezTo>
                  <a:cubicBezTo>
                    <a:pt x="1" y="11"/>
                    <a:pt x="0" y="15"/>
                    <a:pt x="0" y="19"/>
                  </a:cubicBezTo>
                  <a:cubicBezTo>
                    <a:pt x="0" y="26"/>
                    <a:pt x="2" y="32"/>
                    <a:pt x="4" y="35"/>
                  </a:cubicBezTo>
                  <a:cubicBezTo>
                    <a:pt x="6" y="37"/>
                    <a:pt x="9" y="39"/>
                    <a:pt x="13" y="39"/>
                  </a:cubicBezTo>
                  <a:cubicBezTo>
                    <a:pt x="15" y="39"/>
                    <a:pt x="18" y="38"/>
                    <a:pt x="20" y="36"/>
                  </a:cubicBezTo>
                  <a:cubicBezTo>
                    <a:pt x="21" y="35"/>
                    <a:pt x="23" y="33"/>
                    <a:pt x="24" y="30"/>
                  </a:cubicBezTo>
                  <a:cubicBezTo>
                    <a:pt x="24" y="27"/>
                    <a:pt x="25" y="24"/>
                    <a:pt x="25" y="19"/>
                  </a:cubicBezTo>
                  <a:cubicBezTo>
                    <a:pt x="25" y="16"/>
                    <a:pt x="25" y="13"/>
                    <a:pt x="24" y="10"/>
                  </a:cubicBezTo>
                  <a:cubicBezTo>
                    <a:pt x="24" y="8"/>
                    <a:pt x="23" y="6"/>
                    <a:pt x="22" y="5"/>
                  </a:cubicBezTo>
                  <a:close/>
                  <a:moveTo>
                    <a:pt x="18" y="32"/>
                  </a:moveTo>
                  <a:cubicBezTo>
                    <a:pt x="17" y="34"/>
                    <a:pt x="15" y="35"/>
                    <a:pt x="13" y="35"/>
                  </a:cubicBezTo>
                  <a:cubicBezTo>
                    <a:pt x="11" y="35"/>
                    <a:pt x="9" y="34"/>
                    <a:pt x="7" y="32"/>
                  </a:cubicBezTo>
                  <a:cubicBezTo>
                    <a:pt x="6" y="30"/>
                    <a:pt x="5" y="26"/>
                    <a:pt x="5" y="19"/>
                  </a:cubicBezTo>
                  <a:cubicBezTo>
                    <a:pt x="5" y="13"/>
                    <a:pt x="6" y="9"/>
                    <a:pt x="7" y="7"/>
                  </a:cubicBezTo>
                  <a:cubicBezTo>
                    <a:pt x="9" y="5"/>
                    <a:pt x="10" y="4"/>
                    <a:pt x="13" y="4"/>
                  </a:cubicBezTo>
                  <a:cubicBezTo>
                    <a:pt x="15" y="4"/>
                    <a:pt x="17" y="5"/>
                    <a:pt x="18" y="7"/>
                  </a:cubicBezTo>
                  <a:cubicBezTo>
                    <a:pt x="19" y="9"/>
                    <a:pt x="20" y="13"/>
                    <a:pt x="20" y="19"/>
                  </a:cubicBezTo>
                  <a:cubicBezTo>
                    <a:pt x="20" y="25"/>
                    <a:pt x="19" y="30"/>
                    <a:pt x="18" y="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AA5460F3-1D7C-5EBA-DAFD-E1A12D5C7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3182" y="5865897"/>
              <a:ext cx="43720" cy="43720"/>
            </a:xfrm>
            <a:custGeom>
              <a:avLst/>
              <a:gdLst>
                <a:gd name="T0" fmla="*/ 14 w 14"/>
                <a:gd name="T1" fmla="*/ 0 h 14"/>
                <a:gd name="T2" fmla="*/ 11 w 14"/>
                <a:gd name="T3" fmla="*/ 0 h 14"/>
                <a:gd name="T4" fmla="*/ 7 w 14"/>
                <a:gd name="T5" fmla="*/ 5 h 14"/>
                <a:gd name="T6" fmla="*/ 0 w 14"/>
                <a:gd name="T7" fmla="*/ 9 h 14"/>
                <a:gd name="T8" fmla="*/ 0 w 14"/>
                <a:gd name="T9" fmla="*/ 14 h 14"/>
                <a:gd name="T10" fmla="*/ 5 w 14"/>
                <a:gd name="T11" fmla="*/ 12 h 14"/>
                <a:gd name="T12" fmla="*/ 9 w 14"/>
                <a:gd name="T13" fmla="*/ 8 h 14"/>
                <a:gd name="T14" fmla="*/ 9 w 14"/>
                <a:gd name="T15" fmla="*/ 14 h 14"/>
                <a:gd name="T16" fmla="*/ 14 w 14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9" y="3"/>
                    <a:pt x="7" y="5"/>
                  </a:cubicBezTo>
                  <a:cubicBezTo>
                    <a:pt x="5" y="7"/>
                    <a:pt x="3" y="8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3"/>
                    <a:pt x="3" y="13"/>
                    <a:pt x="5" y="12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9"/>
                    <a:pt x="12" y="5"/>
                    <a:pt x="1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4">
              <a:extLst>
                <a:ext uri="{FF2B5EF4-FFF2-40B4-BE49-F238E27FC236}">
                  <a16:creationId xmlns:a16="http://schemas.microsoft.com/office/drawing/2014/main" id="{D5322715-766D-1656-D991-C63D6BFDD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818" y="5871196"/>
              <a:ext cx="15898" cy="113935"/>
            </a:xfrm>
            <a:custGeom>
              <a:avLst/>
              <a:gdLst>
                <a:gd name="T0" fmla="*/ 5 w 5"/>
                <a:gd name="T1" fmla="*/ 36 h 36"/>
                <a:gd name="T2" fmla="*/ 5 w 5"/>
                <a:gd name="T3" fmla="*/ 0 h 36"/>
                <a:gd name="T4" fmla="*/ 0 w 5"/>
                <a:gd name="T5" fmla="*/ 7 h 36"/>
                <a:gd name="T6" fmla="*/ 0 w 5"/>
                <a:gd name="T7" fmla="*/ 36 h 36"/>
                <a:gd name="T8" fmla="*/ 5 w 5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6">
                  <a:moveTo>
                    <a:pt x="5" y="3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2"/>
                    <a:pt x="1" y="4"/>
                    <a:pt x="0" y="7"/>
                  </a:cubicBezTo>
                  <a:cubicBezTo>
                    <a:pt x="0" y="36"/>
                    <a:pt x="0" y="36"/>
                    <a:pt x="0" y="36"/>
                  </a:cubicBezTo>
                  <a:lnTo>
                    <a:pt x="5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5">
              <a:extLst>
                <a:ext uri="{FF2B5EF4-FFF2-40B4-BE49-F238E27FC236}">
                  <a16:creationId xmlns:a16="http://schemas.microsoft.com/office/drawing/2014/main" id="{8FDFCBBF-8604-8908-86AD-FCF461912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2161" y="5865897"/>
              <a:ext cx="78165" cy="121884"/>
            </a:xfrm>
            <a:custGeom>
              <a:avLst/>
              <a:gdLst>
                <a:gd name="T0" fmla="*/ 22 w 25"/>
                <a:gd name="T1" fmla="*/ 5 h 39"/>
                <a:gd name="T2" fmla="*/ 18 w 25"/>
                <a:gd name="T3" fmla="*/ 1 h 39"/>
                <a:gd name="T4" fmla="*/ 13 w 25"/>
                <a:gd name="T5" fmla="*/ 0 h 39"/>
                <a:gd name="T6" fmla="*/ 6 w 25"/>
                <a:gd name="T7" fmla="*/ 2 h 39"/>
                <a:gd name="T8" fmla="*/ 2 w 25"/>
                <a:gd name="T9" fmla="*/ 9 h 39"/>
                <a:gd name="T10" fmla="*/ 0 w 25"/>
                <a:gd name="T11" fmla="*/ 19 h 39"/>
                <a:gd name="T12" fmla="*/ 4 w 25"/>
                <a:gd name="T13" fmla="*/ 35 h 39"/>
                <a:gd name="T14" fmla="*/ 13 w 25"/>
                <a:gd name="T15" fmla="*/ 39 h 39"/>
                <a:gd name="T16" fmla="*/ 20 w 25"/>
                <a:gd name="T17" fmla="*/ 36 h 39"/>
                <a:gd name="T18" fmla="*/ 24 w 25"/>
                <a:gd name="T19" fmla="*/ 30 h 39"/>
                <a:gd name="T20" fmla="*/ 25 w 25"/>
                <a:gd name="T21" fmla="*/ 19 h 39"/>
                <a:gd name="T22" fmla="*/ 24 w 25"/>
                <a:gd name="T23" fmla="*/ 10 h 39"/>
                <a:gd name="T24" fmla="*/ 22 w 25"/>
                <a:gd name="T25" fmla="*/ 5 h 39"/>
                <a:gd name="T26" fmla="*/ 18 w 25"/>
                <a:gd name="T27" fmla="*/ 32 h 39"/>
                <a:gd name="T28" fmla="*/ 13 w 25"/>
                <a:gd name="T29" fmla="*/ 35 h 39"/>
                <a:gd name="T30" fmla="*/ 7 w 25"/>
                <a:gd name="T31" fmla="*/ 32 h 39"/>
                <a:gd name="T32" fmla="*/ 5 w 25"/>
                <a:gd name="T33" fmla="*/ 19 h 39"/>
                <a:gd name="T34" fmla="*/ 8 w 25"/>
                <a:gd name="T35" fmla="*/ 7 h 39"/>
                <a:gd name="T36" fmla="*/ 13 w 25"/>
                <a:gd name="T37" fmla="*/ 4 h 39"/>
                <a:gd name="T38" fmla="*/ 18 w 25"/>
                <a:gd name="T39" fmla="*/ 7 h 39"/>
                <a:gd name="T40" fmla="*/ 20 w 25"/>
                <a:gd name="T41" fmla="*/ 19 h 39"/>
                <a:gd name="T42" fmla="*/ 18 w 25"/>
                <a:gd name="T43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39">
                  <a:moveTo>
                    <a:pt x="22" y="5"/>
                  </a:moveTo>
                  <a:cubicBezTo>
                    <a:pt x="21" y="3"/>
                    <a:pt x="20" y="2"/>
                    <a:pt x="18" y="1"/>
                  </a:cubicBezTo>
                  <a:cubicBezTo>
                    <a:pt x="17" y="0"/>
                    <a:pt x="15" y="0"/>
                    <a:pt x="13" y="0"/>
                  </a:cubicBezTo>
                  <a:cubicBezTo>
                    <a:pt x="10" y="0"/>
                    <a:pt x="8" y="1"/>
                    <a:pt x="6" y="2"/>
                  </a:cubicBezTo>
                  <a:cubicBezTo>
                    <a:pt x="4" y="4"/>
                    <a:pt x="3" y="6"/>
                    <a:pt x="2" y="9"/>
                  </a:cubicBezTo>
                  <a:cubicBezTo>
                    <a:pt x="1" y="11"/>
                    <a:pt x="0" y="15"/>
                    <a:pt x="0" y="19"/>
                  </a:cubicBezTo>
                  <a:cubicBezTo>
                    <a:pt x="0" y="26"/>
                    <a:pt x="2" y="32"/>
                    <a:pt x="4" y="35"/>
                  </a:cubicBezTo>
                  <a:cubicBezTo>
                    <a:pt x="6" y="37"/>
                    <a:pt x="9" y="39"/>
                    <a:pt x="13" y="39"/>
                  </a:cubicBezTo>
                  <a:cubicBezTo>
                    <a:pt x="16" y="39"/>
                    <a:pt x="18" y="38"/>
                    <a:pt x="20" y="36"/>
                  </a:cubicBezTo>
                  <a:cubicBezTo>
                    <a:pt x="21" y="35"/>
                    <a:pt x="23" y="33"/>
                    <a:pt x="24" y="30"/>
                  </a:cubicBezTo>
                  <a:cubicBezTo>
                    <a:pt x="25" y="27"/>
                    <a:pt x="25" y="24"/>
                    <a:pt x="25" y="19"/>
                  </a:cubicBezTo>
                  <a:cubicBezTo>
                    <a:pt x="25" y="16"/>
                    <a:pt x="25" y="13"/>
                    <a:pt x="24" y="10"/>
                  </a:cubicBezTo>
                  <a:cubicBezTo>
                    <a:pt x="24" y="8"/>
                    <a:pt x="23" y="6"/>
                    <a:pt x="22" y="5"/>
                  </a:cubicBezTo>
                  <a:close/>
                  <a:moveTo>
                    <a:pt x="18" y="32"/>
                  </a:moveTo>
                  <a:cubicBezTo>
                    <a:pt x="17" y="34"/>
                    <a:pt x="15" y="35"/>
                    <a:pt x="13" y="35"/>
                  </a:cubicBezTo>
                  <a:cubicBezTo>
                    <a:pt x="11" y="35"/>
                    <a:pt x="9" y="34"/>
                    <a:pt x="7" y="32"/>
                  </a:cubicBezTo>
                  <a:cubicBezTo>
                    <a:pt x="6" y="30"/>
                    <a:pt x="5" y="26"/>
                    <a:pt x="5" y="19"/>
                  </a:cubicBezTo>
                  <a:cubicBezTo>
                    <a:pt x="5" y="13"/>
                    <a:pt x="6" y="9"/>
                    <a:pt x="8" y="7"/>
                  </a:cubicBezTo>
                  <a:cubicBezTo>
                    <a:pt x="9" y="5"/>
                    <a:pt x="11" y="4"/>
                    <a:pt x="13" y="4"/>
                  </a:cubicBezTo>
                  <a:cubicBezTo>
                    <a:pt x="15" y="4"/>
                    <a:pt x="17" y="5"/>
                    <a:pt x="18" y="7"/>
                  </a:cubicBezTo>
                  <a:cubicBezTo>
                    <a:pt x="20" y="9"/>
                    <a:pt x="20" y="13"/>
                    <a:pt x="20" y="19"/>
                  </a:cubicBezTo>
                  <a:cubicBezTo>
                    <a:pt x="20" y="25"/>
                    <a:pt x="20" y="30"/>
                    <a:pt x="18" y="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id="{93424926-1FF4-C67B-AD82-4B042E886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498" y="5865897"/>
              <a:ext cx="45044" cy="119234"/>
            </a:xfrm>
            <a:custGeom>
              <a:avLst/>
              <a:gdLst>
                <a:gd name="T0" fmla="*/ 10 w 14"/>
                <a:gd name="T1" fmla="*/ 8 h 38"/>
                <a:gd name="T2" fmla="*/ 10 w 14"/>
                <a:gd name="T3" fmla="*/ 38 h 38"/>
                <a:gd name="T4" fmla="*/ 14 w 14"/>
                <a:gd name="T5" fmla="*/ 38 h 38"/>
                <a:gd name="T6" fmla="*/ 14 w 14"/>
                <a:gd name="T7" fmla="*/ 0 h 38"/>
                <a:gd name="T8" fmla="*/ 11 w 14"/>
                <a:gd name="T9" fmla="*/ 0 h 38"/>
                <a:gd name="T10" fmla="*/ 7 w 14"/>
                <a:gd name="T11" fmla="*/ 5 h 38"/>
                <a:gd name="T12" fmla="*/ 0 w 14"/>
                <a:gd name="T13" fmla="*/ 9 h 38"/>
                <a:gd name="T14" fmla="*/ 0 w 14"/>
                <a:gd name="T15" fmla="*/ 14 h 38"/>
                <a:gd name="T16" fmla="*/ 5 w 14"/>
                <a:gd name="T17" fmla="*/ 12 h 38"/>
                <a:gd name="T18" fmla="*/ 10 w 14"/>
                <a:gd name="T19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8">
                  <a:moveTo>
                    <a:pt x="10" y="8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9" y="3"/>
                    <a:pt x="7" y="5"/>
                  </a:cubicBezTo>
                  <a:cubicBezTo>
                    <a:pt x="5" y="7"/>
                    <a:pt x="3" y="8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3"/>
                    <a:pt x="3" y="13"/>
                    <a:pt x="5" y="12"/>
                  </a:cubicBezTo>
                  <a:cubicBezTo>
                    <a:pt x="7" y="11"/>
                    <a:pt x="8" y="9"/>
                    <a:pt x="10" y="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884D92BF-D789-DF6B-88F8-E3A9F152F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768" y="6006329"/>
              <a:ext cx="43720" cy="119234"/>
            </a:xfrm>
            <a:custGeom>
              <a:avLst/>
              <a:gdLst>
                <a:gd name="T0" fmla="*/ 7 w 14"/>
                <a:gd name="T1" fmla="*/ 5 h 38"/>
                <a:gd name="T2" fmla="*/ 0 w 14"/>
                <a:gd name="T3" fmla="*/ 10 h 38"/>
                <a:gd name="T4" fmla="*/ 0 w 14"/>
                <a:gd name="T5" fmla="*/ 14 h 38"/>
                <a:gd name="T6" fmla="*/ 5 w 14"/>
                <a:gd name="T7" fmla="*/ 12 h 38"/>
                <a:gd name="T8" fmla="*/ 9 w 14"/>
                <a:gd name="T9" fmla="*/ 9 h 38"/>
                <a:gd name="T10" fmla="*/ 9 w 14"/>
                <a:gd name="T11" fmla="*/ 38 h 38"/>
                <a:gd name="T12" fmla="*/ 14 w 14"/>
                <a:gd name="T13" fmla="*/ 38 h 38"/>
                <a:gd name="T14" fmla="*/ 14 w 14"/>
                <a:gd name="T15" fmla="*/ 0 h 38"/>
                <a:gd name="T16" fmla="*/ 11 w 14"/>
                <a:gd name="T17" fmla="*/ 0 h 38"/>
                <a:gd name="T18" fmla="*/ 7 w 14"/>
                <a:gd name="T19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8">
                  <a:moveTo>
                    <a:pt x="7" y="5"/>
                  </a:moveTo>
                  <a:cubicBezTo>
                    <a:pt x="5" y="7"/>
                    <a:pt x="2" y="8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3" y="13"/>
                    <a:pt x="5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9" y="4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2B021C89-0068-72B7-B64B-D833CD390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583" y="6006329"/>
              <a:ext cx="75516" cy="121884"/>
            </a:xfrm>
            <a:custGeom>
              <a:avLst/>
              <a:gdLst>
                <a:gd name="T0" fmla="*/ 19 w 24"/>
                <a:gd name="T1" fmla="*/ 14 h 39"/>
                <a:gd name="T2" fmla="*/ 20 w 24"/>
                <a:gd name="T3" fmla="*/ 20 h 39"/>
                <a:gd name="T4" fmla="*/ 17 w 24"/>
                <a:gd name="T5" fmla="*/ 32 h 39"/>
                <a:gd name="T6" fmla="*/ 12 w 24"/>
                <a:gd name="T7" fmla="*/ 35 h 39"/>
                <a:gd name="T8" fmla="*/ 7 w 24"/>
                <a:gd name="T9" fmla="*/ 32 h 39"/>
                <a:gd name="T10" fmla="*/ 4 w 24"/>
                <a:gd name="T11" fmla="*/ 20 h 39"/>
                <a:gd name="T12" fmla="*/ 7 w 24"/>
                <a:gd name="T13" fmla="*/ 7 h 39"/>
                <a:gd name="T14" fmla="*/ 12 w 24"/>
                <a:gd name="T15" fmla="*/ 4 h 39"/>
                <a:gd name="T16" fmla="*/ 15 w 24"/>
                <a:gd name="T17" fmla="*/ 5 h 39"/>
                <a:gd name="T18" fmla="*/ 13 w 24"/>
                <a:gd name="T19" fmla="*/ 0 h 39"/>
                <a:gd name="T20" fmla="*/ 12 w 24"/>
                <a:gd name="T21" fmla="*/ 0 h 39"/>
                <a:gd name="T22" fmla="*/ 5 w 24"/>
                <a:gd name="T23" fmla="*/ 2 h 39"/>
                <a:gd name="T24" fmla="*/ 1 w 24"/>
                <a:gd name="T25" fmla="*/ 9 h 39"/>
                <a:gd name="T26" fmla="*/ 0 w 24"/>
                <a:gd name="T27" fmla="*/ 20 h 39"/>
                <a:gd name="T28" fmla="*/ 3 w 24"/>
                <a:gd name="T29" fmla="*/ 35 h 39"/>
                <a:gd name="T30" fmla="*/ 12 w 24"/>
                <a:gd name="T31" fmla="*/ 39 h 39"/>
                <a:gd name="T32" fmla="*/ 19 w 24"/>
                <a:gd name="T33" fmla="*/ 37 h 39"/>
                <a:gd name="T34" fmla="*/ 23 w 24"/>
                <a:gd name="T35" fmla="*/ 30 h 39"/>
                <a:gd name="T36" fmla="*/ 24 w 24"/>
                <a:gd name="T37" fmla="*/ 22 h 39"/>
                <a:gd name="T38" fmla="*/ 21 w 24"/>
                <a:gd name="T39" fmla="*/ 18 h 39"/>
                <a:gd name="T40" fmla="*/ 19 w 24"/>
                <a:gd name="T41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39">
                  <a:moveTo>
                    <a:pt x="19" y="14"/>
                  </a:moveTo>
                  <a:cubicBezTo>
                    <a:pt x="19" y="16"/>
                    <a:pt x="20" y="17"/>
                    <a:pt x="20" y="20"/>
                  </a:cubicBezTo>
                  <a:cubicBezTo>
                    <a:pt x="20" y="26"/>
                    <a:pt x="19" y="30"/>
                    <a:pt x="17" y="32"/>
                  </a:cubicBezTo>
                  <a:cubicBezTo>
                    <a:pt x="16" y="34"/>
                    <a:pt x="14" y="35"/>
                    <a:pt x="12" y="35"/>
                  </a:cubicBezTo>
                  <a:cubicBezTo>
                    <a:pt x="10" y="35"/>
                    <a:pt x="8" y="34"/>
                    <a:pt x="7" y="32"/>
                  </a:cubicBezTo>
                  <a:cubicBezTo>
                    <a:pt x="5" y="30"/>
                    <a:pt x="4" y="26"/>
                    <a:pt x="4" y="20"/>
                  </a:cubicBezTo>
                  <a:cubicBezTo>
                    <a:pt x="4" y="13"/>
                    <a:pt x="5" y="9"/>
                    <a:pt x="7" y="7"/>
                  </a:cubicBezTo>
                  <a:cubicBezTo>
                    <a:pt x="8" y="5"/>
                    <a:pt x="10" y="4"/>
                    <a:pt x="12" y="4"/>
                  </a:cubicBezTo>
                  <a:cubicBezTo>
                    <a:pt x="13" y="4"/>
                    <a:pt x="14" y="4"/>
                    <a:pt x="15" y="5"/>
                  </a:cubicBezTo>
                  <a:cubicBezTo>
                    <a:pt x="14" y="3"/>
                    <a:pt x="14" y="2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9" y="0"/>
                    <a:pt x="7" y="1"/>
                    <a:pt x="5" y="2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0" y="11"/>
                    <a:pt x="0" y="15"/>
                    <a:pt x="0" y="20"/>
                  </a:cubicBezTo>
                  <a:cubicBezTo>
                    <a:pt x="0" y="27"/>
                    <a:pt x="1" y="32"/>
                    <a:pt x="3" y="35"/>
                  </a:cubicBezTo>
                  <a:cubicBezTo>
                    <a:pt x="5" y="37"/>
                    <a:pt x="8" y="39"/>
                    <a:pt x="12" y="39"/>
                  </a:cubicBezTo>
                  <a:cubicBezTo>
                    <a:pt x="15" y="39"/>
                    <a:pt x="17" y="38"/>
                    <a:pt x="19" y="37"/>
                  </a:cubicBezTo>
                  <a:cubicBezTo>
                    <a:pt x="21" y="35"/>
                    <a:pt x="22" y="33"/>
                    <a:pt x="23" y="30"/>
                  </a:cubicBezTo>
                  <a:cubicBezTo>
                    <a:pt x="24" y="28"/>
                    <a:pt x="24" y="25"/>
                    <a:pt x="24" y="22"/>
                  </a:cubicBezTo>
                  <a:cubicBezTo>
                    <a:pt x="23" y="20"/>
                    <a:pt x="22" y="19"/>
                    <a:pt x="21" y="18"/>
                  </a:cubicBezTo>
                  <a:cubicBezTo>
                    <a:pt x="21" y="16"/>
                    <a:pt x="20" y="15"/>
                    <a:pt x="19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9E210FF1-AFF4-F753-EA38-A29C2A9D8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441" y="6006329"/>
              <a:ext cx="18548" cy="41070"/>
            </a:xfrm>
            <a:custGeom>
              <a:avLst/>
              <a:gdLst>
                <a:gd name="T0" fmla="*/ 3 w 6"/>
                <a:gd name="T1" fmla="*/ 0 h 13"/>
                <a:gd name="T2" fmla="*/ 0 w 6"/>
                <a:gd name="T3" fmla="*/ 5 h 13"/>
                <a:gd name="T4" fmla="*/ 0 w 6"/>
                <a:gd name="T5" fmla="*/ 5 h 13"/>
                <a:gd name="T6" fmla="*/ 6 w 6"/>
                <a:gd name="T7" fmla="*/ 13 h 13"/>
                <a:gd name="T8" fmla="*/ 6 w 6"/>
                <a:gd name="T9" fmla="*/ 0 h 13"/>
                <a:gd name="T10" fmla="*/ 3 w 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3">
                  <a:moveTo>
                    <a:pt x="3" y="0"/>
                  </a:moveTo>
                  <a:cubicBezTo>
                    <a:pt x="3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8"/>
                    <a:pt x="4" y="11"/>
                    <a:pt x="6" y="13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7172ACE9-6888-38D0-0349-91D88F139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409" y="6006329"/>
              <a:ext cx="43720" cy="75516"/>
            </a:xfrm>
            <a:custGeom>
              <a:avLst/>
              <a:gdLst>
                <a:gd name="T0" fmla="*/ 11 w 14"/>
                <a:gd name="T1" fmla="*/ 0 h 24"/>
                <a:gd name="T2" fmla="*/ 7 w 14"/>
                <a:gd name="T3" fmla="*/ 5 h 24"/>
                <a:gd name="T4" fmla="*/ 0 w 14"/>
                <a:gd name="T5" fmla="*/ 10 h 24"/>
                <a:gd name="T6" fmla="*/ 0 w 14"/>
                <a:gd name="T7" fmla="*/ 14 h 24"/>
                <a:gd name="T8" fmla="*/ 5 w 14"/>
                <a:gd name="T9" fmla="*/ 12 h 24"/>
                <a:gd name="T10" fmla="*/ 9 w 14"/>
                <a:gd name="T11" fmla="*/ 9 h 24"/>
                <a:gd name="T12" fmla="*/ 9 w 14"/>
                <a:gd name="T13" fmla="*/ 23 h 24"/>
                <a:gd name="T14" fmla="*/ 14 w 14"/>
                <a:gd name="T15" fmla="*/ 24 h 24"/>
                <a:gd name="T16" fmla="*/ 14 w 14"/>
                <a:gd name="T17" fmla="*/ 0 h 24"/>
                <a:gd name="T18" fmla="*/ 11 w 1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0" y="2"/>
                    <a:pt x="9" y="4"/>
                    <a:pt x="7" y="5"/>
                  </a:cubicBezTo>
                  <a:cubicBezTo>
                    <a:pt x="5" y="7"/>
                    <a:pt x="3" y="8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3" y="13"/>
                    <a:pt x="5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1" y="24"/>
                    <a:pt x="12" y="24"/>
                    <a:pt x="14" y="24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7CD6BFD7-E199-43BE-81EA-AF267C10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6223" y="6006329"/>
              <a:ext cx="68891" cy="72866"/>
            </a:xfrm>
            <a:custGeom>
              <a:avLst/>
              <a:gdLst>
                <a:gd name="T0" fmla="*/ 17 w 22"/>
                <a:gd name="T1" fmla="*/ 1 h 23"/>
                <a:gd name="T2" fmla="*/ 12 w 22"/>
                <a:gd name="T3" fmla="*/ 0 h 23"/>
                <a:gd name="T4" fmla="*/ 5 w 22"/>
                <a:gd name="T5" fmla="*/ 2 h 23"/>
                <a:gd name="T6" fmla="*/ 1 w 22"/>
                <a:gd name="T7" fmla="*/ 9 h 23"/>
                <a:gd name="T8" fmla="*/ 0 w 22"/>
                <a:gd name="T9" fmla="*/ 20 h 23"/>
                <a:gd name="T10" fmla="*/ 0 w 22"/>
                <a:gd name="T11" fmla="*/ 23 h 23"/>
                <a:gd name="T12" fmla="*/ 5 w 22"/>
                <a:gd name="T13" fmla="*/ 21 h 23"/>
                <a:gd name="T14" fmla="*/ 5 w 22"/>
                <a:gd name="T15" fmla="*/ 20 h 23"/>
                <a:gd name="T16" fmla="*/ 7 w 22"/>
                <a:gd name="T17" fmla="*/ 7 h 23"/>
                <a:gd name="T18" fmla="*/ 12 w 22"/>
                <a:gd name="T19" fmla="*/ 4 h 23"/>
                <a:gd name="T20" fmla="*/ 17 w 22"/>
                <a:gd name="T21" fmla="*/ 7 h 23"/>
                <a:gd name="T22" fmla="*/ 19 w 22"/>
                <a:gd name="T23" fmla="*/ 12 h 23"/>
                <a:gd name="T24" fmla="*/ 22 w 22"/>
                <a:gd name="T25" fmla="*/ 7 h 23"/>
                <a:gd name="T26" fmla="*/ 21 w 22"/>
                <a:gd name="T27" fmla="*/ 5 h 23"/>
                <a:gd name="T28" fmla="*/ 17 w 22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7" y="1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7" y="1"/>
                    <a:pt x="5" y="2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0" y="11"/>
                    <a:pt x="0" y="15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3" y="22"/>
                    <a:pt x="5" y="21"/>
                  </a:cubicBezTo>
                  <a:cubicBezTo>
                    <a:pt x="5" y="21"/>
                    <a:pt x="5" y="20"/>
                    <a:pt x="5" y="20"/>
                  </a:cubicBezTo>
                  <a:cubicBezTo>
                    <a:pt x="5" y="13"/>
                    <a:pt x="5" y="9"/>
                    <a:pt x="7" y="7"/>
                  </a:cubicBezTo>
                  <a:cubicBezTo>
                    <a:pt x="8" y="5"/>
                    <a:pt x="10" y="4"/>
                    <a:pt x="12" y="4"/>
                  </a:cubicBezTo>
                  <a:cubicBezTo>
                    <a:pt x="14" y="4"/>
                    <a:pt x="16" y="5"/>
                    <a:pt x="17" y="7"/>
                  </a:cubicBezTo>
                  <a:cubicBezTo>
                    <a:pt x="18" y="8"/>
                    <a:pt x="19" y="10"/>
                    <a:pt x="19" y="12"/>
                  </a:cubicBezTo>
                  <a:cubicBezTo>
                    <a:pt x="20" y="10"/>
                    <a:pt x="21" y="9"/>
                    <a:pt x="22" y="7"/>
                  </a:cubicBezTo>
                  <a:cubicBezTo>
                    <a:pt x="22" y="7"/>
                    <a:pt x="22" y="6"/>
                    <a:pt x="21" y="5"/>
                  </a:cubicBezTo>
                  <a:cubicBezTo>
                    <a:pt x="20" y="3"/>
                    <a:pt x="19" y="2"/>
                    <a:pt x="1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83C131C0-1165-D2D6-6E15-550935DD6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019" y="6088468"/>
              <a:ext cx="213297" cy="259666"/>
            </a:xfrm>
            <a:custGeom>
              <a:avLst/>
              <a:gdLst>
                <a:gd name="T0" fmla="*/ 65 w 68"/>
                <a:gd name="T1" fmla="*/ 60 h 83"/>
                <a:gd name="T2" fmla="*/ 34 w 68"/>
                <a:gd name="T3" fmla="*/ 12 h 83"/>
                <a:gd name="T4" fmla="*/ 32 w 68"/>
                <a:gd name="T5" fmla="*/ 9 h 83"/>
                <a:gd name="T6" fmla="*/ 26 w 68"/>
                <a:gd name="T7" fmla="*/ 0 h 83"/>
                <a:gd name="T8" fmla="*/ 14 w 68"/>
                <a:gd name="T9" fmla="*/ 11 h 83"/>
                <a:gd name="T10" fmla="*/ 0 w 68"/>
                <a:gd name="T11" fmla="*/ 17 h 83"/>
                <a:gd name="T12" fmla="*/ 39 w 68"/>
                <a:gd name="T13" fmla="*/ 78 h 83"/>
                <a:gd name="T14" fmla="*/ 51 w 68"/>
                <a:gd name="T15" fmla="*/ 80 h 83"/>
                <a:gd name="T16" fmla="*/ 63 w 68"/>
                <a:gd name="T17" fmla="*/ 72 h 83"/>
                <a:gd name="T18" fmla="*/ 65 w 68"/>
                <a:gd name="T19" fmla="*/ 6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83">
                  <a:moveTo>
                    <a:pt x="65" y="60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4"/>
                    <a:pt x="19" y="8"/>
                    <a:pt x="14" y="11"/>
                  </a:cubicBezTo>
                  <a:cubicBezTo>
                    <a:pt x="10" y="13"/>
                    <a:pt x="5" y="16"/>
                    <a:pt x="0" y="17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42" y="82"/>
                    <a:pt x="47" y="83"/>
                    <a:pt x="51" y="80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7" y="70"/>
                    <a:pt x="68" y="64"/>
                    <a:pt x="65" y="6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531852AB-3913-36EF-388D-7D3F2C84B5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7627" y="5767860"/>
              <a:ext cx="376251" cy="373601"/>
            </a:xfrm>
            <a:custGeom>
              <a:avLst/>
              <a:gdLst>
                <a:gd name="T0" fmla="*/ 113 w 120"/>
                <a:gd name="T1" fmla="*/ 35 h 119"/>
                <a:gd name="T2" fmla="*/ 111 w 120"/>
                <a:gd name="T3" fmla="*/ 31 h 119"/>
                <a:gd name="T4" fmla="*/ 108 w 120"/>
                <a:gd name="T5" fmla="*/ 27 h 119"/>
                <a:gd name="T6" fmla="*/ 91 w 120"/>
                <a:gd name="T7" fmla="*/ 10 h 119"/>
                <a:gd name="T8" fmla="*/ 87 w 120"/>
                <a:gd name="T9" fmla="*/ 7 h 119"/>
                <a:gd name="T10" fmla="*/ 69 w 120"/>
                <a:gd name="T11" fmla="*/ 1 h 119"/>
                <a:gd name="T12" fmla="*/ 64 w 120"/>
                <a:gd name="T13" fmla="*/ 0 h 119"/>
                <a:gd name="T14" fmla="*/ 58 w 120"/>
                <a:gd name="T15" fmla="*/ 0 h 119"/>
                <a:gd name="T16" fmla="*/ 49 w 120"/>
                <a:gd name="T17" fmla="*/ 1 h 119"/>
                <a:gd name="T18" fmla="*/ 44 w 120"/>
                <a:gd name="T19" fmla="*/ 2 h 119"/>
                <a:gd name="T20" fmla="*/ 32 w 120"/>
                <a:gd name="T21" fmla="*/ 6 h 119"/>
                <a:gd name="T22" fmla="*/ 28 w 120"/>
                <a:gd name="T23" fmla="*/ 9 h 119"/>
                <a:gd name="T24" fmla="*/ 27 w 120"/>
                <a:gd name="T25" fmla="*/ 10 h 119"/>
                <a:gd name="T26" fmla="*/ 3 w 120"/>
                <a:gd name="T27" fmla="*/ 41 h 119"/>
                <a:gd name="T28" fmla="*/ 1 w 120"/>
                <a:gd name="T29" fmla="*/ 69 h 119"/>
                <a:gd name="T30" fmla="*/ 4 w 120"/>
                <a:gd name="T31" fmla="*/ 78 h 119"/>
                <a:gd name="T32" fmla="*/ 10 w 120"/>
                <a:gd name="T33" fmla="*/ 91 h 119"/>
                <a:gd name="T34" fmla="*/ 10 w 120"/>
                <a:gd name="T35" fmla="*/ 92 h 119"/>
                <a:gd name="T36" fmla="*/ 28 w 120"/>
                <a:gd name="T37" fmla="*/ 109 h 119"/>
                <a:gd name="T38" fmla="*/ 32 w 120"/>
                <a:gd name="T39" fmla="*/ 112 h 119"/>
                <a:gd name="T40" fmla="*/ 60 w 120"/>
                <a:gd name="T41" fmla="*/ 119 h 119"/>
                <a:gd name="T42" fmla="*/ 78 w 120"/>
                <a:gd name="T43" fmla="*/ 116 h 119"/>
                <a:gd name="T44" fmla="*/ 82 w 120"/>
                <a:gd name="T45" fmla="*/ 115 h 119"/>
                <a:gd name="T46" fmla="*/ 91 w 120"/>
                <a:gd name="T47" fmla="*/ 110 h 119"/>
                <a:gd name="T48" fmla="*/ 92 w 120"/>
                <a:gd name="T49" fmla="*/ 109 h 119"/>
                <a:gd name="T50" fmla="*/ 104 w 120"/>
                <a:gd name="T51" fmla="*/ 99 h 119"/>
                <a:gd name="T52" fmla="*/ 112 w 120"/>
                <a:gd name="T53" fmla="*/ 87 h 119"/>
                <a:gd name="T54" fmla="*/ 116 w 120"/>
                <a:gd name="T55" fmla="*/ 76 h 119"/>
                <a:gd name="T56" fmla="*/ 113 w 120"/>
                <a:gd name="T57" fmla="*/ 35 h 119"/>
                <a:gd name="T58" fmla="*/ 94 w 120"/>
                <a:gd name="T59" fmla="*/ 88 h 119"/>
                <a:gd name="T60" fmla="*/ 90 w 120"/>
                <a:gd name="T61" fmla="*/ 92 h 119"/>
                <a:gd name="T62" fmla="*/ 84 w 120"/>
                <a:gd name="T63" fmla="*/ 97 h 119"/>
                <a:gd name="T64" fmla="*/ 75 w 120"/>
                <a:gd name="T65" fmla="*/ 101 h 119"/>
                <a:gd name="T66" fmla="*/ 70 w 120"/>
                <a:gd name="T67" fmla="*/ 103 h 119"/>
                <a:gd name="T68" fmla="*/ 60 w 120"/>
                <a:gd name="T69" fmla="*/ 104 h 119"/>
                <a:gd name="T70" fmla="*/ 58 w 120"/>
                <a:gd name="T71" fmla="*/ 104 h 119"/>
                <a:gd name="T72" fmla="*/ 53 w 120"/>
                <a:gd name="T73" fmla="*/ 103 h 119"/>
                <a:gd name="T74" fmla="*/ 32 w 120"/>
                <a:gd name="T75" fmla="*/ 94 h 119"/>
                <a:gd name="T76" fmla="*/ 28 w 120"/>
                <a:gd name="T77" fmla="*/ 89 h 119"/>
                <a:gd name="T78" fmla="*/ 25 w 120"/>
                <a:gd name="T79" fmla="*/ 87 h 119"/>
                <a:gd name="T80" fmla="*/ 23 w 120"/>
                <a:gd name="T81" fmla="*/ 83 h 119"/>
                <a:gd name="T82" fmla="*/ 23 w 120"/>
                <a:gd name="T83" fmla="*/ 83 h 119"/>
                <a:gd name="T84" fmla="*/ 18 w 120"/>
                <a:gd name="T85" fmla="*/ 43 h 119"/>
                <a:gd name="T86" fmla="*/ 22 w 120"/>
                <a:gd name="T87" fmla="*/ 35 h 119"/>
                <a:gd name="T88" fmla="*/ 35 w 120"/>
                <a:gd name="T89" fmla="*/ 22 h 119"/>
                <a:gd name="T90" fmla="*/ 46 w 120"/>
                <a:gd name="T91" fmla="*/ 17 h 119"/>
                <a:gd name="T92" fmla="*/ 51 w 120"/>
                <a:gd name="T93" fmla="*/ 16 h 119"/>
                <a:gd name="T94" fmla="*/ 58 w 120"/>
                <a:gd name="T95" fmla="*/ 15 h 119"/>
                <a:gd name="T96" fmla="*/ 63 w 120"/>
                <a:gd name="T97" fmla="*/ 16 h 119"/>
                <a:gd name="T98" fmla="*/ 67 w 120"/>
                <a:gd name="T99" fmla="*/ 16 h 119"/>
                <a:gd name="T100" fmla="*/ 96 w 120"/>
                <a:gd name="T101" fmla="*/ 36 h 119"/>
                <a:gd name="T102" fmla="*/ 99 w 120"/>
                <a:gd name="T103" fmla="*/ 41 h 119"/>
                <a:gd name="T104" fmla="*/ 100 w 120"/>
                <a:gd name="T105" fmla="*/ 44 h 119"/>
                <a:gd name="T106" fmla="*/ 94 w 120"/>
                <a:gd name="T107" fmla="*/ 8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0" h="119">
                  <a:moveTo>
                    <a:pt x="113" y="35"/>
                  </a:moveTo>
                  <a:cubicBezTo>
                    <a:pt x="112" y="34"/>
                    <a:pt x="111" y="32"/>
                    <a:pt x="111" y="31"/>
                  </a:cubicBezTo>
                  <a:cubicBezTo>
                    <a:pt x="110" y="30"/>
                    <a:pt x="109" y="29"/>
                    <a:pt x="108" y="27"/>
                  </a:cubicBezTo>
                  <a:cubicBezTo>
                    <a:pt x="104" y="20"/>
                    <a:pt x="98" y="14"/>
                    <a:pt x="91" y="10"/>
                  </a:cubicBezTo>
                  <a:cubicBezTo>
                    <a:pt x="90" y="9"/>
                    <a:pt x="88" y="8"/>
                    <a:pt x="87" y="7"/>
                  </a:cubicBezTo>
                  <a:cubicBezTo>
                    <a:pt x="81" y="4"/>
                    <a:pt x="75" y="2"/>
                    <a:pt x="69" y="1"/>
                  </a:cubicBezTo>
                  <a:cubicBezTo>
                    <a:pt x="67" y="1"/>
                    <a:pt x="66" y="1"/>
                    <a:pt x="64" y="0"/>
                  </a:cubicBezTo>
                  <a:cubicBezTo>
                    <a:pt x="62" y="0"/>
                    <a:pt x="60" y="0"/>
                    <a:pt x="58" y="0"/>
                  </a:cubicBezTo>
                  <a:cubicBezTo>
                    <a:pt x="55" y="0"/>
                    <a:pt x="52" y="0"/>
                    <a:pt x="49" y="1"/>
                  </a:cubicBezTo>
                  <a:cubicBezTo>
                    <a:pt x="48" y="1"/>
                    <a:pt x="46" y="1"/>
                    <a:pt x="44" y="2"/>
                  </a:cubicBezTo>
                  <a:cubicBezTo>
                    <a:pt x="40" y="3"/>
                    <a:pt x="36" y="4"/>
                    <a:pt x="32" y="6"/>
                  </a:cubicBezTo>
                  <a:cubicBezTo>
                    <a:pt x="31" y="7"/>
                    <a:pt x="29" y="8"/>
                    <a:pt x="28" y="9"/>
                  </a:cubicBezTo>
                  <a:cubicBezTo>
                    <a:pt x="27" y="9"/>
                    <a:pt x="27" y="9"/>
                    <a:pt x="27" y="10"/>
                  </a:cubicBezTo>
                  <a:cubicBezTo>
                    <a:pt x="15" y="17"/>
                    <a:pt x="7" y="29"/>
                    <a:pt x="3" y="41"/>
                  </a:cubicBezTo>
                  <a:cubicBezTo>
                    <a:pt x="0" y="50"/>
                    <a:pt x="0" y="60"/>
                    <a:pt x="1" y="69"/>
                  </a:cubicBezTo>
                  <a:cubicBezTo>
                    <a:pt x="2" y="72"/>
                    <a:pt x="3" y="75"/>
                    <a:pt x="4" y="78"/>
                  </a:cubicBezTo>
                  <a:cubicBezTo>
                    <a:pt x="5" y="82"/>
                    <a:pt x="7" y="87"/>
                    <a:pt x="10" y="91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5" y="99"/>
                    <a:pt x="21" y="105"/>
                    <a:pt x="28" y="109"/>
                  </a:cubicBezTo>
                  <a:cubicBezTo>
                    <a:pt x="29" y="110"/>
                    <a:pt x="31" y="111"/>
                    <a:pt x="32" y="112"/>
                  </a:cubicBezTo>
                  <a:cubicBezTo>
                    <a:pt x="41" y="116"/>
                    <a:pt x="51" y="119"/>
                    <a:pt x="60" y="119"/>
                  </a:cubicBezTo>
                  <a:cubicBezTo>
                    <a:pt x="66" y="119"/>
                    <a:pt x="72" y="118"/>
                    <a:pt x="78" y="116"/>
                  </a:cubicBezTo>
                  <a:cubicBezTo>
                    <a:pt x="79" y="116"/>
                    <a:pt x="80" y="115"/>
                    <a:pt x="82" y="115"/>
                  </a:cubicBezTo>
                  <a:cubicBezTo>
                    <a:pt x="85" y="113"/>
                    <a:pt x="88" y="112"/>
                    <a:pt x="91" y="110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7" y="106"/>
                    <a:pt x="101" y="103"/>
                    <a:pt x="104" y="99"/>
                  </a:cubicBezTo>
                  <a:cubicBezTo>
                    <a:pt x="107" y="95"/>
                    <a:pt x="110" y="91"/>
                    <a:pt x="112" y="87"/>
                  </a:cubicBezTo>
                  <a:cubicBezTo>
                    <a:pt x="114" y="84"/>
                    <a:pt x="115" y="80"/>
                    <a:pt x="116" y="76"/>
                  </a:cubicBezTo>
                  <a:cubicBezTo>
                    <a:pt x="120" y="63"/>
                    <a:pt x="119" y="48"/>
                    <a:pt x="113" y="35"/>
                  </a:cubicBezTo>
                  <a:close/>
                  <a:moveTo>
                    <a:pt x="94" y="88"/>
                  </a:moveTo>
                  <a:cubicBezTo>
                    <a:pt x="93" y="89"/>
                    <a:pt x="91" y="91"/>
                    <a:pt x="90" y="92"/>
                  </a:cubicBezTo>
                  <a:cubicBezTo>
                    <a:pt x="88" y="94"/>
                    <a:pt x="86" y="96"/>
                    <a:pt x="84" y="97"/>
                  </a:cubicBezTo>
                  <a:cubicBezTo>
                    <a:pt x="81" y="99"/>
                    <a:pt x="78" y="100"/>
                    <a:pt x="75" y="101"/>
                  </a:cubicBezTo>
                  <a:cubicBezTo>
                    <a:pt x="73" y="102"/>
                    <a:pt x="72" y="102"/>
                    <a:pt x="70" y="103"/>
                  </a:cubicBezTo>
                  <a:cubicBezTo>
                    <a:pt x="67" y="103"/>
                    <a:pt x="64" y="104"/>
                    <a:pt x="60" y="104"/>
                  </a:cubicBezTo>
                  <a:cubicBezTo>
                    <a:pt x="60" y="104"/>
                    <a:pt x="59" y="104"/>
                    <a:pt x="58" y="104"/>
                  </a:cubicBezTo>
                  <a:cubicBezTo>
                    <a:pt x="56" y="104"/>
                    <a:pt x="55" y="103"/>
                    <a:pt x="53" y="103"/>
                  </a:cubicBezTo>
                  <a:cubicBezTo>
                    <a:pt x="46" y="102"/>
                    <a:pt x="38" y="99"/>
                    <a:pt x="32" y="94"/>
                  </a:cubicBezTo>
                  <a:cubicBezTo>
                    <a:pt x="31" y="92"/>
                    <a:pt x="29" y="91"/>
                    <a:pt x="28" y="89"/>
                  </a:cubicBezTo>
                  <a:cubicBezTo>
                    <a:pt x="27" y="89"/>
                    <a:pt x="26" y="88"/>
                    <a:pt x="25" y="87"/>
                  </a:cubicBezTo>
                  <a:cubicBezTo>
                    <a:pt x="25" y="85"/>
                    <a:pt x="24" y="84"/>
                    <a:pt x="23" y="83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15" y="71"/>
                    <a:pt x="14" y="56"/>
                    <a:pt x="18" y="43"/>
                  </a:cubicBezTo>
                  <a:cubicBezTo>
                    <a:pt x="19" y="40"/>
                    <a:pt x="21" y="38"/>
                    <a:pt x="22" y="35"/>
                  </a:cubicBezTo>
                  <a:cubicBezTo>
                    <a:pt x="25" y="30"/>
                    <a:pt x="30" y="26"/>
                    <a:pt x="35" y="22"/>
                  </a:cubicBezTo>
                  <a:cubicBezTo>
                    <a:pt x="39" y="20"/>
                    <a:pt x="42" y="18"/>
                    <a:pt x="46" y="17"/>
                  </a:cubicBezTo>
                  <a:cubicBezTo>
                    <a:pt x="48" y="17"/>
                    <a:pt x="49" y="16"/>
                    <a:pt x="51" y="16"/>
                  </a:cubicBezTo>
                  <a:cubicBezTo>
                    <a:pt x="53" y="15"/>
                    <a:pt x="56" y="15"/>
                    <a:pt x="58" y="15"/>
                  </a:cubicBezTo>
                  <a:cubicBezTo>
                    <a:pt x="60" y="15"/>
                    <a:pt x="61" y="15"/>
                    <a:pt x="63" y="16"/>
                  </a:cubicBezTo>
                  <a:cubicBezTo>
                    <a:pt x="64" y="16"/>
                    <a:pt x="66" y="16"/>
                    <a:pt x="67" y="16"/>
                  </a:cubicBezTo>
                  <a:cubicBezTo>
                    <a:pt x="79" y="19"/>
                    <a:pt x="89" y="25"/>
                    <a:pt x="96" y="36"/>
                  </a:cubicBezTo>
                  <a:cubicBezTo>
                    <a:pt x="97" y="37"/>
                    <a:pt x="98" y="39"/>
                    <a:pt x="99" y="41"/>
                  </a:cubicBezTo>
                  <a:cubicBezTo>
                    <a:pt x="99" y="42"/>
                    <a:pt x="100" y="43"/>
                    <a:pt x="100" y="44"/>
                  </a:cubicBezTo>
                  <a:cubicBezTo>
                    <a:pt x="106" y="59"/>
                    <a:pt x="103" y="76"/>
                    <a:pt x="94" y="8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5BEEC5D1-3AAB-111A-662F-120B1653D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0525" y="925513"/>
              <a:ext cx="23813" cy="68263"/>
            </a:xfrm>
            <a:custGeom>
              <a:avLst/>
              <a:gdLst>
                <a:gd name="T0" fmla="*/ 24 w 48"/>
                <a:gd name="T1" fmla="*/ 144 h 144"/>
                <a:gd name="T2" fmla="*/ 48 w 48"/>
                <a:gd name="T3" fmla="*/ 120 h 144"/>
                <a:gd name="T4" fmla="*/ 48 w 48"/>
                <a:gd name="T5" fmla="*/ 24 h 144"/>
                <a:gd name="T6" fmla="*/ 24 w 48"/>
                <a:gd name="T7" fmla="*/ 0 h 144"/>
                <a:gd name="T8" fmla="*/ 0 w 48"/>
                <a:gd name="T9" fmla="*/ 24 h 144"/>
                <a:gd name="T10" fmla="*/ 0 w 48"/>
                <a:gd name="T11" fmla="*/ 120 h 144"/>
                <a:gd name="T12" fmla="*/ 24 w 48"/>
                <a:gd name="T13" fmla="*/ 144 h 144"/>
                <a:gd name="T14" fmla="*/ 24 w 48"/>
                <a:gd name="T15" fmla="*/ 144 h 144"/>
                <a:gd name="T16" fmla="*/ 24 w 48"/>
                <a:gd name="T1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44">
                  <a:moveTo>
                    <a:pt x="24" y="144"/>
                  </a:moveTo>
                  <a:cubicBezTo>
                    <a:pt x="37" y="144"/>
                    <a:pt x="48" y="133"/>
                    <a:pt x="48" y="1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33"/>
                    <a:pt x="11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4" y="144"/>
                    <a:pt x="24" y="144"/>
                    <a:pt x="24" y="14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ED7DF340-A0DE-7BDC-2672-B06E56DDD5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0525" y="1016001"/>
              <a:ext cx="23813" cy="312738"/>
            </a:xfrm>
            <a:custGeom>
              <a:avLst/>
              <a:gdLst>
                <a:gd name="T0" fmla="*/ 24 w 48"/>
                <a:gd name="T1" fmla="*/ 665 h 665"/>
                <a:gd name="T2" fmla="*/ 48 w 48"/>
                <a:gd name="T3" fmla="*/ 641 h 665"/>
                <a:gd name="T4" fmla="*/ 48 w 48"/>
                <a:gd name="T5" fmla="*/ 24 h 665"/>
                <a:gd name="T6" fmla="*/ 24 w 48"/>
                <a:gd name="T7" fmla="*/ 0 h 665"/>
                <a:gd name="T8" fmla="*/ 0 w 48"/>
                <a:gd name="T9" fmla="*/ 24 h 665"/>
                <a:gd name="T10" fmla="*/ 0 w 48"/>
                <a:gd name="T11" fmla="*/ 641 h 665"/>
                <a:gd name="T12" fmla="*/ 24 w 48"/>
                <a:gd name="T13" fmla="*/ 665 h 665"/>
                <a:gd name="T14" fmla="*/ 24 w 48"/>
                <a:gd name="T15" fmla="*/ 665 h 665"/>
                <a:gd name="T16" fmla="*/ 24 w 48"/>
                <a:gd name="T17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665">
                  <a:moveTo>
                    <a:pt x="24" y="665"/>
                  </a:moveTo>
                  <a:cubicBezTo>
                    <a:pt x="37" y="665"/>
                    <a:pt x="48" y="654"/>
                    <a:pt x="48" y="641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641"/>
                    <a:pt x="0" y="641"/>
                    <a:pt x="0" y="641"/>
                  </a:cubicBezTo>
                  <a:cubicBezTo>
                    <a:pt x="0" y="654"/>
                    <a:pt x="11" y="665"/>
                    <a:pt x="24" y="665"/>
                  </a:cubicBezTo>
                  <a:close/>
                  <a:moveTo>
                    <a:pt x="24" y="665"/>
                  </a:moveTo>
                  <a:cubicBezTo>
                    <a:pt x="24" y="665"/>
                    <a:pt x="24" y="665"/>
                    <a:pt x="24" y="665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E7CF7F44-8F03-C200-6BC1-0563965AAB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7625" y="903288"/>
              <a:ext cx="709613" cy="525463"/>
            </a:xfrm>
            <a:custGeom>
              <a:avLst/>
              <a:gdLst>
                <a:gd name="T0" fmla="*/ 1480 w 1504"/>
                <a:gd name="T1" fmla="*/ 0 h 1116"/>
                <a:gd name="T2" fmla="*/ 1456 w 1504"/>
                <a:gd name="T3" fmla="*/ 24 h 1116"/>
                <a:gd name="T4" fmla="*/ 1456 w 1504"/>
                <a:gd name="T5" fmla="*/ 1029 h 1116"/>
                <a:gd name="T6" fmla="*/ 844 w 1504"/>
                <a:gd name="T7" fmla="*/ 1029 h 1116"/>
                <a:gd name="T8" fmla="*/ 813 w 1504"/>
                <a:gd name="T9" fmla="*/ 1044 h 1116"/>
                <a:gd name="T10" fmla="*/ 792 w 1504"/>
                <a:gd name="T11" fmla="*/ 1068 h 1116"/>
                <a:gd name="T12" fmla="*/ 712 w 1504"/>
                <a:gd name="T13" fmla="*/ 1068 h 1116"/>
                <a:gd name="T14" fmla="*/ 691 w 1504"/>
                <a:gd name="T15" fmla="*/ 1044 h 1116"/>
                <a:gd name="T16" fmla="*/ 660 w 1504"/>
                <a:gd name="T17" fmla="*/ 1029 h 1116"/>
                <a:gd name="T18" fmla="*/ 48 w 1504"/>
                <a:gd name="T19" fmla="*/ 1029 h 1116"/>
                <a:gd name="T20" fmla="*/ 48 w 1504"/>
                <a:gd name="T21" fmla="*/ 24 h 1116"/>
                <a:gd name="T22" fmla="*/ 24 w 1504"/>
                <a:gd name="T23" fmla="*/ 0 h 1116"/>
                <a:gd name="T24" fmla="*/ 0 w 1504"/>
                <a:gd name="T25" fmla="*/ 24 h 1116"/>
                <a:gd name="T26" fmla="*/ 0 w 1504"/>
                <a:gd name="T27" fmla="*/ 1053 h 1116"/>
                <a:gd name="T28" fmla="*/ 24 w 1504"/>
                <a:gd name="T29" fmla="*/ 1077 h 1116"/>
                <a:gd name="T30" fmla="*/ 655 w 1504"/>
                <a:gd name="T31" fmla="*/ 1077 h 1116"/>
                <a:gd name="T32" fmla="*/ 682 w 1504"/>
                <a:gd name="T33" fmla="*/ 1108 h 1116"/>
                <a:gd name="T34" fmla="*/ 701 w 1504"/>
                <a:gd name="T35" fmla="*/ 1116 h 1116"/>
                <a:gd name="T36" fmla="*/ 803 w 1504"/>
                <a:gd name="T37" fmla="*/ 1116 h 1116"/>
                <a:gd name="T38" fmla="*/ 822 w 1504"/>
                <a:gd name="T39" fmla="*/ 1108 h 1116"/>
                <a:gd name="T40" fmla="*/ 849 w 1504"/>
                <a:gd name="T41" fmla="*/ 1077 h 1116"/>
                <a:gd name="T42" fmla="*/ 1480 w 1504"/>
                <a:gd name="T43" fmla="*/ 1077 h 1116"/>
                <a:gd name="T44" fmla="*/ 1504 w 1504"/>
                <a:gd name="T45" fmla="*/ 1053 h 1116"/>
                <a:gd name="T46" fmla="*/ 1504 w 1504"/>
                <a:gd name="T47" fmla="*/ 24 h 1116"/>
                <a:gd name="T48" fmla="*/ 1480 w 1504"/>
                <a:gd name="T49" fmla="*/ 0 h 1116"/>
                <a:gd name="T50" fmla="*/ 1480 w 1504"/>
                <a:gd name="T51" fmla="*/ 0 h 1116"/>
                <a:gd name="T52" fmla="*/ 1480 w 1504"/>
                <a:gd name="T53" fmla="*/ 0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04" h="1116">
                  <a:moveTo>
                    <a:pt x="1480" y="0"/>
                  </a:moveTo>
                  <a:cubicBezTo>
                    <a:pt x="1467" y="0"/>
                    <a:pt x="1456" y="10"/>
                    <a:pt x="1456" y="24"/>
                  </a:cubicBezTo>
                  <a:cubicBezTo>
                    <a:pt x="1456" y="1029"/>
                    <a:pt x="1456" y="1029"/>
                    <a:pt x="1456" y="1029"/>
                  </a:cubicBezTo>
                  <a:cubicBezTo>
                    <a:pt x="844" y="1029"/>
                    <a:pt x="844" y="1029"/>
                    <a:pt x="844" y="1029"/>
                  </a:cubicBezTo>
                  <a:cubicBezTo>
                    <a:pt x="832" y="1029"/>
                    <a:pt x="820" y="1034"/>
                    <a:pt x="813" y="1044"/>
                  </a:cubicBezTo>
                  <a:cubicBezTo>
                    <a:pt x="792" y="1068"/>
                    <a:pt x="792" y="1068"/>
                    <a:pt x="792" y="1068"/>
                  </a:cubicBezTo>
                  <a:cubicBezTo>
                    <a:pt x="712" y="1068"/>
                    <a:pt x="712" y="1068"/>
                    <a:pt x="712" y="1068"/>
                  </a:cubicBezTo>
                  <a:cubicBezTo>
                    <a:pt x="691" y="1044"/>
                    <a:pt x="691" y="1044"/>
                    <a:pt x="691" y="1044"/>
                  </a:cubicBezTo>
                  <a:cubicBezTo>
                    <a:pt x="684" y="1034"/>
                    <a:pt x="672" y="1029"/>
                    <a:pt x="660" y="1029"/>
                  </a:cubicBezTo>
                  <a:cubicBezTo>
                    <a:pt x="48" y="1029"/>
                    <a:pt x="48" y="1029"/>
                    <a:pt x="48" y="1029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1053"/>
                    <a:pt x="0" y="1053"/>
                    <a:pt x="0" y="1053"/>
                  </a:cubicBezTo>
                  <a:cubicBezTo>
                    <a:pt x="0" y="1066"/>
                    <a:pt x="11" y="1077"/>
                    <a:pt x="24" y="1077"/>
                  </a:cubicBezTo>
                  <a:cubicBezTo>
                    <a:pt x="655" y="1077"/>
                    <a:pt x="655" y="1077"/>
                    <a:pt x="655" y="1077"/>
                  </a:cubicBezTo>
                  <a:cubicBezTo>
                    <a:pt x="682" y="1108"/>
                    <a:pt x="682" y="1108"/>
                    <a:pt x="682" y="1108"/>
                  </a:cubicBezTo>
                  <a:cubicBezTo>
                    <a:pt x="687" y="1113"/>
                    <a:pt x="694" y="1116"/>
                    <a:pt x="701" y="1116"/>
                  </a:cubicBezTo>
                  <a:cubicBezTo>
                    <a:pt x="803" y="1116"/>
                    <a:pt x="803" y="1116"/>
                    <a:pt x="803" y="1116"/>
                  </a:cubicBezTo>
                  <a:cubicBezTo>
                    <a:pt x="810" y="1116"/>
                    <a:pt x="817" y="1113"/>
                    <a:pt x="822" y="1108"/>
                  </a:cubicBezTo>
                  <a:cubicBezTo>
                    <a:pt x="849" y="1077"/>
                    <a:pt x="849" y="1077"/>
                    <a:pt x="849" y="1077"/>
                  </a:cubicBezTo>
                  <a:cubicBezTo>
                    <a:pt x="1480" y="1077"/>
                    <a:pt x="1480" y="1077"/>
                    <a:pt x="1480" y="1077"/>
                  </a:cubicBezTo>
                  <a:cubicBezTo>
                    <a:pt x="1493" y="1077"/>
                    <a:pt x="1504" y="1066"/>
                    <a:pt x="1504" y="1053"/>
                  </a:cubicBezTo>
                  <a:cubicBezTo>
                    <a:pt x="1504" y="24"/>
                    <a:pt x="1504" y="24"/>
                    <a:pt x="1504" y="24"/>
                  </a:cubicBezTo>
                  <a:cubicBezTo>
                    <a:pt x="1504" y="10"/>
                    <a:pt x="1493" y="0"/>
                    <a:pt x="1480" y="0"/>
                  </a:cubicBezTo>
                  <a:close/>
                  <a:moveTo>
                    <a:pt x="1480" y="0"/>
                  </a:moveTo>
                  <a:cubicBezTo>
                    <a:pt x="1480" y="0"/>
                    <a:pt x="1480" y="0"/>
                    <a:pt x="148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BCBE4243-B4B7-BEBB-4472-BCB611E6BB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3663" y="857251"/>
              <a:ext cx="617538" cy="530225"/>
            </a:xfrm>
            <a:custGeom>
              <a:avLst/>
              <a:gdLst>
                <a:gd name="T0" fmla="*/ 24 w 1312"/>
                <a:gd name="T1" fmla="*/ 1077 h 1126"/>
                <a:gd name="T2" fmla="*/ 564 w 1312"/>
                <a:gd name="T3" fmla="*/ 1077 h 1126"/>
                <a:gd name="T4" fmla="*/ 636 w 1312"/>
                <a:gd name="T5" fmla="*/ 1115 h 1126"/>
                <a:gd name="T6" fmla="*/ 656 w 1312"/>
                <a:gd name="T7" fmla="*/ 1126 h 1126"/>
                <a:gd name="T8" fmla="*/ 676 w 1312"/>
                <a:gd name="T9" fmla="*/ 1115 h 1126"/>
                <a:gd name="T10" fmla="*/ 748 w 1312"/>
                <a:gd name="T11" fmla="*/ 1077 h 1126"/>
                <a:gd name="T12" fmla="*/ 1288 w 1312"/>
                <a:gd name="T13" fmla="*/ 1077 h 1126"/>
                <a:gd name="T14" fmla="*/ 1312 w 1312"/>
                <a:gd name="T15" fmla="*/ 1053 h 1126"/>
                <a:gd name="T16" fmla="*/ 1312 w 1312"/>
                <a:gd name="T17" fmla="*/ 24 h 1126"/>
                <a:gd name="T18" fmla="*/ 1288 w 1312"/>
                <a:gd name="T19" fmla="*/ 0 h 1126"/>
                <a:gd name="T20" fmla="*/ 748 w 1312"/>
                <a:gd name="T21" fmla="*/ 0 h 1126"/>
                <a:gd name="T22" fmla="*/ 656 w 1312"/>
                <a:gd name="T23" fmla="*/ 36 h 1126"/>
                <a:gd name="T24" fmla="*/ 564 w 1312"/>
                <a:gd name="T25" fmla="*/ 0 h 1126"/>
                <a:gd name="T26" fmla="*/ 24 w 1312"/>
                <a:gd name="T27" fmla="*/ 0 h 1126"/>
                <a:gd name="T28" fmla="*/ 0 w 1312"/>
                <a:gd name="T29" fmla="*/ 24 h 1126"/>
                <a:gd name="T30" fmla="*/ 0 w 1312"/>
                <a:gd name="T31" fmla="*/ 1053 h 1126"/>
                <a:gd name="T32" fmla="*/ 24 w 1312"/>
                <a:gd name="T33" fmla="*/ 1077 h 1126"/>
                <a:gd name="T34" fmla="*/ 48 w 1312"/>
                <a:gd name="T35" fmla="*/ 48 h 1126"/>
                <a:gd name="T36" fmla="*/ 564 w 1312"/>
                <a:gd name="T37" fmla="*/ 48 h 1126"/>
                <a:gd name="T38" fmla="*/ 636 w 1312"/>
                <a:gd name="T39" fmla="*/ 86 h 1126"/>
                <a:gd name="T40" fmla="*/ 656 w 1312"/>
                <a:gd name="T41" fmla="*/ 97 h 1126"/>
                <a:gd name="T42" fmla="*/ 676 w 1312"/>
                <a:gd name="T43" fmla="*/ 86 h 1126"/>
                <a:gd name="T44" fmla="*/ 748 w 1312"/>
                <a:gd name="T45" fmla="*/ 48 h 1126"/>
                <a:gd name="T46" fmla="*/ 1264 w 1312"/>
                <a:gd name="T47" fmla="*/ 48 h 1126"/>
                <a:gd name="T48" fmla="*/ 1264 w 1312"/>
                <a:gd name="T49" fmla="*/ 1029 h 1126"/>
                <a:gd name="T50" fmla="*/ 748 w 1312"/>
                <a:gd name="T51" fmla="*/ 1029 h 1126"/>
                <a:gd name="T52" fmla="*/ 656 w 1312"/>
                <a:gd name="T53" fmla="*/ 1065 h 1126"/>
                <a:gd name="T54" fmla="*/ 564 w 1312"/>
                <a:gd name="T55" fmla="*/ 1029 h 1126"/>
                <a:gd name="T56" fmla="*/ 48 w 1312"/>
                <a:gd name="T57" fmla="*/ 1029 h 1126"/>
                <a:gd name="T58" fmla="*/ 48 w 1312"/>
                <a:gd name="T59" fmla="*/ 48 h 1126"/>
                <a:gd name="T60" fmla="*/ 48 w 1312"/>
                <a:gd name="T61" fmla="*/ 48 h 1126"/>
                <a:gd name="T62" fmla="*/ 48 w 1312"/>
                <a:gd name="T63" fmla="*/ 48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12" h="1126">
                  <a:moveTo>
                    <a:pt x="24" y="1077"/>
                  </a:moveTo>
                  <a:cubicBezTo>
                    <a:pt x="564" y="1077"/>
                    <a:pt x="564" y="1077"/>
                    <a:pt x="564" y="1077"/>
                  </a:cubicBezTo>
                  <a:cubicBezTo>
                    <a:pt x="593" y="1077"/>
                    <a:pt x="620" y="1091"/>
                    <a:pt x="636" y="1115"/>
                  </a:cubicBezTo>
                  <a:cubicBezTo>
                    <a:pt x="640" y="1122"/>
                    <a:pt x="648" y="1126"/>
                    <a:pt x="656" y="1126"/>
                  </a:cubicBezTo>
                  <a:cubicBezTo>
                    <a:pt x="664" y="1126"/>
                    <a:pt x="672" y="1122"/>
                    <a:pt x="676" y="1115"/>
                  </a:cubicBezTo>
                  <a:cubicBezTo>
                    <a:pt x="692" y="1091"/>
                    <a:pt x="719" y="1077"/>
                    <a:pt x="748" y="1077"/>
                  </a:cubicBezTo>
                  <a:cubicBezTo>
                    <a:pt x="1288" y="1077"/>
                    <a:pt x="1288" y="1077"/>
                    <a:pt x="1288" y="1077"/>
                  </a:cubicBezTo>
                  <a:cubicBezTo>
                    <a:pt x="1301" y="1077"/>
                    <a:pt x="1312" y="1066"/>
                    <a:pt x="1312" y="1053"/>
                  </a:cubicBezTo>
                  <a:cubicBezTo>
                    <a:pt x="1312" y="24"/>
                    <a:pt x="1312" y="24"/>
                    <a:pt x="1312" y="24"/>
                  </a:cubicBezTo>
                  <a:cubicBezTo>
                    <a:pt x="1312" y="10"/>
                    <a:pt x="1301" y="0"/>
                    <a:pt x="1288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713" y="0"/>
                    <a:pt x="681" y="13"/>
                    <a:pt x="656" y="36"/>
                  </a:cubicBezTo>
                  <a:cubicBezTo>
                    <a:pt x="631" y="13"/>
                    <a:pt x="599" y="0"/>
                    <a:pt x="5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1053"/>
                    <a:pt x="0" y="1053"/>
                    <a:pt x="0" y="1053"/>
                  </a:cubicBezTo>
                  <a:cubicBezTo>
                    <a:pt x="0" y="1066"/>
                    <a:pt x="11" y="1077"/>
                    <a:pt x="24" y="1077"/>
                  </a:cubicBezTo>
                  <a:close/>
                  <a:moveTo>
                    <a:pt x="48" y="48"/>
                  </a:moveTo>
                  <a:cubicBezTo>
                    <a:pt x="564" y="48"/>
                    <a:pt x="564" y="48"/>
                    <a:pt x="564" y="48"/>
                  </a:cubicBezTo>
                  <a:cubicBezTo>
                    <a:pt x="593" y="48"/>
                    <a:pt x="620" y="62"/>
                    <a:pt x="636" y="86"/>
                  </a:cubicBezTo>
                  <a:cubicBezTo>
                    <a:pt x="640" y="93"/>
                    <a:pt x="648" y="97"/>
                    <a:pt x="656" y="97"/>
                  </a:cubicBezTo>
                  <a:cubicBezTo>
                    <a:pt x="664" y="97"/>
                    <a:pt x="672" y="93"/>
                    <a:pt x="676" y="86"/>
                  </a:cubicBezTo>
                  <a:cubicBezTo>
                    <a:pt x="692" y="62"/>
                    <a:pt x="719" y="48"/>
                    <a:pt x="748" y="48"/>
                  </a:cubicBezTo>
                  <a:cubicBezTo>
                    <a:pt x="1264" y="48"/>
                    <a:pt x="1264" y="48"/>
                    <a:pt x="1264" y="48"/>
                  </a:cubicBezTo>
                  <a:cubicBezTo>
                    <a:pt x="1264" y="1029"/>
                    <a:pt x="1264" y="1029"/>
                    <a:pt x="1264" y="1029"/>
                  </a:cubicBezTo>
                  <a:cubicBezTo>
                    <a:pt x="748" y="1029"/>
                    <a:pt x="748" y="1029"/>
                    <a:pt x="748" y="1029"/>
                  </a:cubicBezTo>
                  <a:cubicBezTo>
                    <a:pt x="713" y="1029"/>
                    <a:pt x="681" y="1042"/>
                    <a:pt x="656" y="1065"/>
                  </a:cubicBezTo>
                  <a:cubicBezTo>
                    <a:pt x="631" y="1042"/>
                    <a:pt x="599" y="1029"/>
                    <a:pt x="564" y="1029"/>
                  </a:cubicBezTo>
                  <a:cubicBezTo>
                    <a:pt x="48" y="1029"/>
                    <a:pt x="48" y="1029"/>
                    <a:pt x="48" y="1029"/>
                  </a:cubicBezTo>
                  <a:lnTo>
                    <a:pt x="48" y="48"/>
                  </a:lnTo>
                  <a:close/>
                  <a:moveTo>
                    <a:pt x="48" y="48"/>
                  </a:moveTo>
                  <a:cubicBezTo>
                    <a:pt x="48" y="48"/>
                    <a:pt x="48" y="48"/>
                    <a:pt x="48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0D852448-E7D1-C8B5-3C32-F9AB34BD47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917576"/>
              <a:ext cx="200025" cy="22225"/>
            </a:xfrm>
            <a:custGeom>
              <a:avLst/>
              <a:gdLst>
                <a:gd name="T0" fmla="*/ 400 w 424"/>
                <a:gd name="T1" fmla="*/ 0 h 48"/>
                <a:gd name="T2" fmla="*/ 24 w 424"/>
                <a:gd name="T3" fmla="*/ 0 h 48"/>
                <a:gd name="T4" fmla="*/ 0 w 424"/>
                <a:gd name="T5" fmla="*/ 24 h 48"/>
                <a:gd name="T6" fmla="*/ 24 w 424"/>
                <a:gd name="T7" fmla="*/ 48 h 48"/>
                <a:gd name="T8" fmla="*/ 400 w 424"/>
                <a:gd name="T9" fmla="*/ 48 h 48"/>
                <a:gd name="T10" fmla="*/ 424 w 424"/>
                <a:gd name="T11" fmla="*/ 24 h 48"/>
                <a:gd name="T12" fmla="*/ 400 w 424"/>
                <a:gd name="T13" fmla="*/ 0 h 48"/>
                <a:gd name="T14" fmla="*/ 400 w 424"/>
                <a:gd name="T15" fmla="*/ 0 h 48"/>
                <a:gd name="T16" fmla="*/ 400 w 42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400" y="0"/>
                  </a:moveTo>
                  <a:cubicBezTo>
                    <a:pt x="400" y="0"/>
                    <a:pt x="400" y="0"/>
                    <a:pt x="40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E3B287F9-9D1B-4FF4-FCEB-48699E12E2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963613"/>
              <a:ext cx="200025" cy="22225"/>
            </a:xfrm>
            <a:custGeom>
              <a:avLst/>
              <a:gdLst>
                <a:gd name="T0" fmla="*/ 400 w 424"/>
                <a:gd name="T1" fmla="*/ 0 h 48"/>
                <a:gd name="T2" fmla="*/ 24 w 424"/>
                <a:gd name="T3" fmla="*/ 0 h 48"/>
                <a:gd name="T4" fmla="*/ 0 w 424"/>
                <a:gd name="T5" fmla="*/ 24 h 48"/>
                <a:gd name="T6" fmla="*/ 24 w 424"/>
                <a:gd name="T7" fmla="*/ 48 h 48"/>
                <a:gd name="T8" fmla="*/ 400 w 424"/>
                <a:gd name="T9" fmla="*/ 48 h 48"/>
                <a:gd name="T10" fmla="*/ 424 w 424"/>
                <a:gd name="T11" fmla="*/ 24 h 48"/>
                <a:gd name="T12" fmla="*/ 400 w 424"/>
                <a:gd name="T13" fmla="*/ 0 h 48"/>
                <a:gd name="T14" fmla="*/ 400 w 424"/>
                <a:gd name="T15" fmla="*/ 0 h 48"/>
                <a:gd name="T16" fmla="*/ 400 w 42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400" y="0"/>
                  </a:moveTo>
                  <a:cubicBezTo>
                    <a:pt x="400" y="0"/>
                    <a:pt x="400" y="0"/>
                    <a:pt x="40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1F51E162-4B72-5C26-83EF-0FC0698269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1008063"/>
              <a:ext cx="200025" cy="22225"/>
            </a:xfrm>
            <a:custGeom>
              <a:avLst/>
              <a:gdLst>
                <a:gd name="T0" fmla="*/ 400 w 424"/>
                <a:gd name="T1" fmla="*/ 0 h 48"/>
                <a:gd name="T2" fmla="*/ 24 w 424"/>
                <a:gd name="T3" fmla="*/ 0 h 48"/>
                <a:gd name="T4" fmla="*/ 0 w 424"/>
                <a:gd name="T5" fmla="*/ 24 h 48"/>
                <a:gd name="T6" fmla="*/ 24 w 424"/>
                <a:gd name="T7" fmla="*/ 48 h 48"/>
                <a:gd name="T8" fmla="*/ 400 w 424"/>
                <a:gd name="T9" fmla="*/ 48 h 48"/>
                <a:gd name="T10" fmla="*/ 424 w 424"/>
                <a:gd name="T11" fmla="*/ 24 h 48"/>
                <a:gd name="T12" fmla="*/ 400 w 424"/>
                <a:gd name="T13" fmla="*/ 0 h 48"/>
                <a:gd name="T14" fmla="*/ 400 w 424"/>
                <a:gd name="T15" fmla="*/ 0 h 48"/>
                <a:gd name="T16" fmla="*/ 400 w 42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400" y="0"/>
                  </a:moveTo>
                  <a:cubicBezTo>
                    <a:pt x="400" y="0"/>
                    <a:pt x="400" y="0"/>
                    <a:pt x="40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88CDF72F-E0A9-3442-1AAB-7F539CE7F1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1054101"/>
              <a:ext cx="200025" cy="22225"/>
            </a:xfrm>
            <a:custGeom>
              <a:avLst/>
              <a:gdLst>
                <a:gd name="T0" fmla="*/ 400 w 424"/>
                <a:gd name="T1" fmla="*/ 0 h 48"/>
                <a:gd name="T2" fmla="*/ 24 w 424"/>
                <a:gd name="T3" fmla="*/ 0 h 48"/>
                <a:gd name="T4" fmla="*/ 0 w 424"/>
                <a:gd name="T5" fmla="*/ 24 h 48"/>
                <a:gd name="T6" fmla="*/ 24 w 424"/>
                <a:gd name="T7" fmla="*/ 48 h 48"/>
                <a:gd name="T8" fmla="*/ 400 w 424"/>
                <a:gd name="T9" fmla="*/ 48 h 48"/>
                <a:gd name="T10" fmla="*/ 424 w 424"/>
                <a:gd name="T11" fmla="*/ 24 h 48"/>
                <a:gd name="T12" fmla="*/ 400 w 424"/>
                <a:gd name="T13" fmla="*/ 0 h 48"/>
                <a:gd name="T14" fmla="*/ 400 w 424"/>
                <a:gd name="T15" fmla="*/ 0 h 48"/>
                <a:gd name="T16" fmla="*/ 400 w 42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400" y="0"/>
                  </a:moveTo>
                  <a:cubicBezTo>
                    <a:pt x="400" y="0"/>
                    <a:pt x="400" y="0"/>
                    <a:pt x="40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F12A1C8C-2C3C-A8D0-D634-8DDFCBE8C7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1098551"/>
              <a:ext cx="200025" cy="22225"/>
            </a:xfrm>
            <a:custGeom>
              <a:avLst/>
              <a:gdLst>
                <a:gd name="T0" fmla="*/ 400 w 424"/>
                <a:gd name="T1" fmla="*/ 0 h 48"/>
                <a:gd name="T2" fmla="*/ 24 w 424"/>
                <a:gd name="T3" fmla="*/ 0 h 48"/>
                <a:gd name="T4" fmla="*/ 0 w 424"/>
                <a:gd name="T5" fmla="*/ 24 h 48"/>
                <a:gd name="T6" fmla="*/ 24 w 424"/>
                <a:gd name="T7" fmla="*/ 48 h 48"/>
                <a:gd name="T8" fmla="*/ 400 w 424"/>
                <a:gd name="T9" fmla="*/ 48 h 48"/>
                <a:gd name="T10" fmla="*/ 424 w 424"/>
                <a:gd name="T11" fmla="*/ 24 h 48"/>
                <a:gd name="T12" fmla="*/ 400 w 424"/>
                <a:gd name="T13" fmla="*/ 0 h 48"/>
                <a:gd name="T14" fmla="*/ 400 w 424"/>
                <a:gd name="T15" fmla="*/ 0 h 48"/>
                <a:gd name="T16" fmla="*/ 400 w 424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400" y="0"/>
                  </a:moveTo>
                  <a:cubicBezTo>
                    <a:pt x="400" y="0"/>
                    <a:pt x="400" y="0"/>
                    <a:pt x="400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2C6BFAEB-0FFA-D869-44E9-A06239B91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1144588"/>
              <a:ext cx="111125" cy="22225"/>
            </a:xfrm>
            <a:custGeom>
              <a:avLst/>
              <a:gdLst>
                <a:gd name="T0" fmla="*/ 24 w 236"/>
                <a:gd name="T1" fmla="*/ 48 h 48"/>
                <a:gd name="T2" fmla="*/ 212 w 236"/>
                <a:gd name="T3" fmla="*/ 48 h 48"/>
                <a:gd name="T4" fmla="*/ 236 w 236"/>
                <a:gd name="T5" fmla="*/ 24 h 48"/>
                <a:gd name="T6" fmla="*/ 212 w 236"/>
                <a:gd name="T7" fmla="*/ 0 h 48"/>
                <a:gd name="T8" fmla="*/ 24 w 236"/>
                <a:gd name="T9" fmla="*/ 0 h 48"/>
                <a:gd name="T10" fmla="*/ 0 w 236"/>
                <a:gd name="T11" fmla="*/ 24 h 48"/>
                <a:gd name="T12" fmla="*/ 24 w 236"/>
                <a:gd name="T13" fmla="*/ 48 h 48"/>
                <a:gd name="T14" fmla="*/ 24 w 236"/>
                <a:gd name="T15" fmla="*/ 48 h 48"/>
                <a:gd name="T16" fmla="*/ 24 w 236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48">
                  <a:moveTo>
                    <a:pt x="24" y="48"/>
                  </a:moveTo>
                  <a:cubicBezTo>
                    <a:pt x="212" y="48"/>
                    <a:pt x="212" y="48"/>
                    <a:pt x="212" y="48"/>
                  </a:cubicBezTo>
                  <a:cubicBezTo>
                    <a:pt x="225" y="48"/>
                    <a:pt x="236" y="37"/>
                    <a:pt x="236" y="24"/>
                  </a:cubicBezTo>
                  <a:cubicBezTo>
                    <a:pt x="236" y="10"/>
                    <a:pt x="225" y="0"/>
                    <a:pt x="2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3037F536-4A1D-079E-360E-853971E1A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3988" y="1189038"/>
              <a:ext cx="200025" cy="115888"/>
            </a:xfrm>
            <a:custGeom>
              <a:avLst/>
              <a:gdLst>
                <a:gd name="T0" fmla="*/ 400 w 424"/>
                <a:gd name="T1" fmla="*/ 0 h 245"/>
                <a:gd name="T2" fmla="*/ 24 w 424"/>
                <a:gd name="T3" fmla="*/ 0 h 245"/>
                <a:gd name="T4" fmla="*/ 0 w 424"/>
                <a:gd name="T5" fmla="*/ 24 h 245"/>
                <a:gd name="T6" fmla="*/ 0 w 424"/>
                <a:gd name="T7" fmla="*/ 221 h 245"/>
                <a:gd name="T8" fmla="*/ 24 w 424"/>
                <a:gd name="T9" fmla="*/ 245 h 245"/>
                <a:gd name="T10" fmla="*/ 400 w 424"/>
                <a:gd name="T11" fmla="*/ 245 h 245"/>
                <a:gd name="T12" fmla="*/ 424 w 424"/>
                <a:gd name="T13" fmla="*/ 221 h 245"/>
                <a:gd name="T14" fmla="*/ 424 w 424"/>
                <a:gd name="T15" fmla="*/ 24 h 245"/>
                <a:gd name="T16" fmla="*/ 400 w 424"/>
                <a:gd name="T17" fmla="*/ 0 h 245"/>
                <a:gd name="T18" fmla="*/ 376 w 424"/>
                <a:gd name="T19" fmla="*/ 197 h 245"/>
                <a:gd name="T20" fmla="*/ 48 w 424"/>
                <a:gd name="T21" fmla="*/ 197 h 245"/>
                <a:gd name="T22" fmla="*/ 48 w 424"/>
                <a:gd name="T23" fmla="*/ 48 h 245"/>
                <a:gd name="T24" fmla="*/ 376 w 424"/>
                <a:gd name="T25" fmla="*/ 48 h 245"/>
                <a:gd name="T26" fmla="*/ 376 w 424"/>
                <a:gd name="T27" fmla="*/ 197 h 245"/>
                <a:gd name="T28" fmla="*/ 376 w 424"/>
                <a:gd name="T29" fmla="*/ 197 h 245"/>
                <a:gd name="T30" fmla="*/ 376 w 424"/>
                <a:gd name="T31" fmla="*/ 19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4" h="245">
                  <a:moveTo>
                    <a:pt x="40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0" y="234"/>
                    <a:pt x="11" y="245"/>
                    <a:pt x="24" y="245"/>
                  </a:cubicBezTo>
                  <a:cubicBezTo>
                    <a:pt x="400" y="245"/>
                    <a:pt x="400" y="245"/>
                    <a:pt x="400" y="245"/>
                  </a:cubicBezTo>
                  <a:cubicBezTo>
                    <a:pt x="413" y="245"/>
                    <a:pt x="424" y="234"/>
                    <a:pt x="424" y="221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lose/>
                  <a:moveTo>
                    <a:pt x="376" y="197"/>
                  </a:moveTo>
                  <a:cubicBezTo>
                    <a:pt x="48" y="197"/>
                    <a:pt x="48" y="197"/>
                    <a:pt x="48" y="19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376" y="48"/>
                    <a:pt x="376" y="48"/>
                    <a:pt x="376" y="48"/>
                  </a:cubicBezTo>
                  <a:lnTo>
                    <a:pt x="376" y="197"/>
                  </a:lnTo>
                  <a:close/>
                  <a:moveTo>
                    <a:pt x="376" y="197"/>
                  </a:moveTo>
                  <a:cubicBezTo>
                    <a:pt x="376" y="197"/>
                    <a:pt x="376" y="197"/>
                    <a:pt x="376" y="197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2742B784-EB70-CEEB-F316-3EEBD16E5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101726"/>
              <a:ext cx="200025" cy="22225"/>
            </a:xfrm>
            <a:custGeom>
              <a:avLst/>
              <a:gdLst>
                <a:gd name="T0" fmla="*/ 24 w 424"/>
                <a:gd name="T1" fmla="*/ 48 h 48"/>
                <a:gd name="T2" fmla="*/ 400 w 424"/>
                <a:gd name="T3" fmla="*/ 48 h 48"/>
                <a:gd name="T4" fmla="*/ 424 w 424"/>
                <a:gd name="T5" fmla="*/ 24 h 48"/>
                <a:gd name="T6" fmla="*/ 400 w 424"/>
                <a:gd name="T7" fmla="*/ 0 h 48"/>
                <a:gd name="T8" fmla="*/ 24 w 424"/>
                <a:gd name="T9" fmla="*/ 0 h 48"/>
                <a:gd name="T10" fmla="*/ 0 w 424"/>
                <a:gd name="T11" fmla="*/ 24 h 48"/>
                <a:gd name="T12" fmla="*/ 24 w 424"/>
                <a:gd name="T13" fmla="*/ 48 h 48"/>
                <a:gd name="T14" fmla="*/ 24 w 424"/>
                <a:gd name="T15" fmla="*/ 48 h 48"/>
                <a:gd name="T16" fmla="*/ 24 w 424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24" y="48"/>
                  </a:move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FA845D7B-CA7F-E086-1306-7A9B9365E5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146176"/>
              <a:ext cx="200025" cy="22225"/>
            </a:xfrm>
            <a:custGeom>
              <a:avLst/>
              <a:gdLst>
                <a:gd name="T0" fmla="*/ 24 w 424"/>
                <a:gd name="T1" fmla="*/ 48 h 48"/>
                <a:gd name="T2" fmla="*/ 400 w 424"/>
                <a:gd name="T3" fmla="*/ 48 h 48"/>
                <a:gd name="T4" fmla="*/ 424 w 424"/>
                <a:gd name="T5" fmla="*/ 24 h 48"/>
                <a:gd name="T6" fmla="*/ 400 w 424"/>
                <a:gd name="T7" fmla="*/ 0 h 48"/>
                <a:gd name="T8" fmla="*/ 24 w 424"/>
                <a:gd name="T9" fmla="*/ 0 h 48"/>
                <a:gd name="T10" fmla="*/ 0 w 424"/>
                <a:gd name="T11" fmla="*/ 24 h 48"/>
                <a:gd name="T12" fmla="*/ 24 w 424"/>
                <a:gd name="T13" fmla="*/ 48 h 48"/>
                <a:gd name="T14" fmla="*/ 24 w 424"/>
                <a:gd name="T15" fmla="*/ 48 h 48"/>
                <a:gd name="T16" fmla="*/ 24 w 424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24" y="48"/>
                  </a:move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97297538-2CA6-F072-E77E-0BF8135DC9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190626"/>
              <a:ext cx="200025" cy="23813"/>
            </a:xfrm>
            <a:custGeom>
              <a:avLst/>
              <a:gdLst>
                <a:gd name="T0" fmla="*/ 24 w 424"/>
                <a:gd name="T1" fmla="*/ 48 h 48"/>
                <a:gd name="T2" fmla="*/ 400 w 424"/>
                <a:gd name="T3" fmla="*/ 48 h 48"/>
                <a:gd name="T4" fmla="*/ 424 w 424"/>
                <a:gd name="T5" fmla="*/ 24 h 48"/>
                <a:gd name="T6" fmla="*/ 400 w 424"/>
                <a:gd name="T7" fmla="*/ 0 h 48"/>
                <a:gd name="T8" fmla="*/ 24 w 424"/>
                <a:gd name="T9" fmla="*/ 0 h 48"/>
                <a:gd name="T10" fmla="*/ 0 w 424"/>
                <a:gd name="T11" fmla="*/ 24 h 48"/>
                <a:gd name="T12" fmla="*/ 24 w 424"/>
                <a:gd name="T13" fmla="*/ 48 h 48"/>
                <a:gd name="T14" fmla="*/ 24 w 424"/>
                <a:gd name="T15" fmla="*/ 48 h 48"/>
                <a:gd name="T16" fmla="*/ 24 w 424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24" y="48"/>
                  </a:move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55F5EA41-A70D-5A71-D221-6FD9A05021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236663"/>
              <a:ext cx="200025" cy="22225"/>
            </a:xfrm>
            <a:custGeom>
              <a:avLst/>
              <a:gdLst>
                <a:gd name="T0" fmla="*/ 24 w 424"/>
                <a:gd name="T1" fmla="*/ 48 h 48"/>
                <a:gd name="T2" fmla="*/ 400 w 424"/>
                <a:gd name="T3" fmla="*/ 48 h 48"/>
                <a:gd name="T4" fmla="*/ 424 w 424"/>
                <a:gd name="T5" fmla="*/ 24 h 48"/>
                <a:gd name="T6" fmla="*/ 400 w 424"/>
                <a:gd name="T7" fmla="*/ 0 h 48"/>
                <a:gd name="T8" fmla="*/ 24 w 424"/>
                <a:gd name="T9" fmla="*/ 0 h 48"/>
                <a:gd name="T10" fmla="*/ 0 w 424"/>
                <a:gd name="T11" fmla="*/ 24 h 48"/>
                <a:gd name="T12" fmla="*/ 24 w 424"/>
                <a:gd name="T13" fmla="*/ 48 h 48"/>
                <a:gd name="T14" fmla="*/ 24 w 424"/>
                <a:gd name="T15" fmla="*/ 48 h 48"/>
                <a:gd name="T16" fmla="*/ 24 w 424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48">
                  <a:moveTo>
                    <a:pt x="24" y="48"/>
                  </a:moveTo>
                  <a:cubicBezTo>
                    <a:pt x="400" y="48"/>
                    <a:pt x="40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3724CE27-48C8-01F6-6BB6-E553C3456F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281113"/>
              <a:ext cx="111125" cy="23813"/>
            </a:xfrm>
            <a:custGeom>
              <a:avLst/>
              <a:gdLst>
                <a:gd name="T0" fmla="*/ 24 w 236"/>
                <a:gd name="T1" fmla="*/ 48 h 48"/>
                <a:gd name="T2" fmla="*/ 212 w 236"/>
                <a:gd name="T3" fmla="*/ 48 h 48"/>
                <a:gd name="T4" fmla="*/ 236 w 236"/>
                <a:gd name="T5" fmla="*/ 24 h 48"/>
                <a:gd name="T6" fmla="*/ 212 w 236"/>
                <a:gd name="T7" fmla="*/ 0 h 48"/>
                <a:gd name="T8" fmla="*/ 24 w 236"/>
                <a:gd name="T9" fmla="*/ 0 h 48"/>
                <a:gd name="T10" fmla="*/ 0 w 236"/>
                <a:gd name="T11" fmla="*/ 24 h 48"/>
                <a:gd name="T12" fmla="*/ 24 w 236"/>
                <a:gd name="T13" fmla="*/ 48 h 48"/>
                <a:gd name="T14" fmla="*/ 24 w 236"/>
                <a:gd name="T15" fmla="*/ 48 h 48"/>
                <a:gd name="T16" fmla="*/ 24 w 236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48">
                  <a:moveTo>
                    <a:pt x="24" y="48"/>
                  </a:moveTo>
                  <a:cubicBezTo>
                    <a:pt x="212" y="48"/>
                    <a:pt x="212" y="48"/>
                    <a:pt x="212" y="48"/>
                  </a:cubicBezTo>
                  <a:cubicBezTo>
                    <a:pt x="225" y="48"/>
                    <a:pt x="236" y="37"/>
                    <a:pt x="236" y="24"/>
                  </a:cubicBezTo>
                  <a:cubicBezTo>
                    <a:pt x="236" y="10"/>
                    <a:pt x="225" y="0"/>
                    <a:pt x="21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3F4CA3D9-418A-FF3A-568D-F2AD29B04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917576"/>
              <a:ext cx="200025" cy="160338"/>
            </a:xfrm>
            <a:custGeom>
              <a:avLst/>
              <a:gdLst>
                <a:gd name="T0" fmla="*/ 24 w 424"/>
                <a:gd name="T1" fmla="*/ 293 h 341"/>
                <a:gd name="T2" fmla="*/ 0 w 424"/>
                <a:gd name="T3" fmla="*/ 317 h 341"/>
                <a:gd name="T4" fmla="*/ 24 w 424"/>
                <a:gd name="T5" fmla="*/ 341 h 341"/>
                <a:gd name="T6" fmla="*/ 112 w 424"/>
                <a:gd name="T7" fmla="*/ 318 h 341"/>
                <a:gd name="T8" fmla="*/ 116 w 424"/>
                <a:gd name="T9" fmla="*/ 316 h 341"/>
                <a:gd name="T10" fmla="*/ 212 w 424"/>
                <a:gd name="T11" fmla="*/ 214 h 341"/>
                <a:gd name="T12" fmla="*/ 308 w 424"/>
                <a:gd name="T13" fmla="*/ 316 h 341"/>
                <a:gd name="T14" fmla="*/ 312 w 424"/>
                <a:gd name="T15" fmla="*/ 318 h 341"/>
                <a:gd name="T16" fmla="*/ 400 w 424"/>
                <a:gd name="T17" fmla="*/ 341 h 341"/>
                <a:gd name="T18" fmla="*/ 424 w 424"/>
                <a:gd name="T19" fmla="*/ 317 h 341"/>
                <a:gd name="T20" fmla="*/ 400 w 424"/>
                <a:gd name="T21" fmla="*/ 293 h 341"/>
                <a:gd name="T22" fmla="*/ 346 w 424"/>
                <a:gd name="T23" fmla="*/ 282 h 341"/>
                <a:gd name="T24" fmla="*/ 346 w 424"/>
                <a:gd name="T25" fmla="*/ 59 h 341"/>
                <a:gd name="T26" fmla="*/ 400 w 424"/>
                <a:gd name="T27" fmla="*/ 48 h 341"/>
                <a:gd name="T28" fmla="*/ 424 w 424"/>
                <a:gd name="T29" fmla="*/ 24 h 341"/>
                <a:gd name="T30" fmla="*/ 400 w 424"/>
                <a:gd name="T31" fmla="*/ 0 h 341"/>
                <a:gd name="T32" fmla="*/ 312 w 424"/>
                <a:gd name="T33" fmla="*/ 23 h 341"/>
                <a:gd name="T34" fmla="*/ 308 w 424"/>
                <a:gd name="T35" fmla="*/ 25 h 341"/>
                <a:gd name="T36" fmla="*/ 212 w 424"/>
                <a:gd name="T37" fmla="*/ 126 h 341"/>
                <a:gd name="T38" fmla="*/ 116 w 424"/>
                <a:gd name="T39" fmla="*/ 25 h 341"/>
                <a:gd name="T40" fmla="*/ 112 w 424"/>
                <a:gd name="T41" fmla="*/ 23 h 341"/>
                <a:gd name="T42" fmla="*/ 24 w 424"/>
                <a:gd name="T43" fmla="*/ 0 h 341"/>
                <a:gd name="T44" fmla="*/ 0 w 424"/>
                <a:gd name="T45" fmla="*/ 24 h 341"/>
                <a:gd name="T46" fmla="*/ 24 w 424"/>
                <a:gd name="T47" fmla="*/ 48 h 341"/>
                <a:gd name="T48" fmla="*/ 78 w 424"/>
                <a:gd name="T49" fmla="*/ 59 h 341"/>
                <a:gd name="T50" fmla="*/ 78 w 424"/>
                <a:gd name="T51" fmla="*/ 282 h 341"/>
                <a:gd name="T52" fmla="*/ 24 w 424"/>
                <a:gd name="T53" fmla="*/ 293 h 341"/>
                <a:gd name="T54" fmla="*/ 298 w 424"/>
                <a:gd name="T55" fmla="*/ 93 h 341"/>
                <a:gd name="T56" fmla="*/ 298 w 424"/>
                <a:gd name="T57" fmla="*/ 247 h 341"/>
                <a:gd name="T58" fmla="*/ 241 w 424"/>
                <a:gd name="T59" fmla="*/ 170 h 341"/>
                <a:gd name="T60" fmla="*/ 298 w 424"/>
                <a:gd name="T61" fmla="*/ 93 h 341"/>
                <a:gd name="T62" fmla="*/ 126 w 424"/>
                <a:gd name="T63" fmla="*/ 93 h 341"/>
                <a:gd name="T64" fmla="*/ 183 w 424"/>
                <a:gd name="T65" fmla="*/ 170 h 341"/>
                <a:gd name="T66" fmla="*/ 126 w 424"/>
                <a:gd name="T67" fmla="*/ 247 h 341"/>
                <a:gd name="T68" fmla="*/ 126 w 424"/>
                <a:gd name="T69" fmla="*/ 93 h 341"/>
                <a:gd name="T70" fmla="*/ 126 w 424"/>
                <a:gd name="T71" fmla="*/ 93 h 341"/>
                <a:gd name="T72" fmla="*/ 126 w 424"/>
                <a:gd name="T73" fmla="*/ 93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4" h="341">
                  <a:moveTo>
                    <a:pt x="24" y="293"/>
                  </a:moveTo>
                  <a:cubicBezTo>
                    <a:pt x="11" y="293"/>
                    <a:pt x="0" y="303"/>
                    <a:pt x="0" y="317"/>
                  </a:cubicBezTo>
                  <a:cubicBezTo>
                    <a:pt x="0" y="330"/>
                    <a:pt x="11" y="341"/>
                    <a:pt x="24" y="341"/>
                  </a:cubicBezTo>
                  <a:cubicBezTo>
                    <a:pt x="58" y="341"/>
                    <a:pt x="87" y="332"/>
                    <a:pt x="112" y="318"/>
                  </a:cubicBezTo>
                  <a:cubicBezTo>
                    <a:pt x="114" y="317"/>
                    <a:pt x="115" y="317"/>
                    <a:pt x="116" y="316"/>
                  </a:cubicBezTo>
                  <a:cubicBezTo>
                    <a:pt x="156" y="292"/>
                    <a:pt x="186" y="253"/>
                    <a:pt x="212" y="214"/>
                  </a:cubicBezTo>
                  <a:cubicBezTo>
                    <a:pt x="238" y="253"/>
                    <a:pt x="268" y="292"/>
                    <a:pt x="308" y="316"/>
                  </a:cubicBezTo>
                  <a:cubicBezTo>
                    <a:pt x="309" y="317"/>
                    <a:pt x="311" y="317"/>
                    <a:pt x="312" y="318"/>
                  </a:cubicBezTo>
                  <a:cubicBezTo>
                    <a:pt x="337" y="332"/>
                    <a:pt x="366" y="341"/>
                    <a:pt x="400" y="341"/>
                  </a:cubicBezTo>
                  <a:cubicBezTo>
                    <a:pt x="413" y="341"/>
                    <a:pt x="424" y="330"/>
                    <a:pt x="424" y="317"/>
                  </a:cubicBezTo>
                  <a:cubicBezTo>
                    <a:pt x="424" y="303"/>
                    <a:pt x="413" y="293"/>
                    <a:pt x="400" y="293"/>
                  </a:cubicBezTo>
                  <a:cubicBezTo>
                    <a:pt x="380" y="293"/>
                    <a:pt x="362" y="289"/>
                    <a:pt x="346" y="282"/>
                  </a:cubicBezTo>
                  <a:cubicBezTo>
                    <a:pt x="346" y="59"/>
                    <a:pt x="346" y="59"/>
                    <a:pt x="346" y="59"/>
                  </a:cubicBezTo>
                  <a:cubicBezTo>
                    <a:pt x="362" y="52"/>
                    <a:pt x="380" y="48"/>
                    <a:pt x="400" y="48"/>
                  </a:cubicBezTo>
                  <a:cubicBezTo>
                    <a:pt x="413" y="48"/>
                    <a:pt x="424" y="37"/>
                    <a:pt x="424" y="24"/>
                  </a:cubicBezTo>
                  <a:cubicBezTo>
                    <a:pt x="424" y="10"/>
                    <a:pt x="413" y="0"/>
                    <a:pt x="400" y="0"/>
                  </a:cubicBezTo>
                  <a:cubicBezTo>
                    <a:pt x="366" y="0"/>
                    <a:pt x="337" y="8"/>
                    <a:pt x="312" y="23"/>
                  </a:cubicBezTo>
                  <a:cubicBezTo>
                    <a:pt x="311" y="23"/>
                    <a:pt x="309" y="24"/>
                    <a:pt x="308" y="25"/>
                  </a:cubicBezTo>
                  <a:cubicBezTo>
                    <a:pt x="268" y="49"/>
                    <a:pt x="238" y="87"/>
                    <a:pt x="212" y="126"/>
                  </a:cubicBezTo>
                  <a:cubicBezTo>
                    <a:pt x="186" y="87"/>
                    <a:pt x="156" y="49"/>
                    <a:pt x="116" y="25"/>
                  </a:cubicBezTo>
                  <a:cubicBezTo>
                    <a:pt x="115" y="24"/>
                    <a:pt x="114" y="23"/>
                    <a:pt x="112" y="23"/>
                  </a:cubicBezTo>
                  <a:cubicBezTo>
                    <a:pt x="87" y="8"/>
                    <a:pt x="58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44" y="48"/>
                    <a:pt x="62" y="52"/>
                    <a:pt x="78" y="59"/>
                  </a:cubicBezTo>
                  <a:cubicBezTo>
                    <a:pt x="78" y="282"/>
                    <a:pt x="78" y="282"/>
                    <a:pt x="78" y="282"/>
                  </a:cubicBezTo>
                  <a:cubicBezTo>
                    <a:pt x="62" y="289"/>
                    <a:pt x="44" y="293"/>
                    <a:pt x="24" y="293"/>
                  </a:cubicBezTo>
                  <a:close/>
                  <a:moveTo>
                    <a:pt x="298" y="93"/>
                  </a:moveTo>
                  <a:cubicBezTo>
                    <a:pt x="298" y="247"/>
                    <a:pt x="298" y="247"/>
                    <a:pt x="298" y="247"/>
                  </a:cubicBezTo>
                  <a:cubicBezTo>
                    <a:pt x="277" y="226"/>
                    <a:pt x="259" y="199"/>
                    <a:pt x="241" y="170"/>
                  </a:cubicBezTo>
                  <a:cubicBezTo>
                    <a:pt x="259" y="141"/>
                    <a:pt x="277" y="114"/>
                    <a:pt x="298" y="93"/>
                  </a:cubicBezTo>
                  <a:close/>
                  <a:moveTo>
                    <a:pt x="126" y="93"/>
                  </a:moveTo>
                  <a:cubicBezTo>
                    <a:pt x="147" y="114"/>
                    <a:pt x="165" y="141"/>
                    <a:pt x="183" y="170"/>
                  </a:cubicBezTo>
                  <a:cubicBezTo>
                    <a:pt x="165" y="199"/>
                    <a:pt x="147" y="226"/>
                    <a:pt x="126" y="247"/>
                  </a:cubicBezTo>
                  <a:lnTo>
                    <a:pt x="126" y="93"/>
                  </a:lnTo>
                  <a:close/>
                  <a:moveTo>
                    <a:pt x="126" y="93"/>
                  </a:moveTo>
                  <a:cubicBezTo>
                    <a:pt x="126" y="93"/>
                    <a:pt x="126" y="93"/>
                    <a:pt x="126" y="93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02D5A89-4861-9148-77BE-C7BD5EEC6ED0}"/>
                </a:ext>
              </a:extLst>
            </p:cNvPr>
            <p:cNvSpPr/>
            <p:nvPr/>
          </p:nvSpPr>
          <p:spPr>
            <a:xfrm>
              <a:off x="716129" y="3933829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43711AF-5927-FEB6-1ED4-A9F5F8BDCB5C}"/>
                </a:ext>
              </a:extLst>
            </p:cNvPr>
            <p:cNvSpPr/>
            <p:nvPr/>
          </p:nvSpPr>
          <p:spPr>
            <a:xfrm>
              <a:off x="308720" y="4738428"/>
              <a:ext cx="104647" cy="10464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36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3C8F-3E2F-34E6-22A9-ADCE54A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1" y="258931"/>
            <a:ext cx="11338560" cy="484748"/>
          </a:xfrm>
        </p:spPr>
        <p:txBody>
          <a:bodyPr/>
          <a:lstStyle/>
          <a:p>
            <a:r>
              <a:rPr lang="en-US" dirty="0"/>
              <a:t>Experiments (data) Coupled with Theory Reveal Emergence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7B7D4-AE0B-AFD4-4689-58BA090B6F3C}"/>
              </a:ext>
            </a:extLst>
          </p:cNvPr>
          <p:cNvSpPr txBox="1">
            <a:spLocks/>
          </p:cNvSpPr>
          <p:nvPr/>
        </p:nvSpPr>
        <p:spPr bwMode="auto">
          <a:xfrm>
            <a:off x="343548" y="1235516"/>
            <a:ext cx="10718899" cy="84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5E5E5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Quarks and gluons are ‘confined’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experiments ‘see’ hadrons and infer an underlying quark and gluon structure and their dynamics</a:t>
            </a:r>
          </a:p>
          <a:p>
            <a:pPr marL="230188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5E5E5E"/>
              </a:buClr>
              <a:buSzTx/>
              <a:buFont typeface="Arial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Wingdings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D1696-76AD-5F42-06C3-0623AEC6510A}"/>
              </a:ext>
            </a:extLst>
          </p:cNvPr>
          <p:cNvSpPr txBox="1"/>
          <p:nvPr/>
        </p:nvSpPr>
        <p:spPr>
          <a:xfrm>
            <a:off x="4642145" y="2491032"/>
            <a:ext cx="334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Experiments measure outgoing particles (hadrons and leptons)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9EBCC-79D3-987A-C743-AF7D194746B1}"/>
              </a:ext>
            </a:extLst>
          </p:cNvPr>
          <p:cNvSpPr txBox="1"/>
          <p:nvPr/>
        </p:nvSpPr>
        <p:spPr>
          <a:xfrm>
            <a:off x="5397890" y="5356301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Hall B detector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7BB988F-59EC-59F0-AE1C-1B6F2BF4F3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2583934"/>
              </p:ext>
            </p:extLst>
          </p:nvPr>
        </p:nvGraphicFramePr>
        <p:xfrm>
          <a:off x="8092414" y="2560881"/>
          <a:ext cx="4045643" cy="279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4231784-1C11-30CE-E91A-133A99C3980D}"/>
              </a:ext>
            </a:extLst>
          </p:cNvPr>
          <p:cNvGrpSpPr/>
          <p:nvPr/>
        </p:nvGrpSpPr>
        <p:grpSpPr>
          <a:xfrm>
            <a:off x="410201" y="2693327"/>
            <a:ext cx="4005051" cy="1517074"/>
            <a:chOff x="902260" y="4738048"/>
            <a:chExt cx="4005051" cy="1517074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6FD09F32-3F88-B091-151F-F6274EFE6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329" y="4891245"/>
              <a:ext cx="1389562" cy="1363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8E65A5D-F932-61A4-0BBA-796EEAFEBF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6990" y="5025736"/>
              <a:ext cx="928970" cy="15746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E54C30A-9153-D127-3273-D73090EB9971}"/>
                </a:ext>
              </a:extLst>
            </p:cNvPr>
            <p:cNvCxnSpPr>
              <a:cxnSpLocks/>
            </p:cNvCxnSpPr>
            <p:nvPr/>
          </p:nvCxnSpPr>
          <p:spPr>
            <a:xfrm>
              <a:off x="902260" y="4891245"/>
              <a:ext cx="845481" cy="3479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0705361-4078-3EB4-197D-A51A1A2B3D7F}"/>
                </a:ext>
              </a:extLst>
            </p:cNvPr>
            <p:cNvCxnSpPr>
              <a:cxnSpLocks/>
            </p:cNvCxnSpPr>
            <p:nvPr/>
          </p:nvCxnSpPr>
          <p:spPr>
            <a:xfrm>
              <a:off x="3088590" y="5695291"/>
              <a:ext cx="650290" cy="474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E172835-F2F4-EF01-D5FC-9B76D1C0AD38}"/>
                </a:ext>
              </a:extLst>
            </p:cNvPr>
            <p:cNvCxnSpPr>
              <a:cxnSpLocks/>
            </p:cNvCxnSpPr>
            <p:nvPr/>
          </p:nvCxnSpPr>
          <p:spPr>
            <a:xfrm>
              <a:off x="3006931" y="5847691"/>
              <a:ext cx="731949" cy="474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4A4C404-2EE0-18BB-80DD-D2AD58C8F4FE}"/>
                </a:ext>
              </a:extLst>
            </p:cNvPr>
            <p:cNvCxnSpPr>
              <a:cxnSpLocks/>
            </p:cNvCxnSpPr>
            <p:nvPr/>
          </p:nvCxnSpPr>
          <p:spPr>
            <a:xfrm>
              <a:off x="2956510" y="5975302"/>
              <a:ext cx="782370" cy="548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B6A9B0-192D-CEF3-AF64-E53E27DEAA72}"/>
                </a:ext>
              </a:extLst>
            </p:cNvPr>
            <p:cNvSpPr txBox="1"/>
            <p:nvPr/>
          </p:nvSpPr>
          <p:spPr>
            <a:xfrm>
              <a:off x="3850610" y="5757850"/>
              <a:ext cx="1056701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Hadrons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6F23CA-135A-6A0E-B3D7-8CA69997271A}"/>
                </a:ext>
              </a:extLst>
            </p:cNvPr>
            <p:cNvSpPr txBox="1"/>
            <p:nvPr/>
          </p:nvSpPr>
          <p:spPr>
            <a:xfrm>
              <a:off x="1189017" y="4738048"/>
              <a:ext cx="312906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4A273E-3BDC-190C-7115-9E80BA011340}"/>
                </a:ext>
              </a:extLst>
            </p:cNvPr>
            <p:cNvSpPr txBox="1"/>
            <p:nvPr/>
          </p:nvSpPr>
          <p:spPr>
            <a:xfrm>
              <a:off x="3231633" y="4793215"/>
              <a:ext cx="364203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e’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30AD94A-338E-701E-68A2-DBF2D685539E}"/>
              </a:ext>
            </a:extLst>
          </p:cNvPr>
          <p:cNvSpPr txBox="1"/>
          <p:nvPr/>
        </p:nvSpPr>
        <p:spPr>
          <a:xfrm>
            <a:off x="199183" y="4247515"/>
            <a:ext cx="40776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True across the sciences: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“Quantifying emergence and modeling emergent dynamics in a data-driven manner for complex dynamical systems is challenging due to the lack of direct observations at the micro-level.” Yang, et al., arXiv:2308.09952 (2023)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large black box in a factory&#10;&#10;Description automatically generated">
            <a:extLst>
              <a:ext uri="{FF2B5EF4-FFF2-40B4-BE49-F238E27FC236}">
                <a16:creationId xmlns:a16="http://schemas.microsoft.com/office/drawing/2014/main" id="{81B10332-A24B-0E6F-5D84-34C83C8DD34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099" y="3047361"/>
            <a:ext cx="3349891" cy="2234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4E73A6-BA90-4651-B3AC-7F787FA43030}"/>
              </a:ext>
            </a:extLst>
          </p:cNvPr>
          <p:cNvSpPr txBox="1"/>
          <p:nvPr/>
        </p:nvSpPr>
        <p:spPr>
          <a:xfrm>
            <a:off x="8687248" y="5450297"/>
            <a:ext cx="3118808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combination of experimental data, theory, and computing create a new approach to science</a:t>
            </a:r>
          </a:p>
        </p:txBody>
      </p:sp>
    </p:spTree>
    <p:extLst>
      <p:ext uri="{BB962C8B-B14F-4D97-AF65-F5344CB8AC3E}">
        <p14:creationId xmlns:p14="http://schemas.microsoft.com/office/powerpoint/2010/main" val="8865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139C-19FA-713F-F010-5E2713D10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Sustain Global Leadership in Nuclear Physics R&amp;D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073FF6-2ED8-226E-6E1D-7119F1366930}"/>
              </a:ext>
            </a:extLst>
          </p:cNvPr>
          <p:cNvSpPr txBox="1">
            <a:spLocks/>
          </p:cNvSpPr>
          <p:nvPr/>
        </p:nvSpPr>
        <p:spPr>
          <a:xfrm>
            <a:off x="411892" y="240539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11D4970-59BF-F272-6EF9-3C21690336E5}"/>
              </a:ext>
            </a:extLst>
          </p:cNvPr>
          <p:cNvSpPr/>
          <p:nvPr/>
        </p:nvSpPr>
        <p:spPr>
          <a:xfrm>
            <a:off x="599697" y="1310764"/>
            <a:ext cx="2551770" cy="1453607"/>
          </a:xfrm>
          <a:custGeom>
            <a:avLst/>
            <a:gdLst>
              <a:gd name="connsiteX0" fmla="*/ 0 w 1971850"/>
              <a:gd name="connsiteY0" fmla="*/ 0 h 2694236"/>
              <a:gd name="connsiteX1" fmla="*/ 1971850 w 1971850"/>
              <a:gd name="connsiteY1" fmla="*/ 0 h 2694236"/>
              <a:gd name="connsiteX2" fmla="*/ 1971850 w 1971850"/>
              <a:gd name="connsiteY2" fmla="*/ 2694236 h 2694236"/>
              <a:gd name="connsiteX3" fmla="*/ 0 w 1971850"/>
              <a:gd name="connsiteY3" fmla="*/ 2694236 h 2694236"/>
              <a:gd name="connsiteX4" fmla="*/ 0 w 1971850"/>
              <a:gd name="connsiteY4" fmla="*/ 0 h 269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94236">
                <a:moveTo>
                  <a:pt x="0" y="0"/>
                </a:moveTo>
                <a:lnTo>
                  <a:pt x="1971850" y="0"/>
                </a:lnTo>
                <a:lnTo>
                  <a:pt x="1971850" y="2694236"/>
                </a:lnTo>
                <a:lnTo>
                  <a:pt x="0" y="2694236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CEBAF delivers a vibrant research program, operating more than 30 weeks per year, supporting ~1,900 users annually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3D4EF3BA-3974-0ADD-1EAF-8FDCC27FB2C2}"/>
              </a:ext>
            </a:extLst>
          </p:cNvPr>
          <p:cNvSpPr/>
          <p:nvPr/>
        </p:nvSpPr>
        <p:spPr>
          <a:xfrm>
            <a:off x="3151467" y="1509272"/>
            <a:ext cx="2551770" cy="4070079"/>
          </a:xfrm>
          <a:custGeom>
            <a:avLst/>
            <a:gdLst>
              <a:gd name="connsiteX0" fmla="*/ 0 w 1971850"/>
              <a:gd name="connsiteY0" fmla="*/ 0 h 2625564"/>
              <a:gd name="connsiteX1" fmla="*/ 1971850 w 1971850"/>
              <a:gd name="connsiteY1" fmla="*/ 0 h 2625564"/>
              <a:gd name="connsiteX2" fmla="*/ 1971850 w 1971850"/>
              <a:gd name="connsiteY2" fmla="*/ 2625564 h 2625564"/>
              <a:gd name="connsiteX3" fmla="*/ 0 w 1971850"/>
              <a:gd name="connsiteY3" fmla="*/ 2625564 h 2625564"/>
              <a:gd name="connsiteX4" fmla="*/ 0 w 1971850"/>
              <a:gd name="connsiteY4" fmla="*/ 0 h 26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25564">
                <a:moveTo>
                  <a:pt x="0" y="0"/>
                </a:moveTo>
                <a:lnTo>
                  <a:pt x="1971850" y="0"/>
                </a:lnTo>
                <a:lnTo>
                  <a:pt x="1971850" y="2625564"/>
                </a:lnTo>
                <a:lnTo>
                  <a:pt x="0" y="2625564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venir" panose="020B0503020203020204" pitchFamily="34" charset="0"/>
              </a:rPr>
              <a:t>Ensure that TJNAF maintains a role as the premier cold QCD laboratory in the world through a world-class experimental program and theoretical leadership in hadron structure and spectroscopy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venir" panose="020B0503020203020204" pitchFamily="34" charset="0"/>
              </a:rPr>
              <a:t>Realize CEBAF reliability at 12 GeV and develop concepts for future upgrades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63C77CA4-AD1E-A06F-0C25-705E1BE6555D}"/>
              </a:ext>
            </a:extLst>
          </p:cNvPr>
          <p:cNvSpPr/>
          <p:nvPr/>
        </p:nvSpPr>
        <p:spPr>
          <a:xfrm>
            <a:off x="5703237" y="1706647"/>
            <a:ext cx="2544861" cy="4295409"/>
          </a:xfrm>
          <a:custGeom>
            <a:avLst/>
            <a:gdLst>
              <a:gd name="connsiteX0" fmla="*/ 0 w 1971850"/>
              <a:gd name="connsiteY0" fmla="*/ 0 h 2643119"/>
              <a:gd name="connsiteX1" fmla="*/ 1971850 w 1971850"/>
              <a:gd name="connsiteY1" fmla="*/ 0 h 2643119"/>
              <a:gd name="connsiteX2" fmla="*/ 1971850 w 1971850"/>
              <a:gd name="connsiteY2" fmla="*/ 2643119 h 2643119"/>
              <a:gd name="connsiteX3" fmla="*/ 0 w 1971850"/>
              <a:gd name="connsiteY3" fmla="*/ 2643119 h 2643119"/>
              <a:gd name="connsiteX4" fmla="*/ 0 w 1971850"/>
              <a:gd name="connsiteY4" fmla="*/ 0 h 26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850" h="2643119">
                <a:moveTo>
                  <a:pt x="0" y="0"/>
                </a:moveTo>
                <a:lnTo>
                  <a:pt x="1971850" y="0"/>
                </a:lnTo>
                <a:lnTo>
                  <a:pt x="1971850" y="2643119"/>
                </a:lnTo>
                <a:lnTo>
                  <a:pt x="0" y="2643119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Physics: </a:t>
            </a:r>
          </a:p>
          <a:p>
            <a:pPr marL="517525" lvl="1" indent="-285750" defTabSz="7112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/>
            </a:pPr>
            <a:r>
              <a:rPr lang="en-US" sz="1400" kern="0" dirty="0">
                <a:solidFill>
                  <a:srgbClr val="181717"/>
                </a:solidFill>
                <a:latin typeface="Avenir" panose="020B0503020203020204" pitchFamily="34" charset="0"/>
              </a:rPr>
              <a:t>Explore Exotic Hybrid Mesons</a:t>
            </a:r>
          </a:p>
          <a:p>
            <a:pPr marL="517525" lvl="1" indent="-285750" defTabSz="7112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/>
            </a:pPr>
            <a:r>
              <a:rPr lang="en-US" sz="1400" kern="0" dirty="0">
                <a:solidFill>
                  <a:srgbClr val="181717"/>
                </a:solidFill>
                <a:latin typeface="Avenir" panose="020B0503020203020204" pitchFamily="34" charset="0"/>
              </a:rPr>
              <a:t>Precision nuclear </a:t>
            </a:r>
            <a:r>
              <a:rPr lang="en-US" sz="1400" kern="0" dirty="0" err="1">
                <a:solidFill>
                  <a:srgbClr val="181717"/>
                </a:solidFill>
                <a:latin typeface="Avenir" panose="020B0503020203020204" pitchFamily="34" charset="0"/>
              </a:rPr>
              <a:t>femtography</a:t>
            </a:r>
            <a:r>
              <a:rPr lang="en-US" sz="1400" kern="0" dirty="0">
                <a:solidFill>
                  <a:srgbClr val="181717"/>
                </a:solidFill>
                <a:latin typeface="Avenir" panose="020B0503020203020204" pitchFamily="34" charset="0"/>
              </a:rPr>
              <a:t> of quarks and gluons</a:t>
            </a:r>
          </a:p>
          <a:p>
            <a:pPr marL="517525" lvl="1" indent="-285750" defTabSz="7112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Precis</a:t>
            </a:r>
            <a:r>
              <a:rPr lang="en-US" sz="1400" kern="0" dirty="0">
                <a:solidFill>
                  <a:srgbClr val="181717"/>
                </a:solidFill>
                <a:latin typeface="Avenir" panose="020B0503020203020204" pitchFamily="34" charset="0"/>
              </a:rPr>
              <a:t>ion tests of the Standard Model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Continue the CEBAF Performance Plan implementation to ensure high-intensity high-reliability 12 GeV operations. </a:t>
            </a: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Pursue a cost-effective approach to building the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SoLID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 detector</a:t>
            </a: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Develop pathways to CEBAF upgrades (positrons and 22 GeV)</a:t>
            </a: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D7518987-E20D-3D4D-85BD-143E38B2A26E}"/>
              </a:ext>
            </a:extLst>
          </p:cNvPr>
          <p:cNvSpPr/>
          <p:nvPr/>
        </p:nvSpPr>
        <p:spPr>
          <a:xfrm>
            <a:off x="8252470" y="1899346"/>
            <a:ext cx="2763872" cy="2904597"/>
          </a:xfrm>
          <a:custGeom>
            <a:avLst/>
            <a:gdLst>
              <a:gd name="connsiteX0" fmla="*/ 0 w 1989815"/>
              <a:gd name="connsiteY0" fmla="*/ 0 h 2674099"/>
              <a:gd name="connsiteX1" fmla="*/ 1989815 w 1989815"/>
              <a:gd name="connsiteY1" fmla="*/ 0 h 2674099"/>
              <a:gd name="connsiteX2" fmla="*/ 1989815 w 1989815"/>
              <a:gd name="connsiteY2" fmla="*/ 2674099 h 2674099"/>
              <a:gd name="connsiteX3" fmla="*/ 0 w 1989815"/>
              <a:gd name="connsiteY3" fmla="*/ 2674099 h 2674099"/>
              <a:gd name="connsiteX4" fmla="*/ 0 w 1989815"/>
              <a:gd name="connsiteY4" fmla="*/ 0 h 267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815" h="2674099">
                <a:moveTo>
                  <a:pt x="0" y="0"/>
                </a:moveTo>
                <a:lnTo>
                  <a:pt x="1989815" y="0"/>
                </a:lnTo>
                <a:lnTo>
                  <a:pt x="1989815" y="2674099"/>
                </a:lnTo>
                <a:lnTo>
                  <a:pt x="0" y="2674099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BE1D1D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Over the last 5 years: 300 publications including 49 PRLs and 15 Nature articles</a:t>
            </a: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kern="0" dirty="0">
                <a:solidFill>
                  <a:srgbClr val="181717"/>
                </a:solidFill>
                <a:latin typeface="Avenir" panose="020B0503020203020204" pitchFamily="34" charset="0"/>
              </a:rPr>
              <a:t>107 doctoral theses awarded based on experiments from </a:t>
            </a:r>
            <a:r>
              <a:rPr lang="en-US" sz="1400" kern="0" dirty="0" err="1">
                <a:solidFill>
                  <a:srgbClr val="181717"/>
                </a:solidFill>
                <a:latin typeface="Avenir" panose="020B0503020203020204" pitchFamily="34" charset="0"/>
              </a:rPr>
              <a:t>JLab</a:t>
            </a:r>
            <a:endParaRPr lang="en-US" sz="1400" kern="0" dirty="0">
              <a:solidFill>
                <a:srgbClr val="181717"/>
              </a:solidFill>
              <a:latin typeface="Avenir" panose="020B0503020203020204" pitchFamily="34" charset="0"/>
            </a:endParaRP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23 (int</a:t>
            </a:r>
            <a:r>
              <a:rPr lang="en-US" sz="1400" kern="0" dirty="0">
                <a:solidFill>
                  <a:srgbClr val="181717"/>
                </a:solidFill>
                <a:latin typeface="Avenir" panose="020B0503020203020204" pitchFamily="34" charset="0"/>
              </a:rPr>
              <a:t>er)national awards:             2 DOE Early Career; 3 APS Fellows; </a:t>
            </a:r>
            <a:r>
              <a:rPr lang="en-US" sz="1400" kern="0" dirty="0" err="1">
                <a:solidFill>
                  <a:srgbClr val="181717"/>
                </a:solidFill>
                <a:latin typeface="Avenir" panose="020B0503020203020204" pitchFamily="34" charset="0"/>
              </a:rPr>
              <a:t>Altarelli</a:t>
            </a:r>
            <a:r>
              <a:rPr lang="en-US" sz="1400" kern="0" dirty="0">
                <a:solidFill>
                  <a:srgbClr val="181717"/>
                </a:solidFill>
                <a:latin typeface="Avenir" panose="020B0503020203020204" pitchFamily="34" charset="0"/>
              </a:rPr>
              <a:t> Prize; DOE SC Distinguished Scientist Fellow. </a:t>
            </a: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MOLLER BSM experiment achieves CD-2/3</a:t>
            </a:r>
          </a:p>
          <a:p>
            <a:pPr marL="173038" marR="0" lvl="0" indent="-173038" algn="l" defTabSz="7112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81717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C9BF50-4387-DACC-4498-E5770D0F9394}"/>
              </a:ext>
            </a:extLst>
          </p:cNvPr>
          <p:cNvSpPr txBox="1"/>
          <p:nvPr/>
        </p:nvSpPr>
        <p:spPr>
          <a:xfrm>
            <a:off x="594470" y="2740304"/>
            <a:ext cx="2187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+mn-cs"/>
              </a:rPr>
              <a:t>MOLLER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7622C-F4B6-CD2A-12F7-46E6D01760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31" y="2594061"/>
            <a:ext cx="2415738" cy="1478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E53D8-F664-4689-1DBF-5791B6C33A92}"/>
              </a:ext>
            </a:extLst>
          </p:cNvPr>
          <p:cNvSpPr txBox="1"/>
          <p:nvPr/>
        </p:nvSpPr>
        <p:spPr>
          <a:xfrm>
            <a:off x="678528" y="4072273"/>
            <a:ext cx="2420186" cy="138499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>
                <a:solidFill>
                  <a:schemeClr val="bg1"/>
                </a:solidFill>
                <a:cs typeface="Calibri Light" panose="020F0302020204030204" pitchFamily="34" charset="0"/>
              </a:rPr>
              <a:t>Hall A GEMs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cs typeface="Calibri Light" panose="020F0302020204030204" pitchFamily="34" charset="0"/>
              </a:rPr>
              <a:t>Hall A/C Staff scientist, Holly </a:t>
            </a:r>
            <a:r>
              <a:rPr lang="en-US" sz="1200" dirty="0" err="1">
                <a:solidFill>
                  <a:schemeClr val="bg1"/>
                </a:solidFill>
                <a:cs typeface="Calibri Light" panose="020F0302020204030204" pitchFamily="34" charset="0"/>
              </a:rPr>
              <a:t>Szumila</a:t>
            </a:r>
            <a:r>
              <a:rPr lang="en-US" sz="1200" dirty="0">
                <a:solidFill>
                  <a:schemeClr val="bg1"/>
                </a:solidFill>
                <a:cs typeface="Calibri Light" panose="020F0302020204030204" pitchFamily="34" charset="0"/>
              </a:rPr>
              <a:t>-Vance, working with graduate students and postdocs from the University of Virginia on the GEMs used in the Hall A Super </a:t>
            </a:r>
            <a:r>
              <a:rPr lang="en-US" sz="1200" dirty="0" err="1">
                <a:solidFill>
                  <a:schemeClr val="bg1"/>
                </a:solidFill>
                <a:cs typeface="Calibri Light" panose="020F0302020204030204" pitchFamily="34" charset="0"/>
              </a:rPr>
              <a:t>BigBite</a:t>
            </a:r>
            <a:r>
              <a:rPr lang="en-US" sz="1200" dirty="0">
                <a:solidFill>
                  <a:schemeClr val="bg1"/>
                </a:solidFill>
                <a:cs typeface="Calibri Light" panose="020F0302020204030204" pitchFamily="34" charset="0"/>
              </a:rPr>
              <a:t> experiments</a:t>
            </a: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934548-051C-9AD5-4D74-DCF11A30DE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112" y="4391313"/>
            <a:ext cx="2505348" cy="17015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5138964-D0C3-4DFE-ADEC-15E4B99F29A6}"/>
              </a:ext>
            </a:extLst>
          </p:cNvPr>
          <p:cNvGrpSpPr/>
          <p:nvPr/>
        </p:nvGrpSpPr>
        <p:grpSpPr>
          <a:xfrm>
            <a:off x="8416967" y="4764770"/>
            <a:ext cx="2289186" cy="1869982"/>
            <a:chOff x="290112" y="1579815"/>
            <a:chExt cx="2420429" cy="207459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E06C3A8-CFE0-4305-87D4-A94696FA37B1}"/>
                </a:ext>
              </a:extLst>
            </p:cNvPr>
            <p:cNvSpPr/>
            <p:nvPr/>
          </p:nvSpPr>
          <p:spPr>
            <a:xfrm>
              <a:off x="290112" y="1579815"/>
              <a:ext cx="2420429" cy="2074594"/>
            </a:xfrm>
            <a:prstGeom prst="rect">
              <a:avLst/>
            </a:prstGeom>
            <a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34">
              <a:extLst>
                <a:ext uri="{FF2B5EF4-FFF2-40B4-BE49-F238E27FC236}">
                  <a16:creationId xmlns:a16="http://schemas.microsoft.com/office/drawing/2014/main" id="{D1F6BCB2-F15E-405E-B292-429CB334FB61}"/>
                </a:ext>
              </a:extLst>
            </p:cNvPr>
            <p:cNvSpPr/>
            <p:nvPr/>
          </p:nvSpPr>
          <p:spPr>
            <a:xfrm>
              <a:off x="290112" y="3269180"/>
              <a:ext cx="2420429" cy="377815"/>
            </a:xfrm>
            <a:custGeom>
              <a:avLst/>
              <a:gdLst>
                <a:gd name="connsiteX0" fmla="*/ 0 w 2420429"/>
                <a:gd name="connsiteY0" fmla="*/ 0 h 497902"/>
                <a:gd name="connsiteX1" fmla="*/ 2420429 w 2420429"/>
                <a:gd name="connsiteY1" fmla="*/ 0 h 497902"/>
                <a:gd name="connsiteX2" fmla="*/ 2420429 w 2420429"/>
                <a:gd name="connsiteY2" fmla="*/ 497902 h 497902"/>
                <a:gd name="connsiteX3" fmla="*/ 0 w 2420429"/>
                <a:gd name="connsiteY3" fmla="*/ 497902 h 497902"/>
                <a:gd name="connsiteX4" fmla="*/ 0 w 2420429"/>
                <a:gd name="connsiteY4" fmla="*/ 0 h 4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0429" h="497902">
                  <a:moveTo>
                    <a:pt x="0" y="0"/>
                  </a:moveTo>
                  <a:lnTo>
                    <a:pt x="2420429" y="0"/>
                  </a:lnTo>
                  <a:lnTo>
                    <a:pt x="2420429" y="497902"/>
                  </a:lnTo>
                  <a:lnTo>
                    <a:pt x="0" y="497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9392">
                <a:alpha val="58824"/>
              </a:srgbClr>
            </a:solidFill>
            <a:ln w="3175">
              <a:noFill/>
            </a:ln>
            <a:effectLst/>
          </p:spPr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American Physical Society Fellow: Alexandre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Deur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ight Arrow 9">
            <a:extLst>
              <a:ext uri="{FF2B5EF4-FFF2-40B4-BE49-F238E27FC236}">
                <a16:creationId xmlns:a16="http://schemas.microsoft.com/office/drawing/2014/main" id="{A63FC2BA-97FD-CCC0-B132-00AB8EAE08B8}"/>
              </a:ext>
            </a:extLst>
          </p:cNvPr>
          <p:cNvSpPr/>
          <p:nvPr/>
        </p:nvSpPr>
        <p:spPr>
          <a:xfrm>
            <a:off x="620487" y="924814"/>
            <a:ext cx="10123714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  <a:cs typeface="Arial" charset="0"/>
              </a:rPr>
              <a:t>Vision</a:t>
            </a:r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id="{3ACBAFC3-D906-ABF7-84EB-758CC4EBB6F6}"/>
              </a:ext>
            </a:extLst>
          </p:cNvPr>
          <p:cNvSpPr/>
          <p:nvPr/>
        </p:nvSpPr>
        <p:spPr>
          <a:xfrm>
            <a:off x="3189515" y="1122756"/>
            <a:ext cx="7750629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Strategy</a:t>
            </a:r>
          </a:p>
        </p:txBody>
      </p:sp>
      <p:sp>
        <p:nvSpPr>
          <p:cNvPr id="16" name="Right Arrow 11">
            <a:extLst>
              <a:ext uri="{FF2B5EF4-FFF2-40B4-BE49-F238E27FC236}">
                <a16:creationId xmlns:a16="http://schemas.microsoft.com/office/drawing/2014/main" id="{8DCE30B2-F26D-65BD-4988-11CFCF75C9C4}"/>
              </a:ext>
            </a:extLst>
          </p:cNvPr>
          <p:cNvSpPr/>
          <p:nvPr/>
        </p:nvSpPr>
        <p:spPr>
          <a:xfrm>
            <a:off x="5741285" y="1320699"/>
            <a:ext cx="5427460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Priority areas</a:t>
            </a:r>
          </a:p>
        </p:txBody>
      </p:sp>
      <p:sp>
        <p:nvSpPr>
          <p:cNvPr id="18" name="Right Arrow 12">
            <a:extLst>
              <a:ext uri="{FF2B5EF4-FFF2-40B4-BE49-F238E27FC236}">
                <a16:creationId xmlns:a16="http://schemas.microsoft.com/office/drawing/2014/main" id="{D05C29CF-47E9-34B8-D577-6BA393D741A7}"/>
              </a:ext>
            </a:extLst>
          </p:cNvPr>
          <p:cNvSpPr/>
          <p:nvPr/>
        </p:nvSpPr>
        <p:spPr>
          <a:xfrm>
            <a:off x="8408283" y="1497620"/>
            <a:ext cx="2945517" cy="559780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91440" tIns="91440" bIns="91440"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Avenir" panose="020B0503020203020204" pitchFamily="34" charset="0"/>
              </a:rPr>
              <a:t>Recent achievements</a:t>
            </a:r>
          </a:p>
        </p:txBody>
      </p:sp>
    </p:spTree>
    <p:extLst>
      <p:ext uri="{BB962C8B-B14F-4D97-AF65-F5344CB8AC3E}">
        <p14:creationId xmlns:p14="http://schemas.microsoft.com/office/powerpoint/2010/main" val="1466147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DB15-A40F-CAFB-A849-9B46B3D4ADA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cap="none" dirty="0"/>
              <a:t>CEBAF Experiment Locates Gluon Mass in the Proton 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743BDD1-DF0D-ECE7-2E53-AA6520EA8E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38491" y="2126547"/>
            <a:ext cx="2690813" cy="2960687"/>
          </a:xfrm>
          <a:solidFill>
            <a:srgbClr val="5CB8E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Near threshold J/psi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photoproduction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experiment 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 dirty="0">
                <a:solidFill>
                  <a:srgbClr val="000000"/>
                </a:solidFill>
              </a:rPr>
              <a:t>Inner Gluon radius: 0.52 +/- 0.03 </a:t>
            </a:r>
            <a:r>
              <a:rPr lang="en-US" dirty="0" err="1">
                <a:solidFill>
                  <a:srgbClr val="000000"/>
                </a:solidFill>
              </a:rPr>
              <a:t>fm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 dirty="0">
                <a:solidFill>
                  <a:srgbClr val="000000"/>
                </a:solidFill>
              </a:rPr>
              <a:t>Charge radius: ~0.84-0.88 </a:t>
            </a:r>
            <a:r>
              <a:rPr lang="en-US" dirty="0" err="1">
                <a:solidFill>
                  <a:srgbClr val="000000"/>
                </a:solidFill>
              </a:rPr>
              <a:t>fm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 dirty="0">
                <a:solidFill>
                  <a:srgbClr val="000000"/>
                </a:solidFill>
              </a:rPr>
              <a:t>Scalar gluon rad: 1.069+/-0.056 </a:t>
            </a:r>
            <a:r>
              <a:rPr lang="en-US" dirty="0" err="1">
                <a:solidFill>
                  <a:srgbClr val="000000"/>
                </a:solidFill>
              </a:rPr>
              <a:t>fm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4" descr="figure 1">
            <a:extLst>
              <a:ext uri="{FF2B5EF4-FFF2-40B4-BE49-F238E27FC236}">
                <a16:creationId xmlns:a16="http://schemas.microsoft.com/office/drawing/2014/main" id="{367AFC98-3C06-336C-577A-7D1715A21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6385" y="3030994"/>
            <a:ext cx="4143974" cy="27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B91C9637-84A4-A890-0E5E-D350D35168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532" y="1273107"/>
            <a:ext cx="3991919" cy="4462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6" descr="Fig. 1">
            <a:extLst>
              <a:ext uri="{FF2B5EF4-FFF2-40B4-BE49-F238E27FC236}">
                <a16:creationId xmlns:a16="http://schemas.microsoft.com/office/drawing/2014/main" id="{A4D0AA0B-9DE6-D447-AA32-0B85DE754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15"/>
          <a:stretch/>
        </p:blipFill>
        <p:spPr bwMode="auto">
          <a:xfrm>
            <a:off x="7902384" y="979135"/>
            <a:ext cx="3595816" cy="229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269D6D-5158-9755-C22D-156BA10D724B}"/>
              </a:ext>
            </a:extLst>
          </p:cNvPr>
          <p:cNvSpPr txBox="1"/>
          <p:nvPr/>
        </p:nvSpPr>
        <p:spPr>
          <a:xfrm>
            <a:off x="1276759" y="6127032"/>
            <a:ext cx="8301613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“Determining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gluonic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gravitational form factors of the proton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Duran et al, Nature 615, 813 (2023)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58F207-27E2-B22E-A6C7-C453992F0081}"/>
              </a:ext>
            </a:extLst>
          </p:cNvPr>
          <p:cNvSpPr txBox="1"/>
          <p:nvPr/>
        </p:nvSpPr>
        <p:spPr>
          <a:xfrm>
            <a:off x="8887906" y="5725173"/>
            <a:ext cx="249687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Measured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Hall C</a:t>
            </a:r>
          </a:p>
        </p:txBody>
      </p:sp>
    </p:spTree>
    <p:extLst>
      <p:ext uri="{BB962C8B-B14F-4D97-AF65-F5344CB8AC3E}">
        <p14:creationId xmlns:p14="http://schemas.microsoft.com/office/powerpoint/2010/main" val="1979356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Mechanical Structure of the Proton: Pressure and Sheer Forces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31E77-16E5-4C58-B1D9-3C4A772E6115}"/>
              </a:ext>
            </a:extLst>
          </p:cNvPr>
          <p:cNvSpPr/>
          <p:nvPr/>
        </p:nvSpPr>
        <p:spPr>
          <a:xfrm>
            <a:off x="6712455" y="860231"/>
            <a:ext cx="5315894" cy="4190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9A11D3-B175-4F51-9DF3-EFE103FD4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39" y="1026532"/>
            <a:ext cx="4111365" cy="2935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0EEEE4-ADE0-4538-B2DE-A5BEEDDFCC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576" y="1629288"/>
            <a:ext cx="2375089" cy="4138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B4C2C-0D6B-441F-82A1-B2DA18A2D1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098" y="1805385"/>
            <a:ext cx="3918626" cy="34915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AA03EC-63DD-4317-9867-6D0352688B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14655" y="4300954"/>
            <a:ext cx="2280761" cy="195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0F98D1-2CF1-4A87-9EED-E4A513E0B133}"/>
              </a:ext>
            </a:extLst>
          </p:cNvPr>
          <p:cNvSpPr txBox="1"/>
          <p:nvPr/>
        </p:nvSpPr>
        <p:spPr>
          <a:xfrm>
            <a:off x="7907098" y="5251441"/>
            <a:ext cx="4121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Burkert, V.D.,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61A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Colloquium: Gravitational form factors of the proton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Reviews of Modern Physics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041002 (2023)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00BE5-4112-4221-967C-F8A1BC0C2FB0}"/>
              </a:ext>
            </a:extLst>
          </p:cNvPr>
          <p:cNvSpPr txBox="1"/>
          <p:nvPr/>
        </p:nvSpPr>
        <p:spPr>
          <a:xfrm>
            <a:off x="185598" y="3773549"/>
            <a:ext cx="4560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r>
              <a:rPr kumimoji="0" lang="fr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V.Burkert</a:t>
            </a:r>
            <a:r>
              <a:rPr kumimoji="0" lang="f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L. </a:t>
            </a:r>
            <a:r>
              <a:rPr kumimoji="0" lang="fr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Elouadrhiri</a:t>
            </a:r>
            <a:r>
              <a:rPr kumimoji="0" lang="f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F.X. Girod, Nature 557 (2018) 7705, 396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6AB231-9058-4C50-840C-63A7C3BEFA44}"/>
              </a:ext>
            </a:extLst>
          </p:cNvPr>
          <p:cNvSpPr txBox="1"/>
          <p:nvPr/>
        </p:nvSpPr>
        <p:spPr>
          <a:xfrm>
            <a:off x="1651380" y="1026532"/>
            <a:ext cx="2024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 Distribution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Inside the Proton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BFCE67-E572-41A2-95EF-AAF9C49E88E7}"/>
              </a:ext>
            </a:extLst>
          </p:cNvPr>
          <p:cNvSpPr txBox="1"/>
          <p:nvPr/>
        </p:nvSpPr>
        <p:spPr>
          <a:xfrm>
            <a:off x="31286" y="4627861"/>
            <a:ext cx="198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Pierre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Chatagnon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Post-doc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618CD6-648D-4FD1-B685-2F3B1EEACB5D}"/>
              </a:ext>
            </a:extLst>
          </p:cNvPr>
          <p:cNvSpPr txBox="1"/>
          <p:nvPr/>
        </p:nvSpPr>
        <p:spPr>
          <a:xfrm>
            <a:off x="4665707" y="5796523"/>
            <a:ext cx="7301826" cy="60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2" b="1" i="0" u="none" strike="noStrike" kern="1200" cap="none" spc="0" normalizeH="0" baseline="0" noProof="0" dirty="0">
                <a:ln>
                  <a:noFill/>
                </a:ln>
                <a:solidFill>
                  <a:srgbClr val="0055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breakthrough has paved the way for a completely groundbreaking approach to unraveling the intricate structure of the proton</a:t>
            </a:r>
            <a:r>
              <a:rPr kumimoji="0" lang="en-US" sz="1652" b="0" i="0" u="none" strike="noStrike" kern="1200" cap="none" spc="0" normalizeH="0" baseline="0" noProof="0" dirty="0">
                <a:ln>
                  <a:noFill/>
                </a:ln>
                <a:solidFill>
                  <a:srgbClr val="005500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.</a:t>
            </a:r>
            <a:endParaRPr kumimoji="0" lang="en-US" sz="1652" b="1" i="0" u="none" strike="noStrike" kern="1200" cap="none" spc="0" normalizeH="0" baseline="0" noProof="0" dirty="0">
              <a:ln>
                <a:noFill/>
              </a:ln>
              <a:solidFill>
                <a:srgbClr val="0055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 descr="A green and white logo&#10;&#10;Description automatically generated">
            <a:extLst>
              <a:ext uri="{FF2B5EF4-FFF2-40B4-BE49-F238E27FC236}">
                <a16:creationId xmlns:a16="http://schemas.microsoft.com/office/drawing/2014/main" id="{F1B0BA30-1077-4E1E-A0B9-2B87A2D6C5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72" y="5237274"/>
            <a:ext cx="1682152" cy="5941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D15848-1080-4269-943A-3B1E138DFD76}"/>
              </a:ext>
            </a:extLst>
          </p:cNvPr>
          <p:cNvSpPr txBox="1"/>
          <p:nvPr/>
        </p:nvSpPr>
        <p:spPr>
          <a:xfrm>
            <a:off x="4365942" y="1051975"/>
            <a:ext cx="3454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Peak pressure in objects on earth, the sun, and the universe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553A6C-2A56-4F13-A706-7D70C20DB2AE}"/>
              </a:ext>
            </a:extLst>
          </p:cNvPr>
          <p:cNvSpPr txBox="1"/>
          <p:nvPr/>
        </p:nvSpPr>
        <p:spPr>
          <a:xfrm>
            <a:off x="7923209" y="996504"/>
            <a:ext cx="4039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Tangential stress force inside the proton changes direction near r ~ 0.45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Peak : 38,000 N (4 metric tons)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93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7806-E407-BC5F-B295-767921FB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Energy Reach and Reliability in CEBAF Operations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F8395EAD-F097-FB55-0766-48360CA22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098" y="4548818"/>
            <a:ext cx="5747836" cy="14494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/>
              <a:t>Continuous improvement efforts (CPP) are enabling both better performance and energy reach required by experiments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BBFC55-E4E6-3C9B-D53C-92577D90DE31}"/>
              </a:ext>
            </a:extLst>
          </p:cNvPr>
          <p:cNvGrpSpPr/>
          <p:nvPr/>
        </p:nvGrpSpPr>
        <p:grpSpPr>
          <a:xfrm>
            <a:off x="506923" y="882346"/>
            <a:ext cx="5321569" cy="3080053"/>
            <a:chOff x="6545652" y="718277"/>
            <a:chExt cx="5534150" cy="30522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17AFF2-19CF-898D-055D-6CBFEDE73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5652" y="718277"/>
              <a:ext cx="5534150" cy="3052289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DB44283-AEFC-C080-E2CC-66278443BA25}"/>
                </a:ext>
              </a:extLst>
            </p:cNvPr>
            <p:cNvCxnSpPr/>
            <p:nvPr/>
          </p:nvCxnSpPr>
          <p:spPr>
            <a:xfrm flipH="1">
              <a:off x="10411326" y="1491916"/>
              <a:ext cx="160421" cy="4170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F8383F-2B02-167C-D9D6-702C2627F6A0}"/>
                </a:ext>
              </a:extLst>
            </p:cNvPr>
            <p:cNvSpPr txBox="1"/>
            <p:nvPr/>
          </p:nvSpPr>
          <p:spPr>
            <a:xfrm>
              <a:off x="10490957" y="1299410"/>
              <a:ext cx="101181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/>
                <a:t>Lower run 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F86E500-584A-7345-ED62-736806D5BD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4000" y="2069431"/>
              <a:ext cx="2596715" cy="577516"/>
            </a:xfrm>
            <a:prstGeom prst="line">
              <a:avLst/>
            </a:prstGeom>
            <a:ln w="101600">
              <a:solidFill>
                <a:schemeClr val="tx2">
                  <a:lumMod val="60000"/>
                  <a:lumOff val="4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FD5B6D7-3305-9C0F-73FE-7158F4218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376" y="1211311"/>
            <a:ext cx="5907741" cy="4435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EA846-B058-3960-2496-FFB431C993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777"/>
          <a:stretch/>
        </p:blipFill>
        <p:spPr>
          <a:xfrm>
            <a:off x="7620000" y="5677908"/>
            <a:ext cx="2563168" cy="9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665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B2F93EDB7EF43B5AA317BEEBE52C0" ma:contentTypeVersion="12" ma:contentTypeDescription="Create a new document." ma:contentTypeScope="" ma:versionID="0cf2a0221b789efaff1ba92f5c675945">
  <xsd:schema xmlns:xsd="http://www.w3.org/2001/XMLSchema" xmlns:xs="http://www.w3.org/2001/XMLSchema" xmlns:p="http://schemas.microsoft.com/office/2006/metadata/properties" xmlns:ns3="7a88a02c-e9d6-4b6c-b48a-bde4fb266a17" xmlns:ns4="cfcb42d0-0ca3-42df-9bbd-c42f9305e417" targetNamespace="http://schemas.microsoft.com/office/2006/metadata/properties" ma:root="true" ma:fieldsID="3491f0742cbfd218dbf8f1fd12d9538a" ns3:_="" ns4:_="">
    <xsd:import namespace="7a88a02c-e9d6-4b6c-b48a-bde4fb266a17"/>
    <xsd:import namespace="cfcb42d0-0ca3-42df-9bbd-c42f9305e4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a02c-e9d6-4b6c-b48a-bde4fb266a1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b42d0-0ca3-42df-9bbd-c42f9305e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D2349-8184-49BB-A0BD-7E401EF228B3}">
  <ds:schemaRefs>
    <ds:schemaRef ds:uri="http://purl.org/dc/elements/1.1/"/>
    <ds:schemaRef ds:uri="http://www.w3.org/XML/1998/namespace"/>
    <ds:schemaRef ds:uri="http://schemas.microsoft.com/office/2006/metadata/properties"/>
    <ds:schemaRef ds:uri="7a88a02c-e9d6-4b6c-b48a-bde4fb266a17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cfcb42d0-0ca3-42df-9bbd-c42f9305e41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05C97C0-C2A0-44FB-B0EB-269FD7CE8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8a02c-e9d6-4b6c-b48a-bde4fb266a17"/>
    <ds:schemaRef ds:uri="cfcb42d0-0ca3-42df-9bbd-c42f9305e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2388</TotalTime>
  <Words>2268</Words>
  <Application>Microsoft Macintosh PowerPoint</Application>
  <PresentationFormat>Widescreen</PresentationFormat>
  <Paragraphs>255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 Black</vt:lpstr>
      <vt:lpstr>Arial Narrow</vt:lpstr>
      <vt:lpstr>Avenir</vt:lpstr>
      <vt:lpstr>Avenir Book</vt:lpstr>
      <vt:lpstr>Calibri</vt:lpstr>
      <vt:lpstr>Calibri Light</vt:lpstr>
      <vt:lpstr>Cambria Math</vt:lpstr>
      <vt:lpstr>Lucida Grande</vt:lpstr>
      <vt:lpstr>Söhne</vt:lpstr>
      <vt:lpstr>Symbol</vt:lpstr>
      <vt:lpstr>Wingdings 2</vt:lpstr>
      <vt:lpstr>Presentations (Wide Screen)</vt:lpstr>
      <vt:lpstr>TJNAF S&amp;T Strategy Update</vt:lpstr>
      <vt:lpstr>PowerPoint Presentation</vt:lpstr>
      <vt:lpstr>Jefferson Lab Agenda</vt:lpstr>
      <vt:lpstr>Core Capabilities Underpin Impactful S&amp;T</vt:lpstr>
      <vt:lpstr>Experiments (data) Coupled with Theory Reveal Emergence</vt:lpstr>
      <vt:lpstr>Sustain Global Leadership in Nuclear Physics R&amp;D</vt:lpstr>
      <vt:lpstr>CEBAF Experiment Locates Gluon Mass in the Proton </vt:lpstr>
      <vt:lpstr>Mechanical Structure of the Proton: Pressure and Sheer Forces</vt:lpstr>
      <vt:lpstr>Energy Reach and Reliability in CEBAF Operations</vt:lpstr>
      <vt:lpstr>SoLID Fully Enables CEBAF 12 GeV at the Intensity Frontier</vt:lpstr>
      <vt:lpstr>The Physics of CEBAF at 22 GeV</vt:lpstr>
      <vt:lpstr>Ensure Excellence in Delivering on the EIC Partnership</vt:lpstr>
      <vt:lpstr>ePIC and the Interaction Region</vt:lpstr>
      <vt:lpstr>Notional CEBAF and EIC Efforts on One Chart</vt:lpstr>
      <vt:lpstr>Deploy HPDF and Develop an Associated R&amp;D Program</vt:lpstr>
      <vt:lpstr>Advance S&amp;T To Enhance Particle Accelerator Capability at CEBAF and Beyond </vt:lpstr>
      <vt:lpstr>The User Survey: Take it while you are here…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David Dean</cp:lastModifiedBy>
  <cp:revision>72</cp:revision>
  <dcterms:created xsi:type="dcterms:W3CDTF">2022-09-08T14:58:30Z</dcterms:created>
  <dcterms:modified xsi:type="dcterms:W3CDTF">2024-06-08T23:13:26Z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0x010100216B2F93EDB7EF43B5AA317BEEBE52C0</vt:lpwstr>
  </property>
</Properties>
</file>