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5650" r:id="rId5"/>
    <p:sldId id="394" r:id="rId6"/>
    <p:sldId id="5943" r:id="rId7"/>
    <p:sldId id="5944" r:id="rId8"/>
    <p:sldId id="645" r:id="rId9"/>
    <p:sldId id="273" r:id="rId10"/>
    <p:sldId id="5699" r:id="rId11"/>
    <p:sldId id="5896" r:id="rId12"/>
    <p:sldId id="2730" r:id="rId13"/>
    <p:sldId id="5897" r:id="rId14"/>
    <p:sldId id="5921" r:id="rId15"/>
    <p:sldId id="5902" r:id="rId16"/>
    <p:sldId id="641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511BF26-355F-428B-A1D8-D74219E5793B}">
          <p14:sldIdLst>
            <p14:sldId id="5650"/>
            <p14:sldId id="394"/>
            <p14:sldId id="5943"/>
            <p14:sldId id="5944"/>
            <p14:sldId id="645"/>
            <p14:sldId id="273"/>
            <p14:sldId id="5699"/>
            <p14:sldId id="5896"/>
            <p14:sldId id="2730"/>
            <p14:sldId id="5897"/>
            <p14:sldId id="5921"/>
            <p14:sldId id="5902"/>
            <p14:sldId id="64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D37219-A42F-B4DA-336A-460726EBB978}" v="1" dt="2024-06-07T20:09:26.636"/>
    <p1510:client id="{6D704413-720F-F86B-CB93-236136C00A8A}" v="25" dt="2024-06-07T18:11:05.327"/>
    <p1510:client id="{F0986B2B-B0FE-4939-7FEF-56AD966DE933}" v="14" dt="2024-06-09T17:43:21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5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accent5">
                    <a:lumMod val="25000"/>
                  </a:schemeClr>
                </a:solidFill>
              </a:rPr>
              <a:t>Headcount</a:t>
            </a:r>
            <a:r>
              <a:rPr lang="en-US" baseline="0">
                <a:solidFill>
                  <a:schemeClr val="accent5">
                    <a:lumMod val="25000"/>
                  </a:schemeClr>
                </a:solidFill>
              </a:rPr>
              <a:t> </a:t>
            </a:r>
          </a:p>
          <a:p>
            <a:pPr>
              <a:defRPr>
                <a:solidFill>
                  <a:schemeClr val="accent5">
                    <a:lumMod val="25000"/>
                  </a:schemeClr>
                </a:solidFill>
              </a:defRPr>
            </a:pPr>
            <a:r>
              <a:rPr lang="en-US" baseline="0">
                <a:solidFill>
                  <a:schemeClr val="accent5">
                    <a:lumMod val="25000"/>
                  </a:schemeClr>
                </a:solidFill>
              </a:rPr>
              <a:t>FY18 – FY23</a:t>
            </a:r>
            <a:endParaRPr lang="en-US" sz="1200">
              <a:solidFill>
                <a:schemeClr val="accent5">
                  <a:lumMod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3812461880449986"/>
          <c:y val="2.4147300816616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5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Headcount</c:v>
                </c:pt>
              </c:strCache>
            </c:strRef>
          </c:tx>
          <c:spPr>
            <a:solidFill>
              <a:srgbClr val="108CE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Sheet1!$E$2:$E$8</c:f>
              <c:numCache>
                <c:formatCode>General</c:formatCode>
                <c:ptCount val="7"/>
                <c:pt idx="0">
                  <c:v>703</c:v>
                </c:pt>
                <c:pt idx="1">
                  <c:v>728</c:v>
                </c:pt>
                <c:pt idx="2">
                  <c:v>757</c:v>
                </c:pt>
                <c:pt idx="3">
                  <c:v>774</c:v>
                </c:pt>
                <c:pt idx="4">
                  <c:v>810</c:v>
                </c:pt>
                <c:pt idx="5">
                  <c:v>888</c:v>
                </c:pt>
                <c:pt idx="6">
                  <c:v>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58-4AC0-B868-80F80266F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73844672"/>
        <c:axId val="373843688"/>
      </c:barChart>
      <c:catAx>
        <c:axId val="37384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843688"/>
        <c:crosses val="autoZero"/>
        <c:auto val="1"/>
        <c:lblAlgn val="ctr"/>
        <c:lblOffset val="100"/>
        <c:noMultiLvlLbl val="0"/>
      </c:catAx>
      <c:valAx>
        <c:axId val="373843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844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086082974195361"/>
          <c:y val="0.92331977091626816"/>
          <c:w val="0.43591711344259659"/>
          <c:h val="6.70213087570851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5EAD31-FAB7-48B8-ABE9-96868977A6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84533-3B5B-44C3-A3FB-B0A8E4C945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2FA293-15AF-4FB0-9A5A-FFBD6309DA11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3CE74-B17D-4176-89AA-F3CC6A2DBA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9A98A-00C8-4677-8E04-F2513128AE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B1E183-D644-465A-BC74-3A675E88F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2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BA8D9-87C6-4310-A0FE-05F2F14F3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4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BA8D9-87C6-4310-A0FE-05F2F14F3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02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emf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73E2C-4945-4C25-AAEE-F65A87F8B2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8AC98-3719-4AF6-9982-EA62EAC3F8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97622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8932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518FF4-6DC6-4536-B688-E476F4433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ED4B8FA-1EDE-465B-A6A7-47249B7E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41113FA-6CF7-46AE-813B-8389B1A1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1242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2"/>
            <a:ext cx="3639123" cy="231242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1242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75A32E-ABD2-4844-9739-A55DE4478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E3E682B-0382-43BF-97EE-2CC56C06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8F67F3BD-DFBE-4CA6-B004-C600F862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9577893" y="6060426"/>
            <a:ext cx="2415529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0" y="6194559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395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689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JLUO Annual Meeting – June 10, 2024</a:t>
            </a:r>
          </a:p>
        </p:txBody>
      </p:sp>
    </p:spTree>
    <p:extLst>
      <p:ext uri="{BB962C8B-B14F-4D97-AF65-F5344CB8AC3E}">
        <p14:creationId xmlns:p14="http://schemas.microsoft.com/office/powerpoint/2010/main" val="97982541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32" y="365126"/>
            <a:ext cx="1133856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232" y="1289786"/>
            <a:ext cx="11338560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319233" y="1170209"/>
            <a:ext cx="1133856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319232" y="6173866"/>
            <a:ext cx="1133856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EDB187-E22D-448D-97A0-129BDDB6B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JLUO Annual Meeting – June 10, 2024</a:t>
            </a:r>
          </a:p>
        </p:txBody>
      </p:sp>
    </p:spTree>
    <p:extLst>
      <p:ext uri="{BB962C8B-B14F-4D97-AF65-F5344CB8AC3E}">
        <p14:creationId xmlns:p14="http://schemas.microsoft.com/office/powerpoint/2010/main" val="1546578558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midd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331759"/>
            <a:ext cx="1133856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336884" y="1102833"/>
            <a:ext cx="1133856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336884" y="6164241"/>
            <a:ext cx="1133856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CB901A-D5AD-43AC-8F5B-B17155A19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EDB187-E22D-448D-97A0-129BDDB6B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JLUO Annual Meeting – June 10, 2024</a:t>
            </a:r>
          </a:p>
        </p:txBody>
      </p:sp>
    </p:spTree>
    <p:extLst>
      <p:ext uri="{BB962C8B-B14F-4D97-AF65-F5344CB8AC3E}">
        <p14:creationId xmlns:p14="http://schemas.microsoft.com/office/powerpoint/2010/main" val="1324833557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AE7142-8BAA-4863-A4B7-21B9939AD93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2E4974-6119-4F4E-8166-DFBEDA3010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91178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26039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1C05184-0D19-4BF7-BCDF-17BDACD45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496E45-AD96-469D-A038-41C4064C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1D7CE1-126B-4835-A713-284CF0B8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26039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053F37-EBEA-4AFE-8845-BF19BE0558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083BCF5-6652-4EAE-A9AE-2CC7B4A7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6D18B57-AE9F-4494-A1DE-01DA3922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26039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16351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C82EC1-D9FC-4D8F-8B56-653C9B8A5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1516C7-68BC-4DF5-AA2F-4FFA9AD7E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1919E7B-E356-4EA2-A743-0FF2132C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85526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FD303B-5A02-4C63-85D3-0FE67F3BD8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A6043C-F458-4C3F-AF17-2921EE74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B8BE85D-736A-4568-BAD7-71AF9290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26039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5"/>
            <a:ext cx="4032023" cy="246282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A41D01-8F81-4FC5-A1BA-7F972CF46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900F04D-AC2F-423C-B6A2-BF80050A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88C99F7-C75A-4AC5-8281-967C952CF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2603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5"/>
            <a:ext cx="4032023" cy="246283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29A1D-EBBE-43D3-A521-8D31A71AD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E4E922E-75C0-4E33-8485-087F0263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225B541-52C0-4D6C-8D3C-79DA8F9E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JLUO Annual Meeting – June 10, 2024</a:t>
            </a:r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01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1369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599122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JLUO Annual Meeting – June 10,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3542" y="6356352"/>
            <a:ext cx="6802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1" r:id="rId3"/>
    <p:sldLayoutId id="2147483662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7" r:id="rId13"/>
    <p:sldLayoutId id="2147483678" r:id="rId14"/>
    <p:sldLayoutId id="2147483679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hyperlink" Target="https://www.osti.gov/biblio/2274730" TargetMode="Externa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9E3B1-946C-4020-8A43-2512202D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DD32B1-FA18-42E7-B208-A86BB00C7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6584" cy="6858000"/>
          </a:xfrm>
          <a:solidFill>
            <a:srgbClr val="C00000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672E0B-5D32-4A85-AE6F-31F3FB3CC3BD}"/>
              </a:ext>
            </a:extLst>
          </p:cNvPr>
          <p:cNvSpPr/>
          <p:nvPr/>
        </p:nvSpPr>
        <p:spPr>
          <a:xfrm>
            <a:off x="6093292" y="0"/>
            <a:ext cx="5358714" cy="17546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Arial"/>
                <a:ea typeface="Gadugi"/>
                <a:cs typeface="Arial"/>
              </a:rPr>
              <a:t>Jefferson Lab User’s Meeting </a:t>
            </a:r>
            <a:endParaRPr lang="en-US" sz="3200" b="1">
              <a:latin typeface="Arial" panose="020B0604020202020204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6A62F-DA97-45F5-88E0-F44BC7462F55}"/>
              </a:ext>
            </a:extLst>
          </p:cNvPr>
          <p:cNvSpPr txBox="1"/>
          <p:nvPr/>
        </p:nvSpPr>
        <p:spPr>
          <a:xfrm>
            <a:off x="313079" y="4913694"/>
            <a:ext cx="9108273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/>
                <a:cs typeface="Arial"/>
              </a:rPr>
              <a:t>Jefferson Lab Status: News from the Lab</a:t>
            </a:r>
            <a:endParaRPr lang="en-US" sz="2000">
              <a:solidFill>
                <a:srgbClr val="C00000"/>
              </a:solidFill>
              <a:latin typeface="Arial"/>
              <a:cs typeface="Arial"/>
            </a:endParaRPr>
          </a:p>
          <a:p>
            <a:endParaRPr lang="en-US" sz="1100" b="1">
              <a:solidFill>
                <a:srgbClr val="C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Stuart Henderson</a:t>
            </a:r>
          </a:p>
          <a:p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Director, Thomas Jefferson National Accelerator Facility</a:t>
            </a:r>
          </a:p>
          <a:p>
            <a:endParaRPr lang="en-US" sz="700">
              <a:solidFill>
                <a:srgbClr val="C000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June 10, 2024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3A43E-6FEC-E450-FF61-85201229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57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C4A0-643B-467C-BA2D-BA634A7A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 &amp; Operations (M&amp;O) Contract 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B6293-CF3F-4199-89A4-EDD3C360D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563" y="1234587"/>
            <a:ext cx="7087309" cy="3685075"/>
          </a:xfrm>
        </p:spPr>
        <p:txBody>
          <a:bodyPr>
            <a:normAutofit/>
          </a:bodyPr>
          <a:lstStyle/>
          <a:p>
            <a:r>
              <a:rPr lang="en-US" sz="1800"/>
              <a:t>Jefferson Lab is a Government Owned-Contractor Operated (GOCO) Federally Funded Research and Development Center (FFRDC)</a:t>
            </a:r>
          </a:p>
          <a:p>
            <a:r>
              <a:rPr lang="en-US" sz="1800"/>
              <a:t>Jefferson Lab has been managed by:</a:t>
            </a:r>
          </a:p>
          <a:p>
            <a:pPr lvl="1"/>
            <a:r>
              <a:rPr lang="en-US" sz="1600"/>
              <a:t>Southeastern Universities Research Association: 1984-2005</a:t>
            </a:r>
          </a:p>
          <a:p>
            <a:pPr lvl="1"/>
            <a:r>
              <a:rPr lang="en-US" sz="1600"/>
              <a:t>Jefferson Science Associates: 2006-present</a:t>
            </a:r>
          </a:p>
          <a:p>
            <a:r>
              <a:rPr lang="en-US" sz="1800"/>
              <a:t>Most DOE National Labs’ M&amp;O contracts are re-competed every ~20 years</a:t>
            </a:r>
          </a:p>
          <a:p>
            <a:r>
              <a:rPr lang="en-US" sz="1800"/>
              <a:t>Department of Energy announced intent to compete the M&amp;O Contract for Jefferson Lab with a new contract in place on June 1, 2025</a:t>
            </a:r>
          </a:p>
          <a:p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577BE9-B097-4A47-965F-BA0542EC3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554" y="1335102"/>
            <a:ext cx="3350805" cy="3116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DCAC30-AD56-41E7-8C8C-C2BF4B1E2235}"/>
              </a:ext>
            </a:extLst>
          </p:cNvPr>
          <p:cNvSpPr txBox="1"/>
          <p:nvPr/>
        </p:nvSpPr>
        <p:spPr>
          <a:xfrm>
            <a:off x="7378398" y="4551866"/>
            <a:ext cx="4059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Contract signing ceremony on May 31, 2006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90BAF6-6D24-4D5C-A253-8E52D15049D2}"/>
              </a:ext>
            </a:extLst>
          </p:cNvPr>
          <p:cNvSpPr txBox="1">
            <a:spLocks/>
          </p:cNvSpPr>
          <p:nvPr/>
        </p:nvSpPr>
        <p:spPr>
          <a:xfrm>
            <a:off x="512562" y="4551866"/>
            <a:ext cx="11285837" cy="147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Next steps will be a Request for Proposals</a:t>
            </a:r>
          </a:p>
          <a:p>
            <a:r>
              <a:rPr lang="en-US" sz="1800"/>
              <a:t>SURA will respond with a Proposal</a:t>
            </a:r>
          </a:p>
          <a:p>
            <a:r>
              <a:rPr lang="en-US" sz="1800"/>
              <a:t>The next M&amp;O contractor is expected to transition lab staff to the new employer so staff should not fear that their employment is in jeopardy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F89025F-2B6E-4A74-B1A0-F923F4C6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521447"/>
            <a:ext cx="714877" cy="209157"/>
          </a:xfrm>
        </p:spPr>
        <p:txBody>
          <a:bodyPr/>
          <a:lstStyle/>
          <a:p>
            <a:fld id="{07E1C93C-5050-FC42-8F10-D22D4F119D13}" type="slidenum">
              <a:rPr lang="en-US" sz="900" smtClean="0"/>
              <a:pPr/>
              <a:t>10</a:t>
            </a:fld>
            <a:endParaRPr lang="en-US" sz="90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9C307DE-8E0A-44BB-91A6-43E4487D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002" y="6512882"/>
            <a:ext cx="3012794" cy="209157"/>
          </a:xfrm>
        </p:spPr>
        <p:txBody>
          <a:bodyPr/>
          <a:lstStyle/>
          <a:p>
            <a:pPr lvl="0"/>
            <a:r>
              <a:rPr lang="en-US">
                <a:solidFill>
                  <a:srgbClr val="000000">
                    <a:tint val="75000"/>
                  </a:srgbClr>
                </a:solidFill>
              </a:rPr>
              <a:t>JLUO Annual Meeting – June 10, 2024</a:t>
            </a:r>
            <a:endParaRPr lang="en-US" sz="90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27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A9A1-5494-4B38-AA45-7CF4C8F79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our campus to deliver our expanded mission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9A827D-1799-4D24-86E0-C55B26598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271059" y="966788"/>
            <a:ext cx="9567333" cy="5381625"/>
          </a:xfr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C2EF94C-FBEC-47A1-AA14-8F163C89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521447"/>
            <a:ext cx="714877" cy="209157"/>
          </a:xfrm>
        </p:spPr>
        <p:txBody>
          <a:bodyPr/>
          <a:lstStyle/>
          <a:p>
            <a:fld id="{07E1C93C-5050-FC42-8F10-D22D4F119D13}" type="slidenum">
              <a:rPr lang="en-US" sz="900" smtClean="0"/>
              <a:pPr/>
              <a:t>11</a:t>
            </a:fld>
            <a:endParaRPr lang="en-US" sz="90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605E43B-4891-44FD-A305-D1129B6CA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002" y="6512882"/>
            <a:ext cx="3012794" cy="209157"/>
          </a:xfrm>
        </p:spPr>
        <p:txBody>
          <a:bodyPr/>
          <a:lstStyle/>
          <a:p>
            <a:pPr lvl="0"/>
            <a:r>
              <a:rPr lang="en-US">
                <a:solidFill>
                  <a:srgbClr val="000000">
                    <a:tint val="75000"/>
                  </a:srgbClr>
                </a:solidFill>
              </a:rPr>
              <a:t>JLUO Annual Meeting – June 10, 2024</a:t>
            </a:r>
            <a:endParaRPr lang="en-US" sz="90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77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9075E-8FF3-4F1C-AC49-79880CF5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Safety Events Demand our Collective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A7E6D-F595-438E-99BB-E94F2DE9B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421" y="1092299"/>
            <a:ext cx="8318040" cy="722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We continue to struggle with significant safety lapses and challenges, particularly in Hazardous Energy Control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D84E48-29E2-41DB-8126-A718D41ED626}"/>
              </a:ext>
            </a:extLst>
          </p:cNvPr>
          <p:cNvSpPr txBox="1">
            <a:spLocks/>
          </p:cNvSpPr>
          <p:nvPr/>
        </p:nvSpPr>
        <p:spPr>
          <a:xfrm>
            <a:off x="706684" y="2058579"/>
            <a:ext cx="7156854" cy="32937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300"/>
              <a:t>Observations from </a:t>
            </a:r>
            <a:r>
              <a:rPr lang="en-US" sz="2300" err="1"/>
              <a:t>PROActive</a:t>
            </a:r>
            <a:r>
              <a:rPr lang="en-US" sz="2300"/>
              <a:t> Peer Review highlighted gaps </a:t>
            </a:r>
          </a:p>
          <a:p>
            <a:pPr lvl="1">
              <a:lnSpc>
                <a:spcPct val="100000"/>
              </a:lnSpc>
            </a:pPr>
            <a:r>
              <a:rPr lang="en-US"/>
              <a:t>Lack of consistent pre-job briefings</a:t>
            </a:r>
          </a:p>
          <a:p>
            <a:pPr lvl="1">
              <a:lnSpc>
                <a:spcPct val="100000"/>
              </a:lnSpc>
            </a:pPr>
            <a:r>
              <a:rPr lang="en-US"/>
              <a:t>Lack of PPE or incorrect PPE for the job, </a:t>
            </a:r>
          </a:p>
          <a:p>
            <a:pPr lvl="1">
              <a:lnSpc>
                <a:spcPct val="100000"/>
              </a:lnSpc>
            </a:pPr>
            <a:r>
              <a:rPr lang="en-US"/>
              <a:t>Not using procedures</a:t>
            </a:r>
          </a:p>
          <a:p>
            <a:pPr lvl="1">
              <a:lnSpc>
                <a:spcPct val="100000"/>
              </a:lnSpc>
            </a:pPr>
            <a:r>
              <a:rPr lang="en-US"/>
              <a:t>Lack of processes to support successful execution of LOTO,</a:t>
            </a:r>
          </a:p>
          <a:p>
            <a:pPr lvl="1">
              <a:lnSpc>
                <a:spcPct val="100000"/>
              </a:lnSpc>
            </a:pPr>
            <a:r>
              <a:rPr lang="en-US" sz="2100"/>
              <a:t>Confusion and inconsistencies in </a:t>
            </a:r>
            <a:r>
              <a:rPr lang="en-US" sz="2100" err="1"/>
              <a:t>ePAS</a:t>
            </a:r>
            <a:r>
              <a:rPr lang="en-US" sz="2100"/>
              <a:t> utilization</a:t>
            </a:r>
            <a:endParaRPr lang="en-US" sz="2300"/>
          </a:p>
          <a:p>
            <a:pPr>
              <a:lnSpc>
                <a:spcPct val="100000"/>
              </a:lnSpc>
            </a:pPr>
            <a:r>
              <a:rPr lang="en-US" sz="2300"/>
              <a:t>Suggestions for improvement from independent Longenecker and Associates Review</a:t>
            </a:r>
          </a:p>
          <a:p>
            <a:pPr lvl="1">
              <a:lnSpc>
                <a:spcPct val="100000"/>
              </a:lnSpc>
            </a:pPr>
            <a:r>
              <a:rPr lang="en-US" sz="2100"/>
              <a:t>Ineffective task hazard analysis and work planning</a:t>
            </a:r>
          </a:p>
          <a:p>
            <a:pPr lvl="1">
              <a:lnSpc>
                <a:spcPct val="100000"/>
              </a:lnSpc>
            </a:pPr>
            <a:r>
              <a:rPr lang="en-US" sz="2100"/>
              <a:t>Ineffective job walkdowns and pre-job briefs, </a:t>
            </a:r>
          </a:p>
          <a:p>
            <a:pPr lvl="1">
              <a:lnSpc>
                <a:spcPct val="100000"/>
              </a:lnSpc>
            </a:pPr>
            <a:r>
              <a:rPr lang="en-US" sz="2100"/>
              <a:t>Improvement needed in overall safety knowledge and awareness across all levels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3D6EB-A218-40BB-884E-069DD531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E72F45-6B51-489D-BB0B-1A20A57151F8}"/>
              </a:ext>
            </a:extLst>
          </p:cNvPr>
          <p:cNvSpPr txBox="1">
            <a:spLocks/>
          </p:cNvSpPr>
          <p:nvPr/>
        </p:nvSpPr>
        <p:spPr>
          <a:xfrm>
            <a:off x="706684" y="5273657"/>
            <a:ext cx="6700531" cy="10638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/>
              <a:t>Because of particularly concerning observations, we have taken the step of pausing all HEC LOTO operations at Jefferson Lab pending competency evaluations</a:t>
            </a:r>
          </a:p>
        </p:txBody>
      </p:sp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4065EE0E-8575-44BF-AF5D-1BD304D0F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6" t="34731" r="-2" b="41400"/>
          <a:stretch/>
        </p:blipFill>
        <p:spPr>
          <a:xfrm>
            <a:off x="8249077" y="4457868"/>
            <a:ext cx="2580415" cy="1555434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1EC570-C983-4BE7-A4D1-4A0B4CE0B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077" y="981303"/>
            <a:ext cx="2580415" cy="337608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87AFE1D-A2D7-4352-B934-CE06EE806FFE}"/>
              </a:ext>
            </a:extLst>
          </p:cNvPr>
          <p:cNvSpPr txBox="1">
            <a:spLocks/>
          </p:cNvSpPr>
          <p:nvPr/>
        </p:nvSpPr>
        <p:spPr>
          <a:xfrm>
            <a:off x="5635743" y="6521447"/>
            <a:ext cx="714877" cy="209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900" smtClean="0"/>
              <a:pPr/>
              <a:t>12</a:t>
            </a:fld>
            <a:endParaRPr lang="en-US" sz="90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05E46E7-DB05-459F-8228-998E80F1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002" y="6512882"/>
            <a:ext cx="3012794" cy="209157"/>
          </a:xfrm>
        </p:spPr>
        <p:txBody>
          <a:bodyPr/>
          <a:lstStyle/>
          <a:p>
            <a:pPr lvl="0"/>
            <a:r>
              <a:rPr lang="en-US">
                <a:solidFill>
                  <a:srgbClr val="000000">
                    <a:tint val="75000"/>
                  </a:srgbClr>
                </a:solidFill>
              </a:rPr>
              <a:t>JLUO Annual Meeting – June 10, 2024</a:t>
            </a:r>
            <a:endParaRPr lang="en-US" sz="90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50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cap="none"/>
              <a:t>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031" y="1104078"/>
            <a:ext cx="7052777" cy="5260392"/>
          </a:xfrm>
        </p:spPr>
        <p:txBody>
          <a:bodyPr>
            <a:normAutofit/>
          </a:bodyPr>
          <a:lstStyle/>
          <a:p>
            <a:r>
              <a:rPr lang="en-US" sz="2000"/>
              <a:t>We’re making excellent progress on our nuclear physics mission with exciting science ahead. Thank you!</a:t>
            </a:r>
          </a:p>
          <a:p>
            <a:pPr>
              <a:lnSpc>
                <a:spcPct val="70000"/>
              </a:lnSpc>
            </a:pPr>
            <a:endParaRPr lang="en-US" sz="2000"/>
          </a:p>
          <a:p>
            <a:r>
              <a:rPr lang="en-US" sz="2000"/>
              <a:t>Our priorities are clear:</a:t>
            </a:r>
          </a:p>
          <a:p>
            <a:pPr lvl="1"/>
            <a:r>
              <a:rPr lang="en-US" sz="1800"/>
              <a:t>Ensuring that the 12 GeV program is successful in all facets</a:t>
            </a:r>
          </a:p>
          <a:p>
            <a:pPr lvl="1"/>
            <a:r>
              <a:rPr lang="en-US" sz="1800"/>
              <a:t>Moving EIC forward aggressively</a:t>
            </a:r>
          </a:p>
          <a:p>
            <a:pPr lvl="1"/>
            <a:r>
              <a:rPr lang="en-US" sz="1800"/>
              <a:t>Laying the groundwork for an exciting role for CEBAF  in the EIC era</a:t>
            </a:r>
          </a:p>
          <a:p>
            <a:pPr lvl="1"/>
            <a:r>
              <a:rPr lang="en-US" sz="1800"/>
              <a:t>Diversifying Jefferson Lab’s scientific mission with a significant role in Advanced Computing</a:t>
            </a:r>
          </a:p>
          <a:p>
            <a:pPr marL="457200" lvl="1" indent="0">
              <a:buNone/>
            </a:pPr>
            <a:endParaRPr lang="en-US" sz="1800"/>
          </a:p>
          <a:p>
            <a:pPr marL="0" indent="0" algn="ctr">
              <a:buNone/>
            </a:pPr>
            <a:r>
              <a:rPr lang="en-US" sz="2000" b="1">
                <a:solidFill>
                  <a:srgbClr val="0070C0"/>
                </a:solidFill>
              </a:rPr>
              <a:t>Thank you for your continued enthusiasm and support for Jefferson Lab and your partnership in the lab’s future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2C44A-323C-3C4C-8E43-7F6C038E8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8" r="21076"/>
          <a:stretch/>
        </p:blipFill>
        <p:spPr>
          <a:xfrm>
            <a:off x="7464669" y="782672"/>
            <a:ext cx="4727331" cy="6075327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F172450-2F47-4268-AF92-F6ED9B351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521447"/>
            <a:ext cx="714877" cy="209157"/>
          </a:xfrm>
        </p:spPr>
        <p:txBody>
          <a:bodyPr/>
          <a:lstStyle/>
          <a:p>
            <a:fld id="{07E1C93C-5050-FC42-8F10-D22D4F119D13}" type="slidenum">
              <a:rPr lang="en-US" sz="900" smtClean="0"/>
              <a:pPr/>
              <a:t>13</a:t>
            </a:fld>
            <a:endParaRPr lang="en-US" sz="90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D2BC4BF-9808-43FA-A32A-F8260A083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002" y="6512882"/>
            <a:ext cx="3012794" cy="209157"/>
          </a:xfrm>
        </p:spPr>
        <p:txBody>
          <a:bodyPr/>
          <a:lstStyle/>
          <a:p>
            <a:pPr lvl="0"/>
            <a:r>
              <a:rPr lang="en-US">
                <a:solidFill>
                  <a:srgbClr val="000000">
                    <a:tint val="75000"/>
                  </a:srgbClr>
                </a:solidFill>
              </a:rPr>
              <a:t>JLUO Annual Meeting – June 10, 2024</a:t>
            </a:r>
            <a:endParaRPr lang="en-US" sz="90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31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cap="none"/>
              <a:t>Reminder: Community Standards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002" y="6512882"/>
            <a:ext cx="3012794" cy="209157"/>
          </a:xfrm>
        </p:spPr>
        <p:txBody>
          <a:bodyPr/>
          <a:lstStyle/>
          <a:p>
            <a:pPr lvl="0"/>
            <a:r>
              <a:rPr lang="en-US">
                <a:solidFill>
                  <a:srgbClr val="000000">
                    <a:tint val="75000"/>
                  </a:srgbClr>
                </a:solidFill>
              </a:rPr>
              <a:t>JLUO Annual Meeting – June 10, 2024</a:t>
            </a:r>
            <a:endParaRPr lang="en-US" sz="90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702" t="39015" r="1382" b="10229"/>
          <a:stretch/>
        </p:blipFill>
        <p:spPr>
          <a:xfrm>
            <a:off x="6222138" y="1012268"/>
            <a:ext cx="5920597" cy="5063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60789"/>
          <a:stretch/>
        </p:blipFill>
        <p:spPr>
          <a:xfrm>
            <a:off x="246185" y="1639018"/>
            <a:ext cx="5723679" cy="3475661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4D2139E-4D2E-4669-9BE0-DA9CC0960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521447"/>
            <a:ext cx="714877" cy="209157"/>
          </a:xfrm>
        </p:spPr>
        <p:txBody>
          <a:bodyPr/>
          <a:lstStyle/>
          <a:p>
            <a:fld id="{07E1C93C-5050-FC42-8F10-D22D4F119D13}" type="slidenum">
              <a:rPr lang="en-US" sz="900" smtClean="0"/>
              <a:pPr/>
              <a:t>2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7875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cap="none"/>
              <a:t>Fantastic Scientific Results!</a:t>
            </a:r>
          </a:p>
        </p:txBody>
      </p:sp>
      <p:pic>
        <p:nvPicPr>
          <p:cNvPr id="9" name="Picture 8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7B0830D6-62D5-4DE4-8660-02072E08EF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7260" y="4177637"/>
            <a:ext cx="1974451" cy="22073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9482AA-9A9D-484F-BFBA-F74C67747AFF}"/>
              </a:ext>
            </a:extLst>
          </p:cNvPr>
          <p:cNvSpPr txBox="1"/>
          <p:nvPr/>
        </p:nvSpPr>
        <p:spPr>
          <a:xfrm>
            <a:off x="7985178" y="4140392"/>
            <a:ext cx="1839137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“Determining the gluonic gravitational form factors of the proton," Duran et al, Nature 615, 813 (2023)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6191F5-F278-499F-93C0-2ADB54D3953A}"/>
              </a:ext>
            </a:extLst>
          </p:cNvPr>
          <p:cNvSpPr txBox="1"/>
          <p:nvPr/>
        </p:nvSpPr>
        <p:spPr>
          <a:xfrm>
            <a:off x="4324766" y="5953355"/>
            <a:ext cx="3661028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Burkert, V.D., et al., </a:t>
            </a:r>
            <a:r>
              <a:rPr lang="en-US" sz="1100" i="1" kern="1200">
                <a:solidFill>
                  <a:srgbClr val="1D61A2"/>
                </a:solidFill>
                <a:latin typeface="Arial"/>
                <a:ea typeface="Times New Roman" panose="02020603050405020304" pitchFamily="18" charset="0"/>
                <a:cs typeface="Arial"/>
                <a:hlinkClick r:id="rId4"/>
              </a:rPr>
              <a:t>Gravitational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D61A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hlinkClick r:id="rId4"/>
              </a:rPr>
              <a:t> form factors of the proton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. Reviews of Modern Physics </a:t>
            </a:r>
            <a:r>
              <a:rPr kumimoji="0" lang="en-US" sz="1100" b="1" i="1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95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, 041002 (2023)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FCB49-EADE-4481-A516-C8C85D657870}"/>
              </a:ext>
            </a:extLst>
          </p:cNvPr>
          <p:cNvSpPr txBox="1"/>
          <p:nvPr/>
        </p:nvSpPr>
        <p:spPr>
          <a:xfrm>
            <a:off x="6344526" y="4173081"/>
            <a:ext cx="1408454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Tangential stress force inside the proton changes direction near r ~ 0.45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fm</a:t>
            </a:r>
            <a:r>
              <a:rPr lang="en-US" sz="1200" kern="1200">
                <a:solidFill>
                  <a:srgbClr val="7030A0"/>
                </a:solidFill>
                <a:latin typeface="Arial"/>
                <a:ea typeface="+mn-ea"/>
                <a:cs typeface="Arial"/>
              </a:rPr>
              <a:t>  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Peak: 38,000 N (4 metric tons)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21A919-8687-4E60-B4CC-CAEAE512F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28" y="1126783"/>
            <a:ext cx="3719532" cy="1733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3FD478-1D40-496F-A105-4CCE42DEC038}"/>
              </a:ext>
            </a:extLst>
          </p:cNvPr>
          <p:cNvSpPr txBox="1"/>
          <p:nvPr/>
        </p:nvSpPr>
        <p:spPr>
          <a:xfrm>
            <a:off x="650473" y="2813496"/>
            <a:ext cx="3068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>
                <a:latin typeface="Arial" panose="020B0604020202020204" pitchFamily="34" charset="0"/>
                <a:cs typeface="Arial" panose="020B0604020202020204" pitchFamily="34" charset="0"/>
              </a:rPr>
              <a:t>Proton Radius: Nature 575, 147 (2019)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9E3E2-F67E-358B-6E0F-5D1BD59F3A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554"/>
          <a:stretch/>
        </p:blipFill>
        <p:spPr>
          <a:xfrm>
            <a:off x="194191" y="3604793"/>
            <a:ext cx="3525340" cy="2408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863482-B63D-7243-3719-DC9876645032}"/>
              </a:ext>
            </a:extLst>
          </p:cNvPr>
          <p:cNvSpPr txBox="1"/>
          <p:nvPr/>
        </p:nvSpPr>
        <p:spPr>
          <a:xfrm>
            <a:off x="354870" y="6004864"/>
            <a:ext cx="3661028" cy="5493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en-US" sz="1100" kern="1200">
                <a:solidFill>
                  <a:schemeClr val="tx1"/>
                </a:solidFill>
                <a:latin typeface="Arial"/>
                <a:ea typeface="+mn-ea"/>
                <a:cs typeface="Arial"/>
              </a:rPr>
              <a:t>PREX-II  </a:t>
            </a:r>
            <a:r>
              <a:rPr lang="en-US" sz="1100" i="1" kern="1200">
                <a:solidFill>
                  <a:schemeClr val="tx1"/>
                </a:solidFill>
                <a:latin typeface="Arial"/>
                <a:ea typeface="+mn-ea"/>
                <a:cs typeface="Arial"/>
              </a:rPr>
              <a:t>PRL 126, 172502 (2021)</a:t>
            </a:r>
            <a:endParaRPr lang="en-US" sz="1600" i="1">
              <a:solidFill>
                <a:schemeClr val="tx1"/>
              </a:solidFill>
              <a:ea typeface="+mn-ea"/>
            </a:endParaRPr>
          </a:p>
          <a:p>
            <a:pPr algn="l">
              <a:lnSpc>
                <a:spcPct val="90000"/>
              </a:lnSpc>
            </a:pPr>
            <a:r>
              <a:rPr lang="en-US" sz="1100" kern="1200">
                <a:solidFill>
                  <a:schemeClr val="tx1"/>
                </a:solidFill>
                <a:latin typeface="Arial"/>
                <a:ea typeface="+mn-ea"/>
                <a:cs typeface="Arial"/>
              </a:rPr>
              <a:t>CREX  </a:t>
            </a:r>
            <a:r>
              <a:rPr lang="en-US" sz="1100" i="1" kern="1200">
                <a:solidFill>
                  <a:schemeClr val="tx1"/>
                </a:solidFill>
                <a:latin typeface="Arial"/>
                <a:ea typeface="+mn-ea"/>
                <a:cs typeface="Arial"/>
              </a:rPr>
              <a:t>Phys. Rev. Lett. 129, 4, 042501 (2022)</a:t>
            </a:r>
          </a:p>
          <a:p>
            <a:pPr algn="l">
              <a:lnSpc>
                <a:spcPct val="90000"/>
              </a:lnSpc>
              <a:buChar char="•"/>
            </a:pPr>
            <a:endParaRPr lang="en-US" sz="1100" i="1" kern="1200">
              <a:solidFill>
                <a:schemeClr val="tx1"/>
              </a:solidFill>
              <a:latin typeface="Arial"/>
              <a:ea typeface="+mn-ea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7B5B95-FD7F-96BA-7659-4540241B66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175" r="-498" b="4438"/>
          <a:stretch/>
        </p:blipFill>
        <p:spPr>
          <a:xfrm>
            <a:off x="4325132" y="3716824"/>
            <a:ext cx="2015315" cy="2238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F695DA-F334-1444-CFCF-4954F4242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5754" y="1124398"/>
            <a:ext cx="2812014" cy="2054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DD3091-B490-EED8-7A1E-0B4B975EC9D2}"/>
              </a:ext>
            </a:extLst>
          </p:cNvPr>
          <p:cNvSpPr txBox="1"/>
          <p:nvPr/>
        </p:nvSpPr>
        <p:spPr>
          <a:xfrm>
            <a:off x="320551" y="3259701"/>
            <a:ext cx="364674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defRPr/>
            </a:pPr>
            <a:r>
              <a:rPr lang="en-US" sz="1200" kern="1200">
                <a:solidFill>
                  <a:srgbClr val="0066CC"/>
                </a:solidFill>
                <a:latin typeface="Arial"/>
                <a:ea typeface="+mn-ea"/>
                <a:cs typeface="Arial"/>
              </a:rPr>
              <a:t>Neutron radii measured by parity violating electron scattering – implications for neutron stars</a:t>
            </a:r>
            <a:endParaRPr lang="en-US">
              <a:solidFill>
                <a:srgbClr val="0066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4AA2E4-D755-E8CF-81B7-9F98F7FB3E80}"/>
              </a:ext>
            </a:extLst>
          </p:cNvPr>
          <p:cNvSpPr txBox="1"/>
          <p:nvPr/>
        </p:nvSpPr>
        <p:spPr>
          <a:xfrm>
            <a:off x="4591007" y="810986"/>
            <a:ext cx="278827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1200" kern="1200">
                <a:solidFill>
                  <a:srgbClr val="0066CC"/>
                </a:solidFill>
                <a:latin typeface="Arial"/>
                <a:ea typeface="+mn-ea"/>
                <a:cs typeface="Arial"/>
              </a:rPr>
              <a:t>MARATHON used mirror nuclei to assess neutron valence structure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B92645-84BA-D1EE-63AE-7826E26A119D}"/>
              </a:ext>
            </a:extLst>
          </p:cNvPr>
          <p:cNvSpPr txBox="1"/>
          <p:nvPr/>
        </p:nvSpPr>
        <p:spPr>
          <a:xfrm>
            <a:off x="4423649" y="3078748"/>
            <a:ext cx="333580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i="1">
                <a:latin typeface="Arial" panose="020B0604020202020204" pitchFamily="34" charset="0"/>
                <a:cs typeface="Arial" panose="020B0604020202020204" pitchFamily="34" charset="0"/>
              </a:rPr>
              <a:t>Phys. Rev. Lett.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 128, 13, 132003 (2022)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A8B58B-A40B-4764-B1A6-C79700FC70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524" t="15914" r="22634" b="13339"/>
          <a:stretch/>
        </p:blipFill>
        <p:spPr>
          <a:xfrm>
            <a:off x="7956056" y="980864"/>
            <a:ext cx="3464373" cy="2926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582755-C3F4-4586-9F6D-3F1EBDADA02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7" t="12611" r="88680" b="82090"/>
          <a:stretch/>
        </p:blipFill>
        <p:spPr>
          <a:xfrm>
            <a:off x="10966086" y="927406"/>
            <a:ext cx="1007378" cy="396602"/>
          </a:xfrm>
          <a:prstGeom prst="rect">
            <a:avLst/>
          </a:prstGeom>
        </p:spPr>
      </p:pic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AAE5EB96-C60B-4EF2-9FB3-728F37769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521447"/>
            <a:ext cx="714877" cy="209157"/>
          </a:xfrm>
        </p:spPr>
        <p:txBody>
          <a:bodyPr/>
          <a:lstStyle/>
          <a:p>
            <a:fld id="{07E1C93C-5050-FC42-8F10-D22D4F119D13}" type="slidenum">
              <a:rPr lang="en-US" sz="900" smtClean="0"/>
              <a:pPr/>
              <a:t>3</a:t>
            </a:fld>
            <a:endParaRPr lang="en-US" sz="90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99727723-DB9D-495E-B724-56E8FCA2B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002" y="6512882"/>
            <a:ext cx="3012794" cy="209157"/>
          </a:xfrm>
        </p:spPr>
        <p:txBody>
          <a:bodyPr/>
          <a:lstStyle/>
          <a:p>
            <a:pPr lvl="0"/>
            <a:r>
              <a:rPr lang="en-US">
                <a:solidFill>
                  <a:srgbClr val="000000">
                    <a:tint val="75000"/>
                  </a:srgbClr>
                </a:solidFill>
              </a:rPr>
              <a:t>JLUO Annual Meeting – June 10, 2024</a:t>
            </a:r>
            <a:endParaRPr lang="en-US" sz="90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2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171D-C0DE-4473-A7FB-033277AF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>
                <a:latin typeface="Arial" panose="020B0604020202020204" pitchFamily="34" charset="0"/>
              </a:rPr>
              <a:t>12 GeV CEBAF Program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205D5-05BB-455A-847E-D1FB63CB9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434781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698"/>
              </a:lnSpc>
            </a:pPr>
            <a:r>
              <a:rPr lang="en-US" sz="2000"/>
              <a:t>CEBAF Operations funding reduced by ~$6M in FY24 (relative to FY23), causing us to curtail operations;  we will startup in early FY25 instead of August 2024.</a:t>
            </a:r>
            <a:endParaRPr lang="en-US"/>
          </a:p>
          <a:p>
            <a:pPr>
              <a:lnSpc>
                <a:spcPct val="114698"/>
              </a:lnSpc>
            </a:pPr>
            <a:r>
              <a:rPr lang="en-US" sz="2000"/>
              <a:t>Our ~30 week CEBAF Run completed with 75% </a:t>
            </a:r>
            <a:r>
              <a:rPr lang="en-US" sz="2000" err="1"/>
              <a:t>reliablility</a:t>
            </a:r>
            <a:r>
              <a:rPr lang="en-US" sz="2000"/>
              <a:t>; in the summer SAD now</a:t>
            </a:r>
          </a:p>
          <a:p>
            <a:pPr>
              <a:lnSpc>
                <a:spcPct val="114698"/>
              </a:lnSpc>
            </a:pPr>
            <a:r>
              <a:rPr lang="en-US" sz="2000"/>
              <a:t>We instituted a Hazardous Energy Control Lockout/Tagout pause in response to observed deficiencies in our program</a:t>
            </a:r>
          </a:p>
          <a:p>
            <a:pPr>
              <a:lnSpc>
                <a:spcPct val="114698"/>
              </a:lnSpc>
            </a:pPr>
            <a:r>
              <a:rPr lang="en-US" sz="2000"/>
              <a:t>Planning for ~26 weeks of CEBAF Operations in FY25</a:t>
            </a:r>
          </a:p>
          <a:p>
            <a:pPr>
              <a:lnSpc>
                <a:spcPct val="114698"/>
              </a:lnSpc>
            </a:pPr>
            <a:r>
              <a:rPr lang="en-US" sz="2000"/>
              <a:t>MOLLER Project CD-2/3 approval!</a:t>
            </a:r>
          </a:p>
          <a:p>
            <a:pPr>
              <a:lnSpc>
                <a:spcPct val="114698"/>
              </a:lnSpc>
            </a:pPr>
            <a:r>
              <a:rPr lang="en-US" sz="2000"/>
              <a:t>ESR2 Project met its KPP; commissioning nearly complete</a:t>
            </a:r>
          </a:p>
          <a:p>
            <a:pPr>
              <a:lnSpc>
                <a:spcPct val="114698"/>
              </a:lnSpc>
            </a:pPr>
            <a:r>
              <a:rPr lang="en-US" sz="2000"/>
              <a:t>CEBAF Performance Plan delivering refurbished cryomodules and higher gradient margin</a:t>
            </a:r>
          </a:p>
          <a:p>
            <a:pPr>
              <a:lnSpc>
                <a:spcPct val="114698"/>
              </a:lnSpc>
            </a:pPr>
            <a:r>
              <a:rPr lang="en-US" sz="2000"/>
              <a:t>Upcoming DOE CEBAF Operations Review is June 25-27, 2024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1E8AD04-0D48-46CA-A9F1-E49782C7F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521447"/>
            <a:ext cx="714877" cy="209157"/>
          </a:xfrm>
        </p:spPr>
        <p:txBody>
          <a:bodyPr/>
          <a:lstStyle/>
          <a:p>
            <a:fld id="{07E1C93C-5050-FC42-8F10-D22D4F119D13}" type="slidenum">
              <a:rPr lang="en-US" sz="900" smtClean="0"/>
              <a:pPr/>
              <a:t>4</a:t>
            </a:fld>
            <a:endParaRPr lang="en-US" sz="90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48ED2DD-241E-40EA-BFC3-D2556AF1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002" y="6512882"/>
            <a:ext cx="3012794" cy="209157"/>
          </a:xfrm>
        </p:spPr>
        <p:txBody>
          <a:bodyPr/>
          <a:lstStyle/>
          <a:p>
            <a:pPr lvl="0"/>
            <a:r>
              <a:rPr lang="en-US">
                <a:solidFill>
                  <a:srgbClr val="000000">
                    <a:tint val="75000"/>
                  </a:srgbClr>
                </a:solidFill>
              </a:rPr>
              <a:t>JLUO Annual Meeting – June 10, 2024</a:t>
            </a:r>
            <a:endParaRPr lang="en-US" sz="90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72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29AA051-B170-0A61-AB4A-5759BA2176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" y="747300"/>
            <a:ext cx="12192000" cy="5540825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3F4A9496-1888-8124-3DC9-28D898046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Jefferson Lab’s Science and Technology Vision</a:t>
            </a:r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5F08518C-F09D-448F-9EA5-4FF5D4F10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9C32-F40A-4944-821E-46A56DF0648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8696D857-9FB8-AD84-19B6-87ECC656AA0A}"/>
              </a:ext>
            </a:extLst>
          </p:cNvPr>
          <p:cNvSpPr txBox="1">
            <a:spLocks/>
          </p:cNvSpPr>
          <p:nvPr/>
        </p:nvSpPr>
        <p:spPr>
          <a:xfrm>
            <a:off x="411892" y="922502"/>
            <a:ext cx="11285837" cy="538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03A547-CBDD-5AFC-F79B-E848CCEE5AE8}"/>
              </a:ext>
            </a:extLst>
          </p:cNvPr>
          <p:cNvSpPr txBox="1"/>
          <p:nvPr/>
        </p:nvSpPr>
        <p:spPr>
          <a:xfrm>
            <a:off x="160072" y="3046556"/>
            <a:ext cx="2654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0000"/>
                </a:solidFill>
                <a:latin typeface="Avenir" panose="020B0503020203020204" pitchFamily="34" charset="0"/>
              </a:rPr>
              <a:t>Nuclear Physics at  CEBAF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242444-AE21-F264-4B53-0CE2268EDF18}"/>
              </a:ext>
            </a:extLst>
          </p:cNvPr>
          <p:cNvSpPr txBox="1"/>
          <p:nvPr/>
        </p:nvSpPr>
        <p:spPr>
          <a:xfrm>
            <a:off x="3187753" y="3046556"/>
            <a:ext cx="22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0000"/>
                </a:solidFill>
                <a:latin typeface="Avenir" panose="020B0503020203020204" pitchFamily="34" charset="0"/>
              </a:rPr>
              <a:t>Electron-Ion Collider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288171B-61F4-0712-0BB0-41E6B8A878C3}"/>
              </a:ext>
            </a:extLst>
          </p:cNvPr>
          <p:cNvSpPr txBox="1"/>
          <p:nvPr/>
        </p:nvSpPr>
        <p:spPr>
          <a:xfrm>
            <a:off x="9261597" y="2931393"/>
            <a:ext cx="211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0000"/>
                </a:solidFill>
                <a:latin typeface="Avenir" panose="020B0503020203020204" pitchFamily="34" charset="0"/>
              </a:rPr>
              <a:t>Accelerator Science &amp;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A2A955C-AF0F-EF25-C381-8F95283D5759}"/>
              </a:ext>
            </a:extLst>
          </p:cNvPr>
          <p:cNvSpPr txBox="1"/>
          <p:nvPr/>
        </p:nvSpPr>
        <p:spPr>
          <a:xfrm>
            <a:off x="6231449" y="2940253"/>
            <a:ext cx="245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0000"/>
                </a:solidFill>
                <a:latin typeface="Avenir" panose="020B0503020203020204" pitchFamily="34" charset="0"/>
              </a:rPr>
              <a:t>Computational Science &amp; </a:t>
            </a:r>
            <a:br>
              <a:rPr lang="en-US" sz="1400" b="1">
                <a:solidFill>
                  <a:srgbClr val="000000"/>
                </a:solidFill>
                <a:latin typeface="Avenir" panose="020B0503020203020204" pitchFamily="34" charset="0"/>
              </a:rPr>
            </a:br>
            <a:r>
              <a:rPr lang="en-US" sz="1400" b="1">
                <a:solidFill>
                  <a:srgbClr val="000000"/>
                </a:solidFill>
                <a:latin typeface="Avenir" panose="020B0503020203020204" pitchFamily="34" charset="0"/>
              </a:rPr>
              <a:t>Technology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267CFF-F6F9-C92E-66A1-5156D6A1D8B1}"/>
              </a:ext>
            </a:extLst>
          </p:cNvPr>
          <p:cNvSpPr txBox="1"/>
          <p:nvPr/>
        </p:nvSpPr>
        <p:spPr>
          <a:xfrm>
            <a:off x="3735902" y="5903186"/>
            <a:ext cx="5312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i="1">
                <a:solidFill>
                  <a:srgbClr val="000000"/>
                </a:solidFill>
                <a:latin typeface="Avenir" panose="020B0503020203020204" pitchFamily="34" charset="0"/>
                <a:cs typeface="Arial" panose="020B0604020202020204" pitchFamily="34" charset="0"/>
              </a:rPr>
              <a:t>S&amp;T thrusts are synergistic and mutually supportive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B92485-1F88-477E-8504-80DCE5AD5FF2}"/>
              </a:ext>
            </a:extLst>
          </p:cNvPr>
          <p:cNvSpPr txBox="1"/>
          <p:nvPr/>
        </p:nvSpPr>
        <p:spPr>
          <a:xfrm>
            <a:off x="160072" y="3517713"/>
            <a:ext cx="2463555" cy="2251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Vibrant nuclear physics research program at </a:t>
            </a:r>
            <a:r>
              <a:rPr kumimoji="0" lang="en-US" sz="12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CEBAF </a:t>
            </a: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supporting ~1,900 annual users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MOLLER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Future opportunities complementary to EIC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Theory and computation supporting NP goals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B162A9-DD79-4AA8-97EE-FEB320D50146}"/>
              </a:ext>
            </a:extLst>
          </p:cNvPr>
          <p:cNvSpPr txBox="1"/>
          <p:nvPr/>
        </p:nvSpPr>
        <p:spPr>
          <a:xfrm>
            <a:off x="3210409" y="3517713"/>
            <a:ext cx="2552514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Partnering </a:t>
            </a: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with BNL in the management, design, and construction of the Electron-Ion Collider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Leadership in EIC scientific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1250">
                <a:solidFill>
                  <a:srgbClr val="000000"/>
                </a:solidFill>
                <a:latin typeface="Avenir" panose="020B0503020203020204" pitchFamily="34" charset="0"/>
              </a:rPr>
              <a:t>Leadership of the Generic EIC–related Detector R&amp;D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6E8D55-D8BC-46D5-B85E-9B3C7FA2D753}"/>
              </a:ext>
            </a:extLst>
          </p:cNvPr>
          <p:cNvSpPr txBox="1"/>
          <p:nvPr/>
        </p:nvSpPr>
        <p:spPr>
          <a:xfrm>
            <a:off x="6275305" y="3517713"/>
            <a:ext cx="291535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Design, construction, operation of first-of-its-kind data-intensive computing facility: </a:t>
            </a:r>
            <a:r>
              <a:rPr kumimoji="0" lang="en-US" sz="12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High Performance Data Facility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Building out data science, domain science capabilities in support of HPDF and to take advantage of HPDF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0EF8F0-1ADF-42A9-B8C7-EC7BF4CC6654}"/>
              </a:ext>
            </a:extLst>
          </p:cNvPr>
          <p:cNvSpPr txBox="1"/>
          <p:nvPr/>
        </p:nvSpPr>
        <p:spPr>
          <a:xfrm>
            <a:off x="9303879" y="3517713"/>
            <a:ext cx="2636808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Accelerator component production for DOE construction projects </a:t>
            </a:r>
            <a:r>
              <a:rPr kumimoji="0" lang="en-US" sz="12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partnering</a:t>
            </a: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 across the National Lab complex.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Develop CEBAF upgrade concepts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R&amp;D in accelerator, detectors and applications in nuclear imaging and medicine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50CF7652-0EEC-4E07-8C37-ED8FE9285E06}"/>
              </a:ext>
            </a:extLst>
          </p:cNvPr>
          <p:cNvSpPr txBox="1">
            <a:spLocks/>
          </p:cNvSpPr>
          <p:nvPr/>
        </p:nvSpPr>
        <p:spPr>
          <a:xfrm>
            <a:off x="5635743" y="6521447"/>
            <a:ext cx="714877" cy="209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900" smtClean="0"/>
              <a:pPr/>
              <a:t>5</a:t>
            </a:fld>
            <a:endParaRPr lang="en-US" sz="90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90B9A3CF-DB5C-4CFC-8673-B1C8F339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002" y="6512882"/>
            <a:ext cx="3012794" cy="209157"/>
          </a:xfrm>
        </p:spPr>
        <p:txBody>
          <a:bodyPr/>
          <a:lstStyle/>
          <a:p>
            <a:pPr lvl="0"/>
            <a:r>
              <a:rPr lang="en-US">
                <a:solidFill>
                  <a:srgbClr val="000000">
                    <a:tint val="75000"/>
                  </a:srgbClr>
                </a:solidFill>
              </a:rPr>
              <a:t>JLUO Annual Meeting – June 10, 2024</a:t>
            </a:r>
            <a:endParaRPr lang="en-US" sz="90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7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EF719-5059-43C1-8422-9413B441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84553"/>
            <a:ext cx="11285837" cy="487490"/>
          </a:xfrm>
        </p:spPr>
        <p:txBody>
          <a:bodyPr/>
          <a:lstStyle/>
          <a:p>
            <a:r>
              <a:rPr lang="en-US" dirty="0"/>
              <a:t>Jefferson Lab Organization and Leadership Team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6668A6-2EEA-4ABF-B912-B0F3DB616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39E4E-2F29-4AB2-B7D4-552A89AB1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8" y="802258"/>
            <a:ext cx="11608308" cy="557972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B7D7CD2-91B8-4586-981F-0784C0CE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521447"/>
            <a:ext cx="714877" cy="209157"/>
          </a:xfrm>
        </p:spPr>
        <p:txBody>
          <a:bodyPr/>
          <a:lstStyle/>
          <a:p>
            <a:fld id="{07E1C93C-5050-FC42-8F10-D22D4F119D13}" type="slidenum">
              <a:rPr lang="en-US" sz="900" smtClean="0"/>
              <a:pPr/>
              <a:t>6</a:t>
            </a:fld>
            <a:endParaRPr lang="en-US" sz="90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53237F0-F7E6-49F7-B06D-4C8545BB8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002" y="6512882"/>
            <a:ext cx="3012794" cy="209157"/>
          </a:xfrm>
        </p:spPr>
        <p:txBody>
          <a:bodyPr/>
          <a:lstStyle/>
          <a:p>
            <a:pPr lvl="0"/>
            <a:r>
              <a:rPr lang="en-US">
                <a:solidFill>
                  <a:srgbClr val="000000">
                    <a:tint val="75000"/>
                  </a:srgbClr>
                </a:solidFill>
              </a:rPr>
              <a:t>JLUO Annual Meeting – June 10, 2024</a:t>
            </a:r>
            <a:endParaRPr lang="en-US" sz="90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05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C708C-A796-494B-918C-B3B198BC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Jefferson Lab Funding and Staffing History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ECAC9C4-D591-44B3-A64F-5AEC11D1A0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1702998"/>
              </p:ext>
            </p:extLst>
          </p:nvPr>
        </p:nvGraphicFramePr>
        <p:xfrm>
          <a:off x="7857373" y="906630"/>
          <a:ext cx="4221915" cy="5259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3BC0297-0615-4EC0-97CA-2BB7532AA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4" y="1464543"/>
            <a:ext cx="7662718" cy="431144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05C4359-CA6F-4F00-8EB9-A40C1E431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521447"/>
            <a:ext cx="714877" cy="209157"/>
          </a:xfrm>
        </p:spPr>
        <p:txBody>
          <a:bodyPr/>
          <a:lstStyle/>
          <a:p>
            <a:fld id="{07E1C93C-5050-FC42-8F10-D22D4F119D13}" type="slidenum">
              <a:rPr lang="en-US" sz="900" smtClean="0"/>
              <a:pPr/>
              <a:t>7</a:t>
            </a:fld>
            <a:endParaRPr lang="en-US" sz="90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C208281-F587-4E6D-BC45-ACBF0BF7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002" y="6512882"/>
            <a:ext cx="3012794" cy="209157"/>
          </a:xfrm>
        </p:spPr>
        <p:txBody>
          <a:bodyPr/>
          <a:lstStyle/>
          <a:p>
            <a:pPr lvl="0"/>
            <a:r>
              <a:rPr lang="en-US">
                <a:solidFill>
                  <a:srgbClr val="000000">
                    <a:tint val="75000"/>
                  </a:srgbClr>
                </a:solidFill>
              </a:rPr>
              <a:t>JLUO Annual Meeting – June 10, 2024</a:t>
            </a:r>
            <a:endParaRPr lang="en-US" sz="90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15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BB4C-4AAE-491C-A8EB-EED9DA2BF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Lab’s Future is Bright!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2A10FDB-1FA3-43E3-9D16-94E03175DE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991" y="3436468"/>
            <a:ext cx="4749721" cy="2981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83B86836-A65A-4499-8899-B40596ACD8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249" y="1853610"/>
            <a:ext cx="2590723" cy="148940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8B40B7-44FF-4915-A8C4-56C46E1DC759}"/>
              </a:ext>
            </a:extLst>
          </p:cNvPr>
          <p:cNvSpPr txBox="1">
            <a:spLocks/>
          </p:cNvSpPr>
          <p:nvPr/>
        </p:nvSpPr>
        <p:spPr>
          <a:xfrm>
            <a:off x="411893" y="877813"/>
            <a:ext cx="5684108" cy="979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700" b="1">
                <a:solidFill>
                  <a:srgbClr val="000000"/>
                </a:solidFill>
                <a:latin typeface="Arial" panose="020B0604020202020204" pitchFamily="34" charset="0"/>
              </a:rPr>
              <a:t>Jefferson Lab will design, build and host the High Performance Data Facility, in partnership with Lawrence Berkeley National Lab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CA19A-5D80-4F96-A6FF-7547C08E62F7}"/>
              </a:ext>
            </a:extLst>
          </p:cNvPr>
          <p:cNvSpPr txBox="1">
            <a:spLocks/>
          </p:cNvSpPr>
          <p:nvPr/>
        </p:nvSpPr>
        <p:spPr>
          <a:xfrm>
            <a:off x="7364818" y="877813"/>
            <a:ext cx="4827182" cy="173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700" b="1">
                <a:solidFill>
                  <a:srgbClr val="000000"/>
                </a:solidFill>
                <a:latin typeface="Arial" panose="020B0604020202020204" pitchFamily="34" charset="0"/>
              </a:rPr>
              <a:t>Nuclear Science Long-Range Plan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12 GeV CEBAF Program, including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</a:rPr>
              <a:t>SoLID</a:t>
            </a:r>
            <a:endParaRPr lang="en-US" sz="1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Electron Ion Collider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Future long-term opportunities with CEBAF: positron program and 22 GeV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5678C5-3F7D-4825-BB96-69807B787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602" y="2486932"/>
            <a:ext cx="2329282" cy="3020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F2BAA3-9316-470C-A059-F4CCD66333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368"/>
          <a:stretch/>
        </p:blipFill>
        <p:spPr>
          <a:xfrm>
            <a:off x="499973" y="1853610"/>
            <a:ext cx="3649095" cy="2169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C63E0C-E8EF-4ECE-BA47-611AC5D22B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96460">
            <a:off x="9668706" y="4661185"/>
            <a:ext cx="2168977" cy="20230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76F890-3347-4DE3-97B4-2125E5A8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A16428-4E71-4A99-A6D3-D54178D231F7}"/>
              </a:ext>
            </a:extLst>
          </p:cNvPr>
          <p:cNvCxnSpPr/>
          <p:nvPr/>
        </p:nvCxnSpPr>
        <p:spPr>
          <a:xfrm>
            <a:off x="7196328" y="1294193"/>
            <a:ext cx="0" cy="4685983"/>
          </a:xfrm>
          <a:prstGeom prst="line">
            <a:avLst/>
          </a:prstGeom>
          <a:ln w="190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51B3B3F-48A4-40DA-8563-AC980089C19E}"/>
              </a:ext>
            </a:extLst>
          </p:cNvPr>
          <p:cNvSpPr txBox="1">
            <a:spLocks/>
          </p:cNvSpPr>
          <p:nvPr/>
        </p:nvSpPr>
        <p:spPr>
          <a:xfrm>
            <a:off x="5635743" y="6521447"/>
            <a:ext cx="714877" cy="209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900" smtClean="0"/>
              <a:pPr/>
              <a:t>8</a:t>
            </a:fld>
            <a:endParaRPr lang="en-US" sz="90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A87A7AC-C5D5-42FD-AF02-ED726DC85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002" y="6512882"/>
            <a:ext cx="3012794" cy="209157"/>
          </a:xfrm>
        </p:spPr>
        <p:txBody>
          <a:bodyPr/>
          <a:lstStyle/>
          <a:p>
            <a:pPr lvl="0"/>
            <a:r>
              <a:rPr lang="en-US">
                <a:solidFill>
                  <a:srgbClr val="000000">
                    <a:tint val="75000"/>
                  </a:srgbClr>
                </a:solidFill>
              </a:rPr>
              <a:t>JLUO Annual Meeting – June 10, 2024</a:t>
            </a:r>
            <a:endParaRPr lang="en-US" sz="90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10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79C8-D5FF-E62A-260F-BF9D2D2A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The Jefferson Lab of the Future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BA5E8F-F485-FDF8-CA4D-BE3496D0BD9A}"/>
              </a:ext>
            </a:extLst>
          </p:cNvPr>
          <p:cNvSpPr txBox="1">
            <a:spLocks/>
          </p:cNvSpPr>
          <p:nvPr/>
        </p:nvSpPr>
        <p:spPr>
          <a:xfrm>
            <a:off x="411892" y="240539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00000"/>
                </a:solidFill>
                <a:latin typeface="Avenir Book" panose="02000503020000020003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/>
              <a:t>	</a:t>
            </a:r>
          </a:p>
        </p:txBody>
      </p:sp>
      <p:sp>
        <p:nvSpPr>
          <p:cNvPr id="3" name="Rectangle 2"/>
          <p:cNvSpPr/>
          <p:nvPr/>
        </p:nvSpPr>
        <p:spPr>
          <a:xfrm>
            <a:off x="411892" y="1415775"/>
            <a:ext cx="73147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venir" panose="020B0503020203020204" pitchFamily="34" charset="0"/>
              </a:rPr>
              <a:t>We are entering </a:t>
            </a:r>
            <a:r>
              <a:rPr lang="en-US" sz="2000" b="1">
                <a:solidFill>
                  <a:srgbClr val="000000"/>
                </a:solidFill>
                <a:latin typeface="Avenir" panose="020B0503020203020204" pitchFamily="34" charset="0"/>
              </a:rPr>
              <a:t>a new era at Jefferson Lab. We are facing a time of change and opportunity unprecedented since the Lab’s founding</a:t>
            </a:r>
          </a:p>
          <a:p>
            <a:pPr lvl="0"/>
            <a:endParaRPr lang="en-US" sz="200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00000"/>
                </a:solidFill>
                <a:latin typeface="Avenir" panose="020B0503020203020204" pitchFamily="34" charset="0"/>
              </a:rPr>
              <a:t>We are reinventing Jefferson Lab 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sz="2000">
                <a:solidFill>
                  <a:srgbClr val="000000"/>
                </a:solidFill>
                <a:latin typeface="Avenir" panose="020B0503020203020204" pitchFamily="34" charset="0"/>
              </a:rPr>
              <a:t>to take on a more significant role with a diversified mission – with a goal of delivering </a:t>
            </a:r>
            <a:r>
              <a:rPr lang="en-US" sz="2000" b="1">
                <a:solidFill>
                  <a:srgbClr val="000000"/>
                </a:solidFill>
                <a:latin typeface="Avenir" panose="020B0503020203020204" pitchFamily="34" charset="0"/>
              </a:rPr>
              <a:t>even greater impact for the Nation</a:t>
            </a:r>
          </a:p>
          <a:p>
            <a:pPr marL="741363" lvl="1" indent="-284163">
              <a:buFont typeface="Arial" panose="020B0604020202020204" pitchFamily="34" charset="0"/>
              <a:buChar char="–"/>
            </a:pPr>
            <a:r>
              <a:rPr lang="en-US" sz="2000" b="1">
                <a:solidFill>
                  <a:srgbClr val="000000"/>
                </a:solidFill>
                <a:latin typeface="Avenir" panose="020B0503020203020204" pitchFamily="34" charset="0"/>
              </a:rPr>
              <a:t>with a goal of achieving a higher standard of performance in laboratory operations to better deliver on our mission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en-US" sz="2000" b="1">
                <a:solidFill>
                  <a:srgbClr val="000000"/>
                </a:solidFill>
                <a:latin typeface="Avenir" panose="020B0503020203020204" pitchFamily="34" charset="0"/>
              </a:rPr>
              <a:t>to enable a multi-program future</a:t>
            </a:r>
          </a:p>
          <a:p>
            <a:pPr lvl="0"/>
            <a:endParaRPr lang="en-US" sz="200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venir" panose="020B0503020203020204" pitchFamily="34" charset="0"/>
              </a:rPr>
              <a:t>This means changes across the board in how we operate and manage the Lab</a:t>
            </a:r>
            <a:endParaRPr lang="en-US" sz="2000" b="1">
              <a:solidFill>
                <a:srgbClr val="000000"/>
              </a:solidFill>
              <a:latin typeface="Avenir" panose="020B05030202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AE9397-3E62-4DAD-A8EC-31473BBE5C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8" r="21076"/>
          <a:stretch/>
        </p:blipFill>
        <p:spPr>
          <a:xfrm>
            <a:off x="7894520" y="1164380"/>
            <a:ext cx="3859765" cy="496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4CF8BED-FF4E-4F5E-84A5-6BDDF1DE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521447"/>
            <a:ext cx="714877" cy="209157"/>
          </a:xfrm>
        </p:spPr>
        <p:txBody>
          <a:bodyPr/>
          <a:lstStyle/>
          <a:p>
            <a:fld id="{07E1C93C-5050-FC42-8F10-D22D4F119D13}" type="slidenum">
              <a:rPr lang="en-US" sz="900" smtClean="0"/>
              <a:pPr/>
              <a:t>9</a:t>
            </a:fld>
            <a:endParaRPr lang="en-US" sz="90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1C4140B-09C8-493B-855C-EEBA2AF12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002" y="6512882"/>
            <a:ext cx="3012794" cy="209157"/>
          </a:xfrm>
        </p:spPr>
        <p:txBody>
          <a:bodyPr/>
          <a:lstStyle/>
          <a:p>
            <a:pPr lvl="0"/>
            <a:r>
              <a:rPr lang="en-US">
                <a:solidFill>
                  <a:srgbClr val="000000">
                    <a:tint val="75000"/>
                  </a:srgbClr>
                </a:solidFill>
              </a:rPr>
              <a:t>JLUO Annual Meeting – June 10, 2024</a:t>
            </a:r>
            <a:endParaRPr lang="en-US" sz="90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17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e5ed8b-e522-44c6-95dc-2637cacc5da1">
      <Terms xmlns="http://schemas.microsoft.com/office/infopath/2007/PartnerControls"/>
    </lcf76f155ced4ddcb4097134ff3c332f>
    <TaxCatchAll xmlns="650a6002-9f9f-49af-8d4a-5da87ea1c82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E7CB33F74F24CBD782AE53CE50DA9" ma:contentTypeVersion="13" ma:contentTypeDescription="Create a new document." ma:contentTypeScope="" ma:versionID="adc7b98f57b554e90e51bd7e730673ab">
  <xsd:schema xmlns:xsd="http://www.w3.org/2001/XMLSchema" xmlns:xs="http://www.w3.org/2001/XMLSchema" xmlns:p="http://schemas.microsoft.com/office/2006/metadata/properties" xmlns:ns2="650a6002-9f9f-49af-8d4a-5da87ea1c823" xmlns:ns3="50e5ed8b-e522-44c6-95dc-2637cacc5da1" targetNamespace="http://schemas.microsoft.com/office/2006/metadata/properties" ma:root="true" ma:fieldsID="21fd2a6af6d69cf9624a4601562d2c0f" ns2:_="" ns3:_="">
    <xsd:import namespace="650a6002-9f9f-49af-8d4a-5da87ea1c823"/>
    <xsd:import namespace="50e5ed8b-e522-44c6-95dc-2637cacc5da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a6002-9f9f-49af-8d4a-5da87ea1c8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6450774-2533-4d1b-8b0c-ca15a14bdccb}" ma:internalName="TaxCatchAll" ma:showField="CatchAllData" ma:web="650a6002-9f9f-49af-8d4a-5da87ea1c8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5ed8b-e522-44c6-95dc-2637cacc5d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FF8178-FA78-47C4-82B5-1B5C40718CEE}">
  <ds:schemaRefs>
    <ds:schemaRef ds:uri="http://schemas.microsoft.com/office/2006/documentManagement/types"/>
    <ds:schemaRef ds:uri="50e5ed8b-e522-44c6-95dc-2637cacc5da1"/>
    <ds:schemaRef ds:uri="http://schemas.openxmlformats.org/package/2006/metadata/core-properties"/>
    <ds:schemaRef ds:uri="http://schemas.microsoft.com/office/infopath/2007/PartnerControls"/>
    <ds:schemaRef ds:uri="650a6002-9f9f-49af-8d4a-5da87ea1c823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7F748AF-C148-4199-B94A-70585707B6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0a6002-9f9f-49af-8d4a-5da87ea1c823"/>
    <ds:schemaRef ds:uri="50e5ed8b-e522-44c6-95dc-2637cacc5d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02C314-AB0A-40BF-AE0F-0C6EA9E203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1</TotalTime>
  <Words>1077</Words>
  <Application>Microsoft Office PowerPoint</Application>
  <PresentationFormat>Widescreen</PresentationFormat>
  <Paragraphs>139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Reminder: Community Standards</vt:lpstr>
      <vt:lpstr>Fantastic Scientific Results!</vt:lpstr>
      <vt:lpstr>12 GeV CEBAF Program News</vt:lpstr>
      <vt:lpstr>Jefferson Lab’s Science and Technology Vision</vt:lpstr>
      <vt:lpstr>Jefferson Lab Organization and Leadership Team</vt:lpstr>
      <vt:lpstr>Jefferson Lab Funding and Staffing History</vt:lpstr>
      <vt:lpstr>Jefferson Lab’s Future is Bright!</vt:lpstr>
      <vt:lpstr>The Jefferson Lab of the Future </vt:lpstr>
      <vt:lpstr>Management &amp; Operations (M&amp;O) Contract Competition</vt:lpstr>
      <vt:lpstr>Evolution of our campus to deliver our expanded mission</vt:lpstr>
      <vt:lpstr>Recent Safety Events Demand our Collective Attention</vt:lpstr>
      <vt:lpstr>Perspective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Cameron</dc:creator>
  <cp:lastModifiedBy>Jae Yun Cho</cp:lastModifiedBy>
  <cp:revision>9</cp:revision>
  <cp:lastPrinted>2023-06-24T23:59:22Z</cp:lastPrinted>
  <dcterms:created xsi:type="dcterms:W3CDTF">2023-03-08T13:59:24Z</dcterms:created>
  <dcterms:modified xsi:type="dcterms:W3CDTF">2024-06-09T17:43:56Z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0x010100216B2F93EDB7EF43B5AA317BEEBE52C0</vt:lpwstr>
  </property>
  <property fmtid="{D5CDD505-2E9C-101B-9397-08002B2CF9AE}" pid="3" name="MediaServiceImageTags">
    <vt:lpwstr/>
  </property>
</Properties>
</file>