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13.png" ContentType="image/png"/>
  <Override PartName="/ppt/media/image50.png" ContentType="image/png"/>
  <Override PartName="/ppt/media/image40.png" ContentType="image/png"/>
  <Override PartName="/ppt/media/image4.png" ContentType="image/png"/>
  <Override PartName="/ppt/media/image34.png" ContentType="image/png"/>
  <Override PartName="/ppt/media/image41.png" ContentType="image/png"/>
  <Override PartName="/ppt/media/image9.png" ContentType="image/png"/>
  <Override PartName="/ppt/media/image39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11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60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60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60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60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4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Trebuchet MS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0" y="0"/>
            <a:ext cx="12191760" cy="821880"/>
          </a:xfrm>
          <a:prstGeom prst="rect">
            <a:avLst/>
          </a:prstGeom>
          <a:solidFill>
            <a:srgbClr val="d5273b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Picture 9" descr="Text&#10;&#10;Description automatically generated"/>
          <p:cNvPicPr/>
          <p:nvPr/>
        </p:nvPicPr>
        <p:blipFill>
          <a:blip r:embed="rId2"/>
          <a:stretch/>
        </p:blipFill>
        <p:spPr>
          <a:xfrm>
            <a:off x="4743360" y="144360"/>
            <a:ext cx="2704680" cy="53316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Trebuchet MS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CE6A079-C464-4F62-AD61-803CDBAB4F57}" type="slidenum">
              <a:rPr b="0" lang="en-US" sz="1200" spc="-1" strike="noStrike">
                <a:solidFill>
                  <a:srgbClr val="8b8b8b"/>
                </a:solidFill>
                <a:latin typeface="Trebuchet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Trebuchet MS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rebuchet MS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Trebuchet MS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Trebuchet MS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rgbClr val="d5273b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Trebuchet MS"/>
              </a:rPr>
              <a:t>Natural Sciences and Mathematics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46" name="Picture 4" descr=""/>
          <p:cNvPicPr/>
          <p:nvPr/>
        </p:nvPicPr>
        <p:blipFill>
          <a:blip r:embed="rId2"/>
          <a:stretch/>
        </p:blipFill>
        <p:spPr>
          <a:xfrm>
            <a:off x="158400" y="6477480"/>
            <a:ext cx="328320" cy="3034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rebuchet MS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Trebuchet MS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Trebuchet MS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rgbClr val="d5273b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Trebuchet MS"/>
              </a:rPr>
              <a:t>Natural Sciences and Mathematics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86" name="Picture 4" descr=""/>
          <p:cNvPicPr/>
          <p:nvPr/>
        </p:nvPicPr>
        <p:blipFill>
          <a:blip r:embed="rId2"/>
          <a:stretch/>
        </p:blipFill>
        <p:spPr>
          <a:xfrm>
            <a:off x="158400" y="6477480"/>
            <a:ext cx="328320" cy="3034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rebuchet MS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Trebuchet MS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Trebuchet MS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8E881F1-CE51-429C-80B9-23B0B6DA2B61}" type="datetime">
              <a:rPr b="0" lang="en-US" sz="1200" spc="-1" strike="noStrike">
                <a:solidFill>
                  <a:srgbClr val="8b8b8b"/>
                </a:solidFill>
                <a:latin typeface="Trebuchet MS"/>
              </a:rPr>
              <a:t>7/22/24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246C73B-00AD-457E-A703-68041FD67257}" type="slidenum">
              <a:rPr b="0" lang="en-US" sz="1200" spc="-1" strike="noStrike">
                <a:solidFill>
                  <a:srgbClr val="8b8b8b"/>
                </a:solidFill>
                <a:latin typeface="Trebuchet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8" name="CustomShape 6"/>
          <p:cNvSpPr/>
          <p:nvPr/>
        </p:nvSpPr>
        <p:spPr>
          <a:xfrm>
            <a:off x="0" y="6419880"/>
            <a:ext cx="12191760" cy="437760"/>
          </a:xfrm>
          <a:prstGeom prst="rect">
            <a:avLst/>
          </a:prstGeom>
          <a:solidFill>
            <a:srgbClr val="d5273b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9" name="Picture 3" descr=""/>
          <p:cNvPicPr/>
          <p:nvPr/>
        </p:nvPicPr>
        <p:blipFill>
          <a:blip r:embed="rId2"/>
          <a:stretch/>
        </p:blipFill>
        <p:spPr>
          <a:xfrm>
            <a:off x="3579120" y="6492960"/>
            <a:ext cx="5032800" cy="2725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4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4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4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4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4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4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slideLayout" Target="../slideLayouts/slideLayout4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2520" y="819720"/>
            <a:ext cx="12192120" cy="16002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Simulation Study of W-ScFi Calorimeter for Pair Spectrometer Luminosity Detector at ePIC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143000" y="3657600"/>
            <a:ext cx="9143640" cy="3429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c9211e"/>
                </a:solidFill>
                <a:latin typeface="Times New Roman"/>
              </a:rPr>
              <a:t>Aranya Giri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Relativistic Heavy Ion Lab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Department of Physics, University of Houston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c9211e"/>
                </a:solidFill>
                <a:latin typeface="Times New Roman"/>
              </a:rPr>
              <a:t>Advisor – Prof. Rene Bellwied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600" spc="-1" strike="noStrike">
              <a:latin typeface="Arial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10134720" y="6541920"/>
            <a:ext cx="2057400" cy="324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600" spc="-1" strike="noStrike">
                <a:latin typeface="Times New Roman"/>
              </a:rPr>
              <a:t>Date - 22</a:t>
            </a:r>
            <a:r>
              <a:rPr b="0" lang="en-US" sz="1600" spc="-1" strike="noStrike" baseline="14000000">
                <a:latin typeface="Times New Roman"/>
              </a:rPr>
              <a:t>nd</a:t>
            </a:r>
            <a:r>
              <a:rPr b="0" lang="en-US" sz="1600" spc="-1" strike="noStrike">
                <a:latin typeface="Times New Roman"/>
              </a:rPr>
              <a:t> June, 2024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69" name="TextShape 4"/>
          <p:cNvSpPr txBox="1"/>
          <p:nvPr/>
        </p:nvSpPr>
        <p:spPr>
          <a:xfrm>
            <a:off x="3333600" y="2743200"/>
            <a:ext cx="6237000" cy="39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en-US" sz="2200" spc="-1" strike="noStrike">
                <a:solidFill>
                  <a:srgbClr val="000000"/>
                </a:solidFill>
                <a:latin typeface="Times New Roman"/>
              </a:rPr>
              <a:t>Early Career Day – EICUG 2024 – Lehigh University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685800" y="3657600"/>
            <a:ext cx="2057400" cy="143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1440" y="0"/>
            <a:ext cx="8457480" cy="549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dc0000"/>
                </a:solidFill>
                <a:latin typeface="Times New Roman"/>
              </a:rPr>
              <a:t>Calorimeter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1"/>
          <a:srcRect l="3484" t="6316" r="37251" b="53681"/>
          <a:stretch/>
        </p:blipFill>
        <p:spPr>
          <a:xfrm>
            <a:off x="3657600" y="2800800"/>
            <a:ext cx="5715000" cy="2856960"/>
          </a:xfrm>
          <a:prstGeom prst="rect">
            <a:avLst/>
          </a:prstGeom>
          <a:ln w="12600">
            <a:solidFill>
              <a:srgbClr val="c9211e"/>
            </a:solidFill>
            <a:round/>
          </a:ln>
        </p:spPr>
      </p:pic>
      <p:sp>
        <p:nvSpPr>
          <p:cNvPr id="259" name="TextShape 2"/>
          <p:cNvSpPr txBox="1"/>
          <p:nvPr/>
        </p:nvSpPr>
        <p:spPr>
          <a:xfrm>
            <a:off x="5084640" y="5657760"/>
            <a:ext cx="2916360" cy="37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000" spc="-1" strike="noStrike">
                <a:latin typeface="Times New Roman"/>
              </a:rPr>
              <a:t>Fig. Shower generation by photon in EM CAL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60" name="TextShape 3"/>
          <p:cNvSpPr txBox="1"/>
          <p:nvPr/>
        </p:nvSpPr>
        <p:spPr>
          <a:xfrm>
            <a:off x="360" y="686160"/>
            <a:ext cx="12192120" cy="2115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Calorimeters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completely absorbs the incident particle and measure its energy and position.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Times New Roman"/>
              </a:rPr>
              <a:t>The incident particle initiates a particle shower. Each secondary particle deposits energy and produces further particles until the full energy is absorbed.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Times New Roman"/>
              </a:rPr>
              <a:t>The composition and the dimensions of these showers depend on the type and energy of the primary particle (e±, photons or hadrons ) .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61" name="TextShape 4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8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329760" y="1133280"/>
            <a:ext cx="5486040" cy="44049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Requirements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Fairly good energy and position resolution.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Radiation Hard for compact size.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Low integration time (</a:t>
            </a:r>
            <a:r>
              <a:rPr b="0" lang="en-US" sz="1800" spc="-1" strike="noStrike" u="sng">
                <a:uFillTx/>
                <a:latin typeface="Times New Roman"/>
              </a:rPr>
              <a:t>&lt; 10 ns bunch spacing</a:t>
            </a:r>
            <a:r>
              <a:rPr b="0" lang="en-US" sz="1800" spc="-1" strike="noStrike">
                <a:latin typeface="Times New Roman"/>
              </a:rPr>
              <a:t>).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Track shower profile for improved pile-up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(</a:t>
            </a:r>
            <a:r>
              <a:rPr b="0" lang="en-US" sz="1800" spc="-1" strike="noStrike" u="sng">
                <a:uFillTx/>
                <a:latin typeface="Times New Roman"/>
              </a:rPr>
              <a:t>multiple e</a:t>
            </a:r>
            <a:r>
              <a:rPr b="0" lang="en-US" sz="1800" spc="-1" strike="noStrike" u="sng" baseline="33000">
                <a:uFillTx/>
                <a:latin typeface="Times New Roman"/>
              </a:rPr>
              <a:t>-</a:t>
            </a:r>
            <a:r>
              <a:rPr b="0" lang="en-US" sz="1800" spc="-1" strike="noStrike" u="sng">
                <a:uFillTx/>
                <a:latin typeface="Times New Roman"/>
              </a:rPr>
              <a:t> hits</a:t>
            </a:r>
            <a:r>
              <a:rPr b="0" lang="en-US" sz="1800" spc="-1" strike="noStrike">
                <a:latin typeface="Times New Roman"/>
              </a:rPr>
              <a:t>) treatment.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A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Electromagnetic Sampling Calorimeter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Passive “hard” material – Tungsten (W)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Active Absorber – Plastic Scintillating Fibers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latin typeface="Times New Roman"/>
              </a:rPr>
              <a:t>The Volumetric Ratio of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W : ScFi is 4:1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latin typeface="Times New Roman"/>
              </a:rPr>
              <a:t>Layered Structure – Alternate layers have fiber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latin typeface="Times New Roman"/>
              </a:rPr>
              <a:t>running parallel along X or Y direction.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latin typeface="Times New Roman"/>
              </a:rPr>
              <a:t>Brass holders are used to keep the fibers uniform.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dc0000"/>
                </a:solidFill>
                <a:latin typeface="Times New Roman"/>
              </a:rPr>
              <a:t>W-ScFi Calorimeter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9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329760" y="1133280"/>
            <a:ext cx="5486040" cy="44049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Requirements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Fairly good energy and position resolution.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Radiation Hard for compact size.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Low integration time (</a:t>
            </a:r>
            <a:r>
              <a:rPr b="0" lang="en-US" sz="1800" spc="-1" strike="noStrike" u="sng">
                <a:uFillTx/>
                <a:latin typeface="Times New Roman"/>
              </a:rPr>
              <a:t>&lt; 10 ns bunch spacing</a:t>
            </a:r>
            <a:r>
              <a:rPr b="0" lang="en-US" sz="1800" spc="-1" strike="noStrike">
                <a:latin typeface="Times New Roman"/>
              </a:rPr>
              <a:t>).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Track shower profile for improved pile-up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(</a:t>
            </a:r>
            <a:r>
              <a:rPr b="0" lang="en-US" sz="1800" spc="-1" strike="noStrike" u="sng">
                <a:uFillTx/>
                <a:latin typeface="Times New Roman"/>
              </a:rPr>
              <a:t>multiple e</a:t>
            </a:r>
            <a:r>
              <a:rPr b="0" lang="en-US" sz="1800" spc="-1" strike="noStrike" u="sng" baseline="33000">
                <a:uFillTx/>
                <a:latin typeface="Times New Roman"/>
              </a:rPr>
              <a:t>-</a:t>
            </a:r>
            <a:r>
              <a:rPr b="0" lang="en-US" sz="1800" spc="-1" strike="noStrike" u="sng">
                <a:uFillTx/>
                <a:latin typeface="Times New Roman"/>
              </a:rPr>
              <a:t> hits</a:t>
            </a:r>
            <a:r>
              <a:rPr b="0" lang="en-US" sz="1800" spc="-1" strike="noStrike">
                <a:latin typeface="Times New Roman"/>
              </a:rPr>
              <a:t>) treatment.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A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Electromagnetic Sampling Calorimeter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Passive “hard” material – Tungsten (W)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Times New Roman"/>
              </a:rPr>
              <a:t>Active Absorber – Plastic Scintillating Fibers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UcPeriod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latin typeface="Times New Roman"/>
              </a:rPr>
              <a:t>The Volumetric Ratio of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W : ScFi is 4:1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latin typeface="Times New Roman"/>
              </a:rPr>
              <a:t>Layered Structure – Alternate layers have fiber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latin typeface="Times New Roman"/>
              </a:rPr>
              <a:t>running parallel along X or Y direction.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latin typeface="Times New Roman"/>
              </a:rPr>
              <a:t>Brass holders are used to keep the fibers uniform.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dc0000"/>
                </a:solidFill>
                <a:latin typeface="Times New Roman"/>
              </a:rPr>
              <a:t>W-ScFi Calorimeter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9900720" y="5414760"/>
            <a:ext cx="1720440" cy="31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Times New Roman"/>
              </a:rPr>
              <a:t>Fig. X|| layer in CAL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68" name="TextShape 4"/>
          <p:cNvSpPr txBox="1"/>
          <p:nvPr/>
        </p:nvSpPr>
        <p:spPr>
          <a:xfrm>
            <a:off x="6829920" y="4574880"/>
            <a:ext cx="2949840" cy="31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Times New Roman"/>
              </a:rPr>
              <a:t>Fig. W-SciFi calorimeter built in DD4hep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69" name="Line 5"/>
          <p:cNvSpPr/>
          <p:nvPr/>
        </p:nvSpPr>
        <p:spPr>
          <a:xfrm flipV="1">
            <a:off x="6687360" y="2754360"/>
            <a:ext cx="0" cy="91440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Line 6"/>
          <p:cNvSpPr/>
          <p:nvPr/>
        </p:nvSpPr>
        <p:spPr>
          <a:xfrm flipH="1">
            <a:off x="5929560" y="3668760"/>
            <a:ext cx="757800" cy="45720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7"/>
          <p:cNvSpPr/>
          <p:nvPr/>
        </p:nvSpPr>
        <p:spPr>
          <a:xfrm flipH="1" flipV="1">
            <a:off x="6020280" y="3251880"/>
            <a:ext cx="667080" cy="41688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TextShape 8"/>
          <p:cNvSpPr txBox="1"/>
          <p:nvPr/>
        </p:nvSpPr>
        <p:spPr>
          <a:xfrm>
            <a:off x="6651360" y="3247560"/>
            <a:ext cx="461160" cy="2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Times New Roman"/>
              </a:rPr>
              <a:t>y-axis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273" name="TextShape 9"/>
          <p:cNvSpPr txBox="1"/>
          <p:nvPr/>
        </p:nvSpPr>
        <p:spPr>
          <a:xfrm>
            <a:off x="5853600" y="3066480"/>
            <a:ext cx="461160" cy="2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Times New Roman"/>
              </a:rPr>
              <a:t>x-axis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274" name="TextShape 10"/>
          <p:cNvSpPr txBox="1"/>
          <p:nvPr/>
        </p:nvSpPr>
        <p:spPr>
          <a:xfrm>
            <a:off x="5853600" y="3788280"/>
            <a:ext cx="461160" cy="2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Times New Roman"/>
              </a:rPr>
              <a:t>z-axis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75" name="" descr=""/>
          <p:cNvPicPr/>
          <p:nvPr/>
        </p:nvPicPr>
        <p:blipFill>
          <a:blip r:embed="rId1"/>
          <a:stretch/>
        </p:blipFill>
        <p:spPr>
          <a:xfrm>
            <a:off x="9635760" y="1404360"/>
            <a:ext cx="2068200" cy="3890520"/>
          </a:xfrm>
          <a:prstGeom prst="rect">
            <a:avLst/>
          </a:prstGeom>
          <a:ln w="12600">
            <a:solidFill>
              <a:srgbClr val="c9211e"/>
            </a:solidFill>
            <a:round/>
          </a:ln>
        </p:spPr>
      </p:pic>
      <p:pic>
        <p:nvPicPr>
          <p:cNvPr id="276" name="" descr=""/>
          <p:cNvPicPr/>
          <p:nvPr/>
        </p:nvPicPr>
        <p:blipFill>
          <a:blip r:embed="rId2"/>
          <a:srcRect l="0" t="45612" r="0" b="0"/>
          <a:stretch/>
        </p:blipFill>
        <p:spPr>
          <a:xfrm>
            <a:off x="7070040" y="2057400"/>
            <a:ext cx="2439000" cy="2494440"/>
          </a:xfrm>
          <a:prstGeom prst="rect">
            <a:avLst/>
          </a:prstGeom>
          <a:ln w="12600">
            <a:solidFill>
              <a:srgbClr val="c9211e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dc0000"/>
                </a:solidFill>
                <a:latin typeface="Times New Roman"/>
              </a:rPr>
              <a:t>W-ScFi Calorimeter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Line 2"/>
          <p:cNvSpPr/>
          <p:nvPr/>
        </p:nvSpPr>
        <p:spPr>
          <a:xfrm>
            <a:off x="4217400" y="2137680"/>
            <a:ext cx="457200" cy="0"/>
          </a:xfrm>
          <a:prstGeom prst="line">
            <a:avLst/>
          </a:prstGeom>
          <a:ln w="29160">
            <a:solidFill>
              <a:srgbClr val="00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TextShape 3"/>
          <p:cNvSpPr txBox="1"/>
          <p:nvPr/>
        </p:nvSpPr>
        <p:spPr>
          <a:xfrm>
            <a:off x="4312800" y="1848960"/>
            <a:ext cx="380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684720" y="859680"/>
            <a:ext cx="3435480" cy="244476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pic>
        <p:nvPicPr>
          <p:cNvPr id="281" name="" descr=""/>
          <p:cNvPicPr/>
          <p:nvPr/>
        </p:nvPicPr>
        <p:blipFill>
          <a:blip r:embed="rId2"/>
          <a:stretch/>
        </p:blipFill>
        <p:spPr>
          <a:xfrm>
            <a:off x="691200" y="3465720"/>
            <a:ext cx="3429000" cy="244008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sp>
        <p:nvSpPr>
          <p:cNvPr id="282" name="TextShape 4"/>
          <p:cNvSpPr txBox="1"/>
          <p:nvPr/>
        </p:nvSpPr>
        <p:spPr>
          <a:xfrm>
            <a:off x="4348800" y="4360680"/>
            <a:ext cx="380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3" name="Line 5"/>
          <p:cNvSpPr/>
          <p:nvPr/>
        </p:nvSpPr>
        <p:spPr>
          <a:xfrm>
            <a:off x="4228200" y="4671000"/>
            <a:ext cx="457200" cy="0"/>
          </a:xfrm>
          <a:prstGeom prst="line">
            <a:avLst/>
          </a:prstGeom>
          <a:ln w="29160">
            <a:solidFill>
              <a:srgbClr val="00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TextShape 6"/>
          <p:cNvSpPr txBox="1"/>
          <p:nvPr/>
        </p:nvSpPr>
        <p:spPr>
          <a:xfrm>
            <a:off x="1143000" y="1148760"/>
            <a:ext cx="2286000" cy="42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Times New Roman"/>
              </a:rPr>
              <a:t>Y-Z shower profile from X|| layer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85" name="TextShape 7"/>
          <p:cNvSpPr txBox="1"/>
          <p:nvPr/>
        </p:nvSpPr>
        <p:spPr>
          <a:xfrm>
            <a:off x="1143000" y="3705120"/>
            <a:ext cx="2286000" cy="42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Times New Roman"/>
              </a:rPr>
              <a:t>X-Z shower profile from Y|| layer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86" name="TextShape 8"/>
          <p:cNvSpPr txBox="1"/>
          <p:nvPr/>
        </p:nvSpPr>
        <p:spPr>
          <a:xfrm>
            <a:off x="9906840" y="5408640"/>
            <a:ext cx="1720440" cy="31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Times New Roman"/>
              </a:rPr>
              <a:t>Fig. X|| layer in CAL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87" name="TextShape 9"/>
          <p:cNvSpPr txBox="1"/>
          <p:nvPr/>
        </p:nvSpPr>
        <p:spPr>
          <a:xfrm>
            <a:off x="6836040" y="4568760"/>
            <a:ext cx="2949840" cy="31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Times New Roman"/>
              </a:rPr>
              <a:t>Fig. W-SciFi calorimeter built in DD4hep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88" name="Line 10"/>
          <p:cNvSpPr/>
          <p:nvPr/>
        </p:nvSpPr>
        <p:spPr>
          <a:xfrm flipV="1">
            <a:off x="6693480" y="2748240"/>
            <a:ext cx="0" cy="91440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Line 11"/>
          <p:cNvSpPr/>
          <p:nvPr/>
        </p:nvSpPr>
        <p:spPr>
          <a:xfrm flipH="1">
            <a:off x="5935680" y="3662640"/>
            <a:ext cx="757800" cy="45720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Line 12"/>
          <p:cNvSpPr/>
          <p:nvPr/>
        </p:nvSpPr>
        <p:spPr>
          <a:xfrm flipH="1" flipV="1">
            <a:off x="6026400" y="3245760"/>
            <a:ext cx="667080" cy="41688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TextShape 13"/>
          <p:cNvSpPr txBox="1"/>
          <p:nvPr/>
        </p:nvSpPr>
        <p:spPr>
          <a:xfrm>
            <a:off x="6657480" y="3241440"/>
            <a:ext cx="461160" cy="2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Times New Roman"/>
              </a:rPr>
              <a:t>y-axis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92" name="" descr=""/>
          <p:cNvPicPr/>
          <p:nvPr/>
        </p:nvPicPr>
        <p:blipFill>
          <a:blip r:embed="rId3"/>
          <a:stretch/>
        </p:blipFill>
        <p:spPr>
          <a:xfrm>
            <a:off x="9641880" y="1398240"/>
            <a:ext cx="2068200" cy="3890520"/>
          </a:xfrm>
          <a:prstGeom prst="rect">
            <a:avLst/>
          </a:prstGeom>
          <a:ln w="12600">
            <a:solidFill>
              <a:srgbClr val="c9211e"/>
            </a:solidFill>
            <a:round/>
          </a:ln>
        </p:spPr>
      </p:pic>
      <p:pic>
        <p:nvPicPr>
          <p:cNvPr id="293" name="" descr=""/>
          <p:cNvPicPr/>
          <p:nvPr/>
        </p:nvPicPr>
        <p:blipFill>
          <a:blip r:embed="rId4"/>
          <a:srcRect l="0" t="45612" r="0" b="0"/>
          <a:stretch/>
        </p:blipFill>
        <p:spPr>
          <a:xfrm>
            <a:off x="7076160" y="2051280"/>
            <a:ext cx="2439000" cy="2494440"/>
          </a:xfrm>
          <a:prstGeom prst="rect">
            <a:avLst/>
          </a:prstGeom>
          <a:ln w="12600">
            <a:solidFill>
              <a:srgbClr val="c9211e"/>
            </a:solidFill>
            <a:round/>
          </a:ln>
        </p:spPr>
      </p:pic>
      <p:sp>
        <p:nvSpPr>
          <p:cNvPr id="294" name="TextShape 14"/>
          <p:cNvSpPr txBox="1"/>
          <p:nvPr/>
        </p:nvSpPr>
        <p:spPr>
          <a:xfrm>
            <a:off x="5853960" y="3066840"/>
            <a:ext cx="461160" cy="2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Times New Roman"/>
              </a:rPr>
              <a:t>x-axis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295" name="TextShape 15"/>
          <p:cNvSpPr txBox="1"/>
          <p:nvPr/>
        </p:nvSpPr>
        <p:spPr>
          <a:xfrm>
            <a:off x="5853960" y="3788640"/>
            <a:ext cx="461160" cy="2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Times New Roman"/>
              </a:rPr>
              <a:t>z-axis</a:t>
            </a:r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Simulation Results – Sampling Fraction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98" name="TextShape 3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99" name="TextShape 4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00" name="" descr=""/>
          <p:cNvPicPr/>
          <p:nvPr/>
        </p:nvPicPr>
        <p:blipFill>
          <a:blip r:embed="rId1"/>
          <a:stretch/>
        </p:blipFill>
        <p:spPr>
          <a:xfrm>
            <a:off x="3200400" y="914400"/>
            <a:ext cx="5486400" cy="394812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sp>
        <p:nvSpPr>
          <p:cNvPr id="301" name="TextShape 5"/>
          <p:cNvSpPr txBox="1"/>
          <p:nvPr/>
        </p:nvSpPr>
        <p:spPr>
          <a:xfrm>
            <a:off x="1564200" y="5275440"/>
            <a:ext cx="8832600" cy="4395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2400" spc="-1" strike="noStrike">
                <a:solidFill>
                  <a:srgbClr val="c9211e"/>
                </a:solidFill>
                <a:latin typeface="Times New Roman"/>
              </a:rPr>
              <a:t>Sampling Fraction is ~ 3% and independent of incident particle energy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2" name="TextShape 6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12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Simulation Results – Energy Resolution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05" name="TextShape 3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06" name="TextShape 4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07" name="" descr=""/>
          <p:cNvPicPr/>
          <p:nvPr/>
        </p:nvPicPr>
        <p:blipFill>
          <a:blip r:embed="rId1"/>
          <a:stretch/>
        </p:blipFill>
        <p:spPr>
          <a:xfrm>
            <a:off x="2772000" y="1158480"/>
            <a:ext cx="1342800" cy="341352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sp>
        <p:nvSpPr>
          <p:cNvPr id="308" name="Line 5"/>
          <p:cNvSpPr/>
          <p:nvPr/>
        </p:nvSpPr>
        <p:spPr>
          <a:xfrm>
            <a:off x="1564200" y="1911240"/>
            <a:ext cx="1177200" cy="0"/>
          </a:xfrm>
          <a:prstGeom prst="line">
            <a:avLst/>
          </a:prstGeom>
          <a:ln>
            <a:solidFill>
              <a:srgbClr val="000000"/>
            </a:solidFill>
            <a:headEnd len="med" type="diamond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6"/>
          <p:cNvSpPr/>
          <p:nvPr/>
        </p:nvSpPr>
        <p:spPr>
          <a:xfrm>
            <a:off x="2815200" y="1672200"/>
            <a:ext cx="264600" cy="457200"/>
          </a:xfrm>
          <a:prstGeom prst="ellipse">
            <a:avLst/>
          </a:prstGeom>
          <a:solidFill>
            <a:srgbClr val="000000">
              <a:alpha val="27000"/>
            </a:srgbClr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TextShape 7"/>
          <p:cNvSpPr txBox="1"/>
          <p:nvPr/>
        </p:nvSpPr>
        <p:spPr>
          <a:xfrm>
            <a:off x="1828800" y="1600200"/>
            <a:ext cx="380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1" name="TextShape 8"/>
          <p:cNvSpPr txBox="1"/>
          <p:nvPr/>
        </p:nvSpPr>
        <p:spPr>
          <a:xfrm>
            <a:off x="228600" y="2419920"/>
            <a:ext cx="2216520" cy="146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Times New Roman"/>
              </a:rPr>
              <a:t>Electron Gun Parameters: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V</a:t>
            </a:r>
            <a:r>
              <a:rPr b="0" lang="en-US" sz="1400" spc="-1" strike="noStrike" baseline="-8000">
                <a:latin typeface="Times New Roman"/>
              </a:rPr>
              <a:t>x</a:t>
            </a:r>
            <a:r>
              <a:rPr b="0" lang="en-US" sz="1400" spc="-1" strike="noStrike">
                <a:latin typeface="Times New Roman"/>
              </a:rPr>
              <a:t> = Uniform(-1.0, 1.0)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V</a:t>
            </a:r>
            <a:r>
              <a:rPr b="0" lang="en-US" sz="1400" spc="-1" strike="noStrike" baseline="-8000">
                <a:latin typeface="Times New Roman"/>
              </a:rPr>
              <a:t>y</a:t>
            </a:r>
            <a:r>
              <a:rPr b="0" lang="en-US" sz="1400" spc="-1" strike="noStrike">
                <a:latin typeface="Times New Roman"/>
              </a:rPr>
              <a:t> = Uniform(14.9, 15.9)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V</a:t>
            </a:r>
            <a:r>
              <a:rPr b="0" lang="en-US" sz="1400" spc="-1" strike="noStrike" baseline="-8000">
                <a:latin typeface="Times New Roman"/>
              </a:rPr>
              <a:t>z</a:t>
            </a:r>
            <a:r>
              <a:rPr b="0" lang="en-US" sz="1400" spc="-1" strike="noStrike">
                <a:latin typeface="Times New Roman"/>
              </a:rPr>
              <a:t> = -6388 cm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  <a:ea typeface="Times New Roman"/>
              </a:rPr>
              <a:t>θ = Uniform(-.25</a:t>
            </a:r>
            <a:r>
              <a:rPr b="0" lang="en-US" sz="1400" spc="-1" strike="noStrike">
                <a:latin typeface="Times New Roman"/>
                <a:ea typeface="Times New Roman"/>
              </a:rPr>
              <a:t>º</a:t>
            </a:r>
            <a:r>
              <a:rPr b="0" lang="en-US" sz="1400" spc="-1" strike="noStrike">
                <a:latin typeface="Times New Roman"/>
                <a:ea typeface="Times New Roman"/>
              </a:rPr>
              <a:t>, 2.5º)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  <a:ea typeface="Times New Roman"/>
              </a:rPr>
              <a:t>φ = Uniform(-.25</a:t>
            </a:r>
            <a:r>
              <a:rPr b="0" lang="en-US" sz="1400" spc="-1" strike="noStrike">
                <a:latin typeface="Times New Roman"/>
                <a:ea typeface="Times New Roman"/>
              </a:rPr>
              <a:t>º</a:t>
            </a:r>
            <a:r>
              <a:rPr b="0" lang="en-US" sz="1400" spc="-1" strike="noStrike">
                <a:latin typeface="Times New Roman"/>
                <a:ea typeface="Times New Roman"/>
              </a:rPr>
              <a:t>, 2.5º)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2" name="Line 9"/>
          <p:cNvSpPr/>
          <p:nvPr/>
        </p:nvSpPr>
        <p:spPr>
          <a:xfrm>
            <a:off x="2772000" y="4343400"/>
            <a:ext cx="0" cy="68580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TextShape 10"/>
          <p:cNvSpPr txBox="1"/>
          <p:nvPr/>
        </p:nvSpPr>
        <p:spPr>
          <a:xfrm>
            <a:off x="2057400" y="5029200"/>
            <a:ext cx="1375200" cy="2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Z = -6400 cm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314" name="" descr=""/>
          <p:cNvPicPr/>
          <p:nvPr/>
        </p:nvPicPr>
        <p:blipFill>
          <a:blip r:embed="rId2"/>
          <a:stretch/>
        </p:blipFill>
        <p:spPr>
          <a:xfrm>
            <a:off x="4285080" y="1202400"/>
            <a:ext cx="3883320" cy="274320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pic>
        <p:nvPicPr>
          <p:cNvPr id="315" name="" descr=""/>
          <p:cNvPicPr/>
          <p:nvPr/>
        </p:nvPicPr>
        <p:blipFill>
          <a:blip r:embed="rId3"/>
          <a:stretch/>
        </p:blipFill>
        <p:spPr>
          <a:xfrm>
            <a:off x="8217720" y="1202400"/>
            <a:ext cx="3883320" cy="274320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sp>
        <p:nvSpPr>
          <p:cNvPr id="316" name="TextShape 11"/>
          <p:cNvSpPr txBox="1"/>
          <p:nvPr/>
        </p:nvSpPr>
        <p:spPr>
          <a:xfrm>
            <a:off x="8744400" y="2502000"/>
            <a:ext cx="1638720" cy="2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Egen = 11.5 GeV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7" name="TextShape 12"/>
          <p:cNvSpPr txBox="1"/>
          <p:nvPr/>
        </p:nvSpPr>
        <p:spPr>
          <a:xfrm>
            <a:off x="4811400" y="2358000"/>
            <a:ext cx="1556640" cy="2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Egen = 3.5 GeV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8" name="TextShape 13"/>
          <p:cNvSpPr txBox="1"/>
          <p:nvPr/>
        </p:nvSpPr>
        <p:spPr>
          <a:xfrm>
            <a:off x="4500000" y="3945600"/>
            <a:ext cx="7543800" cy="160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For each generated energy (0.5, 18.0) GeV, the reconstructed energy distribution is fitted with Gaussian distribution.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latin typeface="Times New Roman"/>
              </a:rPr>
              <a:t>The fit parameters, mean (Erec) and sigma is used to calculate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energy resolution.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9" name="TextShape 14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13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" descr=""/>
          <p:cNvPicPr/>
          <p:nvPr/>
        </p:nvPicPr>
        <p:blipFill>
          <a:blip r:embed="rId1"/>
          <a:stretch/>
        </p:blipFill>
        <p:spPr>
          <a:xfrm>
            <a:off x="605160" y="1429200"/>
            <a:ext cx="5325840" cy="4001040"/>
          </a:xfrm>
          <a:prstGeom prst="rect">
            <a:avLst/>
          </a:prstGeom>
          <a:ln w="10080">
            <a:solidFill>
              <a:srgbClr val="000000"/>
            </a:solidFill>
            <a:round/>
          </a:ln>
        </p:spPr>
      </p:pic>
      <p:sp>
        <p:nvSpPr>
          <p:cNvPr id="321" name="TextShape 1"/>
          <p:cNvSpPr txBox="1"/>
          <p:nvPr/>
        </p:nvSpPr>
        <p:spPr>
          <a:xfrm>
            <a:off x="2743200" y="3294000"/>
            <a:ext cx="274320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σ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/E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 = a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/E + b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/E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 + c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 rot="21594000">
            <a:off x="3143160" y="2100240"/>
            <a:ext cx="2455200" cy="228600"/>
          </a:xfrm>
          <a:prstGeom prst="rect">
            <a:avLst/>
          </a:prstGeom>
          <a:noFill/>
          <a:ln w="1908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TextShape 3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Simulation Results – Energy Resolution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" descr=""/>
          <p:cNvPicPr/>
          <p:nvPr/>
        </p:nvPicPr>
        <p:blipFill>
          <a:blip r:embed="rId1"/>
          <a:stretch/>
        </p:blipFill>
        <p:spPr>
          <a:xfrm>
            <a:off x="605160" y="1429200"/>
            <a:ext cx="5325840" cy="4001040"/>
          </a:xfrm>
          <a:prstGeom prst="rect">
            <a:avLst/>
          </a:prstGeom>
          <a:ln w="10080">
            <a:solidFill>
              <a:srgbClr val="000000"/>
            </a:solidFill>
            <a:round/>
          </a:ln>
        </p:spPr>
      </p:pic>
      <p:sp>
        <p:nvSpPr>
          <p:cNvPr id="325" name="TextShape 1"/>
          <p:cNvSpPr txBox="1"/>
          <p:nvPr/>
        </p:nvSpPr>
        <p:spPr>
          <a:xfrm>
            <a:off x="2743200" y="3294000"/>
            <a:ext cx="274320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σ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/E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 = a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/E + b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/E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Arial"/>
              </a:rPr>
              <a:t> + c</a:t>
            </a:r>
            <a:r>
              <a:rPr b="0" lang="en-US" sz="2000" spc="-1" strike="noStrike" baseline="33000">
                <a:solidFill>
                  <a:srgbClr val="c9211e"/>
                </a:solidFill>
                <a:latin typeface="Times New Roman"/>
                <a:ea typeface="Arial"/>
              </a:rPr>
              <a:t>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 rot="21594000">
            <a:off x="3143160" y="2100240"/>
            <a:ext cx="2455200" cy="228600"/>
          </a:xfrm>
          <a:prstGeom prst="rect">
            <a:avLst/>
          </a:prstGeom>
          <a:noFill/>
          <a:ln w="1908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TextShape 3"/>
          <p:cNvSpPr txBox="1"/>
          <p:nvPr/>
        </p:nvSpPr>
        <p:spPr>
          <a:xfrm>
            <a:off x="6172200" y="770400"/>
            <a:ext cx="5650920" cy="85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Energy resolution</a:t>
            </a:r>
            <a:r>
              <a:rPr b="0" lang="en-US" sz="1800" spc="-1" strike="noStrike">
                <a:latin typeface="Times New Roman"/>
              </a:rPr>
              <a:t> of a calorimeter is determined by fluctuations in the processes by which energy is deposited and measured.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28" name="Google Shape;62;p 2" descr=""/>
          <p:cNvPicPr/>
          <p:nvPr/>
        </p:nvPicPr>
        <p:blipFill>
          <a:blip r:embed="rId2"/>
          <a:stretch/>
        </p:blipFill>
        <p:spPr>
          <a:xfrm>
            <a:off x="8291520" y="2149560"/>
            <a:ext cx="1653480" cy="8438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329" name="TextShape 4"/>
          <p:cNvSpPr txBox="1"/>
          <p:nvPr/>
        </p:nvSpPr>
        <p:spPr>
          <a:xfrm>
            <a:off x="6407640" y="3298680"/>
            <a:ext cx="5022360" cy="286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0" lang="en" sz="1500" spc="-1" strike="noStrike">
                <a:solidFill>
                  <a:srgbClr val="000000"/>
                </a:solidFill>
                <a:latin typeface="Times New Roman"/>
                <a:ea typeface="EB Garamond"/>
              </a:rPr>
              <a:t>Respective terms in the equation :</a:t>
            </a:r>
            <a:endParaRPr b="0" lang="en-US" sz="1500" spc="-1" strike="noStrike">
              <a:latin typeface="Arial"/>
            </a:endParaRPr>
          </a:p>
          <a:p>
            <a:pPr algn="just"/>
            <a:endParaRPr b="0" lang="en-US" sz="1500" spc="-1" strike="noStrike">
              <a:latin typeface="Arial"/>
            </a:endParaRPr>
          </a:p>
          <a:p>
            <a:pPr algn="just"/>
            <a:r>
              <a:rPr b="0" lang="en" sz="1500" spc="-1" strike="noStrike">
                <a:solidFill>
                  <a:srgbClr val="c9211e"/>
                </a:solidFill>
                <a:latin typeface="Times New Roman"/>
                <a:ea typeface="EB Garamond"/>
              </a:rPr>
              <a:t>Stochastic (a)</a:t>
            </a:r>
            <a:r>
              <a:rPr b="0" lang="en" sz="1500" spc="-1" strike="noStrike">
                <a:solidFill>
                  <a:srgbClr val="000000"/>
                </a:solidFill>
                <a:latin typeface="Times New Roman"/>
                <a:ea typeface="EB Garamond"/>
              </a:rPr>
              <a:t>:  Includes the event-by-event fluctuations of shower development in calorimeter. ( </a:t>
            </a:r>
            <a:r>
              <a:rPr b="0" lang="en" sz="1600" spc="-1" strike="noStrike">
                <a:solidFill>
                  <a:srgbClr val="c9211e"/>
                </a:solidFill>
                <a:latin typeface="Times New Roman"/>
                <a:ea typeface="EB Garamond"/>
              </a:rPr>
              <a:t>8.8%/</a:t>
            </a:r>
            <a:r>
              <a:rPr b="0" lang="en" sz="16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√</a:t>
            </a:r>
            <a:r>
              <a:rPr b="0" lang="en" sz="16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E(GeV) </a:t>
            </a:r>
            <a:r>
              <a:rPr b="0" lang="en" sz="1500" spc="-1" strike="noStrike">
                <a:solidFill>
                  <a:srgbClr val="000000"/>
                </a:solidFill>
                <a:latin typeface="Times New Roman"/>
                <a:ea typeface="EB Garamond"/>
              </a:rPr>
              <a:t>)</a:t>
            </a:r>
            <a:endParaRPr b="0" lang="en-US" sz="1500" spc="-1" strike="noStrike">
              <a:latin typeface="Arial"/>
            </a:endParaRPr>
          </a:p>
          <a:p>
            <a:pPr algn="just"/>
            <a:endParaRPr b="0" lang="en-US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" sz="1500" spc="-1" strike="noStrike">
                <a:solidFill>
                  <a:srgbClr val="c9211e"/>
                </a:solidFill>
                <a:latin typeface="Times New Roman"/>
                <a:ea typeface="EB Garamond"/>
              </a:rPr>
              <a:t>Noise (b)</a:t>
            </a:r>
            <a:r>
              <a:rPr b="0" lang="en" sz="1500" spc="-1" strike="noStrike">
                <a:solidFill>
                  <a:srgbClr val="000000"/>
                </a:solidFill>
                <a:latin typeface="Times New Roman"/>
                <a:ea typeface="EB Garamond"/>
              </a:rPr>
              <a:t>: From the electronic noise of the readout chain and depends on the detector technique and on the features of the readout circuit. ( </a:t>
            </a:r>
            <a:r>
              <a:rPr b="0" lang="en" sz="1500" spc="-1" strike="noStrike">
                <a:solidFill>
                  <a:srgbClr val="c9211e"/>
                </a:solidFill>
                <a:latin typeface="Times New Roman"/>
                <a:ea typeface="EB Garamond"/>
              </a:rPr>
              <a:t>20 MeV</a:t>
            </a:r>
            <a:r>
              <a:rPr b="0" lang="en" sz="1500" spc="-1" strike="noStrike">
                <a:solidFill>
                  <a:srgbClr val="000000"/>
                </a:solidFill>
                <a:latin typeface="Times New Roman"/>
                <a:ea typeface="EB Garamond"/>
              </a:rPr>
              <a:t> </a:t>
            </a:r>
            <a:r>
              <a:rPr b="0" lang="en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b="0" lang="en-US" sz="1600" spc="-1" strike="noStrike">
              <a:latin typeface="Arial"/>
            </a:endParaRPr>
          </a:p>
          <a:p>
            <a:pPr algn="just"/>
            <a:endParaRPr b="0" lang="en-US" sz="1600" spc="-1" strike="noStrike">
              <a:latin typeface="Arial"/>
            </a:endParaRPr>
          </a:p>
          <a:p>
            <a:pPr algn="just"/>
            <a:r>
              <a:rPr b="0" lang="en" sz="1500" spc="-1" strike="noStrike">
                <a:solidFill>
                  <a:srgbClr val="c9211e"/>
                </a:solidFill>
                <a:latin typeface="Times New Roman"/>
                <a:ea typeface="EB Garamond"/>
              </a:rPr>
              <a:t>Constant (c)</a:t>
            </a:r>
            <a:r>
              <a:rPr b="0" lang="en" sz="1500" spc="-1" strike="noStrike">
                <a:solidFill>
                  <a:srgbClr val="000000"/>
                </a:solidFill>
                <a:latin typeface="Times New Roman"/>
                <a:ea typeface="EB Garamond"/>
              </a:rPr>
              <a:t>: From non-uniformity, like from imperfections in the detector mechanical structure and readout system, from temperature gradients, from the detector aging, from radiation damage, etc. ( ~ </a:t>
            </a:r>
            <a:r>
              <a:rPr b="0" lang="en" sz="1600" spc="-1" strike="noStrike">
                <a:solidFill>
                  <a:srgbClr val="c9211e"/>
                </a:solidFill>
                <a:latin typeface="Times New Roman"/>
                <a:ea typeface="EB Garamond"/>
              </a:rPr>
              <a:t>0 </a:t>
            </a:r>
            <a:r>
              <a:rPr b="0" lang="en" sz="1500" spc="-1" strike="noStrike">
                <a:solidFill>
                  <a:srgbClr val="000000"/>
                </a:solidFill>
                <a:latin typeface="Times New Roman"/>
                <a:ea typeface="EB Garamond"/>
              </a:rPr>
              <a:t>)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30" name="TextShape 5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Simulation Results – Energy Resolution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Simulation Results – Position resolution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33" name="TextShape 3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34" name="TextShape 4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79200" y="618480"/>
            <a:ext cx="3825720" cy="270252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pic>
        <p:nvPicPr>
          <p:cNvPr id="336" name="" descr=""/>
          <p:cNvPicPr/>
          <p:nvPr/>
        </p:nvPicPr>
        <p:blipFill>
          <a:blip r:embed="rId2"/>
          <a:stretch/>
        </p:blipFill>
        <p:spPr>
          <a:xfrm>
            <a:off x="89640" y="3429000"/>
            <a:ext cx="3815280" cy="269460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pic>
        <p:nvPicPr>
          <p:cNvPr id="337" name="" descr=""/>
          <p:cNvPicPr/>
          <p:nvPr/>
        </p:nvPicPr>
        <p:blipFill>
          <a:blip r:embed="rId3"/>
          <a:stretch/>
        </p:blipFill>
        <p:spPr>
          <a:xfrm>
            <a:off x="4003200" y="618480"/>
            <a:ext cx="3825720" cy="270288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pic>
        <p:nvPicPr>
          <p:cNvPr id="338" name="" descr=""/>
          <p:cNvPicPr/>
          <p:nvPr/>
        </p:nvPicPr>
        <p:blipFill>
          <a:blip r:embed="rId4"/>
          <a:stretch/>
        </p:blipFill>
        <p:spPr>
          <a:xfrm>
            <a:off x="4013640" y="3429000"/>
            <a:ext cx="3796560" cy="268164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sp>
        <p:nvSpPr>
          <p:cNvPr id="339" name="TextShape 5"/>
          <p:cNvSpPr txBox="1"/>
          <p:nvPr/>
        </p:nvSpPr>
        <p:spPr>
          <a:xfrm>
            <a:off x="554400" y="1864800"/>
            <a:ext cx="1556640" cy="2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Egen = 3.5 GeV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0" name="TextShape 6"/>
          <p:cNvSpPr txBox="1"/>
          <p:nvPr/>
        </p:nvSpPr>
        <p:spPr>
          <a:xfrm>
            <a:off x="518760" y="4601880"/>
            <a:ext cx="1801800" cy="34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Egen = 11.5 GeV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1" name="TextShape 7"/>
          <p:cNvSpPr txBox="1"/>
          <p:nvPr/>
        </p:nvSpPr>
        <p:spPr>
          <a:xfrm>
            <a:off x="7872120" y="1854000"/>
            <a:ext cx="4267080" cy="287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For each generated energy (1.0, 18.0) GeV, the (reconstructed – generated ) vertex distribution is fitted with Gaussian distribution.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latin typeface="Times New Roman"/>
              </a:rPr>
              <a:t>The fit parameters,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LcPeriod"/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sigma</a:t>
            </a:r>
            <a:r>
              <a:rPr b="0" lang="en-US" sz="1800" spc="-1" strike="noStrike">
                <a:latin typeface="Times New Roman"/>
              </a:rPr>
              <a:t> is used to calculate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position resolution.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Font typeface="StarSymbol"/>
              <a:buAutoNum type="romanLcPeriod"/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Mean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ideally should be equal to zero but deviations was observed.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2" name="TextShape 8"/>
          <p:cNvSpPr txBox="1"/>
          <p:nvPr/>
        </p:nvSpPr>
        <p:spPr>
          <a:xfrm>
            <a:off x="159120" y="6172200"/>
            <a:ext cx="3245400" cy="2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Times New Roman"/>
              </a:rPr>
              <a:t>*Position measurements are in centimeters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3" name="TextShape 9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17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44" name="TextShape 10"/>
          <p:cNvSpPr txBox="1"/>
          <p:nvPr/>
        </p:nvSpPr>
        <p:spPr>
          <a:xfrm>
            <a:off x="4371120" y="4638240"/>
            <a:ext cx="1801800" cy="34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Egen = 11.5 GeV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5" name="TextShape 11"/>
          <p:cNvSpPr txBox="1"/>
          <p:nvPr/>
        </p:nvSpPr>
        <p:spPr>
          <a:xfrm>
            <a:off x="4514400" y="1865160"/>
            <a:ext cx="1556640" cy="2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Egen = 3.5 GeV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Simulation Results – Position Resolution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49" name="TextShape 4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50" name="" descr=""/>
          <p:cNvPicPr/>
          <p:nvPr/>
        </p:nvPicPr>
        <p:blipFill>
          <a:blip r:embed="rId1"/>
          <a:stretch/>
        </p:blipFill>
        <p:spPr>
          <a:xfrm>
            <a:off x="157680" y="770400"/>
            <a:ext cx="3346920" cy="2514600"/>
          </a:xfrm>
          <a:prstGeom prst="rect">
            <a:avLst/>
          </a:prstGeom>
          <a:ln w="10080">
            <a:solidFill>
              <a:srgbClr val="000000"/>
            </a:solidFill>
            <a:round/>
          </a:ln>
        </p:spPr>
      </p:pic>
      <p:pic>
        <p:nvPicPr>
          <p:cNvPr id="351" name="" descr=""/>
          <p:cNvPicPr/>
          <p:nvPr/>
        </p:nvPicPr>
        <p:blipFill>
          <a:blip r:embed="rId2"/>
          <a:stretch/>
        </p:blipFill>
        <p:spPr>
          <a:xfrm>
            <a:off x="3577680" y="770400"/>
            <a:ext cx="3346920" cy="2514240"/>
          </a:xfrm>
          <a:prstGeom prst="rect">
            <a:avLst/>
          </a:prstGeom>
          <a:ln w="10080">
            <a:solidFill>
              <a:srgbClr val="000000"/>
            </a:solidFill>
            <a:round/>
          </a:ln>
        </p:spPr>
      </p:pic>
      <p:sp>
        <p:nvSpPr>
          <p:cNvPr id="352" name="TextShape 5"/>
          <p:cNvSpPr txBox="1"/>
          <p:nvPr/>
        </p:nvSpPr>
        <p:spPr>
          <a:xfrm>
            <a:off x="7086600" y="1543680"/>
            <a:ext cx="4572000" cy="111492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Both x or y resolution is inversely proportional to energy of incident particle.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Position resolution increases as the energy increases.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3" name="TextShape 6"/>
          <p:cNvSpPr txBox="1"/>
          <p:nvPr/>
        </p:nvSpPr>
        <p:spPr>
          <a:xfrm>
            <a:off x="159480" y="6172200"/>
            <a:ext cx="3245400" cy="2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Times New Roman"/>
              </a:rPr>
              <a:t>*Position measurements are in centimeters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354" name="" descr=""/>
          <p:cNvPicPr/>
          <p:nvPr/>
        </p:nvPicPr>
        <p:blipFill>
          <a:blip r:embed="rId3"/>
          <a:stretch/>
        </p:blipFill>
        <p:spPr>
          <a:xfrm>
            <a:off x="157680" y="3362400"/>
            <a:ext cx="3346920" cy="2514600"/>
          </a:xfrm>
          <a:prstGeom prst="rect">
            <a:avLst/>
          </a:prstGeom>
          <a:ln w="10080">
            <a:solidFill>
              <a:srgbClr val="000000"/>
            </a:solidFill>
            <a:round/>
          </a:ln>
        </p:spPr>
      </p:pic>
      <p:pic>
        <p:nvPicPr>
          <p:cNvPr id="355" name="" descr=""/>
          <p:cNvPicPr/>
          <p:nvPr/>
        </p:nvPicPr>
        <p:blipFill>
          <a:blip r:embed="rId4"/>
          <a:stretch/>
        </p:blipFill>
        <p:spPr>
          <a:xfrm>
            <a:off x="3577680" y="3362400"/>
            <a:ext cx="3346920" cy="2514600"/>
          </a:xfrm>
          <a:prstGeom prst="rect">
            <a:avLst/>
          </a:prstGeom>
          <a:ln w="10080">
            <a:solidFill>
              <a:srgbClr val="000000"/>
            </a:solidFill>
            <a:round/>
          </a:ln>
        </p:spPr>
      </p:pic>
      <p:sp>
        <p:nvSpPr>
          <p:cNvPr id="356" name="TextShape 7"/>
          <p:cNvSpPr txBox="1"/>
          <p:nvPr/>
        </p:nvSpPr>
        <p:spPr>
          <a:xfrm>
            <a:off x="7086600" y="4170600"/>
            <a:ext cx="4572000" cy="8618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The mean should ideally be 0 but for both x &amp; y shows max deviation of about 0.06 cm.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7" name="TextShape 8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18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371880" y="685800"/>
            <a:ext cx="1105812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c9211e"/>
                </a:solidFill>
                <a:latin typeface="Times New Roman"/>
              </a:rPr>
              <a:t>Brookhaven National Laboratory ( BNL ), New York is the host site for the future Electron-Ion Collider (EIC).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3980160" y="1143360"/>
            <a:ext cx="3792240" cy="4343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73" name="TextShape 2"/>
          <p:cNvSpPr txBox="1"/>
          <p:nvPr/>
        </p:nvSpPr>
        <p:spPr>
          <a:xfrm>
            <a:off x="11090880" y="6170400"/>
            <a:ext cx="1101240" cy="23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000" spc="-1" strike="noStrike">
                <a:latin typeface="Times New Roman"/>
              </a:rPr>
              <a:t>arXiv.2103.05419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5550840" y="3359520"/>
            <a:ext cx="427680" cy="298080"/>
          </a:xfrm>
          <a:prstGeom prst="rect">
            <a:avLst/>
          </a:prstGeom>
          <a:ln>
            <a:noFill/>
          </a:ln>
        </p:spPr>
      </p:pic>
      <p:sp>
        <p:nvSpPr>
          <p:cNvPr id="175" name="TextShape 3"/>
          <p:cNvSpPr txBox="1"/>
          <p:nvPr/>
        </p:nvSpPr>
        <p:spPr>
          <a:xfrm>
            <a:off x="8040960" y="2428560"/>
            <a:ext cx="3429000" cy="1599840"/>
          </a:xfrm>
          <a:prstGeom prst="rect">
            <a:avLst/>
          </a:prstGeom>
          <a:noFill/>
          <a:ln w="12600">
            <a:solidFill>
              <a:srgbClr val="c9211e"/>
            </a:solidFill>
            <a:round/>
          </a:ln>
        </p:spPr>
        <p:txBody>
          <a:bodyPr lIns="96120" rIns="96120" tIns="51120" bIns="5112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Times New Roman"/>
              </a:rPr>
              <a:t>Variable e-p </a:t>
            </a:r>
            <a:r>
              <a:rPr b="1" lang="en-US" sz="1600" spc="-1" strike="noStrike">
                <a:solidFill>
                  <a:srgbClr val="c9211e"/>
                </a:solidFill>
                <a:latin typeface="Times New Roman"/>
              </a:rPr>
              <a:t>COM energy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</a:rPr>
              <a:t> range from ∼ 20 to 100 GeV, upgradable to ∼140 GeV.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</a:rPr>
              <a:t>High electron-nucleon </a:t>
            </a:r>
            <a:r>
              <a:rPr b="1" lang="en-US" sz="1600" spc="-1" strike="noStrike">
                <a:solidFill>
                  <a:srgbClr val="c9211e"/>
                </a:solidFill>
                <a:latin typeface="Times New Roman"/>
              </a:rPr>
              <a:t>luminosity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76" name="TextShape 4"/>
          <p:cNvSpPr txBox="1"/>
          <p:nvPr/>
        </p:nvSpPr>
        <p:spPr>
          <a:xfrm>
            <a:off x="720" y="0"/>
            <a:ext cx="6857640" cy="549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The Electron Ion Collider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TextShape 5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8" name="TextShape 6"/>
          <p:cNvSpPr txBox="1"/>
          <p:nvPr/>
        </p:nvSpPr>
        <p:spPr>
          <a:xfrm>
            <a:off x="300960" y="2298960"/>
            <a:ext cx="3429000" cy="1780200"/>
          </a:xfrm>
          <a:prstGeom prst="rect">
            <a:avLst/>
          </a:prstGeom>
          <a:noFill/>
          <a:ln w="12600">
            <a:solidFill>
              <a:srgbClr val="c9211e"/>
            </a:solidFill>
            <a:round/>
          </a:ln>
        </p:spPr>
        <p:txBody>
          <a:bodyPr lIns="96120" rIns="96120" tIns="51120" bIns="5112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First detector (experiment) is @ IP6, the electron Proton-Ion Collider (ePIC) experiment.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The collider and experiment is expected to commission at 2032.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Simulation Results – Radiation Length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60" name="TextShape 3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61" name="TextShape 4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62" name="" descr=""/>
          <p:cNvPicPr/>
          <p:nvPr/>
        </p:nvPicPr>
        <p:blipFill>
          <a:blip r:embed="rId1"/>
          <a:stretch/>
        </p:blipFill>
        <p:spPr>
          <a:xfrm>
            <a:off x="159840" y="2971800"/>
            <a:ext cx="3294000" cy="297180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pic>
        <p:nvPicPr>
          <p:cNvPr id="363" name="" descr=""/>
          <p:cNvPicPr/>
          <p:nvPr/>
        </p:nvPicPr>
        <p:blipFill>
          <a:blip r:embed="rId2"/>
          <a:stretch/>
        </p:blipFill>
        <p:spPr>
          <a:xfrm>
            <a:off x="3588840" y="2994120"/>
            <a:ext cx="3269160" cy="294948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sp>
        <p:nvSpPr>
          <p:cNvPr id="364" name="TextShape 5"/>
          <p:cNvSpPr txBox="1"/>
          <p:nvPr/>
        </p:nvSpPr>
        <p:spPr>
          <a:xfrm>
            <a:off x="862560" y="4970880"/>
            <a:ext cx="1556640" cy="2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Egen = 3.5 GeV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65" name="TextShape 6"/>
          <p:cNvSpPr txBox="1"/>
          <p:nvPr/>
        </p:nvSpPr>
        <p:spPr>
          <a:xfrm>
            <a:off x="4271400" y="5018400"/>
            <a:ext cx="1672200" cy="48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Egen = 11.5 GeV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366" name="" descr=""/>
          <p:cNvPicPr/>
          <p:nvPr/>
        </p:nvPicPr>
        <p:blipFill>
          <a:blip r:embed="rId3"/>
          <a:stretch/>
        </p:blipFill>
        <p:spPr>
          <a:xfrm>
            <a:off x="1371600" y="685800"/>
            <a:ext cx="4307400" cy="2014200"/>
          </a:xfrm>
          <a:prstGeom prst="rect">
            <a:avLst/>
          </a:prstGeom>
          <a:ln>
            <a:noFill/>
          </a:ln>
        </p:spPr>
      </p:pic>
      <p:sp>
        <p:nvSpPr>
          <p:cNvPr id="367" name="Line 7"/>
          <p:cNvSpPr/>
          <p:nvPr/>
        </p:nvSpPr>
        <p:spPr>
          <a:xfrm>
            <a:off x="3133800" y="1839240"/>
            <a:ext cx="938880" cy="0"/>
          </a:xfrm>
          <a:prstGeom prst="line">
            <a:avLst/>
          </a:prstGeom>
          <a:ln w="1260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TextShape 8"/>
          <p:cNvSpPr txBox="1"/>
          <p:nvPr/>
        </p:nvSpPr>
        <p:spPr>
          <a:xfrm>
            <a:off x="3505320" y="1568880"/>
            <a:ext cx="378000" cy="34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500" spc="-1" strike="noStrike">
                <a:latin typeface="Arial"/>
              </a:rPr>
              <a:t>X</a:t>
            </a:r>
            <a:r>
              <a:rPr b="1" lang="en-US" sz="1500" spc="-1" strike="noStrike" baseline="-8000">
                <a:latin typeface="Arial"/>
              </a:rPr>
              <a:t>0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69" name="TextShape 9"/>
          <p:cNvSpPr txBox="1"/>
          <p:nvPr/>
        </p:nvSpPr>
        <p:spPr>
          <a:xfrm>
            <a:off x="7025400" y="3152880"/>
            <a:ext cx="5181480" cy="186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For each generated energy (1.0, 18.0) GeV, the deposited energy distribution along </a:t>
            </a:r>
            <a:r>
              <a:rPr b="0" lang="en-US" sz="1800" spc="-1" strike="noStrike">
                <a:latin typeface="Times New Roman"/>
              </a:rPr>
              <a:t>longitudinal</a:t>
            </a:r>
            <a:r>
              <a:rPr b="0" lang="en-US" sz="1800" spc="-1" strike="noStrike">
                <a:latin typeface="Times New Roman"/>
              </a:rPr>
              <a:t> direction (z) is fitted with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Gamma distribution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Times New Roman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370" name="" descr=""/>
          <p:cNvPicPr/>
          <p:nvPr/>
        </p:nvPicPr>
        <p:blipFill>
          <a:blip r:embed="rId4"/>
          <a:stretch/>
        </p:blipFill>
        <p:spPr>
          <a:xfrm>
            <a:off x="7086600" y="4487400"/>
            <a:ext cx="4655880" cy="812160"/>
          </a:xfrm>
          <a:prstGeom prst="rect">
            <a:avLst/>
          </a:prstGeom>
          <a:ln>
            <a:noFill/>
          </a:ln>
        </p:spPr>
      </p:pic>
      <p:sp>
        <p:nvSpPr>
          <p:cNvPr id="371" name="TextShape 10"/>
          <p:cNvSpPr txBox="1"/>
          <p:nvPr/>
        </p:nvSpPr>
        <p:spPr>
          <a:xfrm>
            <a:off x="6257160" y="1239120"/>
            <a:ext cx="5450040" cy="111492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Radiation length</a:t>
            </a:r>
            <a:r>
              <a:rPr b="0" lang="en-US" sz="1800" spc="-1" strike="noStrike">
                <a:latin typeface="Times New Roman"/>
              </a:rPr>
              <a:t>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(X</a:t>
            </a:r>
            <a:r>
              <a:rPr b="0" lang="en-US" sz="1800" spc="-1" strike="noStrike" baseline="-8000">
                <a:solidFill>
                  <a:srgbClr val="c9211e"/>
                </a:solidFill>
                <a:latin typeface="Times New Roman"/>
              </a:rPr>
              <a:t>0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)</a:t>
            </a:r>
            <a:r>
              <a:rPr b="0" lang="en-US" sz="1800" spc="-1" strike="noStrike">
                <a:latin typeface="Times New Roman"/>
              </a:rPr>
              <a:t> of a calorimeter is the longitudinal distance where energy of shower becomes 1/e times the incident energy.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Times New Roman"/>
              </a:rPr>
              <a:t>Depends on material of </a:t>
            </a:r>
            <a:r>
              <a:rPr b="0" lang="en-US" sz="1800" spc="-1" strike="noStrike">
                <a:latin typeface="Times New Roman"/>
              </a:rPr>
              <a:t>calorimeter.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2" name="TextShape 11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19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Simulation Results – Radiation Length &amp; Shower Depth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75" name="TextShape 3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76" name="TextShape 4"/>
          <p:cNvSpPr txBox="1"/>
          <p:nvPr/>
        </p:nvSpPr>
        <p:spPr>
          <a:xfrm>
            <a:off x="8053560" y="9982440"/>
            <a:ext cx="4543200" cy="608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600" spc="-1" strike="noStrike">
                <a:latin typeface="Times New Roman"/>
                <a:ea typeface="Arial"/>
              </a:rPr>
              <a:t>σ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= a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 + b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r>
              <a:rPr b="0" lang="en-US" sz="3600" spc="-1" strike="noStrike">
                <a:latin typeface="Times New Roman"/>
                <a:ea typeface="Arial"/>
              </a:rPr>
              <a:t>/E + c</a:t>
            </a:r>
            <a:r>
              <a:rPr b="0" lang="en-US" sz="3600" spc="-1" strike="noStrike" baseline="33000">
                <a:latin typeface="Times New Roman"/>
                <a:ea typeface="Arial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77" name="" descr=""/>
          <p:cNvPicPr/>
          <p:nvPr/>
        </p:nvPicPr>
        <p:blipFill>
          <a:blip r:embed="rId1"/>
          <a:stretch/>
        </p:blipFill>
        <p:spPr>
          <a:xfrm>
            <a:off x="3657600" y="1058400"/>
            <a:ext cx="5029200" cy="302040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sp>
        <p:nvSpPr>
          <p:cNvPr id="378" name="TextShape 5"/>
          <p:cNvSpPr txBox="1"/>
          <p:nvPr/>
        </p:nvSpPr>
        <p:spPr>
          <a:xfrm>
            <a:off x="192600" y="4467960"/>
            <a:ext cx="11658600" cy="13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Times New Roman"/>
              </a:rPr>
              <a:t>The fit parameters, alpha and beta is used to calculate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z</a:t>
            </a:r>
            <a:r>
              <a:rPr b="0" lang="en-US" sz="1800" spc="-1" strike="noStrike" baseline="-8000">
                <a:solidFill>
                  <a:srgbClr val="c9211e"/>
                </a:solidFill>
                <a:latin typeface="Times New Roman"/>
              </a:rPr>
              <a:t>max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 = (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ɑ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-1)/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β</a:t>
            </a:r>
            <a:r>
              <a:rPr b="0" lang="en-US" sz="1800" spc="-1" strike="noStrike">
                <a:latin typeface="Times New Roman"/>
              </a:rPr>
              <a:t>, the location where maximum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energy is deposited.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z</a:t>
            </a:r>
            <a:r>
              <a:rPr b="0" lang="en-US" sz="1800" spc="-1" strike="noStrike" baseline="-8000">
                <a:solidFill>
                  <a:srgbClr val="c9211e"/>
                </a:solidFill>
                <a:latin typeface="Times New Roman"/>
              </a:rPr>
              <a:t>max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=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X</a:t>
            </a:r>
            <a:r>
              <a:rPr b="0" lang="en-US" sz="1800" spc="-1" strike="noStrike" baseline="-8000">
                <a:solidFill>
                  <a:srgbClr val="c9211e"/>
                </a:solidFill>
                <a:latin typeface="Times New Roman"/>
              </a:rPr>
              <a:t>0</a:t>
            </a:r>
            <a:r>
              <a:rPr b="0" lang="en-US" sz="1800" spc="-1" strike="noStrike" baseline="-8000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( </a:t>
            </a:r>
            <a:r>
              <a:rPr b="0" i="1" lang="en-US" sz="1800" spc="-1" strike="noStrike">
                <a:solidFill>
                  <a:srgbClr val="000000"/>
                </a:solidFill>
                <a:latin typeface="Times New Roman"/>
              </a:rPr>
              <a:t>log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(Egen) + c) , 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X</a:t>
            </a:r>
            <a:r>
              <a:rPr b="0" lang="en-US" sz="1800" spc="-1" strike="noStrike" baseline="-8000">
                <a:solidFill>
                  <a:srgbClr val="c9211e"/>
                </a:solidFill>
                <a:latin typeface="Times New Roman"/>
              </a:rPr>
              <a:t>0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 = 0.8248 cm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Shower Depth – Longitudinal depth of calorimeter in terms of X</a:t>
            </a:r>
            <a:r>
              <a:rPr b="0" lang="en-US" sz="1800" spc="-1" strike="noStrike" baseline="-8000">
                <a:solidFill>
                  <a:srgbClr val="000000"/>
                </a:solidFill>
                <a:latin typeface="Times New Roman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 : ( 18 cm / 0.8248 cm ) = 22X</a:t>
            </a:r>
            <a:r>
              <a:rPr b="0" lang="en-US" sz="1800" spc="-1" strike="noStrike" baseline="-8000">
                <a:solidFill>
                  <a:srgbClr val="000000"/>
                </a:solidFill>
                <a:latin typeface="Times New Roman"/>
              </a:rPr>
              <a:t>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9" name="TextShape 6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20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629400" y="1143000"/>
            <a:ext cx="4651560" cy="38206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12600">
            <a:solidFill>
              <a:srgbClr val="000000"/>
            </a:solidFill>
            <a:round/>
          </a:ln>
        </p:spPr>
        <p:txBody>
          <a:bodyPr lIns="90000" rIns="90000" tIns="45000" bIns="45000" anchor="ctr" anchorCtr="1">
            <a:noAutofit/>
          </a:bodyPr>
          <a:p>
            <a:pPr algn="ctr"/>
            <a:r>
              <a:rPr b="0" lang="en-US" sz="1800" spc="-1" strike="noStrike">
                <a:solidFill>
                  <a:srgbClr val="0000ff"/>
                </a:solidFill>
                <a:latin typeface="Times New Roman"/>
              </a:rPr>
              <a:t>Energy 3.5 GeV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ff0000"/>
                </a:solidFill>
                <a:latin typeface="Times New Roman"/>
              </a:rPr>
              <a:t>Energy 11.5 GeV</a:t>
            </a:r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Simulation Results – Moliere Radius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2" name="" descr=""/>
          <p:cNvPicPr/>
          <p:nvPr/>
        </p:nvPicPr>
        <p:blipFill>
          <a:blip r:embed="rId2"/>
          <a:stretch/>
        </p:blipFill>
        <p:spPr>
          <a:xfrm>
            <a:off x="685800" y="1143000"/>
            <a:ext cx="4572000" cy="2242800"/>
          </a:xfrm>
          <a:prstGeom prst="rect">
            <a:avLst/>
          </a:prstGeom>
          <a:ln>
            <a:noFill/>
          </a:ln>
        </p:spPr>
      </p:pic>
      <p:sp>
        <p:nvSpPr>
          <p:cNvPr id="383" name="Line 3"/>
          <p:cNvSpPr/>
          <p:nvPr/>
        </p:nvSpPr>
        <p:spPr>
          <a:xfrm flipH="1">
            <a:off x="3786480" y="2379600"/>
            <a:ext cx="15840" cy="438480"/>
          </a:xfrm>
          <a:prstGeom prst="line">
            <a:avLst/>
          </a:prstGeom>
          <a:ln w="1260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Line 4"/>
          <p:cNvSpPr/>
          <p:nvPr/>
        </p:nvSpPr>
        <p:spPr>
          <a:xfrm>
            <a:off x="2517120" y="2395440"/>
            <a:ext cx="2491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TextShape 5"/>
          <p:cNvSpPr txBox="1"/>
          <p:nvPr/>
        </p:nvSpPr>
        <p:spPr>
          <a:xfrm>
            <a:off x="3762720" y="2395440"/>
            <a:ext cx="428040" cy="43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latin typeface="Times New Roman"/>
              </a:rPr>
              <a:t>r</a:t>
            </a:r>
            <a:r>
              <a:rPr b="1" lang="en-US" sz="1800" spc="-1" strike="noStrike" baseline="-8000">
                <a:latin typeface="Times New Roman"/>
              </a:rPr>
              <a:t>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6" name="Line 6"/>
          <p:cNvSpPr/>
          <p:nvPr/>
        </p:nvSpPr>
        <p:spPr>
          <a:xfrm>
            <a:off x="7308000" y="1879200"/>
            <a:ext cx="11430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Line 7"/>
          <p:cNvSpPr/>
          <p:nvPr/>
        </p:nvSpPr>
        <p:spPr>
          <a:xfrm>
            <a:off x="7833240" y="1579320"/>
            <a:ext cx="8640" cy="33332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TextShape 8"/>
          <p:cNvSpPr txBox="1"/>
          <p:nvPr/>
        </p:nvSpPr>
        <p:spPr>
          <a:xfrm>
            <a:off x="7954560" y="3587400"/>
            <a:ext cx="1418040" cy="37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latin typeface="Times New Roman"/>
              </a:rPr>
              <a:t>r</a:t>
            </a:r>
            <a:r>
              <a:rPr b="1" lang="en-US" sz="1800" spc="-1" strike="noStrike" baseline="-8000">
                <a:latin typeface="Times New Roman"/>
              </a:rPr>
              <a:t>m</a:t>
            </a:r>
            <a:r>
              <a:rPr b="1" lang="en-US" sz="1800" spc="-1" strike="noStrike">
                <a:latin typeface="Times New Roman"/>
              </a:rPr>
              <a:t> ~ 1.4 cm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9" name="TextShape 9"/>
          <p:cNvSpPr txBox="1"/>
          <p:nvPr/>
        </p:nvSpPr>
        <p:spPr>
          <a:xfrm>
            <a:off x="493560" y="4114800"/>
            <a:ext cx="5678640" cy="8618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Moliere radius (r</a:t>
            </a:r>
            <a:r>
              <a:rPr b="0" lang="en-US" sz="1800" spc="-1" strike="noStrike" baseline="-8000">
                <a:solidFill>
                  <a:srgbClr val="c9211e"/>
                </a:solidFill>
                <a:latin typeface="Times New Roman"/>
              </a:rPr>
              <a:t>m</a:t>
            </a:r>
            <a:r>
              <a:rPr b="0" lang="en-US" sz="1800" spc="-1" strike="noStrike">
                <a:solidFill>
                  <a:srgbClr val="c9211e"/>
                </a:solidFill>
                <a:latin typeface="Times New Roman"/>
              </a:rPr>
              <a:t>)</a:t>
            </a:r>
            <a:r>
              <a:rPr b="0" lang="en-US" sz="1800" spc="-1" strike="noStrike">
                <a:latin typeface="Times New Roman"/>
              </a:rPr>
              <a:t> is the radius of a cylinder containing on average 90% of the shower's energy deposition.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Times New Roman"/>
              </a:rPr>
              <a:t>Depends on the material of calorimeter.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0" name="TextShape 10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20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0" y="0"/>
            <a:ext cx="4428000" cy="72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3200" spc="-1" strike="noStrike">
                <a:solidFill>
                  <a:srgbClr val="dc0000"/>
                </a:solidFill>
                <a:latin typeface="Times New Roman"/>
              </a:rPr>
              <a:t>Conclusion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174600" y="685800"/>
            <a:ext cx="11729160" cy="194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200" spc="-1" strike="noStrike">
                <a:latin typeface="Times New Roman"/>
              </a:rPr>
              <a:t>Design of W-ScFi calorimeter of Pair Spectrometer Luminosity Detector at EIC for ePIC experiment.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200" spc="-1" strike="noStrike">
                <a:latin typeface="Times New Roman"/>
              </a:rPr>
              <a:t>It has been successfully implemented DD4hep for simulation.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200" spc="-1" strike="noStrike">
                <a:latin typeface="Times New Roman"/>
              </a:rPr>
              <a:t>Characteristics of calorimeter like energy resolution, position resolution, radiation length 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200" spc="-1" strike="noStrike">
                <a:latin typeface="Times New Roman"/>
              </a:rPr>
              <a:t>&amp; Moliere radius is studied.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0" y="3200400"/>
            <a:ext cx="4428000" cy="72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3200" spc="-1" strike="noStrike">
                <a:solidFill>
                  <a:srgbClr val="dc0000"/>
                </a:solidFill>
                <a:latin typeface="Times New Roman"/>
              </a:rPr>
              <a:t>Future Work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94" name="TextShape 4"/>
          <p:cNvSpPr txBox="1"/>
          <p:nvPr/>
        </p:nvSpPr>
        <p:spPr>
          <a:xfrm>
            <a:off x="351720" y="3602880"/>
            <a:ext cx="9935280" cy="2112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200" spc="-1" strike="noStrike">
                <a:latin typeface="Times New Roman"/>
              </a:rPr>
              <a:t>To study effect of radiation damage in the calorimeter.</a:t>
            </a:r>
            <a:endParaRPr b="0" lang="en-US" sz="2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200" spc="-1" strike="noStrike">
                <a:latin typeface="Times New Roman"/>
              </a:rPr>
              <a:t>Study optical parameters of scintillating fiber.</a:t>
            </a:r>
            <a:endParaRPr b="0" lang="en-US" sz="2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200" spc="-1" strike="noStrike">
                <a:latin typeface="Times New Roman"/>
              </a:rPr>
              <a:t>Beam test with first prototype build with collaborators at York University, UK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95" name="TextShape 5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21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4114800" y="2553840"/>
            <a:ext cx="4800600" cy="1103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7200" spc="-1" strike="noStrike">
                <a:latin typeface="Times New Roman"/>
              </a:rPr>
              <a:t>Thank You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" descr=""/>
          <p:cNvPicPr/>
          <p:nvPr/>
        </p:nvPicPr>
        <p:blipFill>
          <a:blip r:embed="rId1"/>
          <a:stretch/>
        </p:blipFill>
        <p:spPr>
          <a:xfrm>
            <a:off x="1371600" y="1238400"/>
            <a:ext cx="9363960" cy="5164200"/>
          </a:xfrm>
          <a:prstGeom prst="rect">
            <a:avLst/>
          </a:prstGeom>
          <a:ln>
            <a:noFill/>
          </a:ln>
        </p:spPr>
      </p:pic>
      <p:sp>
        <p:nvSpPr>
          <p:cNvPr id="398" name="TextShape 1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Simulation Results – Position Resolution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4536000" y="1852200"/>
            <a:ext cx="264600" cy="457200"/>
          </a:xfrm>
          <a:prstGeom prst="ellipse">
            <a:avLst/>
          </a:prstGeom>
          <a:solidFill>
            <a:srgbClr val="000000">
              <a:alpha val="27000"/>
            </a:srgbClr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TextShape 3"/>
          <p:cNvSpPr txBox="1"/>
          <p:nvPr/>
        </p:nvSpPr>
        <p:spPr>
          <a:xfrm>
            <a:off x="3556800" y="1780200"/>
            <a:ext cx="380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-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1" name="Line 4"/>
          <p:cNvSpPr/>
          <p:nvPr/>
        </p:nvSpPr>
        <p:spPr>
          <a:xfrm>
            <a:off x="3184200" y="2091240"/>
            <a:ext cx="1177200" cy="0"/>
          </a:xfrm>
          <a:prstGeom prst="line">
            <a:avLst/>
          </a:prstGeom>
          <a:ln>
            <a:solidFill>
              <a:srgbClr val="000000"/>
            </a:solidFill>
            <a:headEnd len="med" type="diamond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TextShape 5"/>
          <p:cNvSpPr txBox="1"/>
          <p:nvPr/>
        </p:nvSpPr>
        <p:spPr>
          <a:xfrm>
            <a:off x="457200" y="685800"/>
            <a:ext cx="2216520" cy="146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Times New Roman"/>
              </a:rPr>
              <a:t>Electron Gun Parameters: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V</a:t>
            </a:r>
            <a:r>
              <a:rPr b="0" lang="en-US" sz="1400" spc="-1" strike="noStrike" baseline="-8000">
                <a:latin typeface="Times New Roman"/>
              </a:rPr>
              <a:t>x</a:t>
            </a:r>
            <a:r>
              <a:rPr b="0" lang="en-US" sz="1400" spc="-1" strike="noStrike">
                <a:latin typeface="Times New Roman"/>
              </a:rPr>
              <a:t> = Uniform(-1.0, 1.0)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V</a:t>
            </a:r>
            <a:r>
              <a:rPr b="0" lang="en-US" sz="1400" spc="-1" strike="noStrike" baseline="-8000">
                <a:latin typeface="Times New Roman"/>
              </a:rPr>
              <a:t>y</a:t>
            </a:r>
            <a:r>
              <a:rPr b="0" lang="en-US" sz="1400" spc="-1" strike="noStrike">
                <a:latin typeface="Times New Roman"/>
              </a:rPr>
              <a:t> = Uniform(14.9, 15.9)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</a:rPr>
              <a:t>V</a:t>
            </a:r>
            <a:r>
              <a:rPr b="0" lang="en-US" sz="1400" spc="-1" strike="noStrike" baseline="-8000">
                <a:latin typeface="Times New Roman"/>
              </a:rPr>
              <a:t>z</a:t>
            </a:r>
            <a:r>
              <a:rPr b="0" lang="en-US" sz="1400" spc="-1" strike="noStrike">
                <a:latin typeface="Times New Roman"/>
              </a:rPr>
              <a:t> = -6388 cm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  <a:ea typeface="Times New Roman"/>
              </a:rPr>
              <a:t>θ = Uniform(-.25</a:t>
            </a:r>
            <a:r>
              <a:rPr b="0" lang="en-US" sz="1400" spc="-1" strike="noStrike">
                <a:latin typeface="Times New Roman"/>
                <a:ea typeface="Times New Roman"/>
              </a:rPr>
              <a:t>º</a:t>
            </a:r>
            <a:r>
              <a:rPr b="0" lang="en-US" sz="1400" spc="-1" strike="noStrike">
                <a:latin typeface="Times New Roman"/>
                <a:ea typeface="Times New Roman"/>
              </a:rPr>
              <a:t>, 2.5º)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Times New Roman"/>
                <a:ea typeface="Times New Roman"/>
              </a:rPr>
              <a:t>φ = Uniform(-.25</a:t>
            </a:r>
            <a:r>
              <a:rPr b="0" lang="en-US" sz="1400" spc="-1" strike="noStrike">
                <a:latin typeface="Times New Roman"/>
                <a:ea typeface="Times New Roman"/>
              </a:rPr>
              <a:t>º</a:t>
            </a:r>
            <a:r>
              <a:rPr b="0" lang="en-US" sz="1400" spc="-1" strike="noStrike">
                <a:latin typeface="Times New Roman"/>
                <a:ea typeface="Times New Roman"/>
              </a:rPr>
              <a:t>, 2.5º)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03" name="TextShape 6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15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" descr=""/>
          <p:cNvPicPr/>
          <p:nvPr/>
        </p:nvPicPr>
        <p:blipFill>
          <a:blip r:embed="rId1"/>
          <a:stretch/>
        </p:blipFill>
        <p:spPr>
          <a:xfrm>
            <a:off x="1612440" y="1395000"/>
            <a:ext cx="1730160" cy="1631160"/>
          </a:xfrm>
          <a:prstGeom prst="rect">
            <a:avLst/>
          </a:prstGeom>
          <a:ln>
            <a:noFill/>
          </a:ln>
        </p:spPr>
      </p:pic>
      <p:sp>
        <p:nvSpPr>
          <p:cNvPr id="405" name="TextShape 1"/>
          <p:cNvSpPr txBox="1"/>
          <p:nvPr/>
        </p:nvSpPr>
        <p:spPr>
          <a:xfrm>
            <a:off x="4114800" y="690120"/>
            <a:ext cx="7772400" cy="189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Energy deposition (Edep_i) in 9 fibers of each SiPM is associated with a position, </a:t>
            </a:r>
            <a:r>
              <a:rPr b="0" lang="en-US" sz="1600" spc="-1" strike="noStrike">
                <a:solidFill>
                  <a:srgbClr val="c9211e"/>
                </a:solidFill>
                <a:latin typeface="Times New Roman"/>
              </a:rPr>
              <a:t>pos_i</a:t>
            </a:r>
            <a:r>
              <a:rPr b="0" lang="en-US" sz="1600" spc="-1" strike="noStrike">
                <a:latin typeface="Times New Roman"/>
              </a:rPr>
              <a:t>  where </a:t>
            </a:r>
            <a:r>
              <a:rPr b="0" lang="en-US" sz="1600" spc="-1" strike="noStrike">
                <a:solidFill>
                  <a:srgbClr val="c9211e"/>
                </a:solidFill>
                <a:latin typeface="Times New Roman"/>
              </a:rPr>
              <a:t>i</a:t>
            </a:r>
            <a:r>
              <a:rPr b="0" lang="en-US" sz="1600" spc="-1" strike="noStrike">
                <a:latin typeface="Times New Roman"/>
              </a:rPr>
              <a:t> = {SiPMs}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The center of SiPM is the associated position , </a:t>
            </a:r>
            <a:r>
              <a:rPr b="0" lang="en-US" sz="1600" spc="-1" strike="noStrike">
                <a:solidFill>
                  <a:srgbClr val="c9211e"/>
                </a:solidFill>
                <a:latin typeface="Times New Roman"/>
              </a:rPr>
              <a:t>Pos_i</a:t>
            </a:r>
            <a:r>
              <a:rPr b="0" lang="en-US" sz="1600" spc="-1" strike="noStrike">
                <a:latin typeface="Times New Roman"/>
              </a:rPr>
              <a:t> = { </a:t>
            </a:r>
            <a:r>
              <a:rPr b="0" lang="en-US" sz="1600" spc="-1" strike="noStrike">
                <a:solidFill>
                  <a:srgbClr val="c9211e"/>
                </a:solidFill>
                <a:latin typeface="Times New Roman"/>
              </a:rPr>
              <a:t>x_center</a:t>
            </a:r>
            <a:r>
              <a:rPr b="0" lang="en-US" sz="1600" spc="-1" strike="noStrike">
                <a:latin typeface="Times New Roman"/>
              </a:rPr>
              <a:t> or </a:t>
            </a:r>
            <a:r>
              <a:rPr b="0" lang="en-US" sz="1600" spc="-1" strike="noStrike">
                <a:solidFill>
                  <a:srgbClr val="c9211e"/>
                </a:solidFill>
                <a:latin typeface="Times New Roman"/>
              </a:rPr>
              <a:t>y_center</a:t>
            </a:r>
            <a:r>
              <a:rPr b="0" lang="en-US" sz="1600" spc="-1" strike="noStrike">
                <a:latin typeface="Times New Roman"/>
              </a:rPr>
              <a:t> } depending on layer.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For a slice say j, in Suppose X|| layers, </a:t>
            </a:r>
            <a:r>
              <a:rPr b="0" lang="en-US" sz="1600" spc="-1" strike="noStrike">
                <a:solidFill>
                  <a:srgbClr val="c9211e"/>
                </a:solidFill>
                <a:latin typeface="Times New Roman"/>
              </a:rPr>
              <a:t>the mean y_j</a:t>
            </a:r>
            <a:r>
              <a:rPr b="0" lang="en-US" sz="1600" spc="-1" strike="noStrike">
                <a:latin typeface="Times New Roman"/>
              </a:rPr>
              <a:t> is</a:t>
            </a:r>
            <a:endParaRPr b="0" lang="en-US" sz="1600" spc="-1" strike="noStrike">
              <a:latin typeface="Arial"/>
            </a:endParaRPr>
          </a:p>
          <a:p>
            <a:endParaRPr b="0" lang="en-US" sz="1600" spc="-1" strike="noStrike">
              <a:latin typeface="Arial"/>
            </a:endParaRPr>
          </a:p>
        </p:txBody>
      </p:sp>
      <p:sp>
        <p:nvSpPr>
          <p:cNvPr id="406" name="TextShape 2"/>
          <p:cNvSpPr txBox="1"/>
          <p:nvPr/>
        </p:nvSpPr>
        <p:spPr>
          <a:xfrm>
            <a:off x="0" y="0"/>
            <a:ext cx="11059920" cy="66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Simulation Results – Position Resolution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7" name="" descr=""/>
          <p:cNvPicPr/>
          <p:nvPr/>
        </p:nvPicPr>
        <p:blipFill>
          <a:blip r:embed="rId2"/>
          <a:stretch/>
        </p:blipFill>
        <p:spPr>
          <a:xfrm>
            <a:off x="1612440" y="3626640"/>
            <a:ext cx="1730160" cy="1631160"/>
          </a:xfrm>
          <a:prstGeom prst="rect">
            <a:avLst/>
          </a:prstGeom>
          <a:ln>
            <a:noFill/>
          </a:ln>
        </p:spPr>
      </p:pic>
      <p:sp>
        <p:nvSpPr>
          <p:cNvPr id="408" name="TextShape 3"/>
          <p:cNvSpPr txBox="1"/>
          <p:nvPr/>
        </p:nvSpPr>
        <p:spPr>
          <a:xfrm>
            <a:off x="1634400" y="2975400"/>
            <a:ext cx="1819080" cy="29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Times New Roman"/>
              </a:rPr>
              <a:t>SiPM from X|| layers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09" name="TextShape 4"/>
          <p:cNvSpPr txBox="1"/>
          <p:nvPr/>
        </p:nvSpPr>
        <p:spPr>
          <a:xfrm>
            <a:off x="1595520" y="5221800"/>
            <a:ext cx="1819080" cy="29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Times New Roman"/>
              </a:rPr>
              <a:t>SiPM from Y|| layers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10" name="Line 5"/>
          <p:cNvSpPr/>
          <p:nvPr/>
        </p:nvSpPr>
        <p:spPr>
          <a:xfrm>
            <a:off x="1143000" y="2237400"/>
            <a:ext cx="23688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Line 6"/>
          <p:cNvSpPr/>
          <p:nvPr/>
        </p:nvSpPr>
        <p:spPr>
          <a:xfrm>
            <a:off x="2466720" y="3429000"/>
            <a:ext cx="38520" cy="259236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TextShape 7"/>
          <p:cNvSpPr txBox="1"/>
          <p:nvPr/>
        </p:nvSpPr>
        <p:spPr>
          <a:xfrm>
            <a:off x="858600" y="1953000"/>
            <a:ext cx="914400" cy="29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c9211e"/>
                </a:solidFill>
                <a:latin typeface="Times New Roman"/>
              </a:rPr>
              <a:t>y_center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13" name="TextShape 8"/>
          <p:cNvSpPr txBox="1"/>
          <p:nvPr/>
        </p:nvSpPr>
        <p:spPr>
          <a:xfrm>
            <a:off x="2159640" y="5940360"/>
            <a:ext cx="914400" cy="29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c9211e"/>
                </a:solidFill>
                <a:latin typeface="Times New Roman"/>
              </a:rPr>
              <a:t>x_center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14" name="Line 9"/>
          <p:cNvSpPr/>
          <p:nvPr/>
        </p:nvSpPr>
        <p:spPr>
          <a:xfrm>
            <a:off x="457200" y="2743200"/>
            <a:ext cx="0" cy="914400"/>
          </a:xfrm>
          <a:prstGeom prst="line">
            <a:avLst/>
          </a:prstGeom>
          <a:ln w="126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Line 10"/>
          <p:cNvSpPr/>
          <p:nvPr/>
        </p:nvSpPr>
        <p:spPr>
          <a:xfrm flipH="1">
            <a:off x="457200" y="3657600"/>
            <a:ext cx="914400" cy="0"/>
          </a:xfrm>
          <a:prstGeom prst="line">
            <a:avLst/>
          </a:prstGeom>
          <a:ln w="126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TextShape 11"/>
          <p:cNvSpPr txBox="1"/>
          <p:nvPr/>
        </p:nvSpPr>
        <p:spPr>
          <a:xfrm>
            <a:off x="647640" y="3600720"/>
            <a:ext cx="914400" cy="29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Times New Roman"/>
              </a:rPr>
              <a:t>x-axis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17" name="TextShape 12"/>
          <p:cNvSpPr txBox="1"/>
          <p:nvPr/>
        </p:nvSpPr>
        <p:spPr>
          <a:xfrm>
            <a:off x="421200" y="3043800"/>
            <a:ext cx="914400" cy="29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Times New Roman"/>
              </a:rPr>
              <a:t>y-axis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418" name="" descr=""/>
          <p:cNvPicPr/>
          <p:nvPr/>
        </p:nvPicPr>
        <p:blipFill>
          <a:blip r:embed="rId3"/>
          <a:stretch/>
        </p:blipFill>
        <p:spPr>
          <a:xfrm>
            <a:off x="8956440" y="1720800"/>
            <a:ext cx="1559160" cy="68580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pic>
        <p:nvPicPr>
          <p:cNvPr id="419" name="" descr=""/>
          <p:cNvPicPr/>
          <p:nvPr/>
        </p:nvPicPr>
        <p:blipFill>
          <a:blip r:embed="rId4"/>
          <a:stretch/>
        </p:blipFill>
        <p:spPr>
          <a:xfrm>
            <a:off x="10060200" y="4343400"/>
            <a:ext cx="1369800" cy="60264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pic>
        <p:nvPicPr>
          <p:cNvPr id="420" name="" descr=""/>
          <p:cNvPicPr/>
          <p:nvPr/>
        </p:nvPicPr>
        <p:blipFill>
          <a:blip r:embed="rId5"/>
          <a:srcRect l="0" t="0" r="22" b="56590"/>
          <a:stretch/>
        </p:blipFill>
        <p:spPr>
          <a:xfrm>
            <a:off x="4345200" y="3731400"/>
            <a:ext cx="2223360" cy="245340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pic>
        <p:nvPicPr>
          <p:cNvPr id="421" name="" descr=""/>
          <p:cNvPicPr/>
          <p:nvPr/>
        </p:nvPicPr>
        <p:blipFill>
          <a:blip r:embed="rId6"/>
          <a:stretch/>
        </p:blipFill>
        <p:spPr>
          <a:xfrm>
            <a:off x="4453200" y="3039840"/>
            <a:ext cx="2057400" cy="59436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sp>
        <p:nvSpPr>
          <p:cNvPr id="422" name="TextShape 13"/>
          <p:cNvSpPr txBox="1"/>
          <p:nvPr/>
        </p:nvSpPr>
        <p:spPr>
          <a:xfrm>
            <a:off x="4408200" y="4773600"/>
            <a:ext cx="2009520" cy="238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000" spc="-1" strike="noStrike">
                <a:latin typeface="Arial"/>
              </a:rPr>
              <a:t>o    o   o   o   o    o   o   o   o    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423" name="TextShape 14"/>
          <p:cNvSpPr txBox="1"/>
          <p:nvPr/>
        </p:nvSpPr>
        <p:spPr>
          <a:xfrm>
            <a:off x="4114800" y="2395800"/>
            <a:ext cx="7772400" cy="316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Find the mean position in each slice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24" name="TextShape 15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16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720" y="0"/>
            <a:ext cx="11429280" cy="549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Luminosity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9054720" y="6197760"/>
            <a:ext cx="3137400" cy="203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800" spc="-1" strike="noStrike">
                <a:latin typeface="Times New Roman"/>
              </a:rPr>
              <a:t>https://www.lhc-closer.es/taking_a_closer_look_at_lhc/0.luminosity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81" name="TextShape 3"/>
          <p:cNvSpPr txBox="1"/>
          <p:nvPr/>
        </p:nvSpPr>
        <p:spPr>
          <a:xfrm>
            <a:off x="123840" y="727560"/>
            <a:ext cx="11991960" cy="110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1f001f"/>
                </a:solidFill>
                <a:latin typeface="Times New Roman"/>
              </a:rPr>
              <a:t>Luminosity is the maximum no. of collisions that can be produced in the collider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2" name="TextShape 4"/>
          <p:cNvSpPr txBox="1"/>
          <p:nvPr/>
        </p:nvSpPr>
        <p:spPr>
          <a:xfrm>
            <a:off x="4867920" y="3272760"/>
            <a:ext cx="2675880" cy="554040"/>
          </a:xfrm>
          <a:prstGeom prst="rect">
            <a:avLst/>
          </a:prstGeom>
          <a:noFill/>
          <a:ln w="12600">
            <a:solidFill>
              <a:srgbClr val="c9211e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3200" spc="-1" strike="noStrike">
                <a:latin typeface="Times New Roman"/>
              </a:rPr>
              <a:t>L = f N</a:t>
            </a:r>
            <a:r>
              <a:rPr b="0" lang="en-US" sz="3200" spc="-1" strike="noStrike" baseline="33000">
                <a:latin typeface="Times New Roman"/>
              </a:rPr>
              <a:t>2</a:t>
            </a:r>
            <a:r>
              <a:rPr b="0" lang="en-US" sz="3200" spc="-1" strike="noStrike">
                <a:latin typeface="Times New Roman"/>
              </a:rPr>
              <a:t> / 4 πr</a:t>
            </a:r>
            <a:r>
              <a:rPr b="0" lang="en-US" sz="3200" spc="-1" strike="noStrike" baseline="33000">
                <a:latin typeface="Times New Roman"/>
              </a:rPr>
              <a:t>2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rcRect l="0" t="69094" r="2" b="0"/>
          <a:stretch/>
        </p:blipFill>
        <p:spPr>
          <a:xfrm>
            <a:off x="1371600" y="1528560"/>
            <a:ext cx="9448200" cy="134784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sp>
        <p:nvSpPr>
          <p:cNvPr id="184" name="TextShape 5"/>
          <p:cNvSpPr txBox="1"/>
          <p:nvPr/>
        </p:nvSpPr>
        <p:spPr>
          <a:xfrm>
            <a:off x="787320" y="4118040"/>
            <a:ext cx="11012760" cy="2112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Rate of any event during collision (R)  =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L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·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 cross-section (σ) of the associated process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c9211e"/>
                </a:solidFill>
                <a:latin typeface="Times New Roman"/>
                <a:ea typeface="DejaVu Serif"/>
              </a:rPr>
              <a:t>Precise measurement of L = Precise measurement of σ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c9211e"/>
                </a:solidFill>
                <a:latin typeface="Times New Roman"/>
                <a:ea typeface="DejaVu Serif"/>
              </a:rPr>
              <a:t>Higher Luminosity = </a:t>
            </a:r>
            <a:r>
              <a:rPr b="1" lang="en-US" sz="2400" spc="-1" strike="noStrike">
                <a:solidFill>
                  <a:srgbClr val="c9211e"/>
                </a:solidFill>
                <a:latin typeface="Times New Roman"/>
                <a:ea typeface="DejaVu Serif"/>
              </a:rPr>
              <a:t>Higher rate to observe any physics processes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c9211e"/>
                </a:solidFill>
                <a:latin typeface="Times New Roman"/>
                <a:ea typeface="DejaVu Serif"/>
              </a:rPr>
              <a:t>At EIC, precision ~ 1% &amp; High Luminosity ~ 10</a:t>
            </a:r>
            <a:r>
              <a:rPr b="1" lang="en-US" sz="2400" spc="-1" strike="noStrike" baseline="33000">
                <a:solidFill>
                  <a:srgbClr val="c9211e"/>
                </a:solidFill>
                <a:latin typeface="Times New Roman"/>
                <a:ea typeface="DejaVu Serif"/>
              </a:rPr>
              <a:t>33-34</a:t>
            </a:r>
            <a:r>
              <a:rPr b="1" lang="en-US" sz="2400" spc="-1" strike="noStrike">
                <a:solidFill>
                  <a:srgbClr val="c9211e"/>
                </a:solidFill>
                <a:latin typeface="Times New Roman"/>
                <a:ea typeface="DejaVu Serif"/>
              </a:rPr>
              <a:t> cm</a:t>
            </a:r>
            <a:r>
              <a:rPr b="1" lang="en-US" sz="2400" spc="-1" strike="noStrike" baseline="33000">
                <a:solidFill>
                  <a:srgbClr val="c9211e"/>
                </a:solidFill>
                <a:latin typeface="Times New Roman"/>
                <a:ea typeface="DejaVu Serif"/>
              </a:rPr>
              <a:t>-2</a:t>
            </a:r>
            <a:r>
              <a:rPr b="1" lang="en-US" sz="2400" spc="-1" strike="noStrike">
                <a:solidFill>
                  <a:srgbClr val="c9211e"/>
                </a:solidFill>
                <a:latin typeface="Times New Roman"/>
                <a:ea typeface="DejaVu Serif"/>
              </a:rPr>
              <a:t> s</a:t>
            </a:r>
            <a:r>
              <a:rPr b="1" lang="en-US" sz="2400" spc="-1" strike="noStrike" baseline="33000">
                <a:solidFill>
                  <a:srgbClr val="c9211e"/>
                </a:solidFill>
                <a:latin typeface="Times New Roman"/>
                <a:ea typeface="DejaVu Serif"/>
              </a:rPr>
              <a:t>-1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5" name="TextShape 6"/>
          <p:cNvSpPr txBox="1"/>
          <p:nvPr/>
        </p:nvSpPr>
        <p:spPr>
          <a:xfrm>
            <a:off x="10744200" y="6400800"/>
            <a:ext cx="9144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2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080" y="0"/>
            <a:ext cx="9828720" cy="549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Luminosity</a:t>
            </a:r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 Detector – Past to Future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1600200" y="914400"/>
            <a:ext cx="8717760" cy="4474800"/>
          </a:xfrm>
          <a:prstGeom prst="rect">
            <a:avLst/>
          </a:prstGeom>
          <a:ln w="12600">
            <a:solidFill>
              <a:srgbClr val="c9211e"/>
            </a:solidFill>
            <a:round/>
          </a:ln>
        </p:spPr>
      </p:pic>
      <p:sp>
        <p:nvSpPr>
          <p:cNvPr id="188" name="Line 2"/>
          <p:cNvSpPr/>
          <p:nvPr/>
        </p:nvSpPr>
        <p:spPr>
          <a:xfrm flipV="1">
            <a:off x="3657600" y="4572000"/>
            <a:ext cx="2286000" cy="1256760"/>
          </a:xfrm>
          <a:prstGeom prst="line">
            <a:avLst/>
          </a:prstGeom>
          <a:ln w="19080">
            <a:solidFill>
              <a:srgbClr val="12762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Line 3"/>
          <p:cNvSpPr/>
          <p:nvPr/>
        </p:nvSpPr>
        <p:spPr>
          <a:xfrm flipV="1">
            <a:off x="6858000" y="3200400"/>
            <a:ext cx="2743200" cy="2628360"/>
          </a:xfrm>
          <a:prstGeom prst="line">
            <a:avLst/>
          </a:prstGeom>
          <a:ln w="19080">
            <a:solidFill>
              <a:srgbClr val="12762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Line 4"/>
          <p:cNvSpPr/>
          <p:nvPr/>
        </p:nvSpPr>
        <p:spPr>
          <a:xfrm flipV="1">
            <a:off x="3652560" y="4572000"/>
            <a:ext cx="1376640" cy="1252440"/>
          </a:xfrm>
          <a:prstGeom prst="line">
            <a:avLst/>
          </a:prstGeom>
          <a:ln w="19080">
            <a:solidFill>
              <a:srgbClr val="12762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TextShape 5"/>
          <p:cNvSpPr txBox="1"/>
          <p:nvPr/>
        </p:nvSpPr>
        <p:spPr>
          <a:xfrm>
            <a:off x="1841400" y="5792760"/>
            <a:ext cx="3792600" cy="34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127622"/>
                </a:solidFill>
                <a:latin typeface="Times New Roman"/>
              </a:rPr>
              <a:t>The Forerunner ( precision of ~ 2% 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2" name="TextShape 6"/>
          <p:cNvSpPr txBox="1"/>
          <p:nvPr/>
        </p:nvSpPr>
        <p:spPr>
          <a:xfrm>
            <a:off x="5988600" y="5828760"/>
            <a:ext cx="1422720" cy="34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127622"/>
                </a:solidFill>
                <a:latin typeface="Times New Roman"/>
              </a:rPr>
              <a:t>The Future 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3" name="TextShape 7"/>
          <p:cNvSpPr txBox="1"/>
          <p:nvPr/>
        </p:nvSpPr>
        <p:spPr>
          <a:xfrm>
            <a:off x="9813960" y="6183720"/>
            <a:ext cx="2378160" cy="2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Times New Roman"/>
              </a:rPr>
              <a:t> </a:t>
            </a:r>
            <a:r>
              <a:rPr b="0" lang="en-US" sz="900" spc="-1" strike="noStrike">
                <a:latin typeface="Times New Roman"/>
              </a:rPr>
              <a:t>[1] https://www.rhichome.bnl.gov/RHIC/Runs/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94" name="TextShape 8"/>
          <p:cNvSpPr txBox="1"/>
          <p:nvPr/>
        </p:nvSpPr>
        <p:spPr>
          <a:xfrm>
            <a:off x="10744200" y="6400800"/>
            <a:ext cx="11430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3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720" y="0"/>
            <a:ext cx="9600480" cy="549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Luminosity</a:t>
            </a:r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 Detector – Bremsstrahlung Process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6" name="Google Shape;153;p 2" descr=""/>
          <p:cNvPicPr/>
          <p:nvPr/>
        </p:nvPicPr>
        <p:blipFill>
          <a:blip r:embed="rId1"/>
          <a:srcRect l="20896" t="14369" r="32622" b="7692"/>
          <a:stretch/>
        </p:blipFill>
        <p:spPr>
          <a:xfrm>
            <a:off x="4114800" y="1828800"/>
            <a:ext cx="2423520" cy="2286000"/>
          </a:xfrm>
          <a:prstGeom prst="rect">
            <a:avLst/>
          </a:prstGeom>
          <a:ln w="9360">
            <a:solidFill>
              <a:srgbClr val="c9211e"/>
            </a:solidFill>
            <a:round/>
          </a:ln>
        </p:spPr>
      </p:pic>
      <p:sp>
        <p:nvSpPr>
          <p:cNvPr id="197" name="TextShape 2"/>
          <p:cNvSpPr txBox="1"/>
          <p:nvPr/>
        </p:nvSpPr>
        <p:spPr>
          <a:xfrm>
            <a:off x="434520" y="685800"/>
            <a:ext cx="115938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HERA ( Forerunner of EIC ) measured luminosity via 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Bremsstrahlung (BH) radiation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produced during collisions</a:t>
            </a:r>
            <a:r>
              <a:rPr b="0" lang="en-US" sz="1800" spc="-1" strike="noStrike">
                <a:latin typeface="Arial"/>
              </a:rPr>
              <a:t>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Radiation due to elastic scattering of electron near strong electric field ( p / Nu ).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</p:txBody>
      </p:sp>
      <p:sp>
        <p:nvSpPr>
          <p:cNvPr id="198" name="TextShape 3"/>
          <p:cNvSpPr txBox="1"/>
          <p:nvPr/>
        </p:nvSpPr>
        <p:spPr>
          <a:xfrm>
            <a:off x="6708600" y="6183720"/>
            <a:ext cx="2024640" cy="2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Times New Roman"/>
              </a:rPr>
              <a:t>[1] https://arxiv.org/pdf/2106.08993.pdf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99" name="TextShape 4"/>
          <p:cNvSpPr txBox="1"/>
          <p:nvPr/>
        </p:nvSpPr>
        <p:spPr>
          <a:xfrm>
            <a:off x="8733240" y="6172560"/>
            <a:ext cx="3458880" cy="2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Times New Roman"/>
              </a:rPr>
              <a:t>[2] http://www-library.desy.de/preparch/desy/1992/desy92-066.kek.pdf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200" name="Freeform 5"/>
          <p:cNvSpPr/>
          <p:nvPr/>
        </p:nvSpPr>
        <p:spPr>
          <a:xfrm>
            <a:off x="6172200" y="2227320"/>
            <a:ext cx="87840" cy="287640"/>
          </a:xfrm>
          <a:custGeom>
            <a:avLst/>
            <a:gdLst/>
            <a:ahLst/>
            <a:rect l="0" t="0" r="r" b="b"/>
            <a:pathLst>
              <a:path w="244" h="799">
                <a:moveTo>
                  <a:pt x="97" y="0"/>
                </a:moveTo>
                <a:cubicBezTo>
                  <a:pt x="170" y="215"/>
                  <a:pt x="243" y="481"/>
                  <a:pt x="78" y="681"/>
                </a:cubicBezTo>
                <a:lnTo>
                  <a:pt x="0" y="798"/>
                </a:lnTo>
              </a:path>
            </a:pathLst>
          </a:custGeom>
          <a:ln w="19080">
            <a:solidFill>
              <a:srgbClr val="000000"/>
            </a:solidFill>
            <a:round/>
          </a:ln>
        </p:spPr>
      </p:sp>
      <p:sp>
        <p:nvSpPr>
          <p:cNvPr id="201" name="TextShape 6"/>
          <p:cNvSpPr txBox="1"/>
          <p:nvPr/>
        </p:nvSpPr>
        <p:spPr>
          <a:xfrm>
            <a:off x="5930640" y="2286000"/>
            <a:ext cx="305640" cy="322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Arial"/>
                <a:ea typeface="Arial"/>
              </a:rPr>
              <a:t>θ</a:t>
            </a:r>
            <a:r>
              <a:rPr b="0" lang="en-US" sz="1200" spc="-1" strike="noStrike" baseline="-8000">
                <a:latin typeface="Times New Roman"/>
                <a:ea typeface="Times New Roman"/>
              </a:rPr>
              <a:t>γ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2" name="TextShape 7"/>
          <p:cNvSpPr txBox="1"/>
          <p:nvPr/>
        </p:nvSpPr>
        <p:spPr>
          <a:xfrm>
            <a:off x="878400" y="2707200"/>
            <a:ext cx="2396520" cy="72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Times New Roman"/>
              </a:rPr>
              <a:t>E</a:t>
            </a:r>
            <a:r>
              <a:rPr b="0" lang="en-US" sz="1800" spc="-1" strike="noStrike" baseline="-33000">
                <a:latin typeface="Times New Roman"/>
              </a:rPr>
              <a:t>e</a:t>
            </a:r>
            <a:r>
              <a:rPr b="0" lang="en-US" sz="1800" spc="-1" strike="noStrike">
                <a:latin typeface="Times New Roman"/>
              </a:rPr>
              <a:t> : Incoming e</a:t>
            </a:r>
            <a:r>
              <a:rPr b="0" lang="en-US" sz="1800" spc="-1" strike="noStrike" baseline="33000">
                <a:latin typeface="Times New Roman"/>
              </a:rPr>
              <a:t>-</a:t>
            </a:r>
            <a:r>
              <a:rPr b="0" lang="en-US" sz="1800" spc="-1" strike="noStrike">
                <a:latin typeface="Times New Roman"/>
              </a:rPr>
              <a:t> energy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Times New Roman"/>
              </a:rPr>
              <a:t>E</a:t>
            </a:r>
            <a:r>
              <a:rPr b="0" lang="en-US" sz="1800" spc="-1" strike="noStrike" baseline="-33000">
                <a:latin typeface="Times New Roman"/>
              </a:rPr>
              <a:t>p</a:t>
            </a:r>
            <a:r>
              <a:rPr b="0" lang="en-US" sz="1800" spc="-1" strike="noStrike">
                <a:latin typeface="Times New Roman"/>
              </a:rPr>
              <a:t> : Incoming p energy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3" name="TextShape 8"/>
          <p:cNvSpPr txBox="1"/>
          <p:nvPr/>
        </p:nvSpPr>
        <p:spPr>
          <a:xfrm>
            <a:off x="6858000" y="2743200"/>
            <a:ext cx="2899440" cy="72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Times New Roman"/>
              </a:rPr>
              <a:t>E</a:t>
            </a:r>
            <a:r>
              <a:rPr b="0" lang="en-US" sz="1800" spc="-1" strike="noStrike" baseline="-33000">
                <a:latin typeface="Times New Roman"/>
              </a:rPr>
              <a:t>e</a:t>
            </a:r>
            <a:r>
              <a:rPr b="1" lang="en-US" sz="1800" spc="-1" strike="noStrike" baseline="33000">
                <a:latin typeface="Times New Roman"/>
              </a:rPr>
              <a:t>’</a:t>
            </a:r>
            <a:r>
              <a:rPr b="0" lang="en-US" sz="1800" spc="-1" strike="noStrike">
                <a:latin typeface="Times New Roman"/>
              </a:rPr>
              <a:t> : Outgoing e</a:t>
            </a:r>
            <a:r>
              <a:rPr b="0" lang="en-US" sz="1800" spc="-1" strike="noStrike" baseline="33000">
                <a:latin typeface="Times New Roman"/>
              </a:rPr>
              <a:t>-</a:t>
            </a:r>
            <a:r>
              <a:rPr b="0" lang="en-US" sz="1800" spc="-1" strike="noStrike">
                <a:latin typeface="Times New Roman"/>
              </a:rPr>
              <a:t> energy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Times New Roman"/>
              </a:rPr>
              <a:t>E</a:t>
            </a:r>
            <a:r>
              <a:rPr b="0" lang="en-US" sz="1800" spc="-1" strike="noStrike" baseline="-33000">
                <a:latin typeface="Times New Roman"/>
              </a:rPr>
              <a:t>p</a:t>
            </a:r>
            <a:r>
              <a:rPr b="1" lang="en-US" sz="1800" spc="-1" strike="noStrike" baseline="33000">
                <a:latin typeface="Times New Roman"/>
              </a:rPr>
              <a:t>’</a:t>
            </a:r>
            <a:r>
              <a:rPr b="0" lang="en-US" sz="1800" spc="-1" strike="noStrike">
                <a:latin typeface="Times New Roman"/>
              </a:rPr>
              <a:t> : Outgoing p energy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TextShape 9"/>
          <p:cNvSpPr txBox="1"/>
          <p:nvPr/>
        </p:nvSpPr>
        <p:spPr>
          <a:xfrm>
            <a:off x="7543800" y="1800000"/>
            <a:ext cx="1815840" cy="59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Bremsstrahlung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Photons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Line 10"/>
          <p:cNvSpPr/>
          <p:nvPr/>
        </p:nvSpPr>
        <p:spPr>
          <a:xfrm flipH="1" flipV="1">
            <a:off x="6539400" y="2022120"/>
            <a:ext cx="1003320" cy="70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TextShape 11"/>
          <p:cNvSpPr txBox="1"/>
          <p:nvPr/>
        </p:nvSpPr>
        <p:spPr>
          <a:xfrm>
            <a:off x="228600" y="4497480"/>
            <a:ext cx="8229600" cy="149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1. 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</a:rPr>
              <a:t>High Rate ~ 4.7 MHz [2] 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solidFill>
                  <a:srgbClr val="c9211e"/>
                </a:solidFill>
                <a:latin typeface="Times New Roman"/>
              </a:rPr>
              <a:t>2. Precisely calculable cross-section from QED, Bethe-Heilter equation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3. 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</a:rPr>
              <a:t>Almost all produced BH 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γs are along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</a:rPr>
              <a:t> e- beam direction, θ</a:t>
            </a:r>
            <a:r>
              <a:rPr b="0" lang="en-US" sz="2000" spc="-1" strike="noStrike" baseline="-8000">
                <a:solidFill>
                  <a:srgbClr val="c9211e"/>
                </a:solidFill>
                <a:latin typeface="Times New Roman"/>
                <a:ea typeface="Times New Roman"/>
              </a:rPr>
              <a:t>γ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</a:rPr>
              <a:t> ~ m</a:t>
            </a:r>
            <a:r>
              <a:rPr b="0" lang="en-US" sz="2000" spc="-1" strike="noStrike" baseline="-8000">
                <a:solidFill>
                  <a:srgbClr val="c9211e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</a:rPr>
              <a:t> / E</a:t>
            </a:r>
            <a:r>
              <a:rPr b="0" lang="en-US" sz="2000" spc="-1" strike="noStrike" baseline="-8000">
                <a:solidFill>
                  <a:srgbClr val="c9211e"/>
                </a:solidFill>
                <a:latin typeface="Times New Roman"/>
              </a:rPr>
              <a:t>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7" name="TextShape 12"/>
          <p:cNvSpPr txBox="1"/>
          <p:nvPr/>
        </p:nvSpPr>
        <p:spPr>
          <a:xfrm>
            <a:off x="10744200" y="6400800"/>
            <a:ext cx="11430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4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0" y="0"/>
            <a:ext cx="12192120" cy="681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Interaction Region of ePIC at EIC</a:t>
            </a:r>
            <a:endParaRPr b="0" lang="en-US" sz="3200" spc="-1" strike="noStrike">
              <a:latin typeface="DejaVu Serif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0" y="6192000"/>
            <a:ext cx="364788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100" spc="-1" strike="noStrike">
                <a:latin typeface="DejaVu Serif"/>
              </a:rPr>
              <a:t>https://arxiv.org/abs/2103.05419</a:t>
            </a:r>
            <a:endParaRPr b="0" lang="en-US" sz="1100" spc="-1" strike="noStrike">
              <a:latin typeface="DejaVu Serif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rcRect l="8654" t="16591" r="2366" b="0"/>
          <a:stretch/>
        </p:blipFill>
        <p:spPr>
          <a:xfrm>
            <a:off x="2743200" y="1143000"/>
            <a:ext cx="6400800" cy="4249800"/>
          </a:xfrm>
          <a:prstGeom prst="rect">
            <a:avLst/>
          </a:prstGeom>
          <a:ln>
            <a:noFill/>
          </a:ln>
        </p:spPr>
      </p:pic>
      <p:sp>
        <p:nvSpPr>
          <p:cNvPr id="211" name="CustomShape 3"/>
          <p:cNvSpPr/>
          <p:nvPr/>
        </p:nvSpPr>
        <p:spPr>
          <a:xfrm>
            <a:off x="3850200" y="2815200"/>
            <a:ext cx="672120" cy="504000"/>
          </a:xfrm>
          <a:prstGeom prst="ellipse">
            <a:avLst/>
          </a:prstGeom>
          <a:solidFill>
            <a:srgbClr val="ffff00">
              <a:alpha val="19000"/>
            </a:srgbClr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Line 4"/>
          <p:cNvSpPr/>
          <p:nvPr/>
        </p:nvSpPr>
        <p:spPr>
          <a:xfrm flipH="1">
            <a:off x="1320120" y="3247200"/>
            <a:ext cx="2638080" cy="23688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TextShape 5"/>
          <p:cNvSpPr txBox="1"/>
          <p:nvPr/>
        </p:nvSpPr>
        <p:spPr>
          <a:xfrm>
            <a:off x="1440" y="5671080"/>
            <a:ext cx="6833160" cy="3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latin typeface="DejaVu Serif"/>
              </a:rPr>
              <a:t>Measurement of bremsstrahlung photons</a:t>
            </a:r>
            <a:endParaRPr b="0" lang="en-US" sz="2000" spc="-1" strike="noStrike">
              <a:latin typeface="DejaVu Serif"/>
            </a:endParaRPr>
          </a:p>
        </p:txBody>
      </p:sp>
      <p:sp>
        <p:nvSpPr>
          <p:cNvPr id="214" name="Line 6"/>
          <p:cNvSpPr/>
          <p:nvPr/>
        </p:nvSpPr>
        <p:spPr>
          <a:xfrm flipH="1" flipV="1">
            <a:off x="9185400" y="3657600"/>
            <a:ext cx="2016000" cy="14400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TextShape 7"/>
          <p:cNvSpPr txBox="1"/>
          <p:nvPr/>
        </p:nvSpPr>
        <p:spPr>
          <a:xfrm rot="142800">
            <a:off x="9152280" y="3228480"/>
            <a:ext cx="1363320" cy="44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400" spc="-1" strike="noStrike">
                <a:solidFill>
                  <a:srgbClr val="ff0000"/>
                </a:solidFill>
                <a:latin typeface="DejaVu Serif"/>
              </a:rPr>
              <a:t>e</a:t>
            </a:r>
            <a:r>
              <a:rPr b="0" lang="en-US" sz="2400" spc="-1" strike="noStrike" baseline="33000">
                <a:solidFill>
                  <a:srgbClr val="ff0000"/>
                </a:solidFill>
                <a:latin typeface="DejaVu Serif"/>
              </a:rPr>
              <a:t>-</a:t>
            </a:r>
            <a:r>
              <a:rPr b="0" lang="en-US" sz="2400" spc="-1" strike="noStrike">
                <a:solidFill>
                  <a:srgbClr val="ff0000"/>
                </a:solidFill>
                <a:latin typeface="DejaVu Serif"/>
              </a:rPr>
              <a:t> beam</a:t>
            </a:r>
            <a:endParaRPr b="0" lang="en-US" sz="2400" spc="-1" strike="noStrike">
              <a:latin typeface="DejaVu Serif"/>
            </a:endParaRPr>
          </a:p>
        </p:txBody>
      </p:sp>
      <p:sp>
        <p:nvSpPr>
          <p:cNvPr id="216" name="Line 8"/>
          <p:cNvSpPr/>
          <p:nvPr/>
        </p:nvSpPr>
        <p:spPr>
          <a:xfrm flipV="1">
            <a:off x="1116000" y="3888000"/>
            <a:ext cx="1536120" cy="72000"/>
          </a:xfrm>
          <a:prstGeom prst="line">
            <a:avLst/>
          </a:prstGeom>
          <a:ln w="29160">
            <a:solidFill>
              <a:srgbClr val="d62e4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TextShape 9"/>
          <p:cNvSpPr txBox="1"/>
          <p:nvPr/>
        </p:nvSpPr>
        <p:spPr>
          <a:xfrm rot="21422400">
            <a:off x="17280" y="3543840"/>
            <a:ext cx="2336040" cy="73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200" spc="-1" strike="noStrike">
                <a:solidFill>
                  <a:srgbClr val="d62e4e"/>
                </a:solidFill>
                <a:latin typeface="DejaVu Serif"/>
              </a:rPr>
              <a:t>p or A beam</a:t>
            </a:r>
            <a:endParaRPr b="0" lang="en-US" sz="2200" spc="-1" strike="noStrike">
              <a:latin typeface="DejaVu Serif"/>
            </a:endParaRPr>
          </a:p>
        </p:txBody>
      </p:sp>
      <p:sp>
        <p:nvSpPr>
          <p:cNvPr id="218" name="TextShape 10"/>
          <p:cNvSpPr txBox="1"/>
          <p:nvPr/>
        </p:nvSpPr>
        <p:spPr>
          <a:xfrm>
            <a:off x="3316320" y="5343480"/>
            <a:ext cx="4777200" cy="32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DejaVu Serif"/>
              </a:rPr>
              <a:t>Fig: Schematic Diagram of </a:t>
            </a:r>
            <a:r>
              <a:rPr b="0" lang="en-US" sz="1400" spc="-1" strike="noStrike">
                <a:solidFill>
                  <a:srgbClr val="c9211e"/>
                </a:solidFill>
                <a:latin typeface="DejaVu Serif"/>
              </a:rPr>
              <a:t>ePIC</a:t>
            </a:r>
            <a:r>
              <a:rPr b="0" lang="en-US" sz="1400" spc="-1" strike="noStrike">
                <a:solidFill>
                  <a:srgbClr val="000000"/>
                </a:solidFill>
                <a:latin typeface="DejaVu Serif"/>
              </a:rPr>
              <a:t> interaction region</a:t>
            </a:r>
            <a:endParaRPr b="0" lang="en-US" sz="1400" spc="-1" strike="noStrike">
              <a:latin typeface="DejaVu Serif"/>
            </a:endParaRPr>
          </a:p>
        </p:txBody>
      </p:sp>
      <p:sp>
        <p:nvSpPr>
          <p:cNvPr id="219" name="TextShape 11"/>
          <p:cNvSpPr txBox="1"/>
          <p:nvPr/>
        </p:nvSpPr>
        <p:spPr>
          <a:xfrm>
            <a:off x="3456000" y="4608000"/>
            <a:ext cx="1902960" cy="3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0000"/>
                </a:solidFill>
                <a:latin typeface="DejaVu Serif"/>
              </a:rPr>
              <a:t>far-backward</a:t>
            </a:r>
            <a:endParaRPr b="0" lang="en-US" sz="2000" spc="-1" strike="noStrike">
              <a:latin typeface="DejaVu Serif"/>
            </a:endParaRPr>
          </a:p>
        </p:txBody>
      </p:sp>
      <p:sp>
        <p:nvSpPr>
          <p:cNvPr id="220" name="TextShape 12"/>
          <p:cNvSpPr txBox="1"/>
          <p:nvPr/>
        </p:nvSpPr>
        <p:spPr>
          <a:xfrm>
            <a:off x="6597360" y="4596840"/>
            <a:ext cx="1660680" cy="3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0000"/>
                </a:solidFill>
                <a:latin typeface="DejaVu Serif"/>
              </a:rPr>
              <a:t>far-forward</a:t>
            </a:r>
            <a:endParaRPr b="0" lang="en-US" sz="2000" spc="-1" strike="noStrike">
              <a:latin typeface="DejaVu Serif"/>
            </a:endParaRPr>
          </a:p>
        </p:txBody>
      </p:sp>
      <p:sp>
        <p:nvSpPr>
          <p:cNvPr id="221" name="TextShape 13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5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0" y="0"/>
            <a:ext cx="12192120" cy="681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Interaction Region of ePIC at EIC</a:t>
            </a:r>
            <a:endParaRPr b="0" lang="en-US" sz="3200" spc="-1" strike="noStrike">
              <a:latin typeface="DejaVu Serif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0" y="6192000"/>
            <a:ext cx="364788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100" spc="-1" strike="noStrike">
                <a:latin typeface="DejaVu Serif"/>
              </a:rPr>
              <a:t>https://arxiv.org/abs/2103.05419</a:t>
            </a:r>
            <a:endParaRPr b="0" lang="en-US" sz="1100" spc="-1" strike="noStrike">
              <a:latin typeface="DejaVu Serif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1"/>
          <a:srcRect l="8654" t="16591" r="2366" b="0"/>
          <a:stretch/>
        </p:blipFill>
        <p:spPr>
          <a:xfrm>
            <a:off x="2743200" y="1143000"/>
            <a:ext cx="6400800" cy="4249800"/>
          </a:xfrm>
          <a:prstGeom prst="rect">
            <a:avLst/>
          </a:prstGeom>
          <a:ln>
            <a:noFill/>
          </a:ln>
        </p:spPr>
      </p:pic>
      <p:sp>
        <p:nvSpPr>
          <p:cNvPr id="225" name="CustomShape 3"/>
          <p:cNvSpPr/>
          <p:nvPr/>
        </p:nvSpPr>
        <p:spPr>
          <a:xfrm>
            <a:off x="3850200" y="2815200"/>
            <a:ext cx="672120" cy="504000"/>
          </a:xfrm>
          <a:prstGeom prst="ellipse">
            <a:avLst/>
          </a:prstGeom>
          <a:solidFill>
            <a:srgbClr val="ffff00">
              <a:alpha val="19000"/>
            </a:srgbClr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Line 4"/>
          <p:cNvSpPr/>
          <p:nvPr/>
        </p:nvSpPr>
        <p:spPr>
          <a:xfrm flipH="1">
            <a:off x="1320120" y="3247200"/>
            <a:ext cx="2638080" cy="23688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TextShape 5"/>
          <p:cNvSpPr txBox="1"/>
          <p:nvPr/>
        </p:nvSpPr>
        <p:spPr>
          <a:xfrm>
            <a:off x="1440" y="5671080"/>
            <a:ext cx="6833160" cy="3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latin typeface="DejaVu Serif"/>
              </a:rPr>
              <a:t>Measurement of bremsstrahlung photons</a:t>
            </a:r>
            <a:endParaRPr b="0" lang="en-US" sz="2000" spc="-1" strike="noStrike">
              <a:latin typeface="DejaVu Serif"/>
            </a:endParaRPr>
          </a:p>
        </p:txBody>
      </p:sp>
      <p:sp>
        <p:nvSpPr>
          <p:cNvPr id="228" name="Line 6"/>
          <p:cNvSpPr/>
          <p:nvPr/>
        </p:nvSpPr>
        <p:spPr>
          <a:xfrm flipH="1" flipV="1">
            <a:off x="9185400" y="3657600"/>
            <a:ext cx="2016000" cy="14400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TextShape 7"/>
          <p:cNvSpPr txBox="1"/>
          <p:nvPr/>
        </p:nvSpPr>
        <p:spPr>
          <a:xfrm rot="142800">
            <a:off x="9152280" y="3228480"/>
            <a:ext cx="1363320" cy="44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400" spc="-1" strike="noStrike">
                <a:solidFill>
                  <a:srgbClr val="ff0000"/>
                </a:solidFill>
                <a:latin typeface="DejaVu Serif"/>
              </a:rPr>
              <a:t>e</a:t>
            </a:r>
            <a:r>
              <a:rPr b="0" lang="en-US" sz="2400" spc="-1" strike="noStrike" baseline="33000">
                <a:solidFill>
                  <a:srgbClr val="ff0000"/>
                </a:solidFill>
                <a:latin typeface="DejaVu Serif"/>
              </a:rPr>
              <a:t>-</a:t>
            </a:r>
            <a:r>
              <a:rPr b="0" lang="en-US" sz="2400" spc="-1" strike="noStrike">
                <a:solidFill>
                  <a:srgbClr val="ff0000"/>
                </a:solidFill>
                <a:latin typeface="DejaVu Serif"/>
              </a:rPr>
              <a:t> beam</a:t>
            </a:r>
            <a:endParaRPr b="0" lang="en-US" sz="2400" spc="-1" strike="noStrike">
              <a:latin typeface="DejaVu Serif"/>
            </a:endParaRPr>
          </a:p>
        </p:txBody>
      </p:sp>
      <p:sp>
        <p:nvSpPr>
          <p:cNvPr id="230" name="Line 8"/>
          <p:cNvSpPr/>
          <p:nvPr/>
        </p:nvSpPr>
        <p:spPr>
          <a:xfrm flipV="1">
            <a:off x="1116000" y="3888000"/>
            <a:ext cx="1536120" cy="72000"/>
          </a:xfrm>
          <a:prstGeom prst="line">
            <a:avLst/>
          </a:prstGeom>
          <a:ln w="29160">
            <a:solidFill>
              <a:srgbClr val="d62e4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TextShape 9"/>
          <p:cNvSpPr txBox="1"/>
          <p:nvPr/>
        </p:nvSpPr>
        <p:spPr>
          <a:xfrm rot="21422400">
            <a:off x="17280" y="3543840"/>
            <a:ext cx="2336040" cy="73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200" spc="-1" strike="noStrike">
                <a:solidFill>
                  <a:srgbClr val="d62e4e"/>
                </a:solidFill>
                <a:latin typeface="DejaVu Serif"/>
              </a:rPr>
              <a:t>p or A beam</a:t>
            </a:r>
            <a:endParaRPr b="0" lang="en-US" sz="2200" spc="-1" strike="noStrike">
              <a:latin typeface="DejaVu Serif"/>
            </a:endParaRPr>
          </a:p>
        </p:txBody>
      </p:sp>
      <p:sp>
        <p:nvSpPr>
          <p:cNvPr id="232" name="TextShape 10"/>
          <p:cNvSpPr txBox="1"/>
          <p:nvPr/>
        </p:nvSpPr>
        <p:spPr>
          <a:xfrm>
            <a:off x="3316320" y="5343480"/>
            <a:ext cx="4777200" cy="32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DejaVu Serif"/>
              </a:rPr>
              <a:t>Fig: Schematic Diagram of </a:t>
            </a:r>
            <a:r>
              <a:rPr b="0" lang="en-US" sz="1400" spc="-1" strike="noStrike">
                <a:solidFill>
                  <a:srgbClr val="c9211e"/>
                </a:solidFill>
                <a:latin typeface="DejaVu Serif"/>
              </a:rPr>
              <a:t>ePIC</a:t>
            </a:r>
            <a:r>
              <a:rPr b="0" lang="en-US" sz="1400" spc="-1" strike="noStrike">
                <a:solidFill>
                  <a:srgbClr val="000000"/>
                </a:solidFill>
                <a:latin typeface="DejaVu Serif"/>
              </a:rPr>
              <a:t> interaction region</a:t>
            </a:r>
            <a:endParaRPr b="0" lang="en-US" sz="1400" spc="-1" strike="noStrike">
              <a:latin typeface="DejaVu Serif"/>
            </a:endParaRPr>
          </a:p>
        </p:txBody>
      </p:sp>
      <p:sp>
        <p:nvSpPr>
          <p:cNvPr id="233" name="TextShape 11"/>
          <p:cNvSpPr txBox="1"/>
          <p:nvPr/>
        </p:nvSpPr>
        <p:spPr>
          <a:xfrm>
            <a:off x="3456000" y="4608000"/>
            <a:ext cx="1902960" cy="3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0000"/>
                </a:solidFill>
                <a:latin typeface="DejaVu Serif"/>
              </a:rPr>
              <a:t>far-backward</a:t>
            </a:r>
            <a:endParaRPr b="0" lang="en-US" sz="2000" spc="-1" strike="noStrike">
              <a:latin typeface="DejaVu Serif"/>
            </a:endParaRPr>
          </a:p>
        </p:txBody>
      </p:sp>
      <p:sp>
        <p:nvSpPr>
          <p:cNvPr id="234" name="TextShape 12"/>
          <p:cNvSpPr txBox="1"/>
          <p:nvPr/>
        </p:nvSpPr>
        <p:spPr>
          <a:xfrm>
            <a:off x="6597360" y="4596840"/>
            <a:ext cx="1660680" cy="3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0000"/>
                </a:solidFill>
                <a:latin typeface="DejaVu Serif"/>
              </a:rPr>
              <a:t>far-forward</a:t>
            </a:r>
            <a:endParaRPr b="0" lang="en-US" sz="2000" spc="-1" strike="noStrike">
              <a:latin typeface="DejaVu Serif"/>
            </a:endParaRPr>
          </a:p>
        </p:txBody>
      </p:sp>
      <p:sp>
        <p:nvSpPr>
          <p:cNvPr id="235" name="TextShape 13"/>
          <p:cNvSpPr txBox="1"/>
          <p:nvPr/>
        </p:nvSpPr>
        <p:spPr>
          <a:xfrm>
            <a:off x="10744200" y="6400800"/>
            <a:ext cx="4572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5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6" name="CustomShape 14"/>
          <p:cNvSpPr/>
          <p:nvPr/>
        </p:nvSpPr>
        <p:spPr>
          <a:xfrm>
            <a:off x="4678200" y="2527560"/>
            <a:ext cx="672120" cy="504000"/>
          </a:xfrm>
          <a:prstGeom prst="ellipse">
            <a:avLst/>
          </a:prstGeom>
          <a:solidFill>
            <a:srgbClr val="ffff00">
              <a:alpha val="19000"/>
            </a:srgbClr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TextShape 15"/>
          <p:cNvSpPr txBox="1"/>
          <p:nvPr/>
        </p:nvSpPr>
        <p:spPr>
          <a:xfrm>
            <a:off x="1800" y="667080"/>
            <a:ext cx="7413480" cy="3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latin typeface="DejaVu Serif"/>
              </a:rPr>
              <a:t>Low energy synchrotron radiation as major background</a:t>
            </a:r>
            <a:endParaRPr b="0" lang="en-US" sz="2000" spc="-1" strike="noStrike">
              <a:latin typeface="DejaVu Serif"/>
            </a:endParaRPr>
          </a:p>
        </p:txBody>
      </p:sp>
      <p:sp>
        <p:nvSpPr>
          <p:cNvPr id="238" name="Line 16"/>
          <p:cNvSpPr/>
          <p:nvPr/>
        </p:nvSpPr>
        <p:spPr>
          <a:xfrm flipH="1" flipV="1">
            <a:off x="2286000" y="1053000"/>
            <a:ext cx="2514600" cy="14616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720" y="0"/>
            <a:ext cx="8457480" cy="549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Pair Spectrometer Luminosity</a:t>
            </a:r>
            <a:r>
              <a:rPr b="0" lang="en-US" sz="3200" spc="-1" strike="noStrike">
                <a:solidFill>
                  <a:srgbClr val="c9211e"/>
                </a:solidFill>
                <a:latin typeface="Times New Roman"/>
              </a:rPr>
              <a:t> Detector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1115640" y="2515320"/>
            <a:ext cx="689760" cy="37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Times New Roman"/>
              </a:rPr>
              <a:t>y-axis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41" name="Line 3"/>
          <p:cNvSpPr/>
          <p:nvPr/>
        </p:nvSpPr>
        <p:spPr>
          <a:xfrm flipV="1">
            <a:off x="1143000" y="1983600"/>
            <a:ext cx="0" cy="829800"/>
          </a:xfrm>
          <a:prstGeom prst="line">
            <a:avLst/>
          </a:prstGeom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TextShape 4"/>
          <p:cNvSpPr txBox="1"/>
          <p:nvPr/>
        </p:nvSpPr>
        <p:spPr>
          <a:xfrm>
            <a:off x="493200" y="2853000"/>
            <a:ext cx="783000" cy="2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Times New Roman"/>
              </a:rPr>
              <a:t>z-axis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43" name="Line 5"/>
          <p:cNvSpPr/>
          <p:nvPr/>
        </p:nvSpPr>
        <p:spPr>
          <a:xfrm flipH="1">
            <a:off x="336600" y="2813760"/>
            <a:ext cx="819000" cy="3240"/>
          </a:xfrm>
          <a:prstGeom prst="line">
            <a:avLst/>
          </a:prstGeom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2057400" y="973800"/>
            <a:ext cx="7680960" cy="2971800"/>
          </a:xfrm>
          <a:prstGeom prst="rect">
            <a:avLst/>
          </a:prstGeom>
          <a:ln w="12600">
            <a:solidFill>
              <a:srgbClr val="c9211e"/>
            </a:solidFill>
            <a:round/>
          </a:ln>
        </p:spPr>
      </p:pic>
      <p:sp>
        <p:nvSpPr>
          <p:cNvPr id="245" name="TextShape 6"/>
          <p:cNvSpPr txBox="1"/>
          <p:nvPr/>
        </p:nvSpPr>
        <p:spPr>
          <a:xfrm>
            <a:off x="6130440" y="1733400"/>
            <a:ext cx="380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13ff"/>
                </a:solidFill>
                <a:latin typeface="Arial"/>
              </a:rPr>
              <a:t>e</a:t>
            </a:r>
            <a:r>
              <a:rPr b="0" lang="en-US" sz="1800" spc="-1" strike="noStrike" baseline="33000">
                <a:solidFill>
                  <a:srgbClr val="0013ff"/>
                </a:solidFill>
                <a:latin typeface="Arial"/>
                <a:ea typeface="Arial"/>
              </a:rPr>
              <a:t>-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6" name="TextShape 7"/>
          <p:cNvSpPr txBox="1"/>
          <p:nvPr/>
        </p:nvSpPr>
        <p:spPr>
          <a:xfrm>
            <a:off x="6202440" y="3117600"/>
            <a:ext cx="3848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e</a:t>
            </a:r>
            <a:r>
              <a:rPr b="0" lang="en-US" sz="1800" spc="-1" strike="noStrike" baseline="33000">
                <a:solidFill>
                  <a:srgbClr val="ff0000"/>
                </a:solidFill>
                <a:latin typeface="Arial"/>
                <a:ea typeface="Arial"/>
              </a:rPr>
              <a:t>+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7" name="TextShape 8"/>
          <p:cNvSpPr txBox="1"/>
          <p:nvPr/>
        </p:nvSpPr>
        <p:spPr>
          <a:xfrm>
            <a:off x="2057400" y="3981600"/>
            <a:ext cx="7772400" cy="59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Fig. The base model of ePIC Pair Spectrometer Luminosity Detector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8" name="TextShape 9"/>
          <p:cNvSpPr txBox="1"/>
          <p:nvPr/>
        </p:nvSpPr>
        <p:spPr>
          <a:xfrm>
            <a:off x="10744200" y="6400800"/>
            <a:ext cx="9144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6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9" name="TextShape 10"/>
          <p:cNvSpPr txBox="1"/>
          <p:nvPr/>
        </p:nvSpPr>
        <p:spPr>
          <a:xfrm>
            <a:off x="4529880" y="5249520"/>
            <a:ext cx="2556720" cy="694080"/>
          </a:xfrm>
          <a:prstGeom prst="rect">
            <a:avLst/>
          </a:prstGeom>
          <a:noFill/>
          <a:ln w="12600">
            <a:solidFill>
              <a:srgbClr val="c9211e"/>
            </a:solidFill>
            <a:round/>
          </a:ln>
        </p:spPr>
        <p:txBody>
          <a:bodyPr lIns="96120" rIns="96120" tIns="51120" bIns="51120">
            <a:noAutofit/>
          </a:bodyPr>
          <a:p>
            <a:r>
              <a:rPr b="0" lang="en-US" sz="4200" spc="-1" strike="noStrike">
                <a:solidFill>
                  <a:srgbClr val="000000"/>
                </a:solidFill>
                <a:latin typeface="Times New Roman"/>
              </a:rPr>
              <a:t>L = R / </a:t>
            </a:r>
            <a:r>
              <a:rPr b="0" lang="en-US" sz="4200" spc="-1" strike="noStrike">
                <a:solidFill>
                  <a:srgbClr val="000000"/>
                </a:solidFill>
                <a:latin typeface="Times New Roman"/>
                <a:ea typeface="Arial"/>
              </a:rPr>
              <a:t>σ</a:t>
            </a:r>
            <a:r>
              <a:rPr b="0" lang="en-US" sz="4200" spc="-1" strike="noStrike" baseline="-8000">
                <a:solidFill>
                  <a:srgbClr val="000000"/>
                </a:solidFill>
                <a:latin typeface="Times New Roman"/>
                <a:ea typeface="Arial"/>
              </a:rPr>
              <a:t>BH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250" name="TextShape 11"/>
          <p:cNvSpPr txBox="1"/>
          <p:nvPr/>
        </p:nvSpPr>
        <p:spPr>
          <a:xfrm>
            <a:off x="4271760" y="4554720"/>
            <a:ext cx="3819960" cy="47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latin typeface="Times New Roman"/>
              </a:rPr>
              <a:t>To measure LUMINOSITY !</a:t>
            </a:r>
            <a:r>
              <a:rPr b="0" lang="en-US" sz="2600" spc="-1" strike="noStrike">
                <a:latin typeface="Times New Roman"/>
              </a:rPr>
              <a:t> 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720" y="0"/>
            <a:ext cx="10514880" cy="549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3200" spc="-1" strike="noStrike">
                <a:solidFill>
                  <a:srgbClr val="dc0000"/>
                </a:solidFill>
                <a:latin typeface="Times New Roman"/>
              </a:rPr>
              <a:t>Pair Spectrometer Luminosity</a:t>
            </a:r>
            <a:r>
              <a:rPr b="0" lang="en-US" sz="3200" spc="-1" strike="noStrike">
                <a:solidFill>
                  <a:srgbClr val="dc0000"/>
                </a:solidFill>
                <a:latin typeface="Times New Roman"/>
              </a:rPr>
              <a:t> Detector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10330560" y="6183720"/>
            <a:ext cx="1861560" cy="2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Times New Roman"/>
              </a:rPr>
              <a:t>https://arxiv.org/pdf/2106.08993.pdf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253" name="TextShape 3"/>
          <p:cNvSpPr txBox="1"/>
          <p:nvPr/>
        </p:nvSpPr>
        <p:spPr>
          <a:xfrm>
            <a:off x="1299600" y="5787000"/>
            <a:ext cx="9093240" cy="51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Times New Roman"/>
              </a:rPr>
              <a:t>Fig. Current ePIC Luminosity Detector design with e</a:t>
            </a:r>
            <a:r>
              <a:rPr b="0" lang="en-US" sz="1500" spc="-1" strike="noStrike" baseline="33000">
                <a:latin typeface="Times New Roman"/>
              </a:rPr>
              <a:t>-</a:t>
            </a:r>
            <a:r>
              <a:rPr b="0" lang="en-US" sz="1500" spc="-1" strike="noStrike">
                <a:latin typeface="Times New Roman"/>
              </a:rPr>
              <a:t> and p beam pipes and magnets built by Dhevan G., Aranya G. </a:t>
            </a:r>
            <a:endParaRPr b="0" lang="en-US" sz="1500" spc="-1" strike="noStrike">
              <a:latin typeface="Arial"/>
            </a:endParaRPr>
          </a:p>
          <a:p>
            <a:r>
              <a:rPr b="0" lang="en-US" sz="1500" spc="-1" strike="noStrike">
                <a:latin typeface="Times New Roman"/>
              </a:rPr>
              <a:t>&amp; Justin C. in DD4hep. The placement of different component not fixed, changes according to experimental needs.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10058400" y="34920"/>
            <a:ext cx="1371600" cy="879480"/>
          </a:xfrm>
          <a:custGeom>
            <a:avLst/>
            <a:gdLst/>
            <a:ahLst/>
            <a:rect l="l" t="t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cccccc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1" lang="en-US" sz="1000" spc="-1" strike="noStrike">
                <a:latin typeface="Times New Roman"/>
              </a:rPr>
              <a:t>Interaction</a:t>
            </a:r>
            <a:endParaRPr b="1" lang="en-US" sz="1000" spc="-1" strike="noStrike">
              <a:latin typeface="Times New Roman"/>
            </a:endParaRPr>
          </a:p>
          <a:p>
            <a:pPr algn="ctr"/>
            <a:r>
              <a:rPr b="1" lang="en-US" sz="1000" spc="-1" strike="noStrike">
                <a:latin typeface="Times New Roman"/>
              </a:rPr>
              <a:t>Point</a:t>
            </a:r>
            <a:endParaRPr b="1" lang="en-US" sz="1000" spc="-1" strike="noStrike">
              <a:latin typeface="Times New Roman"/>
            </a:endParaRPr>
          </a:p>
        </p:txBody>
      </p:sp>
      <p:sp>
        <p:nvSpPr>
          <p:cNvPr id="255" name="TextShape 5"/>
          <p:cNvSpPr txBox="1"/>
          <p:nvPr/>
        </p:nvSpPr>
        <p:spPr>
          <a:xfrm>
            <a:off x="10744200" y="6400800"/>
            <a:ext cx="914400" cy="37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7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1371600" y="685800"/>
            <a:ext cx="8842680" cy="513252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4290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2023-05-25T10:28:18Z</dcterms:created>
  <dc:creator/>
  <dc:description/>
  <dc:language>en-US</dc:language>
  <cp:lastModifiedBy/>
  <dcterms:modified xsi:type="dcterms:W3CDTF">2024-07-22T15:28:50Z</dcterms:modified>
  <cp:revision>270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PresentationFormat">
    <vt:lpwstr>Widescreen</vt:lpwstr>
  </property>
  <property fmtid="{D5CDD505-2E9C-101B-9397-08002B2CF9AE}" pid="4" name="Slides">
    <vt:i4>2</vt:i4>
  </property>
</Properties>
</file>