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3" r:id="rId1"/>
  </p:sldMasterIdLst>
  <p:notesMasterIdLst>
    <p:notesMasterId r:id="rId39"/>
  </p:notesMasterIdLst>
  <p:sldIdLst>
    <p:sldId id="258" r:id="rId2"/>
    <p:sldId id="276" r:id="rId3"/>
    <p:sldId id="320" r:id="rId4"/>
    <p:sldId id="324" r:id="rId5"/>
    <p:sldId id="325" r:id="rId6"/>
    <p:sldId id="270" r:id="rId7"/>
    <p:sldId id="327" r:id="rId8"/>
    <p:sldId id="319" r:id="rId9"/>
    <p:sldId id="329" r:id="rId10"/>
    <p:sldId id="330" r:id="rId11"/>
    <p:sldId id="269" r:id="rId12"/>
    <p:sldId id="272" r:id="rId13"/>
    <p:sldId id="278" r:id="rId14"/>
    <p:sldId id="273" r:id="rId15"/>
    <p:sldId id="282" r:id="rId16"/>
    <p:sldId id="296" r:id="rId17"/>
    <p:sldId id="280" r:id="rId18"/>
    <p:sldId id="308" r:id="rId19"/>
    <p:sldId id="305" r:id="rId20"/>
    <p:sldId id="309" r:id="rId21"/>
    <p:sldId id="312" r:id="rId22"/>
    <p:sldId id="306" r:id="rId23"/>
    <p:sldId id="311" r:id="rId24"/>
    <p:sldId id="307" r:id="rId25"/>
    <p:sldId id="331" r:id="rId26"/>
    <p:sldId id="314" r:id="rId27"/>
    <p:sldId id="334" r:id="rId28"/>
    <p:sldId id="300" r:id="rId29"/>
    <p:sldId id="266" r:id="rId30"/>
    <p:sldId id="333" r:id="rId31"/>
    <p:sldId id="332" r:id="rId32"/>
    <p:sldId id="317" r:id="rId33"/>
    <p:sldId id="315" r:id="rId34"/>
    <p:sldId id="316" r:id="rId35"/>
    <p:sldId id="299" r:id="rId36"/>
    <p:sldId id="265" r:id="rId37"/>
    <p:sldId id="268" r:id="rId3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1">
          <p15:clr>
            <a:srgbClr val="A4A3A4"/>
          </p15:clr>
        </p15:guide>
        <p15:guide id="2" orient="horz" pos="3092">
          <p15:clr>
            <a:srgbClr val="A4A3A4"/>
          </p15:clr>
        </p15:guide>
        <p15:guide id="3" orient="horz" pos="517">
          <p15:clr>
            <a:srgbClr val="A4A3A4"/>
          </p15:clr>
        </p15:guide>
        <p15:guide id="4" orient="horz" pos="895">
          <p15:clr>
            <a:srgbClr val="A4A3A4"/>
          </p15:clr>
        </p15:guide>
        <p15:guide id="5" orient="horz" pos="2387">
          <p15:clr>
            <a:srgbClr val="A4A3A4"/>
          </p15:clr>
        </p15:guide>
        <p15:guide id="6" pos="5565">
          <p15:clr>
            <a:srgbClr val="A4A3A4"/>
          </p15:clr>
        </p15:guide>
        <p15:guide id="7" pos="317">
          <p15:clr>
            <a:srgbClr val="A4A3A4"/>
          </p15:clr>
        </p15:guide>
        <p15:guide id="8" pos="15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J" initials="M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B800"/>
    <a:srgbClr val="00A19C"/>
    <a:srgbClr val="0B1F8F"/>
    <a:srgbClr val="A12B2F"/>
    <a:srgbClr val="007836"/>
    <a:srgbClr val="ECAA00"/>
    <a:srgbClr val="76777B"/>
    <a:srgbClr val="00609C"/>
    <a:srgbClr val="ECAC00"/>
    <a:srgbClr val="0082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04" autoAdjust="0"/>
    <p:restoredTop sz="93798" autoAdjust="0"/>
  </p:normalViewPr>
  <p:slideViewPr>
    <p:cSldViewPr snapToGrid="0" showGuides="1">
      <p:cViewPr>
        <p:scale>
          <a:sx n="123" d="100"/>
          <a:sy n="123" d="100"/>
        </p:scale>
        <p:origin x="16" y="928"/>
      </p:cViewPr>
      <p:guideLst>
        <p:guide orient="horz" pos="271"/>
        <p:guide orient="horz" pos="3092"/>
        <p:guide orient="horz" pos="517"/>
        <p:guide orient="horz" pos="895"/>
        <p:guide orient="horz" pos="2387"/>
        <p:guide pos="5565"/>
        <p:guide pos="317"/>
        <p:guide pos="15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0A489-9093-C54A-B1C3-374F661A0010}" type="datetimeFigureOut">
              <a:rPr lang="en-US" smtClean="0"/>
              <a:t>7/21/24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A7A1A-8011-3A42-91B8-EE1BD44E4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91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754" y="4562475"/>
            <a:ext cx="1540844" cy="5550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0684"/>
            <a:ext cx="9143999" cy="4499372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1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LRG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4106864"/>
            <a:ext cx="4114800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4106864"/>
            <a:ext cx="4097585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Large IMAGES w/bullets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34604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6630" y="1417046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76630" y="4256434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765130" y="1416462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765130" y="4255850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1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64070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5879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381086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03079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388286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261696" y="2856834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268896" y="1417569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8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672521"/>
            <a:ext cx="8434552" cy="1086330"/>
          </a:xfrm>
          <a:noFill/>
        </p:spPr>
        <p:txBody>
          <a:bodyPr lIns="0" tIns="91440"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201421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207749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87437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87437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912432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912432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87437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7437" y="4502674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912432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912432" y="4505517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423592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17579"/>
            <a:ext cx="8372901" cy="302239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43573" y="4457863"/>
            <a:ext cx="3711039" cy="240746"/>
          </a:xfrm>
        </p:spPr>
        <p:txBody>
          <a:bodyPr bIns="0" anchor="t" anchorCtr="0"/>
          <a:lstStyle>
            <a:lvl1pPr marL="0" indent="0">
              <a:buNone/>
              <a:defRPr sz="1050" baseline="0"/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350041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754" y="4562475"/>
            <a:ext cx="1540844" cy="5550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0684"/>
            <a:ext cx="9143999" cy="4499372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closing statement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991004" y="-1815882"/>
            <a:ext cx="3782000" cy="160043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closing statement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pPr lvl="0"/>
            <a:r>
              <a:rPr lang="en-US" sz="1400" b="1" dirty="0">
                <a:solidFill>
                  <a:schemeClr val="bg1"/>
                </a:solidFill>
              </a:rPr>
              <a:t>WE START WITH YES.</a:t>
            </a:r>
          </a:p>
          <a:p>
            <a:pPr lvl="0">
              <a:spcAft>
                <a:spcPts val="1200"/>
              </a:spcAft>
            </a:pPr>
            <a:r>
              <a:rPr lang="en-US" sz="1400" b="1" dirty="0">
                <a:solidFill>
                  <a:schemeClr val="bg1"/>
                </a:solidFill>
              </a:rPr>
              <a:t>AND END WITH THANK YOU.</a:t>
            </a:r>
          </a:p>
          <a:p>
            <a:pPr lvl="0"/>
            <a:r>
              <a:rPr lang="en-US" sz="1400" b="1" dirty="0">
                <a:solidFill>
                  <a:schemeClr val="bg1"/>
                </a:solidFill>
              </a:rPr>
              <a:t>DO YOU HAVE ANY BIG QUESTIONS?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043"/>
            <a:ext cx="9144000" cy="5148543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86954"/>
            <a:ext cx="8372901" cy="604513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 all caps, Arial Font.</a:t>
            </a:r>
          </a:p>
        </p:txBody>
      </p:sp>
    </p:spTree>
    <p:extLst>
      <p:ext uri="{BB962C8B-B14F-4D97-AF65-F5344CB8AC3E}">
        <p14:creationId xmlns:p14="http://schemas.microsoft.com/office/powerpoint/2010/main" val="35953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86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68796" y="574696"/>
            <a:ext cx="5685350" cy="304654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314" y="408441"/>
            <a:ext cx="1786846" cy="6437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018914" y="-1479541"/>
            <a:ext cx="3502900" cy="10156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line of text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r>
              <a:rPr lang="en-US" sz="1400" b="1" baseline="0" dirty="0">
                <a:solidFill>
                  <a:schemeClr val="bg1"/>
                </a:solidFill>
              </a:rPr>
              <a:t>WE START WITH YES.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26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08346"/>
            <a:ext cx="8372901" cy="33170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54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76" y="4545002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-20265"/>
            <a:ext cx="9144000" cy="4508954"/>
          </a:xfrm>
          <a:prstGeom prst="rect">
            <a:avLst/>
          </a:prstGeom>
        </p:spPr>
      </p:pic>
      <p:sp>
        <p:nvSpPr>
          <p:cNvPr id="84" name="Text Placeholder 1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20265"/>
            <a:ext cx="9144000" cy="4508954"/>
          </a:xfrm>
          <a:solidFill>
            <a:schemeClr val="accent2">
              <a:alpha val="85000"/>
            </a:schemeClr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153714"/>
            <a:ext cx="5851526" cy="969169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presentation date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5" name="TextBox 154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31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76" y="82331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endParaRPr lang="en-US" dirty="0"/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674681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2794775"/>
            <a:ext cx="8452904" cy="647160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 cover option c 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3441935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674680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86" name="TextBox 18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03238" y="300961"/>
            <a:ext cx="5984648" cy="331077"/>
          </a:xfrm>
        </p:spPr>
        <p:txBody>
          <a:bodyPr/>
          <a:lstStyle>
            <a:lvl1pPr marL="0" indent="0">
              <a:buNone/>
              <a:defRPr sz="1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000" b="0" cap="all" dirty="0">
                <a:solidFill>
                  <a:srgbClr val="000000"/>
                </a:solidFill>
              </a:rPr>
              <a:t>Type in Name of </a:t>
            </a:r>
            <a:r>
              <a:rPr lang="en-US" sz="1000" b="0" cap="all" dirty="0" err="1">
                <a:solidFill>
                  <a:srgbClr val="000000"/>
                </a:solidFill>
              </a:rPr>
              <a:t>fACILITY</a:t>
            </a:r>
            <a:r>
              <a:rPr lang="en-US" sz="1000" b="0" cap="all" dirty="0">
                <a:solidFill>
                  <a:srgbClr val="000000"/>
                </a:solidFill>
              </a:rPr>
              <a:t>, division, group, program or </a:t>
            </a:r>
            <a:r>
              <a:rPr lang="en-US" sz="1000" dirty="0">
                <a:solidFill>
                  <a:srgbClr val="000000"/>
                </a:solidFill>
              </a:rPr>
              <a:t>www.anl.gov</a:t>
            </a:r>
          </a:p>
        </p:txBody>
      </p:sp>
      <p:sp>
        <p:nvSpPr>
          <p:cNvPr id="17" name="Text Placeholder 45"/>
          <p:cNvSpPr>
            <a:spLocks noGrp="1"/>
          </p:cNvSpPr>
          <p:nvPr>
            <p:ph type="body" sz="quarter" idx="27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85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76" y="170633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19301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1261205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82770"/>
            <a:ext cx="6776128" cy="839426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</a:t>
            </a:r>
            <a:br>
              <a:rPr lang="en-US" dirty="0"/>
            </a:br>
            <a:r>
              <a:rPr lang="en-US" dirty="0"/>
              <a:t>Cover option D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922195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1261204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3" name="TextBox 15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70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6978"/>
            <a:ext cx="8925873" cy="51435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 then right click image and “SEND IMAGE TO BACK”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581400"/>
            <a:ext cx="9144000" cy="15621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3782231"/>
            <a:ext cx="8321040" cy="1030194"/>
          </a:xfrm>
        </p:spPr>
        <p:txBody>
          <a:bodyPr lIns="0" anchor="t"/>
          <a:lstStyle>
            <a:lvl1pPr>
              <a:defRPr sz="2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Full-frame image layout  –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28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93639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-1"/>
            <a:ext cx="8925873" cy="2742010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8"/>
            <a:ext cx="8674100" cy="590324"/>
          </a:xfrm>
        </p:spPr>
        <p:txBody>
          <a:bodyPr lIns="0"/>
          <a:lstStyle>
            <a:lvl1pPr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one image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49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0"/>
            <a:ext cx="4480560" cy="2747963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682525" y="0"/>
            <a:ext cx="4480560" cy="2747963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55513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TWO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84114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3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0"/>
            <a:ext cx="29900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194237" y="0"/>
            <a:ext cx="2990088" cy="275523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186112" y="0"/>
            <a:ext cx="29578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93639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8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Three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97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484064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four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228600" cy="51435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5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67903"/>
            <a:ext cx="8372901" cy="62171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148350" y="10841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46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30288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428723"/>
            <a:ext cx="4023360" cy="331708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00588" y="1418007"/>
            <a:ext cx="4023360" cy="331708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340757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089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487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7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6089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</p:spTree>
    <p:extLst>
      <p:ext uri="{BB962C8B-B14F-4D97-AF65-F5344CB8AC3E}">
        <p14:creationId xmlns:p14="http://schemas.microsoft.com/office/powerpoint/2010/main" val="342340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03575" y="1417872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80" y="1417871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95680" y="3203316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503575" y="3193094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9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45309" y="1451045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89394" y="1442711"/>
            <a:ext cx="2023746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87015" y="262020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2896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045309" y="2630976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487014" y="380713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045309" y="3794491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3141637"/>
            <a:ext cx="4114800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3141637"/>
            <a:ext cx="4097585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35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6890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64146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30864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76266" y="4434669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750290" y="4444194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457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miesen\Desktop\anlrgbpptlogo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490" y="4799992"/>
            <a:ext cx="775768" cy="2794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393826"/>
            <a:ext cx="8372901" cy="3317081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4827084"/>
            <a:ext cx="1418753" cy="18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5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686" r:id="rId2"/>
    <p:sldLayoutId id="2147483687" r:id="rId3"/>
    <p:sldLayoutId id="2147483688" r:id="rId4"/>
    <p:sldLayoutId id="2147483690" r:id="rId5"/>
    <p:sldLayoutId id="2147483774" r:id="rId6"/>
    <p:sldLayoutId id="2147483711" r:id="rId7"/>
    <p:sldLayoutId id="2147483692" r:id="rId8"/>
    <p:sldLayoutId id="2147483693" r:id="rId9"/>
    <p:sldLayoutId id="2147483776" r:id="rId10"/>
    <p:sldLayoutId id="2147483709" r:id="rId11"/>
    <p:sldLayoutId id="2147483695" r:id="rId12"/>
    <p:sldLayoutId id="2147483739" r:id="rId13"/>
    <p:sldLayoutId id="2147483696" r:id="rId14"/>
    <p:sldLayoutId id="2147483689" r:id="rId15"/>
    <p:sldLayoutId id="2147483710" r:id="rId16"/>
    <p:sldLayoutId id="2147483706" r:id="rId17"/>
    <p:sldLayoutId id="2147483704" r:id="rId18"/>
    <p:sldLayoutId id="2147483769" r:id="rId19"/>
    <p:sldLayoutId id="2147483770" r:id="rId20"/>
    <p:sldLayoutId id="2147483771" r:id="rId21"/>
    <p:sldLayoutId id="2147483772" r:id="rId22"/>
    <p:sldLayoutId id="2147483761" r:id="rId23"/>
    <p:sldLayoutId id="2147483762" r:id="rId24"/>
    <p:sldLayoutId id="2147483763" r:id="rId25"/>
    <p:sldLayoutId id="2147483765" r:id="rId26"/>
    <p:sldLayoutId id="2147483766" r:id="rId2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457200" rtl="0" eaLnBrk="1" latinLnBrk="0" hangingPunct="1">
        <a:lnSpc>
          <a:spcPct val="95000"/>
        </a:lnSpc>
        <a:spcBef>
          <a:spcPct val="0"/>
        </a:spcBef>
        <a:buNone/>
        <a:defRPr sz="28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8" indent="-173038" algn="l" defTabSz="457200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700" indent="-23653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75" indent="-187325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38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48.emf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ircular pattern with arrows&#10;&#10;Description automatically generated">
            <a:extLst>
              <a:ext uri="{FF2B5EF4-FFF2-40B4-BE49-F238E27FC236}">
                <a16:creationId xmlns:a16="http://schemas.microsoft.com/office/drawing/2014/main" id="{1728C10E-9420-6C6B-EEE9-F68ADE6659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160108" y="-1755835"/>
            <a:ext cx="12295003" cy="81866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266825"/>
            <a:ext cx="9223512" cy="2029968"/>
          </a:xfrm>
        </p:spPr>
        <p:txBody>
          <a:bodyPr/>
          <a:lstStyle/>
          <a:p>
            <a:r>
              <a:rPr lang="en-US" dirty="0"/>
              <a:t>Accessing The </a:t>
            </a:r>
            <a:r>
              <a:rPr lang="en-US" dirty="0">
                <a:solidFill>
                  <a:schemeClr val="accent2"/>
                </a:solidFill>
              </a:rPr>
              <a:t>strange</a:t>
            </a:r>
            <a:r>
              <a:rPr lang="en-US" dirty="0"/>
              <a:t> mechanical structure of the proton at the EIC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/>
              <a:t>erhtjhtyhy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6360197" y="3437210"/>
            <a:ext cx="2692871" cy="295275"/>
          </a:xfrm>
        </p:spPr>
        <p:txBody>
          <a:bodyPr/>
          <a:lstStyle/>
          <a:p>
            <a:r>
              <a:rPr lang="en-US" dirty="0"/>
              <a:t>Henry Klest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6360197" y="3922574"/>
            <a:ext cx="2692872" cy="386558"/>
          </a:xfrm>
        </p:spPr>
        <p:txBody>
          <a:bodyPr/>
          <a:lstStyle/>
          <a:p>
            <a:r>
              <a:rPr lang="en-US" dirty="0"/>
              <a:t>EICUG EC Workshop</a:t>
            </a:r>
          </a:p>
          <a:p>
            <a:r>
              <a:rPr lang="en-US" dirty="0"/>
              <a:t>July 2024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7B5132-BBF9-5F07-6D0F-8536A701BA42}"/>
              </a:ext>
            </a:extLst>
          </p:cNvPr>
          <p:cNvSpPr/>
          <p:nvPr/>
        </p:nvSpPr>
        <p:spPr>
          <a:xfrm>
            <a:off x="3386880" y="1806225"/>
            <a:ext cx="193995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STRANGE</a:t>
            </a:r>
          </a:p>
        </p:txBody>
      </p:sp>
    </p:spTree>
    <p:extLst>
      <p:ext uri="{BB962C8B-B14F-4D97-AF65-F5344CB8AC3E}">
        <p14:creationId xmlns:p14="http://schemas.microsoft.com/office/powerpoint/2010/main" val="12281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aph of a circular object with blue dots&#10;&#10;Description automatically generated">
            <a:extLst>
              <a:ext uri="{FF2B5EF4-FFF2-40B4-BE49-F238E27FC236}">
                <a16:creationId xmlns:a16="http://schemas.microsoft.com/office/drawing/2014/main" id="{EAC4656B-F1DB-4B47-E6FF-50BC7A11D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259" y="2466951"/>
            <a:ext cx="2723940" cy="26583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259A72-AAFD-067C-BF90-C5890BFDD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58754"/>
            <a:ext cx="8372901" cy="621711"/>
          </a:xfrm>
        </p:spPr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2AE11-7E32-4A61-8B36-AEAB1ECCB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799589"/>
            <a:ext cx="4456496" cy="3317082"/>
          </a:xfrm>
        </p:spPr>
        <p:txBody>
          <a:bodyPr/>
          <a:lstStyle/>
          <a:p>
            <a:r>
              <a:rPr lang="en-US" dirty="0"/>
              <a:t>The D-term provides a gateway for extraction of various </a:t>
            </a:r>
            <a:r>
              <a:rPr lang="en-US" b="1" dirty="0"/>
              <a:t>mechanical</a:t>
            </a:r>
            <a:r>
              <a:rPr lang="en-US" dirty="0"/>
              <a:t> properties of the proton, including:</a:t>
            </a:r>
          </a:p>
          <a:p>
            <a:endParaRPr lang="en-US" dirty="0"/>
          </a:p>
          <a:p>
            <a:pPr lvl="1"/>
            <a:r>
              <a:rPr lang="en-US" dirty="0"/>
              <a:t>Pressure distribution*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Mass &amp; Mechanical radii*</a:t>
            </a:r>
          </a:p>
          <a:p>
            <a:pPr lvl="1"/>
            <a:endParaRPr lang="en-US" dirty="0"/>
          </a:p>
          <a:p>
            <a:pPr lvl="1"/>
            <a:r>
              <a:rPr lang="en-US" b="1" dirty="0"/>
              <a:t>Normal &amp; shear force distributions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sz="1400" dirty="0"/>
              <a:t>*only defined for the total D-term, not individual partonic components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7DA71-E622-B3E6-21E7-AD0DA4D164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 descr="A graph of a circular object with blue dots&#10;&#10;Description automatically generated">
            <a:extLst>
              <a:ext uri="{FF2B5EF4-FFF2-40B4-BE49-F238E27FC236}">
                <a16:creationId xmlns:a16="http://schemas.microsoft.com/office/drawing/2014/main" id="{E1965430-8841-81F0-8FC6-E4151F3AE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3892" y="213"/>
            <a:ext cx="2723939" cy="26583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C59587-D6D4-6073-F126-3324789DD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1575171"/>
            <a:ext cx="1800053" cy="116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29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7DA71-E622-B3E6-21E7-AD0DA4D164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C500A7-77C6-0444-AEED-0F9FCF2C0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224" y="2054848"/>
            <a:ext cx="7772400" cy="523901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98208FE0-3304-2AC0-6D8D-403C01D54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500" y="-15985"/>
            <a:ext cx="8372901" cy="621711"/>
          </a:xfrm>
        </p:spPr>
        <p:txBody>
          <a:bodyPr/>
          <a:lstStyle/>
          <a:p>
            <a:r>
              <a:rPr lang="en-US" dirty="0"/>
              <a:t>How do we measure it?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F955B8D-7CF4-3662-4A06-03063F13BA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48" y="920208"/>
            <a:ext cx="8003893" cy="3317082"/>
          </a:xfrm>
        </p:spPr>
        <p:txBody>
          <a:bodyPr/>
          <a:lstStyle/>
          <a:p>
            <a:r>
              <a:rPr lang="en-US" sz="2400" dirty="0"/>
              <a:t>The total D-term is related to the partonic D-terms by a simple sum rule: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Different physics processes provide insights into the various partonic D-terms</a:t>
            </a:r>
          </a:p>
          <a:p>
            <a:r>
              <a:rPr lang="en-US" sz="2400" dirty="0"/>
              <a:t>Only know total D-term once all the partonic components are known!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10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7DA71-E622-B3E6-21E7-AD0DA4D164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314296A3-DCF8-087A-A1EC-3969FF0F48E4}"/>
              </a:ext>
            </a:extLst>
          </p:cNvPr>
          <p:cNvSpPr/>
          <p:nvPr/>
        </p:nvSpPr>
        <p:spPr>
          <a:xfrm rot="16200000">
            <a:off x="4694694" y="1452392"/>
            <a:ext cx="337448" cy="2481649"/>
          </a:xfrm>
          <a:prstGeom prst="leftBrace">
            <a:avLst/>
          </a:prstGeom>
          <a:ln w="28575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02DF12-BB99-B4E3-FF00-869F207023F8}"/>
              </a:ext>
            </a:extLst>
          </p:cNvPr>
          <p:cNvSpPr txBox="1"/>
          <p:nvPr/>
        </p:nvSpPr>
        <p:spPr>
          <a:xfrm>
            <a:off x="3041823" y="2951993"/>
            <a:ext cx="4448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Up &amp; down quarks: Accessible via DVCS cross section &amp; beam-spin asymmetries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C500A7-77C6-0444-AEED-0F9FCF2C0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083" y="2054848"/>
            <a:ext cx="7772400" cy="523901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6D1395C4-D15F-6308-B4B0-C3799658F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9F6240-60A4-0A92-DCB0-1F4A9B312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146" y="3862457"/>
            <a:ext cx="4225209" cy="75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25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7DA71-E622-B3E6-21E7-AD0DA4D164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314296A3-DCF8-087A-A1EC-3969FF0F48E4}"/>
              </a:ext>
            </a:extLst>
          </p:cNvPr>
          <p:cNvSpPr/>
          <p:nvPr/>
        </p:nvSpPr>
        <p:spPr>
          <a:xfrm rot="16200000">
            <a:off x="2564182" y="2269083"/>
            <a:ext cx="337448" cy="1009131"/>
          </a:xfrm>
          <a:prstGeom prst="leftBrace">
            <a:avLst>
              <a:gd name="adj1" fmla="val 8333"/>
              <a:gd name="adj2" fmla="val 31224"/>
            </a:avLst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A02DF12-BB99-B4E3-FF00-869F207023F8}"/>
                  </a:ext>
                </a:extLst>
              </p:cNvPr>
              <p:cNvSpPr txBox="1"/>
              <p:nvPr/>
            </p:nvSpPr>
            <p:spPr>
              <a:xfrm>
                <a:off x="1977082" y="2968550"/>
                <a:ext cx="444843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Gluons: Accessible via near-threshold  production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dirty="0"/>
                  <a:t> and </a:t>
                </a:r>
                <a:r>
                  <a:rPr lang="en-US" dirty="0" err="1"/>
                  <a:t>ϒ</a:t>
                </a:r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A02DF12-BB99-B4E3-FF00-869F207023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7082" y="2968550"/>
                <a:ext cx="4448434" cy="646331"/>
              </a:xfrm>
              <a:prstGeom prst="rect">
                <a:avLst/>
              </a:prstGeom>
              <a:blipFill>
                <a:blip r:embed="rId2"/>
                <a:stretch>
                  <a:fillRect l="-1140"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DEC500A7-77C6-0444-AEED-0F9FCF2C0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224" y="2054848"/>
            <a:ext cx="7772400" cy="52390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2FD1060-22B8-B802-8342-00983A18C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E2C25B-C371-744D-BA78-CAD1D6ACD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9324" y="3895372"/>
            <a:ext cx="3204411" cy="123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0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7DA71-E622-B3E6-21E7-AD0DA4D164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314296A3-DCF8-087A-A1EC-3969FF0F48E4}"/>
              </a:ext>
            </a:extLst>
          </p:cNvPr>
          <p:cNvSpPr/>
          <p:nvPr/>
        </p:nvSpPr>
        <p:spPr>
          <a:xfrm rot="16200000">
            <a:off x="6912019" y="2215815"/>
            <a:ext cx="355346" cy="965885"/>
          </a:xfrm>
          <a:prstGeom prst="leftBrace">
            <a:avLst/>
          </a:prstGeom>
          <a:ln w="28575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02DF12-BB99-B4E3-FF00-869F207023F8}"/>
              </a:ext>
            </a:extLst>
          </p:cNvPr>
          <p:cNvSpPr txBox="1"/>
          <p:nvPr/>
        </p:nvSpPr>
        <p:spPr>
          <a:xfrm>
            <a:off x="5579076" y="2941297"/>
            <a:ext cx="4448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Strange quarks: Accessible via 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C500A7-77C6-0444-AEED-0F9FCF2C0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033" y="1997184"/>
            <a:ext cx="7772400" cy="523901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C62E34F2-A740-8FF1-4FE7-01FA8D63B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59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59A72-AAFD-067C-BF90-C5890BFDD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-56993"/>
            <a:ext cx="8372901" cy="621711"/>
          </a:xfrm>
        </p:spPr>
        <p:txBody>
          <a:bodyPr/>
          <a:lstStyle/>
          <a:p>
            <a:r>
              <a:rPr lang="en-US" dirty="0"/>
              <a:t>Who cares about D</a:t>
            </a:r>
            <a:r>
              <a:rPr lang="en-US" baseline="-25000" dirty="0"/>
              <a:t>s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2AE11-7E32-4A61-8B36-AEAB1ECCB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2" y="799589"/>
            <a:ext cx="8559475" cy="3317082"/>
          </a:xfrm>
        </p:spPr>
        <p:txBody>
          <a:bodyPr/>
          <a:lstStyle/>
          <a:p>
            <a:r>
              <a:rPr lang="en-US" dirty="0"/>
              <a:t>Naively, D</a:t>
            </a:r>
            <a:r>
              <a:rPr lang="en-US" baseline="-25000" dirty="0"/>
              <a:t>s</a:t>
            </a:r>
            <a:r>
              <a:rPr lang="en-US" baseline="30000" dirty="0"/>
              <a:t> </a:t>
            </a:r>
            <a:r>
              <a:rPr lang="en-US" dirty="0"/>
              <a:t>should be small</a:t>
            </a:r>
          </a:p>
          <a:p>
            <a:r>
              <a:rPr lang="en-US" dirty="0"/>
              <a:t>However, large-N</a:t>
            </a:r>
            <a:r>
              <a:rPr lang="en-US" baseline="-25000" dirty="0"/>
              <a:t>c</a:t>
            </a:r>
            <a:r>
              <a:rPr lang="en-US" dirty="0"/>
              <a:t> theory predicts that the D-term is ”flavor-blind”, i.e. D</a:t>
            </a:r>
            <a:r>
              <a:rPr lang="en-US" baseline="-25000" dirty="0"/>
              <a:t>u</a:t>
            </a:r>
            <a:r>
              <a:rPr lang="en-US" dirty="0"/>
              <a:t> ~ D</a:t>
            </a:r>
            <a:r>
              <a:rPr lang="en-US" baseline="-25000" dirty="0"/>
              <a:t>d</a:t>
            </a:r>
            <a:r>
              <a:rPr lang="en-US" dirty="0"/>
              <a:t> despite their different number densities</a:t>
            </a:r>
          </a:p>
          <a:p>
            <a:pPr lvl="1"/>
            <a:r>
              <a:rPr lang="en-US" dirty="0"/>
              <a:t>D</a:t>
            </a:r>
            <a:r>
              <a:rPr lang="en-US" baseline="-25000" dirty="0"/>
              <a:t>u</a:t>
            </a:r>
            <a:r>
              <a:rPr lang="en-US" dirty="0"/>
              <a:t> ~ D</a:t>
            </a:r>
            <a:r>
              <a:rPr lang="en-US" baseline="-25000" dirty="0"/>
              <a:t>d</a:t>
            </a:r>
            <a:r>
              <a:rPr lang="en-US" dirty="0"/>
              <a:t> is supported by lattice results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7DA71-E622-B3E6-21E7-AD0DA4D164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681B06-E78C-C141-E2C3-EDBC250F9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8729" y="2571750"/>
            <a:ext cx="4085271" cy="25193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CFD32B91-9138-A81D-2621-BEEB84B8EF4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1" y="2054358"/>
                <a:ext cx="4762981" cy="3317082"/>
              </a:xfrm>
              <a:prstGeom prst="rect">
                <a:avLst/>
              </a:prstGeom>
            </p:spPr>
            <p:txBody>
              <a:bodyPr vert="horz" lIns="0" tIns="0" rIns="0" bIns="45720" rtlCol="0">
                <a:noAutofit/>
              </a:bodyPr>
              <a:lstStyle>
                <a:lvl1pPr marL="173038" indent="-173038" algn="l" defTabSz="457200" rtl="0" eaLnBrk="1" latinLnBrk="0" hangingPunct="1">
                  <a:spcBef>
                    <a:spcPts val="60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 sz="1800" kern="1200" baseline="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520700" indent="-236538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–"/>
                  <a:defRPr sz="18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803275" indent="-187325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•"/>
                  <a:defRPr sz="18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087438" indent="-171450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–"/>
                  <a:defRPr sz="18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371600" indent="-171450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»"/>
                  <a:defRPr sz="18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Extending this argument, could D</a:t>
                </a:r>
                <a:r>
                  <a:rPr lang="en-US" baseline="-25000" dirty="0"/>
                  <a:t>u</a:t>
                </a:r>
                <a:r>
                  <a:rPr lang="en-US" dirty="0"/>
                  <a:t> ~ D</a:t>
                </a:r>
                <a:r>
                  <a:rPr lang="en-US" baseline="-25000" dirty="0"/>
                  <a:t>d</a:t>
                </a:r>
                <a:r>
                  <a:rPr lang="en-US" dirty="0"/>
                  <a:t> ~ D</a:t>
                </a:r>
                <a:r>
                  <a:rPr lang="en-US" baseline="-25000" dirty="0"/>
                  <a:t>s</a:t>
                </a:r>
                <a:r>
                  <a:rPr lang="en-US" dirty="0"/>
                  <a:t>?</a:t>
                </a:r>
              </a:p>
              <a:p>
                <a:r>
                  <a:rPr lang="en-US" dirty="0"/>
                  <a:t>Calculation by Won et al. in the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𝑄𝑆𝑀</m:t>
                    </m:r>
                  </m:oMath>
                </a14:m>
                <a:r>
                  <a:rPr lang="en-US" dirty="0"/>
                  <a:t> suggests that D</a:t>
                </a:r>
                <a:r>
                  <a:rPr lang="en-US" baseline="-25000" dirty="0"/>
                  <a:t>u</a:t>
                </a:r>
                <a:r>
                  <a:rPr lang="en-US" dirty="0"/>
                  <a:t> ~ D</a:t>
                </a:r>
                <a:r>
                  <a:rPr lang="en-US" baseline="-25000" dirty="0"/>
                  <a:t>d</a:t>
                </a:r>
                <a:r>
                  <a:rPr lang="en-US" dirty="0"/>
                  <a:t> ~ 2D</a:t>
                </a:r>
                <a:r>
                  <a:rPr lang="en-US" baseline="-25000" dirty="0"/>
                  <a:t>s</a:t>
                </a:r>
              </a:p>
              <a:p>
                <a:endParaRPr lang="en-US" baseline="-25000" dirty="0"/>
              </a:p>
              <a:p>
                <a:pPr marL="0" indent="0">
                  <a:buNone/>
                </a:pPr>
                <a:r>
                  <a:rPr lang="en-US" b="1" dirty="0"/>
                  <a:t>This would make D</a:t>
                </a:r>
                <a:r>
                  <a:rPr lang="en-US" b="1" baseline="-25000" dirty="0"/>
                  <a:t>s</a:t>
                </a:r>
                <a:r>
                  <a:rPr lang="en-US" b="1" dirty="0"/>
                  <a:t> a non-negligible contributor to the total D-term, and thus necessary for a full extraction of many of the mechanical properties of the proton!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CFD32B91-9138-A81D-2621-BEEB84B8EF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1" y="2054358"/>
                <a:ext cx="4762981" cy="3317082"/>
              </a:xfrm>
              <a:prstGeom prst="rect">
                <a:avLst/>
              </a:prstGeom>
              <a:blipFill>
                <a:blip r:embed="rId3"/>
                <a:stretch>
                  <a:fillRect l="-3200" t="-1908" r="-29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655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C2F13919-28CE-CAF2-2DCE-E9BF555CD587}"/>
              </a:ext>
            </a:extLst>
          </p:cNvPr>
          <p:cNvGrpSpPr/>
          <p:nvPr/>
        </p:nvGrpSpPr>
        <p:grpSpPr>
          <a:xfrm>
            <a:off x="6028554" y="3258611"/>
            <a:ext cx="2490701" cy="1590473"/>
            <a:chOff x="5512482" y="3564381"/>
            <a:chExt cx="1715201" cy="111189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A745A93-D6AB-E855-0161-0A430E8AFA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87304" b="21107"/>
            <a:stretch/>
          </p:blipFill>
          <p:spPr>
            <a:xfrm>
              <a:off x="5512482" y="3564381"/>
              <a:ext cx="575695" cy="111189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0033350-265B-8279-978C-AF414625E9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3892" r="41399" b="21107"/>
            <a:stretch/>
          </p:blipFill>
          <p:spPr>
            <a:xfrm>
              <a:off x="6065949" y="3564381"/>
              <a:ext cx="666955" cy="111189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6A19E7F-8EEE-2F1D-02F5-DBEAB9198B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9148" b="21107"/>
            <a:stretch/>
          </p:blipFill>
          <p:spPr>
            <a:xfrm>
              <a:off x="6735613" y="3564381"/>
              <a:ext cx="492070" cy="111189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CE5BB55-0CD5-5EEC-03B5-2F00FC716A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8971" t="5499" r="61212" b="83195"/>
            <a:stretch/>
          </p:blipFill>
          <p:spPr>
            <a:xfrm>
              <a:off x="6170612" y="3642395"/>
              <a:ext cx="445133" cy="15933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7B3DD51-7B42-4D7F-0B4C-2CCA540A8F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1838" r="16445" b="83873"/>
            <a:stretch/>
          </p:blipFill>
          <p:spPr>
            <a:xfrm>
              <a:off x="6681900" y="3564381"/>
              <a:ext cx="531295" cy="22728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259A72-AAFD-067C-BF90-C5890BFDD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-56993"/>
            <a:ext cx="8372901" cy="621711"/>
          </a:xfrm>
        </p:spPr>
        <p:txBody>
          <a:bodyPr/>
          <a:lstStyle/>
          <a:p>
            <a:r>
              <a:rPr lang="en-US" dirty="0"/>
              <a:t>Who cares about D</a:t>
            </a:r>
            <a:r>
              <a:rPr lang="en-US" baseline="-25000" dirty="0"/>
              <a:t>s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2AE11-7E32-4A61-8B36-AEAB1ECCB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560" y="913209"/>
            <a:ext cx="4476228" cy="3317082"/>
          </a:xfrm>
        </p:spPr>
        <p:txBody>
          <a:bodyPr/>
          <a:lstStyle/>
          <a:p>
            <a:r>
              <a:rPr lang="en-US" dirty="0"/>
              <a:t>On the other hand, the lattice results by Hackett et al. show that D</a:t>
            </a:r>
            <a:r>
              <a:rPr lang="en-US" baseline="-25000" dirty="0"/>
              <a:t>s</a:t>
            </a:r>
            <a:r>
              <a:rPr lang="en-US" dirty="0"/>
              <a:t> is consistent with zero</a:t>
            </a:r>
          </a:p>
          <a:p>
            <a:endParaRPr lang="en-US" dirty="0"/>
          </a:p>
          <a:p>
            <a:r>
              <a:rPr lang="en-US" dirty="0"/>
              <a:t>Uncertainties are still large, but the results do not exclude </a:t>
            </a:r>
            <a:r>
              <a:rPr lang="en-US" i="1" dirty="0"/>
              <a:t>positive</a:t>
            </a:r>
            <a:r>
              <a:rPr lang="en-US" dirty="0"/>
              <a:t> values of D</a:t>
            </a:r>
            <a:r>
              <a:rPr lang="en-US" baseline="-25000" dirty="0"/>
              <a:t>s</a:t>
            </a:r>
          </a:p>
          <a:p>
            <a:endParaRPr lang="en-US" dirty="0"/>
          </a:p>
          <a:p>
            <a:r>
              <a:rPr lang="en-US" dirty="0"/>
              <a:t>D</a:t>
            </a:r>
            <a:r>
              <a:rPr lang="en-US" baseline="-25000" dirty="0"/>
              <a:t>s</a:t>
            </a:r>
            <a:r>
              <a:rPr lang="en-US" baseline="30000" dirty="0"/>
              <a:t> </a:t>
            </a:r>
            <a:r>
              <a:rPr lang="en-US" dirty="0"/>
              <a:t>&gt; 0 suggests the intriguing possibility that strange quarks exert forces in the </a:t>
            </a:r>
            <a:r>
              <a:rPr lang="en-US" b="1" dirty="0"/>
              <a:t>opposite direction </a:t>
            </a:r>
            <a:r>
              <a:rPr lang="en-US" dirty="0"/>
              <a:t>as up &amp; down quarks!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7DA71-E622-B3E6-21E7-AD0DA4D164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860895" y="4907946"/>
            <a:ext cx="457200" cy="137160"/>
          </a:xfrm>
        </p:spPr>
        <p:txBody>
          <a:bodyPr/>
          <a:lstStyle/>
          <a:p>
            <a:fld id="{AEFAAC5A-9C4F-4278-920D-DF2BAB595749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FD32B91-9138-A81D-2621-BEEB84B8EF4A}"/>
              </a:ext>
            </a:extLst>
          </p:cNvPr>
          <p:cNvSpPr txBox="1">
            <a:spLocks/>
          </p:cNvSpPr>
          <p:nvPr/>
        </p:nvSpPr>
        <p:spPr>
          <a:xfrm>
            <a:off x="457201" y="2343121"/>
            <a:ext cx="4762981" cy="3317082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B3BE613-9486-3733-FC13-E1F35A2306BE}"/>
              </a:ext>
            </a:extLst>
          </p:cNvPr>
          <p:cNvGrpSpPr/>
          <p:nvPr/>
        </p:nvGrpSpPr>
        <p:grpSpPr>
          <a:xfrm>
            <a:off x="5089495" y="411663"/>
            <a:ext cx="3986589" cy="2717880"/>
            <a:chOff x="5119792" y="2355625"/>
            <a:chExt cx="3986589" cy="271788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145570C-9BD3-0372-1FFC-8911E3AF08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/>
            <a:stretch/>
          </p:blipFill>
          <p:spPr>
            <a:xfrm>
              <a:off x="5119792" y="2355625"/>
              <a:ext cx="3986589" cy="271788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02CA9E9-A0B6-E2BC-F8E1-136ED22AB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58851" y="3463389"/>
              <a:ext cx="597574" cy="53827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2DB1386-27E9-0BF4-7003-3F44EBD579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09827" y="4001662"/>
              <a:ext cx="316944" cy="538273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0F896D44-A429-9ACF-0097-2205B4FEB89B}"/>
              </a:ext>
            </a:extLst>
          </p:cNvPr>
          <p:cNvSpPr/>
          <p:nvPr/>
        </p:nvSpPr>
        <p:spPr>
          <a:xfrm>
            <a:off x="7074919" y="4073870"/>
            <a:ext cx="569069" cy="169755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903535-96F3-38BC-C3CB-B567EFA02F74}"/>
              </a:ext>
            </a:extLst>
          </p:cNvPr>
          <p:cNvSpPr/>
          <p:nvPr/>
        </p:nvSpPr>
        <p:spPr>
          <a:xfrm>
            <a:off x="7894412" y="4075701"/>
            <a:ext cx="585267" cy="163124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03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59A72-AAFD-067C-BF90-C5890BFDD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-56993"/>
            <a:ext cx="8372901" cy="621711"/>
          </a:xfrm>
        </p:spPr>
        <p:txBody>
          <a:bodyPr/>
          <a:lstStyle/>
          <a:p>
            <a:r>
              <a:rPr lang="en-US" dirty="0"/>
              <a:t>Accessing the strangeness d-term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2AE11-7E32-4A61-8B36-AEAB1ECCB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313" y="1418056"/>
            <a:ext cx="5055408" cy="3317082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lvl="1"/>
            <a:endParaRPr lang="en-US" sz="1600" dirty="0"/>
          </a:p>
          <a:p>
            <a:r>
              <a:rPr lang="en-US" dirty="0"/>
              <a:t>Recently, Hatta &amp; </a:t>
            </a:r>
            <a:r>
              <a:rPr lang="en-US" dirty="0" err="1"/>
              <a:t>Strikman</a:t>
            </a:r>
            <a:r>
              <a:rPr lang="en-US" dirty="0"/>
              <a:t> proposed that </a:t>
            </a:r>
            <a:r>
              <a:rPr lang="en-US" i="1" dirty="0"/>
              <a:t>near-threshold electroproduction of </a:t>
            </a:r>
            <a:r>
              <a:rPr lang="en-US" i="1" dirty="0" err="1"/>
              <a:t>ɸ</a:t>
            </a:r>
            <a:r>
              <a:rPr lang="en-US" i="1" dirty="0"/>
              <a:t> mesons</a:t>
            </a:r>
            <a:r>
              <a:rPr lang="en-US" dirty="0"/>
              <a:t> could provide sensitivity to the strangeness D-term</a:t>
            </a:r>
          </a:p>
          <a:p>
            <a:pPr lvl="1"/>
            <a:r>
              <a:rPr lang="en-US" sz="1600" dirty="0"/>
              <a:t>Utilized a novel OPE framework that applies in the near-threshold region (unlike the collinear framework)</a:t>
            </a:r>
          </a:p>
          <a:p>
            <a:pPr marL="0" indent="0">
              <a:buNone/>
            </a:pPr>
            <a:endParaRPr lang="en-US" sz="1200" dirty="0"/>
          </a:p>
          <a:p>
            <a:pPr marL="0" indent="0" algn="ctr">
              <a:buNone/>
            </a:pPr>
            <a:r>
              <a:rPr lang="en-US" b="1" dirty="0"/>
              <a:t>This is the only known process to access this potentially important piece of the sum rule!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7DA71-E622-B3E6-21E7-AD0DA4D164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5F77F7-B678-8037-FBB9-5ACDEF773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7020" y="2607190"/>
            <a:ext cx="3508674" cy="24581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D43779-27E7-4113-EC88-615AE5EE7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7406" y="744278"/>
            <a:ext cx="1598458" cy="15935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1B7EDE-5E57-E3F2-C489-70D56041C4B8}"/>
              </a:ext>
            </a:extLst>
          </p:cNvPr>
          <p:cNvSpPr txBox="1"/>
          <p:nvPr/>
        </p:nvSpPr>
        <p:spPr>
          <a:xfrm>
            <a:off x="6270970" y="228784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ArXiv:2102.12631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7852809-8242-9670-862F-E9D854B0C79E}"/>
              </a:ext>
            </a:extLst>
          </p:cNvPr>
          <p:cNvSpPr txBox="1">
            <a:spLocks/>
          </p:cNvSpPr>
          <p:nvPr/>
        </p:nvSpPr>
        <p:spPr>
          <a:xfrm>
            <a:off x="337454" y="367838"/>
            <a:ext cx="5682346" cy="3317082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dirty="0"/>
          </a:p>
          <a:p>
            <a:r>
              <a:rPr lang="en-US" dirty="0"/>
              <a:t>Information on strangeness in the valence region of the proton is limited in general</a:t>
            </a:r>
          </a:p>
          <a:p>
            <a:pPr lvl="1"/>
            <a:r>
              <a:rPr lang="en-US" sz="1600" dirty="0"/>
              <a:t>Disentangling it from up &amp; down requires use of specialized processes, e.g. W/Z exchange or kaon SIDIS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84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59A72-AAFD-067C-BF90-C5890BFDD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-56993"/>
            <a:ext cx="8372901" cy="621711"/>
          </a:xfrm>
        </p:spPr>
        <p:txBody>
          <a:bodyPr/>
          <a:lstStyle/>
          <a:p>
            <a:r>
              <a:rPr lang="en-US" dirty="0"/>
              <a:t>Deep near-threshold </a:t>
            </a:r>
            <a:r>
              <a:rPr lang="en-US" dirty="0" err="1"/>
              <a:t>ɸ</a:t>
            </a:r>
            <a:r>
              <a:rPr lang="en-US" dirty="0"/>
              <a:t> kinematics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2AE11-7E32-4A61-8B36-AEAB1ECCB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313" y="275055"/>
            <a:ext cx="5055408" cy="3317082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Deep = high momentum transfer = </a:t>
            </a:r>
            <a:r>
              <a:rPr lang="en-US" b="1" dirty="0"/>
              <a:t>high Q</a:t>
            </a:r>
            <a:r>
              <a:rPr lang="en-US" b="1" baseline="30000" dirty="0"/>
              <a:t>2</a:t>
            </a:r>
          </a:p>
          <a:p>
            <a:r>
              <a:rPr lang="en-US" dirty="0"/>
              <a:t>Near-threshold = invariant mass of final-state hadrons </a:t>
            </a:r>
            <a:r>
              <a:rPr lang="en-US" b="1" dirty="0"/>
              <a:t>W ~ </a:t>
            </a:r>
            <a:r>
              <a:rPr lang="en-US" b="1" dirty="0" err="1"/>
              <a:t>M</a:t>
            </a:r>
            <a:r>
              <a:rPr lang="en-US" b="1" baseline="-25000" dirty="0" err="1"/>
              <a:t>ɸ</a:t>
            </a:r>
            <a:r>
              <a:rPr lang="en-US" b="1" baseline="-25000" dirty="0"/>
              <a:t> </a:t>
            </a:r>
            <a:r>
              <a:rPr lang="en-US" b="1" dirty="0"/>
              <a:t>+ </a:t>
            </a:r>
            <a:r>
              <a:rPr lang="en-US" b="1" dirty="0" err="1"/>
              <a:t>M</a:t>
            </a:r>
            <a:r>
              <a:rPr lang="en-US" b="1" baseline="-25000" dirty="0" err="1"/>
              <a:t>p</a:t>
            </a:r>
            <a:r>
              <a:rPr lang="en-US" b="1" baseline="30000" dirty="0"/>
              <a:t> </a:t>
            </a:r>
            <a:r>
              <a:rPr lang="en-US" dirty="0"/>
              <a:t>~ 1.96 GeV</a:t>
            </a:r>
          </a:p>
          <a:p>
            <a:r>
              <a:rPr lang="en-US" dirty="0"/>
              <a:t>Small momentum transfer to proton =</a:t>
            </a:r>
            <a:r>
              <a:rPr lang="en-US" b="1" dirty="0"/>
              <a:t> Low-|t|</a:t>
            </a:r>
            <a:r>
              <a:rPr lang="en-US" dirty="0"/>
              <a:t> </a:t>
            </a:r>
          </a:p>
          <a:p>
            <a:pPr lvl="1"/>
            <a:r>
              <a:rPr lang="en-US" sz="1600" dirty="0"/>
              <a:t>Most sensitive to strangeness D-term	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7DA71-E622-B3E6-21E7-AD0DA4D164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18</a:t>
            </a:fld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094978B-653A-1C37-B497-CA4C48179989}"/>
              </a:ext>
            </a:extLst>
          </p:cNvPr>
          <p:cNvGrpSpPr/>
          <p:nvPr/>
        </p:nvGrpSpPr>
        <p:grpSpPr>
          <a:xfrm>
            <a:off x="5386087" y="791660"/>
            <a:ext cx="3631076" cy="3806875"/>
            <a:chOff x="5746902" y="864594"/>
            <a:chExt cx="3083200" cy="325840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8D43779-27E7-4113-EC88-615AE5EE7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46902" y="864594"/>
              <a:ext cx="3083200" cy="307374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DE552CC-C768-4CE1-EAB4-1D57147DACFF}"/>
                </a:ext>
              </a:extLst>
            </p:cNvPr>
            <p:cNvSpPr txBox="1"/>
            <p:nvPr/>
          </p:nvSpPr>
          <p:spPr>
            <a:xfrm>
              <a:off x="6288505" y="2110498"/>
              <a:ext cx="6336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Q</a:t>
              </a:r>
              <a:r>
                <a:rPr lang="en-US" baseline="30000" dirty="0">
                  <a:solidFill>
                    <a:schemeClr val="accent1"/>
                  </a:solidFill>
                </a:rPr>
                <a:t>2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AB8C3DF-34ED-CAE7-E266-5E77673B985A}"/>
                </a:ext>
              </a:extLst>
            </p:cNvPr>
            <p:cNvSpPr txBox="1"/>
            <p:nvPr/>
          </p:nvSpPr>
          <p:spPr>
            <a:xfrm>
              <a:off x="7194884" y="3753671"/>
              <a:ext cx="6336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</a:rPr>
                <a:t>|t|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F882490-A386-C978-BF15-96C66325B90C}"/>
                </a:ext>
              </a:extLst>
            </p:cNvPr>
            <p:cNvCxnSpPr/>
            <p:nvPr/>
          </p:nvCxnSpPr>
          <p:spPr>
            <a:xfrm>
              <a:off x="6513095" y="1893761"/>
              <a:ext cx="465221" cy="59276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5479BAE-A302-D6C4-7E8E-9EF63990A095}"/>
                </a:ext>
              </a:extLst>
            </p:cNvPr>
            <p:cNvCxnSpPr>
              <a:cxnSpLocks/>
            </p:cNvCxnSpPr>
            <p:nvPr/>
          </p:nvCxnSpPr>
          <p:spPr>
            <a:xfrm>
              <a:off x="6432885" y="3725733"/>
              <a:ext cx="1772652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1C5998E-FD6F-12C0-6707-4C4695D690AE}"/>
                </a:ext>
              </a:extLst>
            </p:cNvPr>
            <p:cNvCxnSpPr/>
            <p:nvPr/>
          </p:nvCxnSpPr>
          <p:spPr>
            <a:xfrm>
              <a:off x="8117305" y="2751221"/>
              <a:ext cx="272716" cy="657726"/>
            </a:xfrm>
            <a:prstGeom prst="straightConnector1">
              <a:avLst/>
            </a:prstGeom>
            <a:ln w="28575">
              <a:solidFill>
                <a:schemeClr val="accent3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40B1AA7-277F-2D64-EBCB-F2AA6B4D8B82}"/>
                </a:ext>
              </a:extLst>
            </p:cNvPr>
            <p:cNvSpPr txBox="1"/>
            <p:nvPr/>
          </p:nvSpPr>
          <p:spPr>
            <a:xfrm>
              <a:off x="8253663" y="2831432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3"/>
                  </a:solidFill>
                </a:rPr>
                <a:t>W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8E25BD5-90C8-E308-0CC3-DC7337630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890" y="2188110"/>
            <a:ext cx="4119807" cy="288633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A7104C5-C8F5-7C3C-9506-B20D31147542}"/>
                  </a:ext>
                </a:extLst>
              </p:cNvPr>
              <p:cNvSpPr txBox="1"/>
              <p:nvPr/>
            </p:nvSpPr>
            <p:spPr>
              <a:xfrm>
                <a:off x="2182549" y="3123104"/>
                <a:ext cx="1557804" cy="372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US" dirty="0"/>
                  <a:t> GeV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A7104C5-C8F5-7C3C-9506-B20D311475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2549" y="3123104"/>
                <a:ext cx="1557804" cy="372346"/>
              </a:xfrm>
              <a:prstGeom prst="rect">
                <a:avLst/>
              </a:prstGeom>
              <a:blipFill>
                <a:blip r:embed="rId4"/>
                <a:stretch>
                  <a:fillRect t="-645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22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DA1A5-A445-1B84-E482-69919474D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-159798"/>
            <a:ext cx="8372901" cy="621711"/>
          </a:xfrm>
        </p:spPr>
        <p:txBody>
          <a:bodyPr/>
          <a:lstStyle/>
          <a:p>
            <a:r>
              <a:rPr lang="en-US" dirty="0"/>
              <a:t>Near-threshold </a:t>
            </a:r>
            <a:r>
              <a:rPr lang="en-US" dirty="0" err="1"/>
              <a:t>ɸ</a:t>
            </a:r>
            <a:r>
              <a:rPr lang="en-US" dirty="0"/>
              <a:t> at EIC?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8350B-D2FF-C3A4-0971-EF81B55C73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584723"/>
            <a:ext cx="4836694" cy="3193193"/>
          </a:xfrm>
        </p:spPr>
        <p:txBody>
          <a:bodyPr/>
          <a:lstStyle/>
          <a:p>
            <a:r>
              <a:rPr lang="en-US" dirty="0"/>
              <a:t>Explore EIC’s capabilities to measure exclusive </a:t>
            </a:r>
            <a:r>
              <a:rPr lang="en-US" dirty="0" err="1"/>
              <a:t>ɸ</a:t>
            </a:r>
            <a:r>
              <a:rPr lang="en-US" dirty="0"/>
              <a:t> near-threshold</a:t>
            </a:r>
          </a:p>
          <a:p>
            <a:endParaRPr lang="en-US" sz="800" dirty="0"/>
          </a:p>
          <a:p>
            <a:r>
              <a:rPr lang="en-US" dirty="0"/>
              <a:t>Near-threshold reactions are hard at colliders</a:t>
            </a:r>
          </a:p>
          <a:p>
            <a:pPr lvl="1"/>
            <a:r>
              <a:rPr lang="en-US" sz="1500" dirty="0"/>
              <a:t>This reaction wasn’t measurable for H1 or ZEUS</a:t>
            </a:r>
          </a:p>
          <a:p>
            <a:pPr lvl="1"/>
            <a:r>
              <a:rPr lang="en-US" sz="1500" dirty="0"/>
              <a:t>Near-threshold implies that the invariant mass of the proton + produced particles is small</a:t>
            </a:r>
          </a:p>
          <a:p>
            <a:pPr lvl="1"/>
            <a:r>
              <a:rPr lang="en-US" sz="1500" dirty="0"/>
              <a:t>Requires acceptance for particles near the beam</a:t>
            </a:r>
          </a:p>
          <a:p>
            <a:pPr lvl="1"/>
            <a:endParaRPr lang="en-US" sz="800" dirty="0"/>
          </a:p>
          <a:p>
            <a:r>
              <a:rPr lang="en-US" dirty="0"/>
              <a:t>Several aspects make the EIC superior to HERA for these measurements</a:t>
            </a:r>
          </a:p>
          <a:p>
            <a:pPr lvl="1"/>
            <a:r>
              <a:rPr lang="en-US" sz="1500" dirty="0"/>
              <a:t>Ability to go to lower proton beam energies, enabling measurement of </a:t>
            </a:r>
            <a:r>
              <a:rPr lang="en-US" sz="1500" dirty="0" err="1"/>
              <a:t>ɸ</a:t>
            </a:r>
            <a:r>
              <a:rPr lang="en-US" sz="1500" dirty="0"/>
              <a:t> decay in central region</a:t>
            </a:r>
          </a:p>
          <a:p>
            <a:pPr lvl="1"/>
            <a:r>
              <a:rPr lang="en-US" sz="1500" dirty="0"/>
              <a:t>High luminosity to measure small cross sections</a:t>
            </a:r>
          </a:p>
          <a:p>
            <a:pPr lvl="1"/>
            <a:r>
              <a:rPr lang="en-US" sz="1500" dirty="0"/>
              <a:t>Better far forward acceptance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84B711-4391-FB66-782B-C83FD4C6CCF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A1AB28-1F0D-5FCC-D044-1328BD2ED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0966" y="572583"/>
            <a:ext cx="2002398" cy="18814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CCBC94-CB6D-2AFF-782D-4C28954AB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3490" y="4350"/>
            <a:ext cx="1673193" cy="24724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723995-7489-DFB3-AA52-AF1DA58C46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4934" y="2589033"/>
            <a:ext cx="2690288" cy="245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7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E095AA9-464C-0A75-1406-515292B8EC1C}"/>
              </a:ext>
            </a:extLst>
          </p:cNvPr>
          <p:cNvGrpSpPr/>
          <p:nvPr/>
        </p:nvGrpSpPr>
        <p:grpSpPr>
          <a:xfrm>
            <a:off x="394112" y="312821"/>
            <a:ext cx="8372900" cy="4231376"/>
            <a:chOff x="630621" y="1265609"/>
            <a:chExt cx="7827579" cy="365825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F2A76E2-A47F-E16D-1BB1-C91D692B7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5800" y="1265609"/>
              <a:ext cx="7772400" cy="3658253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461E18A-4E63-7C1C-480B-27B0F89A435D}"/>
                </a:ext>
              </a:extLst>
            </p:cNvPr>
            <p:cNvSpPr/>
            <p:nvPr/>
          </p:nvSpPr>
          <p:spPr>
            <a:xfrm>
              <a:off x="630621" y="1284317"/>
              <a:ext cx="5998779" cy="3626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259A72-AAFD-067C-BF90-C5890BFDD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58754"/>
            <a:ext cx="8372901" cy="621711"/>
          </a:xfrm>
        </p:spPr>
        <p:txBody>
          <a:bodyPr/>
          <a:lstStyle/>
          <a:p>
            <a:r>
              <a:rPr lang="en-US" dirty="0"/>
              <a:t>Energy momentum tensor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7DA71-E622-B3E6-21E7-AD0DA4D164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99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9D1282-1D02-338F-04B0-1A1AEA00E6A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403228" y="4997792"/>
            <a:ext cx="457200" cy="137160"/>
          </a:xfrm>
        </p:spPr>
        <p:txBody>
          <a:bodyPr/>
          <a:lstStyle/>
          <a:p>
            <a:fld id="{AEFAAC5A-9C4F-4278-920D-DF2BAB595749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7662CD0-48A0-99CE-A3E5-DDE4450C66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640" t="11435" r="8536" b="4330"/>
          <a:stretch/>
        </p:blipFill>
        <p:spPr>
          <a:xfrm>
            <a:off x="1647010" y="88646"/>
            <a:ext cx="6426835" cy="5046306"/>
          </a:xfr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722EBB8-D12E-0751-7F1B-027AB63A58E3}"/>
              </a:ext>
            </a:extLst>
          </p:cNvPr>
          <p:cNvSpPr txBox="1">
            <a:spLocks/>
          </p:cNvSpPr>
          <p:nvPr/>
        </p:nvSpPr>
        <p:spPr>
          <a:xfrm>
            <a:off x="457201" y="584723"/>
            <a:ext cx="4916904" cy="3193193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91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9D1282-1D02-338F-04B0-1A1AEA00E6A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403228" y="4997792"/>
            <a:ext cx="457200" cy="137160"/>
          </a:xfrm>
        </p:spPr>
        <p:txBody>
          <a:bodyPr/>
          <a:lstStyle/>
          <a:p>
            <a:fld id="{AEFAAC5A-9C4F-4278-920D-DF2BAB595749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722EBB8-D12E-0751-7F1B-027AB63A58E3}"/>
              </a:ext>
            </a:extLst>
          </p:cNvPr>
          <p:cNvSpPr txBox="1">
            <a:spLocks/>
          </p:cNvSpPr>
          <p:nvPr/>
        </p:nvSpPr>
        <p:spPr>
          <a:xfrm>
            <a:off x="457201" y="584723"/>
            <a:ext cx="4916904" cy="3193193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30DB834C-714C-B068-342F-9720365999E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0905" y="395922"/>
                <a:ext cx="6126606" cy="3193193"/>
              </a:xfrm>
              <a:prstGeom prst="rect">
                <a:avLst/>
              </a:prstGeom>
            </p:spPr>
            <p:txBody>
              <a:bodyPr vert="horz" lIns="0" tIns="0" rIns="0" bIns="45720" rtlCol="0">
                <a:noAutofit/>
              </a:bodyPr>
              <a:lstStyle>
                <a:lvl1pPr marL="173038" indent="-173038" algn="l" defTabSz="457200" rtl="0" eaLnBrk="1" latinLnBrk="0" hangingPunct="1">
                  <a:spcBef>
                    <a:spcPts val="60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 sz="1800" kern="1200" baseline="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520700" indent="-236538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–"/>
                  <a:defRPr sz="18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803275" indent="-187325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•"/>
                  <a:defRPr sz="18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087438" indent="-171450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–"/>
                  <a:defRPr sz="18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371600" indent="-171450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»"/>
                  <a:defRPr sz="18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600" dirty="0"/>
                  <a:t>Near-threshold kinematics for </a:t>
                </a:r>
                <a:r>
                  <a:rPr lang="en-US" sz="1600" dirty="0" err="1"/>
                  <a:t>ɸ</a:t>
                </a:r>
                <a:r>
                  <a:rPr lang="en-US" sz="1600" dirty="0"/>
                  <a:t> production sits at high x, low y</a:t>
                </a:r>
              </a:p>
              <a:p>
                <a:r>
                  <a:rPr lang="en-US" sz="1600" dirty="0"/>
                  <a:t>Scattered electron is well contained in central detector</a:t>
                </a:r>
              </a:p>
              <a:p>
                <a:pPr lvl="1"/>
                <a:r>
                  <a:rPr lang="en-US" sz="1300" b="1" dirty="0"/>
                  <a:t>However, this is the dreaded low y kinematic region!</a:t>
                </a:r>
              </a:p>
              <a:p>
                <a:pPr lvl="1"/>
                <a:r>
                  <a:rPr lang="en-US" sz="1300" dirty="0"/>
                  <a:t>Near the kinematic peak of E</a:t>
                </a:r>
                <a:r>
                  <a:rPr lang="en-US" sz="1300" baseline="-25000" dirty="0"/>
                  <a:t>e’  </a:t>
                </a:r>
                <a:r>
                  <a:rPr lang="en-US" sz="1300" dirty="0"/>
                  <a:t>= </a:t>
                </a:r>
                <a:r>
                  <a:rPr lang="en-US" sz="1300" dirty="0" err="1"/>
                  <a:t>E</a:t>
                </a:r>
                <a:r>
                  <a:rPr lang="en-US" sz="1300" baseline="-25000" dirty="0" err="1"/>
                  <a:t>e,beam</a:t>
                </a:r>
                <a:r>
                  <a:rPr lang="en-US" sz="1300" dirty="0"/>
                  <a:t>, tiny mis-measurements of E</a:t>
                </a:r>
                <a:r>
                  <a:rPr lang="en-US" sz="1300" baseline="-25000" dirty="0"/>
                  <a:t>e’</a:t>
                </a:r>
                <a:r>
                  <a:rPr lang="en-US" sz="1300" dirty="0"/>
                  <a:t> have a huge impact on where the kinematics are reconstructed (x in particular)</a:t>
                </a:r>
              </a:p>
              <a:p>
                <a:pPr lvl="1"/>
                <a:r>
                  <a:rPr lang="en-US" sz="1300" dirty="0"/>
                  <a:t>The only way out is to use information from the hadronic final state to reconstruct the kinematics, e.g. double-angle method,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3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sz="1300" dirty="0"/>
                  <a:t> method</a:t>
                </a:r>
              </a:p>
              <a:p>
                <a:pPr marL="284162" lvl="1" indent="0">
                  <a:buNone/>
                </a:pPr>
                <a:endParaRPr lang="en-US" sz="1600" dirty="0"/>
              </a:p>
              <a:p>
                <a:pPr marL="0" indent="0">
                  <a:buFont typeface="Wingdings" pitchFamily="2" charset="2"/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30DB834C-714C-B068-342F-9720365999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905" y="395922"/>
                <a:ext cx="6126606" cy="3193193"/>
              </a:xfrm>
              <a:prstGeom prst="rect">
                <a:avLst/>
              </a:prstGeom>
              <a:blipFill>
                <a:blip r:embed="rId2"/>
                <a:stretch>
                  <a:fillRect l="-1863" t="-1984" r="-1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1">
            <a:extLst>
              <a:ext uri="{FF2B5EF4-FFF2-40B4-BE49-F238E27FC236}">
                <a16:creationId xmlns:a16="http://schemas.microsoft.com/office/drawing/2014/main" id="{B1E3CB0F-BFE9-F418-4128-A27DEE79A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-176732"/>
            <a:ext cx="8372901" cy="621711"/>
          </a:xfrm>
        </p:spPr>
        <p:txBody>
          <a:bodyPr/>
          <a:lstStyle/>
          <a:p>
            <a:r>
              <a:rPr lang="en-US" dirty="0"/>
              <a:t>Aside: kinematics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EAA918-1002-D6CC-053B-88821FEBA1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t="11783"/>
          <a:stretch/>
        </p:blipFill>
        <p:spPr>
          <a:xfrm>
            <a:off x="4713076" y="2026386"/>
            <a:ext cx="4524632" cy="31931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7BC860-E760-EDFA-C4A5-1FF73FA635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5053" t="11784"/>
          <a:stretch/>
        </p:blipFill>
        <p:spPr>
          <a:xfrm>
            <a:off x="251127" y="2015818"/>
            <a:ext cx="4296032" cy="319319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E912BE9-C818-C359-BF24-9FF8BC8FF83E}"/>
              </a:ext>
            </a:extLst>
          </p:cNvPr>
          <p:cNvGrpSpPr/>
          <p:nvPr/>
        </p:nvGrpSpPr>
        <p:grpSpPr>
          <a:xfrm>
            <a:off x="6922765" y="134123"/>
            <a:ext cx="2003633" cy="1789903"/>
            <a:chOff x="2603203" y="740979"/>
            <a:chExt cx="6034623" cy="515601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A93D2CC-978C-2746-EA5B-0B017F8D7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03203" y="753493"/>
              <a:ext cx="6034623" cy="514350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53A5501-BDB6-2042-649A-F8B3A832E558}"/>
                </a:ext>
              </a:extLst>
            </p:cNvPr>
            <p:cNvSpPr/>
            <p:nvPr/>
          </p:nvSpPr>
          <p:spPr>
            <a:xfrm>
              <a:off x="3065571" y="740979"/>
              <a:ext cx="396078" cy="472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6712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59A72-AAFD-067C-BF90-C5890BFDD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601" y="-97768"/>
            <a:ext cx="8372901" cy="621711"/>
          </a:xfrm>
        </p:spPr>
        <p:txBody>
          <a:bodyPr/>
          <a:lstStyle/>
          <a:p>
            <a:r>
              <a:rPr lang="en-US" dirty="0"/>
              <a:t>EIC Analysis strategy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12AE11-7E32-4A61-8B36-AEAB1ECCBEC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6498" y="523943"/>
                <a:ext cx="7856053" cy="3317082"/>
              </a:xfrm>
            </p:spPr>
            <p:txBody>
              <a:bodyPr/>
              <a:lstStyle/>
              <a:p>
                <a:r>
                  <a:rPr lang="en-US" dirty="0"/>
                  <a:t>How much information do we need to reconstruct these exclusive </a:t>
                </a:r>
                <a:r>
                  <a:rPr lang="en-US" dirty="0" err="1"/>
                  <a:t>ɸ</a:t>
                </a:r>
                <a:r>
                  <a:rPr lang="en-US" dirty="0"/>
                  <a:t> events?</a:t>
                </a:r>
              </a:p>
              <a:p>
                <a:r>
                  <a:rPr lang="en-US" dirty="0"/>
                  <a:t>Option 1: Full missing mass</a:t>
                </a:r>
              </a:p>
              <a:p>
                <a:pPr lvl="1"/>
                <a:r>
                  <a:rPr lang="en-US" b="0" dirty="0"/>
                  <a:t>Only reconstruct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Severe backgrounds</a:t>
                </a:r>
              </a:p>
              <a:p>
                <a:pPr marL="284162" lvl="1" indent="0">
                  <a:buNone/>
                </a:pPr>
                <a:endParaRPr lang="en-US" dirty="0"/>
              </a:p>
              <a:p>
                <a:r>
                  <a:rPr lang="en-US" dirty="0"/>
                  <a:t>Option 2: One missed particle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 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Use missing mass technique to reconstruct the remaining particle</a:t>
                </a:r>
              </a:p>
              <a:p>
                <a:pPr lvl="1"/>
                <a:r>
                  <a:rPr lang="en-US" dirty="0"/>
                  <a:t>Resolution on M</a:t>
                </a:r>
                <a:r>
                  <a:rPr lang="en-US" baseline="-25000" dirty="0"/>
                  <a:t>x</a:t>
                </a:r>
                <a:r>
                  <a:rPr lang="en-US" dirty="0"/>
                  <a:t> is not great, expect non-trivial background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Option 3: Fully exclusive reconstruction</a:t>
                </a:r>
              </a:p>
              <a:p>
                <a:pPr lvl="1"/>
                <a:r>
                  <a:rPr lang="en-US" dirty="0"/>
                  <a:t>Require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12AE11-7E32-4A61-8B36-AEAB1ECCBEC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98" y="523943"/>
                <a:ext cx="7856053" cy="3317082"/>
              </a:xfrm>
              <a:blipFill>
                <a:blip r:embed="rId2"/>
                <a:stretch>
                  <a:fillRect l="-1777" t="-2290" r="-1292" b="-103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7DA71-E622-B3E6-21E7-AD0DA4D164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36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59A72-AAFD-067C-BF90-C5890BFDD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601" y="-97768"/>
            <a:ext cx="8372901" cy="621711"/>
          </a:xfrm>
        </p:spPr>
        <p:txBody>
          <a:bodyPr/>
          <a:lstStyle/>
          <a:p>
            <a:r>
              <a:rPr lang="en-US" dirty="0"/>
              <a:t>EIC Analysis strategy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12AE11-7E32-4A61-8B36-AEAB1ECCBEC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6498" y="523943"/>
                <a:ext cx="7856053" cy="3317082"/>
              </a:xfrm>
            </p:spPr>
            <p:txBody>
              <a:bodyPr/>
              <a:lstStyle/>
              <a:p>
                <a:r>
                  <a:rPr lang="en-US" dirty="0"/>
                  <a:t>How much information do we need to reconstruct these exclusive </a:t>
                </a:r>
                <a:r>
                  <a:rPr lang="en-US" dirty="0" err="1"/>
                  <a:t>ɸ</a:t>
                </a:r>
                <a:r>
                  <a:rPr lang="en-US" dirty="0"/>
                  <a:t> events?</a:t>
                </a:r>
              </a:p>
              <a:p>
                <a:r>
                  <a:rPr lang="en-US" dirty="0"/>
                  <a:t>Option 1: Full missing mass</a:t>
                </a:r>
              </a:p>
              <a:p>
                <a:pPr lvl="1"/>
                <a:r>
                  <a:rPr lang="en-US" b="0" dirty="0"/>
                  <a:t>Only reconstruct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Severe backgrounds</a:t>
                </a:r>
              </a:p>
              <a:p>
                <a:pPr marL="284162" lvl="1" indent="0">
                  <a:buNone/>
                </a:pPr>
                <a:endParaRPr lang="en-US" dirty="0"/>
              </a:p>
              <a:p>
                <a:r>
                  <a:rPr lang="en-US" dirty="0"/>
                  <a:t>Option 2: One missed particle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 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Use missing mass technique to reconstruct the remaining particle</a:t>
                </a:r>
              </a:p>
              <a:p>
                <a:pPr lvl="1"/>
                <a:r>
                  <a:rPr lang="en-US" dirty="0"/>
                  <a:t>Resolution on M</a:t>
                </a:r>
                <a:r>
                  <a:rPr lang="en-US" baseline="-25000" dirty="0"/>
                  <a:t>x</a:t>
                </a:r>
                <a:r>
                  <a:rPr lang="en-US" dirty="0"/>
                  <a:t> is not great, expect non-trivial background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Option 3: Fully exclusive reconstruction</a:t>
                </a:r>
              </a:p>
              <a:p>
                <a:pPr lvl="1"/>
                <a:r>
                  <a:rPr lang="en-US" dirty="0"/>
                  <a:t>Require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12AE11-7E32-4A61-8B36-AEAB1ECCBEC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98" y="523943"/>
                <a:ext cx="7856053" cy="3317082"/>
              </a:xfrm>
              <a:blipFill>
                <a:blip r:embed="rId2"/>
                <a:stretch>
                  <a:fillRect l="-1777" t="-2290" r="-1292" b="-103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7DA71-E622-B3E6-21E7-AD0DA4D164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267A87-6EB0-B3CE-4827-B05625B33F97}"/>
              </a:ext>
            </a:extLst>
          </p:cNvPr>
          <p:cNvSpPr/>
          <p:nvPr/>
        </p:nvSpPr>
        <p:spPr>
          <a:xfrm>
            <a:off x="288401" y="3427042"/>
            <a:ext cx="4368266" cy="794084"/>
          </a:xfrm>
          <a:prstGeom prst="rect">
            <a:avLst/>
          </a:prstGeom>
          <a:solidFill>
            <a:schemeClr val="accent1">
              <a:alpha val="5652"/>
            </a:schemeClr>
          </a:solidFill>
          <a:ln w="571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562851-7A85-EEFB-193A-48AB1E54AE34}"/>
              </a:ext>
            </a:extLst>
          </p:cNvPr>
          <p:cNvSpPr txBox="1"/>
          <p:nvPr/>
        </p:nvSpPr>
        <p:spPr>
          <a:xfrm>
            <a:off x="5732662" y="3545017"/>
            <a:ext cx="3004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Assume only this technique in this talk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96A020FF-DC1A-B88E-589C-8FDE682AD7F4}"/>
              </a:ext>
            </a:extLst>
          </p:cNvPr>
          <p:cNvSpPr/>
          <p:nvPr/>
        </p:nvSpPr>
        <p:spPr>
          <a:xfrm rot="10800000">
            <a:off x="4958200" y="3556775"/>
            <a:ext cx="613610" cy="357573"/>
          </a:xfrm>
          <a:prstGeom prst="rightArrow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33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DEF5F-CAA8-3794-558F-79D22DD45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-112651"/>
            <a:ext cx="8372901" cy="621711"/>
          </a:xfrm>
        </p:spPr>
        <p:txBody>
          <a:bodyPr/>
          <a:lstStyle/>
          <a:p>
            <a:r>
              <a:rPr lang="en-US" dirty="0" err="1"/>
              <a:t>Eic</a:t>
            </a:r>
            <a:r>
              <a:rPr lang="en-US" dirty="0"/>
              <a:t> simulation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93EB5-51D8-21B5-A27C-3A064C50A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897" y="647291"/>
            <a:ext cx="3836182" cy="3317082"/>
          </a:xfrm>
        </p:spPr>
        <p:txBody>
          <a:bodyPr/>
          <a:lstStyle/>
          <a:p>
            <a:r>
              <a:rPr lang="en-US" dirty="0"/>
              <a:t>5 fb</a:t>
            </a:r>
            <a:r>
              <a:rPr lang="en-US" baseline="30000" dirty="0"/>
              <a:t>-1</a:t>
            </a:r>
            <a:r>
              <a:rPr lang="en-US" dirty="0"/>
              <a:t> of 5 GeV e</a:t>
            </a:r>
            <a:r>
              <a:rPr lang="en-US" baseline="30000" dirty="0"/>
              <a:t>-</a:t>
            </a:r>
            <a:r>
              <a:rPr lang="en-US" dirty="0"/>
              <a:t> on 41 GeV p data</a:t>
            </a:r>
          </a:p>
          <a:p>
            <a:pPr lvl="1"/>
            <a:r>
              <a:rPr lang="en-US" sz="1400" dirty="0"/>
              <a:t>Q</a:t>
            </a:r>
            <a:r>
              <a:rPr lang="en-US" sz="1400" baseline="30000" dirty="0"/>
              <a:t>2</a:t>
            </a:r>
            <a:r>
              <a:rPr lang="en-US" sz="1400" dirty="0"/>
              <a:t> &gt; 2 GeV</a:t>
            </a:r>
            <a:r>
              <a:rPr lang="en-US" sz="1400" baseline="30000" dirty="0"/>
              <a:t>2</a:t>
            </a:r>
            <a:endParaRPr lang="en-US" sz="1400" dirty="0"/>
          </a:p>
          <a:p>
            <a:pPr lvl="1"/>
            <a:r>
              <a:rPr lang="en-US" sz="1400" dirty="0"/>
              <a:t>1 year of data taking</a:t>
            </a:r>
          </a:p>
          <a:p>
            <a:pPr lvl="1"/>
            <a:r>
              <a:rPr lang="en-US" sz="1400" dirty="0"/>
              <a:t>Use </a:t>
            </a:r>
            <a:r>
              <a:rPr lang="en-US" sz="1400" dirty="0" err="1"/>
              <a:t>lAger</a:t>
            </a:r>
            <a:r>
              <a:rPr lang="en-US" sz="1400" dirty="0"/>
              <a:t> event generator</a:t>
            </a:r>
          </a:p>
          <a:p>
            <a:pPr lvl="1"/>
            <a:r>
              <a:rPr lang="en-US" sz="1400" dirty="0"/>
              <a:t>Cross section model based on a parameterization of all existing world data, developed for CLAS12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568D2B-E7B8-E400-50DB-8FE210FD1ED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AAB62D-C153-834D-196C-CB72432958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205" b="66507"/>
          <a:stretch/>
        </p:blipFill>
        <p:spPr>
          <a:xfrm>
            <a:off x="245073" y="2219669"/>
            <a:ext cx="4326928" cy="2910356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D096577-6B6A-5D4A-F406-FCBFD8C5517A}"/>
              </a:ext>
            </a:extLst>
          </p:cNvPr>
          <p:cNvSpPr txBox="1">
            <a:spLocks/>
          </p:cNvSpPr>
          <p:nvPr/>
        </p:nvSpPr>
        <p:spPr>
          <a:xfrm>
            <a:off x="4142903" y="281961"/>
            <a:ext cx="4938038" cy="3317082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dirty="0"/>
          </a:p>
          <a:p>
            <a:r>
              <a:rPr lang="en-US" dirty="0"/>
              <a:t>Only the 5x41 energy setting allows the kaons from the </a:t>
            </a:r>
            <a:r>
              <a:rPr lang="en-US" dirty="0" err="1"/>
              <a:t>ɸ</a:t>
            </a:r>
            <a:r>
              <a:rPr lang="en-US" dirty="0"/>
              <a:t> decay to make it into the central detector acceptance</a:t>
            </a:r>
          </a:p>
          <a:p>
            <a:pPr lvl="1"/>
            <a:r>
              <a:rPr lang="en-US" sz="1500" dirty="0"/>
              <a:t>Boost from proton beam is too large even for 100 GeV proton beam energy</a:t>
            </a:r>
          </a:p>
          <a:p>
            <a:pPr lvl="1"/>
            <a:endParaRPr lang="en-US" sz="1500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F9D872D-3A77-F00E-4755-80C819AC3221}"/>
                  </a:ext>
                </a:extLst>
              </p:cNvPr>
              <p:cNvSpPr txBox="1"/>
              <p:nvPr/>
            </p:nvSpPr>
            <p:spPr>
              <a:xfrm>
                <a:off x="1351893" y="3168868"/>
                <a:ext cx="178938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5x41 GeV</a:t>
                </a:r>
              </a:p>
              <a:p>
                <a14:m>
                  <m:oMath xmlns:m="http://schemas.openxmlformats.org/officeDocument/2006/math">
                    <m:r>
                      <a:rPr lang="en-US" sz="1500" i="1" dirty="0" smtClean="0">
                        <a:latin typeface="Cambria Math" panose="02040503050406030204" pitchFamily="18" charset="0"/>
                      </a:rPr>
                      <m:t>2&lt;</m:t>
                    </m:r>
                    <m:r>
                      <a:rPr lang="en-US" sz="1500" b="0" i="1" dirty="0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sz="1500" i="1" dirty="0" smtClean="0">
                        <a:latin typeface="Cambria Math" panose="02040503050406030204" pitchFamily="18" charset="0"/>
                      </a:rPr>
                      <m:t>&lt;3 </m:t>
                    </m:r>
                  </m:oMath>
                </a14:m>
                <a:r>
                  <a:rPr lang="en-US" sz="1500" dirty="0"/>
                  <a:t>GeV</a:t>
                </a:r>
              </a:p>
              <a:p>
                <a:r>
                  <a:rPr lang="en-US" sz="1500" dirty="0"/>
                  <a:t>5 fb</a:t>
                </a:r>
                <a:r>
                  <a:rPr lang="en-US" sz="1500" baseline="30000" dirty="0"/>
                  <a:t>-1</a:t>
                </a:r>
                <a:r>
                  <a:rPr lang="en-US" sz="1500" dirty="0"/>
                  <a:t> (1 year)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F9D872D-3A77-F00E-4755-80C819AC3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1893" y="3168868"/>
                <a:ext cx="1789387" cy="830997"/>
              </a:xfrm>
              <a:prstGeom prst="rect">
                <a:avLst/>
              </a:prstGeom>
              <a:blipFill>
                <a:blip r:embed="rId3"/>
                <a:stretch>
                  <a:fillRect l="-2817" t="-3030"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990B1DC2-3CE3-FCDA-0DF8-40B2FE1C21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866" b="66205"/>
          <a:stretch/>
        </p:blipFill>
        <p:spPr>
          <a:xfrm>
            <a:off x="4650825" y="2225996"/>
            <a:ext cx="4414440" cy="29175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146147F-CE13-526E-5EF9-F78331D542AE}"/>
                  </a:ext>
                </a:extLst>
              </p:cNvPr>
              <p:cNvSpPr txBox="1"/>
              <p:nvPr/>
            </p:nvSpPr>
            <p:spPr>
              <a:xfrm>
                <a:off x="5784631" y="3231163"/>
                <a:ext cx="178938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10x100 GeV</a:t>
                </a:r>
              </a:p>
              <a:p>
                <a14:m>
                  <m:oMath xmlns:m="http://schemas.openxmlformats.org/officeDocument/2006/math">
                    <m:r>
                      <a:rPr lang="en-US" sz="1500" i="1" dirty="0" smtClean="0">
                        <a:latin typeface="Cambria Math" panose="02040503050406030204" pitchFamily="18" charset="0"/>
                      </a:rPr>
                      <m:t>2&lt;</m:t>
                    </m:r>
                    <m:r>
                      <a:rPr lang="en-US" sz="1500" b="0" i="1" dirty="0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sz="1500" i="1" dirty="0" smtClean="0">
                        <a:latin typeface="Cambria Math" panose="02040503050406030204" pitchFamily="18" charset="0"/>
                      </a:rPr>
                      <m:t>&lt;3 </m:t>
                    </m:r>
                  </m:oMath>
                </a14:m>
                <a:r>
                  <a:rPr lang="en-US" sz="1500" dirty="0"/>
                  <a:t>GeV</a:t>
                </a:r>
              </a:p>
              <a:p>
                <a:r>
                  <a:rPr lang="en-US" sz="1500" dirty="0"/>
                  <a:t>50 fb</a:t>
                </a:r>
                <a:r>
                  <a:rPr lang="en-US" sz="1500" baseline="30000" dirty="0"/>
                  <a:t>-1</a:t>
                </a:r>
                <a:r>
                  <a:rPr lang="en-US" sz="1500" dirty="0"/>
                  <a:t> (1 year)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146147F-CE13-526E-5EF9-F78331D542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4631" y="3231163"/>
                <a:ext cx="1789387" cy="830997"/>
              </a:xfrm>
              <a:prstGeom prst="rect">
                <a:avLst/>
              </a:prstGeom>
              <a:blipFill>
                <a:blip r:embed="rId5"/>
                <a:stretch>
                  <a:fillRect l="-2817" t="-3030"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E765B3DB-0C39-CA42-B420-1103C5A16A7B}"/>
              </a:ext>
            </a:extLst>
          </p:cNvPr>
          <p:cNvSpPr txBox="1"/>
          <p:nvPr/>
        </p:nvSpPr>
        <p:spPr>
          <a:xfrm>
            <a:off x="3471942" y="3224112"/>
            <a:ext cx="962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1"/>
                </a:solidFill>
              </a:rPr>
              <a:t>Nominal Acceptances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4A5EF15-C346-6C77-0A22-BBF1530E4C04}"/>
              </a:ext>
            </a:extLst>
          </p:cNvPr>
          <p:cNvCxnSpPr/>
          <p:nvPr/>
        </p:nvCxnSpPr>
        <p:spPr>
          <a:xfrm flipH="1">
            <a:off x="742520" y="4248866"/>
            <a:ext cx="209693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EBAFE23-972C-C8CC-3477-57388DA96D4F}"/>
              </a:ext>
            </a:extLst>
          </p:cNvPr>
          <p:cNvCxnSpPr>
            <a:cxnSpLocks/>
          </p:cNvCxnSpPr>
          <p:nvPr/>
        </p:nvCxnSpPr>
        <p:spPr>
          <a:xfrm flipH="1">
            <a:off x="3251964" y="4256888"/>
            <a:ext cx="38615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13BB278-F425-3FB3-A476-C143671B5AC0}"/>
              </a:ext>
            </a:extLst>
          </p:cNvPr>
          <p:cNvCxnSpPr>
            <a:cxnSpLocks/>
          </p:cNvCxnSpPr>
          <p:nvPr/>
        </p:nvCxnSpPr>
        <p:spPr>
          <a:xfrm flipH="1">
            <a:off x="3686247" y="4258036"/>
            <a:ext cx="38615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473D2D5-41C1-0423-F026-9EC9AD0FC8E2}"/>
              </a:ext>
            </a:extLst>
          </p:cNvPr>
          <p:cNvCxnSpPr>
            <a:cxnSpLocks/>
          </p:cNvCxnSpPr>
          <p:nvPr/>
        </p:nvCxnSpPr>
        <p:spPr>
          <a:xfrm flipH="1">
            <a:off x="3251964" y="3424167"/>
            <a:ext cx="25438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48A8BF1-2434-726B-6734-E399E8EA208B}"/>
              </a:ext>
            </a:extLst>
          </p:cNvPr>
          <p:cNvCxnSpPr>
            <a:cxnSpLocks/>
          </p:cNvCxnSpPr>
          <p:nvPr/>
        </p:nvCxnSpPr>
        <p:spPr>
          <a:xfrm flipH="1">
            <a:off x="5273269" y="4243137"/>
            <a:ext cx="2022465" cy="1375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A892261-E77B-FF26-E921-3EDACC130511}"/>
              </a:ext>
            </a:extLst>
          </p:cNvPr>
          <p:cNvCxnSpPr>
            <a:cxnSpLocks/>
          </p:cNvCxnSpPr>
          <p:nvPr/>
        </p:nvCxnSpPr>
        <p:spPr>
          <a:xfrm flipH="1">
            <a:off x="7708245" y="4251159"/>
            <a:ext cx="38615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5F492B1-0A9D-67CD-9243-DF4C914EFE25}"/>
              </a:ext>
            </a:extLst>
          </p:cNvPr>
          <p:cNvCxnSpPr>
            <a:cxnSpLocks/>
          </p:cNvCxnSpPr>
          <p:nvPr/>
        </p:nvCxnSpPr>
        <p:spPr>
          <a:xfrm flipH="1">
            <a:off x="8142528" y="4252307"/>
            <a:ext cx="38615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94574CB1-68E0-8FA6-71AE-1F934BC1EE68}"/>
              </a:ext>
            </a:extLst>
          </p:cNvPr>
          <p:cNvSpPr txBox="1"/>
          <p:nvPr/>
        </p:nvSpPr>
        <p:spPr>
          <a:xfrm>
            <a:off x="7831963" y="3225258"/>
            <a:ext cx="962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1"/>
                </a:solidFill>
              </a:rPr>
              <a:t>Nominal Acceptances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ACA56BA-4CC2-FBE9-F9BA-4570B89DB780}"/>
              </a:ext>
            </a:extLst>
          </p:cNvPr>
          <p:cNvCxnSpPr>
            <a:cxnSpLocks/>
          </p:cNvCxnSpPr>
          <p:nvPr/>
        </p:nvCxnSpPr>
        <p:spPr>
          <a:xfrm flipH="1">
            <a:off x="7611985" y="3425313"/>
            <a:ext cx="25438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25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F96AE-37B0-4553-7A9D-4F397C06A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EEDB15B-8B8D-E435-24C6-93CD14A9A4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3991"/>
          <a:stretch/>
        </p:blipFill>
        <p:spPr>
          <a:xfrm>
            <a:off x="4981903" y="2453237"/>
            <a:ext cx="4087981" cy="2698431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AE4FED-3BD5-364B-A258-51B603D3A3C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2D732C-8BE0-6747-47FD-DBF0C7691EC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01AADD8B-F326-17DD-908C-F00DF63F6E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911"/>
          <a:stretch/>
        </p:blipFill>
        <p:spPr>
          <a:xfrm>
            <a:off x="1077578" y="66255"/>
            <a:ext cx="6804637" cy="225158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00FE67F-4F09-F729-1D82-48D09B4FBA3B}"/>
              </a:ext>
            </a:extLst>
          </p:cNvPr>
          <p:cNvSpPr txBox="1">
            <a:spLocks/>
          </p:cNvSpPr>
          <p:nvPr/>
        </p:nvSpPr>
        <p:spPr>
          <a:xfrm>
            <a:off x="314482" y="2521084"/>
            <a:ext cx="4610443" cy="2432202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Pessimistically assume 50% B0 acceptance &amp; 0% RP &amp; OMD acceptance</a:t>
            </a:r>
          </a:p>
          <a:p>
            <a:pPr lvl="1"/>
            <a:r>
              <a:rPr lang="en-US" sz="1600" dirty="0"/>
              <a:t>Fairly few detectable events send proton to RPs or OMDs for Q</a:t>
            </a:r>
            <a:r>
              <a:rPr lang="en-US" sz="1600" baseline="30000" dirty="0"/>
              <a:t>2</a:t>
            </a:r>
            <a:r>
              <a:rPr lang="en-US" sz="1600" dirty="0"/>
              <a:t> &gt; 2 GeV</a:t>
            </a:r>
            <a:r>
              <a:rPr lang="en-US" sz="1600" baseline="30000" dirty="0"/>
              <a:t>2</a:t>
            </a:r>
          </a:p>
          <a:p>
            <a:pPr lvl="1"/>
            <a:r>
              <a:rPr lang="en-US" sz="1600" i="1" dirty="0"/>
              <a:t>|t| </a:t>
            </a:r>
            <a:r>
              <a:rPr lang="en-US" sz="1600" dirty="0"/>
              <a:t>distribution is steep!</a:t>
            </a:r>
          </a:p>
          <a:p>
            <a:pPr lvl="1"/>
            <a:endParaRPr lang="en-US" sz="1600" dirty="0"/>
          </a:p>
          <a:p>
            <a:r>
              <a:rPr lang="en-US" dirty="0"/>
              <a:t>Statistics seem reasonable in this case!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75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DEF5F-CAA8-3794-558F-79D22DD45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669" y="-167832"/>
            <a:ext cx="8372901" cy="621711"/>
          </a:xfrm>
        </p:spPr>
        <p:txBody>
          <a:bodyPr/>
          <a:lstStyle/>
          <a:p>
            <a:r>
              <a:rPr lang="en-US" dirty="0"/>
              <a:t>PID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93EB5-51D8-21B5-A27C-3A064C50A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895" y="431789"/>
            <a:ext cx="6109964" cy="3317082"/>
          </a:xfrm>
        </p:spPr>
        <p:txBody>
          <a:bodyPr/>
          <a:lstStyle/>
          <a:p>
            <a:r>
              <a:rPr lang="en-US" dirty="0"/>
              <a:t>Kaon momenta range from a few GeV to ~20 GeV</a:t>
            </a:r>
          </a:p>
          <a:p>
            <a:r>
              <a:rPr lang="en-US" dirty="0" err="1"/>
              <a:t>dRICH</a:t>
            </a:r>
            <a:r>
              <a:rPr lang="en-US" dirty="0"/>
              <a:t> can separate </a:t>
            </a:r>
            <a:r>
              <a:rPr lang="en-US" dirty="0" err="1"/>
              <a:t>pions</a:t>
            </a:r>
            <a:r>
              <a:rPr lang="en-US" dirty="0"/>
              <a:t> from kaons consistently in this momentum &amp; </a:t>
            </a:r>
            <a:r>
              <a:rPr lang="en-US" dirty="0" err="1"/>
              <a:t>pseudorapidity</a:t>
            </a:r>
            <a:r>
              <a:rPr lang="en-US" dirty="0"/>
              <a:t> range</a:t>
            </a:r>
          </a:p>
          <a:p>
            <a:pPr lvl="1"/>
            <a:r>
              <a:rPr lang="en-US" sz="1400" dirty="0"/>
              <a:t>Kaons begin to radiate in aerogel (n = 1.026) around 2.5 GeV</a:t>
            </a:r>
          </a:p>
          <a:p>
            <a:pPr lvl="1"/>
            <a:r>
              <a:rPr lang="en-US" sz="1400" dirty="0"/>
              <a:t>Kaons in C</a:t>
            </a:r>
            <a:r>
              <a:rPr lang="en-US" sz="1400" baseline="-25000" dirty="0"/>
              <a:t>2</a:t>
            </a:r>
            <a:r>
              <a:rPr lang="en-US" sz="1400" dirty="0"/>
              <a:t>F</a:t>
            </a:r>
            <a:r>
              <a:rPr lang="en-US" sz="1400" baseline="-25000" dirty="0"/>
              <a:t>6</a:t>
            </a:r>
            <a:r>
              <a:rPr lang="en-US" sz="1400" dirty="0"/>
              <a:t> produce rings above 15 GeV</a:t>
            </a:r>
          </a:p>
          <a:p>
            <a:pPr lvl="1"/>
            <a:endParaRPr lang="en-US" sz="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568D2B-E7B8-E400-50DB-8FE210FD1ED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F11E0C4-9B85-9EB9-ED98-9E918521D4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205" b="66507"/>
          <a:stretch/>
        </p:blipFill>
        <p:spPr>
          <a:xfrm>
            <a:off x="6535633" y="142388"/>
            <a:ext cx="2481122" cy="16688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2C5C005-7BA2-87BD-785D-C93B05FAA8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 b="66743"/>
          <a:stretch/>
        </p:blipFill>
        <p:spPr>
          <a:xfrm>
            <a:off x="362606" y="2191639"/>
            <a:ext cx="4437994" cy="2951861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BABEFE52-A8D2-3F4C-D655-76DD7D261DA7}"/>
              </a:ext>
            </a:extLst>
          </p:cNvPr>
          <p:cNvGrpSpPr/>
          <p:nvPr/>
        </p:nvGrpSpPr>
        <p:grpSpPr>
          <a:xfrm>
            <a:off x="5309147" y="2349062"/>
            <a:ext cx="2628322" cy="2794438"/>
            <a:chOff x="5309147" y="2349062"/>
            <a:chExt cx="2628322" cy="279443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D085841-77EA-FEB8-A15C-652EBD6D89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09147" y="2349062"/>
              <a:ext cx="2628322" cy="2794438"/>
            </a:xfrm>
            <a:prstGeom prst="rect">
              <a:avLst/>
            </a:prstGeom>
          </p:spPr>
        </p:pic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0AA4DEA-5B7F-8D21-3079-E4DA8115EB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15000" y="2380592"/>
              <a:ext cx="0" cy="245104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4A5AE13-7E23-C8AE-4BBC-09DB8E3FC9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03428" y="2380592"/>
              <a:ext cx="0" cy="245104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1E575D1E-8AA5-057B-567E-0E750507B5D6}"/>
              </a:ext>
            </a:extLst>
          </p:cNvPr>
          <p:cNvSpPr txBox="1"/>
          <p:nvPr/>
        </p:nvSpPr>
        <p:spPr>
          <a:xfrm>
            <a:off x="323190" y="1923654"/>
            <a:ext cx="82768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Expect greater than 4σ separation power for all kaons from this process!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D732C7D-B564-AEE5-E687-FC868B36ED3E}"/>
              </a:ext>
            </a:extLst>
          </p:cNvPr>
          <p:cNvCxnSpPr>
            <a:cxnSpLocks/>
          </p:cNvCxnSpPr>
          <p:nvPr/>
        </p:nvCxnSpPr>
        <p:spPr>
          <a:xfrm flipH="1">
            <a:off x="5715000" y="4376060"/>
            <a:ext cx="67085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E8838947-115B-31CE-1C42-72BA323EE403}"/>
              </a:ext>
            </a:extLst>
          </p:cNvPr>
          <p:cNvSpPr txBox="1"/>
          <p:nvPr/>
        </p:nvSpPr>
        <p:spPr>
          <a:xfrm>
            <a:off x="5660630" y="4418387"/>
            <a:ext cx="942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1"/>
                </a:solidFill>
              </a:rPr>
              <a:t>K momentum range</a:t>
            </a:r>
          </a:p>
        </p:txBody>
      </p:sp>
    </p:spTree>
    <p:extLst>
      <p:ext uri="{BB962C8B-B14F-4D97-AF65-F5344CB8AC3E}">
        <p14:creationId xmlns:p14="http://schemas.microsoft.com/office/powerpoint/2010/main" val="102367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643C2D-6E76-CC1F-CCA1-5F529748F8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57549" y="272777"/>
            <a:ext cx="8372901" cy="374786"/>
          </a:xfrm>
        </p:spPr>
        <p:txBody>
          <a:bodyPr/>
          <a:lstStyle/>
          <a:p>
            <a:r>
              <a:rPr lang="en-US" dirty="0"/>
              <a:t>Accepted |t|-distributions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FC4E5E-0CAD-8FF5-7624-3E953561327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CBD5A08-E49F-DC56-F6A5-AF3C782CA7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7744"/>
          <a:stretch/>
        </p:blipFill>
        <p:spPr>
          <a:xfrm>
            <a:off x="3408219" y="647563"/>
            <a:ext cx="5735781" cy="4495937"/>
          </a:xfr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09412CB9-3AAF-D9D3-DAC6-140FCE21F2F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5895" y="231923"/>
                <a:ext cx="3132324" cy="3317082"/>
              </a:xfrm>
              <a:prstGeom prst="rect">
                <a:avLst/>
              </a:prstGeom>
            </p:spPr>
            <p:txBody>
              <a:bodyPr vert="horz" lIns="0" tIns="0" rIns="0" bIns="45720" rtlCol="0">
                <a:noAutofit/>
              </a:bodyPr>
              <a:lstStyle>
                <a:lvl1pPr marL="173038" indent="-173038" algn="l" defTabSz="457200" rtl="0" eaLnBrk="1" latinLnBrk="0" hangingPunct="1">
                  <a:spcBef>
                    <a:spcPts val="60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 sz="1800" kern="1200" baseline="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520700" indent="-236538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–"/>
                  <a:defRPr sz="18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803275" indent="-187325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•"/>
                  <a:defRPr sz="18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087438" indent="-171450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–"/>
                  <a:defRPr sz="18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371600" indent="-171450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»"/>
                  <a:defRPr sz="18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Multi-differential measurement possible!</a:t>
                </a:r>
              </a:p>
              <a:p>
                <a:pPr lvl="1"/>
                <a:r>
                  <a:rPr lang="en-US" sz="1600" dirty="0"/>
                  <a:t>E.g. 3 different bins in </a:t>
                </a:r>
                <a:r>
                  <a:rPr lang="en-US" sz="1600" i="1" dirty="0"/>
                  <a:t>W</a:t>
                </a:r>
              </a:p>
              <a:p>
                <a:pPr lvl="1"/>
                <a:endParaRPr lang="en-US" sz="800" i="1" dirty="0"/>
              </a:p>
              <a:p>
                <a:r>
                  <a:rPr lang="en-US" dirty="0"/>
                  <a:t>Evolution of cross section with </a:t>
                </a:r>
                <a:r>
                  <a:rPr lang="en-US" i="1" dirty="0"/>
                  <a:t>W</a:t>
                </a:r>
                <a:r>
                  <a:rPr lang="en-US" dirty="0"/>
                  <a:t> is important to rule out contamination from baryonic resonances decaying to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</m:oMath>
                </a14:m>
                <a:endParaRPr lang="en-US" dirty="0"/>
              </a:p>
              <a:p>
                <a:endParaRPr lang="en-US" sz="800" dirty="0"/>
              </a:p>
              <a:p>
                <a:r>
                  <a:rPr lang="en-US" dirty="0"/>
                  <a:t>Measurement likely to be statistics limited</a:t>
                </a:r>
              </a:p>
              <a:p>
                <a:pPr lvl="1"/>
                <a:r>
                  <a:rPr lang="en-US" sz="1600" dirty="0"/>
                  <a:t>Integrated luminosity greater than 5 fb</a:t>
                </a:r>
                <a:r>
                  <a:rPr lang="en-US" sz="1600" baseline="30000" dirty="0"/>
                  <a:t>-1</a:t>
                </a:r>
                <a:r>
                  <a:rPr lang="en-US" sz="1600" dirty="0"/>
                  <a:t> would improve the situation</a:t>
                </a:r>
              </a:p>
              <a:p>
                <a:pPr lvl="1"/>
                <a:r>
                  <a:rPr lang="en-US" sz="1600" dirty="0"/>
                  <a:t>Let’s run more than one year of 5x41 </a:t>
                </a:r>
                <a:r>
                  <a:rPr lang="en-US" sz="1600" dirty="0">
                    <a:sym typeface="Wingdings" pitchFamily="2" charset="2"/>
                  </a:rPr>
                  <a:t></a:t>
                </a:r>
                <a:endParaRPr lang="en-US" sz="1600" dirty="0"/>
              </a:p>
              <a:p>
                <a:pPr lvl="1"/>
                <a:endParaRPr lang="en-US" sz="400" dirty="0"/>
              </a:p>
            </p:txBody>
          </p:sp>
        </mc:Choice>
        <mc:Fallback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09412CB9-3AAF-D9D3-DAC6-140FCE21F2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895" y="231923"/>
                <a:ext cx="3132324" cy="3317082"/>
              </a:xfrm>
              <a:prstGeom prst="rect">
                <a:avLst/>
              </a:prstGeom>
              <a:blipFill>
                <a:blip r:embed="rId3"/>
                <a:stretch>
                  <a:fillRect l="-4032" t="-2290" r="-3226" b="-362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674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677DA6A-14F5-C3EC-2058-2EDA317A92DD}"/>
              </a:ext>
            </a:extLst>
          </p:cNvPr>
          <p:cNvGrpSpPr/>
          <p:nvPr/>
        </p:nvGrpSpPr>
        <p:grpSpPr>
          <a:xfrm>
            <a:off x="6265719" y="2829754"/>
            <a:ext cx="2761068" cy="1714443"/>
            <a:chOff x="630621" y="1265609"/>
            <a:chExt cx="7827579" cy="365825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8A6B793-BD71-67CF-AB66-D00E068EF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5800" y="1265609"/>
              <a:ext cx="7772400" cy="3658253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0E7A9B8-490D-A6F9-CA1B-29410C95B1DD}"/>
                </a:ext>
              </a:extLst>
            </p:cNvPr>
            <p:cNvSpPr/>
            <p:nvPr/>
          </p:nvSpPr>
          <p:spPr>
            <a:xfrm>
              <a:off x="630621" y="1284317"/>
              <a:ext cx="5998779" cy="3626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B7F3B3A-ED47-1B4E-26FF-8BC8C7D8F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0"/>
            <a:ext cx="8372901" cy="621711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27F1D-2DF5-1661-CB84-EFA7E9496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941" y="816511"/>
            <a:ext cx="6318529" cy="3317082"/>
          </a:xfrm>
        </p:spPr>
        <p:txBody>
          <a:bodyPr/>
          <a:lstStyle/>
          <a:p>
            <a:r>
              <a:rPr lang="en-US" dirty="0"/>
              <a:t>If we ever want a complete experimental picture of the mechanical forces in the proton, will need to measure the strangeness D-term</a:t>
            </a:r>
          </a:p>
          <a:p>
            <a:pPr lvl="1"/>
            <a:r>
              <a:rPr lang="en-US" dirty="0"/>
              <a:t>More theoretical &amp; phenomenological input is needed!</a:t>
            </a:r>
          </a:p>
          <a:p>
            <a:pPr lvl="1"/>
            <a:endParaRPr lang="en-US" dirty="0"/>
          </a:p>
          <a:p>
            <a:r>
              <a:rPr lang="en-US" dirty="0"/>
              <a:t>Deep exclusive </a:t>
            </a:r>
            <a:r>
              <a:rPr lang="en-US" i="1" dirty="0" err="1"/>
              <a:t>ɸ</a:t>
            </a:r>
            <a:r>
              <a:rPr lang="en-US" dirty="0"/>
              <a:t> production offers the opportunity to learn about the forces exerted by strange quarks inside the proton!</a:t>
            </a:r>
          </a:p>
          <a:p>
            <a:pPr lvl="1"/>
            <a:endParaRPr lang="en-US" dirty="0"/>
          </a:p>
          <a:p>
            <a:r>
              <a:rPr lang="en-US" dirty="0"/>
              <a:t>EIC 5x41 energy configuration </a:t>
            </a:r>
            <a:r>
              <a:rPr lang="en-US" b="1" dirty="0"/>
              <a:t>can </a:t>
            </a:r>
            <a:r>
              <a:rPr lang="en-US" dirty="0"/>
              <a:t>provide access to near-threshold </a:t>
            </a:r>
            <a:r>
              <a:rPr lang="en-US" dirty="0" err="1"/>
              <a:t>ɸ</a:t>
            </a:r>
            <a:r>
              <a:rPr lang="en-US" dirty="0"/>
              <a:t> electroproduction!</a:t>
            </a:r>
          </a:p>
          <a:p>
            <a:pPr lvl="1"/>
            <a:r>
              <a:rPr lang="en-US" b="1" dirty="0"/>
              <a:t>Sensitive to high </a:t>
            </a:r>
            <a:r>
              <a:rPr lang="en-US" b="1" dirty="0" err="1"/>
              <a:t>η</a:t>
            </a:r>
            <a:r>
              <a:rPr lang="en-US" b="1" dirty="0"/>
              <a:t> acceptance for tracking &amp; </a:t>
            </a:r>
            <a:r>
              <a:rPr lang="en-US" b="1" dirty="0" err="1"/>
              <a:t>dRICH</a:t>
            </a:r>
            <a:endParaRPr lang="en-US" b="1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FE55DB-FD33-6580-E154-29E4DB6C559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B9EC0B-C152-6C2F-F27B-2BEF3885BF6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10228" y="991"/>
            <a:ext cx="2319872" cy="2312756"/>
          </a:xfrm>
          <a:prstGeom prst="rect">
            <a:avLst/>
          </a:prstGeom>
          <a:ln>
            <a:noFill/>
          </a:ln>
        </p:spPr>
      </p:pic>
      <p:pic>
        <p:nvPicPr>
          <p:cNvPr id="7" name="Picture 6" descr="A circular pattern with arrows&#10;&#10;Description automatically generated">
            <a:extLst>
              <a:ext uri="{FF2B5EF4-FFF2-40B4-BE49-F238E27FC236}">
                <a16:creationId xmlns:a16="http://schemas.microsoft.com/office/drawing/2014/main" id="{4DE01A73-2A8B-AB97-5307-A4382AB7BD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70700" y="1793874"/>
            <a:ext cx="1698171" cy="28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32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FA2E6-BE0D-561B-103A-EF4700C35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CA922-F027-AF6F-1C6E-734F84BF80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B782AC-7BBF-32BA-9742-B3B49C909D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6F9A5A-36C8-EDCE-C484-9AB11317EA4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CAF884-B104-3E70-6652-12A94AD7A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084" y="980089"/>
            <a:ext cx="7179133" cy="371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11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59A72-AAFD-067C-BF90-C5890BFDD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58754"/>
            <a:ext cx="8372901" cy="621711"/>
          </a:xfrm>
        </p:spPr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2AE11-7E32-4A61-8B36-AEAB1ECCB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99589"/>
            <a:ext cx="7633503" cy="3317082"/>
          </a:xfrm>
        </p:spPr>
        <p:txBody>
          <a:bodyPr/>
          <a:lstStyle/>
          <a:p>
            <a:r>
              <a:rPr lang="en-US" dirty="0"/>
              <a:t>Proton gravitational form factors (GFFs) encode information about the matrix elements of the QCD  energy-momentum tensor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7DA71-E622-B3E6-21E7-AD0DA4D164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CC576A-4A61-FDF7-0105-76A8AD521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451" y="1705630"/>
            <a:ext cx="7772400" cy="1505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C8C5F2B-703C-5A60-B51B-6259CD880D44}"/>
              </a:ext>
            </a:extLst>
          </p:cNvPr>
          <p:cNvGrpSpPr/>
          <p:nvPr/>
        </p:nvGrpSpPr>
        <p:grpSpPr>
          <a:xfrm>
            <a:off x="4643651" y="3210630"/>
            <a:ext cx="3545307" cy="1632555"/>
            <a:chOff x="630621" y="1265609"/>
            <a:chExt cx="7827579" cy="365825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8CCBFB4-C149-3473-09D8-3F5FCE2D1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5800" y="1265609"/>
              <a:ext cx="7772400" cy="365825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155CDA2-D5F4-157A-B38A-34EC043D1810}"/>
                </a:ext>
              </a:extLst>
            </p:cNvPr>
            <p:cNvSpPr/>
            <p:nvPr/>
          </p:nvSpPr>
          <p:spPr>
            <a:xfrm>
              <a:off x="630621" y="1284317"/>
              <a:ext cx="5998779" cy="3626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34F3A86-E441-59C0-A1A5-4F159FB5144A}"/>
              </a:ext>
            </a:extLst>
          </p:cNvPr>
          <p:cNvSpPr txBox="1"/>
          <p:nvPr/>
        </p:nvSpPr>
        <p:spPr>
          <a:xfrm>
            <a:off x="457200" y="3218979"/>
            <a:ext cx="33768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This messy equation is just an informed parameterization of the terms in the QCD EMT</a:t>
            </a:r>
          </a:p>
          <a:p>
            <a:endParaRPr lang="en-US" sz="1400" dirty="0"/>
          </a:p>
          <a:p>
            <a:r>
              <a:rPr lang="en-US" sz="1400" dirty="0"/>
              <a:t>Spiritually similar to e.g. the Wolfenstein parameterization of the CKM matrix</a:t>
            </a:r>
          </a:p>
        </p:txBody>
      </p:sp>
    </p:spTree>
    <p:extLst>
      <p:ext uri="{BB962C8B-B14F-4D97-AF65-F5344CB8AC3E}">
        <p14:creationId xmlns:p14="http://schemas.microsoft.com/office/powerpoint/2010/main" val="385273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18D2EAE-CCB7-1414-ADC3-E1EBAF4641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9790"/>
          <a:stretch/>
        </p:blipFill>
        <p:spPr>
          <a:xfrm>
            <a:off x="3236222" y="2182846"/>
            <a:ext cx="5896497" cy="296065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F4D7DC-B7CA-7C1D-BCDE-2FB68606B29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1" y="1352035"/>
            <a:ext cx="8372901" cy="374786"/>
          </a:xfrm>
        </p:spPr>
        <p:txBody>
          <a:bodyPr/>
          <a:lstStyle/>
          <a:p>
            <a:r>
              <a:rPr lang="en-US" dirty="0"/>
              <a:t>Accepted particle distributions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486C5A-FC89-B2F6-1CA2-7D45996E996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78D407F3-CB8A-F2BC-17EC-35547DFB5C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790" r="45858"/>
          <a:stretch/>
        </p:blipFill>
        <p:spPr>
          <a:xfrm>
            <a:off x="246996" y="2266926"/>
            <a:ext cx="3029607" cy="280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35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14B83-E35E-8401-5C6F-30DF99CFC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F40869-1E40-A9C5-F404-7A42DAF2B2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332F24-C42F-D366-CFF6-20073D8082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87F53E-AD08-D7A1-ADA9-9E75CFB4C7A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44F15C-7226-D837-7232-58122108F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26679"/>
            <a:ext cx="7772400" cy="429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87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D36E0FC-22D4-9C26-C77F-4879640444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361" b="4803"/>
          <a:stretch/>
        </p:blipFill>
        <p:spPr>
          <a:xfrm>
            <a:off x="1001107" y="59813"/>
            <a:ext cx="7579771" cy="5083687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AF528F-A6D3-E5C6-13FD-5BF2A8E2A6E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741979" y="4855282"/>
            <a:ext cx="457200" cy="137160"/>
          </a:xfrm>
        </p:spPr>
        <p:txBody>
          <a:bodyPr/>
          <a:lstStyle/>
          <a:p>
            <a:fld id="{AEFAAC5A-9C4F-4278-920D-DF2BAB595749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68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D8A45D7-CDF1-C609-5FB0-DBFD12B50F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b="66743"/>
          <a:stretch/>
        </p:blipFill>
        <p:spPr>
          <a:xfrm>
            <a:off x="302473" y="2317531"/>
            <a:ext cx="4162235" cy="27684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59E45C-A1E1-C884-4D9A-FFD04377D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374" y="0"/>
            <a:ext cx="8372901" cy="621711"/>
          </a:xfrm>
        </p:spPr>
        <p:txBody>
          <a:bodyPr/>
          <a:lstStyle/>
          <a:p>
            <a:r>
              <a:rPr lang="en-US" dirty="0" err="1"/>
              <a:t>Pseudorapidity</a:t>
            </a:r>
            <a:r>
              <a:rPr lang="en-US" dirty="0"/>
              <a:t> acceptance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49F5158-462B-7CC4-672B-38F8D0DA937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4374" y="736058"/>
                <a:ext cx="8372901" cy="3317082"/>
              </a:xfrm>
            </p:spPr>
            <p:txBody>
              <a:bodyPr/>
              <a:lstStyle/>
              <a:p>
                <a:r>
                  <a:rPr lang="en-US" dirty="0"/>
                  <a:t>If the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/>
                  <a:t> range of the </a:t>
                </a:r>
                <a:r>
                  <a:rPr lang="en-US" dirty="0" err="1"/>
                  <a:t>dRICH</a:t>
                </a:r>
                <a:r>
                  <a:rPr lang="en-US" dirty="0"/>
                  <a:t> PID extends even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= 3.7, could potentially reconstruct this final state also in the 10x100 energy configuration</a:t>
                </a:r>
              </a:p>
              <a:p>
                <a:pPr lvl="1"/>
                <a:r>
                  <a:rPr lang="en-US" b="1" dirty="0"/>
                  <a:t>Note y-axes! </a:t>
                </a:r>
                <a:r>
                  <a:rPr lang="en-US" dirty="0"/>
                  <a:t>10x more integrated luminosity available in 10x100</a:t>
                </a:r>
              </a:p>
              <a:p>
                <a:pPr lvl="1"/>
                <a:r>
                  <a:rPr lang="en-US" dirty="0"/>
                  <a:t>Possible that the tail of the 10x100 statistics could provide a better measurement than the whole 5x41 dataset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49F5158-462B-7CC4-672B-38F8D0DA93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4374" y="736058"/>
                <a:ext cx="8372901" cy="3317082"/>
              </a:xfrm>
              <a:blipFill>
                <a:blip r:embed="rId3"/>
                <a:stretch>
                  <a:fillRect l="-1515" t="-2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D27A88-8D63-088E-615C-BC308534C86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33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23734B7-C945-33E4-F582-EA3BE125153C}"/>
                  </a:ext>
                </a:extLst>
              </p:cNvPr>
              <p:cNvSpPr txBox="1"/>
              <p:nvPr/>
            </p:nvSpPr>
            <p:spPr>
              <a:xfrm>
                <a:off x="1370191" y="3231163"/>
                <a:ext cx="1789387" cy="969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/>
                  <a:t>5x41 GeV</a:t>
                </a:r>
              </a:p>
              <a:p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2&lt;</m:t>
                    </m:r>
                    <m:r>
                      <a:rPr lang="en-US" sz="1400" b="0" i="1" dirty="0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&lt;3 </m:t>
                    </m:r>
                  </m:oMath>
                </a14:m>
                <a:r>
                  <a:rPr lang="en-US" sz="1400" dirty="0"/>
                  <a:t>GeV</a:t>
                </a:r>
              </a:p>
              <a:p>
                <a:r>
                  <a:rPr lang="en-US" sz="1400" dirty="0"/>
                  <a:t>5 fb</a:t>
                </a:r>
                <a:r>
                  <a:rPr lang="en-US" sz="1400" baseline="30000" dirty="0"/>
                  <a:t>-1</a:t>
                </a:r>
                <a:r>
                  <a:rPr lang="en-US" sz="1400" dirty="0"/>
                  <a:t> (1 year)</a:t>
                </a:r>
              </a:p>
              <a:p>
                <a:endParaRPr lang="en-US" sz="15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23734B7-C945-33E4-F582-EA3BE12515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0191" y="3231163"/>
                <a:ext cx="1789387" cy="969496"/>
              </a:xfrm>
              <a:prstGeom prst="rect">
                <a:avLst/>
              </a:prstGeom>
              <a:blipFill>
                <a:blip r:embed="rId4"/>
                <a:stretch>
                  <a:fillRect l="-1418" t="-1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9B5D857D-A376-49D5-DDBF-35831AF08A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234" b="66590"/>
          <a:stretch/>
        </p:blipFill>
        <p:spPr>
          <a:xfrm>
            <a:off x="4695454" y="2311165"/>
            <a:ext cx="4303722" cy="28323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D2EE5BF-260A-F336-BF19-E3DA6EEA977B}"/>
                  </a:ext>
                </a:extLst>
              </p:cNvPr>
              <p:cNvSpPr txBox="1"/>
              <p:nvPr/>
            </p:nvSpPr>
            <p:spPr>
              <a:xfrm>
                <a:off x="5731473" y="3231163"/>
                <a:ext cx="178938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10x100 GeV</a:t>
                </a:r>
              </a:p>
              <a:p>
                <a14:m>
                  <m:oMath xmlns:m="http://schemas.openxmlformats.org/officeDocument/2006/math">
                    <m:r>
                      <a:rPr lang="en-US" sz="1500" i="1" dirty="0" smtClean="0">
                        <a:latin typeface="Cambria Math" panose="02040503050406030204" pitchFamily="18" charset="0"/>
                      </a:rPr>
                      <m:t>2&lt;</m:t>
                    </m:r>
                    <m:r>
                      <a:rPr lang="en-US" sz="1500" b="0" i="1" dirty="0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sz="1500" i="1" dirty="0" smtClean="0">
                        <a:latin typeface="Cambria Math" panose="02040503050406030204" pitchFamily="18" charset="0"/>
                      </a:rPr>
                      <m:t>&lt;3 </m:t>
                    </m:r>
                  </m:oMath>
                </a14:m>
                <a:r>
                  <a:rPr lang="en-US" sz="1500" dirty="0"/>
                  <a:t>GeV</a:t>
                </a:r>
              </a:p>
              <a:p>
                <a:r>
                  <a:rPr lang="en-US" sz="1500" dirty="0"/>
                  <a:t>50 fb</a:t>
                </a:r>
                <a:r>
                  <a:rPr lang="en-US" sz="1500" baseline="30000" dirty="0"/>
                  <a:t>-1</a:t>
                </a:r>
                <a:r>
                  <a:rPr lang="en-US" sz="1500" dirty="0"/>
                  <a:t> (1 year)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D2EE5BF-260A-F336-BF19-E3DA6EEA97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1473" y="3231163"/>
                <a:ext cx="1789387" cy="830997"/>
              </a:xfrm>
              <a:prstGeom prst="rect">
                <a:avLst/>
              </a:prstGeom>
              <a:blipFill>
                <a:blip r:embed="rId6"/>
                <a:stretch>
                  <a:fillRect l="-2817" t="-3030"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116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1A7A4-3976-E8A3-19D9-5C2C00EF4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FA0407A-6C1D-D64E-C1D5-A3A65CD5C1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1631" y="56170"/>
            <a:ext cx="5072395" cy="507239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B58FD3-CE5C-EBE2-1BD5-2C894CE5E8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0022EA-86E4-5FB4-4A6C-609F6319A13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78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59A72-AAFD-067C-BF90-C5890BFDD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-147305"/>
            <a:ext cx="8372901" cy="621711"/>
          </a:xfrm>
        </p:spPr>
        <p:txBody>
          <a:bodyPr/>
          <a:lstStyle/>
          <a:p>
            <a:r>
              <a:rPr lang="en-US" dirty="0"/>
              <a:t>Reality check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2AE11-7E32-4A61-8B36-AEAB1ECCB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889" y="241188"/>
            <a:ext cx="6454578" cy="3317082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The reality is (as always) that it’s not so simple!</a:t>
            </a:r>
          </a:p>
          <a:p>
            <a:r>
              <a:rPr lang="en-US" dirty="0"/>
              <a:t>Other physics processes can contribute to </a:t>
            </a:r>
            <a:r>
              <a:rPr lang="en-US" dirty="0" err="1"/>
              <a:t>ɸ</a:t>
            </a:r>
            <a:r>
              <a:rPr lang="en-US" dirty="0"/>
              <a:t> electroproduction</a:t>
            </a:r>
          </a:p>
          <a:p>
            <a:pPr lvl="1"/>
            <a:r>
              <a:rPr lang="en-US" dirty="0"/>
              <a:t>This will dilute the sensitivity to the D-term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7DA71-E622-B3E6-21E7-AD0DA4D164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530120" y="4813766"/>
            <a:ext cx="457200" cy="137160"/>
          </a:xfrm>
        </p:spPr>
        <p:txBody>
          <a:bodyPr/>
          <a:lstStyle/>
          <a:p>
            <a:fld id="{AEFAAC5A-9C4F-4278-920D-DF2BAB595749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4293E2D-4DFF-7864-C068-15505D43AA34}"/>
              </a:ext>
            </a:extLst>
          </p:cNvPr>
          <p:cNvSpPr txBox="1">
            <a:spLocks/>
          </p:cNvSpPr>
          <p:nvPr/>
        </p:nvSpPr>
        <p:spPr>
          <a:xfrm>
            <a:off x="366891" y="2663036"/>
            <a:ext cx="4058354" cy="3317082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845BDD2-2C1A-548A-C958-6CF5AE839A83}"/>
              </a:ext>
            </a:extLst>
          </p:cNvPr>
          <p:cNvSpPr txBox="1">
            <a:spLocks/>
          </p:cNvSpPr>
          <p:nvPr/>
        </p:nvSpPr>
        <p:spPr>
          <a:xfrm>
            <a:off x="366889" y="1093632"/>
            <a:ext cx="3640667" cy="3317082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42FD79-9214-70CA-CE56-3132F46FEE04}"/>
              </a:ext>
            </a:extLst>
          </p:cNvPr>
          <p:cNvSpPr txBox="1"/>
          <p:nvPr/>
        </p:nvSpPr>
        <p:spPr>
          <a:xfrm>
            <a:off x="6489277" y="1796228"/>
            <a:ext cx="2483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Pomeron exchange</a:t>
            </a:r>
          </a:p>
          <a:p>
            <a:pPr algn="ctr"/>
            <a:r>
              <a:rPr lang="en-US" dirty="0"/>
              <a:t>(insensitive to D</a:t>
            </a:r>
            <a:r>
              <a:rPr lang="en-US" baseline="-25000" dirty="0"/>
              <a:t>s</a:t>
            </a:r>
            <a:r>
              <a:rPr lang="en-US" dirty="0"/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77C079-E61B-AB0E-1562-A8C4A10369C1}"/>
              </a:ext>
            </a:extLst>
          </p:cNvPr>
          <p:cNvSpPr txBox="1"/>
          <p:nvPr/>
        </p:nvSpPr>
        <p:spPr>
          <a:xfrm>
            <a:off x="6650002" y="4410714"/>
            <a:ext cx="248355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Two gluon exchange (insensitive to D</a:t>
            </a:r>
            <a:r>
              <a:rPr lang="en-US" baseline="-25000" dirty="0"/>
              <a:t>s</a:t>
            </a:r>
            <a:r>
              <a:rPr lang="en-US" dirty="0"/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13BB8B-B65B-FA82-216E-0C638463DD2E}"/>
              </a:ext>
            </a:extLst>
          </p:cNvPr>
          <p:cNvSpPr txBox="1"/>
          <p:nvPr/>
        </p:nvSpPr>
        <p:spPr>
          <a:xfrm>
            <a:off x="4253221" y="4367414"/>
            <a:ext cx="212373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Strange exchange (sensitive to D</a:t>
            </a:r>
            <a:r>
              <a:rPr lang="en-US" baseline="-25000" dirty="0"/>
              <a:t>s</a:t>
            </a:r>
            <a:r>
              <a:rPr lang="en-US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4F3FF7A4-E5D8-E1F6-6E34-548C9F8B7CF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3056" y="1506627"/>
                <a:ext cx="3900176" cy="3317082"/>
              </a:xfrm>
              <a:prstGeom prst="rect">
                <a:avLst/>
              </a:prstGeom>
            </p:spPr>
            <p:txBody>
              <a:bodyPr vert="horz" lIns="0" tIns="0" rIns="0" bIns="45720" rtlCol="0">
                <a:noAutofit/>
              </a:bodyPr>
              <a:lstStyle>
                <a:lvl1pPr marL="173038" indent="-173038" algn="l" defTabSz="457200" rtl="0" eaLnBrk="1" latinLnBrk="0" hangingPunct="1">
                  <a:spcBef>
                    <a:spcPts val="60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 sz="1800" kern="1200" baseline="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520700" indent="-236538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–"/>
                  <a:defRPr sz="18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803275" indent="-187325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•"/>
                  <a:defRPr sz="18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087438" indent="-171450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–"/>
                  <a:defRPr sz="18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371600" indent="-171450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»"/>
                  <a:defRPr sz="18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b="1" dirty="0"/>
                  <a:t>Needs more phenomenological input before we can really claim an extraction of D</a:t>
                </a:r>
                <a:r>
                  <a:rPr lang="en-US" b="1" baseline="-25000" dirty="0"/>
                  <a:t>s</a:t>
                </a:r>
              </a:p>
              <a:p>
                <a:pPr lvl="1"/>
                <a:r>
                  <a:rPr lang="en-US" sz="1600" dirty="0"/>
                  <a:t>E.g. calculation of gluon exchange contribution within the same framework</a:t>
                </a:r>
              </a:p>
              <a:p>
                <a:r>
                  <a:rPr lang="en-US" sz="1600" dirty="0"/>
                  <a:t>Additional caveats:</a:t>
                </a:r>
              </a:p>
              <a:p>
                <a:pPr lvl="1"/>
                <a:r>
                  <a:rPr lang="en-US" sz="1600" dirty="0"/>
                  <a:t>Calculation wants Q</a:t>
                </a:r>
                <a:r>
                  <a:rPr lang="en-US" sz="1600" baseline="30000" dirty="0"/>
                  <a:t>2</a:t>
                </a:r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d>
                      <m:dPr>
                        <m:begChr m:val="|"/>
                        <m:endChr m:val="|"/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US" sz="1600" b="0" dirty="0">
                  <a:ea typeface="Cambria Math" panose="02040503050406030204" pitchFamily="18" charset="0"/>
                </a:endParaRPr>
              </a:p>
              <a:p>
                <a:pPr lvl="2"/>
                <a:r>
                  <a:rPr lang="en-US" sz="1400" dirty="0"/>
                  <a:t>For</a:t>
                </a:r>
                <a:r>
                  <a:rPr lang="en-US" sz="14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1400" dirty="0"/>
                  <a:t> ~ 1 GeV</a:t>
                </a:r>
                <a:r>
                  <a:rPr lang="en-US" sz="1400" baseline="30000" dirty="0"/>
                  <a:t>2</a:t>
                </a:r>
                <a:r>
                  <a:rPr lang="en-US" sz="1400" dirty="0"/>
                  <a:t> is Q</a:t>
                </a:r>
                <a:r>
                  <a:rPr lang="en-US" sz="1400" baseline="30000" dirty="0"/>
                  <a:t>2</a:t>
                </a:r>
                <a:r>
                  <a:rPr lang="en-US" sz="1400" dirty="0"/>
                  <a:t> ~ 3.5 GeV</a:t>
                </a:r>
                <a:r>
                  <a:rPr lang="en-US" sz="1400" baseline="30000" dirty="0"/>
                  <a:t>2</a:t>
                </a:r>
                <a:r>
                  <a:rPr lang="en-US" sz="1400" dirty="0"/>
                  <a:t> high enough?</a:t>
                </a:r>
              </a:p>
              <a:p>
                <a:pPr lvl="1"/>
                <a:r>
                  <a:rPr lang="en-US" sz="1600" dirty="0"/>
                  <a:t>Non-linear behavior observed in the photoproduction cross section for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&lt;2.4</m:t>
                    </m:r>
                  </m:oMath>
                </a14:m>
                <a:r>
                  <a:rPr lang="en-US" sz="1600" dirty="0"/>
                  <a:t> GeV, resonances?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4F3FF7A4-E5D8-E1F6-6E34-548C9F8B7C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056" y="1506627"/>
                <a:ext cx="3900176" cy="3317082"/>
              </a:xfrm>
              <a:prstGeom prst="rect">
                <a:avLst/>
              </a:prstGeom>
              <a:blipFill>
                <a:blip r:embed="rId2"/>
                <a:stretch>
                  <a:fillRect l="-3247" t="-2290" r="-649" b="-2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A055FF47-A001-C3F3-C10B-EABC5ABD35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766"/>
          <a:stretch/>
        </p:blipFill>
        <p:spPr>
          <a:xfrm>
            <a:off x="6753012" y="2487710"/>
            <a:ext cx="1956086" cy="1911041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A3F0C8-CCBC-803C-442D-397C902CE7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755"/>
          <a:stretch/>
        </p:blipFill>
        <p:spPr>
          <a:xfrm>
            <a:off x="6821467" y="13437"/>
            <a:ext cx="1819176" cy="1812982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85A687-08D0-CF5F-3593-16422E2543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6632" y="2468210"/>
            <a:ext cx="1916921" cy="191104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3255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59A72-AAFD-067C-BF90-C5890BFDD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58754"/>
            <a:ext cx="8372901" cy="621711"/>
          </a:xfrm>
        </p:spPr>
        <p:txBody>
          <a:bodyPr/>
          <a:lstStyle/>
          <a:p>
            <a:r>
              <a:rPr lang="en-US" dirty="0"/>
              <a:t>Cross section Model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12AE11-7E32-4A61-8B36-AEAB1ECCBEC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1" y="799589"/>
                <a:ext cx="4114799" cy="3317082"/>
              </a:xfrm>
            </p:spPr>
            <p:txBody>
              <a:bodyPr/>
              <a:lstStyle/>
              <a:p>
                <a:r>
                  <a:rPr lang="en-US" dirty="0"/>
                  <a:t>Utilize the parameterization of world data developed for CLAS12 exclusive </a:t>
                </a:r>
                <a:r>
                  <a:rPr lang="en-US" dirty="0" err="1"/>
                  <a:t>ɸ</a:t>
                </a:r>
                <a:r>
                  <a:rPr lang="en-US" dirty="0"/>
                  <a:t> proposal to PAC39</a:t>
                </a:r>
              </a:p>
              <a:p>
                <a:endParaRPr lang="en-US" dirty="0"/>
              </a:p>
              <a:p>
                <a:r>
                  <a:rPr lang="en-US" dirty="0"/>
                  <a:t>Events generated according to these parameterizations using the </a:t>
                </a:r>
                <a:r>
                  <a:rPr lang="en-US" dirty="0" err="1"/>
                  <a:t>lAger</a:t>
                </a:r>
                <a:r>
                  <a:rPr lang="en-US" dirty="0"/>
                  <a:t> event generator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-dependence parameterized as a dipole</a:t>
                </a:r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12AE11-7E32-4A61-8B36-AEAB1ECCBEC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1" y="799589"/>
                <a:ext cx="4114799" cy="3317082"/>
              </a:xfrm>
              <a:blipFill>
                <a:blip r:embed="rId2"/>
                <a:stretch>
                  <a:fillRect l="-3395" t="-1908" r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7DA71-E622-B3E6-21E7-AD0DA4D164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25269A-1769-015E-26A9-977939BE8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703" y="442269"/>
            <a:ext cx="4099749" cy="425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88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59A72-AAFD-067C-BF90-C5890BFDD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58754"/>
            <a:ext cx="8372901" cy="621711"/>
          </a:xfrm>
        </p:spPr>
        <p:txBody>
          <a:bodyPr/>
          <a:lstStyle/>
          <a:p>
            <a:r>
              <a:rPr lang="en-US" dirty="0"/>
              <a:t>Cross section Model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7DA71-E622-B3E6-21E7-AD0DA4D164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25269A-1769-015E-26A9-977939BE8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7243" y="0"/>
            <a:ext cx="2212859" cy="22987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09E0A9-4AAF-E53E-8071-D39A76626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618" y="2357549"/>
            <a:ext cx="3955846" cy="27204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14A88E-AD08-4308-DD53-515DE105A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075" y="2776150"/>
            <a:ext cx="3896818" cy="2367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2AAFFF-94BB-D0DC-4BFA-7097B02E22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159" y="755167"/>
            <a:ext cx="3896817" cy="190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59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59A72-AAFD-067C-BF90-C5890BFDD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58754"/>
            <a:ext cx="8372901" cy="621711"/>
          </a:xfrm>
        </p:spPr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2AE11-7E32-4A61-8B36-AEAB1ECCB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99589"/>
            <a:ext cx="7633503" cy="3317082"/>
          </a:xfrm>
        </p:spPr>
        <p:txBody>
          <a:bodyPr/>
          <a:lstStyle/>
          <a:p>
            <a:r>
              <a:rPr lang="en-US" dirty="0"/>
              <a:t>Proton gravitational form factors (GFFs) encode information about the matrix elements of the QCD  energy-momentum tensor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7DA71-E622-B3E6-21E7-AD0DA4D164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CC576A-4A61-FDF7-0105-76A8AD521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451" y="1705630"/>
            <a:ext cx="7772400" cy="150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4FC3F3-305C-6985-B07D-349F35B0AB69}"/>
              </a:ext>
            </a:extLst>
          </p:cNvPr>
          <p:cNvSpPr txBox="1"/>
          <p:nvPr/>
        </p:nvSpPr>
        <p:spPr>
          <a:xfrm>
            <a:off x="673768" y="3328737"/>
            <a:ext cx="45158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Form factors</a:t>
            </a:r>
          </a:p>
          <a:p>
            <a:endParaRPr lang="en-US" dirty="0"/>
          </a:p>
          <a:p>
            <a:r>
              <a:rPr lang="en-US" sz="1400" dirty="0"/>
              <a:t>Fourier transforms of </a:t>
            </a:r>
            <a:r>
              <a:rPr lang="en-US" sz="1400" i="1" dirty="0"/>
              <a:t>t</a:t>
            </a:r>
            <a:r>
              <a:rPr lang="en-US" sz="1400" dirty="0"/>
              <a:t> distributions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B78D326-4B77-5B2A-5E91-E7ED06ECCCEE}"/>
              </a:ext>
            </a:extLst>
          </p:cNvPr>
          <p:cNvCxnSpPr>
            <a:cxnSpLocks/>
          </p:cNvCxnSpPr>
          <p:nvPr/>
        </p:nvCxnSpPr>
        <p:spPr>
          <a:xfrm flipV="1">
            <a:off x="1878123" y="2245895"/>
            <a:ext cx="1627077" cy="11197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DA8C595-03CD-FF20-CE99-576F50CFB09F}"/>
              </a:ext>
            </a:extLst>
          </p:cNvPr>
          <p:cNvCxnSpPr>
            <a:cxnSpLocks/>
          </p:cNvCxnSpPr>
          <p:nvPr/>
        </p:nvCxnSpPr>
        <p:spPr>
          <a:xfrm flipV="1">
            <a:off x="1878123" y="2902934"/>
            <a:ext cx="2035013" cy="4472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C95076D-54C2-891A-A559-360F8744A295}"/>
              </a:ext>
            </a:extLst>
          </p:cNvPr>
          <p:cNvCxnSpPr>
            <a:cxnSpLocks/>
          </p:cNvCxnSpPr>
          <p:nvPr/>
        </p:nvCxnSpPr>
        <p:spPr>
          <a:xfrm flipV="1">
            <a:off x="1878123" y="2980293"/>
            <a:ext cx="4001309" cy="3853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90C0596-B527-00C9-B31D-D15E79A6E6C1}"/>
              </a:ext>
            </a:extLst>
          </p:cNvPr>
          <p:cNvCxnSpPr>
            <a:cxnSpLocks/>
          </p:cNvCxnSpPr>
          <p:nvPr/>
        </p:nvCxnSpPr>
        <p:spPr>
          <a:xfrm flipV="1">
            <a:off x="1878123" y="2240567"/>
            <a:ext cx="2950551" cy="11250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677C6D3-648E-FCEA-D76E-9C98E835D4BE}"/>
              </a:ext>
            </a:extLst>
          </p:cNvPr>
          <p:cNvSpPr/>
          <p:nvPr/>
        </p:nvSpPr>
        <p:spPr>
          <a:xfrm>
            <a:off x="3416968" y="1900989"/>
            <a:ext cx="536273" cy="339578"/>
          </a:xfrm>
          <a:prstGeom prst="rect">
            <a:avLst/>
          </a:prstGeom>
          <a:noFill/>
          <a:ln w="1905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68EECFE-9A3A-D6C1-379B-181D9E70B593}"/>
              </a:ext>
            </a:extLst>
          </p:cNvPr>
          <p:cNvSpPr/>
          <p:nvPr/>
        </p:nvSpPr>
        <p:spPr>
          <a:xfrm>
            <a:off x="4828674" y="1894374"/>
            <a:ext cx="536273" cy="339578"/>
          </a:xfrm>
          <a:prstGeom prst="rect">
            <a:avLst/>
          </a:prstGeom>
          <a:noFill/>
          <a:ln w="1905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4A61F5A-ECC2-5E54-0694-F43450ABDC9C}"/>
              </a:ext>
            </a:extLst>
          </p:cNvPr>
          <p:cNvSpPr/>
          <p:nvPr/>
        </p:nvSpPr>
        <p:spPr>
          <a:xfrm>
            <a:off x="3913136" y="2640715"/>
            <a:ext cx="459373" cy="339578"/>
          </a:xfrm>
          <a:prstGeom prst="rect">
            <a:avLst/>
          </a:prstGeom>
          <a:noFill/>
          <a:ln w="19050">
            <a:solidFill>
              <a:srgbClr val="00A19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5C1337D-9C3F-BD04-0571-64008AC825C0}"/>
              </a:ext>
            </a:extLst>
          </p:cNvPr>
          <p:cNvSpPr/>
          <p:nvPr/>
        </p:nvSpPr>
        <p:spPr>
          <a:xfrm>
            <a:off x="5879432" y="2633323"/>
            <a:ext cx="520231" cy="339578"/>
          </a:xfrm>
          <a:prstGeom prst="rect">
            <a:avLst/>
          </a:prstGeom>
          <a:noFill/>
          <a:ln w="1905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8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59A72-AAFD-067C-BF90-C5890BFDD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58754"/>
            <a:ext cx="8372901" cy="621711"/>
          </a:xfrm>
        </p:spPr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2AE11-7E32-4A61-8B36-AEAB1ECCB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99589"/>
            <a:ext cx="7633503" cy="3317082"/>
          </a:xfrm>
        </p:spPr>
        <p:txBody>
          <a:bodyPr/>
          <a:lstStyle/>
          <a:p>
            <a:r>
              <a:rPr lang="en-US" dirty="0"/>
              <a:t>Proton gravitational form factors (GFFs) encode information about the matrix elements of the QCD  energy-momentum tensor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7DA71-E622-B3E6-21E7-AD0DA4D164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CC576A-4A61-FDF7-0105-76A8AD521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451" y="1705630"/>
            <a:ext cx="7772400" cy="150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4FC3F3-305C-6985-B07D-349F35B0AB69}"/>
              </a:ext>
            </a:extLst>
          </p:cNvPr>
          <p:cNvSpPr txBox="1"/>
          <p:nvPr/>
        </p:nvSpPr>
        <p:spPr>
          <a:xfrm>
            <a:off x="673768" y="3328737"/>
            <a:ext cx="45158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Form factors</a:t>
            </a:r>
          </a:p>
          <a:p>
            <a:endParaRPr lang="en-US" dirty="0"/>
          </a:p>
          <a:p>
            <a:r>
              <a:rPr lang="en-US" sz="1400" dirty="0"/>
              <a:t>Fourier transforms of </a:t>
            </a:r>
            <a:r>
              <a:rPr lang="en-US" sz="1400" i="1" dirty="0"/>
              <a:t>t</a:t>
            </a:r>
            <a:r>
              <a:rPr lang="en-US" sz="1400" dirty="0"/>
              <a:t> distributions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B78D326-4B77-5B2A-5E91-E7ED06ECCCEE}"/>
              </a:ext>
            </a:extLst>
          </p:cNvPr>
          <p:cNvCxnSpPr>
            <a:cxnSpLocks/>
          </p:cNvCxnSpPr>
          <p:nvPr/>
        </p:nvCxnSpPr>
        <p:spPr>
          <a:xfrm flipV="1">
            <a:off x="1878123" y="2245895"/>
            <a:ext cx="1627077" cy="11197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DA8C595-03CD-FF20-CE99-576F50CFB09F}"/>
              </a:ext>
            </a:extLst>
          </p:cNvPr>
          <p:cNvCxnSpPr>
            <a:cxnSpLocks/>
          </p:cNvCxnSpPr>
          <p:nvPr/>
        </p:nvCxnSpPr>
        <p:spPr>
          <a:xfrm flipV="1">
            <a:off x="1878123" y="2902934"/>
            <a:ext cx="2035013" cy="4472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C95076D-54C2-891A-A559-360F8744A295}"/>
              </a:ext>
            </a:extLst>
          </p:cNvPr>
          <p:cNvCxnSpPr>
            <a:cxnSpLocks/>
          </p:cNvCxnSpPr>
          <p:nvPr/>
        </p:nvCxnSpPr>
        <p:spPr>
          <a:xfrm flipV="1">
            <a:off x="1878123" y="2980293"/>
            <a:ext cx="4001309" cy="3853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90C0596-B527-00C9-B31D-D15E79A6E6C1}"/>
              </a:ext>
            </a:extLst>
          </p:cNvPr>
          <p:cNvCxnSpPr>
            <a:cxnSpLocks/>
          </p:cNvCxnSpPr>
          <p:nvPr/>
        </p:nvCxnSpPr>
        <p:spPr>
          <a:xfrm flipV="1">
            <a:off x="1878123" y="2240567"/>
            <a:ext cx="2950551" cy="11250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677C6D3-648E-FCEA-D76E-9C98E835D4BE}"/>
              </a:ext>
            </a:extLst>
          </p:cNvPr>
          <p:cNvSpPr/>
          <p:nvPr/>
        </p:nvSpPr>
        <p:spPr>
          <a:xfrm>
            <a:off x="3416968" y="1900989"/>
            <a:ext cx="536273" cy="339578"/>
          </a:xfrm>
          <a:prstGeom prst="rect">
            <a:avLst/>
          </a:prstGeom>
          <a:noFill/>
          <a:ln w="1905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68EECFE-9A3A-D6C1-379B-181D9E70B593}"/>
              </a:ext>
            </a:extLst>
          </p:cNvPr>
          <p:cNvSpPr/>
          <p:nvPr/>
        </p:nvSpPr>
        <p:spPr>
          <a:xfrm>
            <a:off x="4828674" y="1894374"/>
            <a:ext cx="536273" cy="339578"/>
          </a:xfrm>
          <a:prstGeom prst="rect">
            <a:avLst/>
          </a:prstGeom>
          <a:noFill/>
          <a:ln w="1905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4A61F5A-ECC2-5E54-0694-F43450ABDC9C}"/>
              </a:ext>
            </a:extLst>
          </p:cNvPr>
          <p:cNvSpPr/>
          <p:nvPr/>
        </p:nvSpPr>
        <p:spPr>
          <a:xfrm>
            <a:off x="3913136" y="2640715"/>
            <a:ext cx="459373" cy="339578"/>
          </a:xfrm>
          <a:prstGeom prst="rect">
            <a:avLst/>
          </a:prstGeom>
          <a:noFill/>
          <a:ln w="19050">
            <a:solidFill>
              <a:srgbClr val="00A19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5C1337D-9C3F-BD04-0571-64008AC825C0}"/>
              </a:ext>
            </a:extLst>
          </p:cNvPr>
          <p:cNvSpPr/>
          <p:nvPr/>
        </p:nvSpPr>
        <p:spPr>
          <a:xfrm>
            <a:off x="5879432" y="2633323"/>
            <a:ext cx="520231" cy="339578"/>
          </a:xfrm>
          <a:prstGeom prst="rect">
            <a:avLst/>
          </a:prstGeom>
          <a:noFill/>
          <a:ln w="1905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F8281-78B6-8ECB-7035-D12583C2229E}"/>
              </a:ext>
            </a:extLst>
          </p:cNvPr>
          <p:cNvSpPr txBox="1"/>
          <p:nvPr/>
        </p:nvSpPr>
        <p:spPr>
          <a:xfrm>
            <a:off x="4416627" y="3586710"/>
            <a:ext cx="451585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“Gravitational”</a:t>
            </a:r>
          </a:p>
          <a:p>
            <a:endParaRPr lang="en-US" b="1" dirty="0"/>
          </a:p>
          <a:p>
            <a:r>
              <a:rPr lang="en-US" dirty="0"/>
              <a:t>Describing the energy-momentum tensor</a:t>
            </a:r>
          </a:p>
          <a:p>
            <a:r>
              <a:rPr lang="en-US" sz="1400" dirty="0"/>
              <a:t>I.e. what would be seen from proton-graviton scattering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9323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59A72-AAFD-067C-BF90-C5890BFDD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58754"/>
            <a:ext cx="8372901" cy="621711"/>
          </a:xfrm>
        </p:spPr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2AE11-7E32-4A61-8B36-AEAB1ECCB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99589"/>
            <a:ext cx="7633503" cy="3317082"/>
          </a:xfrm>
        </p:spPr>
        <p:txBody>
          <a:bodyPr/>
          <a:lstStyle/>
          <a:p>
            <a:r>
              <a:rPr lang="en-US" dirty="0"/>
              <a:t>Proton gravitational form factors (GFFs) encode information about the matrix elements of the QCD  energy-momentum tensor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D-term at zero momentum transfer (</a:t>
            </a:r>
            <a:r>
              <a:rPr lang="en-US" b="1" i="1" dirty="0"/>
              <a:t>t</a:t>
            </a:r>
            <a:r>
              <a:rPr lang="en-US" b="1" dirty="0"/>
              <a:t> = 0) represents a fundamental property of the proton, on par with charge, spin, and mass!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7DA71-E622-B3E6-21E7-AD0DA4D164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CC576A-4A61-FDF7-0105-76A8AD521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451" y="1705630"/>
            <a:ext cx="7772400" cy="1505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556E489-352C-1EB5-A89B-EF378075FACA}"/>
              </a:ext>
            </a:extLst>
          </p:cNvPr>
          <p:cNvSpPr/>
          <p:nvPr/>
        </p:nvSpPr>
        <p:spPr>
          <a:xfrm>
            <a:off x="4800600" y="1705630"/>
            <a:ext cx="2086337" cy="725054"/>
          </a:xfrm>
          <a:prstGeom prst="rect">
            <a:avLst/>
          </a:prstGeom>
          <a:noFill/>
          <a:ln w="28575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8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6AA079-1A0F-3E3C-59D5-C2339D043D0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9149DA-2B4C-169C-16C6-B8AA7DE50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540719"/>
            <a:ext cx="7772400" cy="40620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301038-D673-1EC1-33DE-5BD38C31EAF9}"/>
              </a:ext>
            </a:extLst>
          </p:cNvPr>
          <p:cNvSpPr txBox="1"/>
          <p:nvPr/>
        </p:nvSpPr>
        <p:spPr>
          <a:xfrm>
            <a:off x="5679608" y="4496766"/>
            <a:ext cx="4515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1400" dirty="0"/>
              <a:t>Slide of P. Schweitzer</a:t>
            </a:r>
          </a:p>
        </p:txBody>
      </p:sp>
    </p:spTree>
    <p:extLst>
      <p:ext uri="{BB962C8B-B14F-4D97-AF65-F5344CB8AC3E}">
        <p14:creationId xmlns:p14="http://schemas.microsoft.com/office/powerpoint/2010/main" val="217396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59A72-AAFD-067C-BF90-C5890BFDD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58754"/>
            <a:ext cx="8372901" cy="621711"/>
          </a:xfrm>
        </p:spPr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2AE11-7E32-4A61-8B36-AEAB1ECCB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799589"/>
            <a:ext cx="4456496" cy="3317082"/>
          </a:xfrm>
        </p:spPr>
        <p:txBody>
          <a:bodyPr/>
          <a:lstStyle/>
          <a:p>
            <a:r>
              <a:rPr lang="en-US" dirty="0"/>
              <a:t>The D-term provides a gateway for extraction of various </a:t>
            </a:r>
            <a:r>
              <a:rPr lang="en-US" b="1" dirty="0"/>
              <a:t>mechanical</a:t>
            </a:r>
            <a:r>
              <a:rPr lang="en-US" dirty="0"/>
              <a:t> properties of the proton, including:</a:t>
            </a:r>
          </a:p>
          <a:p>
            <a:endParaRPr lang="en-US" dirty="0"/>
          </a:p>
          <a:p>
            <a:pPr lvl="1"/>
            <a:r>
              <a:rPr lang="en-US" b="1" dirty="0"/>
              <a:t>Pressure distribution*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Mass &amp; Mechanical radii*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Normal &amp; shear force distributions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sz="1400" dirty="0"/>
              <a:t>*only defined for the total D-term, not individual partonic components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7DA71-E622-B3E6-21E7-AD0DA4D164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3074" name="Picture 2" descr="Fig. 1">
            <a:extLst>
              <a:ext uri="{FF2B5EF4-FFF2-40B4-BE49-F238E27FC236}">
                <a16:creationId xmlns:a16="http://schemas.microsoft.com/office/drawing/2014/main" id="{0B65A99E-3DAF-D1EE-8515-6A71A9C73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015" y="800887"/>
            <a:ext cx="3828399" cy="368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13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59A72-AAFD-067C-BF90-C5890BFDD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58754"/>
            <a:ext cx="8372901" cy="621711"/>
          </a:xfrm>
        </p:spPr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2AE11-7E32-4A61-8B36-AEAB1ECCB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799589"/>
            <a:ext cx="4456496" cy="3317082"/>
          </a:xfrm>
        </p:spPr>
        <p:txBody>
          <a:bodyPr/>
          <a:lstStyle/>
          <a:p>
            <a:r>
              <a:rPr lang="en-US" dirty="0"/>
              <a:t>The D-term provides a gateway for extraction of various </a:t>
            </a:r>
            <a:r>
              <a:rPr lang="en-US" b="1" dirty="0"/>
              <a:t>mechanical</a:t>
            </a:r>
            <a:r>
              <a:rPr lang="en-US" dirty="0"/>
              <a:t> properties of the proton, including:</a:t>
            </a:r>
          </a:p>
          <a:p>
            <a:endParaRPr lang="en-US" dirty="0"/>
          </a:p>
          <a:p>
            <a:pPr lvl="1"/>
            <a:r>
              <a:rPr lang="en-US" dirty="0"/>
              <a:t>Pressure distribution*</a:t>
            </a:r>
          </a:p>
          <a:p>
            <a:pPr lvl="1"/>
            <a:endParaRPr lang="en-US" dirty="0"/>
          </a:p>
          <a:p>
            <a:pPr lvl="1"/>
            <a:r>
              <a:rPr lang="en-US" b="1" dirty="0"/>
              <a:t>Mass &amp; Mechanical radii*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Normal &amp; shear force distributions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sz="1400" dirty="0"/>
              <a:t>*only defined for the total D-term, not individual partonic components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7DA71-E622-B3E6-21E7-AD0DA4D164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EF0BD5-CB51-4095-27D6-7C90C6366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3472" y="45828"/>
            <a:ext cx="2853327" cy="26594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DCC855-89CB-6F90-32BD-5C2CAF284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9819" y="2849760"/>
            <a:ext cx="346075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2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presentation_16x9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rgonne presentation_16x9" id="{C84903B6-9798-DD4E-9585-C60C2B241224}" vid="{55FC5C52-12DD-824C-A6AF-E03C7635461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presentation_16x9</Template>
  <TotalTime>43196</TotalTime>
  <Words>1680</Words>
  <Application>Microsoft Macintosh PowerPoint</Application>
  <PresentationFormat>On-screen Show (16:9)</PresentationFormat>
  <Paragraphs>298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Cambria Math</vt:lpstr>
      <vt:lpstr>Wingdings</vt:lpstr>
      <vt:lpstr>presentation_16x9</vt:lpstr>
      <vt:lpstr>Accessing The strange mechanical structure of the proton at the EIC</vt:lpstr>
      <vt:lpstr>Energy momentum tensor</vt:lpstr>
      <vt:lpstr>Motivation</vt:lpstr>
      <vt:lpstr>Motivation</vt:lpstr>
      <vt:lpstr>Motivation</vt:lpstr>
      <vt:lpstr>Motivation</vt:lpstr>
      <vt:lpstr>PowerPoint Presentation</vt:lpstr>
      <vt:lpstr>Motivation</vt:lpstr>
      <vt:lpstr>Motivation</vt:lpstr>
      <vt:lpstr>Motivation</vt:lpstr>
      <vt:lpstr>How do we measure it?</vt:lpstr>
      <vt:lpstr>PowerPoint Presentation</vt:lpstr>
      <vt:lpstr>PowerPoint Presentation</vt:lpstr>
      <vt:lpstr>PowerPoint Presentation</vt:lpstr>
      <vt:lpstr>Who cares about Ds?</vt:lpstr>
      <vt:lpstr>Who cares about Ds?</vt:lpstr>
      <vt:lpstr>Accessing the strangeness d-term</vt:lpstr>
      <vt:lpstr>Deep near-threshold ɸ kinematics</vt:lpstr>
      <vt:lpstr>Near-threshold ɸ at EIC?</vt:lpstr>
      <vt:lpstr>PowerPoint Presentation</vt:lpstr>
      <vt:lpstr>Aside: kinematics</vt:lpstr>
      <vt:lpstr>EIC Analysis strategy</vt:lpstr>
      <vt:lpstr>EIC Analysis strategy</vt:lpstr>
      <vt:lpstr>Eic simulation setup</vt:lpstr>
      <vt:lpstr>PowerPoint Presentation</vt:lpstr>
      <vt:lpstr>PID</vt:lpstr>
      <vt:lpstr>PowerPoint Presentation</vt:lpstr>
      <vt:lpstr>Conclusion</vt:lpstr>
      <vt:lpstr>Backup</vt:lpstr>
      <vt:lpstr>PowerPoint Presentation</vt:lpstr>
      <vt:lpstr>PowerPoint Presentation</vt:lpstr>
      <vt:lpstr>PowerPoint Presentation</vt:lpstr>
      <vt:lpstr>Pseudorapidity acceptance</vt:lpstr>
      <vt:lpstr>PowerPoint Presentation</vt:lpstr>
      <vt:lpstr>Reality check</vt:lpstr>
      <vt:lpstr>Cross section Model</vt:lpstr>
      <vt:lpstr>Cross section Model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strange mechanical structure of the proton</dc:title>
  <dc:creator>Klest, Henry</dc:creator>
  <cp:lastModifiedBy>Klest, Henry</cp:lastModifiedBy>
  <cp:revision>25</cp:revision>
  <cp:lastPrinted>2015-09-08T15:35:42Z</cp:lastPrinted>
  <dcterms:created xsi:type="dcterms:W3CDTF">2024-05-29T23:26:37Z</dcterms:created>
  <dcterms:modified xsi:type="dcterms:W3CDTF">2024-07-22T03:35:59Z</dcterms:modified>
</cp:coreProperties>
</file>