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5" r:id="rId9"/>
    <p:sldId id="264" r:id="rId10"/>
    <p:sldId id="263"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4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5946"/>
  </p:normalViewPr>
  <p:slideViewPr>
    <p:cSldViewPr snapToGrid="0">
      <p:cViewPr varScale="1">
        <p:scale>
          <a:sx n="114" d="100"/>
          <a:sy n="114" d="100"/>
        </p:scale>
        <p:origin x="1560" y="16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My name is Nathan Shankman.</a:t>
            </a:r>
          </a:p>
          <a:p>
            <a:pPr marL="171450" lvl="0" indent="-171450" algn="l" rtl="0">
              <a:spcBef>
                <a:spcPts val="0"/>
              </a:spcBef>
              <a:spcAft>
                <a:spcPts val="0"/>
              </a:spcAft>
            </a:pPr>
            <a:r>
              <a:rPr lang="en-US" dirty="0"/>
              <a:t>I’m a PhD student at Stony Brook University and a member of the Center for Frontiers in Nuclear Science.</a:t>
            </a:r>
          </a:p>
          <a:p>
            <a:pPr marL="171450" lvl="0" indent="-171450" algn="l" rtl="0">
              <a:spcBef>
                <a:spcPts val="0"/>
              </a:spcBef>
              <a:spcAft>
                <a:spcPts val="0"/>
              </a:spcAft>
            </a:pPr>
            <a:r>
              <a:rPr lang="en-US" dirty="0"/>
              <a:t>I’m going to be talking about the construction of a cosmic ray telescope for the hpDIRC radiators at the EIC.</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e873c62052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e873c62052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e873c62052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e873c62052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DIRC radiator bars are going to be used in the barrel region of the ePIC detector in the EIC.</a:t>
            </a:r>
          </a:p>
          <a:p>
            <a:pPr marL="171450" lvl="0" indent="-171450" algn="l" rtl="0">
              <a:spcBef>
                <a:spcPts val="0"/>
              </a:spcBef>
              <a:spcAft>
                <a:spcPts val="0"/>
              </a:spcAft>
            </a:pPr>
            <a:r>
              <a:rPr lang="en-US" dirty="0"/>
              <a:t>These bars will make up the high performance DIRC detector which will be used for hadronic PID.</a:t>
            </a:r>
          </a:p>
          <a:p>
            <a:pPr marL="171450" lvl="0" indent="-171450" algn="l" rtl="0">
              <a:spcBef>
                <a:spcPts val="0"/>
              </a:spcBef>
              <a:spcAft>
                <a:spcPts val="0"/>
              </a:spcAft>
            </a:pPr>
            <a:r>
              <a:rPr lang="en-US" dirty="0"/>
              <a:t>The hpDIRC will be able to provide precise PID up to 6 GeV momenta.</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e873c62052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e873c62052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DIRC stands for the detection of internally reflected Cherenkov radiation.</a:t>
            </a:r>
          </a:p>
          <a:p>
            <a:pPr marL="171450" lvl="0" indent="-171450" algn="l" rtl="0">
              <a:spcBef>
                <a:spcPts val="0"/>
              </a:spcBef>
              <a:spcAft>
                <a:spcPts val="0"/>
              </a:spcAft>
            </a:pPr>
            <a:r>
              <a:rPr lang="en-US" dirty="0"/>
              <a:t>Like a RICH detector they utilize the creation of Cherenkov photons from charged particles moving faster than light in a medium, but this time we detect the photons after multiple reflections within the radiator.</a:t>
            </a:r>
          </a:p>
          <a:p>
            <a:pPr marL="171450" lvl="0" indent="-171450" algn="l" rtl="0">
              <a:spcBef>
                <a:spcPts val="0"/>
              </a:spcBef>
              <a:spcAft>
                <a:spcPts val="0"/>
              </a:spcAft>
            </a:pPr>
            <a:r>
              <a:rPr lang="en-US" dirty="0"/>
              <a:t>These bars are made of synthetic fused silica, which is silicone dioxide arranged in a crystalline lattice structure.</a:t>
            </a:r>
          </a:p>
          <a:p>
            <a:pPr marL="171450" lvl="0" indent="-171450" algn="l" rtl="0">
              <a:spcBef>
                <a:spcPts val="0"/>
              </a:spcBef>
              <a:spcAft>
                <a:spcPts val="0"/>
              </a:spcAft>
            </a:pPr>
            <a:r>
              <a:rPr lang="en-US" dirty="0"/>
              <a:t>The index of refraction of the material is 1.473, and the outer surfaces of the bars are polished to be very flat, resulting in an internal reflection coefficient of 0.9997.</a:t>
            </a:r>
          </a:p>
          <a:p>
            <a:pPr marL="171450" lvl="0" indent="-171450" algn="l" rtl="0">
              <a:spcBef>
                <a:spcPts val="0"/>
              </a:spcBef>
              <a:spcAft>
                <a:spcPts val="0"/>
              </a:spcAft>
            </a:pPr>
            <a:r>
              <a:rPr lang="en-US" dirty="0"/>
              <a:t>The general idea is that the produced Cherenkov photons internally reflect within the bar until they hit an electronic readout, where their trajectories can be reconstructed to find the Cherenkov angle of the incident particles.</a:t>
            </a:r>
          </a:p>
          <a:p>
            <a:pPr marL="171450" lvl="0" indent="-171450" algn="l" rtl="0">
              <a:spcBef>
                <a:spcPts val="0"/>
              </a:spcBef>
              <a:spcAft>
                <a:spcPts val="0"/>
              </a:spcAft>
            </a:pPr>
            <a:r>
              <a:rPr lang="en-US" dirty="0"/>
              <a:t>Because different particle species have different Cherenkov angles, we can obtain PID.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e873c620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e873c620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At Stony Brook we are constructing a cosmic ray telescope utilizing high energy muons to characterize these DIRC radiators.</a:t>
            </a:r>
          </a:p>
          <a:p>
            <a:pPr marL="171450" lvl="0" indent="-171450" algn="l" rtl="0">
              <a:spcBef>
                <a:spcPts val="0"/>
              </a:spcBef>
              <a:spcAft>
                <a:spcPts val="0"/>
              </a:spcAft>
            </a:pPr>
            <a:r>
              <a:rPr lang="en-US" dirty="0"/>
              <a:t>The general design of the CRT consists of a momentum threshold tagger at the top to veto muons with less than 3.5 GeV momenta.</a:t>
            </a:r>
          </a:p>
          <a:p>
            <a:pPr marL="171450" lvl="0" indent="-171450" algn="l" rtl="0">
              <a:spcBef>
                <a:spcPts val="0"/>
              </a:spcBef>
              <a:spcAft>
                <a:spcPts val="0"/>
              </a:spcAft>
            </a:pPr>
            <a:r>
              <a:rPr lang="en-US" dirty="0"/>
              <a:t>Below are two layers of micro-RWELLs for tracking, followed by a PICOSEC detector for precise timing.</a:t>
            </a:r>
          </a:p>
          <a:p>
            <a:pPr marL="171450" lvl="0" indent="-171450" algn="l" rtl="0">
              <a:spcBef>
                <a:spcPts val="0"/>
              </a:spcBef>
              <a:spcAft>
                <a:spcPts val="0"/>
              </a:spcAft>
            </a:pPr>
            <a:r>
              <a:rPr lang="en-US" dirty="0"/>
              <a:t>Then we have the DIRC radiator which eventually leads to the electronic readout.</a:t>
            </a:r>
          </a:p>
          <a:p>
            <a:pPr marL="171450" lvl="0" indent="-171450" algn="l" rtl="0">
              <a:spcBef>
                <a:spcPts val="0"/>
              </a:spcBef>
              <a:spcAft>
                <a:spcPts val="0"/>
              </a:spcAft>
            </a:pPr>
            <a:r>
              <a:rPr lang="en-US" dirty="0"/>
              <a:t>Finally, we have a GEM detector as the lowest layer of tracking.</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e873c62052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e873c62052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pPr>
            <a:r>
              <a:rPr lang="en-US" dirty="0"/>
              <a:t>A major part of this construction was creating a dark box for the DIRC materials, because external light hitting the readout would interfere with the Cherenkov radiation.</a:t>
            </a:r>
          </a:p>
          <a:p>
            <a:pPr marL="457200" lvl="0" indent="-298450" algn="l" rtl="0">
              <a:spcBef>
                <a:spcPts val="0"/>
              </a:spcBef>
              <a:spcAft>
                <a:spcPts val="0"/>
              </a:spcAft>
              <a:buSzPts val="1100"/>
            </a:pPr>
            <a:r>
              <a:rPr lang="en-US" dirty="0"/>
              <a:t>Thus we need the box to be light tight, and because we will be testing multiple bars, we need it to be easy to use in terms of putting in and taking out bars.</a:t>
            </a:r>
          </a:p>
          <a:p>
            <a:pPr marL="457200" lvl="0" indent="-298450" algn="l" rtl="0">
              <a:spcBef>
                <a:spcPts val="0"/>
              </a:spcBef>
              <a:spcAft>
                <a:spcPts val="0"/>
              </a:spcAft>
              <a:buSzPts val="1100"/>
            </a:pPr>
            <a:r>
              <a:rPr lang="en-US" dirty="0"/>
              <a:t>Besides the actual DIRC bar, the box houses a mirror to reflect Cherenkov photons towards the readout end, as well as a lens and prism.</a:t>
            </a:r>
          </a:p>
          <a:p>
            <a:pPr marL="457200" lvl="0" indent="-298450" algn="l" rtl="0">
              <a:spcBef>
                <a:spcPts val="0"/>
              </a:spcBef>
              <a:spcAft>
                <a:spcPts val="0"/>
              </a:spcAft>
              <a:buSzPts val="1100"/>
            </a:pPr>
            <a:r>
              <a:rPr lang="en-US" dirty="0"/>
              <a:t>This leads to the electronic readout on one end which consists of micro channel plate </a:t>
            </a:r>
            <a:r>
              <a:rPr lang="en-US" dirty="0" err="1"/>
              <a:t>PMTs.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e873c62052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e873c62052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The lens is used to focus and defocus the Cherenkov photons while the prism acts as an expansion volume.</a:t>
            </a:r>
          </a:p>
          <a:p>
            <a:pPr marL="171450" lvl="0" indent="-171450" algn="l" rtl="0">
              <a:spcBef>
                <a:spcPts val="0"/>
              </a:spcBef>
              <a:spcAft>
                <a:spcPts val="0"/>
              </a:spcAft>
            </a:pPr>
            <a:r>
              <a:rPr lang="en-US" dirty="0"/>
              <a:t>The lens has 3 layers, the outer two being made of synthetic fused silica and the inner being made of Lanthanum crown glass (though this may change).</a:t>
            </a:r>
          </a:p>
          <a:p>
            <a:pPr marL="171450" lvl="0" indent="-171450" algn="l" rtl="0">
              <a:spcBef>
                <a:spcPts val="0"/>
              </a:spcBef>
              <a:spcAft>
                <a:spcPts val="0"/>
              </a:spcAft>
            </a:pPr>
            <a:r>
              <a:rPr lang="en-US" dirty="0"/>
              <a:t>The prism is also made of synthetic fused silica.</a:t>
            </a:r>
          </a:p>
          <a:p>
            <a:pPr marL="171450" lvl="0" indent="-171450" algn="l" rtl="0">
              <a:spcBef>
                <a:spcPts val="0"/>
              </a:spcBef>
              <a:spcAft>
                <a:spcPts val="0"/>
              </a:spcAft>
            </a:pPr>
            <a:r>
              <a:rPr lang="en-US" dirty="0"/>
              <a:t>The combination of the lens and prism produces a flat, focused image on the focal plane of the readout, roughly aligning with the red curve.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e873c62052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e873c62052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The dark box sits on top of a motion platform which allows us to test multiple incident muon angles.</a:t>
            </a:r>
          </a:p>
          <a:p>
            <a:pPr marL="171450" lvl="0" indent="-171450" algn="l" rtl="0">
              <a:spcBef>
                <a:spcPts val="0"/>
              </a:spcBef>
              <a:spcAft>
                <a:spcPts val="0"/>
              </a:spcAft>
            </a:pPr>
            <a:r>
              <a:rPr lang="en-US" dirty="0"/>
              <a:t>With this platform we can control the orientation of the box in the pitch and roll degrees of freedom.</a:t>
            </a:r>
          </a:p>
          <a:p>
            <a:pPr marL="171450" lvl="0" indent="-171450" algn="l" rtl="0">
              <a:spcBef>
                <a:spcPts val="0"/>
              </a:spcBef>
              <a:spcAft>
                <a:spcPts val="0"/>
              </a:spcAft>
            </a:pPr>
            <a:r>
              <a:rPr lang="en-US" dirty="0"/>
              <a:t>Here’s a quick demonstration of that process.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All of this is being done in a clean tent at Stony Brook.</a:t>
            </a:r>
          </a:p>
          <a:p>
            <a:pPr marL="457200" indent="-298450"/>
            <a:r>
              <a:rPr lang="en-US" dirty="0"/>
              <a:t>On the left is the support structure for the momentum threshold tagger as well as the top two layers of tracking and the PICOSEC detector</a:t>
            </a:r>
          </a:p>
          <a:p>
            <a:pPr marL="457200" indent="-298450"/>
            <a:r>
              <a:rPr lang="en-US" dirty="0"/>
              <a:t>On the right is the dark box on the motion platform from the previous slide..</a:t>
            </a:r>
          </a:p>
        </p:txBody>
      </p:sp>
    </p:spTree>
    <p:extLst>
      <p:ext uri="{BB962C8B-B14F-4D97-AF65-F5344CB8AC3E}">
        <p14:creationId xmlns:p14="http://schemas.microsoft.com/office/powerpoint/2010/main" val="67929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In conclusion, we are constructing a cosmic ray telescope to characterize the DIRC radiators to be used in the ePIC detector.</a:t>
            </a:r>
          </a:p>
          <a:p>
            <a:pPr marL="457200" indent="-298450"/>
            <a:r>
              <a:rPr lang="en-US" dirty="0"/>
              <a:t>The dark box is complete.</a:t>
            </a:r>
          </a:p>
          <a:p>
            <a:pPr marL="457200" indent="-298450"/>
            <a:r>
              <a:rPr lang="en-US" dirty="0"/>
              <a:t>Now we will install and configure the trackers, the PICOSEC detector, and the momentum threshold tagger.</a:t>
            </a:r>
          </a:p>
          <a:p>
            <a:pPr marL="457200" indent="-298450"/>
            <a:r>
              <a:rPr lang="en-US" dirty="0"/>
              <a:t>We will start taking data this fall.</a:t>
            </a:r>
          </a:p>
        </p:txBody>
      </p:sp>
    </p:spTree>
    <p:extLst>
      <p:ext uri="{BB962C8B-B14F-4D97-AF65-F5344CB8AC3E}">
        <p14:creationId xmlns:p14="http://schemas.microsoft.com/office/powerpoint/2010/main" val="3090738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0" y="0"/>
            <a:ext cx="9144000" cy="444900"/>
          </a:xfrm>
          <a:prstGeom prst="rect">
            <a:avLst/>
          </a:prstGeom>
          <a:solidFill>
            <a:srgbClr val="880A07"/>
          </a:solidFill>
          <a:ln w="9525" cap="flat" cmpd="sng">
            <a:solidFill>
              <a:srgbClr val="880A0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 name="Google Shape;10;p1"/>
          <p:cNvPicPr preferRelativeResize="0"/>
          <p:nvPr/>
        </p:nvPicPr>
        <p:blipFill>
          <a:blip r:embed="rId13">
            <a:alphaModFix/>
          </a:blip>
          <a:stretch>
            <a:fillRect/>
          </a:stretch>
        </p:blipFill>
        <p:spPr>
          <a:xfrm>
            <a:off x="76200" y="4627425"/>
            <a:ext cx="1297681" cy="444900"/>
          </a:xfrm>
          <a:prstGeom prst="rect">
            <a:avLst/>
          </a:prstGeom>
          <a:noFill/>
          <a:ln>
            <a:noFill/>
          </a:ln>
        </p:spPr>
      </p:pic>
      <p:pic>
        <p:nvPicPr>
          <p:cNvPr id="11" name="Google Shape;11;p1"/>
          <p:cNvPicPr preferRelativeResize="0"/>
          <p:nvPr/>
        </p:nvPicPr>
        <p:blipFill>
          <a:blip r:embed="rId14">
            <a:alphaModFix/>
          </a:blip>
          <a:stretch>
            <a:fillRect/>
          </a:stretch>
        </p:blipFill>
        <p:spPr>
          <a:xfrm>
            <a:off x="1450075" y="4627425"/>
            <a:ext cx="899191" cy="444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dirty="0"/>
              <a:t>Construction of a Cosmic Ray Telescope for the hpDIRC Radiators at the Electron Ion Collider</a:t>
            </a:r>
            <a:endParaRPr dirty="0"/>
          </a:p>
        </p:txBody>
      </p:sp>
      <p:sp>
        <p:nvSpPr>
          <p:cNvPr id="58" name="Google Shape;58;p13"/>
          <p:cNvSpPr txBox="1">
            <a:spLocks noGrp="1"/>
          </p:cNvSpPr>
          <p:nvPr>
            <p:ph type="subTitle" idx="1"/>
          </p:nvPr>
        </p:nvSpPr>
        <p:spPr>
          <a:xfrm>
            <a:off x="311700" y="2834125"/>
            <a:ext cx="8520600" cy="960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Clr>
                <a:schemeClr val="dk1"/>
              </a:buClr>
              <a:buSzPts val="440"/>
              <a:buFont typeface="Arial"/>
              <a:buNone/>
            </a:pPr>
            <a:r>
              <a:rPr lang="en" sz="2175"/>
              <a:t>Nathan Shankman</a:t>
            </a:r>
            <a:endParaRPr sz="2175"/>
          </a:p>
          <a:p>
            <a:pPr marL="0" lvl="0" indent="0" algn="ctr" rtl="0">
              <a:lnSpc>
                <a:spcPct val="80000"/>
              </a:lnSpc>
              <a:spcBef>
                <a:spcPts val="0"/>
              </a:spcBef>
              <a:spcAft>
                <a:spcPts val="0"/>
              </a:spcAft>
              <a:buClr>
                <a:schemeClr val="dk1"/>
              </a:buClr>
              <a:buSzPts val="440"/>
              <a:buFont typeface="Arial"/>
              <a:buNone/>
            </a:pPr>
            <a:endParaRPr sz="1620"/>
          </a:p>
          <a:p>
            <a:pPr marL="0" lvl="0" indent="0" algn="ctr" rtl="0">
              <a:lnSpc>
                <a:spcPct val="80000"/>
              </a:lnSpc>
              <a:spcBef>
                <a:spcPts val="0"/>
              </a:spcBef>
              <a:spcAft>
                <a:spcPts val="0"/>
              </a:spcAft>
              <a:buSzPts val="440"/>
              <a:buNone/>
            </a:pPr>
            <a:r>
              <a:rPr lang="en" sz="1500" i="1"/>
              <a:t>Stony Brook University Department of Physics and Astronomy</a:t>
            </a:r>
            <a:endParaRPr sz="1500" i="1"/>
          </a:p>
          <a:p>
            <a:pPr marL="0" lvl="0" indent="0" algn="ctr" rtl="0">
              <a:lnSpc>
                <a:spcPct val="80000"/>
              </a:lnSpc>
              <a:spcBef>
                <a:spcPts val="0"/>
              </a:spcBef>
              <a:spcAft>
                <a:spcPts val="0"/>
              </a:spcAft>
              <a:buSzPts val="440"/>
              <a:buNone/>
            </a:pPr>
            <a:r>
              <a:rPr lang="en" sz="1500" i="1"/>
              <a:t>Center for Frontiers in Nuclear Science</a:t>
            </a:r>
            <a:endParaRPr sz="1500"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29" name="Google Shape;129;p20"/>
          <p:cNvPicPr preferRelativeResize="0"/>
          <p:nvPr/>
        </p:nvPicPr>
        <p:blipFill>
          <a:blip r:embed="rId3">
            <a:alphaModFix/>
          </a:blip>
          <a:stretch>
            <a:fillRect/>
          </a:stretch>
        </p:blipFill>
        <p:spPr>
          <a:xfrm>
            <a:off x="0" y="1322528"/>
            <a:ext cx="2285994" cy="2352012"/>
          </a:xfrm>
          <a:prstGeom prst="rect">
            <a:avLst/>
          </a:prstGeom>
          <a:noFill/>
          <a:ln>
            <a:noFill/>
          </a:ln>
        </p:spPr>
      </p:pic>
      <p:pic>
        <p:nvPicPr>
          <p:cNvPr id="130" name="Google Shape;130;p20"/>
          <p:cNvPicPr preferRelativeResize="0"/>
          <p:nvPr/>
        </p:nvPicPr>
        <p:blipFill>
          <a:blip r:embed="rId4">
            <a:alphaModFix/>
          </a:blip>
          <a:stretch>
            <a:fillRect/>
          </a:stretch>
        </p:blipFill>
        <p:spPr>
          <a:xfrm>
            <a:off x="4571994" y="1322527"/>
            <a:ext cx="2285998" cy="3101570"/>
          </a:xfrm>
          <a:prstGeom prst="rect">
            <a:avLst/>
          </a:prstGeom>
          <a:noFill/>
          <a:ln>
            <a:noFill/>
          </a:ln>
        </p:spPr>
      </p:pic>
      <p:pic>
        <p:nvPicPr>
          <p:cNvPr id="131" name="Google Shape;131;p20"/>
          <p:cNvPicPr preferRelativeResize="0"/>
          <p:nvPr/>
        </p:nvPicPr>
        <p:blipFill>
          <a:blip r:embed="rId5">
            <a:alphaModFix/>
          </a:blip>
          <a:stretch>
            <a:fillRect/>
          </a:stretch>
        </p:blipFill>
        <p:spPr>
          <a:xfrm>
            <a:off x="6858005" y="1327184"/>
            <a:ext cx="2285995" cy="3152889"/>
          </a:xfrm>
          <a:prstGeom prst="rect">
            <a:avLst/>
          </a:prstGeom>
          <a:noFill/>
          <a:ln>
            <a:noFill/>
          </a:ln>
        </p:spPr>
      </p:pic>
      <p:pic>
        <p:nvPicPr>
          <p:cNvPr id="132" name="Google Shape;132;p20"/>
          <p:cNvPicPr preferRelativeResize="0"/>
          <p:nvPr/>
        </p:nvPicPr>
        <p:blipFill>
          <a:blip r:embed="rId6">
            <a:alphaModFix/>
          </a:blip>
          <a:stretch>
            <a:fillRect/>
          </a:stretch>
        </p:blipFill>
        <p:spPr>
          <a:xfrm>
            <a:off x="2286001" y="1322525"/>
            <a:ext cx="2285999" cy="3114614"/>
          </a:xfrm>
          <a:prstGeom prst="rect">
            <a:avLst/>
          </a:prstGeom>
          <a:noFill/>
          <a:ln>
            <a:noFill/>
          </a:ln>
        </p:spPr>
      </p:pic>
      <p:sp>
        <p:nvSpPr>
          <p:cNvPr id="133" name="Google Shape;133;p20"/>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References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311700" y="1923200"/>
            <a:ext cx="4260300" cy="2660012"/>
          </a:xfrm>
          <a:prstGeom prst="rect">
            <a:avLst/>
          </a:prstGeom>
          <a:noFill/>
          <a:ln>
            <a:noFill/>
          </a:ln>
        </p:spPr>
      </p:pic>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High Performance DIRC Detector</a:t>
            </a:r>
            <a:endParaRPr/>
          </a:p>
        </p:txBody>
      </p:sp>
      <p:sp>
        <p:nvSpPr>
          <p:cNvPr id="65" name="Google Shape;65;p14"/>
          <p:cNvSpPr txBox="1">
            <a:spLocks noGrp="1"/>
          </p:cNvSpPr>
          <p:nvPr>
            <p:ph type="body" idx="1"/>
          </p:nvPr>
        </p:nvSpPr>
        <p:spPr>
          <a:xfrm>
            <a:off x="311700" y="1154425"/>
            <a:ext cx="8709300" cy="7689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t>DIRC radiator bars will be used in the hpDIRC detector in the ePIC detector at the EIC for hadronic PID</a:t>
            </a:r>
            <a:endParaRPr dirty="0"/>
          </a:p>
        </p:txBody>
      </p:sp>
      <p:sp>
        <p:nvSpPr>
          <p:cNvPr id="66" name="Google Shape;6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67" name="Google Shape;67;p14"/>
          <p:cNvPicPr preferRelativeResize="0"/>
          <p:nvPr/>
        </p:nvPicPr>
        <p:blipFill>
          <a:blip r:embed="rId4">
            <a:alphaModFix/>
          </a:blip>
          <a:stretch>
            <a:fillRect/>
          </a:stretch>
        </p:blipFill>
        <p:spPr>
          <a:xfrm>
            <a:off x="4572000" y="1997417"/>
            <a:ext cx="4260300" cy="2585783"/>
          </a:xfrm>
          <a:prstGeom prst="rect">
            <a:avLst/>
          </a:prstGeom>
          <a:noFill/>
          <a:ln>
            <a:noFill/>
          </a:ln>
        </p:spPr>
      </p:pic>
      <p:sp>
        <p:nvSpPr>
          <p:cNvPr id="68" name="Google Shape;68;p14"/>
          <p:cNvSpPr/>
          <p:nvPr/>
        </p:nvSpPr>
        <p:spPr>
          <a:xfrm>
            <a:off x="378325" y="2832950"/>
            <a:ext cx="604800" cy="219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5CDB5250-E7F6-9E74-4686-15AAA08182DA}"/>
              </a:ext>
            </a:extLst>
          </p:cNvPr>
          <p:cNvSpPr txBox="1"/>
          <p:nvPr/>
        </p:nvSpPr>
        <p:spPr>
          <a:xfrm>
            <a:off x="2441850" y="4731421"/>
            <a:ext cx="3055436" cy="338554"/>
          </a:xfrm>
          <a:prstGeom prst="rect">
            <a:avLst/>
          </a:prstGeom>
          <a:noFill/>
        </p:spPr>
        <p:txBody>
          <a:bodyPr wrap="square" rtlCol="0">
            <a:spAutoFit/>
          </a:bodyPr>
          <a:lstStyle/>
          <a:p>
            <a:r>
              <a:rPr lang="en-US" sz="800" dirty="0">
                <a:latin typeface="+mn-lt"/>
              </a:rPr>
              <a:t>(Left) https://www.bnl.gov/eic/epic.php</a:t>
            </a:r>
          </a:p>
          <a:p>
            <a:r>
              <a:rPr lang="en-US" sz="800" dirty="0">
                <a:effectLst/>
                <a:latin typeface="+mn-lt"/>
              </a:rPr>
              <a:t>(Right) J. Adkins et al., </a:t>
            </a:r>
            <a:r>
              <a:rPr lang="en-US" sz="800" dirty="0" err="1">
                <a:effectLst/>
                <a:latin typeface="+mn-lt"/>
              </a:rPr>
              <a:t>arXiv</a:t>
            </a:r>
            <a:r>
              <a:rPr lang="en-US" sz="800" dirty="0">
                <a:effectLst/>
                <a:latin typeface="+mn-lt"/>
              </a:rPr>
              <a:t> preprint arXiv:2209.02580 (2022)</a:t>
            </a:r>
            <a:endParaRPr lang="en-US" sz="800" dirty="0">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DIRC</a:t>
            </a:r>
            <a:endParaRPr/>
          </a:p>
        </p:txBody>
      </p:sp>
      <p:sp>
        <p:nvSpPr>
          <p:cNvPr id="74" name="Google Shape;74;p15"/>
          <p:cNvSpPr txBox="1">
            <a:spLocks noGrp="1"/>
          </p:cNvSpPr>
          <p:nvPr>
            <p:ph type="body" idx="1"/>
          </p:nvPr>
        </p:nvSpPr>
        <p:spPr>
          <a:xfrm>
            <a:off x="311700" y="1152475"/>
            <a:ext cx="54270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b="1"/>
              <a:t>D</a:t>
            </a:r>
            <a:r>
              <a:rPr lang="en"/>
              <a:t>etection of </a:t>
            </a:r>
            <a:r>
              <a:rPr lang="en" b="1"/>
              <a:t>I</a:t>
            </a:r>
            <a:r>
              <a:rPr lang="en"/>
              <a:t>nternally </a:t>
            </a:r>
            <a:r>
              <a:rPr lang="en" b="1"/>
              <a:t>R</a:t>
            </a:r>
            <a:r>
              <a:rPr lang="en"/>
              <a:t>eflected </a:t>
            </a:r>
            <a:r>
              <a:rPr lang="en" b="1"/>
              <a:t>C</a:t>
            </a:r>
            <a:r>
              <a:rPr lang="en"/>
              <a:t>herenkov radiation</a:t>
            </a:r>
            <a:endParaRPr/>
          </a:p>
          <a:p>
            <a:pPr marL="457200" lvl="0" indent="-342900" algn="l" rtl="0">
              <a:spcBef>
                <a:spcPts val="0"/>
              </a:spcBef>
              <a:spcAft>
                <a:spcPts val="0"/>
              </a:spcAft>
              <a:buSzPts val="1800"/>
              <a:buChar char="●"/>
            </a:pPr>
            <a:r>
              <a:rPr lang="en"/>
              <a:t>Charged particles moving faster than light in a medium → Cherenkov radiation</a:t>
            </a:r>
            <a:endParaRPr/>
          </a:p>
          <a:p>
            <a:pPr marL="457200" lvl="0" indent="-342900" algn="l" rtl="0">
              <a:spcBef>
                <a:spcPts val="0"/>
              </a:spcBef>
              <a:spcAft>
                <a:spcPts val="0"/>
              </a:spcAft>
              <a:buSzPts val="1800"/>
              <a:buChar char="●"/>
            </a:pPr>
            <a:r>
              <a:rPr lang="en"/>
              <a:t>DIRC radiators: Synthetic Fused Silica (SiO</a:t>
            </a:r>
            <a:r>
              <a:rPr lang="en" baseline="-25000"/>
              <a:t>2</a:t>
            </a:r>
            <a:r>
              <a:rPr lang="en"/>
              <a:t>)</a:t>
            </a:r>
            <a:endParaRPr/>
          </a:p>
          <a:p>
            <a:pPr marL="457200" lvl="0" indent="-342900" algn="l" rtl="0">
              <a:spcBef>
                <a:spcPts val="0"/>
              </a:spcBef>
              <a:spcAft>
                <a:spcPts val="0"/>
              </a:spcAft>
              <a:buSzPts val="1800"/>
              <a:buChar char="●"/>
            </a:pPr>
            <a:r>
              <a:rPr lang="en"/>
              <a:t>n = 1.473</a:t>
            </a:r>
            <a:endParaRPr/>
          </a:p>
          <a:p>
            <a:pPr marL="457200" lvl="0" indent="-342900" algn="l" rtl="0">
              <a:spcBef>
                <a:spcPts val="0"/>
              </a:spcBef>
              <a:spcAft>
                <a:spcPts val="0"/>
              </a:spcAft>
              <a:buSzPts val="1800"/>
              <a:buChar char="●"/>
            </a:pPr>
            <a:r>
              <a:rPr lang="en"/>
              <a:t>Internal reflection coefficient: 0.9997</a:t>
            </a:r>
            <a:endParaRPr/>
          </a:p>
          <a:p>
            <a:pPr marL="457200" lvl="0" indent="-342900" algn="l" rtl="0">
              <a:spcBef>
                <a:spcPts val="0"/>
              </a:spcBef>
              <a:spcAft>
                <a:spcPts val="0"/>
              </a:spcAft>
              <a:buSzPts val="1800"/>
              <a:buChar char="●"/>
            </a:pPr>
            <a:r>
              <a:rPr lang="en"/>
              <a:t>Cherenkov photons produced in the radiators internally reflect to an electronic readout where their trajectories can be reconstructed and analyzed for PID via the Cherenkov angle</a:t>
            </a:r>
            <a:endParaRPr/>
          </a:p>
        </p:txBody>
      </p:sp>
      <p:sp>
        <p:nvSpPr>
          <p:cNvPr id="75" name="Google Shape;7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76" name="Google Shape;76;p15"/>
          <p:cNvPicPr preferRelativeResize="0"/>
          <p:nvPr/>
        </p:nvPicPr>
        <p:blipFill rotWithShape="1">
          <a:blip r:embed="rId3">
            <a:alphaModFix/>
          </a:blip>
          <a:srcRect t="33614" b="5211"/>
          <a:stretch/>
        </p:blipFill>
        <p:spPr>
          <a:xfrm>
            <a:off x="5738700" y="1152475"/>
            <a:ext cx="2710750" cy="1106175"/>
          </a:xfrm>
          <a:prstGeom prst="rect">
            <a:avLst/>
          </a:prstGeom>
          <a:noFill/>
          <a:ln>
            <a:noFill/>
          </a:ln>
        </p:spPr>
      </p:pic>
      <p:pic>
        <p:nvPicPr>
          <p:cNvPr id="77" name="Google Shape;77;p15"/>
          <p:cNvPicPr preferRelativeResize="0"/>
          <p:nvPr/>
        </p:nvPicPr>
        <p:blipFill>
          <a:blip r:embed="rId4">
            <a:alphaModFix/>
          </a:blip>
          <a:stretch>
            <a:fillRect/>
          </a:stretch>
        </p:blipFill>
        <p:spPr>
          <a:xfrm>
            <a:off x="5738700" y="2258659"/>
            <a:ext cx="2710750" cy="971666"/>
          </a:xfrm>
          <a:prstGeom prst="rect">
            <a:avLst/>
          </a:prstGeom>
          <a:noFill/>
          <a:ln>
            <a:noFill/>
          </a:ln>
        </p:spPr>
      </p:pic>
      <p:pic>
        <p:nvPicPr>
          <p:cNvPr id="78" name="Google Shape;78;p15"/>
          <p:cNvPicPr preferRelativeResize="0"/>
          <p:nvPr/>
        </p:nvPicPr>
        <p:blipFill>
          <a:blip r:embed="rId5">
            <a:alphaModFix/>
          </a:blip>
          <a:stretch>
            <a:fillRect/>
          </a:stretch>
        </p:blipFill>
        <p:spPr>
          <a:xfrm>
            <a:off x="5738700" y="3230325"/>
            <a:ext cx="2710751" cy="1412569"/>
          </a:xfrm>
          <a:prstGeom prst="rect">
            <a:avLst/>
          </a:prstGeom>
          <a:noFill/>
          <a:ln>
            <a:noFill/>
          </a:ln>
        </p:spPr>
      </p:pic>
      <p:sp>
        <p:nvSpPr>
          <p:cNvPr id="2" name="TextBox 1">
            <a:extLst>
              <a:ext uri="{FF2B5EF4-FFF2-40B4-BE49-F238E27FC236}">
                <a16:creationId xmlns:a16="http://schemas.microsoft.com/office/drawing/2014/main" id="{662AFD99-9147-65CB-CA9C-CD026BA13681}"/>
              </a:ext>
            </a:extLst>
          </p:cNvPr>
          <p:cNvSpPr txBox="1"/>
          <p:nvPr/>
        </p:nvSpPr>
        <p:spPr>
          <a:xfrm>
            <a:off x="2399412" y="4738749"/>
            <a:ext cx="4703915" cy="338554"/>
          </a:xfrm>
          <a:prstGeom prst="rect">
            <a:avLst/>
          </a:prstGeom>
          <a:noFill/>
        </p:spPr>
        <p:txBody>
          <a:bodyPr wrap="square" rtlCol="0">
            <a:spAutoFit/>
          </a:bodyPr>
          <a:lstStyle/>
          <a:p>
            <a:r>
              <a:rPr lang="en-US" sz="800" dirty="0"/>
              <a:t>(Top &amp; Middle) </a:t>
            </a:r>
            <a:r>
              <a:rPr lang="en" sz="800" dirty="0">
                <a:solidFill>
                  <a:srgbClr val="222222"/>
                </a:solidFill>
                <a:highlight>
                  <a:srgbClr val="FFFFFF"/>
                </a:highlight>
              </a:rPr>
              <a:t>J. Cohen-</a:t>
            </a:r>
            <a:r>
              <a:rPr lang="en" sz="800" dirty="0" err="1">
                <a:solidFill>
                  <a:srgbClr val="222222"/>
                </a:solidFill>
                <a:highlight>
                  <a:srgbClr val="FFFFFF"/>
                </a:highlight>
              </a:rPr>
              <a:t>Tanugi</a:t>
            </a:r>
            <a:r>
              <a:rPr lang="en" sz="800" dirty="0">
                <a:solidFill>
                  <a:srgbClr val="222222"/>
                </a:solidFill>
                <a:highlight>
                  <a:srgbClr val="FFFFFF"/>
                </a:highlight>
              </a:rPr>
              <a:t> et al., Nuclear Instruments and Methods in Physics Research Section A: Accelerators, Spectrometers, Detectors and Associated Equipment 515, 680 (2003).</a:t>
            </a:r>
            <a:endParaRPr lang="en-US" sz="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p:nvPr/>
        </p:nvSpPr>
        <p:spPr>
          <a:xfrm>
            <a:off x="311700" y="4450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800" dirty="0"/>
              <a:t>Cosmic Ray Telescope</a:t>
            </a:r>
            <a:endParaRPr sz="2800" dirty="0">
              <a:solidFill>
                <a:srgbClr val="000000"/>
              </a:solidFill>
            </a:endParaRPr>
          </a:p>
        </p:txBody>
      </p:sp>
      <p:sp>
        <p:nvSpPr>
          <p:cNvPr id="84" name="Google Shape;84;p16"/>
          <p:cNvSpPr txBox="1"/>
          <p:nvPr/>
        </p:nvSpPr>
        <p:spPr>
          <a:xfrm>
            <a:off x="311700" y="1152475"/>
            <a:ext cx="38373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595959"/>
              </a:buClr>
              <a:buSzPts val="1800"/>
              <a:buChar char="●"/>
            </a:pPr>
            <a:r>
              <a:rPr lang="en" sz="1800" dirty="0">
                <a:solidFill>
                  <a:srgbClr val="595959"/>
                </a:solidFill>
              </a:rPr>
              <a:t>Test and characterize DIRC radiators</a:t>
            </a:r>
          </a:p>
          <a:p>
            <a:pPr marL="457200" lvl="0" indent="-342900" algn="l" rtl="0">
              <a:lnSpc>
                <a:spcPct val="115000"/>
              </a:lnSpc>
              <a:spcBef>
                <a:spcPts val="0"/>
              </a:spcBef>
              <a:spcAft>
                <a:spcPts val="0"/>
              </a:spcAft>
              <a:buClr>
                <a:srgbClr val="595959"/>
              </a:buClr>
              <a:buSzPts val="1800"/>
              <a:buChar char="●"/>
            </a:pPr>
            <a:r>
              <a:rPr lang="en" sz="1800" dirty="0">
                <a:solidFill>
                  <a:srgbClr val="595959"/>
                </a:solidFill>
              </a:rPr>
              <a:t>CO</a:t>
            </a:r>
            <a:r>
              <a:rPr lang="en" sz="1800" baseline="-25000" dirty="0">
                <a:solidFill>
                  <a:srgbClr val="595959"/>
                </a:solidFill>
              </a:rPr>
              <a:t>2</a:t>
            </a:r>
            <a:r>
              <a:rPr lang="en" sz="1800" dirty="0">
                <a:solidFill>
                  <a:srgbClr val="595959"/>
                </a:solidFill>
              </a:rPr>
              <a:t> Momentum Threshold Tagger (momentum cutoff)</a:t>
            </a:r>
            <a:endParaRPr sz="1800" dirty="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dirty="0">
                <a:solidFill>
                  <a:schemeClr val="dk2"/>
                </a:solidFill>
              </a:rPr>
              <a:t>μ-RWELL (tracker)</a:t>
            </a:r>
            <a:endParaRPr sz="1800" dirty="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μ-RWELL (tracker)</a:t>
            </a:r>
            <a:endParaRPr sz="1800" dirty="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PICOSEC (timing)</a:t>
            </a:r>
            <a:endParaRPr sz="1800" dirty="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DIRC bar (radiator and light guide)</a:t>
            </a:r>
            <a:endParaRPr sz="1800" dirty="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GEM (tracker)</a:t>
            </a:r>
            <a:endParaRPr sz="1800" dirty="0">
              <a:solidFill>
                <a:schemeClr val="dk2"/>
              </a:solidFill>
            </a:endParaRPr>
          </a:p>
        </p:txBody>
      </p:sp>
      <p:pic>
        <p:nvPicPr>
          <p:cNvPr id="85" name="Google Shape;85;p16"/>
          <p:cNvPicPr preferRelativeResize="0"/>
          <p:nvPr/>
        </p:nvPicPr>
        <p:blipFill>
          <a:blip r:embed="rId3">
            <a:alphaModFix/>
          </a:blip>
          <a:stretch>
            <a:fillRect/>
          </a:stretch>
        </p:blipFill>
        <p:spPr>
          <a:xfrm>
            <a:off x="4878031" y="1173775"/>
            <a:ext cx="2381094" cy="3416399"/>
          </a:xfrm>
          <a:prstGeom prst="rect">
            <a:avLst/>
          </a:prstGeom>
          <a:noFill/>
          <a:ln>
            <a:noFill/>
          </a:ln>
        </p:spPr>
      </p:pic>
      <p:pic>
        <p:nvPicPr>
          <p:cNvPr id="86" name="Google Shape;86;p16"/>
          <p:cNvPicPr preferRelativeResize="0"/>
          <p:nvPr/>
        </p:nvPicPr>
        <p:blipFill rotWithShape="1">
          <a:blip r:embed="rId4">
            <a:alphaModFix/>
          </a:blip>
          <a:srcRect l="34815"/>
          <a:stretch/>
        </p:blipFill>
        <p:spPr>
          <a:xfrm>
            <a:off x="7338050" y="1152475"/>
            <a:ext cx="1494250" cy="3457300"/>
          </a:xfrm>
          <a:prstGeom prst="rect">
            <a:avLst/>
          </a:prstGeom>
          <a:noFill/>
          <a:ln>
            <a:noFill/>
          </a:ln>
        </p:spPr>
      </p:pic>
      <p:sp>
        <p:nvSpPr>
          <p:cNvPr id="87" name="Google Shape;87;p16"/>
          <p:cNvSpPr txBox="1"/>
          <p:nvPr/>
        </p:nvSpPr>
        <p:spPr>
          <a:xfrm>
            <a:off x="4820725" y="2563821"/>
            <a:ext cx="647700" cy="31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618E59"/>
                </a:solidFill>
              </a:rPr>
              <a:t>Tracker</a:t>
            </a:r>
            <a:endParaRPr sz="1000">
              <a:solidFill>
                <a:srgbClr val="618E59"/>
              </a:solidFill>
            </a:endParaRPr>
          </a:p>
        </p:txBody>
      </p:sp>
      <p:sp>
        <p:nvSpPr>
          <p:cNvPr id="88" name="Google Shape;88;p16"/>
          <p:cNvSpPr txBox="1"/>
          <p:nvPr/>
        </p:nvSpPr>
        <p:spPr>
          <a:xfrm>
            <a:off x="4820725" y="3242438"/>
            <a:ext cx="647700" cy="31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618E59"/>
                </a:solidFill>
              </a:rPr>
              <a:t>Tracker</a:t>
            </a:r>
            <a:endParaRPr sz="1000">
              <a:solidFill>
                <a:srgbClr val="618E59"/>
              </a:solidFill>
            </a:endParaRPr>
          </a:p>
        </p:txBody>
      </p:sp>
      <p:sp>
        <p:nvSpPr>
          <p:cNvPr id="89" name="Google Shape;89;p16"/>
          <p:cNvSpPr txBox="1"/>
          <p:nvPr/>
        </p:nvSpPr>
        <p:spPr>
          <a:xfrm>
            <a:off x="4457700" y="3426175"/>
            <a:ext cx="1086000" cy="31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3C3E6E"/>
                </a:solidFill>
              </a:rPr>
              <a:t>Precise Timing</a:t>
            </a:r>
            <a:endParaRPr sz="1000" dirty="0">
              <a:solidFill>
                <a:srgbClr val="3C3E6E"/>
              </a:solidFill>
            </a:endParaRPr>
          </a:p>
        </p:txBody>
      </p:sp>
      <p:sp>
        <p:nvSpPr>
          <p:cNvPr id="90" name="Google Shape;90;p16"/>
          <p:cNvSpPr txBox="1"/>
          <p:nvPr/>
        </p:nvSpPr>
        <p:spPr>
          <a:xfrm>
            <a:off x="4820725" y="4279708"/>
            <a:ext cx="647700" cy="31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618E59"/>
                </a:solidFill>
              </a:rPr>
              <a:t>Tracker</a:t>
            </a:r>
            <a:endParaRPr sz="1000">
              <a:solidFill>
                <a:srgbClr val="618E59"/>
              </a:solidFill>
            </a:endParaRPr>
          </a:p>
        </p:txBody>
      </p:sp>
      <p:sp>
        <p:nvSpPr>
          <p:cNvPr id="91" name="Google Shape;91;p16"/>
          <p:cNvSpPr txBox="1"/>
          <p:nvPr/>
        </p:nvSpPr>
        <p:spPr>
          <a:xfrm>
            <a:off x="4782984" y="4073455"/>
            <a:ext cx="723300" cy="31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52E5DC"/>
                </a:solidFill>
              </a:rPr>
              <a:t>Radiator</a:t>
            </a:r>
            <a:endParaRPr sz="1000">
              <a:solidFill>
                <a:srgbClr val="52E5DC"/>
              </a:solidFill>
            </a:endParaRPr>
          </a:p>
        </p:txBody>
      </p:sp>
      <p:sp>
        <p:nvSpPr>
          <p:cNvPr id="92" name="Google Shape;92;p16"/>
          <p:cNvSpPr txBox="1"/>
          <p:nvPr/>
        </p:nvSpPr>
        <p:spPr>
          <a:xfrm>
            <a:off x="4820725" y="1828434"/>
            <a:ext cx="647700" cy="31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97958F"/>
                </a:solidFill>
              </a:rPr>
              <a:t>Tagger</a:t>
            </a:r>
            <a:endParaRPr sz="1000">
              <a:solidFill>
                <a:srgbClr val="97958F"/>
              </a:solidFill>
            </a:endParaRPr>
          </a:p>
        </p:txBody>
      </p:sp>
      <p:cxnSp>
        <p:nvCxnSpPr>
          <p:cNvPr id="93" name="Google Shape;93;p16"/>
          <p:cNvCxnSpPr>
            <a:stCxn id="92" idx="3"/>
          </p:cNvCxnSpPr>
          <p:nvPr/>
        </p:nvCxnSpPr>
        <p:spPr>
          <a:xfrm>
            <a:off x="5468425" y="1988334"/>
            <a:ext cx="198000" cy="3600"/>
          </a:xfrm>
          <a:prstGeom prst="straightConnector1">
            <a:avLst/>
          </a:prstGeom>
          <a:noFill/>
          <a:ln w="19050" cap="flat" cmpd="sng">
            <a:solidFill>
              <a:srgbClr val="94938C"/>
            </a:solidFill>
            <a:prstDash val="solid"/>
            <a:round/>
            <a:headEnd type="none" w="med" len="med"/>
            <a:tailEnd type="triangle" w="med" len="med"/>
          </a:ln>
        </p:spPr>
      </p:cxnSp>
      <p:cxnSp>
        <p:nvCxnSpPr>
          <p:cNvPr id="94" name="Google Shape;94;p16"/>
          <p:cNvCxnSpPr>
            <a:stCxn id="87" idx="3"/>
          </p:cNvCxnSpPr>
          <p:nvPr/>
        </p:nvCxnSpPr>
        <p:spPr>
          <a:xfrm rot="10800000" flipH="1">
            <a:off x="5468425" y="2720721"/>
            <a:ext cx="309300" cy="3000"/>
          </a:xfrm>
          <a:prstGeom prst="straightConnector1">
            <a:avLst/>
          </a:prstGeom>
          <a:noFill/>
          <a:ln w="19050" cap="flat" cmpd="sng">
            <a:solidFill>
              <a:srgbClr val="618E59"/>
            </a:solidFill>
            <a:prstDash val="solid"/>
            <a:round/>
            <a:headEnd type="none" w="med" len="med"/>
            <a:tailEnd type="triangle" w="med" len="med"/>
          </a:ln>
        </p:spPr>
      </p:cxnSp>
      <p:cxnSp>
        <p:nvCxnSpPr>
          <p:cNvPr id="95" name="Google Shape;95;p16"/>
          <p:cNvCxnSpPr>
            <a:stCxn id="88" idx="3"/>
          </p:cNvCxnSpPr>
          <p:nvPr/>
        </p:nvCxnSpPr>
        <p:spPr>
          <a:xfrm>
            <a:off x="5468425" y="3402338"/>
            <a:ext cx="429000" cy="49800"/>
          </a:xfrm>
          <a:prstGeom prst="straightConnector1">
            <a:avLst/>
          </a:prstGeom>
          <a:noFill/>
          <a:ln w="19050" cap="flat" cmpd="sng">
            <a:solidFill>
              <a:srgbClr val="618E59"/>
            </a:solidFill>
            <a:prstDash val="solid"/>
            <a:round/>
            <a:headEnd type="none" w="med" len="med"/>
            <a:tailEnd type="triangle" w="med" len="med"/>
          </a:ln>
        </p:spPr>
      </p:cxnSp>
      <p:cxnSp>
        <p:nvCxnSpPr>
          <p:cNvPr id="96" name="Google Shape;96;p16"/>
          <p:cNvCxnSpPr>
            <a:stCxn id="90" idx="3"/>
          </p:cNvCxnSpPr>
          <p:nvPr/>
        </p:nvCxnSpPr>
        <p:spPr>
          <a:xfrm rot="10800000" flipH="1">
            <a:off x="5468425" y="4393108"/>
            <a:ext cx="347700" cy="46500"/>
          </a:xfrm>
          <a:prstGeom prst="straightConnector1">
            <a:avLst/>
          </a:prstGeom>
          <a:noFill/>
          <a:ln w="19050" cap="flat" cmpd="sng">
            <a:solidFill>
              <a:srgbClr val="618E59"/>
            </a:solidFill>
            <a:prstDash val="solid"/>
            <a:round/>
            <a:headEnd type="none" w="med" len="med"/>
            <a:tailEnd type="triangle" w="med" len="med"/>
          </a:ln>
        </p:spPr>
      </p:cxnSp>
      <p:cxnSp>
        <p:nvCxnSpPr>
          <p:cNvPr id="97" name="Google Shape;97;p16"/>
          <p:cNvCxnSpPr>
            <a:stCxn id="89" idx="3"/>
          </p:cNvCxnSpPr>
          <p:nvPr/>
        </p:nvCxnSpPr>
        <p:spPr>
          <a:xfrm rot="10800000" flipH="1">
            <a:off x="5543700" y="3517675"/>
            <a:ext cx="355200" cy="68400"/>
          </a:xfrm>
          <a:prstGeom prst="straightConnector1">
            <a:avLst/>
          </a:prstGeom>
          <a:noFill/>
          <a:ln w="19050" cap="flat" cmpd="sng">
            <a:solidFill>
              <a:srgbClr val="3C3E6E"/>
            </a:solidFill>
            <a:prstDash val="solid"/>
            <a:round/>
            <a:headEnd type="none" w="med" len="med"/>
            <a:tailEnd type="triangle" w="med" len="med"/>
          </a:ln>
        </p:spPr>
      </p:cxnSp>
      <p:cxnSp>
        <p:nvCxnSpPr>
          <p:cNvPr id="98" name="Google Shape;98;p16"/>
          <p:cNvCxnSpPr>
            <a:stCxn id="91" idx="3"/>
          </p:cNvCxnSpPr>
          <p:nvPr/>
        </p:nvCxnSpPr>
        <p:spPr>
          <a:xfrm rot="10800000" flipH="1">
            <a:off x="5506284" y="4136455"/>
            <a:ext cx="297000" cy="96900"/>
          </a:xfrm>
          <a:prstGeom prst="straightConnector1">
            <a:avLst/>
          </a:prstGeom>
          <a:noFill/>
          <a:ln w="19050" cap="flat" cmpd="sng">
            <a:solidFill>
              <a:srgbClr val="52E5DC"/>
            </a:solidFill>
            <a:prstDash val="solid"/>
            <a:round/>
            <a:headEnd type="none" w="med" len="med"/>
            <a:tailEnd type="triangle" w="med" len="med"/>
          </a:ln>
        </p:spPr>
      </p:cxnSp>
      <p:sp>
        <p:nvSpPr>
          <p:cNvPr id="2" name="Google Shape;89;p16">
            <a:extLst>
              <a:ext uri="{FF2B5EF4-FFF2-40B4-BE49-F238E27FC236}">
                <a16:creationId xmlns:a16="http://schemas.microsoft.com/office/drawing/2014/main" id="{57DFEFF1-49F1-9BDD-7EE1-A562725E5855}"/>
              </a:ext>
            </a:extLst>
          </p:cNvPr>
          <p:cNvSpPr txBox="1"/>
          <p:nvPr/>
        </p:nvSpPr>
        <p:spPr>
          <a:xfrm>
            <a:off x="4495437" y="3630027"/>
            <a:ext cx="1086000" cy="16045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4F4E4A"/>
                </a:solidFill>
              </a:rPr>
              <a:t>Readout</a:t>
            </a:r>
            <a:endParaRPr sz="1000" dirty="0">
              <a:solidFill>
                <a:srgbClr val="4F4E4A"/>
              </a:solidFill>
            </a:endParaRPr>
          </a:p>
        </p:txBody>
      </p:sp>
      <p:cxnSp>
        <p:nvCxnSpPr>
          <p:cNvPr id="6" name="Google Shape;97;p16">
            <a:extLst>
              <a:ext uri="{FF2B5EF4-FFF2-40B4-BE49-F238E27FC236}">
                <a16:creationId xmlns:a16="http://schemas.microsoft.com/office/drawing/2014/main" id="{0821427A-BDF7-9639-D05C-4A17A231D13B}"/>
              </a:ext>
            </a:extLst>
          </p:cNvPr>
          <p:cNvCxnSpPr>
            <a:cxnSpLocks/>
            <a:stCxn id="2" idx="2"/>
          </p:cNvCxnSpPr>
          <p:nvPr/>
        </p:nvCxnSpPr>
        <p:spPr>
          <a:xfrm>
            <a:off x="5038437" y="3790479"/>
            <a:ext cx="0" cy="86057"/>
          </a:xfrm>
          <a:prstGeom prst="straightConnector1">
            <a:avLst/>
          </a:prstGeom>
          <a:noFill/>
          <a:ln w="19050" cap="flat" cmpd="sng">
            <a:solidFill>
              <a:srgbClr val="4F4E4A"/>
            </a:solidFill>
            <a:prstDash val="solid"/>
            <a:round/>
            <a:headEnd type="none" w="med" len="med"/>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7"/>
          <p:cNvPicPr preferRelativeResize="0"/>
          <p:nvPr/>
        </p:nvPicPr>
        <p:blipFill>
          <a:blip r:embed="rId3">
            <a:alphaModFix/>
          </a:blip>
          <a:stretch>
            <a:fillRect/>
          </a:stretch>
        </p:blipFill>
        <p:spPr>
          <a:xfrm>
            <a:off x="2957131" y="1246995"/>
            <a:ext cx="5789677" cy="3416222"/>
          </a:xfrm>
          <a:prstGeom prst="rect">
            <a:avLst/>
          </a:prstGeom>
          <a:noFill/>
          <a:ln>
            <a:noFill/>
          </a:ln>
        </p:spPr>
      </p:pic>
      <p:sp>
        <p:nvSpPr>
          <p:cNvPr id="104" name="Google Shape;10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05" name="Google Shape;105;p17"/>
          <p:cNvSpPr txBox="1"/>
          <p:nvPr/>
        </p:nvSpPr>
        <p:spPr>
          <a:xfrm>
            <a:off x="311700" y="4450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800"/>
              <a:t>Dark Box</a:t>
            </a:r>
            <a:endParaRPr sz="2800">
              <a:solidFill>
                <a:srgbClr val="000000"/>
              </a:solidFill>
            </a:endParaRPr>
          </a:p>
        </p:txBody>
      </p:sp>
      <p:sp>
        <p:nvSpPr>
          <p:cNvPr id="106" name="Google Shape;106;p17"/>
          <p:cNvSpPr txBox="1"/>
          <p:nvPr/>
        </p:nvSpPr>
        <p:spPr>
          <a:xfrm>
            <a:off x="311699" y="1152475"/>
            <a:ext cx="2645432"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Block external light</a:t>
            </a:r>
            <a:endParaRPr sz="1800" dirty="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User friendly bar mobility</a:t>
            </a:r>
          </a:p>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House DIRC hardware</a:t>
            </a:r>
          </a:p>
          <a:p>
            <a:pPr marL="457200" lvl="1" indent="-342900">
              <a:lnSpc>
                <a:spcPct val="115000"/>
              </a:lnSpc>
              <a:buClr>
                <a:schemeClr val="dk2"/>
              </a:buClr>
              <a:buSzPts val="1800"/>
              <a:buChar char="●"/>
            </a:pPr>
            <a:r>
              <a:rPr lang="en" sz="1800" dirty="0">
                <a:solidFill>
                  <a:schemeClr val="dk2"/>
                </a:solidFill>
              </a:rPr>
              <a:t>Mirror</a:t>
            </a:r>
          </a:p>
          <a:p>
            <a:pPr marL="457200" lvl="1" indent="-342900">
              <a:lnSpc>
                <a:spcPct val="115000"/>
              </a:lnSpc>
              <a:buClr>
                <a:schemeClr val="dk2"/>
              </a:buClr>
              <a:buSzPts val="1800"/>
              <a:buChar char="●"/>
            </a:pPr>
            <a:r>
              <a:rPr lang="en" sz="1800" dirty="0">
                <a:solidFill>
                  <a:schemeClr val="dk2"/>
                </a:solidFill>
              </a:rPr>
              <a:t>Radiator</a:t>
            </a:r>
          </a:p>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Lens</a:t>
            </a:r>
          </a:p>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Prism</a:t>
            </a:r>
          </a:p>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Electronic readout</a:t>
            </a:r>
            <a:endParaRPr sz="1800" dirty="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Lens and Prism</a:t>
            </a:r>
            <a:endParaRPr/>
          </a:p>
        </p:txBody>
      </p:sp>
      <p:sp>
        <p:nvSpPr>
          <p:cNvPr id="112" name="Google Shape;112;p18"/>
          <p:cNvSpPr txBox="1">
            <a:spLocks noGrp="1"/>
          </p:cNvSpPr>
          <p:nvPr>
            <p:ph type="body" idx="1"/>
          </p:nvPr>
        </p:nvSpPr>
        <p:spPr>
          <a:xfrm>
            <a:off x="311700" y="1152475"/>
            <a:ext cx="2485288"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t>Focus and defocus photons onto a flat readout plane</a:t>
            </a:r>
            <a:endParaRPr dirty="0"/>
          </a:p>
          <a:p>
            <a:pPr marL="457200" lvl="0" indent="-342900" algn="l" rtl="0">
              <a:spcBef>
                <a:spcPts val="0"/>
              </a:spcBef>
              <a:spcAft>
                <a:spcPts val="0"/>
              </a:spcAft>
              <a:buSzPts val="1800"/>
              <a:buChar char="●"/>
            </a:pPr>
            <a:r>
              <a:rPr lang="en" dirty="0"/>
              <a:t>3-layer-lens</a:t>
            </a:r>
            <a:endParaRPr dirty="0"/>
          </a:p>
          <a:p>
            <a:pPr marL="457200" lvl="0" indent="-342900" algn="l" rtl="0">
              <a:spcBef>
                <a:spcPts val="0"/>
              </a:spcBef>
              <a:spcAft>
                <a:spcPts val="0"/>
              </a:spcAft>
              <a:buSzPts val="1800"/>
              <a:buChar char="●"/>
            </a:pPr>
            <a:r>
              <a:rPr lang="en" dirty="0"/>
              <a:t>Originally lanthanum crown glass, now synthetic sapphire</a:t>
            </a:r>
            <a:endParaRPr dirty="0"/>
          </a:p>
          <a:p>
            <a:pPr marL="457200" lvl="0" indent="-342900" algn="l" rtl="0">
              <a:spcBef>
                <a:spcPts val="0"/>
              </a:spcBef>
              <a:spcAft>
                <a:spcPts val="0"/>
              </a:spcAft>
              <a:buSzPts val="1800"/>
              <a:buChar char="●"/>
            </a:pPr>
            <a:r>
              <a:rPr lang="en" dirty="0"/>
              <a:t>Synthetic fused silica</a:t>
            </a:r>
            <a:endParaRPr dirty="0"/>
          </a:p>
        </p:txBody>
      </p:sp>
      <p:sp>
        <p:nvSpPr>
          <p:cNvPr id="113" name="Google Shape;11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14" name="Google Shape;114;p18"/>
          <p:cNvPicPr preferRelativeResize="0"/>
          <p:nvPr/>
        </p:nvPicPr>
        <p:blipFill rotWithShape="1">
          <a:blip r:embed="rId3">
            <a:alphaModFix/>
          </a:blip>
          <a:srcRect t="249"/>
          <a:stretch/>
        </p:blipFill>
        <p:spPr>
          <a:xfrm>
            <a:off x="2739840" y="1461976"/>
            <a:ext cx="1875351" cy="2609540"/>
          </a:xfrm>
          <a:prstGeom prst="rect">
            <a:avLst/>
          </a:prstGeom>
          <a:noFill/>
          <a:ln>
            <a:noFill/>
          </a:ln>
        </p:spPr>
      </p:pic>
      <p:pic>
        <p:nvPicPr>
          <p:cNvPr id="115" name="Google Shape;115;p18"/>
          <p:cNvPicPr preferRelativeResize="0"/>
          <p:nvPr/>
        </p:nvPicPr>
        <p:blipFill>
          <a:blip r:embed="rId4">
            <a:alphaModFix/>
          </a:blip>
          <a:stretch>
            <a:fillRect/>
          </a:stretch>
        </p:blipFill>
        <p:spPr>
          <a:xfrm>
            <a:off x="4615188" y="1461975"/>
            <a:ext cx="4270903" cy="2756999"/>
          </a:xfrm>
          <a:prstGeom prst="rect">
            <a:avLst/>
          </a:prstGeom>
          <a:noFill/>
          <a:ln>
            <a:noFill/>
          </a:ln>
        </p:spPr>
      </p:pic>
      <p:sp>
        <p:nvSpPr>
          <p:cNvPr id="2" name="TextBox 1">
            <a:extLst>
              <a:ext uri="{FF2B5EF4-FFF2-40B4-BE49-F238E27FC236}">
                <a16:creationId xmlns:a16="http://schemas.microsoft.com/office/drawing/2014/main" id="{14DE19DE-A0EF-E747-A4CF-714F15B07CDD}"/>
              </a:ext>
            </a:extLst>
          </p:cNvPr>
          <p:cNvSpPr txBox="1"/>
          <p:nvPr/>
        </p:nvSpPr>
        <p:spPr>
          <a:xfrm>
            <a:off x="2397512" y="4818104"/>
            <a:ext cx="4059044" cy="338554"/>
          </a:xfrm>
          <a:prstGeom prst="rect">
            <a:avLst/>
          </a:prstGeom>
          <a:noFill/>
        </p:spPr>
        <p:txBody>
          <a:bodyPr wrap="square" rtlCol="0">
            <a:spAutoFit/>
          </a:bodyPr>
          <a:lstStyle/>
          <a:p>
            <a:r>
              <a:rPr lang="en-US" sz="800" dirty="0">
                <a:effectLst/>
                <a:latin typeface="Arial" panose="020B0604020202020204" pitchFamily="34" charset="0"/>
                <a:cs typeface="Arial" panose="020B0604020202020204" pitchFamily="34" charset="0"/>
              </a:rPr>
              <a:t>G. </a:t>
            </a:r>
            <a:r>
              <a:rPr lang="en-US" sz="800" dirty="0" err="1">
                <a:effectLst/>
                <a:latin typeface="Arial" panose="020B0604020202020204" pitchFamily="34" charset="0"/>
                <a:cs typeface="Arial" panose="020B0604020202020204" pitchFamily="34" charset="0"/>
              </a:rPr>
              <a:t>Kalicy</a:t>
            </a:r>
            <a:r>
              <a:rPr lang="en-US" sz="800" dirty="0">
                <a:effectLst/>
                <a:latin typeface="Arial" panose="020B0604020202020204" pitchFamily="34" charset="0"/>
                <a:cs typeface="Arial" panose="020B0604020202020204" pitchFamily="34" charset="0"/>
              </a:rPr>
              <a:t> et al., Journal of Instrumentation 11, C07015 (2016) </a:t>
            </a:r>
          </a:p>
          <a:p>
            <a:endParaRPr lang="en-US" sz="80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Motion Platform</a:t>
            </a:r>
            <a:endParaRPr dirty="0"/>
          </a:p>
        </p:txBody>
      </p:sp>
      <p:sp>
        <p:nvSpPr>
          <p:cNvPr id="121" name="Google Shape;121;p19"/>
          <p:cNvSpPr txBox="1">
            <a:spLocks noGrp="1"/>
          </p:cNvSpPr>
          <p:nvPr>
            <p:ph type="body" idx="1"/>
          </p:nvPr>
        </p:nvSpPr>
        <p:spPr>
          <a:xfrm>
            <a:off x="311700" y="1152475"/>
            <a:ext cx="2446999" cy="3416400"/>
          </a:xfrm>
          <a:prstGeom prst="rect">
            <a:avLst/>
          </a:prstGeom>
        </p:spPr>
        <p:txBody>
          <a:bodyPr spcFirstLastPara="1" wrap="square" lIns="91425" tIns="91425" rIns="91425" bIns="91425" anchor="t" anchorCtr="0">
            <a:normAutofit/>
          </a:bodyPr>
          <a:lstStyle/>
          <a:p>
            <a:pPr marL="285750" indent="-285750">
              <a:spcAft>
                <a:spcPts val="1200"/>
              </a:spcAft>
            </a:pPr>
            <a:r>
              <a:rPr lang="en-US" dirty="0"/>
              <a:t>Controlled Pitch and Roll for multiple muon incident angles</a:t>
            </a:r>
          </a:p>
          <a:p>
            <a:pPr marL="285750" indent="-285750">
              <a:spcAft>
                <a:spcPts val="1200"/>
              </a:spcAft>
            </a:pPr>
            <a:r>
              <a:rPr lang="en-US" dirty="0"/>
              <a:t>Completed box on motion platform</a:t>
            </a:r>
            <a:endParaRPr dirty="0"/>
          </a:p>
        </p:txBody>
      </p:sp>
      <p:sp>
        <p:nvSpPr>
          <p:cNvPr id="122" name="Google Shape;12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2" name="IMG_0745">
            <a:hlinkClick r:id="" action="ppaction://media"/>
            <a:extLst>
              <a:ext uri="{FF2B5EF4-FFF2-40B4-BE49-F238E27FC236}">
                <a16:creationId xmlns:a16="http://schemas.microsoft.com/office/drawing/2014/main" id="{27B1C67F-CD6B-C594-8AE1-C09A1A96EB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58699" y="1152475"/>
            <a:ext cx="6073601" cy="341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AF820D-D6C1-4E5A-E505-B767ED902E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5" name="Picture 4" descr="A metal frame in a room&#10;&#10;Description automatically generated">
            <a:extLst>
              <a:ext uri="{FF2B5EF4-FFF2-40B4-BE49-F238E27FC236}">
                <a16:creationId xmlns:a16="http://schemas.microsoft.com/office/drawing/2014/main" id="{3C50542B-28F9-02CB-F9A5-1C0CBB438B1C}"/>
              </a:ext>
            </a:extLst>
          </p:cNvPr>
          <p:cNvPicPr>
            <a:picLocks noChangeAspect="1"/>
          </p:cNvPicPr>
          <p:nvPr/>
        </p:nvPicPr>
        <p:blipFill rotWithShape="1">
          <a:blip r:embed="rId3"/>
          <a:srcRect l="26752" r="16998"/>
          <a:stretch/>
        </p:blipFill>
        <p:spPr>
          <a:xfrm>
            <a:off x="598993" y="1063947"/>
            <a:ext cx="2664787" cy="3553048"/>
          </a:xfrm>
          <a:prstGeom prst="rect">
            <a:avLst/>
          </a:prstGeom>
        </p:spPr>
      </p:pic>
      <p:sp>
        <p:nvSpPr>
          <p:cNvPr id="6" name="Title 1">
            <a:extLst>
              <a:ext uri="{FF2B5EF4-FFF2-40B4-BE49-F238E27FC236}">
                <a16:creationId xmlns:a16="http://schemas.microsoft.com/office/drawing/2014/main" id="{010E45D6-ECF7-6EBA-2734-002B7185C537}"/>
              </a:ext>
            </a:extLst>
          </p:cNvPr>
          <p:cNvSpPr>
            <a:spLocks noGrp="1"/>
          </p:cNvSpPr>
          <p:nvPr>
            <p:ph type="title"/>
          </p:nvPr>
        </p:nvSpPr>
        <p:spPr>
          <a:xfrm>
            <a:off x="311700" y="445025"/>
            <a:ext cx="8520600" cy="572700"/>
          </a:xfrm>
        </p:spPr>
        <p:txBody>
          <a:bodyPr>
            <a:normAutofit/>
          </a:bodyPr>
          <a:lstStyle/>
          <a:p>
            <a:pPr algn="l"/>
            <a:r>
              <a:rPr lang="en-US" sz="2500" dirty="0"/>
              <a:t>SBU Clean Tent</a:t>
            </a:r>
          </a:p>
        </p:txBody>
      </p:sp>
      <p:pic>
        <p:nvPicPr>
          <p:cNvPr id="10" name="Picture 9" descr="A metal box on a white floor&#10;&#10;Description automatically generated">
            <a:extLst>
              <a:ext uri="{FF2B5EF4-FFF2-40B4-BE49-F238E27FC236}">
                <a16:creationId xmlns:a16="http://schemas.microsoft.com/office/drawing/2014/main" id="{711DB2C3-587F-1655-7BBE-56C5E9B5CF8A}"/>
              </a:ext>
            </a:extLst>
          </p:cNvPr>
          <p:cNvPicPr>
            <a:picLocks noChangeAspect="1"/>
          </p:cNvPicPr>
          <p:nvPr/>
        </p:nvPicPr>
        <p:blipFill>
          <a:blip r:embed="rId4"/>
          <a:stretch>
            <a:fillRect/>
          </a:stretch>
        </p:blipFill>
        <p:spPr>
          <a:xfrm>
            <a:off x="3901260" y="1063947"/>
            <a:ext cx="4737396" cy="3553047"/>
          </a:xfrm>
          <a:prstGeom prst="rect">
            <a:avLst/>
          </a:prstGeom>
        </p:spPr>
      </p:pic>
    </p:spTree>
    <p:extLst>
      <p:ext uri="{BB962C8B-B14F-4D97-AF65-F5344CB8AC3E}">
        <p14:creationId xmlns:p14="http://schemas.microsoft.com/office/powerpoint/2010/main" val="1384755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E7FB-2619-ECFF-B739-D4B68E4CD90A}"/>
              </a:ext>
            </a:extLst>
          </p:cNvPr>
          <p:cNvSpPr>
            <a:spLocks noGrp="1"/>
          </p:cNvSpPr>
          <p:nvPr>
            <p:ph type="title"/>
          </p:nvPr>
        </p:nvSpPr>
        <p:spPr/>
        <p:txBody>
          <a:bodyPr>
            <a:normAutofit fontScale="90000"/>
          </a:bodyPr>
          <a:lstStyle/>
          <a:p>
            <a:r>
              <a:rPr lang="en-US" dirty="0"/>
              <a:t>Summary</a:t>
            </a:r>
          </a:p>
        </p:txBody>
      </p:sp>
      <p:sp>
        <p:nvSpPr>
          <p:cNvPr id="3" name="Text Placeholder 2">
            <a:extLst>
              <a:ext uri="{FF2B5EF4-FFF2-40B4-BE49-F238E27FC236}">
                <a16:creationId xmlns:a16="http://schemas.microsoft.com/office/drawing/2014/main" id="{07D0D036-1DC5-B53B-A4BF-39F47F55791A}"/>
              </a:ext>
            </a:extLst>
          </p:cNvPr>
          <p:cNvSpPr>
            <a:spLocks noGrp="1"/>
          </p:cNvSpPr>
          <p:nvPr>
            <p:ph type="body" idx="1"/>
          </p:nvPr>
        </p:nvSpPr>
        <p:spPr>
          <a:xfrm>
            <a:off x="311700" y="1152475"/>
            <a:ext cx="5574194" cy="3416400"/>
          </a:xfrm>
        </p:spPr>
        <p:txBody>
          <a:bodyPr/>
          <a:lstStyle/>
          <a:p>
            <a:r>
              <a:rPr lang="en-US" dirty="0"/>
              <a:t>Constructing a Cosmic Ray Telescope to characterize the DIRC radiators to be used in the hpDIRC detector in the ePIC detector in the EIC</a:t>
            </a:r>
          </a:p>
          <a:p>
            <a:r>
              <a:rPr lang="en-US" dirty="0"/>
              <a:t>The dark box and its parts are completed</a:t>
            </a:r>
          </a:p>
          <a:p>
            <a:r>
              <a:rPr lang="en-US" dirty="0"/>
              <a:t>Installation of tracking, timing, and tagging</a:t>
            </a:r>
          </a:p>
          <a:p>
            <a:r>
              <a:rPr lang="en-US" dirty="0"/>
              <a:t>We will start taking cosmic ray data before 2025</a:t>
            </a:r>
          </a:p>
        </p:txBody>
      </p:sp>
      <p:sp>
        <p:nvSpPr>
          <p:cNvPr id="4" name="Slide Number Placeholder 3">
            <a:extLst>
              <a:ext uri="{FF2B5EF4-FFF2-40B4-BE49-F238E27FC236}">
                <a16:creationId xmlns:a16="http://schemas.microsoft.com/office/drawing/2014/main" id="{34941FFA-9219-2AD1-B5D0-56774DADE6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6" name="Picture 5">
            <a:extLst>
              <a:ext uri="{FF2B5EF4-FFF2-40B4-BE49-F238E27FC236}">
                <a16:creationId xmlns:a16="http://schemas.microsoft.com/office/drawing/2014/main" id="{37088DE7-420D-93DA-3C30-C9BB4F8965D6}"/>
              </a:ext>
            </a:extLst>
          </p:cNvPr>
          <p:cNvPicPr>
            <a:picLocks noChangeAspect="1"/>
          </p:cNvPicPr>
          <p:nvPr/>
        </p:nvPicPr>
        <p:blipFill>
          <a:blip r:embed="rId3"/>
          <a:stretch>
            <a:fillRect/>
          </a:stretch>
        </p:blipFill>
        <p:spPr>
          <a:xfrm>
            <a:off x="5885894" y="1114172"/>
            <a:ext cx="2946405" cy="3454703"/>
          </a:xfrm>
          <a:prstGeom prst="rect">
            <a:avLst/>
          </a:prstGeom>
        </p:spPr>
      </p:pic>
    </p:spTree>
    <p:extLst>
      <p:ext uri="{BB962C8B-B14F-4D97-AF65-F5344CB8AC3E}">
        <p14:creationId xmlns:p14="http://schemas.microsoft.com/office/powerpoint/2010/main" val="242716134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1384</TotalTime>
  <Words>1068</Words>
  <Application>Microsoft Macintosh PowerPoint</Application>
  <PresentationFormat>On-screen Show (16:9)</PresentationFormat>
  <Paragraphs>100</Paragraphs>
  <Slides>10</Slides>
  <Notes>10</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Arial</vt:lpstr>
      <vt:lpstr>Simple Light</vt:lpstr>
      <vt:lpstr>Construction of a Cosmic Ray Telescope for the hpDIRC Radiators at the Electron Ion Collider</vt:lpstr>
      <vt:lpstr>High Performance DIRC Detector</vt:lpstr>
      <vt:lpstr>DIRC</vt:lpstr>
      <vt:lpstr>PowerPoint Presentation</vt:lpstr>
      <vt:lpstr>PowerPoint Presentation</vt:lpstr>
      <vt:lpstr>Lens and Prism</vt:lpstr>
      <vt:lpstr>Motion Platform</vt:lpstr>
      <vt:lpstr>SBU Clean Tent</vt:lpstr>
      <vt:lpstr>Summary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Nathan Shankman</cp:lastModifiedBy>
  <cp:revision>30</cp:revision>
  <dcterms:modified xsi:type="dcterms:W3CDTF">2024-07-22T12:59:17Z</dcterms:modified>
</cp:coreProperties>
</file>