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6" r:id="rId6"/>
    <p:sldId id="261" r:id="rId7"/>
    <p:sldId id="260" r:id="rId8"/>
    <p:sldId id="267" r:id="rId9"/>
    <p:sldId id="270" r:id="rId10"/>
    <p:sldId id="265" r:id="rId11"/>
    <p:sldId id="268" r:id="rId12"/>
    <p:sldId id="272" r:id="rId13"/>
    <p:sldId id="271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01" autoAdjust="0"/>
  </p:normalViewPr>
  <p:slideViewPr>
    <p:cSldViewPr snapToGrid="0">
      <p:cViewPr varScale="1">
        <p:scale>
          <a:sx n="77" d="100"/>
          <a:sy n="77" d="100"/>
        </p:scale>
        <p:origin x="2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8C41E-B3D6-4EAD-9556-6C5013C3AA85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0BADE-F351-4555-92C1-2C5D85CBF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76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what is omega</a:t>
            </a:r>
          </a:p>
          <a:p>
            <a:r>
              <a:rPr lang="en-US" dirty="0"/>
              <a:t>Cherenkov bullet 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0BADE-F351-4555-92C1-2C5D85CBF9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93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Preet’s talk on mirrors: https://indico.jlab.org/event/855/contributions/14991/</a:t>
            </a:r>
          </a:p>
          <a:p>
            <a:r>
              <a:rPr lang="en-US" dirty="0"/>
              <a:t>Don’t talk too much about sub-bullets</a:t>
            </a:r>
          </a:p>
          <a:p>
            <a:r>
              <a:rPr lang="en-US" dirty="0"/>
              <a:t>N for aerogel, careful with what is said</a:t>
            </a:r>
          </a:p>
          <a:p>
            <a:r>
              <a:rPr lang="en-US" dirty="0"/>
              <a:t>Schematic</a:t>
            </a:r>
          </a:p>
          <a:p>
            <a:r>
              <a:rPr lang="en-US" dirty="0"/>
              <a:t>overall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0BADE-F351-4555-92C1-2C5D85CBF9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95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 at extremely low p LUT. Do particles reach them or radiate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0BADE-F351-4555-92C1-2C5D85CBF9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6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0BADE-F351-4555-92C1-2C5D85CBF9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2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effect of field map is not different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0BADE-F351-4555-92C1-2C5D85CBF9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32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34C3E-AFCF-008A-F966-1DDCAA19E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F4D937-F797-8B40-2147-F120C33324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27F7E-DF55-87F3-A9C6-EAE86A329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EIC early career workshop, 7/22/24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20344-F6D7-9975-29C4-3640592D9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Youqi Song (Yale)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4AFFF-7EA4-7586-59A1-07FC22EC5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12ED-EAE9-49C1-83CC-C58590C56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7D7B6-735E-1680-0838-608F9A0DC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91049A-EFDF-B4C7-159A-6E701C816E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197F2-005E-0FA3-874B-C61C1E226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EIC early career workshop, 7/22/24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83437-825B-D7D7-0BD6-86BCB3B0D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Youqi Song (Yale)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28646-29DA-15BD-CC84-87E8BFB13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12ED-EAE9-49C1-83CC-C58590C56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52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20BF21-8ABA-FB9C-32B2-E016459FF3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4E8941-283B-01EB-9325-DF4E0FE431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7AFF4-79FC-17E5-D3C7-E4AAEE3F0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EIC early career workshop, 7/22/24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01C8B-17CC-7A55-A437-A836DC4E8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Youqi Song (Yale)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D9B86-F8AC-78FC-45C4-0C22246F2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12ED-EAE9-49C1-83CC-C58590C56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10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873CA-9DCF-4690-A1D9-DE40FC187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F44AA-F74A-EA9B-F036-7FAA06095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DB8FF-98AD-B75E-6809-9B7358B1F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EIC early career workshop, 7/22/24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D1A7A-C86A-62E0-40AC-80214ADF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Youqi Song (Yale)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5487B-5DD6-49F4-15D8-485E206DB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12ED-EAE9-49C1-83CC-C58590C56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9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7BCB5-2048-870E-A264-5960BB3FA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15AE49-01E6-2B0E-71E3-8DEBDC95D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0B07D-10C7-6B87-B086-D3BC07E3E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EIC early career workshop, 7/22/24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892D3-0263-756F-56A5-AB409EF97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Youqi Song (Yale)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1051E-524C-CB70-0168-A9AD83497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12ED-EAE9-49C1-83CC-C58590C56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27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46530-0751-AC10-D78D-E5511E19E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47B7F-2041-B4D2-C54E-A2D363298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EA3DB-CC55-5097-4DD2-9D2027A52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F7D6C-B801-6AC8-B44C-937C090DF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EIC early career workshop, 7/22/24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50964-7825-8CC3-7646-219478882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Youqi Song (Yale)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70CDB9-7F85-D69E-FF4A-B2AB20974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12ED-EAE9-49C1-83CC-C58590C56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8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7EF19-3259-2236-09F1-85ACB04A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A5A773-9543-FAF2-8854-DBBA9205D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07948-FA75-7E25-5980-D1D971117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2ABA88-C690-92A1-E931-9821FDCD42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D8BBA9-1BDF-DD37-A303-0843EA8655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1FCDB0-0BA4-A4BF-7FBB-B05434653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EIC early career workshop, 7/22/24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956AAC-68AF-63AB-DBD1-72BAB18C6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Youqi Song (Yale)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9679FF-79E3-6D8A-31A6-58C4CD7A3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12ED-EAE9-49C1-83CC-C58590C56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93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94504-7879-59E4-B78A-6FDB914D1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641F07-92B8-E0E6-F1C3-C43B7A591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EIC early career workshop, 7/22/24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1BEB77-6338-A0BA-619E-2C6EF0633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Youqi Song (Yale)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426EB-C251-A7C0-4F0E-DFB5EAF96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12ED-EAE9-49C1-83CC-C58590C56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49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AE6528-42A4-7AA1-749A-082F89099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EIC early career workshop, 7/22/24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9299F4-AD08-84EA-32D8-FC9F34DC2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Youqi Song (Yale)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ECB68-6EBD-D3EA-3960-9F509088D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12ED-EAE9-49C1-83CC-C58590C56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4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1AC2D-F5B1-0F16-208F-0A77E94A2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A2698-6AD4-8629-E039-05000AFE8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BF84E-8371-4C76-59B0-12A8BE9C3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D9E346-163A-8AC1-888B-ECA0C2444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EIC early career workshop, 7/22/24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80461-4D57-3A1D-D8F3-887B33693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Youqi Song (Yale)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1EA52C-AE30-D43F-7C73-C71CC0F2F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12ED-EAE9-49C1-83CC-C58590C56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31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2AD80-C7E8-D88B-960E-B4CFD8ABF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6ECEFA-BD69-B976-B0A3-ABC31A463C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568FC-F7B1-FF94-888F-99E2D9262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321F17-7551-1760-983F-84A6390A8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EIC early career workshop, 7/22/24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71622F-4F70-3380-4007-8E97FC41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Youqi Song (Yale)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43F926-7339-7A9E-BBD0-2401464CC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12ED-EAE9-49C1-83CC-C58590C56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70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2316CD-267D-2A58-9135-C6225B05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9A3EE-6255-18F5-284D-2E3FFBE7D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D949C-37C8-7895-0219-923318D47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EIC early career workshop, 7/22/24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E66A2-7DAC-AEDF-6C50-AD09B648D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Youqi Song (Yale)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38464-8F8A-5190-BB92-A70C9ADB7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A312ED-EAE9-49C1-83CC-C58590C56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2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hyperlink" Target="mailto:youqi.song@yale.ed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da.infn.it/event/33110/contributions/197207/attachments/106544/150123/ayk-2023-06-08-hadron2023.pdf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wiki.bnl.gov/EPIC/images/9/95/EPIC-pfRICH-CDR.v1.1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eic/pfRICH" TargetMode="External"/><Relationship Id="rId13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5" Type="http://schemas.openxmlformats.org/officeDocument/2006/relationships/image" Target="../media/image25.png"/><Relationship Id="rId10" Type="http://schemas.openxmlformats.org/officeDocument/2006/relationships/image" Target="../media/image200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eic/pfRICH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24.png"/><Relationship Id="rId5" Type="http://schemas.openxmlformats.org/officeDocument/2006/relationships/image" Target="../media/image10.png"/><Relationship Id="rId15" Type="http://schemas.openxmlformats.org/officeDocument/2006/relationships/image" Target="../media/image26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14" Type="http://schemas.openxmlformats.org/officeDocument/2006/relationships/image" Target="../media/image27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00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.bnl.gov/EPIC/images/9/95/EPIC-pfRICH-CDR.v1.1.pdf" TargetMode="External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49.png"/><Relationship Id="rId4" Type="http://schemas.openxmlformats.org/officeDocument/2006/relationships/image" Target="../media/image440.png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50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11" Type="http://schemas.openxmlformats.org/officeDocument/2006/relationships/hyperlink" Target="https://github.com/eic/pfRICH/blob/newmap/database/MARCO_v.7.6.2.2.11_1.7T_Magnetic_Field_Map_2024_05_02_rad_coords_cm_T.BMap.txt" TargetMode="External"/><Relationship Id="rId5" Type="http://schemas.openxmlformats.org/officeDocument/2006/relationships/image" Target="../media/image53.png"/><Relationship Id="rId10" Type="http://schemas.openxmlformats.org/officeDocument/2006/relationships/hyperlink" Target="https://github.com/eic/epic-data/blob/main/pfrich.lut" TargetMode="External"/><Relationship Id="rId4" Type="http://schemas.openxmlformats.org/officeDocument/2006/relationships/image" Target="../media/image44.png"/><Relationship Id="rId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0EE3F-DC42-7948-36FD-1E344218B0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Particle identification performance studies with </a:t>
            </a:r>
            <a:r>
              <a:rPr lang="en-US" sz="4400" dirty="0" err="1"/>
              <a:t>pfRICH</a:t>
            </a:r>
            <a:r>
              <a:rPr lang="en-US" sz="4400" dirty="0"/>
              <a:t> simulations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8F1871-13F8-17A2-006C-7BB8BF0840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33599"/>
          </a:xfrm>
        </p:spPr>
        <p:txBody>
          <a:bodyPr/>
          <a:lstStyle/>
          <a:p>
            <a:r>
              <a:rPr lang="en-US" dirty="0"/>
              <a:t>Youqi Song (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youqi.song@yale.edu</a:t>
            </a:r>
            <a:r>
              <a:rPr lang="en-US" dirty="0"/>
              <a:t>)</a:t>
            </a:r>
          </a:p>
          <a:p>
            <a:r>
              <a:rPr lang="en-US" dirty="0"/>
              <a:t>EIC User Group Early Career Workshop</a:t>
            </a:r>
          </a:p>
          <a:p>
            <a:r>
              <a:rPr lang="en-US" dirty="0" err="1"/>
              <a:t>Bethelehem</a:t>
            </a:r>
            <a:r>
              <a:rPr lang="en-US" dirty="0"/>
              <a:t>, PA</a:t>
            </a:r>
          </a:p>
          <a:p>
            <a:r>
              <a:rPr lang="en-US" dirty="0"/>
              <a:t>07/22/2024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6EF236-39B0-2FDB-F3E3-01F3F105F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8919" y="284124"/>
            <a:ext cx="2178162" cy="1492327"/>
          </a:xfrm>
          <a:prstGeom prst="rect">
            <a:avLst/>
          </a:prstGeom>
        </p:spPr>
      </p:pic>
      <p:pic>
        <p:nvPicPr>
          <p:cNvPr id="9" name="Picture 2" descr="Wright Laboratory | Exploring the Invisible Universe">
            <a:extLst>
              <a:ext uri="{FF2B5EF4-FFF2-40B4-BE49-F238E27FC236}">
                <a16:creationId xmlns:a16="http://schemas.microsoft.com/office/drawing/2014/main" id="{059BA9C8-8DCA-4ADC-8A61-4FEA53416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1" y="593200"/>
            <a:ext cx="3368222" cy="79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954BBC-3100-D630-A556-AC227D3F0B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584" y="5391758"/>
            <a:ext cx="3971925" cy="97013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809607C-EC21-8194-F8D5-ADF81C7BA5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5384" y="593200"/>
            <a:ext cx="1599141" cy="6908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EE363B-5673-05B3-B488-C94A1D8B8B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85319" y="3926382"/>
            <a:ext cx="2691297" cy="256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49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DAD42-CD69-DEAC-5C65-9E4214867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EIC early career workshop, 7/22/24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FE52A-8DED-26F8-B5EE-B83F59558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Youqi Song (Yale)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3286A-48E9-F656-8917-E15B780CF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12ED-EAE9-49C1-83CC-C58590C569BF}" type="slidenum">
              <a:rPr lang="en-US" smtClean="0"/>
              <a:t>10</a:t>
            </a:fld>
            <a:endParaRPr lang="en-US"/>
          </a:p>
        </p:txBody>
      </p:sp>
      <p:sp>
        <p:nvSpPr>
          <p:cNvPr id="7" name="Google Shape;130;p3">
            <a:extLst>
              <a:ext uri="{FF2B5EF4-FFF2-40B4-BE49-F238E27FC236}">
                <a16:creationId xmlns:a16="http://schemas.microsoft.com/office/drawing/2014/main" id="{A29A9698-E112-E8EC-4832-28535C150E19}"/>
              </a:ext>
            </a:extLst>
          </p:cNvPr>
          <p:cNvSpPr txBox="1"/>
          <p:nvPr/>
        </p:nvSpPr>
        <p:spPr>
          <a:xfrm>
            <a:off x="3285025" y="254696"/>
            <a:ext cx="5621950" cy="56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0" tIns="34276" rIns="68570" bIns="34276" anchor="t" anchorCtr="0">
            <a:spAutoFit/>
          </a:bodyPr>
          <a:lstStyle/>
          <a:p>
            <a:pPr algn="ctr" defTabSz="457200"/>
            <a:r>
              <a:rPr lang="en-US" sz="32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Conclusions</a:t>
            </a:r>
            <a:endParaRPr sz="2400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00E37D-6452-3231-EE5B-D9BA1E6F3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7900" y="4290597"/>
            <a:ext cx="2138178" cy="204138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1CC4442-5C61-0DBD-CD5C-E11DFDDB3D6C}"/>
              </a:ext>
            </a:extLst>
          </p:cNvPr>
          <p:cNvSpPr txBox="1">
            <a:spLocks/>
          </p:cNvSpPr>
          <p:nvPr/>
        </p:nvSpPr>
        <p:spPr>
          <a:xfrm>
            <a:off x="1474419" y="1546709"/>
            <a:ext cx="9243161" cy="3815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 </a:t>
            </a:r>
            <a:r>
              <a:rPr lang="en-US" sz="2000" dirty="0" err="1"/>
              <a:t>pfRICH</a:t>
            </a:r>
            <a:r>
              <a:rPr lang="en-US" sz="2000" dirty="0"/>
              <a:t> is </a:t>
            </a:r>
            <a:r>
              <a:rPr lang="en-US" sz="2000" b="1" dirty="0">
                <a:solidFill>
                  <a:srgbClr val="00B050"/>
                </a:solidFill>
              </a:rPr>
              <a:t>crucial for PID</a:t>
            </a:r>
            <a:r>
              <a:rPr lang="en-US" sz="2000" dirty="0"/>
              <a:t> in the e-going direction at </a:t>
            </a:r>
            <a:r>
              <a:rPr lang="en-US" sz="2000" dirty="0" err="1"/>
              <a:t>ePIC</a:t>
            </a:r>
            <a:endParaRPr lang="en-US" sz="2000" dirty="0"/>
          </a:p>
          <a:p>
            <a:pPr lvl="1"/>
            <a:r>
              <a:rPr lang="en-US" sz="2000" dirty="0"/>
              <a:t>through detection and measurement of </a:t>
            </a:r>
            <a:r>
              <a:rPr lang="en-US" sz="2000" b="1" dirty="0">
                <a:solidFill>
                  <a:srgbClr val="00B050"/>
                </a:solidFill>
              </a:rPr>
              <a:t>Cherenkov photons</a:t>
            </a:r>
            <a:r>
              <a:rPr lang="en-US" sz="2000" dirty="0"/>
              <a:t> emitted by charged particles</a:t>
            </a:r>
          </a:p>
          <a:p>
            <a:r>
              <a:rPr lang="en-US" sz="2000" b="1" dirty="0"/>
              <a:t> </a:t>
            </a:r>
            <a:r>
              <a:rPr lang="en-US" sz="2000" b="1" dirty="0">
                <a:solidFill>
                  <a:srgbClr val="00B050"/>
                </a:solidFill>
              </a:rPr>
              <a:t>Standalone software</a:t>
            </a:r>
            <a:r>
              <a:rPr lang="en-US" sz="2000" dirty="0"/>
              <a:t> offers flexibility for examining </a:t>
            </a:r>
            <a:r>
              <a:rPr lang="en-US" sz="2000" b="1" dirty="0">
                <a:solidFill>
                  <a:srgbClr val="00B050"/>
                </a:solidFill>
              </a:rPr>
              <a:t>detector features</a:t>
            </a:r>
            <a:r>
              <a:rPr lang="en-US" sz="2000" dirty="0"/>
              <a:t> and enables detailed studies of </a:t>
            </a:r>
            <a:r>
              <a:rPr lang="en-US" sz="2000" b="1" dirty="0">
                <a:solidFill>
                  <a:srgbClr val="00B050"/>
                </a:solidFill>
              </a:rPr>
              <a:t>detector performance</a:t>
            </a:r>
          </a:p>
          <a:p>
            <a:r>
              <a:rPr lang="en-US" sz="2000" dirty="0"/>
              <a:t> </a:t>
            </a:r>
            <a:r>
              <a:rPr lang="en-US" sz="2000" b="1" dirty="0">
                <a:solidFill>
                  <a:srgbClr val="00B050"/>
                </a:solidFill>
              </a:rPr>
              <a:t>Look-up table</a:t>
            </a:r>
            <a:r>
              <a:rPr lang="en-US" sz="2000" dirty="0"/>
              <a:t> with </a:t>
            </a:r>
            <a:r>
              <a:rPr lang="en-US" sz="2000" b="1" dirty="0">
                <a:solidFill>
                  <a:srgbClr val="00B050"/>
                </a:solidFill>
              </a:rPr>
              <a:t>fine </a:t>
            </a:r>
            <a:r>
              <a:rPr lang="en-US" sz="2000" b="1" dirty="0" err="1">
                <a:solidFill>
                  <a:srgbClr val="00B050"/>
                </a:solidFill>
              </a:rPr>
              <a:t>binnings</a:t>
            </a:r>
            <a:r>
              <a:rPr lang="en-US" sz="2000" b="1" dirty="0">
                <a:solidFill>
                  <a:srgbClr val="00B050"/>
                </a:solidFill>
              </a:rPr>
              <a:t> and large statistics</a:t>
            </a:r>
            <a:r>
              <a:rPr lang="en-US" sz="2000" dirty="0"/>
              <a:t> is available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Looking forward to feedback on the table from analysis teams!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73895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9A2B0-8F3F-3899-A614-9E84DC3F3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F4933-4D96-7718-0C0F-399206732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EC3C4-D5FF-38A3-E004-33CC49DD4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EIC early career workshop, 7/22/24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6716E-697E-22DC-F0F9-3FCFCAFB2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Youqi Song (Yale)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2CE42-3F28-31FD-96E4-A1DC6A7C3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12ED-EAE9-49C1-83CC-C58590C569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85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6E662-C1D2-B5AA-DBB0-A2B13858C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EIC early career workshop, 7/22/24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AC3F5-D996-5DE6-06EF-0BD3AAB20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Youqi Song (Yale)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3C042-18F7-F557-8C00-E3F7073D3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12ED-EAE9-49C1-83CC-C58590C569BF}" type="slidenum">
              <a:rPr lang="en-US" smtClean="0"/>
              <a:t>12</a:t>
            </a:fld>
            <a:endParaRPr lang="en-US"/>
          </a:p>
        </p:txBody>
      </p:sp>
      <p:sp>
        <p:nvSpPr>
          <p:cNvPr id="7" name="Google Shape;130;p3">
            <a:extLst>
              <a:ext uri="{FF2B5EF4-FFF2-40B4-BE49-F238E27FC236}">
                <a16:creationId xmlns:a16="http://schemas.microsoft.com/office/drawing/2014/main" id="{05FB8C13-9BAC-C8A0-E9DC-7F90088ECF03}"/>
              </a:ext>
            </a:extLst>
          </p:cNvPr>
          <p:cNvSpPr txBox="1"/>
          <p:nvPr/>
        </p:nvSpPr>
        <p:spPr>
          <a:xfrm>
            <a:off x="3285025" y="240926"/>
            <a:ext cx="5621950" cy="56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0" tIns="34276" rIns="68570" bIns="34276" anchor="t" anchorCtr="0">
            <a:spAutoFit/>
          </a:bodyPr>
          <a:lstStyle/>
          <a:p>
            <a:pPr algn="ctr" defTabSz="457200"/>
            <a:r>
              <a:rPr lang="en-US" sz="32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Efficiency vs azimuthal angle</a:t>
            </a:r>
            <a:endParaRPr sz="2400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graph of a graph of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A76AEDA8-5139-7707-3512-6331F3489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306" y="1159643"/>
            <a:ext cx="9487388" cy="52644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1A0840-52EB-7193-ADAB-0155513A416E}"/>
                  </a:ext>
                </a:extLst>
              </p:cNvPr>
              <p:cNvSpPr txBox="1"/>
              <p:nvPr/>
            </p:nvSpPr>
            <p:spPr>
              <a:xfrm>
                <a:off x="4086497" y="1073925"/>
                <a:ext cx="406690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0" dirty="0"/>
                  <a:t>1000 single-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1800" b="0" dirty="0"/>
                  <a:t> events for each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1800" b="0" dirty="0"/>
                  <a:t> range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1A0840-52EB-7193-ADAB-0155513A4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497" y="1073925"/>
                <a:ext cx="4066903" cy="369332"/>
              </a:xfrm>
              <a:prstGeom prst="rect">
                <a:avLst/>
              </a:prstGeom>
              <a:blipFill>
                <a:blip r:embed="rId3"/>
                <a:stretch>
                  <a:fillRect l="-1198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803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aph of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3D1BEEBD-F227-08F5-B83E-F7D6F98DD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3" y="704988"/>
            <a:ext cx="9982431" cy="527320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6E662-C1D2-B5AA-DBB0-A2B13858C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EIC early career workshop, 7/22/24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AC3F5-D996-5DE6-06EF-0BD3AAB20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Youqi Song (Yale)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3C042-18F7-F557-8C00-E3F7073D3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12ED-EAE9-49C1-83CC-C58590C569BF}" type="slidenum">
              <a:rPr lang="en-US" smtClean="0"/>
              <a:t>13</a:t>
            </a:fld>
            <a:endParaRPr lang="en-US"/>
          </a:p>
        </p:txBody>
      </p:sp>
      <p:sp>
        <p:nvSpPr>
          <p:cNvPr id="7" name="Google Shape;130;p3">
            <a:extLst>
              <a:ext uri="{FF2B5EF4-FFF2-40B4-BE49-F238E27FC236}">
                <a16:creationId xmlns:a16="http://schemas.microsoft.com/office/drawing/2014/main" id="{05FB8C13-9BAC-C8A0-E9DC-7F90088ECF03}"/>
              </a:ext>
            </a:extLst>
          </p:cNvPr>
          <p:cNvSpPr txBox="1"/>
          <p:nvPr/>
        </p:nvSpPr>
        <p:spPr>
          <a:xfrm>
            <a:off x="3285025" y="240926"/>
            <a:ext cx="5621950" cy="56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0" tIns="34276" rIns="68570" bIns="34276" anchor="t" anchorCtr="0">
            <a:spAutoFit/>
          </a:bodyPr>
          <a:lstStyle/>
          <a:p>
            <a:pPr algn="ctr" defTabSz="457200"/>
            <a:r>
              <a:rPr lang="en-US" sz="32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Efficiency vs azimuthal angle</a:t>
            </a:r>
            <a:endParaRPr sz="2400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0286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891F8-61E0-9032-C1CA-BF56495B0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EIC early career workshop, 7/22/24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8BE0F-CC74-CF8B-46FC-4CB112CF7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Youqi Song (Yale)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1526B-2BED-BACE-106F-16858D7E9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2B7AE6B-DB54-7608-8A1C-3B85B4DD6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951" y="1704734"/>
            <a:ext cx="5544324" cy="344853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E761331-27C6-9F3D-00A6-0F5AE27869A1}"/>
              </a:ext>
            </a:extLst>
          </p:cNvPr>
          <p:cNvSpPr txBox="1"/>
          <p:nvPr/>
        </p:nvSpPr>
        <p:spPr>
          <a:xfrm>
            <a:off x="3905250" y="5385475"/>
            <a:ext cx="4381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Talk</a:t>
            </a:r>
            <a:r>
              <a:rPr lang="en-US" dirty="0"/>
              <a:t> by Alexander Kiselev at HADRON 2023</a:t>
            </a:r>
          </a:p>
        </p:txBody>
      </p:sp>
      <p:sp>
        <p:nvSpPr>
          <p:cNvPr id="28" name="Google Shape;130;p3">
            <a:extLst>
              <a:ext uri="{FF2B5EF4-FFF2-40B4-BE49-F238E27FC236}">
                <a16:creationId xmlns:a16="http://schemas.microsoft.com/office/drawing/2014/main" id="{606CDE74-D75F-C1B1-C936-DFC2896D66E6}"/>
              </a:ext>
            </a:extLst>
          </p:cNvPr>
          <p:cNvSpPr txBox="1"/>
          <p:nvPr/>
        </p:nvSpPr>
        <p:spPr>
          <a:xfrm>
            <a:off x="3285025" y="254696"/>
            <a:ext cx="5621950" cy="56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0" tIns="34276" rIns="68570" bIns="34276" anchor="t" anchorCtr="0">
            <a:spAutoFit/>
          </a:bodyPr>
          <a:lstStyle/>
          <a:p>
            <a:pPr algn="ctr" defTabSz="457200"/>
            <a:r>
              <a:rPr lang="en-US" sz="32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QE vs wavelength</a:t>
            </a:r>
            <a:endParaRPr sz="2400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1487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A8260EBF-D07C-5171-5EB9-54C64882C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012" y="3836694"/>
            <a:ext cx="1992745" cy="78242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3CA4575-0335-DBDC-C5B6-2C9E3A623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2120" y="3778608"/>
            <a:ext cx="2292468" cy="179714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20CB189-9F51-9AE5-0CF0-4798415B1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0" b="10179"/>
          <a:stretch/>
        </p:blipFill>
        <p:spPr bwMode="auto">
          <a:xfrm>
            <a:off x="554453" y="726308"/>
            <a:ext cx="4196799" cy="253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854F6C9B-DA95-ADEA-B51B-61EA97B4DF0F}"/>
              </a:ext>
            </a:extLst>
          </p:cNvPr>
          <p:cNvSpPr/>
          <p:nvPr/>
        </p:nvSpPr>
        <p:spPr>
          <a:xfrm rot="10800000">
            <a:off x="446387" y="3443210"/>
            <a:ext cx="3775722" cy="2832895"/>
          </a:xfrm>
          <a:prstGeom prst="wedgeRoundRectCallout">
            <a:avLst>
              <a:gd name="adj1" fmla="val 10893"/>
              <a:gd name="adj2" fmla="val 97877"/>
              <a:gd name="adj3" fmla="val 16667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130;p3">
            <a:extLst>
              <a:ext uri="{FF2B5EF4-FFF2-40B4-BE49-F238E27FC236}">
                <a16:creationId xmlns:a16="http://schemas.microsoft.com/office/drawing/2014/main" id="{318342EB-CEE2-75FB-B977-02921D582F85}"/>
              </a:ext>
            </a:extLst>
          </p:cNvPr>
          <p:cNvSpPr txBox="1"/>
          <p:nvPr/>
        </p:nvSpPr>
        <p:spPr>
          <a:xfrm>
            <a:off x="4290060" y="206006"/>
            <a:ext cx="3611880" cy="56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0" tIns="34276" rIns="68570" bIns="34276" anchor="t" anchorCtr="0">
            <a:spAutoFit/>
          </a:bodyPr>
          <a:lstStyle/>
          <a:p>
            <a:pPr defTabSz="457200"/>
            <a:r>
              <a:rPr lang="en-US" sz="32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Overview of </a:t>
            </a:r>
            <a:r>
              <a:rPr lang="en-US" sz="3200" dirty="0" err="1">
                <a:solidFill>
                  <a:prstClr val="black"/>
                </a:solidFill>
                <a:ea typeface="Calibri"/>
                <a:cs typeface="Calibri"/>
                <a:sym typeface="Calibri"/>
              </a:rPr>
              <a:t>pfRICH</a:t>
            </a:r>
            <a:endParaRPr sz="2400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7D915D11-FAA1-4E69-435C-327DCD9A8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EIC early career workshop, 7/22/24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042ABFFB-33F9-71D9-4ABE-4B437B50F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Youqi Song (Yale)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2FB3C7AD-66DC-96DF-673B-1A4EEBF62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12ED-EAE9-49C1-83CC-C58590C569BF}" type="slidenum">
              <a:rPr lang="en-US" smtClean="0"/>
              <a:t>2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A41506-0294-EF84-BBC5-A502CD6F6D69}"/>
              </a:ext>
            </a:extLst>
          </p:cNvPr>
          <p:cNvSpPr txBox="1"/>
          <p:nvPr/>
        </p:nvSpPr>
        <p:spPr>
          <a:xfrm>
            <a:off x="2609412" y="3639393"/>
            <a:ext cx="10991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B050"/>
                </a:solidFill>
              </a:rPr>
              <a:t>pfRICH</a:t>
            </a:r>
            <a:endParaRPr lang="en-US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B97B3E-D539-2035-CDDB-97C6A12014C2}"/>
              </a:ext>
            </a:extLst>
          </p:cNvPr>
          <p:cNvSpPr txBox="1"/>
          <p:nvPr/>
        </p:nvSpPr>
        <p:spPr>
          <a:xfrm>
            <a:off x="6007520" y="4761845"/>
            <a:ext cx="2514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“electromagnetic shock wave”</a:t>
            </a:r>
            <a:endParaRPr lang="en-US" sz="2000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3CDF2E8-81CF-827D-02DC-C9A2EFB22E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811" y="3547753"/>
            <a:ext cx="3183494" cy="26238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Table 39">
                <a:extLst>
                  <a:ext uri="{FF2B5EF4-FFF2-40B4-BE49-F238E27FC236}">
                    <a16:creationId xmlns:a16="http://schemas.microsoft.com/office/drawing/2014/main" id="{828AF811-7851-BCD7-42B2-344C181CD76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5543300"/>
                  </p:ext>
                </p:extLst>
              </p:nvPr>
            </p:nvGraphicFramePr>
            <p:xfrm>
              <a:off x="6074385" y="2096155"/>
              <a:ext cx="4895469" cy="111252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04669">
                      <a:extLst>
                        <a:ext uri="{9D8B030D-6E8A-4147-A177-3AD203B41FA5}">
                          <a16:colId xmlns:a16="http://schemas.microsoft.com/office/drawing/2014/main" val="1214830240"/>
                        </a:ext>
                      </a:extLst>
                    </a:gridCol>
                    <a:gridCol w="2590800">
                      <a:extLst>
                        <a:ext uri="{9D8B030D-6E8A-4147-A177-3AD203B41FA5}">
                          <a16:colId xmlns:a16="http://schemas.microsoft.com/office/drawing/2014/main" val="173907666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Competing species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Separation range [GeV]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39843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en-US" dirty="0"/>
                            <a:t> vs hadrons (</a:t>
                          </a:r>
                          <a14:m>
                            <m:oMath xmlns:m="http://schemas.openxmlformats.org/officeDocument/2006/math"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~0.2 to ~2.5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63632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dirty="0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oMath>
                          </a14:m>
                          <a:r>
                            <a:rPr lang="en-US" dirty="0"/>
                            <a:t> vs </a:t>
                          </a:r>
                          <a14:m>
                            <m:oMath xmlns:m="http://schemas.openxmlformats.org/officeDocument/2006/math">
                              <m:r>
                                <a:rPr lang="en-US" b="0" dirty="0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dirty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~2.0 to ~7.0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7213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Table 39">
                <a:extLst>
                  <a:ext uri="{FF2B5EF4-FFF2-40B4-BE49-F238E27FC236}">
                    <a16:creationId xmlns:a16="http://schemas.microsoft.com/office/drawing/2014/main" id="{828AF811-7851-BCD7-42B2-344C181CD76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5543300"/>
                  </p:ext>
                </p:extLst>
              </p:nvPr>
            </p:nvGraphicFramePr>
            <p:xfrm>
              <a:off x="6074385" y="2096155"/>
              <a:ext cx="4895469" cy="111252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04669">
                      <a:extLst>
                        <a:ext uri="{9D8B030D-6E8A-4147-A177-3AD203B41FA5}">
                          <a16:colId xmlns:a16="http://schemas.microsoft.com/office/drawing/2014/main" val="1214830240"/>
                        </a:ext>
                      </a:extLst>
                    </a:gridCol>
                    <a:gridCol w="2590800">
                      <a:extLst>
                        <a:ext uri="{9D8B030D-6E8A-4147-A177-3AD203B41FA5}">
                          <a16:colId xmlns:a16="http://schemas.microsoft.com/office/drawing/2014/main" val="173907666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Competing species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Separation range [GeV]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39843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64" t="-104839" r="-113193" b="-1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~0.2 to ~2.5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63632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64" t="-208197" r="-113193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~2.0 to ~7.0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72138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565CABFF-B924-001E-E8FA-08F94391B3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86080" y="743090"/>
                <a:ext cx="7263310" cy="59089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b="1" dirty="0"/>
                  <a:t>      </a:t>
                </a:r>
                <a:r>
                  <a:rPr lang="en-US" sz="2000" dirty="0" err="1"/>
                  <a:t>pfRICH</a:t>
                </a:r>
                <a:r>
                  <a:rPr lang="en-US" sz="2000" dirty="0"/>
                  <a:t> (</a:t>
                </a:r>
                <a:r>
                  <a:rPr lang="en-US" sz="2000" b="1" dirty="0"/>
                  <a:t>p</a:t>
                </a:r>
                <a:r>
                  <a:rPr lang="en-US" sz="2000" dirty="0"/>
                  <a:t>roximity-</a:t>
                </a:r>
                <a:r>
                  <a:rPr lang="en-US" sz="2000" b="1" dirty="0"/>
                  <a:t>f</a:t>
                </a:r>
                <a:r>
                  <a:rPr lang="en-US" sz="2000" dirty="0"/>
                  <a:t>ocusing </a:t>
                </a:r>
                <a:r>
                  <a:rPr lang="en-US" sz="2000" b="1" dirty="0"/>
                  <a:t>R</a:t>
                </a:r>
                <a:r>
                  <a:rPr lang="en-US" sz="2000" dirty="0"/>
                  <a:t>ing </a:t>
                </a:r>
                <a:r>
                  <a:rPr lang="en-US" sz="2000" b="1" dirty="0"/>
                  <a:t>I</a:t>
                </a:r>
                <a:r>
                  <a:rPr lang="en-US" sz="2000" dirty="0"/>
                  <a:t>maging </a:t>
                </a:r>
                <a:r>
                  <a:rPr lang="en-US" sz="2000" b="1" dirty="0" err="1"/>
                  <a:t>CH</a:t>
                </a:r>
                <a:r>
                  <a:rPr lang="en-US" sz="2000" dirty="0" err="1"/>
                  <a:t>erenkov</a:t>
                </a:r>
                <a:r>
                  <a:rPr lang="en-US" sz="2000" dirty="0"/>
                  <a:t>)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sz="2000" dirty="0"/>
                  <a:t>Crucial for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PID in e-going direction</a:t>
                </a:r>
                <a:r>
                  <a:rPr lang="en-US" sz="2000" dirty="0"/>
                  <a:t>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−3.5&lt;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&lt;−1.5</m:t>
                    </m:r>
                  </m:oMath>
                </a14:m>
                <a:endParaRPr lang="en-US" sz="2000" dirty="0"/>
              </a:p>
              <a:p>
                <a:pPr lvl="2"/>
                <a:endParaRPr lang="en-US" sz="1000" dirty="0"/>
              </a:p>
              <a:p>
                <a:pPr lvl="2"/>
                <a:r>
                  <a:rPr lang="en-US" sz="2000" dirty="0"/>
                  <a:t>Excellent separation power up to 7 GeV: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342900" lvl="1" indent="0">
                  <a:buNone/>
                </a:pPr>
                <a:endParaRPr lang="en-US" dirty="0"/>
              </a:p>
              <a:p>
                <a:pPr lvl="2"/>
                <a:r>
                  <a:rPr lang="en-US" sz="2000" dirty="0"/>
                  <a:t>Cherenkov radiation 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/>
                  <a:t>, is related to particle’s speed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/>
                  <a:t> and medium’s refractive index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000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342900" lvl="1" indent="0">
                  <a:buNone/>
                </a:pPr>
                <a:endParaRPr lang="en-US" sz="800" dirty="0"/>
              </a:p>
              <a:p>
                <a:pPr marL="342900" lvl="1" indent="0">
                  <a:buNone/>
                </a:pPr>
                <a:endParaRPr lang="en-US" sz="1400" dirty="0"/>
              </a:p>
              <a:p>
                <a:pPr lvl="1"/>
                <a:r>
                  <a:rPr lang="en-US" sz="2000" dirty="0" err="1"/>
                  <a:t>pfRICH</a:t>
                </a:r>
                <a:r>
                  <a:rPr lang="en-US" sz="2000" dirty="0"/>
                  <a:t> also has potential application </a:t>
                </a:r>
                <a:r>
                  <a:rPr lang="en-US" altLang="zh-CN" sz="2000" dirty="0"/>
                  <a:t>for </a:t>
                </a:r>
                <a:r>
                  <a:rPr lang="en-US" altLang="zh-CN" sz="2000" b="1" dirty="0">
                    <a:solidFill>
                      <a:srgbClr val="00B050"/>
                    </a:solidFill>
                  </a:rPr>
                  <a:t>global</a:t>
                </a:r>
                <a:r>
                  <a:rPr lang="en-US" sz="2000" dirty="0"/>
                  <a:t>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timing</a:t>
                </a:r>
                <a:endParaRPr lang="en-US" sz="20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565CABFF-B924-001E-E8FA-08F94391B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080" y="743090"/>
                <a:ext cx="7263310" cy="5908904"/>
              </a:xfrm>
              <a:prstGeom prst="rect">
                <a:avLst/>
              </a:prstGeom>
              <a:blipFill>
                <a:blip r:embed="rId8"/>
                <a:stretch>
                  <a:fillRect t="-1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098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9DF31AD2-F11B-C7CC-4435-C9574E45D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81" y="477642"/>
            <a:ext cx="4334632" cy="35725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C3773-4959-EB42-4A42-34818BCFF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EIC early career workshop, 7/22/24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1219E-DA2B-E3C0-5D36-09AF2AD36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Youqi Song (Yale)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906FE-4BEF-F9EB-2DC1-160925CA4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12ED-EAE9-49C1-83CC-C58590C569BF}" type="slidenum">
              <a:rPr lang="en-US" smtClean="0"/>
              <a:t>3</a:t>
            </a:fld>
            <a:endParaRPr lang="en-US"/>
          </a:p>
        </p:txBody>
      </p:sp>
      <p:sp>
        <p:nvSpPr>
          <p:cNvPr id="9" name="Google Shape;130;p3">
            <a:extLst>
              <a:ext uri="{FF2B5EF4-FFF2-40B4-BE49-F238E27FC236}">
                <a16:creationId xmlns:a16="http://schemas.microsoft.com/office/drawing/2014/main" id="{2C20B2D0-7128-266C-FC6F-C252935EC231}"/>
              </a:ext>
            </a:extLst>
          </p:cNvPr>
          <p:cNvSpPr txBox="1"/>
          <p:nvPr/>
        </p:nvSpPr>
        <p:spPr>
          <a:xfrm>
            <a:off x="3493475" y="254696"/>
            <a:ext cx="5035062" cy="56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0" tIns="34276" rIns="68570" bIns="34276" anchor="t" anchorCtr="0">
            <a:spAutoFit/>
          </a:bodyPr>
          <a:lstStyle/>
          <a:p>
            <a:pPr algn="ctr" defTabSz="457200"/>
            <a:r>
              <a:rPr lang="en-US" sz="32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Path of a Cherenkov photon</a:t>
            </a:r>
            <a:endParaRPr sz="2400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FDC1119-3CE5-680C-3336-16E69BAFEC3E}"/>
              </a:ext>
            </a:extLst>
          </p:cNvPr>
          <p:cNvSpPr txBox="1">
            <a:spLocks/>
          </p:cNvSpPr>
          <p:nvPr/>
        </p:nvSpPr>
        <p:spPr>
          <a:xfrm>
            <a:off x="5502030" y="1258277"/>
            <a:ext cx="6247359" cy="53937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6B488728-EB47-087F-BB0D-DA7C0C574D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01580" y="1442147"/>
                <a:ext cx="5889955" cy="50487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Aerogel</a:t>
                </a:r>
              </a:p>
              <a:p>
                <a:pPr lvl="1"/>
                <a:r>
                  <a:rPr lang="en-US" sz="2000" dirty="0"/>
                  <a:t>“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Radiator</a:t>
                </a:r>
                <a:r>
                  <a:rPr lang="en-US" sz="2000" dirty="0"/>
                  <a:t>”: Cherenkov photons produced here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=1.045,</m:t>
                    </m:r>
                  </m:oMath>
                </a14:m>
                <a:r>
                  <a:rPr lang="en-US" sz="2000" dirty="0"/>
                  <a:t> 2.5 cm thick, 42 tiles</a:t>
                </a:r>
              </a:p>
              <a:p>
                <a:pPr lvl="2"/>
                <a:r>
                  <a:rPr lang="en-US" sz="1600" dirty="0"/>
                  <a:t>Optimize angle resolution &amp; number of photons</a:t>
                </a:r>
              </a:p>
              <a:p>
                <a:r>
                  <a:rPr lang="en-US" sz="2000" dirty="0"/>
                  <a:t>Acrylic layer</a:t>
                </a:r>
              </a:p>
              <a:p>
                <a:pPr lvl="1"/>
                <a:r>
                  <a:rPr lang="en-US" sz="2000" b="1" dirty="0"/>
                  <a:t>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Filters</a:t>
                </a:r>
                <a:r>
                  <a:rPr lang="en-US" sz="2000" dirty="0"/>
                  <a:t> out photons with wavelength &lt; 300 nm</a:t>
                </a:r>
              </a:p>
              <a:p>
                <a:pPr lvl="2"/>
                <a:r>
                  <a:rPr lang="en-US" sz="1600" dirty="0"/>
                  <a:t>Minimize dependency 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  <a:p>
                <a:r>
                  <a:rPr lang="en-US" sz="2000" dirty="0"/>
                  <a:t>Vessel</a:t>
                </a:r>
              </a:p>
              <a:p>
                <a:pPr lvl="1"/>
                <a:r>
                  <a:rPr lang="en-US" sz="2000" dirty="0"/>
                  <a:t>Encloses a 40 cm long “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expansion volume</a:t>
                </a:r>
                <a:r>
                  <a:rPr lang="en-US" sz="2000" dirty="0"/>
                  <a:t>”: Photons travel through here</a:t>
                </a:r>
              </a:p>
              <a:p>
                <a:pPr lvl="2"/>
                <a:r>
                  <a:rPr lang="en-US" sz="1600" dirty="0"/>
                  <a:t>Large gap improves angle resolution</a:t>
                </a:r>
              </a:p>
              <a:p>
                <a:r>
                  <a:rPr lang="en-US" sz="2000" dirty="0"/>
                  <a:t>Sensor plane</a:t>
                </a:r>
              </a:p>
              <a:p>
                <a:pPr lvl="1"/>
                <a:r>
                  <a:rPr lang="en-US" sz="2000" dirty="0"/>
                  <a:t>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Detects</a:t>
                </a:r>
                <a:r>
                  <a:rPr lang="en-US" sz="2000" dirty="0"/>
                  <a:t> the photons and amplifies the signals</a:t>
                </a:r>
              </a:p>
              <a:p>
                <a:pPr lvl="1"/>
                <a:r>
                  <a:rPr lang="en-US" sz="2000" dirty="0"/>
                  <a:t> 68 HRPPD (High Rate Picosecond Photo Detector) sensors</a:t>
                </a: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6B488728-EB47-087F-BB0D-DA7C0C574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580" y="1442147"/>
                <a:ext cx="5889955" cy="5048739"/>
              </a:xfrm>
              <a:prstGeom prst="rect">
                <a:avLst/>
              </a:prstGeom>
              <a:blipFill>
                <a:blip r:embed="rId4"/>
                <a:stretch>
                  <a:fillRect l="-932" t="-1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3C4F2D40-F567-D83F-8878-548536B82F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6304"/>
          <a:stretch/>
        </p:blipFill>
        <p:spPr>
          <a:xfrm>
            <a:off x="8669035" y="0"/>
            <a:ext cx="2326433" cy="16104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CAE53DC-CEB8-FC02-B77A-11B6B0CA03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684" y="3944513"/>
            <a:ext cx="2092831" cy="2107133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3BB98D8-5942-79F3-F41E-9A181C856686}"/>
              </a:ext>
            </a:extLst>
          </p:cNvPr>
          <p:cNvSpPr txBox="1">
            <a:spLocks/>
          </p:cNvSpPr>
          <p:nvPr/>
        </p:nvSpPr>
        <p:spPr>
          <a:xfrm>
            <a:off x="2965945" y="5116087"/>
            <a:ext cx="2589928" cy="9450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Multiple sources of Cherenkov photons. Aerogel photons are used for PID (today’s focus)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ED74A66-49A0-AE97-BBAD-1DA8363D85F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5789" t="4442" r="2686" b="74417"/>
          <a:stretch/>
        </p:blipFill>
        <p:spPr>
          <a:xfrm>
            <a:off x="2028098" y="4029345"/>
            <a:ext cx="716068" cy="708150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296E5EC-3031-D756-C6FA-376F7213D678}"/>
              </a:ext>
            </a:extLst>
          </p:cNvPr>
          <p:cNvCxnSpPr>
            <a:cxnSpLocks/>
          </p:cNvCxnSpPr>
          <p:nvPr/>
        </p:nvCxnSpPr>
        <p:spPr>
          <a:xfrm flipH="1">
            <a:off x="2688493" y="4370265"/>
            <a:ext cx="462476" cy="0"/>
          </a:xfrm>
          <a:prstGeom prst="straightConnector1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9353CAA-4F00-07B2-719D-B2B8757B1111}"/>
              </a:ext>
            </a:extLst>
          </p:cNvPr>
          <p:cNvCxnSpPr>
            <a:cxnSpLocks/>
          </p:cNvCxnSpPr>
          <p:nvPr/>
        </p:nvCxnSpPr>
        <p:spPr>
          <a:xfrm flipH="1">
            <a:off x="2688493" y="4632081"/>
            <a:ext cx="462476" cy="0"/>
          </a:xfrm>
          <a:prstGeom prst="straightConnector1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24602E7-B60B-8BBF-6481-81BB0836EF4A}"/>
              </a:ext>
            </a:extLst>
          </p:cNvPr>
          <p:cNvSpPr txBox="1">
            <a:spLocks/>
          </p:cNvSpPr>
          <p:nvPr/>
        </p:nvSpPr>
        <p:spPr>
          <a:xfrm>
            <a:off x="3195183" y="4247553"/>
            <a:ext cx="2589928" cy="9450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0070C0"/>
                </a:solidFill>
              </a:rPr>
              <a:t>from HRPPD window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70C0"/>
                </a:solidFill>
              </a:rPr>
              <a:t>from expansion volume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EA1F42-E907-357A-65D8-0C5216FA5140}"/>
              </a:ext>
            </a:extLst>
          </p:cNvPr>
          <p:cNvSpPr txBox="1"/>
          <p:nvPr/>
        </p:nvSpPr>
        <p:spPr>
          <a:xfrm>
            <a:off x="976199" y="6040021"/>
            <a:ext cx="17122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/>
              <a:t>[Fig 7.3 (a), </a:t>
            </a:r>
            <a:r>
              <a:rPr lang="en-US" sz="1600" b="0" dirty="0">
                <a:hlinkClick r:id="rId7"/>
              </a:rPr>
              <a:t>CDR</a:t>
            </a:r>
            <a:r>
              <a:rPr lang="en-US" sz="1600" b="0" dirty="0"/>
              <a:t>]</a:t>
            </a:r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836DD9-D49B-962E-122A-C901B3EA33C7}"/>
              </a:ext>
            </a:extLst>
          </p:cNvPr>
          <p:cNvSpPr txBox="1"/>
          <p:nvPr/>
        </p:nvSpPr>
        <p:spPr>
          <a:xfrm>
            <a:off x="10650852" y="1238129"/>
            <a:ext cx="15328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/>
              <a:t>[Fig 1.3, </a:t>
            </a:r>
            <a:r>
              <a:rPr lang="en-US" sz="1600" b="0" dirty="0">
                <a:hlinkClick r:id="rId7"/>
              </a:rPr>
              <a:t>CDR</a:t>
            </a:r>
            <a:r>
              <a:rPr lang="en-US" sz="1600" b="0" dirty="0"/>
              <a:t>]</a:t>
            </a:r>
            <a:endParaRPr lang="en-US" sz="16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EA156FB-4DB4-BB26-F794-9165E6B14FB2}"/>
              </a:ext>
            </a:extLst>
          </p:cNvPr>
          <p:cNvCxnSpPr>
            <a:cxnSpLocks/>
          </p:cNvCxnSpPr>
          <p:nvPr/>
        </p:nvCxnSpPr>
        <p:spPr>
          <a:xfrm flipH="1">
            <a:off x="775935" y="946165"/>
            <a:ext cx="4191316" cy="239854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E93EB3F-C434-7BDC-439C-31729AEAFAF7}"/>
              </a:ext>
            </a:extLst>
          </p:cNvPr>
          <p:cNvCxnSpPr>
            <a:cxnSpLocks/>
          </p:cNvCxnSpPr>
          <p:nvPr/>
        </p:nvCxnSpPr>
        <p:spPr>
          <a:xfrm flipV="1">
            <a:off x="8738781" y="810787"/>
            <a:ext cx="2256687" cy="1993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18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54A01E0A-2CE5-7397-3A01-49CDBA345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5871" y="2726113"/>
            <a:ext cx="2568615" cy="250672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CDF22A6-1AFC-C10E-7FB2-BA288BBB7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5466" y="252329"/>
            <a:ext cx="3152548" cy="25983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09A4BE1-1866-7A9F-B697-B92FA9029870}"/>
                  </a:ext>
                </a:extLst>
              </p:cNvPr>
              <p:cNvSpPr txBox="1"/>
              <p:nvPr/>
            </p:nvSpPr>
            <p:spPr>
              <a:xfrm>
                <a:off x="10747283" y="270193"/>
                <a:ext cx="116378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=−2.5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09A4BE1-1866-7A9F-B697-B92FA9029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7283" y="270193"/>
                <a:ext cx="1163782" cy="338554"/>
              </a:xfrm>
              <a:prstGeom prst="rect">
                <a:avLst/>
              </a:prstGeom>
              <a:blipFill>
                <a:blip r:embed="rId5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E7F4042C-C975-1DDD-52D5-B8FE7F38D2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755637"/>
            <a:ext cx="2513677" cy="24531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9AFD67A-AE40-F3CB-8074-204D0E417E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1129" y="2764374"/>
            <a:ext cx="2490205" cy="24302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D79E9-90BB-3957-9E55-96CB769A4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EIC early career workshop, 7/22/24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2DAD1-932B-E19C-E1DD-630FC6A35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Youqi Song (Yale)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BC23F-304B-1844-C3D6-FAD2E852B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12ED-EAE9-49C1-83CC-C58590C569BF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818B72E-647C-CBB3-9A39-1379B2A6686F}"/>
              </a:ext>
            </a:extLst>
          </p:cNvPr>
          <p:cNvSpPr txBox="1">
            <a:spLocks/>
          </p:cNvSpPr>
          <p:nvPr/>
        </p:nvSpPr>
        <p:spPr>
          <a:xfrm>
            <a:off x="413310" y="1052011"/>
            <a:ext cx="4288383" cy="50487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Study </a:t>
            </a:r>
            <a:r>
              <a:rPr lang="en-US" sz="1800" dirty="0" err="1"/>
              <a:t>pfRICH</a:t>
            </a:r>
            <a:r>
              <a:rPr lang="en-US" sz="1800" dirty="0"/>
              <a:t> performance with standalone software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8"/>
              </a:rPr>
              <a:t>https://github.com/eic/pfRICH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endParaRPr lang="en-US" sz="1200" dirty="0">
              <a:solidFill>
                <a:prstClr val="black"/>
              </a:solidFill>
              <a:latin typeface="Aptos" panose="02110004020202020204"/>
            </a:endParaRPr>
          </a:p>
          <a:p>
            <a:r>
              <a:rPr lang="en-US" sz="1800" dirty="0">
                <a:solidFill>
                  <a:prstClr val="black"/>
                </a:solidFill>
                <a:latin typeface="Aptos" panose="02110004020202020204"/>
              </a:rPr>
              <a:t>E.g., “imaging” part of the HRPPD sensor plane</a:t>
            </a:r>
            <a:endParaRPr lang="en-US" sz="1800" dirty="0"/>
          </a:p>
        </p:txBody>
      </p:sp>
      <p:sp>
        <p:nvSpPr>
          <p:cNvPr id="8" name="Google Shape;130;p3">
            <a:extLst>
              <a:ext uri="{FF2B5EF4-FFF2-40B4-BE49-F238E27FC236}">
                <a16:creationId xmlns:a16="http://schemas.microsoft.com/office/drawing/2014/main" id="{F425B330-CDA3-4DAF-6055-A3339A9F7772}"/>
              </a:ext>
            </a:extLst>
          </p:cNvPr>
          <p:cNvSpPr txBox="1"/>
          <p:nvPr/>
        </p:nvSpPr>
        <p:spPr>
          <a:xfrm>
            <a:off x="3493475" y="254696"/>
            <a:ext cx="5035062" cy="56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0" tIns="34276" rIns="68570" bIns="34276" anchor="t" anchorCtr="0">
            <a:spAutoFit/>
          </a:bodyPr>
          <a:lstStyle/>
          <a:p>
            <a:pPr algn="ctr" defTabSz="457200"/>
            <a:r>
              <a:rPr lang="en-US" sz="32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“Imaging” sensor plane</a:t>
            </a:r>
            <a:endParaRPr sz="2400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08F065-2DB6-1892-43D5-9A18E2D622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099" y="2597837"/>
            <a:ext cx="2743200" cy="26423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F65AA3-A1E0-B6E4-440D-C708930CC20A}"/>
                  </a:ext>
                </a:extLst>
              </p:cNvPr>
              <p:cNvSpPr txBox="1"/>
              <p:nvPr/>
            </p:nvSpPr>
            <p:spPr>
              <a:xfrm>
                <a:off x="837829" y="5270535"/>
                <a:ext cx="309223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/>
                  <a:t>1000 single-particle events,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b="0" dirty="0">
                    <a:latin typeface="Cambria Math" panose="02040503050406030204" pitchFamily="18" charset="0"/>
                  </a:rPr>
                  <a:t>GeV,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=−2.5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F65AA3-A1E0-B6E4-440D-C708930CC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829" y="5270535"/>
                <a:ext cx="3092238" cy="646331"/>
              </a:xfrm>
              <a:prstGeom prst="rect">
                <a:avLst/>
              </a:prstGeom>
              <a:blipFill>
                <a:blip r:embed="rId10"/>
                <a:stretch>
                  <a:fillRect l="-1575" t="-4717" b="-1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37B02-AD64-4788-86AC-5DC393A6A307}"/>
                  </a:ext>
                </a:extLst>
              </p:cNvPr>
              <p:cNvSpPr txBox="1"/>
              <p:nvPr/>
            </p:nvSpPr>
            <p:spPr>
              <a:xfrm>
                <a:off x="1498964" y="5951007"/>
                <a:ext cx="14005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∈(0,360)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37B02-AD64-4788-86AC-5DC393A6A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964" y="5951007"/>
                <a:ext cx="1400579" cy="369332"/>
              </a:xfrm>
              <a:prstGeom prst="rect">
                <a:avLst/>
              </a:prstGeom>
              <a:blipFill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8F009D7-5288-DAAD-5DAA-50B802592E40}"/>
                  </a:ext>
                </a:extLst>
              </p:cNvPr>
              <p:cNvSpPr txBox="1"/>
              <p:nvPr/>
            </p:nvSpPr>
            <p:spPr>
              <a:xfrm>
                <a:off x="4449446" y="5288386"/>
                <a:ext cx="10906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8F009D7-5288-DAAD-5DAA-50B802592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446" y="5288386"/>
                <a:ext cx="1090640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C31EC07-E03C-D78D-6D3D-E6A08FDF176B}"/>
                  </a:ext>
                </a:extLst>
              </p:cNvPr>
              <p:cNvSpPr txBox="1"/>
              <p:nvPr/>
            </p:nvSpPr>
            <p:spPr>
              <a:xfrm>
                <a:off x="6817488" y="5300619"/>
                <a:ext cx="10906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=175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C31EC07-E03C-D78D-6D3D-E6A08FDF1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488" y="5300619"/>
                <a:ext cx="1090640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61A6B69-4CE3-F845-4DE5-07025EC82EFE}"/>
                  </a:ext>
                </a:extLst>
              </p:cNvPr>
              <p:cNvSpPr txBox="1"/>
              <p:nvPr/>
            </p:nvSpPr>
            <p:spPr>
              <a:xfrm>
                <a:off x="9423615" y="5315285"/>
                <a:ext cx="10906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=180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61A6B69-4CE3-F845-4DE5-07025EC82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3615" y="5315285"/>
                <a:ext cx="1090640" cy="369332"/>
              </a:xfrm>
              <a:prstGeom prst="rect">
                <a:avLst/>
              </a:prstGeom>
              <a:blipFill>
                <a:blip r:embed="rId1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37">
            <a:extLst>
              <a:ext uri="{FF2B5EF4-FFF2-40B4-BE49-F238E27FC236}">
                <a16:creationId xmlns:a16="http://schemas.microsoft.com/office/drawing/2014/main" id="{A89155A5-99CB-61D5-315D-939F7A7E6D54}"/>
              </a:ext>
            </a:extLst>
          </p:cNvPr>
          <p:cNvSpPr/>
          <p:nvPr/>
        </p:nvSpPr>
        <p:spPr>
          <a:xfrm rot="11023338" flipV="1">
            <a:off x="11894479" y="468331"/>
            <a:ext cx="163945" cy="280832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2125F5A-440D-4CD1-8F05-D683D17D3895}"/>
                  </a:ext>
                </a:extLst>
              </p:cNvPr>
              <p:cNvSpPr txBox="1"/>
              <p:nvPr/>
            </p:nvSpPr>
            <p:spPr>
              <a:xfrm>
                <a:off x="8414294" y="1709552"/>
                <a:ext cx="40362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2125F5A-440D-4CD1-8F05-D683D17D3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4294" y="1709552"/>
                <a:ext cx="403621" cy="369332"/>
              </a:xfrm>
              <a:prstGeom prst="rect">
                <a:avLst/>
              </a:prstGeom>
              <a:blipFill>
                <a:blip r:embed="rId15"/>
                <a:stretch>
                  <a:fillRect r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A28CA47-35E5-32AC-407D-AF1C9D84FB17}"/>
              </a:ext>
            </a:extLst>
          </p:cNvPr>
          <p:cNvCxnSpPr>
            <a:cxnSpLocks/>
          </p:cNvCxnSpPr>
          <p:nvPr/>
        </p:nvCxnSpPr>
        <p:spPr>
          <a:xfrm flipH="1" flipV="1">
            <a:off x="8523970" y="2652391"/>
            <a:ext cx="236527" cy="1096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693C100-CD0D-3CEE-2692-1994426814E9}"/>
              </a:ext>
            </a:extLst>
          </p:cNvPr>
          <p:cNvCxnSpPr>
            <a:cxnSpLocks/>
          </p:cNvCxnSpPr>
          <p:nvPr/>
        </p:nvCxnSpPr>
        <p:spPr>
          <a:xfrm flipV="1">
            <a:off x="8760497" y="2379800"/>
            <a:ext cx="0" cy="3885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0E8733E-F6E5-0E06-1434-A31B9E7F37D5}"/>
                  </a:ext>
                </a:extLst>
              </p:cNvPr>
              <p:cNvSpPr txBox="1"/>
              <p:nvPr/>
            </p:nvSpPr>
            <p:spPr>
              <a:xfrm>
                <a:off x="8240000" y="2413171"/>
                <a:ext cx="41451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0E8733E-F6E5-0E06-1434-A31B9E7F3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0000" y="2413171"/>
                <a:ext cx="414519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52F3B9D-063B-C69A-862C-BD4A5CACE0BE}"/>
                  </a:ext>
                </a:extLst>
              </p:cNvPr>
              <p:cNvSpPr txBox="1"/>
              <p:nvPr/>
            </p:nvSpPr>
            <p:spPr>
              <a:xfrm>
                <a:off x="8434973" y="2133136"/>
                <a:ext cx="41451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52F3B9D-063B-C69A-862C-BD4A5CACE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973" y="2133136"/>
                <a:ext cx="414519" cy="369332"/>
              </a:xfrm>
              <a:prstGeom prst="rect">
                <a:avLst/>
              </a:prstGeom>
              <a:blipFill>
                <a:blip r:embed="rId17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ECCD989-C2F6-E948-A216-562382CF1A2E}"/>
              </a:ext>
            </a:extLst>
          </p:cNvPr>
          <p:cNvCxnSpPr>
            <a:cxnSpLocks/>
          </p:cNvCxnSpPr>
          <p:nvPr/>
        </p:nvCxnSpPr>
        <p:spPr>
          <a:xfrm flipH="1" flipV="1">
            <a:off x="11846755" y="252329"/>
            <a:ext cx="181831" cy="291474"/>
          </a:xfrm>
          <a:prstGeom prst="line">
            <a:avLst/>
          </a:prstGeom>
          <a:ln w="3175">
            <a:solidFill>
              <a:schemeClr val="accent2">
                <a:lumMod val="60000"/>
                <a:lumOff val="40000"/>
              </a:schemeClr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9560F3C-D332-45E9-AEA0-066853E135B6}"/>
              </a:ext>
            </a:extLst>
          </p:cNvPr>
          <p:cNvCxnSpPr>
            <a:cxnSpLocks/>
          </p:cNvCxnSpPr>
          <p:nvPr/>
        </p:nvCxnSpPr>
        <p:spPr>
          <a:xfrm flipH="1">
            <a:off x="8765577" y="543803"/>
            <a:ext cx="3281264" cy="1111497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FE31382-2E25-21F4-4882-7D4307F30C02}"/>
              </a:ext>
            </a:extLst>
          </p:cNvPr>
          <p:cNvCxnSpPr/>
          <p:nvPr/>
        </p:nvCxnSpPr>
        <p:spPr>
          <a:xfrm flipH="1">
            <a:off x="10342353" y="1010789"/>
            <a:ext cx="323272" cy="0"/>
          </a:xfrm>
          <a:prstGeom prst="straightConnector1">
            <a:avLst/>
          </a:prstGeom>
          <a:ln>
            <a:solidFill>
              <a:srgbClr val="00B05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3DEFB80-058E-7A91-3E00-B11E09412AFC}"/>
              </a:ext>
            </a:extLst>
          </p:cNvPr>
          <p:cNvCxnSpPr>
            <a:cxnSpLocks/>
          </p:cNvCxnSpPr>
          <p:nvPr/>
        </p:nvCxnSpPr>
        <p:spPr>
          <a:xfrm flipH="1">
            <a:off x="10441182" y="1010789"/>
            <a:ext cx="235527" cy="180108"/>
          </a:xfrm>
          <a:prstGeom prst="straightConnector1">
            <a:avLst/>
          </a:prstGeom>
          <a:ln>
            <a:solidFill>
              <a:srgbClr val="00B05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12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54A01E0A-2CE5-7397-3A01-49CDBA345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5871" y="2726113"/>
            <a:ext cx="2568615" cy="25067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63EDC23-EF7F-C72A-0663-49AF7A27514C}"/>
                  </a:ext>
                </a:extLst>
              </p:cNvPr>
              <p:cNvSpPr txBox="1"/>
              <p:nvPr/>
            </p:nvSpPr>
            <p:spPr>
              <a:xfrm>
                <a:off x="10747283" y="270193"/>
                <a:ext cx="116378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=−2.5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63EDC23-EF7F-C72A-0663-49AF7A275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7283" y="270193"/>
                <a:ext cx="1163782" cy="338554"/>
              </a:xfrm>
              <a:prstGeom prst="rect">
                <a:avLst/>
              </a:prstGeom>
              <a:blipFill>
                <a:blip r:embed="rId4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9" name="Picture 68">
            <a:extLst>
              <a:ext uri="{FF2B5EF4-FFF2-40B4-BE49-F238E27FC236}">
                <a16:creationId xmlns:a16="http://schemas.microsoft.com/office/drawing/2014/main" id="{3D5806DE-A271-9C30-1D43-3B166C5D04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0386" y="252329"/>
            <a:ext cx="3152548" cy="2598303"/>
          </a:xfrm>
          <a:prstGeom prst="rect">
            <a:avLst/>
          </a:prstGeom>
        </p:spPr>
      </p:pic>
      <p:pic>
        <p:nvPicPr>
          <p:cNvPr id="68" name="Picture 67" descr="A drawing of a mirror with Crust in the background&#10;&#10;Description automatically generated">
            <a:extLst>
              <a:ext uri="{FF2B5EF4-FFF2-40B4-BE49-F238E27FC236}">
                <a16:creationId xmlns:a16="http://schemas.microsoft.com/office/drawing/2014/main" id="{A73D6742-7905-0A80-F153-3D10793100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594" y="1944219"/>
            <a:ext cx="4114800" cy="14955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7F4042C-C975-1DDD-52D5-B8FE7F38D2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2755637"/>
            <a:ext cx="2513677" cy="245310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D79E9-90BB-3957-9E55-96CB769A4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EIC early career workshop, 7/22/24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2DAD1-932B-E19C-E1DD-630FC6A35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Youqi Song (Yale)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BC23F-304B-1844-C3D6-FAD2E852B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12ED-EAE9-49C1-83CC-C58590C569BF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818B72E-647C-CBB3-9A39-1379B2A6686F}"/>
              </a:ext>
            </a:extLst>
          </p:cNvPr>
          <p:cNvSpPr txBox="1">
            <a:spLocks/>
          </p:cNvSpPr>
          <p:nvPr/>
        </p:nvSpPr>
        <p:spPr>
          <a:xfrm>
            <a:off x="413310" y="1052011"/>
            <a:ext cx="4288383" cy="5812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Study </a:t>
            </a:r>
            <a:r>
              <a:rPr lang="en-US" sz="1800" dirty="0" err="1"/>
              <a:t>pfRICH</a:t>
            </a:r>
            <a:r>
              <a:rPr lang="en-US" sz="1800" dirty="0"/>
              <a:t> performance with standalone software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8"/>
              </a:rPr>
              <a:t>https://github.com/eic/pfRICH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Google Shape;130;p3">
            <a:extLst>
              <a:ext uri="{FF2B5EF4-FFF2-40B4-BE49-F238E27FC236}">
                <a16:creationId xmlns:a16="http://schemas.microsoft.com/office/drawing/2014/main" id="{F425B330-CDA3-4DAF-6055-A3339A9F7772}"/>
              </a:ext>
            </a:extLst>
          </p:cNvPr>
          <p:cNvSpPr txBox="1"/>
          <p:nvPr/>
        </p:nvSpPr>
        <p:spPr>
          <a:xfrm>
            <a:off x="3493475" y="254696"/>
            <a:ext cx="5035062" cy="56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0" tIns="34276" rIns="68570" bIns="34276" anchor="t" anchorCtr="0">
            <a:spAutoFit/>
          </a:bodyPr>
          <a:lstStyle/>
          <a:p>
            <a:pPr algn="ctr" defTabSz="457200"/>
            <a:r>
              <a:rPr lang="en-US" sz="32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“Imaging” sensor plane</a:t>
            </a:r>
            <a:endParaRPr sz="2400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C31EC07-E03C-D78D-6D3D-E6A08FDF176B}"/>
                  </a:ext>
                </a:extLst>
              </p:cNvPr>
              <p:cNvSpPr txBox="1"/>
              <p:nvPr/>
            </p:nvSpPr>
            <p:spPr>
              <a:xfrm>
                <a:off x="6817488" y="5300619"/>
                <a:ext cx="10906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=175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C31EC07-E03C-D78D-6D3D-E6A08FDF1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488" y="5300619"/>
                <a:ext cx="1090640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61A6B69-4CE3-F845-4DE5-07025EC82EFE}"/>
                  </a:ext>
                </a:extLst>
              </p:cNvPr>
              <p:cNvSpPr txBox="1"/>
              <p:nvPr/>
            </p:nvSpPr>
            <p:spPr>
              <a:xfrm>
                <a:off x="9423615" y="5315285"/>
                <a:ext cx="10906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=180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61A6B69-4CE3-F845-4DE5-07025EC82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3615" y="5315285"/>
                <a:ext cx="1090640" cy="369332"/>
              </a:xfrm>
              <a:prstGeom prst="rect">
                <a:avLst/>
              </a:prstGeom>
              <a:blipFill>
                <a:blip r:embed="rId11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44129E1-DFED-B0EA-4A44-21351C1109DE}"/>
              </a:ext>
            </a:extLst>
          </p:cNvPr>
          <p:cNvSpPr txBox="1">
            <a:spLocks/>
          </p:cNvSpPr>
          <p:nvPr/>
        </p:nvSpPr>
        <p:spPr>
          <a:xfrm>
            <a:off x="4496106" y="1040661"/>
            <a:ext cx="3403056" cy="1516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Check other features of setup</a:t>
            </a:r>
          </a:p>
          <a:p>
            <a:pPr lvl="1"/>
            <a:r>
              <a:rPr lang="en-US" dirty="0"/>
              <a:t>“Pyramid” mirrors help reconstruct photons lost in gaps between HRPPD tiles</a:t>
            </a:r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A89155A5-99CB-61D5-315D-939F7A7E6D54}"/>
              </a:ext>
            </a:extLst>
          </p:cNvPr>
          <p:cNvSpPr/>
          <p:nvPr/>
        </p:nvSpPr>
        <p:spPr>
          <a:xfrm rot="11023338" flipV="1">
            <a:off x="11891893" y="452627"/>
            <a:ext cx="163945" cy="280832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2125F5A-440D-4CD1-8F05-D683D17D3895}"/>
                  </a:ext>
                </a:extLst>
              </p:cNvPr>
              <p:cNvSpPr txBox="1"/>
              <p:nvPr/>
            </p:nvSpPr>
            <p:spPr>
              <a:xfrm>
                <a:off x="8409214" y="1709552"/>
                <a:ext cx="40362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2125F5A-440D-4CD1-8F05-D683D17D3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9214" y="1709552"/>
                <a:ext cx="403621" cy="369332"/>
              </a:xfrm>
              <a:prstGeom prst="rect">
                <a:avLst/>
              </a:prstGeom>
              <a:blipFill>
                <a:blip r:embed="rId14"/>
                <a:stretch>
                  <a:fillRect r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Content Placeholder 2">
            <a:extLst>
              <a:ext uri="{FF2B5EF4-FFF2-40B4-BE49-F238E27FC236}">
                <a16:creationId xmlns:a16="http://schemas.microsoft.com/office/drawing/2014/main" id="{48B2F859-DA6B-2ACD-50EF-E826812D09BC}"/>
              </a:ext>
            </a:extLst>
          </p:cNvPr>
          <p:cNvSpPr txBox="1">
            <a:spLocks/>
          </p:cNvSpPr>
          <p:nvPr/>
        </p:nvSpPr>
        <p:spPr>
          <a:xfrm>
            <a:off x="9053049" y="4154130"/>
            <a:ext cx="1851165" cy="696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Missing half ring due to gap in aerogel wall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F42722-4244-DFF2-32EB-C5BBEE4B5629}"/>
              </a:ext>
            </a:extLst>
          </p:cNvPr>
          <p:cNvGrpSpPr/>
          <p:nvPr/>
        </p:nvGrpSpPr>
        <p:grpSpPr>
          <a:xfrm>
            <a:off x="1957210" y="3582931"/>
            <a:ext cx="2683072" cy="2536099"/>
            <a:chOff x="3006795" y="3133852"/>
            <a:chExt cx="2683072" cy="2536099"/>
          </a:xfrm>
        </p:grpSpPr>
        <p:sp>
          <p:nvSpPr>
            <p:cNvPr id="78" name="Speech Bubble: Rectangle with Corners Rounded 77">
              <a:extLst>
                <a:ext uri="{FF2B5EF4-FFF2-40B4-BE49-F238E27FC236}">
                  <a16:creationId xmlns:a16="http://schemas.microsoft.com/office/drawing/2014/main" id="{07BA439A-5993-1B01-4AF1-8F64AC8DE046}"/>
                </a:ext>
              </a:extLst>
            </p:cNvPr>
            <p:cNvSpPr/>
            <p:nvPr/>
          </p:nvSpPr>
          <p:spPr>
            <a:xfrm rot="10800000">
              <a:off x="3006795" y="3133852"/>
              <a:ext cx="2683072" cy="2536099"/>
            </a:xfrm>
            <a:prstGeom prst="wedgeRoundRectCallout">
              <a:avLst>
                <a:gd name="adj1" fmla="val -122838"/>
                <a:gd name="adj2" fmla="val 27106"/>
                <a:gd name="adj3" fmla="val 16667"/>
              </a:avLst>
            </a:prstGeom>
            <a:ln w="3810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4BF5698D-7792-628D-B00E-FEF354932249}"/>
                </a:ext>
              </a:extLst>
            </p:cNvPr>
            <p:cNvGrpSpPr/>
            <p:nvPr/>
          </p:nvGrpSpPr>
          <p:grpSpPr>
            <a:xfrm>
              <a:off x="3135748" y="3331898"/>
              <a:ext cx="2406082" cy="2140005"/>
              <a:chOff x="4890366" y="1465556"/>
              <a:chExt cx="1185073" cy="1065437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9ED7A613-D41B-CDA6-A2EB-6D1A1E9EBE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22837" t="38785" r="56972" b="42615"/>
              <a:stretch/>
            </p:blipFill>
            <p:spPr>
              <a:xfrm>
                <a:off x="4890366" y="1465556"/>
                <a:ext cx="1185073" cy="1065437"/>
              </a:xfrm>
              <a:prstGeom prst="rect">
                <a:avLst/>
              </a:prstGeom>
            </p:spPr>
          </p:pic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983881AF-46C6-652D-B96B-7CD92C6E4565}"/>
                  </a:ext>
                </a:extLst>
              </p:cNvPr>
              <p:cNvSpPr/>
              <p:nvPr/>
            </p:nvSpPr>
            <p:spPr>
              <a:xfrm>
                <a:off x="5678310" y="2099133"/>
                <a:ext cx="158138" cy="245447"/>
              </a:xfrm>
              <a:prstGeom prst="ellipse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D42E6E7-4456-EC31-6981-71E0FB34FAB1}"/>
              </a:ext>
            </a:extLst>
          </p:cNvPr>
          <p:cNvCxnSpPr>
            <a:cxnSpLocks/>
          </p:cNvCxnSpPr>
          <p:nvPr/>
        </p:nvCxnSpPr>
        <p:spPr>
          <a:xfrm flipH="1" flipV="1">
            <a:off x="8523970" y="2652391"/>
            <a:ext cx="236527" cy="1096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4EF4769-000D-E095-DF38-E1429914F8E5}"/>
              </a:ext>
            </a:extLst>
          </p:cNvPr>
          <p:cNvCxnSpPr>
            <a:cxnSpLocks/>
          </p:cNvCxnSpPr>
          <p:nvPr/>
        </p:nvCxnSpPr>
        <p:spPr>
          <a:xfrm flipV="1">
            <a:off x="8760497" y="2379800"/>
            <a:ext cx="0" cy="3885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84C1319-0187-8C05-5432-E72A17B4BBAA}"/>
                  </a:ext>
                </a:extLst>
              </p:cNvPr>
              <p:cNvSpPr txBox="1"/>
              <p:nvPr/>
            </p:nvSpPr>
            <p:spPr>
              <a:xfrm>
                <a:off x="8240000" y="2413171"/>
                <a:ext cx="41451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84C1319-0187-8C05-5432-E72A17B4B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0000" y="2413171"/>
                <a:ext cx="414519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00F19CB-6D4B-167E-D840-FDFD6A459303}"/>
                  </a:ext>
                </a:extLst>
              </p:cNvPr>
              <p:cNvSpPr txBox="1"/>
              <p:nvPr/>
            </p:nvSpPr>
            <p:spPr>
              <a:xfrm>
                <a:off x="8434973" y="2133136"/>
                <a:ext cx="41451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00F19CB-6D4B-167E-D840-FDFD6A459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973" y="2133136"/>
                <a:ext cx="414519" cy="369332"/>
              </a:xfrm>
              <a:prstGeom prst="rect">
                <a:avLst/>
              </a:prstGeom>
              <a:blipFill>
                <a:blip r:embed="rId1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63F9EA0-AD71-322B-F923-6422B294464D}"/>
              </a:ext>
            </a:extLst>
          </p:cNvPr>
          <p:cNvCxnSpPr/>
          <p:nvPr/>
        </p:nvCxnSpPr>
        <p:spPr>
          <a:xfrm flipH="1">
            <a:off x="10337273" y="1010789"/>
            <a:ext cx="323272" cy="0"/>
          </a:xfrm>
          <a:prstGeom prst="straightConnector1">
            <a:avLst/>
          </a:prstGeom>
          <a:ln>
            <a:solidFill>
              <a:srgbClr val="00B05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6892B95-A547-4AE4-9850-65944F89CD52}"/>
                  </a:ext>
                </a:extLst>
              </p:cNvPr>
              <p:cNvSpPr txBox="1"/>
              <p:nvPr/>
            </p:nvSpPr>
            <p:spPr>
              <a:xfrm>
                <a:off x="8409214" y="1709552"/>
                <a:ext cx="40362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6892B95-A547-4AE4-9850-65944F89C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9214" y="1709552"/>
                <a:ext cx="403621" cy="369332"/>
              </a:xfrm>
              <a:prstGeom prst="rect">
                <a:avLst/>
              </a:prstGeom>
              <a:blipFill>
                <a:blip r:embed="rId16"/>
                <a:stretch>
                  <a:fillRect r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EFD89A8-583B-D916-DFA4-D876EF1E92B8}"/>
              </a:ext>
            </a:extLst>
          </p:cNvPr>
          <p:cNvCxnSpPr>
            <a:cxnSpLocks/>
          </p:cNvCxnSpPr>
          <p:nvPr/>
        </p:nvCxnSpPr>
        <p:spPr>
          <a:xfrm flipH="1" flipV="1">
            <a:off x="11841675" y="252329"/>
            <a:ext cx="181831" cy="291474"/>
          </a:xfrm>
          <a:prstGeom prst="line">
            <a:avLst/>
          </a:prstGeom>
          <a:ln w="3175">
            <a:solidFill>
              <a:schemeClr val="accent2">
                <a:lumMod val="60000"/>
                <a:lumOff val="40000"/>
              </a:schemeClr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7BC3EFD7-1DB3-62A4-A925-2E68702B0644}"/>
              </a:ext>
            </a:extLst>
          </p:cNvPr>
          <p:cNvCxnSpPr>
            <a:cxnSpLocks/>
          </p:cNvCxnSpPr>
          <p:nvPr/>
        </p:nvCxnSpPr>
        <p:spPr>
          <a:xfrm flipH="1">
            <a:off x="10441182" y="1010789"/>
            <a:ext cx="235527" cy="180108"/>
          </a:xfrm>
          <a:prstGeom prst="straightConnector1">
            <a:avLst/>
          </a:prstGeom>
          <a:ln>
            <a:solidFill>
              <a:srgbClr val="00B05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439C60B-1FE1-6162-BCF7-1D93D8822803}"/>
              </a:ext>
            </a:extLst>
          </p:cNvPr>
          <p:cNvGrpSpPr/>
          <p:nvPr/>
        </p:nvGrpSpPr>
        <p:grpSpPr>
          <a:xfrm>
            <a:off x="9238271" y="1591606"/>
            <a:ext cx="370688" cy="415038"/>
            <a:chOff x="8476575" y="1699227"/>
            <a:chExt cx="370688" cy="415038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E891411-CEDD-B515-4F42-CDB27D8BDBFF}"/>
                </a:ext>
              </a:extLst>
            </p:cNvPr>
            <p:cNvCxnSpPr/>
            <p:nvPr/>
          </p:nvCxnSpPr>
          <p:spPr>
            <a:xfrm>
              <a:off x="8495871" y="1699227"/>
              <a:ext cx="0" cy="221937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922C73E-95A4-608F-9D76-D6A0E920512B}"/>
                </a:ext>
              </a:extLst>
            </p:cNvPr>
            <p:cNvCxnSpPr>
              <a:cxnSpLocks/>
            </p:cNvCxnSpPr>
            <p:nvPr/>
          </p:nvCxnSpPr>
          <p:spPr>
            <a:xfrm>
              <a:off x="8666743" y="1833155"/>
              <a:ext cx="0" cy="15778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D809D54-8C89-A6B3-C860-A813D7F4A476}"/>
                </a:ext>
              </a:extLst>
            </p:cNvPr>
            <p:cNvCxnSpPr>
              <a:cxnSpLocks/>
            </p:cNvCxnSpPr>
            <p:nvPr/>
          </p:nvCxnSpPr>
          <p:spPr>
            <a:xfrm>
              <a:off x="8476575" y="1881515"/>
              <a:ext cx="190168" cy="10942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336610A-6FF8-2926-E264-6CF7D7FCCD23}"/>
                </a:ext>
              </a:extLst>
            </p:cNvPr>
            <p:cNvCxnSpPr>
              <a:cxnSpLocks/>
            </p:cNvCxnSpPr>
            <p:nvPr/>
          </p:nvCxnSpPr>
          <p:spPr>
            <a:xfrm>
              <a:off x="8482925" y="1717483"/>
              <a:ext cx="190168" cy="10942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470B31F-2748-77D4-DDF8-941234B7FAE4}"/>
                </a:ext>
              </a:extLst>
            </p:cNvPr>
            <p:cNvCxnSpPr>
              <a:cxnSpLocks/>
            </p:cNvCxnSpPr>
            <p:nvPr/>
          </p:nvCxnSpPr>
          <p:spPr>
            <a:xfrm>
              <a:off x="8657095" y="1820554"/>
              <a:ext cx="190168" cy="10942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735DE13-28F0-15FA-063C-583ACB57B8C6}"/>
                </a:ext>
              </a:extLst>
            </p:cNvPr>
            <p:cNvCxnSpPr>
              <a:cxnSpLocks/>
            </p:cNvCxnSpPr>
            <p:nvPr/>
          </p:nvCxnSpPr>
          <p:spPr>
            <a:xfrm>
              <a:off x="8655799" y="1991719"/>
              <a:ext cx="191464" cy="12254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9BD56FE-1D86-C623-1B1B-1B567781F0E1}"/>
                </a:ext>
              </a:extLst>
            </p:cNvPr>
            <p:cNvCxnSpPr>
              <a:cxnSpLocks/>
            </p:cNvCxnSpPr>
            <p:nvPr/>
          </p:nvCxnSpPr>
          <p:spPr>
            <a:xfrm>
              <a:off x="8828213" y="1910926"/>
              <a:ext cx="0" cy="184289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8FE1012-2841-ABC6-1EC9-C44D9EDE14F2}"/>
              </a:ext>
            </a:extLst>
          </p:cNvPr>
          <p:cNvCxnSpPr>
            <a:cxnSpLocks/>
          </p:cNvCxnSpPr>
          <p:nvPr/>
        </p:nvCxnSpPr>
        <p:spPr>
          <a:xfrm>
            <a:off x="10203334" y="1111165"/>
            <a:ext cx="216465" cy="23145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06D3113-3CDB-8E40-7907-32ADB505DC35}"/>
              </a:ext>
            </a:extLst>
          </p:cNvPr>
          <p:cNvCxnSpPr>
            <a:cxnSpLocks/>
          </p:cNvCxnSpPr>
          <p:nvPr/>
        </p:nvCxnSpPr>
        <p:spPr>
          <a:xfrm flipH="1">
            <a:off x="8760497" y="543803"/>
            <a:ext cx="3281264" cy="1111497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78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D29E24E-67AE-7FAF-3B0B-70C9180DD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004" y="3259014"/>
            <a:ext cx="2513677" cy="24531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638611-2762-5E51-7707-D75A9C4A3F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1714"/>
          <a:stretch/>
        </p:blipFill>
        <p:spPr>
          <a:xfrm>
            <a:off x="920832" y="1330151"/>
            <a:ext cx="2536959" cy="213212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1EA86-D130-FCFB-1C68-740B01DE5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EIC early career workshop, 7/22/24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AD509-4A0D-3F7C-7073-5D0C10E95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Youqi Song (Yale)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36B66-88E9-F5EB-2E60-4B3D3B77F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12ED-EAE9-49C1-83CC-C58590C569BF}" type="slidenum">
              <a:rPr lang="en-US" smtClean="0"/>
              <a:t>6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E52863-EABD-8AB0-ED2F-B33DB27518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823" y="1314041"/>
            <a:ext cx="4164354" cy="322497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449342-0641-F986-465B-953444E2F95F}"/>
              </a:ext>
            </a:extLst>
          </p:cNvPr>
          <p:cNvCxnSpPr>
            <a:cxnSpLocks/>
          </p:cNvCxnSpPr>
          <p:nvPr/>
        </p:nvCxnSpPr>
        <p:spPr>
          <a:xfrm>
            <a:off x="1631114" y="1750371"/>
            <a:ext cx="0" cy="159358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8F27867-3A88-96F7-9091-60D06697AD4D}"/>
                  </a:ext>
                </a:extLst>
              </p:cNvPr>
              <p:cNvSpPr txBox="1"/>
              <p:nvPr/>
            </p:nvSpPr>
            <p:spPr>
              <a:xfrm>
                <a:off x="1849220" y="2568903"/>
                <a:ext cx="1390465" cy="3581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/>
                  <a:t>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~ 12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8F27867-3A88-96F7-9091-60D06697A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220" y="2568903"/>
                <a:ext cx="1390465" cy="358175"/>
              </a:xfrm>
              <a:prstGeom prst="rect">
                <a:avLst/>
              </a:prstGeom>
              <a:blipFill>
                <a:blip r:embed="rId5"/>
                <a:stretch>
                  <a:fillRect l="-2193" t="-339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5D97688-8054-45DD-92B3-B9846E2082EA}"/>
                  </a:ext>
                </a:extLst>
              </p:cNvPr>
              <p:cNvSpPr txBox="1"/>
              <p:nvPr/>
            </p:nvSpPr>
            <p:spPr>
              <a:xfrm>
                <a:off x="3938229" y="4579064"/>
                <a:ext cx="459703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0" dirty="0"/>
                  <a:t>1000 single-particle events for each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1600" b="0" dirty="0"/>
                  <a:t> value,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b="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=−2.5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5D97688-8054-45DD-92B3-B9846E208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229" y="4579064"/>
                <a:ext cx="4597035" cy="584775"/>
              </a:xfrm>
              <a:prstGeom prst="rect">
                <a:avLst/>
              </a:prstGeom>
              <a:blipFill>
                <a:blip r:embed="rId6"/>
                <a:stretch>
                  <a:fillRect l="-663" t="-3125"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E6A8F68-3049-EC2C-BB84-05252810A455}"/>
                  </a:ext>
                </a:extLst>
              </p:cNvPr>
              <p:cNvSpPr txBox="1"/>
              <p:nvPr/>
            </p:nvSpPr>
            <p:spPr>
              <a:xfrm>
                <a:off x="1651492" y="5803996"/>
                <a:ext cx="109064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=175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E6A8F68-3049-EC2C-BB84-05252810A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492" y="5803996"/>
                <a:ext cx="1090640" cy="338554"/>
              </a:xfrm>
              <a:prstGeom prst="rect">
                <a:avLst/>
              </a:prstGeom>
              <a:blipFill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E5B3911-3414-A6EA-3363-07BF29807A64}"/>
                  </a:ext>
                </a:extLst>
              </p:cNvPr>
              <p:cNvSpPr txBox="1"/>
              <p:nvPr/>
            </p:nvSpPr>
            <p:spPr>
              <a:xfrm>
                <a:off x="3282494" y="3181477"/>
                <a:ext cx="298906" cy="3581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E5B3911-3414-A6EA-3363-07BF29807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494" y="3181477"/>
                <a:ext cx="298906" cy="358175"/>
              </a:xfrm>
              <a:prstGeom prst="rect">
                <a:avLst/>
              </a:prstGeom>
              <a:blipFill>
                <a:blip r:embed="rId8"/>
                <a:stretch>
                  <a:fillRect r="-18000"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6D3E86EC-9043-0C73-0D3B-670354E3BA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68927" y="2679048"/>
                <a:ext cx="3438525" cy="14999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higher for higher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1600" dirty="0"/>
                  <a:t>Expected from </a:t>
                </a:r>
              </a:p>
              <a:p>
                <a:pPr marL="3429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(1− 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1− 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den>
                    </m:f>
                  </m:oMath>
                </a14:m>
                <a:r>
                  <a:rPr lang="en-US" sz="16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600" dirty="0"/>
                  <a:t> is a constant dependent on detector geometry</a:t>
                </a: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6D3E86EC-9043-0C73-0D3B-670354E3B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8927" y="2679048"/>
                <a:ext cx="3438525" cy="1499904"/>
              </a:xfrm>
              <a:prstGeom prst="rect">
                <a:avLst/>
              </a:prstGeom>
              <a:blipFill>
                <a:blip r:embed="rId9"/>
                <a:stretch>
                  <a:fillRect l="-1596" t="-2834" b="-16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698C3157-E6A0-4763-F655-336A4D267964}"/>
              </a:ext>
            </a:extLst>
          </p:cNvPr>
          <p:cNvSpPr txBox="1"/>
          <p:nvPr/>
        </p:nvSpPr>
        <p:spPr>
          <a:xfrm rot="16200000">
            <a:off x="-124696" y="2052078"/>
            <a:ext cx="18032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Number of tracks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1DEDAD0-BB68-E61B-E0F3-88BE1136E330}"/>
              </a:ext>
            </a:extLst>
          </p:cNvPr>
          <p:cNvSpPr txBox="1">
            <a:spLocks/>
          </p:cNvSpPr>
          <p:nvPr/>
        </p:nvSpPr>
        <p:spPr>
          <a:xfrm>
            <a:off x="8568927" y="1398845"/>
            <a:ext cx="2826546" cy="1010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Periodic efficiency drops due to aerogel support structure</a:t>
            </a:r>
          </a:p>
        </p:txBody>
      </p:sp>
      <p:sp>
        <p:nvSpPr>
          <p:cNvPr id="27" name="Google Shape;130;p3">
            <a:extLst>
              <a:ext uri="{FF2B5EF4-FFF2-40B4-BE49-F238E27FC236}">
                <a16:creationId xmlns:a16="http://schemas.microsoft.com/office/drawing/2014/main" id="{4A16421A-9565-0C31-BB43-F353A5C32EE4}"/>
              </a:ext>
            </a:extLst>
          </p:cNvPr>
          <p:cNvSpPr txBox="1"/>
          <p:nvPr/>
        </p:nvSpPr>
        <p:spPr>
          <a:xfrm>
            <a:off x="3285025" y="240926"/>
            <a:ext cx="5621950" cy="56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0" tIns="34276" rIns="68570" bIns="34276" anchor="t" anchorCtr="0">
            <a:spAutoFit/>
          </a:bodyPr>
          <a:lstStyle/>
          <a:p>
            <a:pPr algn="ctr" defTabSz="457200"/>
            <a:r>
              <a:rPr lang="en-US" sz="32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Efficiency vs azimuthal angle</a:t>
            </a:r>
            <a:endParaRPr sz="2400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087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AAD5F-A30A-443D-1EB0-E0EE49534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EIC early career workshop, 7/22/24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A6177-9737-B4D1-FDD5-A3BEA7907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Youqi Song (Yale)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A55E6-E879-A913-A66E-602DB91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12ED-EAE9-49C1-83CC-C58590C569BF}" type="slidenum">
              <a:rPr lang="en-US" smtClean="0"/>
              <a:t>7</a:t>
            </a:fld>
            <a:endParaRPr lang="en-US"/>
          </a:p>
        </p:txBody>
      </p:sp>
      <p:sp>
        <p:nvSpPr>
          <p:cNvPr id="7" name="Google Shape;130;p3">
            <a:extLst>
              <a:ext uri="{FF2B5EF4-FFF2-40B4-BE49-F238E27FC236}">
                <a16:creationId xmlns:a16="http://schemas.microsoft.com/office/drawing/2014/main" id="{BC3E97C9-4000-AF03-BB9B-14BC907CB0E4}"/>
              </a:ext>
            </a:extLst>
          </p:cNvPr>
          <p:cNvSpPr txBox="1"/>
          <p:nvPr/>
        </p:nvSpPr>
        <p:spPr>
          <a:xfrm>
            <a:off x="2193281" y="231331"/>
            <a:ext cx="7740529" cy="56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0" tIns="34276" rIns="68570" bIns="34276" anchor="t" anchorCtr="0">
            <a:spAutoFit/>
          </a:bodyPr>
          <a:lstStyle/>
          <a:p>
            <a:pPr algn="ctr" defTabSz="457200"/>
            <a:r>
              <a:rPr lang="en-US" sz="32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From Cherenkov angle to PID</a:t>
            </a:r>
            <a:endParaRPr sz="2400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D2122F4-D440-C76E-596E-F3FD203C5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95" y="1242922"/>
            <a:ext cx="2956170" cy="224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98E83F-DD72-2322-650B-3E33A937A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405" y="1242922"/>
            <a:ext cx="3277190" cy="20761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A0F76C5-0DBB-6DE8-F895-BB16C01B2DA0}"/>
                  </a:ext>
                </a:extLst>
              </p:cNvPr>
              <p:cNvSpPr txBox="1"/>
              <p:nvPr/>
            </p:nvSpPr>
            <p:spPr>
              <a:xfrm>
                <a:off x="1604922" y="1577523"/>
                <a:ext cx="2123530" cy="684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arccos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p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rad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A0F76C5-0DBB-6DE8-F895-BB16C01B2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922" y="1577523"/>
                <a:ext cx="2123530" cy="6847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CB1BCDD-4B2A-69B4-B298-8809179C3ED3}"/>
                  </a:ext>
                </a:extLst>
              </p:cNvPr>
              <p:cNvSpPr txBox="1"/>
              <p:nvPr/>
            </p:nvSpPr>
            <p:spPr>
              <a:xfrm>
                <a:off x="729492" y="1202583"/>
                <a:ext cx="32824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CB1BCDD-4B2A-69B4-B298-8809179C3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92" y="1202583"/>
                <a:ext cx="328246" cy="369332"/>
              </a:xfrm>
              <a:prstGeom prst="rect">
                <a:avLst/>
              </a:prstGeom>
              <a:blipFill>
                <a:blip r:embed="rId5"/>
                <a:stretch>
                  <a:fillRect r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BB443E7-4F65-D693-41AE-F36D4E90C83E}"/>
              </a:ext>
            </a:extLst>
          </p:cNvPr>
          <p:cNvSpPr txBox="1"/>
          <p:nvPr/>
        </p:nvSpPr>
        <p:spPr>
          <a:xfrm>
            <a:off x="1542934" y="906467"/>
            <a:ext cx="22475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Theoretical expectation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3B7445-17A9-9523-B80B-EE987416A38A}"/>
              </a:ext>
            </a:extLst>
          </p:cNvPr>
          <p:cNvSpPr txBox="1"/>
          <p:nvPr/>
        </p:nvSpPr>
        <p:spPr>
          <a:xfrm>
            <a:off x="4305445" y="904368"/>
            <a:ext cx="35811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Reconstruction result from simulation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8D9043-55FF-9C23-6FD1-FD0325D842DD}"/>
              </a:ext>
            </a:extLst>
          </p:cNvPr>
          <p:cNvSpPr txBox="1"/>
          <p:nvPr/>
        </p:nvSpPr>
        <p:spPr>
          <a:xfrm>
            <a:off x="5405393" y="3291805"/>
            <a:ext cx="17122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/>
              <a:t>[Fig 4.8 (a), </a:t>
            </a:r>
            <a:r>
              <a:rPr lang="en-US" sz="1600" b="0" dirty="0">
                <a:hlinkClick r:id="rId6"/>
              </a:rPr>
              <a:t>CDR</a:t>
            </a:r>
            <a:r>
              <a:rPr lang="en-US" sz="1600" b="0" dirty="0"/>
              <a:t>]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A848397D-9AAC-AFC8-FCDA-D134FAE253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95935" y="1350290"/>
                <a:ext cx="3200400" cy="17211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zh-CN" altLang="en-US" sz="2000" dirty="0"/>
                  <a:t>→ </a:t>
                </a:r>
                <a:r>
                  <a:rPr lang="en-US" sz="2000" dirty="0"/>
                  <a:t>Systematically determine particle type through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 analysis, with framework integrated in standalone software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A848397D-9AAC-AFC8-FCDA-D134FAE25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5935" y="1350290"/>
                <a:ext cx="3200400" cy="1721100"/>
              </a:xfrm>
              <a:prstGeom prst="rect">
                <a:avLst/>
              </a:prstGeom>
              <a:blipFill>
                <a:blip r:embed="rId7"/>
                <a:stretch>
                  <a:fillRect l="-2095" t="-3546" r="-2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F3B5664E-A4B3-4864-F530-5A06BC01F8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9492" y="3628685"/>
                <a:ext cx="10668109" cy="21134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Roughly, for single-particle events…</a:t>
                </a:r>
              </a:p>
              <a:p>
                <a:r>
                  <a:rPr lang="en-US" sz="2000" dirty="0"/>
                  <a:t>Step 1. Determine if a photon hit is associated with the track, or is “background”</a:t>
                </a:r>
              </a:p>
              <a:p>
                <a:r>
                  <a:rPr lang="en-US" sz="2000" dirty="0"/>
                  <a:t>Step 2. For each track, calculate for each PID hypothesis,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∈{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h𝑖𝑡𝑠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}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𝑚𝑒𝑎𝑠𝑢𝑟𝑒𝑑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  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000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/>
                  <a:t> is the expected angle for the given PID hypothesis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1600" dirty="0"/>
                  <a:t> is the single photon Cherenkov angle resolution</a:t>
                </a:r>
              </a:p>
              <a:p>
                <a:r>
                  <a:rPr lang="en-US" sz="2000" dirty="0"/>
                  <a:t>Step 3. Find the PID hypothesis that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minimizes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F3B5664E-A4B3-4864-F530-5A06BC01F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92" y="3628685"/>
                <a:ext cx="10668109" cy="2113477"/>
              </a:xfrm>
              <a:prstGeom prst="rect">
                <a:avLst/>
              </a:prstGeom>
              <a:blipFill>
                <a:blip r:embed="rId8"/>
                <a:stretch>
                  <a:fillRect l="-514" t="-2594" b="-7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5CEC5474-851C-8BC3-2AAE-16D8DBAC8C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80349" y="4959643"/>
            <a:ext cx="1860501" cy="1565037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C49BEDA-F277-B4A9-10B6-25D6E4EA1025}"/>
              </a:ext>
            </a:extLst>
          </p:cNvPr>
          <p:cNvCxnSpPr>
            <a:cxnSpLocks/>
          </p:cNvCxnSpPr>
          <p:nvPr/>
        </p:nvCxnSpPr>
        <p:spPr>
          <a:xfrm>
            <a:off x="8526585" y="5742162"/>
            <a:ext cx="211015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3FDAB6B-DE1F-4A13-DEE2-C099A35DBFAD}"/>
                  </a:ext>
                </a:extLst>
              </p:cNvPr>
              <p:cNvSpPr txBox="1"/>
              <p:nvPr/>
            </p:nvSpPr>
            <p:spPr>
              <a:xfrm>
                <a:off x="8737600" y="5503785"/>
                <a:ext cx="32824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3FDAB6B-DE1F-4A13-DEE2-C099A35DB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7600" y="5503785"/>
                <a:ext cx="32824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224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66D9BEFE-6029-EE25-37C6-731948A79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324" y="3048429"/>
            <a:ext cx="4770386" cy="327964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84A80-B43A-5F5C-D227-11FFA3E92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EIC early career workshop, 7/22/24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9D3C0-0D6C-6498-8479-8DBFC1B2E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Youqi Song (Yale)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E8172-2A66-0BCC-5132-E141CBA70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12ED-EAE9-49C1-83CC-C58590C569BF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Google Shape;130;p3">
            <a:extLst>
              <a:ext uri="{FF2B5EF4-FFF2-40B4-BE49-F238E27FC236}">
                <a16:creationId xmlns:a16="http://schemas.microsoft.com/office/drawing/2014/main" id="{D7DA96A9-F39D-4BE7-F42C-7C2A82495A1B}"/>
              </a:ext>
            </a:extLst>
          </p:cNvPr>
          <p:cNvSpPr txBox="1"/>
          <p:nvPr/>
        </p:nvSpPr>
        <p:spPr>
          <a:xfrm>
            <a:off x="3285025" y="254696"/>
            <a:ext cx="5621950" cy="1054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0" tIns="34276" rIns="68570" bIns="34276" anchor="t" anchorCtr="0">
            <a:spAutoFit/>
          </a:bodyPr>
          <a:lstStyle/>
          <a:p>
            <a:pPr algn="ctr" defTabSz="457200"/>
            <a:r>
              <a:rPr lang="en-US" sz="32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Quantifying PID performance: Look-up tables</a:t>
            </a:r>
            <a:endParaRPr sz="2400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B98CDF-D21D-8305-FDA8-E669D6AD4E36}"/>
              </a:ext>
            </a:extLst>
          </p:cNvPr>
          <p:cNvSpPr txBox="1">
            <a:spLocks/>
          </p:cNvSpPr>
          <p:nvPr/>
        </p:nvSpPr>
        <p:spPr>
          <a:xfrm>
            <a:off x="208103" y="812457"/>
            <a:ext cx="4173397" cy="1721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/>
              <a:t>For a given kinematic selection, what is the probability of correctly identifying PID?</a:t>
            </a:r>
            <a:endParaRPr lang="en-US" sz="2000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5C6428B5-19BD-AE1B-7C5F-46DE104EF0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67" t="7986" r="148" b="6017"/>
          <a:stretch/>
        </p:blipFill>
        <p:spPr bwMode="auto">
          <a:xfrm>
            <a:off x="6797584" y="2622551"/>
            <a:ext cx="5238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AF89DD0-0D8B-8860-8A27-028171466667}"/>
              </a:ext>
            </a:extLst>
          </p:cNvPr>
          <p:cNvGrpSpPr/>
          <p:nvPr/>
        </p:nvGrpSpPr>
        <p:grpSpPr>
          <a:xfrm>
            <a:off x="1787654" y="2224257"/>
            <a:ext cx="5078902" cy="870120"/>
            <a:chOff x="1773363" y="2683905"/>
            <a:chExt cx="5723480" cy="98055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017DE4-7E67-C980-D1C4-2C7ED4C45A25}"/>
                </a:ext>
              </a:extLst>
            </p:cNvPr>
            <p:cNvSpPr txBox="1"/>
            <p:nvPr/>
          </p:nvSpPr>
          <p:spPr>
            <a:xfrm>
              <a:off x="3334178" y="2683905"/>
              <a:ext cx="2221894" cy="6589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/>
                <a:t>Probability that it is </a:t>
              </a:r>
              <a:r>
                <a:rPr lang="en-US" sz="1600" b="1" dirty="0">
                  <a:solidFill>
                    <a:srgbClr val="00B050"/>
                  </a:solidFill>
                </a:rPr>
                <a:t>reconstructed</a:t>
              </a:r>
              <a:r>
                <a:rPr lang="en-US" sz="1600" dirty="0"/>
                <a:t> as…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0733948-8652-E2B3-A6D7-46EE262B86D7}"/>
                </a:ext>
              </a:extLst>
            </p:cNvPr>
            <p:cNvSpPr txBox="1"/>
            <p:nvPr/>
          </p:nvSpPr>
          <p:spPr>
            <a:xfrm>
              <a:off x="2075593" y="3322452"/>
              <a:ext cx="28746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/>
                <a:t>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F2EBA27-71F0-9393-FC6A-863C8C6AE4AC}"/>
                    </a:ext>
                  </a:extLst>
                </p:cNvPr>
                <p:cNvSpPr txBox="1"/>
                <p:nvPr/>
              </p:nvSpPr>
              <p:spPr>
                <a:xfrm>
                  <a:off x="3190446" y="3316573"/>
                  <a:ext cx="287463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F2EBA27-71F0-9393-FC6A-863C8C6AE4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0446" y="3316573"/>
                  <a:ext cx="287463" cy="338554"/>
                </a:xfrm>
                <a:prstGeom prst="rect">
                  <a:avLst/>
                </a:prstGeom>
                <a:blipFill>
                  <a:blip r:embed="rId4"/>
                  <a:stretch>
                    <a:fillRect r="-48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7112948-7954-B62A-AEAF-7071D7910AC2}"/>
                </a:ext>
              </a:extLst>
            </p:cNvPr>
            <p:cNvSpPr txBox="1"/>
            <p:nvPr/>
          </p:nvSpPr>
          <p:spPr>
            <a:xfrm>
              <a:off x="4305299" y="3316573"/>
              <a:ext cx="28746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/>
                <a:t>K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76A7604-E1CA-5E82-93FC-80BAD47BC560}"/>
                </a:ext>
              </a:extLst>
            </p:cNvPr>
            <p:cNvSpPr txBox="1"/>
            <p:nvPr/>
          </p:nvSpPr>
          <p:spPr>
            <a:xfrm>
              <a:off x="5375149" y="3316573"/>
              <a:ext cx="28746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/>
                <a:t>p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412039-4184-F61F-D9ED-566641782650}"/>
                </a:ext>
              </a:extLst>
            </p:cNvPr>
            <p:cNvSpPr txBox="1"/>
            <p:nvPr/>
          </p:nvSpPr>
          <p:spPr>
            <a:xfrm>
              <a:off x="6069805" y="3369643"/>
              <a:ext cx="1427038" cy="2948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/>
                <a:t>unidentified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9585D83-9E7D-F981-2AC7-31C90EE20E65}"/>
                </a:ext>
              </a:extLst>
            </p:cNvPr>
            <p:cNvSpPr/>
            <p:nvPr/>
          </p:nvSpPr>
          <p:spPr>
            <a:xfrm>
              <a:off x="1773363" y="2683905"/>
              <a:ext cx="5343525" cy="97122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AE657A1-CB94-93E2-3689-C3AF83734973}"/>
                </a:ext>
              </a:extLst>
            </p:cNvPr>
            <p:cNvCxnSpPr>
              <a:cxnSpLocks/>
            </p:cNvCxnSpPr>
            <p:nvPr/>
          </p:nvCxnSpPr>
          <p:spPr>
            <a:xfrm>
              <a:off x="1773363" y="3268680"/>
              <a:ext cx="534352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29AA837E-413D-435B-8C8A-5CB462FED60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8103" y="1801631"/>
                <a:ext cx="7067550" cy="3651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/>
                  <a:t>E.g.,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∈(5.4, 5.8)</m:t>
                    </m:r>
                  </m:oMath>
                </a14:m>
                <a:r>
                  <a:rPr lang="en-US" sz="2000" dirty="0"/>
                  <a:t> GeV,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−2.10,−2.01</m:t>
                        </m:r>
                      </m:e>
                    </m:d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0, 3</m:t>
                        </m:r>
                      </m:e>
                    </m:d>
                  </m:oMath>
                </a14:m>
                <a:r>
                  <a:rPr lang="en-US" sz="2000" dirty="0"/>
                  <a:t> degrees</a:t>
                </a:r>
                <a:endParaRPr lang="en-US" sz="1800" dirty="0"/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29AA837E-413D-435B-8C8A-5CB462FED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03" y="1801631"/>
                <a:ext cx="7067550" cy="365124"/>
              </a:xfrm>
              <a:prstGeom prst="rect">
                <a:avLst/>
              </a:prstGeom>
              <a:blipFill>
                <a:blip r:embed="rId5"/>
                <a:stretch>
                  <a:fillRect l="-862" t="-16949" b="-33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9748125F-8F4F-3E00-90B5-A6F6D645CF4B}"/>
              </a:ext>
            </a:extLst>
          </p:cNvPr>
          <p:cNvSpPr txBox="1"/>
          <p:nvPr/>
        </p:nvSpPr>
        <p:spPr>
          <a:xfrm>
            <a:off x="610133" y="4098901"/>
            <a:ext cx="7737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For a </a:t>
            </a:r>
            <a:r>
              <a:rPr lang="en-US" sz="1600" b="1" dirty="0">
                <a:solidFill>
                  <a:srgbClr val="00B050"/>
                </a:solidFill>
              </a:rPr>
              <a:t>truth </a:t>
            </a:r>
            <a:r>
              <a:rPr lang="en-US" sz="1600" dirty="0"/>
              <a:t>level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9E9BB771-3969-72FB-3B62-A0F6346902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70486" y="3825162"/>
                <a:ext cx="3902288" cy="23079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b="0" dirty="0"/>
                  <a:t>Note:</a:t>
                </a:r>
              </a:p>
              <a:p>
                <a:r>
                  <a:rPr lang="en-US" sz="2000" dirty="0"/>
                  <a:t>Unidentified column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&lt;3</m:t>
                    </m:r>
                  </m:oMath>
                </a14:m>
                <a:r>
                  <a:rPr lang="en-US" sz="2000" dirty="0"/>
                  <a:t>, mostly from detector geometry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&gt;3</m:t>
                    </m:r>
                  </m:oMath>
                </a14:m>
                <a:r>
                  <a:rPr lang="en-US" sz="2000" dirty="0"/>
                  <a:t> GeV, worse e/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 separation</a:t>
                </a:r>
              </a:p>
              <a:p>
                <a:pPr marL="0" indent="0">
                  <a:buNone/>
                </a:pPr>
                <a:r>
                  <a:rPr lang="zh-CN" altLang="en-US" sz="2000" dirty="0"/>
                  <a:t>→ </a:t>
                </a:r>
                <a:r>
                  <a:rPr lang="en-US" altLang="zh-CN" sz="2000" dirty="0"/>
                  <a:t>next step: have separate tables for e/h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/K/p</a:t>
                </a:r>
              </a:p>
            </p:txBody>
          </p:sp>
        </mc:Choice>
        <mc:Fallback xmlns="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9E9BB771-3969-72FB-3B62-A0F634690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0486" y="3825162"/>
                <a:ext cx="3902288" cy="2307943"/>
              </a:xfrm>
              <a:prstGeom prst="rect">
                <a:avLst/>
              </a:prstGeom>
              <a:blipFill>
                <a:blip r:embed="rId6"/>
                <a:stretch>
                  <a:fillRect l="-1563" t="-2375" r="-1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3D8FC5D0-E675-EF29-6721-9D51D22DC64E}"/>
              </a:ext>
            </a:extLst>
          </p:cNvPr>
          <p:cNvSpPr/>
          <p:nvPr/>
        </p:nvSpPr>
        <p:spPr>
          <a:xfrm rot="16200000">
            <a:off x="-411893" y="4088549"/>
            <a:ext cx="3203868" cy="119897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FB6584-89E6-AC9F-C458-BE6F2B3B6811}"/>
              </a:ext>
            </a:extLst>
          </p:cNvPr>
          <p:cNvSpPr txBox="1"/>
          <p:nvPr/>
        </p:nvSpPr>
        <p:spPr>
          <a:xfrm>
            <a:off x="1391916" y="3341328"/>
            <a:ext cx="255089" cy="300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C19A73C-696A-FBE4-BBBB-2C9C5EE6CD8A}"/>
                  </a:ext>
                </a:extLst>
              </p:cNvPr>
              <p:cNvSpPr txBox="1"/>
              <p:nvPr/>
            </p:nvSpPr>
            <p:spPr>
              <a:xfrm>
                <a:off x="1383845" y="4148110"/>
                <a:ext cx="255089" cy="3004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C19A73C-696A-FBE4-BBBB-2C9C5EE6C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845" y="4148110"/>
                <a:ext cx="255089" cy="300426"/>
              </a:xfrm>
              <a:prstGeom prst="rect">
                <a:avLst/>
              </a:prstGeom>
              <a:blipFill>
                <a:blip r:embed="rId7"/>
                <a:stretch>
                  <a:fillRect r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2DD71B17-5B94-36AF-F4AC-A9EB6208945C}"/>
              </a:ext>
            </a:extLst>
          </p:cNvPr>
          <p:cNvSpPr txBox="1"/>
          <p:nvPr/>
        </p:nvSpPr>
        <p:spPr>
          <a:xfrm>
            <a:off x="1384154" y="4954892"/>
            <a:ext cx="255089" cy="300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DBA72F-B428-26CA-2FFB-73907468FCF3}"/>
              </a:ext>
            </a:extLst>
          </p:cNvPr>
          <p:cNvSpPr txBox="1"/>
          <p:nvPr/>
        </p:nvSpPr>
        <p:spPr>
          <a:xfrm>
            <a:off x="1362777" y="5734568"/>
            <a:ext cx="255089" cy="300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p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4BAA50D-6134-BC30-3C6D-3E947EAA57A2}"/>
              </a:ext>
            </a:extLst>
          </p:cNvPr>
          <p:cNvCxnSpPr>
            <a:cxnSpLocks/>
          </p:cNvCxnSpPr>
          <p:nvPr/>
        </p:nvCxnSpPr>
        <p:spPr>
          <a:xfrm flipH="1" flipV="1">
            <a:off x="1295760" y="3094377"/>
            <a:ext cx="1" cy="32038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36C9CE6A-86E2-0A16-99B6-29B5503B38B3}"/>
              </a:ext>
            </a:extLst>
          </p:cNvPr>
          <p:cNvSpPr txBox="1"/>
          <p:nvPr/>
        </p:nvSpPr>
        <p:spPr>
          <a:xfrm rot="5400000">
            <a:off x="6856275" y="4279259"/>
            <a:ext cx="12947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Probability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B1C69B-33A2-5999-20CF-122A55A3ACC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51714"/>
          <a:stretch/>
        </p:blipFill>
        <p:spPr>
          <a:xfrm>
            <a:off x="8641522" y="1461633"/>
            <a:ext cx="2536959" cy="21321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739082-15BB-5590-C5C4-E56084617AC6}"/>
                  </a:ext>
                </a:extLst>
              </p:cNvPr>
              <p:cNvSpPr txBox="1"/>
              <p:nvPr/>
            </p:nvSpPr>
            <p:spPr>
              <a:xfrm>
                <a:off x="11003184" y="3312959"/>
                <a:ext cx="298906" cy="3581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739082-15BB-5590-C5C4-E56084617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3184" y="3312959"/>
                <a:ext cx="298906" cy="358175"/>
              </a:xfrm>
              <a:prstGeom prst="rect">
                <a:avLst/>
              </a:prstGeom>
              <a:blipFill>
                <a:blip r:embed="rId9"/>
                <a:stretch>
                  <a:fillRect r="-20408"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28C3E327-5685-377C-6671-809A511C9396}"/>
              </a:ext>
            </a:extLst>
          </p:cNvPr>
          <p:cNvSpPr txBox="1"/>
          <p:nvPr/>
        </p:nvSpPr>
        <p:spPr>
          <a:xfrm rot="16200000">
            <a:off x="7595994" y="2183560"/>
            <a:ext cx="18032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Number of tracks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1CFB60D-EE6D-DA62-4D19-19C8FA148710}"/>
              </a:ext>
            </a:extLst>
          </p:cNvPr>
          <p:cNvCxnSpPr>
            <a:cxnSpLocks/>
          </p:cNvCxnSpPr>
          <p:nvPr/>
        </p:nvCxnSpPr>
        <p:spPr>
          <a:xfrm>
            <a:off x="8954600" y="1676400"/>
            <a:ext cx="0" cy="177149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63A6629-5E18-7577-E513-6699B33CC78F}"/>
              </a:ext>
            </a:extLst>
          </p:cNvPr>
          <p:cNvCxnSpPr>
            <a:cxnSpLocks/>
          </p:cNvCxnSpPr>
          <p:nvPr/>
        </p:nvCxnSpPr>
        <p:spPr>
          <a:xfrm flipH="1">
            <a:off x="8077200" y="2236713"/>
            <a:ext cx="877400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BC6CA4-4C62-1A38-1E03-B1055CC72329}"/>
                  </a:ext>
                </a:extLst>
              </p:cNvPr>
              <p:cNvSpPr txBox="1"/>
              <p:nvPr/>
            </p:nvSpPr>
            <p:spPr>
              <a:xfrm>
                <a:off x="7635733" y="2287327"/>
                <a:ext cx="877399" cy="3581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&lt;3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BC6CA4-4C62-1A38-1E03-B1055CC72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733" y="2287327"/>
                <a:ext cx="877399" cy="358175"/>
              </a:xfrm>
              <a:prstGeom prst="rect">
                <a:avLst/>
              </a:prstGeom>
              <a:blipFill>
                <a:blip r:embed="rId10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AF8F8984-1D26-212C-4C09-C7AFDE368EA1}"/>
              </a:ext>
            </a:extLst>
          </p:cNvPr>
          <p:cNvSpPr/>
          <p:nvPr/>
        </p:nvSpPr>
        <p:spPr>
          <a:xfrm>
            <a:off x="1995555" y="3352591"/>
            <a:ext cx="574283" cy="25242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0.51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40FAFC1-757E-5C55-6BD7-3F7A5D450878}"/>
              </a:ext>
            </a:extLst>
          </p:cNvPr>
          <p:cNvSpPr/>
          <p:nvPr/>
        </p:nvSpPr>
        <p:spPr>
          <a:xfrm>
            <a:off x="2907880" y="3352591"/>
            <a:ext cx="574283" cy="25242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0.31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A0B175-8FDE-1F07-CDF8-CF423CE73DDC}"/>
              </a:ext>
            </a:extLst>
          </p:cNvPr>
          <p:cNvSpPr/>
          <p:nvPr/>
        </p:nvSpPr>
        <p:spPr>
          <a:xfrm>
            <a:off x="1995555" y="4181366"/>
            <a:ext cx="574283" cy="25242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0.36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BAD70A3-FE2F-B152-6669-5871543CDB03}"/>
              </a:ext>
            </a:extLst>
          </p:cNvPr>
          <p:cNvSpPr/>
          <p:nvPr/>
        </p:nvSpPr>
        <p:spPr>
          <a:xfrm>
            <a:off x="2886657" y="4181366"/>
            <a:ext cx="574283" cy="25242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0.47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210C0A7-4E50-63AB-6416-4627AE868A66}"/>
              </a:ext>
            </a:extLst>
          </p:cNvPr>
          <p:cNvSpPr/>
          <p:nvPr/>
        </p:nvSpPr>
        <p:spPr>
          <a:xfrm>
            <a:off x="5729533" y="3351685"/>
            <a:ext cx="574283" cy="25242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0.16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EF7D2CB-F200-2FF7-8B4B-02243E16BB00}"/>
              </a:ext>
            </a:extLst>
          </p:cNvPr>
          <p:cNvSpPr/>
          <p:nvPr/>
        </p:nvSpPr>
        <p:spPr>
          <a:xfrm>
            <a:off x="5735817" y="4180131"/>
            <a:ext cx="574283" cy="25242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0.14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49EB03A-043B-249B-2A63-37BCE37E4DCB}"/>
              </a:ext>
            </a:extLst>
          </p:cNvPr>
          <p:cNvSpPr/>
          <p:nvPr/>
        </p:nvSpPr>
        <p:spPr>
          <a:xfrm>
            <a:off x="5729533" y="5017773"/>
            <a:ext cx="574283" cy="25242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0.15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7F432B2-3A84-259B-F1EC-BA5874238C73}"/>
              </a:ext>
            </a:extLst>
          </p:cNvPr>
          <p:cNvSpPr/>
          <p:nvPr/>
        </p:nvSpPr>
        <p:spPr>
          <a:xfrm>
            <a:off x="5729533" y="5751390"/>
            <a:ext cx="574283" cy="25242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0.15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0ED283E-329E-B6BB-FBCA-B168238FFA57}"/>
              </a:ext>
            </a:extLst>
          </p:cNvPr>
          <p:cNvSpPr/>
          <p:nvPr/>
        </p:nvSpPr>
        <p:spPr>
          <a:xfrm>
            <a:off x="4834050" y="5751302"/>
            <a:ext cx="574283" cy="25242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0.84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8E5A8B5-B5E1-F2B6-6D8D-664399B9A13E}"/>
              </a:ext>
            </a:extLst>
          </p:cNvPr>
          <p:cNvSpPr/>
          <p:nvPr/>
        </p:nvSpPr>
        <p:spPr>
          <a:xfrm>
            <a:off x="3822474" y="5018017"/>
            <a:ext cx="574283" cy="25242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0.82</a:t>
            </a:r>
          </a:p>
        </p:txBody>
      </p:sp>
    </p:spTree>
    <p:extLst>
      <p:ext uri="{BB962C8B-B14F-4D97-AF65-F5344CB8AC3E}">
        <p14:creationId xmlns:p14="http://schemas.microsoft.com/office/powerpoint/2010/main" val="282927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0" grpId="0"/>
      <p:bldP spid="22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blue and yellow squares with black text&#10;&#10;Description automatically generated">
            <a:extLst>
              <a:ext uri="{FF2B5EF4-FFF2-40B4-BE49-F238E27FC236}">
                <a16:creationId xmlns:a16="http://schemas.microsoft.com/office/drawing/2014/main" id="{F6B16D7C-72F3-EE17-6079-C04563C770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1" t="7660" r="10407" b="9223"/>
          <a:stretch/>
        </p:blipFill>
        <p:spPr>
          <a:xfrm>
            <a:off x="1755477" y="2983813"/>
            <a:ext cx="4773915" cy="335922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4D296-4FC6-92F5-21A0-D6E11A601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EIC early career workshop, 7/22/24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8A195-FE53-A626-46D3-778AD616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Youqi Song (Yale)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6246F-B394-E490-D8D5-7876CDAB5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12ED-EAE9-49C1-83CC-C58590C569BF}" type="slidenum">
              <a:rPr lang="en-US" smtClean="0"/>
              <a:t>9</a:t>
            </a:fld>
            <a:endParaRPr lang="en-US"/>
          </a:p>
        </p:txBody>
      </p:sp>
      <p:sp>
        <p:nvSpPr>
          <p:cNvPr id="7" name="Google Shape;130;p3">
            <a:extLst>
              <a:ext uri="{FF2B5EF4-FFF2-40B4-BE49-F238E27FC236}">
                <a16:creationId xmlns:a16="http://schemas.microsoft.com/office/drawing/2014/main" id="{B0C19537-967D-EFFF-D405-472E4394F6A6}"/>
              </a:ext>
            </a:extLst>
          </p:cNvPr>
          <p:cNvSpPr txBox="1"/>
          <p:nvPr/>
        </p:nvSpPr>
        <p:spPr>
          <a:xfrm>
            <a:off x="3285025" y="254696"/>
            <a:ext cx="5621950" cy="1054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0" tIns="34276" rIns="68570" bIns="34276" anchor="t" anchorCtr="0">
            <a:spAutoFit/>
          </a:bodyPr>
          <a:lstStyle/>
          <a:p>
            <a:pPr algn="ctr" defTabSz="457200"/>
            <a:r>
              <a:rPr lang="en-US" sz="32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Quantifying PID performance: Look-up tables</a:t>
            </a:r>
            <a:endParaRPr sz="2400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46BDE79-F217-5CE6-F150-9EBBB1092538}"/>
              </a:ext>
            </a:extLst>
          </p:cNvPr>
          <p:cNvSpPr txBox="1">
            <a:spLocks/>
          </p:cNvSpPr>
          <p:nvPr/>
        </p:nvSpPr>
        <p:spPr>
          <a:xfrm>
            <a:off x="208103" y="812457"/>
            <a:ext cx="4173397" cy="1721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/>
              <a:t>For a given kinematic selection, what is the probability of correctly identifying PID?</a:t>
            </a:r>
            <a:endParaRPr lang="en-US" sz="2000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7EC85AD9-2EB2-B992-BD78-46D0D3C6B8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67" t="7986" r="148" b="6017"/>
          <a:stretch/>
        </p:blipFill>
        <p:spPr bwMode="auto">
          <a:xfrm>
            <a:off x="6797584" y="2622551"/>
            <a:ext cx="5238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99C6B882-782C-1CC2-5678-0A0EB7741D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8103" y="1801631"/>
                <a:ext cx="7067550" cy="3651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/>
                  <a:t>E.g.,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∈(</m:t>
                    </m:r>
                    <m:r>
                      <a:rPr lang="en-US" sz="20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1.6, 2.0</m:t>
                    </m:r>
                    <m:r>
                      <a:rPr lang="en-US" sz="2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 GeV</a:t>
                </a:r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−2.10,−2.01</m:t>
                        </m:r>
                      </m:e>
                    </m:d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0, 3</m:t>
                        </m:r>
                      </m:e>
                    </m:d>
                  </m:oMath>
                </a14:m>
                <a:r>
                  <a:rPr lang="en-US" sz="2000" dirty="0"/>
                  <a:t> degrees</a:t>
                </a:r>
                <a:endParaRPr lang="en-US" sz="18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99C6B882-782C-1CC2-5678-0A0EB7741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03" y="1801631"/>
                <a:ext cx="7067550" cy="365124"/>
              </a:xfrm>
              <a:prstGeom prst="rect">
                <a:avLst/>
              </a:prstGeom>
              <a:blipFill>
                <a:blip r:embed="rId5"/>
                <a:stretch>
                  <a:fillRect l="-862" t="-16949" b="-33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AD59E40-41EB-75AD-23E0-82BB71309B82}"/>
              </a:ext>
            </a:extLst>
          </p:cNvPr>
          <p:cNvSpPr txBox="1"/>
          <p:nvPr/>
        </p:nvSpPr>
        <p:spPr>
          <a:xfrm rot="5400000">
            <a:off x="6856275" y="4279259"/>
            <a:ext cx="12947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Probability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DCCC4FF-DB5B-5430-930C-86C7672D7BC2}"/>
              </a:ext>
            </a:extLst>
          </p:cNvPr>
          <p:cNvGrpSpPr/>
          <p:nvPr/>
        </p:nvGrpSpPr>
        <p:grpSpPr>
          <a:xfrm>
            <a:off x="1787654" y="2224257"/>
            <a:ext cx="5078902" cy="870120"/>
            <a:chOff x="1773363" y="2683905"/>
            <a:chExt cx="5723480" cy="98055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4E88645-1490-15C3-6938-00883BDF0887}"/>
                </a:ext>
              </a:extLst>
            </p:cNvPr>
            <p:cNvSpPr txBox="1"/>
            <p:nvPr/>
          </p:nvSpPr>
          <p:spPr>
            <a:xfrm>
              <a:off x="3334178" y="2683905"/>
              <a:ext cx="2221894" cy="6589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/>
                <a:t>Probability that it is </a:t>
              </a:r>
              <a:r>
                <a:rPr lang="en-US" sz="1600" b="1" dirty="0">
                  <a:solidFill>
                    <a:srgbClr val="00B050"/>
                  </a:solidFill>
                </a:rPr>
                <a:t>reconstructed</a:t>
              </a:r>
              <a:r>
                <a:rPr lang="en-US" sz="1600" dirty="0"/>
                <a:t> as…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452947B-F1E6-4A64-5A7C-38FD17C95BD2}"/>
                </a:ext>
              </a:extLst>
            </p:cNvPr>
            <p:cNvSpPr txBox="1"/>
            <p:nvPr/>
          </p:nvSpPr>
          <p:spPr>
            <a:xfrm>
              <a:off x="2075593" y="3322452"/>
              <a:ext cx="28746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/>
                <a:t>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52BD665-D1E5-A586-91B9-CC746623AE3B}"/>
                    </a:ext>
                  </a:extLst>
                </p:cNvPr>
                <p:cNvSpPr txBox="1"/>
                <p:nvPr/>
              </p:nvSpPr>
              <p:spPr>
                <a:xfrm>
                  <a:off x="3190446" y="3316573"/>
                  <a:ext cx="287463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F2EBA27-71F0-9393-FC6A-863C8C6AE4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0446" y="3316573"/>
                  <a:ext cx="287463" cy="338554"/>
                </a:xfrm>
                <a:prstGeom prst="rect">
                  <a:avLst/>
                </a:prstGeom>
                <a:blipFill>
                  <a:blip r:embed="rId8"/>
                  <a:stretch>
                    <a:fillRect r="-48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22F126D-60DD-EB60-534C-DCD44F56230D}"/>
                </a:ext>
              </a:extLst>
            </p:cNvPr>
            <p:cNvSpPr txBox="1"/>
            <p:nvPr/>
          </p:nvSpPr>
          <p:spPr>
            <a:xfrm>
              <a:off x="4305299" y="3316573"/>
              <a:ext cx="28746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/>
                <a:t>K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C974DDC-E8F0-9ECD-78FA-77B8E287D8D9}"/>
                </a:ext>
              </a:extLst>
            </p:cNvPr>
            <p:cNvSpPr txBox="1"/>
            <p:nvPr/>
          </p:nvSpPr>
          <p:spPr>
            <a:xfrm>
              <a:off x="5375149" y="3316573"/>
              <a:ext cx="28746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/>
                <a:t>p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6C4D91E-104D-035D-E9E1-FA37368B8530}"/>
                </a:ext>
              </a:extLst>
            </p:cNvPr>
            <p:cNvSpPr txBox="1"/>
            <p:nvPr/>
          </p:nvSpPr>
          <p:spPr>
            <a:xfrm>
              <a:off x="6069805" y="3369643"/>
              <a:ext cx="1427038" cy="2948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/>
                <a:t>unidentified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8BEA6D5-9F77-8EF0-64F1-30CD62402B38}"/>
                </a:ext>
              </a:extLst>
            </p:cNvPr>
            <p:cNvSpPr/>
            <p:nvPr/>
          </p:nvSpPr>
          <p:spPr>
            <a:xfrm>
              <a:off x="1773363" y="2683905"/>
              <a:ext cx="5343526" cy="97122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E6C9D24-3F36-A1FE-7408-A6E68E21BBDA}"/>
                </a:ext>
              </a:extLst>
            </p:cNvPr>
            <p:cNvCxnSpPr>
              <a:cxnSpLocks/>
            </p:cNvCxnSpPr>
            <p:nvPr/>
          </p:nvCxnSpPr>
          <p:spPr>
            <a:xfrm>
              <a:off x="1773363" y="3268680"/>
              <a:ext cx="534352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96C8068-84D8-7CF0-9364-7166455763B2}"/>
              </a:ext>
            </a:extLst>
          </p:cNvPr>
          <p:cNvSpPr txBox="1"/>
          <p:nvPr/>
        </p:nvSpPr>
        <p:spPr>
          <a:xfrm>
            <a:off x="610133" y="4098901"/>
            <a:ext cx="7737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For a </a:t>
            </a:r>
            <a:r>
              <a:rPr lang="en-US" sz="1600" b="1" dirty="0">
                <a:solidFill>
                  <a:srgbClr val="00B050"/>
                </a:solidFill>
              </a:rPr>
              <a:t>truth </a:t>
            </a:r>
            <a:r>
              <a:rPr lang="en-US" sz="1600" dirty="0"/>
              <a:t>level 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7D19660-440E-F26C-24F5-B7C06F20135E}"/>
              </a:ext>
            </a:extLst>
          </p:cNvPr>
          <p:cNvSpPr/>
          <p:nvPr/>
        </p:nvSpPr>
        <p:spPr>
          <a:xfrm rot="16200000">
            <a:off x="-411893" y="4088549"/>
            <a:ext cx="3203868" cy="119897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34204F-FA47-0982-BDA5-BD2851B93919}"/>
              </a:ext>
            </a:extLst>
          </p:cNvPr>
          <p:cNvSpPr txBox="1"/>
          <p:nvPr/>
        </p:nvSpPr>
        <p:spPr>
          <a:xfrm>
            <a:off x="1391916" y="3341328"/>
            <a:ext cx="255089" cy="300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219F045-1F74-0431-F641-AA367105C428}"/>
                  </a:ext>
                </a:extLst>
              </p:cNvPr>
              <p:cNvSpPr txBox="1"/>
              <p:nvPr/>
            </p:nvSpPr>
            <p:spPr>
              <a:xfrm>
                <a:off x="1383845" y="4148110"/>
                <a:ext cx="255089" cy="3004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219F045-1F74-0431-F641-AA367105C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845" y="4148110"/>
                <a:ext cx="255089" cy="300426"/>
              </a:xfrm>
              <a:prstGeom prst="rect">
                <a:avLst/>
              </a:prstGeom>
              <a:blipFill>
                <a:blip r:embed="rId9"/>
                <a:stretch>
                  <a:fillRect r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BDF6BD7B-DA80-30E8-7B94-A5FE16B3528B}"/>
              </a:ext>
            </a:extLst>
          </p:cNvPr>
          <p:cNvSpPr txBox="1"/>
          <p:nvPr/>
        </p:nvSpPr>
        <p:spPr>
          <a:xfrm>
            <a:off x="1384154" y="4954892"/>
            <a:ext cx="255089" cy="300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0AC553-E701-B270-2669-0EC1534239E8}"/>
              </a:ext>
            </a:extLst>
          </p:cNvPr>
          <p:cNvSpPr txBox="1"/>
          <p:nvPr/>
        </p:nvSpPr>
        <p:spPr>
          <a:xfrm>
            <a:off x="1362777" y="5734568"/>
            <a:ext cx="255089" cy="300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p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257DD6E-FD1B-7A79-C6F5-BA22172622E4}"/>
              </a:ext>
            </a:extLst>
          </p:cNvPr>
          <p:cNvCxnSpPr>
            <a:cxnSpLocks/>
          </p:cNvCxnSpPr>
          <p:nvPr/>
        </p:nvCxnSpPr>
        <p:spPr>
          <a:xfrm flipH="1" flipV="1">
            <a:off x="1295760" y="3094377"/>
            <a:ext cx="1" cy="32038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19319FC9-3CD7-0BDC-0F6C-3521E683BD89}"/>
              </a:ext>
            </a:extLst>
          </p:cNvPr>
          <p:cNvSpPr/>
          <p:nvPr/>
        </p:nvSpPr>
        <p:spPr>
          <a:xfrm>
            <a:off x="1995555" y="3352591"/>
            <a:ext cx="574283" cy="25242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0.97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D803C30-1381-A5E0-DCE8-B606CE9530ED}"/>
              </a:ext>
            </a:extLst>
          </p:cNvPr>
          <p:cNvSpPr/>
          <p:nvPr/>
        </p:nvSpPr>
        <p:spPr>
          <a:xfrm>
            <a:off x="2934371" y="4205908"/>
            <a:ext cx="574283" cy="25242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0.87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22DC2C4-62EE-1722-AFAC-DEB1E02A6C7E}"/>
              </a:ext>
            </a:extLst>
          </p:cNvPr>
          <p:cNvSpPr/>
          <p:nvPr/>
        </p:nvSpPr>
        <p:spPr>
          <a:xfrm>
            <a:off x="3855292" y="5002892"/>
            <a:ext cx="574283" cy="25242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0.15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604A148-FD6F-70C5-68A4-F7B65C9E3382}"/>
              </a:ext>
            </a:extLst>
          </p:cNvPr>
          <p:cNvSpPr/>
          <p:nvPr/>
        </p:nvSpPr>
        <p:spPr>
          <a:xfrm>
            <a:off x="5808858" y="5002892"/>
            <a:ext cx="574283" cy="25242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0.85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7C2E4C8-D8E7-3620-4D26-8197125637C2}"/>
              </a:ext>
            </a:extLst>
          </p:cNvPr>
          <p:cNvSpPr/>
          <p:nvPr/>
        </p:nvSpPr>
        <p:spPr>
          <a:xfrm>
            <a:off x="5808857" y="5782568"/>
            <a:ext cx="574283" cy="25242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1.00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6DF2A1C-A69B-F602-94F9-75E160C70490}"/>
              </a:ext>
            </a:extLst>
          </p:cNvPr>
          <p:cNvSpPr/>
          <p:nvPr/>
        </p:nvSpPr>
        <p:spPr>
          <a:xfrm>
            <a:off x="5802064" y="4205908"/>
            <a:ext cx="574283" cy="25242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0.11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713D076-5DB4-161A-C1F4-6FB81B4AB9FD}"/>
              </a:ext>
            </a:extLst>
          </p:cNvPr>
          <p:cNvGrpSpPr/>
          <p:nvPr/>
        </p:nvGrpSpPr>
        <p:grpSpPr>
          <a:xfrm>
            <a:off x="7840089" y="1017179"/>
            <a:ext cx="4143808" cy="5017815"/>
            <a:chOff x="7885649" y="812457"/>
            <a:chExt cx="4143808" cy="42381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Content Placeholder 2">
                  <a:extLst>
                    <a:ext uri="{FF2B5EF4-FFF2-40B4-BE49-F238E27FC236}">
                      <a16:creationId xmlns:a16="http://schemas.microsoft.com/office/drawing/2014/main" id="{B5DCC9CD-3F2F-CE3D-BEB6-1A03DE43797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885649" y="812457"/>
                  <a:ext cx="4061060" cy="423813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171450" indent="-171450" algn="l" defTabSz="685800" rtl="0" eaLnBrk="1" latinLnBrk="0" hangingPunct="1"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143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8572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2001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5430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8859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2288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5717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9146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000" dirty="0"/>
                    <a:t>We created 37x20x120 = 88800 histograms, covering </a:t>
                  </a:r>
                </a:p>
                <a:p>
                  <a:pPr lvl="1"/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 dirty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(0.1, 15)</m:t>
                      </m:r>
                    </m:oMath>
                  </a14:m>
                  <a:r>
                    <a:rPr lang="en-US" sz="1600" dirty="0"/>
                    <a:t> GeV</a:t>
                  </a:r>
                </a:p>
                <a:p>
                  <a:pPr lvl="1"/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dirty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2.65, 3.1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∈(−3.87,−1.38)</m:t>
                      </m:r>
                    </m:oMath>
                  </a14:m>
                  <a:r>
                    <a:rPr lang="en-US" sz="1600" i="1" dirty="0">
                      <a:latin typeface="Cambria Math" panose="02040503050406030204" pitchFamily="18" charset="0"/>
                    </a:rPr>
                    <a:t> </a:t>
                  </a:r>
                </a:p>
                <a:p>
                  <a:pPr lvl="1"/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1600" b="0" i="1" dirty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(0, 360)</m:t>
                      </m:r>
                    </m:oMath>
                  </a14:m>
                  <a:r>
                    <a:rPr lang="en-US" sz="1600" dirty="0"/>
                    <a:t> degrees</a:t>
                  </a:r>
                </a:p>
                <a:p>
                  <a:pPr lvl="1"/>
                  <a:endParaRPr lang="en-US" sz="1600" b="1" dirty="0"/>
                </a:p>
                <a:p>
                  <a:endParaRPr lang="en-US" sz="2000" dirty="0"/>
                </a:p>
                <a:p>
                  <a:r>
                    <a:rPr lang="en-US" sz="2000" dirty="0"/>
                    <a:t>400M single-particle events (100M e,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r>
                    <a:rPr lang="en-US" sz="2000" dirty="0"/>
                    <a:t>, K, p each)</a:t>
                  </a:r>
                </a:p>
                <a:p>
                  <a:endParaRPr lang="en-US" sz="1600" dirty="0"/>
                </a:p>
                <a:p>
                  <a:endParaRPr lang="en-US" sz="1600" dirty="0"/>
                </a:p>
                <a:p>
                  <a:r>
                    <a:rPr lang="en-US" sz="2000" dirty="0"/>
                    <a:t>The latest tables: </a:t>
                  </a: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  <a:hlinkClick r:id="rId10"/>
                    </a:rPr>
                    <a:t>https://github.com/eic/epic-data/blob/main/pfrich.lut</a:t>
                  </a: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rPr>
                    <a:t> </a:t>
                  </a:r>
                  <a:r>
                    <a:rPr lang="en-US" sz="2000" dirty="0"/>
                    <a:t>, made with the latest magnetic field map </a:t>
                  </a:r>
                  <a:r>
                    <a:rPr lang="en-US" altLang="zh-CN" sz="2000" dirty="0">
                      <a:hlinkClick r:id="rId11"/>
                    </a:rPr>
                    <a:t>MARCO_v.7.6.2.2.11_1.7T, 2024_05_02</a:t>
                  </a:r>
                  <a:endParaRPr lang="en-US" sz="1100" dirty="0"/>
                </a:p>
              </p:txBody>
            </p:sp>
          </mc:Choice>
          <mc:Fallback xmlns="">
            <p:sp>
              <p:nvSpPr>
                <p:cNvPr id="38" name="Content Placeholder 2">
                  <a:extLst>
                    <a:ext uri="{FF2B5EF4-FFF2-40B4-BE49-F238E27FC236}">
                      <a16:creationId xmlns:a16="http://schemas.microsoft.com/office/drawing/2014/main" id="{B5DCC9CD-3F2F-CE3D-BEB6-1A03DE4379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5649" y="812457"/>
                  <a:ext cx="4061060" cy="4238138"/>
                </a:xfrm>
                <a:prstGeom prst="rect">
                  <a:avLst/>
                </a:prstGeom>
                <a:blipFill>
                  <a:blip r:embed="rId12"/>
                  <a:stretch>
                    <a:fillRect l="-1351" t="-12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48E6B39-5B2D-20E1-F0ED-E7837ABD083C}"/>
                </a:ext>
              </a:extLst>
            </p:cNvPr>
            <p:cNvSpPr txBox="1"/>
            <p:nvPr/>
          </p:nvSpPr>
          <p:spPr>
            <a:xfrm>
              <a:off x="10438782" y="1831977"/>
              <a:ext cx="159067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00B050"/>
                  </a:solidFill>
                </a:rPr>
                <a:t>Highly differential!</a:t>
              </a:r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C29F9A7-F525-1B39-6BB5-A58039AD0EE0}"/>
                </a:ext>
              </a:extLst>
            </p:cNvPr>
            <p:cNvSpPr txBox="1"/>
            <p:nvPr/>
          </p:nvSpPr>
          <p:spPr>
            <a:xfrm>
              <a:off x="10009921" y="3198362"/>
              <a:ext cx="19812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00B050"/>
                  </a:solidFill>
                </a:rPr>
                <a:t>Large statistics!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0373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5473</TotalTime>
  <Words>1150</Words>
  <Application>Microsoft Office PowerPoint</Application>
  <PresentationFormat>Widescreen</PresentationFormat>
  <Paragraphs>232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Cambria Math</vt:lpstr>
      <vt:lpstr>Office Theme</vt:lpstr>
      <vt:lpstr>Particle identification performance studies with pfRICH simulations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Backup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Song, Youqi</dc:creator>
  <cp:lastModifiedBy>Song, Youqi</cp:lastModifiedBy>
  <cp:revision>62</cp:revision>
  <dcterms:created xsi:type="dcterms:W3CDTF">2024-07-16T17:28:35Z</dcterms:created>
  <dcterms:modified xsi:type="dcterms:W3CDTF">2024-07-22T13:26:15Z</dcterms:modified>
</cp:coreProperties>
</file>