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Garamond"/>
      <p:regular r:id="rId31"/>
      <p:bold r:id="rId32"/>
      <p:italic r:id="rId33"/>
      <p:boldItalic r:id="rId34"/>
    </p:embeddedFont>
    <p:embeddedFont>
      <p:font typeface="Cambria Math"/>
      <p:regular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1D83F4B-2F68-497B-9164-39D360127DD0}">
  <a:tblStyle styleId="{D1D83F4B-2F68-497B-9164-39D360127DD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D61BFA17-D4A8-43A5-A549-34847174274D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Garamond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5.xml"/><Relationship Id="rId33" Type="http://schemas.openxmlformats.org/officeDocument/2006/relationships/font" Target="fonts/Garamond-italic.fntdata"/><Relationship Id="rId10" Type="http://schemas.openxmlformats.org/officeDocument/2006/relationships/slide" Target="slides/slide4.xml"/><Relationship Id="rId32" Type="http://schemas.openxmlformats.org/officeDocument/2006/relationships/font" Target="fonts/Garamond-bold.fntdata"/><Relationship Id="rId13" Type="http://schemas.openxmlformats.org/officeDocument/2006/relationships/slide" Target="slides/slide7.xml"/><Relationship Id="rId35" Type="http://schemas.openxmlformats.org/officeDocument/2006/relationships/font" Target="fonts/CambriaMath-regular.fntdata"/><Relationship Id="rId12" Type="http://schemas.openxmlformats.org/officeDocument/2006/relationships/slide" Target="slides/slide6.xml"/><Relationship Id="rId34" Type="http://schemas.openxmlformats.org/officeDocument/2006/relationships/font" Target="fonts/Garamond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30be659f77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30be659f77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ed90b779f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ed90b779f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ed305f90d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ed305f90d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ecbe915a5f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ecbe915a5f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d305f90de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ed305f90de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ecbe915a5f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ecbe915a5f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ed305f90de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ed305f90de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ed305f90de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ed305f90de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ed305f90de_1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ed305f90de_1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ed305f90de_1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ed305f90de_1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ed305f90de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ed305f90de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ecb8ce7db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ecb8ce7db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ecbe915a5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ecbe915a5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ed305f90d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ed305f90d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ecb8ce7db7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ecb8ce7db7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ecbe915a5f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ecbe915a5f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ed305f90de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ed305f90de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ecbe915a5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ecbe915a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ed305f90de_1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ed305f90de_1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cbe915a5f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ecbe915a5f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AND_BODY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457172" y="205067"/>
            <a:ext cx="82287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457172" y="1203299"/>
            <a:ext cx="8228700" cy="29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0" y="0"/>
            <a:ext cx="91440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211138" y="694135"/>
            <a:ext cx="8701200" cy="40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528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639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■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861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445500" y="4887516"/>
            <a:ext cx="6984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00" spcFirstLastPara="1" rIns="914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0" y="0"/>
            <a:ext cx="91440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211138" y="694135"/>
            <a:ext cx="4273500" cy="40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306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861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861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861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861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8609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8609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2" type="body"/>
          </p:nvPr>
        </p:nvSpPr>
        <p:spPr>
          <a:xfrm>
            <a:off x="4637088" y="694135"/>
            <a:ext cx="4275000" cy="40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306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196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528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861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861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861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861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8609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8609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8445500" y="4887516"/>
            <a:ext cx="6984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00" spcFirstLastPara="1" rIns="914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2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6"/>
          <p:cNvSpPr txBox="1"/>
          <p:nvPr>
            <p:ph idx="1" type="body"/>
          </p:nvPr>
        </p:nvSpPr>
        <p:spPr>
          <a:xfrm>
            <a:off x="211143" y="694125"/>
            <a:ext cx="3957600" cy="40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528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68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639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861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26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6"/>
          <p:cNvSpPr txBox="1"/>
          <p:nvPr>
            <p:ph idx="2" type="body"/>
          </p:nvPr>
        </p:nvSpPr>
        <p:spPr>
          <a:xfrm>
            <a:off x="4341793" y="683000"/>
            <a:ext cx="3957600" cy="40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528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68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639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540"/>
              <a:buFont typeface="Noto Sans Symbols"/>
              <a:buChar char="○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861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folHlink"/>
              </a:buClr>
              <a:buSzPts val="1260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972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972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972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972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○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972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type="title"/>
          </p:nvPr>
        </p:nvSpPr>
        <p:spPr>
          <a:xfrm>
            <a:off x="0" y="0"/>
            <a:ext cx="91440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72" name="Google Shape;72;p16"/>
          <p:cNvCxnSpPr/>
          <p:nvPr/>
        </p:nvCxnSpPr>
        <p:spPr>
          <a:xfrm>
            <a:off x="-7950" y="504900"/>
            <a:ext cx="91599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518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" name="Google Shape;20;p4"/>
          <p:cNvCxnSpPr/>
          <p:nvPr/>
        </p:nvCxnSpPr>
        <p:spPr>
          <a:xfrm>
            <a:off x="-8025" y="601575"/>
            <a:ext cx="91599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6" name="Google Shape;26;p5"/>
          <p:cNvCxnSpPr/>
          <p:nvPr/>
        </p:nvCxnSpPr>
        <p:spPr>
          <a:xfrm>
            <a:off x="-8025" y="601575"/>
            <a:ext cx="91599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0" name="Google Shape;30;p6"/>
          <p:cNvCxnSpPr/>
          <p:nvPr/>
        </p:nvCxnSpPr>
        <p:spPr>
          <a:xfrm>
            <a:off x="-8025" y="601575"/>
            <a:ext cx="91599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0"/>
            <a:ext cx="8160600" cy="60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5" name="Google Shape;35;p7"/>
          <p:cNvCxnSpPr/>
          <p:nvPr/>
        </p:nvCxnSpPr>
        <p:spPr>
          <a:xfrm>
            <a:off x="-8025" y="601575"/>
            <a:ext cx="91599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4" Type="http://schemas.openxmlformats.org/officeDocument/2006/relationships/image" Target="../media/image27.jpg"/><Relationship Id="rId5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31.jpg"/><Relationship Id="rId5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jpg"/><Relationship Id="rId4" Type="http://schemas.openxmlformats.org/officeDocument/2006/relationships/image" Target="../media/image5.png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Relationship Id="rId4" Type="http://schemas.openxmlformats.org/officeDocument/2006/relationships/image" Target="../media/image3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ctrTitle"/>
          </p:nvPr>
        </p:nvSpPr>
        <p:spPr>
          <a:xfrm>
            <a:off x="1069650" y="2692275"/>
            <a:ext cx="7004700" cy="109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3000"/>
            </a:br>
            <a:br>
              <a:rPr lang="en" sz="3000"/>
            </a:br>
            <a:endParaRPr b="1"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en" sz="2000"/>
            </a:br>
            <a:r>
              <a:rPr b="1" lang="en" sz="2000"/>
              <a:t>Preet Mann</a:t>
            </a:r>
            <a:br>
              <a:rPr b="1" lang="en" sz="2000"/>
            </a:br>
            <a:br>
              <a:rPr b="1" lang="en" sz="2000"/>
            </a:br>
            <a:r>
              <a:rPr b="1" lang="en" sz="2000"/>
              <a:t>July 22</a:t>
            </a:r>
            <a:r>
              <a:rPr b="1" lang="en" sz="2000"/>
              <a:t>, 2024</a:t>
            </a:r>
            <a:endParaRPr sz="3000"/>
          </a:p>
        </p:txBody>
      </p:sp>
      <p:sp>
        <p:nvSpPr>
          <p:cNvPr id="78" name="Google Shape;78;p17"/>
          <p:cNvSpPr txBox="1"/>
          <p:nvPr/>
        </p:nvSpPr>
        <p:spPr>
          <a:xfrm>
            <a:off x="0" y="0"/>
            <a:ext cx="9144000" cy="1638900"/>
          </a:xfrm>
          <a:prstGeom prst="rect">
            <a:avLst/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pfRICH Mirror Evaporation Process</a:t>
            </a:r>
            <a:endParaRPr b="1" sz="3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2900" y="4335450"/>
            <a:ext cx="2751100" cy="80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3518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Full Scale Mount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175" y="1096800"/>
            <a:ext cx="6268674" cy="360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3518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Relative vs. Absolute Deposition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351800" y="810000"/>
            <a:ext cx="5063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Real time deposition values rely 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heavily upon a </a:t>
            </a:r>
            <a:r>
              <a:rPr b="1"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quartz crystal microbalance: (QCM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) which </a:t>
            </a:r>
            <a:r>
              <a:rPr lang="en">
                <a:solidFill>
                  <a:schemeClr val="dk1"/>
                </a:solidFill>
                <a:highlight>
                  <a:schemeClr val="lt1"/>
                </a:highlight>
                <a:latin typeface="Cambria Math"/>
                <a:ea typeface="Cambria Math"/>
                <a:cs typeface="Cambria Math"/>
                <a:sym typeface="Cambria Math"/>
              </a:rPr>
              <a:t>measures the the frequency of oscillation of a quartz crystal which varies as a function of mass on the crystal’s face.</a:t>
            </a:r>
            <a:br>
              <a:rPr lang="en">
                <a:solidFill>
                  <a:schemeClr val="dk1"/>
                </a:solidFill>
                <a:highlight>
                  <a:schemeClr val="lt1"/>
                </a:highlight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highlight>
                <a:schemeClr val="lt1"/>
              </a:highlight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➢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  <a:latin typeface="Cambria Math"/>
                <a:ea typeface="Cambria Math"/>
                <a:cs typeface="Cambria Math"/>
                <a:sym typeface="Cambria Math"/>
              </a:rPr>
              <a:t>Determines the rate of mass deposition as well as total deposition at a given position</a:t>
            </a:r>
            <a:br>
              <a:rPr lang="en">
                <a:solidFill>
                  <a:schemeClr val="dk1"/>
                </a:solidFill>
                <a:highlight>
                  <a:schemeClr val="lt1"/>
                </a:highlight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highlight>
                <a:schemeClr val="lt1"/>
              </a:highlight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➢"/>
            </a:pPr>
            <a:r>
              <a:rPr lang="en">
                <a:solidFill>
                  <a:schemeClr val="dk1"/>
                </a:solidFill>
                <a:highlight>
                  <a:schemeClr val="lt1"/>
                </a:highlight>
                <a:latin typeface="Cambria Math"/>
                <a:ea typeface="Cambria Math"/>
                <a:cs typeface="Cambria Math"/>
                <a:sym typeface="Cambria Math"/>
              </a:rPr>
              <a:t>Post deposition analysis of the coating thickness can be done via stylus profilometer / confocal microscope which provides a ratio between QCM deposition and true deposition for future coatings.</a:t>
            </a: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60" name="Google Shape;160;p27"/>
          <p:cNvPicPr preferRelativeResize="0"/>
          <p:nvPr/>
        </p:nvPicPr>
        <p:blipFill rotWithShape="1">
          <a:blip r:embed="rId3">
            <a:alphaModFix/>
          </a:blip>
          <a:srcRect b="26029" l="32346" r="40065" t="54783"/>
          <a:stretch/>
        </p:blipFill>
        <p:spPr>
          <a:xfrm>
            <a:off x="5875531" y="724450"/>
            <a:ext cx="898476" cy="71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 rotWithShape="1">
          <a:blip r:embed="rId4">
            <a:alphaModFix/>
          </a:blip>
          <a:srcRect b="49999" l="30388" r="42022" t="30814"/>
          <a:stretch/>
        </p:blipFill>
        <p:spPr>
          <a:xfrm>
            <a:off x="5875525" y="1439936"/>
            <a:ext cx="898476" cy="71548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/>
        </p:nvSpPr>
        <p:spPr>
          <a:xfrm>
            <a:off x="6908093" y="761025"/>
            <a:ext cx="1964400" cy="13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Old Crystal</a:t>
            </a:r>
            <a:br>
              <a:rPr lang="en" sz="1800">
                <a:solidFill>
                  <a:schemeClr val="dk1"/>
                </a:solidFill>
              </a:rPr>
            </a:br>
            <a:br>
              <a:rPr lang="en" sz="1800">
                <a:solidFill>
                  <a:schemeClr val="dk1"/>
                </a:solidFill>
              </a:rPr>
            </a:b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New Crystal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63" name="Google Shape;163;p27"/>
          <p:cNvPicPr preferRelativeResize="0"/>
          <p:nvPr/>
        </p:nvPicPr>
        <p:blipFill rotWithShape="1">
          <a:blip r:embed="rId5">
            <a:alphaModFix/>
          </a:blip>
          <a:srcRect b="20729" l="18732" r="14676" t="26616"/>
          <a:stretch/>
        </p:blipFill>
        <p:spPr>
          <a:xfrm>
            <a:off x="5875525" y="2155425"/>
            <a:ext cx="3226356" cy="2988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7"/>
          <p:cNvCxnSpPr>
            <a:endCxn id="165" idx="1"/>
          </p:cNvCxnSpPr>
          <p:nvPr/>
        </p:nvCxnSpPr>
        <p:spPr>
          <a:xfrm flipH="1" rot="10800000">
            <a:off x="7273946" y="2434928"/>
            <a:ext cx="795300" cy="259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65" name="Google Shape;165;p27"/>
          <p:cNvSpPr txBox="1"/>
          <p:nvPr/>
        </p:nvSpPr>
        <p:spPr>
          <a:xfrm>
            <a:off x="8069246" y="2216228"/>
            <a:ext cx="10749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QCM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/>
          <p:nvPr>
            <p:ph type="title"/>
          </p:nvPr>
        </p:nvSpPr>
        <p:spPr>
          <a:xfrm>
            <a:off x="3518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Initial Coatings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71" name="Google Shape;171;p28"/>
          <p:cNvSpPr txBox="1"/>
          <p:nvPr>
            <p:ph idx="1" type="body"/>
          </p:nvPr>
        </p:nvSpPr>
        <p:spPr>
          <a:xfrm>
            <a:off x="370600" y="3657200"/>
            <a:ext cx="24516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Coating #1</a:t>
            </a: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b="35912" l="26641" r="35451" t="32593"/>
          <a:stretch/>
        </p:blipFill>
        <p:spPr>
          <a:xfrm>
            <a:off x="351800" y="806875"/>
            <a:ext cx="2489192" cy="275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 rotWithShape="1">
          <a:blip r:embed="rId4">
            <a:alphaModFix/>
          </a:blip>
          <a:srcRect b="25243" l="15514" r="21903" t="17694"/>
          <a:stretch/>
        </p:blipFill>
        <p:spPr>
          <a:xfrm>
            <a:off x="3260362" y="806863"/>
            <a:ext cx="2271122" cy="276097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/>
          <p:cNvSpPr txBox="1"/>
          <p:nvPr>
            <p:ph idx="1" type="body"/>
          </p:nvPr>
        </p:nvSpPr>
        <p:spPr>
          <a:xfrm>
            <a:off x="3260350" y="3658975"/>
            <a:ext cx="24516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Coating #5</a:t>
            </a: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75" name="Google Shape;175;p28"/>
          <p:cNvPicPr preferRelativeResize="0"/>
          <p:nvPr/>
        </p:nvPicPr>
        <p:blipFill rotWithShape="1">
          <a:blip r:embed="rId5">
            <a:alphaModFix/>
          </a:blip>
          <a:srcRect b="27803" l="0" r="0" t="25866"/>
          <a:stretch/>
        </p:blipFill>
        <p:spPr>
          <a:xfrm>
            <a:off x="6015325" y="806875"/>
            <a:ext cx="2951174" cy="276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8"/>
          <p:cNvSpPr txBox="1"/>
          <p:nvPr>
            <p:ph idx="1" type="body"/>
          </p:nvPr>
        </p:nvSpPr>
        <p:spPr>
          <a:xfrm>
            <a:off x="6265100" y="3658975"/>
            <a:ext cx="24516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Coating #7</a:t>
            </a: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/>
          <p:nvPr>
            <p:ph type="title"/>
          </p:nvPr>
        </p:nvSpPr>
        <p:spPr>
          <a:xfrm>
            <a:off x="3518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Substrate Variation</a:t>
            </a: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: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82" name="Google Shape;182;p29"/>
          <p:cNvSpPr txBox="1"/>
          <p:nvPr>
            <p:ph idx="1" type="body"/>
          </p:nvPr>
        </p:nvSpPr>
        <p:spPr>
          <a:xfrm>
            <a:off x="303325" y="4558075"/>
            <a:ext cx="4189500" cy="4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Large Scale Mirrors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3" name="Google Shape;183;p29"/>
          <p:cNvPicPr preferRelativeResize="0"/>
          <p:nvPr/>
        </p:nvPicPr>
        <p:blipFill rotWithShape="1">
          <a:blip r:embed="rId3">
            <a:alphaModFix/>
          </a:blip>
          <a:srcRect b="12849" l="12558" r="9389" t="36841"/>
          <a:stretch/>
        </p:blipFill>
        <p:spPr>
          <a:xfrm>
            <a:off x="2192900" y="1853775"/>
            <a:ext cx="3010825" cy="25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9"/>
          <p:cNvPicPr preferRelativeResize="0"/>
          <p:nvPr/>
        </p:nvPicPr>
        <p:blipFill rotWithShape="1">
          <a:blip r:embed="rId4">
            <a:alphaModFix/>
          </a:blip>
          <a:srcRect b="807" l="18204" r="30631" t="15935"/>
          <a:stretch/>
        </p:blipFill>
        <p:spPr>
          <a:xfrm>
            <a:off x="351800" y="791775"/>
            <a:ext cx="1682175" cy="364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9"/>
          <p:cNvPicPr preferRelativeResize="0"/>
          <p:nvPr/>
        </p:nvPicPr>
        <p:blipFill rotWithShape="1">
          <a:blip r:embed="rId5">
            <a:alphaModFix/>
          </a:blip>
          <a:srcRect b="33578" l="13643" r="37575" t="42565"/>
          <a:stretch/>
        </p:blipFill>
        <p:spPr>
          <a:xfrm>
            <a:off x="5956400" y="2779475"/>
            <a:ext cx="2548723" cy="166195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 txBox="1"/>
          <p:nvPr>
            <p:ph idx="1" type="body"/>
          </p:nvPr>
        </p:nvSpPr>
        <p:spPr>
          <a:xfrm>
            <a:off x="4954488" y="4558075"/>
            <a:ext cx="4189500" cy="4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Curved Mirrors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Evaporation Results: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graphicFrame>
        <p:nvGraphicFramePr>
          <p:cNvPr id="192" name="Google Shape;192;p30"/>
          <p:cNvGraphicFramePr/>
          <p:nvPr/>
        </p:nvGraphicFramePr>
        <p:xfrm>
          <a:off x="0" y="612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{D1D83F4B-2F68-497B-9164-39D360127DD0}</a:tableStyleId>
              </a:tblPr>
              <a:tblGrid>
                <a:gridCol w="1765975"/>
                <a:gridCol w="2662475"/>
                <a:gridCol w="3036025"/>
                <a:gridCol w="1679525"/>
              </a:tblGrid>
              <a:tr h="535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Evaporation Number</a:t>
                      </a:r>
                      <a:endParaRPr b="1"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Coating Recipe (Values at QCM) </a:t>
                      </a:r>
                      <a:endParaRPr b="1"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Procedural Changes</a:t>
                      </a:r>
                      <a:endParaRPr b="1"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Reflectivity</a:t>
                      </a:r>
                      <a:endParaRPr b="1" sz="1000"/>
                    </a:p>
                  </a:txBody>
                  <a:tcPr marT="91425" marB="91425" marR="91425" marL="91425" anchor="ctr"/>
                </a:tc>
              </a:tr>
              <a:tr h="717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Cr: 5.19 KAng</a:t>
                      </a:r>
                      <a:br>
                        <a:rPr lang="en" sz="1000"/>
                      </a:br>
                      <a:r>
                        <a:rPr lang="en" sz="1000"/>
                        <a:t>Al: 12.03 KAng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Decrease in total deposition amount from previous coatings</a:t>
                      </a:r>
                      <a:br>
                        <a:rPr lang="en" sz="1000"/>
                      </a:br>
                      <a:r>
                        <a:rPr lang="en" sz="1000"/>
                        <a:t>70 KAng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→ 17 KAng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88%</a:t>
                      </a:r>
                      <a:endParaRPr sz="1000"/>
                    </a:p>
                  </a:txBody>
                  <a:tcPr marT="91425" marB="91425" marR="91425" marL="91425" anchor="ctr"/>
                </a:tc>
              </a:tr>
              <a:tr h="597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Cr: 4.66 KAng</a:t>
                      </a:r>
                      <a:br>
                        <a:rPr lang="en" sz="1000"/>
                      </a:br>
                      <a:r>
                        <a:rPr lang="en" sz="1000"/>
                        <a:t>Al: 22.24 KAng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Increased Aluminum Coating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86%</a:t>
                      </a:r>
                      <a:endParaRPr sz="1000"/>
                    </a:p>
                  </a:txBody>
                  <a:tcPr marT="91425" marB="91425" marR="91425" marL="91425" anchor="ctr"/>
                </a:tc>
              </a:tr>
              <a:tr h="546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11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Cr: 5.08 KAng</a:t>
                      </a:r>
                      <a:br>
                        <a:rPr lang="en" sz="1000"/>
                      </a:br>
                      <a:r>
                        <a:rPr lang="en" sz="1000"/>
                        <a:t>Al:12.36 KAng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Consistency Check</a:t>
                      </a:r>
                      <a:br>
                        <a:rPr lang="en" sz="1000"/>
                      </a:br>
                      <a:r>
                        <a:rPr lang="en" sz="1000"/>
                        <a:t>Repeat of #7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89%</a:t>
                      </a:r>
                      <a:endParaRPr sz="1000"/>
                    </a:p>
                  </a:txBody>
                  <a:tcPr marT="91425" marB="91425" marR="91425" marL="91425" anchor="ctr"/>
                </a:tc>
              </a:tr>
              <a:tr h="717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12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</a:rPr>
                        <a:t>Cr: 5.17 KAng</a:t>
                      </a:r>
                      <a:br>
                        <a:rPr lang="en" sz="1000">
                          <a:solidFill>
                            <a:schemeClr val="dk1"/>
                          </a:solidFill>
                        </a:rPr>
                      </a:br>
                      <a:r>
                        <a:rPr lang="en" sz="1000">
                          <a:solidFill>
                            <a:schemeClr val="dk1"/>
                          </a:solidFill>
                        </a:rPr>
                        <a:t>Al:12.27 KAng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Substrate Waviness Test +</a:t>
                      </a:r>
                      <a:br>
                        <a:rPr lang="en" sz="1000"/>
                      </a:br>
                      <a:r>
                        <a:rPr lang="en" sz="1000"/>
                        <a:t>Rotation Decrease</a:t>
                      </a:r>
                      <a:br>
                        <a:rPr lang="en" sz="1000"/>
                      </a:br>
                      <a:r>
                        <a:rPr lang="en" sz="1000"/>
                        <a:t>60 RPM → 30 RPM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88%</a:t>
                      </a:r>
                      <a:endParaRPr sz="1000"/>
                    </a:p>
                  </a:txBody>
                  <a:tcPr marT="91425" marB="91425" marR="91425" marL="91425" anchor="ctr"/>
                </a:tc>
              </a:tr>
              <a:tr h="546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13A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Cr: 0.11 KAng</a:t>
                      </a:r>
                      <a:endParaRPr sz="10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Al: 0.93 KAng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NA62 / COMPASS recipe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20%</a:t>
                      </a:r>
                      <a:endParaRPr sz="1000"/>
                    </a:p>
                  </a:txBody>
                  <a:tcPr marT="91425" marB="91425" marR="91425" marL="91425" anchor="ctr"/>
                </a:tc>
              </a:tr>
              <a:tr h="870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13B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Cr: 1.13 KAng</a:t>
                      </a:r>
                      <a:br>
                        <a:rPr lang="en" sz="1000"/>
                      </a:br>
                      <a:r>
                        <a:rPr lang="en" sz="1000"/>
                        <a:t>Al: </a:t>
                      </a:r>
                      <a:r>
                        <a:rPr lang="en" sz="1000">
                          <a:solidFill>
                            <a:schemeClr val="dk1"/>
                          </a:solidFill>
                        </a:rPr>
                        <a:t>2.578 KAng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Account for QCM to Substrate deposition ratio</a:t>
                      </a:r>
                      <a:br>
                        <a:rPr lang="en" sz="1000"/>
                      </a:br>
                      <a:r>
                        <a:rPr lang="en" sz="1000"/>
                        <a:t>[rough estimate of distance discrepancy]</a:t>
                      </a:r>
                      <a:endParaRPr sz="10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74%</a:t>
                      </a:r>
                      <a:endParaRPr sz="1000"/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" name="Google Shape;197;p31"/>
          <p:cNvGraphicFramePr/>
          <p:nvPr/>
        </p:nvGraphicFramePr>
        <p:xfrm>
          <a:off x="403013" y="9101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{D61BFA17-D4A8-43A5-A549-34847174274D}</a:tableStyleId>
              </a:tblPr>
              <a:tblGrid>
                <a:gridCol w="930475"/>
                <a:gridCol w="1431800"/>
                <a:gridCol w="1155300"/>
              </a:tblGrid>
              <a:tr h="491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Evaporation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Average reflectivity (300-600 nm)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Al (KAng)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7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0.880914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12.03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10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0.868409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22.24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16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11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0.89305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12.36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9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12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0.880803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12.27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9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13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0.74114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3.51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9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14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 0.873327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7.34</a:t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98" name="Google Shape;198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9" name="Google Shape;199;p31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Relative Aluminum Deposition vs Reflectivity</a:t>
            </a: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: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5238" y="910138"/>
            <a:ext cx="4425760" cy="332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Profilometer Analysis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206" name="Google Shape;206;p32"/>
          <p:cNvPicPr preferRelativeResize="0"/>
          <p:nvPr/>
        </p:nvPicPr>
        <p:blipFill rotWithShape="1">
          <a:blip r:embed="rId3">
            <a:alphaModFix/>
          </a:blip>
          <a:srcRect b="40293" l="20628" r="20059" t="18234"/>
          <a:stretch/>
        </p:blipFill>
        <p:spPr>
          <a:xfrm>
            <a:off x="7380200" y="3331975"/>
            <a:ext cx="1763800" cy="181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 rotWithShape="1">
          <a:blip r:embed="rId4">
            <a:alphaModFix/>
          </a:blip>
          <a:srcRect b="36314" l="32526" r="4141" t="26046"/>
          <a:stretch/>
        </p:blipFill>
        <p:spPr>
          <a:xfrm>
            <a:off x="5094326" y="3331974"/>
            <a:ext cx="2285875" cy="181152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 txBox="1"/>
          <p:nvPr/>
        </p:nvSpPr>
        <p:spPr>
          <a:xfrm>
            <a:off x="311125" y="822950"/>
            <a:ext cx="4516200" cy="41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lang="en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True thickness values are determined via </a:t>
            </a:r>
            <a:r>
              <a:rPr b="1" lang="en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profilometer </a:t>
            </a:r>
            <a:r>
              <a:rPr lang="en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or </a:t>
            </a:r>
            <a:r>
              <a:rPr b="1" lang="en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confocal microscope</a:t>
            </a:r>
            <a:r>
              <a:rPr lang="en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</a:t>
            </a:r>
            <a:br>
              <a:rPr lang="en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 sz="18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➢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Stylus or laser glides across the surface of a substrate, rising and falling with the variations in height to create a thickness map.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➢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~15.3375x ratio was determined between the QCM and substrate for SBU mirrors at 50 cm</a:t>
            </a: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209" name="Google Shape;209;p32"/>
          <p:cNvPicPr preferRelativeResize="0"/>
          <p:nvPr/>
        </p:nvPicPr>
        <p:blipFill rotWithShape="1">
          <a:blip r:embed="rId5">
            <a:alphaModFix/>
          </a:blip>
          <a:srcRect b="35312" l="31090" r="40690" t="44537"/>
          <a:stretch/>
        </p:blipFill>
        <p:spPr>
          <a:xfrm>
            <a:off x="7241275" y="1520449"/>
            <a:ext cx="1902724" cy="181152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/>
          <p:nvPr>
            <p:ph type="title"/>
          </p:nvPr>
        </p:nvSpPr>
        <p:spPr>
          <a:xfrm>
            <a:off x="3518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Coating uniformity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215" name="Google Shape;215;p33"/>
          <p:cNvPicPr preferRelativeResize="0"/>
          <p:nvPr/>
        </p:nvPicPr>
        <p:blipFill rotWithShape="1">
          <a:blip r:embed="rId3">
            <a:alphaModFix/>
          </a:blip>
          <a:srcRect b="0" l="0" r="0" t="6507"/>
          <a:stretch/>
        </p:blipFill>
        <p:spPr>
          <a:xfrm>
            <a:off x="4571988" y="1534875"/>
            <a:ext cx="4348762" cy="261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902" y="967325"/>
            <a:ext cx="4813026" cy="37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/>
          <p:nvPr>
            <p:ph type="title"/>
          </p:nvPr>
        </p:nvSpPr>
        <p:spPr>
          <a:xfrm>
            <a:off x="3518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Summary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222" name="Google Shape;222;p34"/>
          <p:cNvSpPr txBox="1"/>
          <p:nvPr>
            <p:ph idx="1" type="body"/>
          </p:nvPr>
        </p:nvSpPr>
        <p:spPr>
          <a:xfrm>
            <a:off x="232650" y="769000"/>
            <a:ext cx="8678700" cy="25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 Math"/>
              <a:buChar char="❖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E-Beam coatings at SBU have been largely successful with 14 conducted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mirror coatings. 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 Math"/>
              <a:buChar char="❖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Small mirror samples’ consistently reaching reflectivity ~90% 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reflectivity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between 300-700 nm with a uniformity of 1-2% 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 Math"/>
              <a:buChar char="❖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An absolute value nearing ~ 90 nm of aluminum, paired with 10 nm of chromium has been shown to approach a 90% peak reflectivity. </a:t>
            </a: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223" name="Google Shape;22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Back Up: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3518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Overview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311700" y="72972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b="1"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pfRICH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: Proximity Focusing Ring I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maging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Cherenkov detector; PID detector [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pion, kaon and proton]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Covers the backward region between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-3.5 &lt;  η ≤ −1.5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➢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Cherenkov photons are formed by interaction with aerogel radiator.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b="1"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</a:t>
            </a:r>
            <a:r>
              <a:rPr b="1"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onical mirrors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line the inner and outer diameter to direct photons towards the HRPPD sensor plane.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➢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Mirrors cover 300 - 700 nm wavelength region at 90% reflectivity.</a:t>
            </a: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5200" y="1364900"/>
            <a:ext cx="4267200" cy="299155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8"/>
          <p:cNvSpPr/>
          <p:nvPr/>
        </p:nvSpPr>
        <p:spPr>
          <a:xfrm>
            <a:off x="8624350" y="1706125"/>
            <a:ext cx="248100" cy="250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6"/>
          <p:cNvSpPr txBox="1"/>
          <p:nvPr>
            <p:ph type="title"/>
          </p:nvPr>
        </p:nvSpPr>
        <p:spPr>
          <a:xfrm>
            <a:off x="3518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Deposition Process / Modeling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234" name="Google Shape;23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800" y="1067125"/>
            <a:ext cx="2819400" cy="62865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5" name="Google Shape;23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0402" y="799075"/>
            <a:ext cx="2356948" cy="674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03025" y="1552974"/>
            <a:ext cx="4670250" cy="57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1300" y="3394550"/>
            <a:ext cx="6321411" cy="179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3518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Chamber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8400" y="768750"/>
            <a:ext cx="3088101" cy="411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 rotWithShape="1">
          <a:blip r:embed="rId4">
            <a:alphaModFix/>
          </a:blip>
          <a:srcRect b="17694" l="26066" r="11768" t="24097"/>
          <a:stretch/>
        </p:blipFill>
        <p:spPr>
          <a:xfrm>
            <a:off x="5414075" y="4051250"/>
            <a:ext cx="363950" cy="364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95" name="Google Shape;9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024" y="1561902"/>
            <a:ext cx="3433725" cy="253117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 txBox="1"/>
          <p:nvPr/>
        </p:nvSpPr>
        <p:spPr>
          <a:xfrm>
            <a:off x="482025" y="4093075"/>
            <a:ext cx="291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  <a:latin typeface="Cambria Math"/>
                <a:ea typeface="Cambria Math"/>
                <a:cs typeface="Cambria Math"/>
                <a:sym typeface="Cambria Math"/>
              </a:rPr>
              <a:t>Evaporator Exterior</a:t>
            </a:r>
            <a:endParaRPr sz="1800">
              <a:solidFill>
                <a:srgbClr val="FF0000"/>
              </a:solidFill>
              <a:highlight>
                <a:srgbClr val="FFFFFF"/>
              </a:highlight>
              <a:latin typeface="Cambria Math"/>
              <a:ea typeface="Cambria Math"/>
              <a:cs typeface="Cambria Math"/>
              <a:sym typeface="Cambria Math"/>
            </a:endParaRPr>
          </a:p>
        </p:txBody>
      </p:sp>
      <p:cxnSp>
        <p:nvCxnSpPr>
          <p:cNvPr id="97" name="Google Shape;97;p19"/>
          <p:cNvCxnSpPr/>
          <p:nvPr/>
        </p:nvCxnSpPr>
        <p:spPr>
          <a:xfrm flipH="1" rot="10800000">
            <a:off x="5881150" y="2838650"/>
            <a:ext cx="2308200" cy="250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98" name="Google Shape;98;p19"/>
          <p:cNvCxnSpPr/>
          <p:nvPr/>
        </p:nvCxnSpPr>
        <p:spPr>
          <a:xfrm flipH="1" rot="10800000">
            <a:off x="6140425" y="1692650"/>
            <a:ext cx="1890000" cy="25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99" name="Google Shape;99;p19"/>
          <p:cNvCxnSpPr/>
          <p:nvPr/>
        </p:nvCxnSpPr>
        <p:spPr>
          <a:xfrm>
            <a:off x="5772425" y="3967600"/>
            <a:ext cx="2367000" cy="183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100" name="Google Shape;100;p19"/>
          <p:cNvCxnSpPr/>
          <p:nvPr/>
        </p:nvCxnSpPr>
        <p:spPr>
          <a:xfrm flipH="1" rot="10800000">
            <a:off x="5705525" y="3448950"/>
            <a:ext cx="2467200" cy="167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01" name="Google Shape;101;p19"/>
          <p:cNvSpPr txBox="1"/>
          <p:nvPr/>
        </p:nvSpPr>
        <p:spPr>
          <a:xfrm>
            <a:off x="8069150" y="1345525"/>
            <a:ext cx="10632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Rotating Fixture</a:t>
            </a:r>
            <a:endParaRPr b="1" sz="12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8155925" y="2571750"/>
            <a:ext cx="11571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Quartz Crystal Microbalance</a:t>
            </a:r>
            <a:endParaRPr b="1" sz="12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8155925" y="3180400"/>
            <a:ext cx="11571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Remote Shutter</a:t>
            </a:r>
            <a:endParaRPr b="1" sz="12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8155925" y="4015500"/>
            <a:ext cx="11571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Electron Gun</a:t>
            </a:r>
            <a:endParaRPr b="1" sz="12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518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Evaporation / PVD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311700" y="86355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mbria Math"/>
              <a:buChar char="❖"/>
            </a:pPr>
            <a:r>
              <a:rPr lang="en" sz="1400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rPr>
              <a:t>Thin film deposition occurs via two main processes, PVD / CVD :</a:t>
            </a:r>
            <a:br>
              <a:rPr lang="en" sz="1500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 sz="1100">
              <a:solidFill>
                <a:srgbClr val="000000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mbria Math"/>
              <a:buChar char="➢"/>
            </a:pPr>
            <a:r>
              <a:rPr b="1" lang="en" sz="11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PVD </a:t>
            </a:r>
            <a:r>
              <a:rPr lang="en" sz="11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(physical vapor deposition) is a process in which the vaporization of a solid material occurs</a:t>
            </a:r>
            <a:endParaRPr sz="11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mbria Math"/>
              <a:buChar char="■"/>
            </a:pPr>
            <a:r>
              <a:rPr lang="en" sz="10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techniques including E-Beam and Sputtering </a:t>
            </a:r>
            <a:br>
              <a:rPr lang="en" sz="12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 sz="12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mbria Math"/>
              <a:buChar char="➢"/>
            </a:pPr>
            <a:r>
              <a:rPr b="1" lang="en" sz="11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CVD </a:t>
            </a:r>
            <a:r>
              <a:rPr lang="en" sz="11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(chemical vapor deposition) is a process in which one or more materials are applied to a substrate to decompose or react in a film</a:t>
            </a:r>
            <a:endParaRPr sz="11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mbria Math"/>
              <a:buChar char="■"/>
            </a:pPr>
            <a:r>
              <a:rPr lang="en" sz="11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techniques include plasma reactions or liquid chemical reactions. </a:t>
            </a:r>
            <a:br>
              <a:rPr lang="en" sz="10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 sz="10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❖"/>
            </a:pPr>
            <a:r>
              <a:rPr lang="en" sz="14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SBU-pfRICH  deposition occurs via E-Beam. </a:t>
            </a:r>
            <a:endParaRPr sz="14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298450" lvl="1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mbria Math"/>
              <a:buChar char="➢"/>
            </a:pPr>
            <a:r>
              <a:rPr lang="en" sz="11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E-gun  heats up material into a vapor which travels isotropically and condenses upon the substrate to create a reflective film.</a:t>
            </a:r>
            <a:endParaRPr sz="11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363" y="863551"/>
            <a:ext cx="4105486" cy="3764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3518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Vacuum</a:t>
            </a: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 State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17" name="Google Shape;117;p21"/>
          <p:cNvSpPr txBox="1"/>
          <p:nvPr>
            <p:ph idx="1" type="body"/>
          </p:nvPr>
        </p:nvSpPr>
        <p:spPr>
          <a:xfrm>
            <a:off x="303325" y="767775"/>
            <a:ext cx="485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 Math"/>
              <a:buChar char="❖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E-Beam evaporation 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necessitates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a high quality vacuum </a:t>
            </a:r>
            <a:r>
              <a:rPr b="1"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(</a:t>
            </a:r>
            <a:r>
              <a:rPr b="1"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10</a:t>
            </a:r>
            <a:r>
              <a:rPr b="1" baseline="30000"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-6</a:t>
            </a:r>
            <a:r>
              <a:rPr b="1"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torr)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➢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An environment in which convection is not possible and an increase in the mean free path of evaporated particles. 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➢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Lesser vacuums introduce film contamination as well as an unstable 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environment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for E-Beam operation. 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■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Conventionally, turbomolecular pumps (right) and cryogenic pumping are used to achieve adequate states.</a:t>
            </a: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4625" y="919950"/>
            <a:ext cx="2756475" cy="382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Ion Source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3850" y="975200"/>
            <a:ext cx="3328451" cy="30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/>
          <p:nvPr/>
        </p:nvSpPr>
        <p:spPr>
          <a:xfrm>
            <a:off x="311700" y="789500"/>
            <a:ext cx="4884300" cy="40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❖"/>
            </a:pPr>
            <a:r>
              <a:rPr b="1" lang="en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IAE </a:t>
            </a:r>
            <a:r>
              <a:rPr lang="en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(ion assisted evaporation) involve a </a:t>
            </a:r>
            <a:br>
              <a:rPr lang="en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r>
              <a:rPr lang="en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Ion source shooting ionized gasses - </a:t>
            </a:r>
            <a:r>
              <a:rPr lang="en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typically oxygen or argon for improved film quality</a:t>
            </a:r>
            <a:br>
              <a:rPr lang="en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➢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Treats the substrate to a bombardment of low energy ions to vaporize any contamination.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➢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Gas ions </a:t>
            </a:r>
            <a:r>
              <a:rPr lang="en">
                <a:solidFill>
                  <a:schemeClr val="dk1"/>
                </a:solidFill>
                <a:highlight>
                  <a:schemeClr val="lt1"/>
                </a:highlight>
                <a:latin typeface="Cambria Math"/>
                <a:ea typeface="Cambria Math"/>
                <a:cs typeface="Cambria Math"/>
                <a:sym typeface="Cambria Math"/>
              </a:rPr>
              <a:t> impart energy into the evaporant atoms, resulting in greater surface mobility as well as increasing the arrival energy and grain structure of the deposited film, leading to more uniform deposition</a:t>
            </a:r>
            <a:br>
              <a:rPr lang="en">
                <a:solidFill>
                  <a:schemeClr val="dk1"/>
                </a:solidFill>
                <a:highlight>
                  <a:schemeClr val="lt1"/>
                </a:highlight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highlight>
                <a:schemeClr val="lt1"/>
              </a:highlight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 Math"/>
              <a:buChar char="❖"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  <a:latin typeface="Cambria Math"/>
                <a:ea typeface="Cambria Math"/>
                <a:cs typeface="Cambria Math"/>
                <a:sym typeface="Cambria Math"/>
              </a:rPr>
              <a:t>SBU mirrors will employ ionized argon gas for improved film consistency and reflectivity.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3518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Material </a:t>
            </a: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Properties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31" name="Google Shape;131;p23"/>
          <p:cNvSpPr txBox="1"/>
          <p:nvPr>
            <p:ph idx="1" type="body"/>
          </p:nvPr>
        </p:nvSpPr>
        <p:spPr>
          <a:xfrm>
            <a:off x="311700" y="73135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 Math"/>
              <a:buChar char="❖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Graphite crucibles containing the relevant materials are loaded into the rotating 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carousel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of the e-gun for evaporation.</a:t>
            </a: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➢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Substrate is created by co-bonding lexan to carbon fiber.</a:t>
            </a: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➢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hromium is then deposited to serve as a primer.</a:t>
            </a: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Subsequently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an aluminum layer is deposited for a reflective film. 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Aluminum reaches an evaporation state at 821</a:t>
            </a:r>
            <a:r>
              <a:rPr lang="en">
                <a:solidFill>
                  <a:schemeClr val="dk1"/>
                </a:solidFill>
              </a:rPr>
              <a:t> ℃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with 10</a:t>
            </a:r>
            <a:r>
              <a:rPr baseline="30000"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-6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torr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Chromium reaches a sublimation state at 977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</a:t>
            </a:r>
            <a:r>
              <a:rPr lang="en">
                <a:solidFill>
                  <a:schemeClr val="dk1"/>
                </a:solidFill>
              </a:rPr>
              <a:t>℃ 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with 10</a:t>
            </a:r>
            <a:r>
              <a:rPr baseline="30000"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-6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torr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</p:txBody>
      </p:sp>
      <p:pic>
        <p:nvPicPr>
          <p:cNvPr id="132" name="Google Shape;132;p23"/>
          <p:cNvPicPr preferRelativeResize="0"/>
          <p:nvPr/>
        </p:nvPicPr>
        <p:blipFill rotWithShape="1">
          <a:blip r:embed="rId3">
            <a:alphaModFix/>
          </a:blip>
          <a:srcRect b="14730" l="-890" r="890" t="11134"/>
          <a:stretch/>
        </p:blipFill>
        <p:spPr>
          <a:xfrm>
            <a:off x="5286200" y="1330438"/>
            <a:ext cx="3857800" cy="3813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 rotWithShape="1">
          <a:blip r:embed="rId4">
            <a:alphaModFix/>
          </a:blip>
          <a:srcRect b="45137" l="31905" r="40994" t="32587"/>
          <a:stretch/>
        </p:blipFill>
        <p:spPr>
          <a:xfrm>
            <a:off x="8235475" y="4147750"/>
            <a:ext cx="908523" cy="995753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Dielectric Protective Coatings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8925" y="1443650"/>
            <a:ext cx="4067026" cy="22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>
            <a:off x="400800" y="936800"/>
            <a:ext cx="4349100" cy="3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 Math"/>
              <a:buChar char="❖"/>
            </a:pPr>
            <a:r>
              <a:rPr lang="en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Chromium-Aluminum mirrors </a:t>
            </a:r>
            <a:r>
              <a:rPr lang="en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oxidize over time and are prone to contaminants on the film - i.e. scratches. Dielectric top coatings are employed to mitigate the damage from these effects.</a:t>
            </a:r>
            <a:br>
              <a:rPr lang="en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 sz="18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➢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Typical coatings of magnesium fluoride MgF2 are applied to optical mirrors, providing a low UV enhancement and protective coat on the surface.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➢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MgF2 requires the heating of a substrate to ~ 200 ℃ at which Lexan would deform, SBU mirrors instead will work with SiO2, silicon dioxide, protective coatings to ensure longevity. </a:t>
            </a: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518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mbria Math"/>
                <a:ea typeface="Cambria Math"/>
                <a:cs typeface="Cambria Math"/>
                <a:sym typeface="Cambria Math"/>
              </a:rPr>
              <a:t>Substrate Mounting</a:t>
            </a:r>
            <a:endParaRPr b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11700" y="728100"/>
            <a:ext cx="4260300" cy="36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 Math"/>
              <a:buChar char="❖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An aluminum plate serves as a mounting point for substrate samples, fixed deposition distance.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➢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Tests for uniformity across different positions in the chamber.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➢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This fixture is then fixed to a rotating motor shaft at the top of the chamber. As the e-gun is off axis, a rotation of the fixture further improves uniformity. </a:t>
            </a:r>
            <a:b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</a:b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mbria Math"/>
              <a:buChar char="■"/>
            </a:pP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A clear lexan witness piece covered by a shadow mask is 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attached</a:t>
            </a:r>
            <a:r>
              <a:rPr lang="en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in every coating to determine total true thickness.</a:t>
            </a:r>
            <a:endParaRPr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47" name="Google Shape;147;p25"/>
          <p:cNvPicPr preferRelativeResize="0"/>
          <p:nvPr/>
        </p:nvPicPr>
        <p:blipFill rotWithShape="1">
          <a:blip r:embed="rId3">
            <a:alphaModFix/>
          </a:blip>
          <a:srcRect b="25633" l="5606" r="2775" t="9862"/>
          <a:stretch/>
        </p:blipFill>
        <p:spPr>
          <a:xfrm>
            <a:off x="5298150" y="1201825"/>
            <a:ext cx="3534152" cy="331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