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51" r:id="rId3"/>
    <p:sldId id="1125" r:id="rId4"/>
    <p:sldId id="1142" r:id="rId5"/>
    <p:sldId id="1127" r:id="rId6"/>
    <p:sldId id="411" r:id="rId7"/>
    <p:sldId id="1070" r:id="rId8"/>
    <p:sldId id="287" r:id="rId9"/>
    <p:sldId id="347" r:id="rId10"/>
    <p:sldId id="266" r:id="rId11"/>
    <p:sldId id="294" r:id="rId12"/>
    <p:sldId id="289" r:id="rId13"/>
    <p:sldId id="259" r:id="rId14"/>
    <p:sldId id="293" r:id="rId15"/>
    <p:sldId id="348" r:id="rId16"/>
    <p:sldId id="284" r:id="rId17"/>
    <p:sldId id="1143" r:id="rId18"/>
    <p:sldId id="345" r:id="rId19"/>
    <p:sldId id="346" r:id="rId20"/>
    <p:sldId id="344" r:id="rId21"/>
    <p:sldId id="323" r:id="rId22"/>
    <p:sldId id="324" r:id="rId23"/>
    <p:sldId id="326" r:id="rId24"/>
    <p:sldId id="349" r:id="rId25"/>
    <p:sldId id="4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BC9400"/>
    <a:srgbClr val="519570"/>
    <a:srgbClr val="A88400"/>
    <a:srgbClr val="FFBA21"/>
    <a:srgbClr val="95450F"/>
    <a:srgbClr val="C05208"/>
    <a:srgbClr val="EC6920"/>
    <a:srgbClr val="FFFFFF"/>
    <a:srgbClr val="AA8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6"/>
    <p:restoredTop sz="96622" autoAdjust="0"/>
  </p:normalViewPr>
  <p:slideViewPr>
    <p:cSldViewPr snapToGrid="0">
      <p:cViewPr varScale="1">
        <p:scale>
          <a:sx n="130" d="100"/>
          <a:sy n="130" d="100"/>
        </p:scale>
        <p:origin x="192" y="58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61AF2-BD24-444E-8BC4-770B0A5D82F0}"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0BA27B6-8DBD-4FE6-A4E9-0D75C817672B}">
      <dgm:prSet phldrT="[Text]"/>
      <dgm:spPr>
        <a:gradFill rotWithShape="0">
          <a:gsLst>
            <a:gs pos="0">
              <a:srgbClr val="EC6920"/>
            </a:gs>
            <a:gs pos="50000">
              <a:srgbClr val="C05208"/>
            </a:gs>
            <a:gs pos="100000">
              <a:srgbClr val="95450F"/>
            </a:gs>
          </a:gsLst>
        </a:gradFill>
        <a:ln w="38100">
          <a:solidFill>
            <a:schemeClr val="bg1"/>
          </a:solidFill>
        </a:ln>
      </dgm:spPr>
      <dgm:t>
        <a:bodyPr/>
        <a:lstStyle/>
        <a:p>
          <a:r>
            <a:rPr lang="en-US" dirty="0"/>
            <a:t>Quarks</a:t>
          </a:r>
        </a:p>
      </dgm:t>
    </dgm:pt>
    <dgm:pt modelId="{5AD50B82-BAB2-4C33-8B37-CA6D6110515B}" type="parTrans" cxnId="{6F93C74E-99FC-4667-A690-1E736E1C3D6A}">
      <dgm:prSet/>
      <dgm:spPr/>
      <dgm:t>
        <a:bodyPr/>
        <a:lstStyle/>
        <a:p>
          <a:endParaRPr lang="en-US"/>
        </a:p>
      </dgm:t>
    </dgm:pt>
    <dgm:pt modelId="{09D1E334-C750-4087-8FAE-5BDA4A301C7F}" type="sibTrans" cxnId="{6F93C74E-99FC-4667-A690-1E736E1C3D6A}">
      <dgm:prSet/>
      <dgm:spPr/>
      <dgm:t>
        <a:bodyPr/>
        <a:lstStyle/>
        <a:p>
          <a:endParaRPr lang="en-US"/>
        </a:p>
      </dgm:t>
    </dgm:pt>
    <dgm:pt modelId="{75E1AFF0-2496-4A91-96A1-889FC0D53DD4}">
      <dgm:prSet phldrT="[Text]"/>
      <dgm:spPr>
        <a:gradFill rotWithShape="0">
          <a:gsLst>
            <a:gs pos="0">
              <a:schemeClr val="bg2">
                <a:lumMod val="50000"/>
              </a:schemeClr>
            </a:gs>
            <a:gs pos="50000">
              <a:schemeClr val="bg2">
                <a:lumMod val="25000"/>
              </a:schemeClr>
            </a:gs>
            <a:gs pos="100000">
              <a:schemeClr val="tx1">
                <a:lumMod val="85000"/>
                <a:lumOff val="15000"/>
              </a:schemeClr>
            </a:gs>
          </a:gsLst>
        </a:gradFill>
        <a:ln w="38100">
          <a:solidFill>
            <a:schemeClr val="bg1"/>
          </a:solidFill>
        </a:ln>
      </dgm:spPr>
      <dgm:t>
        <a:bodyPr/>
        <a:lstStyle/>
        <a:p>
          <a:r>
            <a:rPr lang="en-US" dirty="0"/>
            <a:t>Quagmires</a:t>
          </a:r>
        </a:p>
      </dgm:t>
    </dgm:pt>
    <dgm:pt modelId="{FC64BB8E-487D-49A7-A4C1-F78FDA071D48}" type="parTrans" cxnId="{45D26119-EA6D-4878-BD8F-B344CFAA2FFD}">
      <dgm:prSet/>
      <dgm:spPr/>
      <dgm:t>
        <a:bodyPr/>
        <a:lstStyle/>
        <a:p>
          <a:endParaRPr lang="en-US"/>
        </a:p>
      </dgm:t>
    </dgm:pt>
    <dgm:pt modelId="{745051B3-8A61-420E-875B-9F90513C454F}" type="sibTrans" cxnId="{45D26119-EA6D-4878-BD8F-B344CFAA2FFD}">
      <dgm:prSet/>
      <dgm:spPr/>
      <dgm:t>
        <a:bodyPr/>
        <a:lstStyle/>
        <a:p>
          <a:endParaRPr lang="en-US"/>
        </a:p>
      </dgm:t>
    </dgm:pt>
    <dgm:pt modelId="{6EDEEEB1-FFC1-4986-956C-8813C40C163D}">
      <dgm:prSet phldrT="[Text]"/>
      <dgm:spPr>
        <a:gradFill rotWithShape="0">
          <a:gsLst>
            <a:gs pos="0">
              <a:srgbClr val="FFBA21"/>
            </a:gs>
            <a:gs pos="50000">
              <a:srgbClr val="BC9400"/>
            </a:gs>
            <a:gs pos="100000">
              <a:srgbClr val="A88400"/>
            </a:gs>
          </a:gsLst>
        </a:gradFill>
        <a:ln w="38100">
          <a:solidFill>
            <a:schemeClr val="bg1"/>
          </a:solidFill>
        </a:ln>
      </dgm:spPr>
      <dgm:t>
        <a:bodyPr/>
        <a:lstStyle/>
        <a:p>
          <a:r>
            <a:rPr lang="en-US" dirty="0"/>
            <a:t>Weapons</a:t>
          </a:r>
        </a:p>
      </dgm:t>
    </dgm:pt>
    <dgm:pt modelId="{C5AD8EFE-F92E-4BF3-8912-9010A32C2632}" type="parTrans" cxnId="{9FA24ED1-DB8E-4C82-84D8-83F696A6539C}">
      <dgm:prSet/>
      <dgm:spPr/>
      <dgm:t>
        <a:bodyPr/>
        <a:lstStyle/>
        <a:p>
          <a:endParaRPr lang="en-US"/>
        </a:p>
      </dgm:t>
    </dgm:pt>
    <dgm:pt modelId="{88A2EBF5-11E1-4303-BCD4-38AAB7E01ED7}" type="sibTrans" cxnId="{9FA24ED1-DB8E-4C82-84D8-83F696A6539C}">
      <dgm:prSet/>
      <dgm:spPr/>
      <dgm:t>
        <a:bodyPr/>
        <a:lstStyle/>
        <a:p>
          <a:endParaRPr lang="en-US"/>
        </a:p>
      </dgm:t>
    </dgm:pt>
    <dgm:pt modelId="{CA57C748-760A-4B31-8500-C2FA75734FD1}">
      <dgm:prSet phldrT="[Text]"/>
      <dgm:spPr>
        <a:gradFill rotWithShape="0">
          <a:gsLst>
            <a:gs pos="0">
              <a:schemeClr val="accent1">
                <a:lumMod val="60000"/>
                <a:lumOff val="40000"/>
              </a:schemeClr>
            </a:gs>
            <a:gs pos="50000">
              <a:schemeClr val="accent1">
                <a:lumMod val="75000"/>
              </a:schemeClr>
            </a:gs>
            <a:gs pos="100000">
              <a:schemeClr val="accent1">
                <a:lumMod val="50000"/>
              </a:schemeClr>
            </a:gs>
          </a:gsLst>
        </a:gradFill>
        <a:ln w="38100">
          <a:solidFill>
            <a:schemeClr val="bg1"/>
          </a:solidFill>
        </a:ln>
      </dgm:spPr>
      <dgm:t>
        <a:bodyPr/>
        <a:lstStyle/>
        <a:p>
          <a:r>
            <a:rPr lang="en-US" dirty="0"/>
            <a:t>Windmills</a:t>
          </a:r>
        </a:p>
      </dgm:t>
    </dgm:pt>
    <dgm:pt modelId="{C7875692-4792-48C0-A2AB-B43C5B40879F}" type="parTrans" cxnId="{D2400D2D-4F97-44BD-8D8B-181E45ABFF2D}">
      <dgm:prSet/>
      <dgm:spPr/>
      <dgm:t>
        <a:bodyPr/>
        <a:lstStyle/>
        <a:p>
          <a:endParaRPr lang="en-US"/>
        </a:p>
      </dgm:t>
    </dgm:pt>
    <dgm:pt modelId="{5BF263B5-8492-4946-8893-D08D023FCC6C}" type="sibTrans" cxnId="{D2400D2D-4F97-44BD-8D8B-181E45ABFF2D}">
      <dgm:prSet/>
      <dgm:spPr/>
      <dgm:t>
        <a:bodyPr/>
        <a:lstStyle/>
        <a:p>
          <a:endParaRPr lang="en-US"/>
        </a:p>
      </dgm:t>
    </dgm:pt>
    <dgm:pt modelId="{AF35433D-A98A-4457-AD92-7A43607B9A07}" type="pres">
      <dgm:prSet presAssocID="{04561AF2-BD24-444E-8BC4-770B0A5D82F0}" presName="diagram" presStyleCnt="0">
        <dgm:presLayoutVars>
          <dgm:dir/>
          <dgm:resizeHandles val="exact"/>
        </dgm:presLayoutVars>
      </dgm:prSet>
      <dgm:spPr/>
    </dgm:pt>
    <dgm:pt modelId="{249BE3D9-7428-4E2A-B6A8-6E6F25D7F7D3}" type="pres">
      <dgm:prSet presAssocID="{30BA27B6-8DBD-4FE6-A4E9-0D75C817672B}" presName="node" presStyleLbl="node1" presStyleIdx="0" presStyleCnt="4">
        <dgm:presLayoutVars>
          <dgm:bulletEnabled val="1"/>
        </dgm:presLayoutVars>
      </dgm:prSet>
      <dgm:spPr/>
    </dgm:pt>
    <dgm:pt modelId="{49227109-78DD-4108-A2E7-44F797B6E717}" type="pres">
      <dgm:prSet presAssocID="{09D1E334-C750-4087-8FAE-5BDA4A301C7F}" presName="sibTrans" presStyleCnt="0"/>
      <dgm:spPr/>
    </dgm:pt>
    <dgm:pt modelId="{0641D1D9-3F5F-4AC5-AA6F-E5EBCECE4475}" type="pres">
      <dgm:prSet presAssocID="{75E1AFF0-2496-4A91-96A1-889FC0D53DD4}" presName="node" presStyleLbl="node1" presStyleIdx="1" presStyleCnt="4">
        <dgm:presLayoutVars>
          <dgm:bulletEnabled val="1"/>
        </dgm:presLayoutVars>
      </dgm:prSet>
      <dgm:spPr/>
    </dgm:pt>
    <dgm:pt modelId="{FC2EEFD5-97BC-45CD-9EFE-81C037AE64A6}" type="pres">
      <dgm:prSet presAssocID="{745051B3-8A61-420E-875B-9F90513C454F}" presName="sibTrans" presStyleCnt="0"/>
      <dgm:spPr/>
    </dgm:pt>
    <dgm:pt modelId="{AA796F23-3C67-45F0-A053-C8F229D2C01C}" type="pres">
      <dgm:prSet presAssocID="{6EDEEEB1-FFC1-4986-956C-8813C40C163D}" presName="node" presStyleLbl="node1" presStyleIdx="2" presStyleCnt="4">
        <dgm:presLayoutVars>
          <dgm:bulletEnabled val="1"/>
        </dgm:presLayoutVars>
      </dgm:prSet>
      <dgm:spPr/>
    </dgm:pt>
    <dgm:pt modelId="{1BEEE888-72F7-4BD6-A774-C38EE1792CE3}" type="pres">
      <dgm:prSet presAssocID="{88A2EBF5-11E1-4303-BCD4-38AAB7E01ED7}" presName="sibTrans" presStyleCnt="0"/>
      <dgm:spPr/>
    </dgm:pt>
    <dgm:pt modelId="{DA25EF31-CF5B-4BEE-B59E-99CEB278DE1D}" type="pres">
      <dgm:prSet presAssocID="{CA57C748-760A-4B31-8500-C2FA75734FD1}" presName="node" presStyleLbl="node1" presStyleIdx="3" presStyleCnt="4">
        <dgm:presLayoutVars>
          <dgm:bulletEnabled val="1"/>
        </dgm:presLayoutVars>
      </dgm:prSet>
      <dgm:spPr/>
    </dgm:pt>
  </dgm:ptLst>
  <dgm:cxnLst>
    <dgm:cxn modelId="{45D26119-EA6D-4878-BD8F-B344CFAA2FFD}" srcId="{04561AF2-BD24-444E-8BC4-770B0A5D82F0}" destId="{75E1AFF0-2496-4A91-96A1-889FC0D53DD4}" srcOrd="1" destOrd="0" parTransId="{FC64BB8E-487D-49A7-A4C1-F78FDA071D48}" sibTransId="{745051B3-8A61-420E-875B-9F90513C454F}"/>
    <dgm:cxn modelId="{D2400D2D-4F97-44BD-8D8B-181E45ABFF2D}" srcId="{04561AF2-BD24-444E-8BC4-770B0A5D82F0}" destId="{CA57C748-760A-4B31-8500-C2FA75734FD1}" srcOrd="3" destOrd="0" parTransId="{C7875692-4792-48C0-A2AB-B43C5B40879F}" sibTransId="{5BF263B5-8492-4946-8893-D08D023FCC6C}"/>
    <dgm:cxn modelId="{6F93C74E-99FC-4667-A690-1E736E1C3D6A}" srcId="{04561AF2-BD24-444E-8BC4-770B0A5D82F0}" destId="{30BA27B6-8DBD-4FE6-A4E9-0D75C817672B}" srcOrd="0" destOrd="0" parTransId="{5AD50B82-BAB2-4C33-8B37-CA6D6110515B}" sibTransId="{09D1E334-C750-4087-8FAE-5BDA4A301C7F}"/>
    <dgm:cxn modelId="{B70B766B-BA2E-441F-B4D5-FB21920704A4}" type="presOf" srcId="{04561AF2-BD24-444E-8BC4-770B0A5D82F0}" destId="{AF35433D-A98A-4457-AD92-7A43607B9A07}" srcOrd="0" destOrd="0" presId="urn:microsoft.com/office/officeart/2005/8/layout/default"/>
    <dgm:cxn modelId="{3B457472-6B54-4406-9364-599A238A6D58}" type="presOf" srcId="{75E1AFF0-2496-4A91-96A1-889FC0D53DD4}" destId="{0641D1D9-3F5F-4AC5-AA6F-E5EBCECE4475}" srcOrd="0" destOrd="0" presId="urn:microsoft.com/office/officeart/2005/8/layout/default"/>
    <dgm:cxn modelId="{BE8F0A85-7AD4-4C02-9662-9B46A4CC8E2C}" type="presOf" srcId="{6EDEEEB1-FFC1-4986-956C-8813C40C163D}" destId="{AA796F23-3C67-45F0-A053-C8F229D2C01C}" srcOrd="0" destOrd="0" presId="urn:microsoft.com/office/officeart/2005/8/layout/default"/>
    <dgm:cxn modelId="{E9155EC9-5757-42B2-B370-BAF90D81D7EC}" type="presOf" srcId="{30BA27B6-8DBD-4FE6-A4E9-0D75C817672B}" destId="{249BE3D9-7428-4E2A-B6A8-6E6F25D7F7D3}" srcOrd="0" destOrd="0" presId="urn:microsoft.com/office/officeart/2005/8/layout/default"/>
    <dgm:cxn modelId="{037081CF-E888-4BB0-89E9-82E0EAA2CB08}" type="presOf" srcId="{CA57C748-760A-4B31-8500-C2FA75734FD1}" destId="{DA25EF31-CF5B-4BEE-B59E-99CEB278DE1D}" srcOrd="0" destOrd="0" presId="urn:microsoft.com/office/officeart/2005/8/layout/default"/>
    <dgm:cxn modelId="{9FA24ED1-DB8E-4C82-84D8-83F696A6539C}" srcId="{04561AF2-BD24-444E-8BC4-770B0A5D82F0}" destId="{6EDEEEB1-FFC1-4986-956C-8813C40C163D}" srcOrd="2" destOrd="0" parTransId="{C5AD8EFE-F92E-4BF3-8912-9010A32C2632}" sibTransId="{88A2EBF5-11E1-4303-BCD4-38AAB7E01ED7}"/>
    <dgm:cxn modelId="{2DAD6BFF-7239-4F3E-881B-FE51E5FF8E42}" type="presParOf" srcId="{AF35433D-A98A-4457-AD92-7A43607B9A07}" destId="{249BE3D9-7428-4E2A-B6A8-6E6F25D7F7D3}" srcOrd="0" destOrd="0" presId="urn:microsoft.com/office/officeart/2005/8/layout/default"/>
    <dgm:cxn modelId="{213BD977-3E2A-4F4F-9E4E-12508F377F46}" type="presParOf" srcId="{AF35433D-A98A-4457-AD92-7A43607B9A07}" destId="{49227109-78DD-4108-A2E7-44F797B6E717}" srcOrd="1" destOrd="0" presId="urn:microsoft.com/office/officeart/2005/8/layout/default"/>
    <dgm:cxn modelId="{0F49751C-CE81-4A56-9037-FD78E198C5EC}" type="presParOf" srcId="{AF35433D-A98A-4457-AD92-7A43607B9A07}" destId="{0641D1D9-3F5F-4AC5-AA6F-E5EBCECE4475}" srcOrd="2" destOrd="0" presId="urn:microsoft.com/office/officeart/2005/8/layout/default"/>
    <dgm:cxn modelId="{93CB8D93-EE8A-4F25-BD7E-5A00C12ECC86}" type="presParOf" srcId="{AF35433D-A98A-4457-AD92-7A43607B9A07}" destId="{FC2EEFD5-97BC-45CD-9EFE-81C037AE64A6}" srcOrd="3" destOrd="0" presId="urn:microsoft.com/office/officeart/2005/8/layout/default"/>
    <dgm:cxn modelId="{12461B8C-6A52-4998-A413-D4C6242603C7}" type="presParOf" srcId="{AF35433D-A98A-4457-AD92-7A43607B9A07}" destId="{AA796F23-3C67-45F0-A053-C8F229D2C01C}" srcOrd="4" destOrd="0" presId="urn:microsoft.com/office/officeart/2005/8/layout/default"/>
    <dgm:cxn modelId="{C6315A7D-21AF-463E-AAC9-90C0BAC814E2}" type="presParOf" srcId="{AF35433D-A98A-4457-AD92-7A43607B9A07}" destId="{1BEEE888-72F7-4BD6-A774-C38EE1792CE3}" srcOrd="5" destOrd="0" presId="urn:microsoft.com/office/officeart/2005/8/layout/default"/>
    <dgm:cxn modelId="{19891894-87F4-4EA9-87BF-C18CFF767EFB}" type="presParOf" srcId="{AF35433D-A98A-4457-AD92-7A43607B9A07}" destId="{DA25EF31-CF5B-4BEE-B59E-99CEB278DE1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BE3D9-7428-4E2A-B6A8-6E6F25D7F7D3}">
      <dsp:nvSpPr>
        <dsp:cNvPr id="0" name=""/>
        <dsp:cNvSpPr/>
      </dsp:nvSpPr>
      <dsp:spPr>
        <a:xfrm>
          <a:off x="800" y="445561"/>
          <a:ext cx="3123411" cy="1874046"/>
        </a:xfrm>
        <a:prstGeom prst="rect">
          <a:avLst/>
        </a:prstGeom>
        <a:gradFill rotWithShape="0">
          <a:gsLst>
            <a:gs pos="0">
              <a:srgbClr val="EC6920"/>
            </a:gs>
            <a:gs pos="50000">
              <a:srgbClr val="C05208"/>
            </a:gs>
            <a:gs pos="100000">
              <a:srgbClr val="95450F"/>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Quarks</a:t>
          </a:r>
        </a:p>
      </dsp:txBody>
      <dsp:txXfrm>
        <a:off x="800" y="445561"/>
        <a:ext cx="3123411" cy="1874046"/>
      </dsp:txXfrm>
    </dsp:sp>
    <dsp:sp modelId="{0641D1D9-3F5F-4AC5-AA6F-E5EBCECE4475}">
      <dsp:nvSpPr>
        <dsp:cNvPr id="0" name=""/>
        <dsp:cNvSpPr/>
      </dsp:nvSpPr>
      <dsp:spPr>
        <a:xfrm>
          <a:off x="3436553" y="445561"/>
          <a:ext cx="3123411" cy="1874046"/>
        </a:xfrm>
        <a:prstGeom prst="rect">
          <a:avLst/>
        </a:prstGeom>
        <a:gradFill rotWithShape="0">
          <a:gsLst>
            <a:gs pos="0">
              <a:schemeClr val="bg2">
                <a:lumMod val="50000"/>
              </a:schemeClr>
            </a:gs>
            <a:gs pos="50000">
              <a:schemeClr val="bg2">
                <a:lumMod val="25000"/>
              </a:schemeClr>
            </a:gs>
            <a:gs pos="100000">
              <a:schemeClr val="tx1">
                <a:lumMod val="85000"/>
                <a:lumOff val="15000"/>
              </a:schemeClr>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Quagmires</a:t>
          </a:r>
        </a:p>
      </dsp:txBody>
      <dsp:txXfrm>
        <a:off x="3436553" y="445561"/>
        <a:ext cx="3123411" cy="1874046"/>
      </dsp:txXfrm>
    </dsp:sp>
    <dsp:sp modelId="{AA796F23-3C67-45F0-A053-C8F229D2C01C}">
      <dsp:nvSpPr>
        <dsp:cNvPr id="0" name=""/>
        <dsp:cNvSpPr/>
      </dsp:nvSpPr>
      <dsp:spPr>
        <a:xfrm>
          <a:off x="800" y="2631950"/>
          <a:ext cx="3123411" cy="1874046"/>
        </a:xfrm>
        <a:prstGeom prst="rect">
          <a:avLst/>
        </a:prstGeom>
        <a:gradFill rotWithShape="0">
          <a:gsLst>
            <a:gs pos="0">
              <a:srgbClr val="FFBA21"/>
            </a:gs>
            <a:gs pos="50000">
              <a:srgbClr val="BC9400"/>
            </a:gs>
            <a:gs pos="100000">
              <a:srgbClr val="A88400"/>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Weapons</a:t>
          </a:r>
        </a:p>
      </dsp:txBody>
      <dsp:txXfrm>
        <a:off x="800" y="2631950"/>
        <a:ext cx="3123411" cy="1874046"/>
      </dsp:txXfrm>
    </dsp:sp>
    <dsp:sp modelId="{DA25EF31-CF5B-4BEE-B59E-99CEB278DE1D}">
      <dsp:nvSpPr>
        <dsp:cNvPr id="0" name=""/>
        <dsp:cNvSpPr/>
      </dsp:nvSpPr>
      <dsp:spPr>
        <a:xfrm>
          <a:off x="3436553" y="2631950"/>
          <a:ext cx="3123411" cy="1874046"/>
        </a:xfrm>
        <a:prstGeom prst="rect">
          <a:avLst/>
        </a:prstGeom>
        <a:gradFill rotWithShape="0">
          <a:gsLst>
            <a:gs pos="0">
              <a:schemeClr val="accent1">
                <a:lumMod val="60000"/>
                <a:lumOff val="40000"/>
              </a:schemeClr>
            </a:gs>
            <a:gs pos="50000">
              <a:schemeClr val="accent1">
                <a:lumMod val="75000"/>
              </a:schemeClr>
            </a:gs>
            <a:gs pos="100000">
              <a:schemeClr val="accent1">
                <a:lumMod val="50000"/>
              </a:schemeClr>
            </a:gs>
          </a:gsLst>
          <a:lin ang="5400000" scaled="0"/>
        </a:gra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Windmills</a:t>
          </a:r>
        </a:p>
      </dsp:txBody>
      <dsp:txXfrm>
        <a:off x="3436553" y="2631950"/>
        <a:ext cx="3123411" cy="18740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7B96-3BC7-3242-B2D1-1DF882DDB04B}" type="datetimeFigureOut">
              <a:rPr lang="en-US" smtClean="0"/>
              <a:t>7/21/24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FBF48-12FB-094B-AE7A-00CB177AB7AB}" type="slidenum">
              <a:rPr lang="en-US" smtClean="0"/>
              <a:t>‹#›</a:t>
            </a:fld>
            <a:endParaRPr lang="en-US"/>
          </a:p>
        </p:txBody>
      </p:sp>
    </p:spTree>
    <p:extLst>
      <p:ext uri="{BB962C8B-B14F-4D97-AF65-F5344CB8AC3E}">
        <p14:creationId xmlns:p14="http://schemas.microsoft.com/office/powerpoint/2010/main" val="20529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43 FFRDCs as of February 2023. Doe has 16 FFRDCs, NETL is not an FFRDC.</a:t>
            </a:r>
          </a:p>
          <a:p>
            <a:endParaRPr lang="en-US" dirty="0"/>
          </a:p>
          <a:p>
            <a:pPr algn="l"/>
            <a:r>
              <a:rPr lang="en-US" b="0" i="0" u="none" strike="noStrike" dirty="0">
                <a:solidFill>
                  <a:srgbClr val="212529"/>
                </a:solidFill>
                <a:effectLst/>
                <a:latin typeface="Open Sans" panose="020B0606030504020204" pitchFamily="34" charset="0"/>
              </a:rPr>
              <a:t>Federally Funded Research and Development Centers (FFRDCs) trace their origins to World War II, when new institutions were needed to address new challenges. The extraordinary science and engineering problems posed by the war called for a sustained R&amp;D effort that combined independent and highly technical capabilities with the kind of long-term funding commitment that only the government could make.</a:t>
            </a:r>
          </a:p>
          <a:p>
            <a:pPr algn="l"/>
            <a:r>
              <a:rPr lang="en-US" b="0" i="0" u="none" strike="noStrike" dirty="0">
                <a:solidFill>
                  <a:srgbClr val="212529"/>
                </a:solidFill>
                <a:effectLst/>
                <a:latin typeface="Open Sans" panose="020B0606030504020204" pitchFamily="34" charset="0"/>
              </a:rPr>
              <a:t>Early precursors to today’s FFRDCs included the Applied Physics Laboratory at Johns Hopkins University, the Jet Propulsion Laboratory at the California Institute of Technology, and the Radiation Lab at MIT. These facilities offered first-rate R&amp;D capabilities from the private sector underpinned by federal funding, the very essence of the FFRDCs.</a:t>
            </a:r>
          </a:p>
          <a:p>
            <a:pPr algn="l"/>
            <a:r>
              <a:rPr lang="en-US" b="0" i="0" u="none" strike="noStrike" dirty="0">
                <a:solidFill>
                  <a:srgbClr val="212529"/>
                </a:solidFill>
                <a:effectLst/>
                <a:latin typeface="Open Sans" panose="020B0606030504020204" pitchFamily="34" charset="0"/>
              </a:rPr>
              <a:t>As Sandia President and Labs Director Paul </a:t>
            </a:r>
            <a:r>
              <a:rPr lang="en-US" b="0" i="0" u="none" strike="noStrike" dirty="0" err="1">
                <a:solidFill>
                  <a:srgbClr val="212529"/>
                </a:solidFill>
                <a:effectLst/>
                <a:latin typeface="Open Sans" panose="020B0606030504020204" pitchFamily="34" charset="0"/>
              </a:rPr>
              <a:t>Hommert</a:t>
            </a:r>
            <a:r>
              <a:rPr lang="en-US" b="0" i="0" u="none" strike="noStrike" dirty="0">
                <a:solidFill>
                  <a:srgbClr val="212529"/>
                </a:solidFill>
                <a:effectLst/>
                <a:latin typeface="Open Sans" panose="020B0606030504020204" pitchFamily="34" charset="0"/>
              </a:rPr>
              <a:t> notes, the iconic predecessor and model for FFRDCs was Los Alamos Scientific Laboratory, where the nation invested substantial resources to develop the atomic weapons that ended World War II.</a:t>
            </a:r>
          </a:p>
          <a:p>
            <a:pPr algn="l"/>
            <a:r>
              <a:rPr lang="en-US" b="0" i="0" u="none" strike="noStrike" dirty="0">
                <a:solidFill>
                  <a:srgbClr val="212529"/>
                </a:solidFill>
                <a:effectLst/>
                <a:latin typeface="Open Sans" panose="020B0606030504020204" pitchFamily="34" charset="0"/>
              </a:rPr>
              <a:t>Paul recounts that Gen. Leslie Groves, who headed the Manhattan Project, initially envisioned Los Alamos as a pure government operation. Robert Oppenheimer, tapped by Groves to lead the Los Alamos lab for the project, convinced Groves that a more effective approach — and one more likely to succeed in drawing the top scientists and engineers that project demanded — would be to have an outside entity manage the lab, backed by government investment. Groves agreed and the results validated the approach.</a:t>
            </a:r>
          </a:p>
          <a:p>
            <a:pPr algn="l"/>
            <a:r>
              <a:rPr lang="en-US" b="0" i="0" u="none" strike="noStrike" dirty="0">
                <a:solidFill>
                  <a:srgbClr val="212529"/>
                </a:solidFill>
                <a:effectLst/>
                <a:latin typeface="Open Sans" panose="020B0606030504020204" pitchFamily="34" charset="0"/>
              </a:rPr>
              <a:t>The successes of Los Alamos and the other wartime labs offered a compelling model for FFRDCs, a structure that was formalized in the post-war era with the establishment of the RAND Corporation and several Atomic Energy Commission laboratories, including Sandia. Today there are 41 FFRDCs sponsored by agencies from across the government.</a:t>
            </a:r>
          </a:p>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8</a:t>
            </a:fld>
            <a:endParaRPr lang="en-US"/>
          </a:p>
        </p:txBody>
      </p:sp>
    </p:spTree>
    <p:extLst>
      <p:ext uri="{BB962C8B-B14F-4D97-AF65-F5344CB8AC3E}">
        <p14:creationId xmlns:p14="http://schemas.microsoft.com/office/powerpoint/2010/main" val="284756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00BD-E701-AEFC-31E0-38CCC2F15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8C26C-F23E-607C-F06D-3DCEBEF60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17611-0DCA-B87D-421D-EB448A1EE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36B7A-BA1C-9146-E3CB-9D962752A264}"/>
              </a:ext>
            </a:extLst>
          </p:cNvPr>
          <p:cNvSpPr>
            <a:spLocks noGrp="1"/>
          </p:cNvSpPr>
          <p:nvPr>
            <p:ph type="sldNum" sz="quarter" idx="5"/>
          </p:nvPr>
        </p:nvSpPr>
        <p:spPr/>
        <p:txBody>
          <a:bodyPr/>
          <a:lstStyle/>
          <a:p>
            <a:fld id="{503FBF48-12FB-094B-AE7A-00CB177AB7AB}" type="slidenum">
              <a:rPr lang="en-US" smtClean="0"/>
              <a:t>18</a:t>
            </a:fld>
            <a:endParaRPr lang="en-US"/>
          </a:p>
        </p:txBody>
      </p:sp>
    </p:spTree>
    <p:extLst>
      <p:ext uri="{BB962C8B-B14F-4D97-AF65-F5344CB8AC3E}">
        <p14:creationId xmlns:p14="http://schemas.microsoft.com/office/powerpoint/2010/main" val="76429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349C-AA7C-8AD1-B05B-1B8EA22F6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BFB85-AFC5-FB62-B592-1876B36C2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0051C-49E1-7D00-B5C8-CF27C1E1DC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9635D0-BCA3-29CB-0FFD-8ED9B058E8B6}"/>
              </a:ext>
            </a:extLst>
          </p:cNvPr>
          <p:cNvSpPr>
            <a:spLocks noGrp="1"/>
          </p:cNvSpPr>
          <p:nvPr>
            <p:ph type="sldNum" sz="quarter" idx="5"/>
          </p:nvPr>
        </p:nvSpPr>
        <p:spPr/>
        <p:txBody>
          <a:bodyPr/>
          <a:lstStyle/>
          <a:p>
            <a:fld id="{503FBF48-12FB-094B-AE7A-00CB177AB7AB}" type="slidenum">
              <a:rPr lang="en-US" smtClean="0"/>
              <a:t>19</a:t>
            </a:fld>
            <a:endParaRPr lang="en-US"/>
          </a:p>
        </p:txBody>
      </p:sp>
    </p:spTree>
    <p:extLst>
      <p:ext uri="{BB962C8B-B14F-4D97-AF65-F5344CB8AC3E}">
        <p14:creationId xmlns:p14="http://schemas.microsoft.com/office/powerpoint/2010/main" val="392564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0355-EDEC-4F6E-D499-F9A457CDC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08BEF-0E1C-F63E-9ADD-CBEFF77944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40EB3-FC9D-A00D-3477-CC9A794EA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24B5B-90DF-AE34-2C23-19CD8B6095C0}"/>
              </a:ext>
            </a:extLst>
          </p:cNvPr>
          <p:cNvSpPr>
            <a:spLocks noGrp="1"/>
          </p:cNvSpPr>
          <p:nvPr>
            <p:ph type="sldNum" sz="quarter" idx="5"/>
          </p:nvPr>
        </p:nvSpPr>
        <p:spPr/>
        <p:txBody>
          <a:bodyPr/>
          <a:lstStyle/>
          <a:p>
            <a:fld id="{503FBF48-12FB-094B-AE7A-00CB177AB7AB}" type="slidenum">
              <a:rPr lang="en-US" smtClean="0"/>
              <a:t>20</a:t>
            </a:fld>
            <a:endParaRPr lang="en-US"/>
          </a:p>
        </p:txBody>
      </p:sp>
    </p:spTree>
    <p:extLst>
      <p:ext uri="{BB962C8B-B14F-4D97-AF65-F5344CB8AC3E}">
        <p14:creationId xmlns:p14="http://schemas.microsoft.com/office/powerpoint/2010/main" val="296538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2EE85-A139-9CE5-BA77-6131531A3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9A748-CAA0-1B3E-BB62-2BB6D4146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4BA5E-17D1-FCD6-7AEE-C679B3E6E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EE03C2-1AF0-6B90-4CE0-30323BF387C8}"/>
              </a:ext>
            </a:extLst>
          </p:cNvPr>
          <p:cNvSpPr>
            <a:spLocks noGrp="1"/>
          </p:cNvSpPr>
          <p:nvPr>
            <p:ph type="sldNum" sz="quarter" idx="5"/>
          </p:nvPr>
        </p:nvSpPr>
        <p:spPr/>
        <p:txBody>
          <a:bodyPr/>
          <a:lstStyle/>
          <a:p>
            <a:fld id="{503FBF48-12FB-094B-AE7A-00CB177AB7AB}" type="slidenum">
              <a:rPr lang="en-US" smtClean="0"/>
              <a:t>21</a:t>
            </a:fld>
            <a:endParaRPr lang="en-US"/>
          </a:p>
        </p:txBody>
      </p:sp>
    </p:spTree>
    <p:extLst>
      <p:ext uri="{BB962C8B-B14F-4D97-AF65-F5344CB8AC3E}">
        <p14:creationId xmlns:p14="http://schemas.microsoft.com/office/powerpoint/2010/main" val="345161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3694-BA95-7B93-B0AC-2B3EE52E1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D7033-57F1-11C1-A0D6-23BD58B2C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EA76C-F0BF-ED5E-FB18-6716D63B8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787FB5-399A-0F61-6BB1-1F9E6E02D95B}"/>
              </a:ext>
            </a:extLst>
          </p:cNvPr>
          <p:cNvSpPr>
            <a:spLocks noGrp="1"/>
          </p:cNvSpPr>
          <p:nvPr>
            <p:ph type="sldNum" sz="quarter" idx="5"/>
          </p:nvPr>
        </p:nvSpPr>
        <p:spPr/>
        <p:txBody>
          <a:bodyPr/>
          <a:lstStyle/>
          <a:p>
            <a:fld id="{503FBF48-12FB-094B-AE7A-00CB177AB7AB}" type="slidenum">
              <a:rPr lang="en-US" smtClean="0"/>
              <a:t>22</a:t>
            </a:fld>
            <a:endParaRPr lang="en-US"/>
          </a:p>
        </p:txBody>
      </p:sp>
    </p:spTree>
    <p:extLst>
      <p:ext uri="{BB962C8B-B14F-4D97-AF65-F5344CB8AC3E}">
        <p14:creationId xmlns:p14="http://schemas.microsoft.com/office/powerpoint/2010/main" val="230768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C904D-F66D-E21D-F642-3815EA8D9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B9719-4C3E-F5DE-92CB-38E469184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07CB8-C2C5-B1D7-0EAE-13EDCACC18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BAE283-F92B-0D67-C496-85A2A5D27519}"/>
              </a:ext>
            </a:extLst>
          </p:cNvPr>
          <p:cNvSpPr>
            <a:spLocks noGrp="1"/>
          </p:cNvSpPr>
          <p:nvPr>
            <p:ph type="sldNum" sz="quarter" idx="5"/>
          </p:nvPr>
        </p:nvSpPr>
        <p:spPr/>
        <p:txBody>
          <a:bodyPr/>
          <a:lstStyle/>
          <a:p>
            <a:fld id="{503FBF48-12FB-094B-AE7A-00CB177AB7AB}" type="slidenum">
              <a:rPr lang="en-US" smtClean="0"/>
              <a:t>23</a:t>
            </a:fld>
            <a:endParaRPr lang="en-US"/>
          </a:p>
        </p:txBody>
      </p:sp>
    </p:spTree>
    <p:extLst>
      <p:ext uri="{BB962C8B-B14F-4D97-AF65-F5344CB8AC3E}">
        <p14:creationId xmlns:p14="http://schemas.microsoft.com/office/powerpoint/2010/main" val="797025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14FB-A912-F39E-A252-1248829F9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061DE-7FD3-B762-B225-CE0619C4B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4BEF7-0270-E97E-9DFA-BE3813AC1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7FC16A-44FB-BF87-F23A-C3A083C36844}"/>
              </a:ext>
            </a:extLst>
          </p:cNvPr>
          <p:cNvSpPr>
            <a:spLocks noGrp="1"/>
          </p:cNvSpPr>
          <p:nvPr>
            <p:ph type="sldNum" sz="quarter" idx="5"/>
          </p:nvPr>
        </p:nvSpPr>
        <p:spPr/>
        <p:txBody>
          <a:bodyPr/>
          <a:lstStyle/>
          <a:p>
            <a:fld id="{503FBF48-12FB-094B-AE7A-00CB177AB7AB}" type="slidenum">
              <a:rPr lang="en-US" smtClean="0"/>
              <a:t>24</a:t>
            </a:fld>
            <a:endParaRPr lang="en-US"/>
          </a:p>
        </p:txBody>
      </p:sp>
    </p:spTree>
    <p:extLst>
      <p:ext uri="{BB962C8B-B14F-4D97-AF65-F5344CB8AC3E}">
        <p14:creationId xmlns:p14="http://schemas.microsoft.com/office/powerpoint/2010/main" val="93466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from Dimitri </a:t>
            </a:r>
            <a:r>
              <a:rPr lang="en-US" dirty="0" err="1"/>
              <a:t>Kusnezov</a:t>
            </a:r>
            <a:r>
              <a:rPr lang="en-US" dirty="0"/>
              <a:t> presentation to CRENEL on July 18, 2014 “The DOE’s National Lab Complex)</a:t>
            </a:r>
          </a:p>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9</a:t>
            </a:fld>
            <a:endParaRPr lang="en-US"/>
          </a:p>
        </p:txBody>
      </p:sp>
    </p:spTree>
    <p:extLst>
      <p:ext uri="{BB962C8B-B14F-4D97-AF65-F5344CB8AC3E}">
        <p14:creationId xmlns:p14="http://schemas.microsoft.com/office/powerpoint/2010/main" val="225276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10</a:t>
            </a:fld>
            <a:endParaRPr lang="en-US"/>
          </a:p>
        </p:txBody>
      </p:sp>
    </p:spTree>
    <p:extLst>
      <p:ext uri="{BB962C8B-B14F-4D97-AF65-F5344CB8AC3E}">
        <p14:creationId xmlns:p14="http://schemas.microsoft.com/office/powerpoint/2010/main" val="31635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from Dimitri </a:t>
            </a:r>
            <a:r>
              <a:rPr lang="en-US" dirty="0" err="1"/>
              <a:t>Kusnezov</a:t>
            </a:r>
            <a:r>
              <a:rPr lang="en-US" dirty="0"/>
              <a:t> presentation to CRENEL on July 18, 2014 “The DOE’s National Lab Complex)</a:t>
            </a:r>
          </a:p>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11</a:t>
            </a:fld>
            <a:endParaRPr lang="en-US"/>
          </a:p>
        </p:txBody>
      </p:sp>
    </p:spTree>
    <p:extLst>
      <p:ext uri="{BB962C8B-B14F-4D97-AF65-F5344CB8AC3E}">
        <p14:creationId xmlns:p14="http://schemas.microsoft.com/office/powerpoint/2010/main" val="47699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How bid teams organize are wildly different (SNL took off top layer of execs, LANL was a mix)</a:t>
            </a:r>
          </a:p>
          <a:p>
            <a:r>
              <a:rPr lang="en-US" dirty="0"/>
              <a:t>DOE went through a period of recompeting, seems to be backing off now</a:t>
            </a:r>
          </a:p>
          <a:p>
            <a:r>
              <a:rPr lang="en-US" dirty="0"/>
              <a:t>Every M&amp;O contract is different (an often creates challenges in working or moving between labs)</a:t>
            </a:r>
          </a:p>
        </p:txBody>
      </p:sp>
      <p:sp>
        <p:nvSpPr>
          <p:cNvPr id="4" name="Slide Number Placeholder 3"/>
          <p:cNvSpPr>
            <a:spLocks noGrp="1"/>
          </p:cNvSpPr>
          <p:nvPr>
            <p:ph type="sldNum" sz="quarter" idx="5"/>
          </p:nvPr>
        </p:nvSpPr>
        <p:spPr/>
        <p:txBody>
          <a:bodyPr/>
          <a:lstStyle/>
          <a:p>
            <a:fld id="{503FBF48-12FB-094B-AE7A-00CB177AB7AB}" type="slidenum">
              <a:rPr lang="en-US" smtClean="0"/>
              <a:t>12</a:t>
            </a:fld>
            <a:endParaRPr lang="en-US"/>
          </a:p>
        </p:txBody>
      </p:sp>
    </p:spTree>
    <p:extLst>
      <p:ext uri="{BB962C8B-B14F-4D97-AF65-F5344CB8AC3E}">
        <p14:creationId xmlns:p14="http://schemas.microsoft.com/office/powerpoint/2010/main" val="352482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what happens when contracts come up for bids</a:t>
            </a:r>
          </a:p>
        </p:txBody>
      </p:sp>
      <p:sp>
        <p:nvSpPr>
          <p:cNvPr id="4" name="Slide Number Placeholder 3"/>
          <p:cNvSpPr>
            <a:spLocks noGrp="1"/>
          </p:cNvSpPr>
          <p:nvPr>
            <p:ph type="sldNum" sz="quarter" idx="5"/>
          </p:nvPr>
        </p:nvSpPr>
        <p:spPr/>
        <p:txBody>
          <a:bodyPr/>
          <a:lstStyle/>
          <a:p>
            <a:fld id="{503FBF48-12FB-094B-AE7A-00CB177AB7AB}" type="slidenum">
              <a:rPr lang="en-US" smtClean="0"/>
              <a:t>13</a:t>
            </a:fld>
            <a:endParaRPr lang="en-US"/>
          </a:p>
        </p:txBody>
      </p:sp>
    </p:spTree>
    <p:extLst>
      <p:ext uri="{BB962C8B-B14F-4D97-AF65-F5344CB8AC3E}">
        <p14:creationId xmlns:p14="http://schemas.microsoft.com/office/powerpoint/2010/main" val="71071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from Dimitri </a:t>
            </a:r>
            <a:r>
              <a:rPr lang="en-US" dirty="0" err="1"/>
              <a:t>Kusnezov</a:t>
            </a:r>
            <a:r>
              <a:rPr lang="en-US" dirty="0"/>
              <a:t> presentation to CRENEL on July 18, 2014 “The DOE’s National Lab Complex)</a:t>
            </a:r>
          </a:p>
        </p:txBody>
      </p:sp>
      <p:sp>
        <p:nvSpPr>
          <p:cNvPr id="4" name="Slide Number Placeholder 3"/>
          <p:cNvSpPr>
            <a:spLocks noGrp="1"/>
          </p:cNvSpPr>
          <p:nvPr>
            <p:ph type="sldNum" sz="quarter" idx="5"/>
          </p:nvPr>
        </p:nvSpPr>
        <p:spPr/>
        <p:txBody>
          <a:bodyPr/>
          <a:lstStyle/>
          <a:p>
            <a:fld id="{503FBF48-12FB-094B-AE7A-00CB177AB7AB}" type="slidenum">
              <a:rPr lang="en-US" smtClean="0"/>
              <a:t>14</a:t>
            </a:fld>
            <a:endParaRPr lang="en-US"/>
          </a:p>
        </p:txBody>
      </p:sp>
    </p:spTree>
    <p:extLst>
      <p:ext uri="{BB962C8B-B14F-4D97-AF65-F5344CB8AC3E}">
        <p14:creationId xmlns:p14="http://schemas.microsoft.com/office/powerpoint/2010/main" val="185311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B9F7-9085-A2FD-4D7B-309F4EDE0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3ACA0-D23F-878C-B661-AA81EF8CB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1AE0F-E48D-AF0C-4A63-52CB4A8964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3CEB51-6EB7-5525-2005-8F2B86C32D93}"/>
              </a:ext>
            </a:extLst>
          </p:cNvPr>
          <p:cNvSpPr>
            <a:spLocks noGrp="1"/>
          </p:cNvSpPr>
          <p:nvPr>
            <p:ph type="sldNum" sz="quarter" idx="5"/>
          </p:nvPr>
        </p:nvSpPr>
        <p:spPr/>
        <p:txBody>
          <a:bodyPr/>
          <a:lstStyle/>
          <a:p>
            <a:fld id="{503FBF48-12FB-094B-AE7A-00CB177AB7AB}" type="slidenum">
              <a:rPr lang="en-US" smtClean="0"/>
              <a:t>15</a:t>
            </a:fld>
            <a:endParaRPr lang="en-US"/>
          </a:p>
        </p:txBody>
      </p:sp>
    </p:spTree>
    <p:extLst>
      <p:ext uri="{BB962C8B-B14F-4D97-AF65-F5344CB8AC3E}">
        <p14:creationId xmlns:p14="http://schemas.microsoft.com/office/powerpoint/2010/main" val="113994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3FBF48-12FB-094B-AE7A-00CB177AB7AB}" type="slidenum">
              <a:rPr lang="en-US" smtClean="0"/>
              <a:t>16</a:t>
            </a:fld>
            <a:endParaRPr lang="en-US"/>
          </a:p>
        </p:txBody>
      </p:sp>
    </p:spTree>
    <p:extLst>
      <p:ext uri="{BB962C8B-B14F-4D97-AF65-F5344CB8AC3E}">
        <p14:creationId xmlns:p14="http://schemas.microsoft.com/office/powerpoint/2010/main" val="36289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133B-2204-5373-014A-E818514A6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FAEC53-E327-B068-FE01-2156E3D21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F377E-D51C-13CA-F3AB-82998C215FE2}"/>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5" name="Footer Placeholder 4">
            <a:extLst>
              <a:ext uri="{FF2B5EF4-FFF2-40B4-BE49-F238E27FC236}">
                <a16:creationId xmlns:a16="http://schemas.microsoft.com/office/drawing/2014/main" id="{DF31E182-BE8D-C640-FBA2-F05B901AD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1ED37-D4B8-77BA-0249-EBA6FD59A083}"/>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81901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114B-CACA-ECEA-DBE9-EF289638F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4D9BE5-CFE8-81D8-4068-6F2E3133A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E0B08-019F-EFB0-DAE8-E0F2FAE8E361}"/>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5" name="Footer Placeholder 4">
            <a:extLst>
              <a:ext uri="{FF2B5EF4-FFF2-40B4-BE49-F238E27FC236}">
                <a16:creationId xmlns:a16="http://schemas.microsoft.com/office/drawing/2014/main" id="{A422BE4E-036A-B20D-0DEE-6CF1544E0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28E63-40FF-E107-929B-DABA1602D756}"/>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16542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53974-BE70-62E3-8E2F-4BFB9B253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D95BB-1E21-2F9E-5105-B66D8A632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5E07E-2157-04FD-536D-959D57B99AC6}"/>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5" name="Footer Placeholder 4">
            <a:extLst>
              <a:ext uri="{FF2B5EF4-FFF2-40B4-BE49-F238E27FC236}">
                <a16:creationId xmlns:a16="http://schemas.microsoft.com/office/drawing/2014/main" id="{6D4D3288-2BC3-6786-9269-0DF6A9CA5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143F2-91F7-BA03-069F-7CC47B319DA6}"/>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187293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304800" y="5715000"/>
            <a:ext cx="1168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Footer Placeholder 2"/>
          <p:cNvSpPr>
            <a:spLocks noGrp="1"/>
          </p:cNvSpPr>
          <p:nvPr>
            <p:ph type="ftr" sz="quarter" idx="10"/>
          </p:nvPr>
        </p:nvSpPr>
        <p:spPr>
          <a:xfrm>
            <a:off x="4165600" y="6356351"/>
            <a:ext cx="7112000" cy="365125"/>
          </a:xfrm>
          <a:prstGeom prst="rect">
            <a:avLst/>
          </a:prstGeom>
        </p:spPr>
        <p:txBody>
          <a:bodyPr/>
          <a:lstStyle>
            <a:lvl1pPr>
              <a:defRPr>
                <a:solidFill>
                  <a:prstClr val="black"/>
                </a:solidFill>
                <a:latin typeface="Arial" charset="0"/>
                <a:cs typeface="+mn-cs"/>
              </a:defRPr>
            </a:lvl1pPr>
          </a:lstStyle>
          <a:p>
            <a:pPr fontAlgn="base">
              <a:spcBef>
                <a:spcPct val="0"/>
              </a:spcBef>
              <a:spcAft>
                <a:spcPct val="0"/>
              </a:spcAft>
              <a:defRPr/>
            </a:pPr>
            <a:endParaRPr lang="en-US"/>
          </a:p>
        </p:txBody>
      </p:sp>
      <p:sp>
        <p:nvSpPr>
          <p:cNvPr id="4" name="Slide Number Placeholder 3"/>
          <p:cNvSpPr>
            <a:spLocks noGrp="1"/>
          </p:cNvSpPr>
          <p:nvPr>
            <p:ph type="sldNum" sz="quarter" idx="11"/>
          </p:nvPr>
        </p:nvSpPr>
        <p:spPr>
          <a:xfrm>
            <a:off x="11218333" y="6351589"/>
            <a:ext cx="508000" cy="365125"/>
          </a:xfrm>
          <a:prstGeom prst="rect">
            <a:avLst/>
          </a:prstGeom>
        </p:spPr>
        <p:txBody>
          <a:bodyPr/>
          <a:lstStyle>
            <a:lvl1pPr fontAlgn="auto">
              <a:spcBef>
                <a:spcPts val="0"/>
              </a:spcBef>
              <a:spcAft>
                <a:spcPts val="0"/>
              </a:spcAft>
              <a:defRPr>
                <a:latin typeface="+mn-lt"/>
                <a:cs typeface="+mn-cs"/>
              </a:defRPr>
            </a:lvl1pPr>
          </a:lstStyle>
          <a:p>
            <a:pPr>
              <a:defRPr/>
            </a:pPr>
            <a:fld id="{A9199C70-0F67-4F53-BB2B-BFE166406639}" type="slidenum">
              <a:rPr lang="en-US">
                <a:solidFill>
                  <a:srgbClr val="4D4D4D"/>
                </a:solidFill>
              </a:rPr>
              <a:pPr>
                <a:defRPr/>
              </a:pPr>
              <a:t>‹#›</a:t>
            </a:fld>
            <a:endParaRPr lang="en-US" dirty="0">
              <a:solidFill>
                <a:srgbClr val="4D4D4D"/>
              </a:solidFill>
            </a:endParaRPr>
          </a:p>
        </p:txBody>
      </p:sp>
    </p:spTree>
    <p:extLst>
      <p:ext uri="{BB962C8B-B14F-4D97-AF65-F5344CB8AC3E}">
        <p14:creationId xmlns:p14="http://schemas.microsoft.com/office/powerpoint/2010/main" val="100725116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29CE-3F99-2818-BB61-A693AD546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01108-EA80-DA3C-3C98-C2E48D04E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953AF-855A-D9B3-26AB-5E3E743C5B4C}"/>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5" name="Footer Placeholder 4">
            <a:extLst>
              <a:ext uri="{FF2B5EF4-FFF2-40B4-BE49-F238E27FC236}">
                <a16:creationId xmlns:a16="http://schemas.microsoft.com/office/drawing/2014/main" id="{3030715F-FBDE-D134-4E9C-4258DF4B5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4CE8E-92F3-742B-A620-48D955A37FAB}"/>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46419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CB48-6372-9FC1-7705-9BCCEEBCB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CA105-81F0-7243-C0B5-7B509552E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99012-6DB0-022A-2550-8A7B1298EACE}"/>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5" name="Footer Placeholder 4">
            <a:extLst>
              <a:ext uri="{FF2B5EF4-FFF2-40B4-BE49-F238E27FC236}">
                <a16:creationId xmlns:a16="http://schemas.microsoft.com/office/drawing/2014/main" id="{4194266C-A6FD-92B3-E23D-BB0E747B9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F125B-7245-6F77-C15D-54FDDEBF7F7A}"/>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8670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4544-4D1C-3CB1-E626-D3592C11C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BC5CB-D90A-F384-8471-221B68258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AAFB-8ACA-F4EC-EE63-ABFB4D97D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78AE8-914C-65E2-1CEE-48101431B06A}"/>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6" name="Footer Placeholder 5">
            <a:extLst>
              <a:ext uri="{FF2B5EF4-FFF2-40B4-BE49-F238E27FC236}">
                <a16:creationId xmlns:a16="http://schemas.microsoft.com/office/drawing/2014/main" id="{669A6BC0-38C4-CC0C-AFA0-390A64B7E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6C46F-9A84-DB71-67F4-676FE7596D1F}"/>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311188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E75B-4F2A-2C99-3547-CFAAFEFC4A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C5D13E-B0FD-7925-D89E-7EAA6D19C5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6833E-882B-0431-18B7-B3A476C17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323A6C-7925-2765-7FEE-CB9095A1B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2FA32D-1581-CFE5-DCDF-0E72D6DB9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DF7FC9-77C3-080F-7CBB-C639A267700C}"/>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8" name="Footer Placeholder 7">
            <a:extLst>
              <a:ext uri="{FF2B5EF4-FFF2-40B4-BE49-F238E27FC236}">
                <a16:creationId xmlns:a16="http://schemas.microsoft.com/office/drawing/2014/main" id="{B6822497-2282-970D-F365-1D99FD69CF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6B5EF2-5D8A-DC39-DF98-8145CBAB4EFA}"/>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71554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A992-3848-93D0-21CE-2232C660E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9A095E-1003-7109-93C0-4D081B455500}"/>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4" name="Footer Placeholder 3">
            <a:extLst>
              <a:ext uri="{FF2B5EF4-FFF2-40B4-BE49-F238E27FC236}">
                <a16:creationId xmlns:a16="http://schemas.microsoft.com/office/drawing/2014/main" id="{92A52EC6-331F-0E7F-FB52-7FE3F5E60F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01F5C-B739-D9E7-18AE-E73FDDC4814D}"/>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410156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B7FF5C-8FF8-FC04-9EE7-C572AD64A2DC}"/>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3" name="Footer Placeholder 2">
            <a:extLst>
              <a:ext uri="{FF2B5EF4-FFF2-40B4-BE49-F238E27FC236}">
                <a16:creationId xmlns:a16="http://schemas.microsoft.com/office/drawing/2014/main" id="{EEC297BD-8E3E-6180-3D7F-DD20BF36A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1BC3BD-5065-9FFD-57B0-97E3124F0341}"/>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380840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B4CE-952E-3BB3-3EA7-577837248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CF908-52E2-A0D7-AFAA-BA097AEA6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48F508-69C2-88EC-2DCC-50A6CFAFF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4E0AC-DA35-7012-E6C7-20FAC5210A12}"/>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6" name="Footer Placeholder 5">
            <a:extLst>
              <a:ext uri="{FF2B5EF4-FFF2-40B4-BE49-F238E27FC236}">
                <a16:creationId xmlns:a16="http://schemas.microsoft.com/office/drawing/2014/main" id="{4F2567A3-1B58-77C9-0841-58B7CE4E1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C80D-DD7D-795E-4D95-2BA83B1DE2C6}"/>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99091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BC3A-FB6D-0BDF-CF48-1C01BF484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1CF07-2E92-B831-B114-DD72E65B5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96E32-FB0E-F9C2-D27A-E546BF2FF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006BC-B6A7-7BC9-218D-F62F83C6BC5A}"/>
              </a:ext>
            </a:extLst>
          </p:cNvPr>
          <p:cNvSpPr>
            <a:spLocks noGrp="1"/>
          </p:cNvSpPr>
          <p:nvPr>
            <p:ph type="dt" sz="half" idx="10"/>
          </p:nvPr>
        </p:nvSpPr>
        <p:spPr/>
        <p:txBody>
          <a:bodyPr/>
          <a:lstStyle/>
          <a:p>
            <a:fld id="{AF6C676A-BF09-D447-BDCB-0A279AA820A8}" type="datetimeFigureOut">
              <a:rPr lang="en-US" smtClean="0"/>
              <a:t>7/21/24</a:t>
            </a:fld>
            <a:endParaRPr lang="en-US"/>
          </a:p>
        </p:txBody>
      </p:sp>
      <p:sp>
        <p:nvSpPr>
          <p:cNvPr id="6" name="Footer Placeholder 5">
            <a:extLst>
              <a:ext uri="{FF2B5EF4-FFF2-40B4-BE49-F238E27FC236}">
                <a16:creationId xmlns:a16="http://schemas.microsoft.com/office/drawing/2014/main" id="{A35C111C-4C35-0B72-52D4-36516B0BD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EBFCA-6D6F-3FC8-A664-9E8541DB9EC3}"/>
              </a:ext>
            </a:extLst>
          </p:cNvPr>
          <p:cNvSpPr>
            <a:spLocks noGrp="1"/>
          </p:cNvSpPr>
          <p:nvPr>
            <p:ph type="sldNum" sz="quarter" idx="12"/>
          </p:nvPr>
        </p:nvSpPr>
        <p:spPr/>
        <p:txBody>
          <a:bodyPr/>
          <a:lstStyle/>
          <a:p>
            <a:fld id="{16F2E9EB-426F-7445-B453-EF4167A2297E}" type="slidenum">
              <a:rPr lang="en-US" smtClean="0"/>
              <a:t>‹#›</a:t>
            </a:fld>
            <a:endParaRPr lang="en-US"/>
          </a:p>
        </p:txBody>
      </p:sp>
    </p:spTree>
    <p:extLst>
      <p:ext uri="{BB962C8B-B14F-4D97-AF65-F5344CB8AC3E}">
        <p14:creationId xmlns:p14="http://schemas.microsoft.com/office/powerpoint/2010/main" val="263258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AC6EE-B604-6260-82CA-101AE1976B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78040C-689D-542F-B8B3-8F6B65490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8605B-47FB-082D-D34B-B86C9311C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C676A-BF09-D447-BDCB-0A279AA820A8}" type="datetimeFigureOut">
              <a:rPr lang="en-US" smtClean="0"/>
              <a:t>7/21/24</a:t>
            </a:fld>
            <a:endParaRPr lang="en-US"/>
          </a:p>
        </p:txBody>
      </p:sp>
      <p:sp>
        <p:nvSpPr>
          <p:cNvPr id="5" name="Footer Placeholder 4">
            <a:extLst>
              <a:ext uri="{FF2B5EF4-FFF2-40B4-BE49-F238E27FC236}">
                <a16:creationId xmlns:a16="http://schemas.microsoft.com/office/drawing/2014/main" id="{6FFB783B-E3AD-C6A3-A544-C9FB220C3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B415F-C907-2AC6-5AF5-DC0634CEA1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2E9EB-426F-7445-B453-EF4167A2297E}" type="slidenum">
              <a:rPr lang="en-US" smtClean="0"/>
              <a:t>‹#›</a:t>
            </a:fld>
            <a:endParaRPr lang="en-US"/>
          </a:p>
        </p:txBody>
      </p:sp>
    </p:spTree>
    <p:extLst>
      <p:ext uri="{BB962C8B-B14F-4D97-AF65-F5344CB8AC3E}">
        <p14:creationId xmlns:p14="http://schemas.microsoft.com/office/powerpoint/2010/main" val="25598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sel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ience.osti.gov/Acquisition-Management/M-and-O-Competi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hf.nuclearmuseum.org/ahf/key-documents/einstein-szilard-lette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statistics/ffrdclis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0606D2-742C-B2B9-D037-3937CE3A8F75}"/>
              </a:ext>
            </a:extLst>
          </p:cNvPr>
          <p:cNvSpPr>
            <a:spLocks noGrp="1"/>
          </p:cNvSpPr>
          <p:nvPr>
            <p:ph type="ctrTitle"/>
          </p:nvPr>
        </p:nvSpPr>
        <p:spPr>
          <a:xfrm>
            <a:off x="719570" y="716497"/>
            <a:ext cx="11472427" cy="3369778"/>
          </a:xfrm>
        </p:spPr>
        <p:txBody>
          <a:bodyPr anchor="b">
            <a:normAutofit/>
          </a:bodyPr>
          <a:lstStyle/>
          <a:p>
            <a:pPr algn="l"/>
            <a:r>
              <a:rPr lang="en-US" sz="4800" dirty="0">
                <a:solidFill>
                  <a:srgbClr val="FFFFFF"/>
                </a:solidFill>
              </a:rPr>
              <a:t>DOE National Laboratories: </a:t>
            </a:r>
            <a:br>
              <a:rPr lang="en-US" sz="4800" dirty="0">
                <a:solidFill>
                  <a:srgbClr val="FFFFFF"/>
                </a:solidFill>
              </a:rPr>
            </a:br>
            <a:r>
              <a:rPr lang="en-US" sz="4800" dirty="0">
                <a:solidFill>
                  <a:srgbClr val="FFFFFF"/>
                </a:solidFill>
              </a:rPr>
              <a:t>History &amp; Structure</a:t>
            </a:r>
            <a:br>
              <a:rPr lang="en-US" sz="4800" dirty="0">
                <a:solidFill>
                  <a:srgbClr val="FFFFFF"/>
                </a:solidFill>
              </a:rPr>
            </a:br>
            <a:br>
              <a:rPr lang="en-US" sz="3600" dirty="0">
                <a:solidFill>
                  <a:srgbClr val="FFFFFF"/>
                </a:solidFill>
              </a:rPr>
            </a:br>
            <a:r>
              <a:rPr lang="en-US" sz="3600" dirty="0">
                <a:solidFill>
                  <a:srgbClr val="FFFFFF"/>
                </a:solidFill>
              </a:rPr>
              <a:t>presented by Douglas Higinbotham (Jefferson Lab) </a:t>
            </a:r>
          </a:p>
        </p:txBody>
      </p:sp>
      <p:sp>
        <p:nvSpPr>
          <p:cNvPr id="3" name="Subtitle 2">
            <a:extLst>
              <a:ext uri="{FF2B5EF4-FFF2-40B4-BE49-F238E27FC236}">
                <a16:creationId xmlns:a16="http://schemas.microsoft.com/office/drawing/2014/main" id="{51C75C44-EED0-71E7-2EF8-9D0673A8752E}"/>
              </a:ext>
            </a:extLst>
          </p:cNvPr>
          <p:cNvSpPr>
            <a:spLocks noGrp="1"/>
          </p:cNvSpPr>
          <p:nvPr>
            <p:ph type="subTitle" idx="1"/>
          </p:nvPr>
        </p:nvSpPr>
        <p:spPr>
          <a:xfrm>
            <a:off x="614702" y="4471371"/>
            <a:ext cx="11439766" cy="2118999"/>
          </a:xfrm>
        </p:spPr>
        <p:txBody>
          <a:bodyPr anchor="ctr">
            <a:normAutofit/>
          </a:bodyPr>
          <a:lstStyle/>
          <a:p>
            <a:pPr algn="l"/>
            <a:r>
              <a:rPr lang="en-US" dirty="0"/>
              <a:t>EICUG Student Lecture 22 July 2024</a:t>
            </a:r>
          </a:p>
          <a:p>
            <a:pPr algn="l"/>
            <a:endParaRPr lang="en-US" dirty="0"/>
          </a:p>
          <a:p>
            <a:pPr algn="l"/>
            <a:endParaRPr lang="en-US" dirty="0"/>
          </a:p>
          <a:p>
            <a:pPr algn="l"/>
            <a:r>
              <a:rPr lang="en-US" b="1" dirty="0"/>
              <a:t>Special Thanks the Oppenheimer Program (</a:t>
            </a:r>
            <a:r>
              <a:rPr lang="en-US" b="1" dirty="0">
                <a:hlinkClick r:id="rId2"/>
              </a:rPr>
              <a:t>https://oselp.org/</a:t>
            </a:r>
            <a:r>
              <a:rPr lang="en-US" b="1" dirty="0"/>
              <a:t> ) </a:t>
            </a:r>
          </a:p>
        </p:txBody>
      </p:sp>
    </p:spTree>
    <p:extLst>
      <p:ext uri="{BB962C8B-B14F-4D97-AF65-F5344CB8AC3E}">
        <p14:creationId xmlns:p14="http://schemas.microsoft.com/office/powerpoint/2010/main" val="150316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66BF4E5-A94D-ED6B-E11E-6BE86083E870}"/>
              </a:ext>
            </a:extLst>
          </p:cNvPr>
          <p:cNvSpPr txBox="1">
            <a:spLocks/>
          </p:cNvSpPr>
          <p:nvPr/>
        </p:nvSpPr>
        <p:spPr>
          <a:xfrm>
            <a:off x="207839" y="839561"/>
            <a:ext cx="417459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bg1"/>
                </a:solidFill>
              </a:rPr>
              <a:t>17 DOE </a:t>
            </a:r>
          </a:p>
          <a:p>
            <a:pPr marL="0" indent="0">
              <a:buNone/>
            </a:pPr>
            <a:r>
              <a:rPr lang="en-US" sz="5400" dirty="0">
                <a:solidFill>
                  <a:schemeClr val="bg1"/>
                </a:solidFill>
              </a:rPr>
              <a:t>National Labs:</a:t>
            </a:r>
          </a:p>
          <a:p>
            <a:pPr marL="0" indent="0">
              <a:buNone/>
            </a:pPr>
            <a:r>
              <a:rPr lang="en-US" sz="5400" dirty="0">
                <a:solidFill>
                  <a:schemeClr val="bg1"/>
                </a:solidFill>
              </a:rPr>
              <a:t>16 GOCO, &amp; </a:t>
            </a:r>
          </a:p>
          <a:p>
            <a:pPr marL="0" indent="0">
              <a:buNone/>
            </a:pPr>
            <a:r>
              <a:rPr lang="en-US" sz="5400" dirty="0">
                <a:solidFill>
                  <a:schemeClr val="bg1"/>
                </a:solidFill>
              </a:rPr>
              <a:t>1 GOGO</a:t>
            </a:r>
          </a:p>
        </p:txBody>
      </p:sp>
      <p:pic>
        <p:nvPicPr>
          <p:cNvPr id="12" name="Picture 11">
            <a:extLst>
              <a:ext uri="{FF2B5EF4-FFF2-40B4-BE49-F238E27FC236}">
                <a16:creationId xmlns:a16="http://schemas.microsoft.com/office/drawing/2014/main" id="{8214C199-FA72-6356-FE0B-18957CE7D298}"/>
              </a:ext>
            </a:extLst>
          </p:cNvPr>
          <p:cNvPicPr>
            <a:picLocks noChangeAspect="1"/>
          </p:cNvPicPr>
          <p:nvPr/>
        </p:nvPicPr>
        <p:blipFill>
          <a:blip r:embed="rId3"/>
          <a:stretch>
            <a:fillRect/>
          </a:stretch>
        </p:blipFill>
        <p:spPr>
          <a:xfrm>
            <a:off x="4526169" y="581979"/>
            <a:ext cx="7438221" cy="5491499"/>
          </a:xfrm>
          <a:prstGeom prst="rect">
            <a:avLst/>
          </a:prstGeom>
        </p:spPr>
      </p:pic>
    </p:spTree>
    <p:extLst>
      <p:ext uri="{BB962C8B-B14F-4D97-AF65-F5344CB8AC3E}">
        <p14:creationId xmlns:p14="http://schemas.microsoft.com/office/powerpoint/2010/main" val="162336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583C9-7ACC-06AB-103E-3ED8F7D847CE}"/>
              </a:ext>
            </a:extLst>
          </p:cNvPr>
          <p:cNvSpPr>
            <a:spLocks noGrp="1"/>
          </p:cNvSpPr>
          <p:nvPr>
            <p:ph type="title"/>
          </p:nvPr>
        </p:nvSpPr>
        <p:spPr>
          <a:xfrm>
            <a:off x="418225" y="968518"/>
            <a:ext cx="3201366" cy="3387497"/>
          </a:xfrm>
        </p:spPr>
        <p:txBody>
          <a:bodyPr anchor="b">
            <a:normAutofit/>
          </a:bodyPr>
          <a:lstStyle/>
          <a:p>
            <a:pPr algn="r"/>
            <a:r>
              <a:rPr lang="en-US" sz="4000" dirty="0">
                <a:solidFill>
                  <a:srgbClr val="FFFFFF"/>
                </a:solidFill>
              </a:rPr>
              <a:t>DOE’s M&amp;O Contracts</a:t>
            </a:r>
            <a:br>
              <a:rPr lang="en-US" sz="4000" dirty="0">
                <a:solidFill>
                  <a:srgbClr val="FFFFFF"/>
                </a:solidFill>
              </a:rPr>
            </a:br>
            <a:endParaRPr lang="en-US" sz="4000" dirty="0">
              <a:solidFill>
                <a:srgbClr val="FFFFFF"/>
              </a:solidFill>
            </a:endParaRPr>
          </a:p>
        </p:txBody>
      </p:sp>
      <p:sp>
        <p:nvSpPr>
          <p:cNvPr id="4" name="Content Placeholder 3">
            <a:extLst>
              <a:ext uri="{FF2B5EF4-FFF2-40B4-BE49-F238E27FC236}">
                <a16:creationId xmlns:a16="http://schemas.microsoft.com/office/drawing/2014/main" id="{D866C87C-45FF-FED9-2179-5835F9CBE953}"/>
              </a:ext>
            </a:extLst>
          </p:cNvPr>
          <p:cNvSpPr>
            <a:spLocks noGrp="1"/>
          </p:cNvSpPr>
          <p:nvPr>
            <p:ph idx="1"/>
          </p:nvPr>
        </p:nvSpPr>
        <p:spPr>
          <a:xfrm>
            <a:off x="4810259" y="649480"/>
            <a:ext cx="6555347" cy="5546047"/>
          </a:xfrm>
        </p:spPr>
        <p:txBody>
          <a:bodyPr anchor="ctr">
            <a:normAutofit/>
          </a:bodyPr>
          <a:lstStyle/>
          <a:p>
            <a:r>
              <a:rPr lang="en-US" sz="2000"/>
              <a:t>DOE’s FFRDCs operation under M&amp;O contracts – a special Federal Acquisition Regulation (FAR) designation for GOCO facilities</a:t>
            </a:r>
          </a:p>
          <a:p>
            <a:r>
              <a:rPr lang="en-US" sz="2000"/>
              <a:t>Origin is in character of work done through the Manhattan Project, but designation dates back to a Secretary of Energy Memo in 1983</a:t>
            </a:r>
          </a:p>
          <a:p>
            <a:r>
              <a:rPr lang="en-US" sz="2000"/>
              <a:t>M&amp;O contracts are “an agreement under which the Government contracts for the operation, maintenance, or support, on its behalf, of a Government-owned or –controlled research, development, special production, or testing establishment wholly or principally devoted to one or more major programs of the contracting federal agency.” (FAR 17.601)</a:t>
            </a:r>
          </a:p>
          <a:p>
            <a:endParaRPr lang="en-US" sz="2000"/>
          </a:p>
        </p:txBody>
      </p:sp>
    </p:spTree>
    <p:extLst>
      <p:ext uri="{BB962C8B-B14F-4D97-AF65-F5344CB8AC3E}">
        <p14:creationId xmlns:p14="http://schemas.microsoft.com/office/powerpoint/2010/main" val="342687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EBF37-84B7-10F6-EB5E-E2F329E1BB6E}"/>
              </a:ext>
            </a:extLst>
          </p:cNvPr>
          <p:cNvSpPr>
            <a:spLocks noGrp="1"/>
          </p:cNvSpPr>
          <p:nvPr>
            <p:ph type="title"/>
          </p:nvPr>
        </p:nvSpPr>
        <p:spPr>
          <a:xfrm>
            <a:off x="418225" y="525761"/>
            <a:ext cx="3201366" cy="3387497"/>
          </a:xfrm>
        </p:spPr>
        <p:txBody>
          <a:bodyPr anchor="b">
            <a:normAutofit/>
          </a:bodyPr>
          <a:lstStyle/>
          <a:p>
            <a:pPr algn="r"/>
            <a:r>
              <a:rPr lang="en-US" sz="4000" dirty="0">
                <a:solidFill>
                  <a:srgbClr val="FFFFFF"/>
                </a:solidFill>
              </a:rPr>
              <a:t>Recent M&amp;O Bid Processes</a:t>
            </a:r>
          </a:p>
        </p:txBody>
      </p:sp>
      <p:sp>
        <p:nvSpPr>
          <p:cNvPr id="3" name="Content Placeholder 2">
            <a:extLst>
              <a:ext uri="{FF2B5EF4-FFF2-40B4-BE49-F238E27FC236}">
                <a16:creationId xmlns:a16="http://schemas.microsoft.com/office/drawing/2014/main" id="{CCB3FF0A-DD85-297F-3B66-9FFCEF37642E}"/>
              </a:ext>
            </a:extLst>
          </p:cNvPr>
          <p:cNvSpPr>
            <a:spLocks noGrp="1"/>
          </p:cNvSpPr>
          <p:nvPr>
            <p:ph idx="1"/>
          </p:nvPr>
        </p:nvSpPr>
        <p:spPr>
          <a:xfrm>
            <a:off x="4319198" y="100573"/>
            <a:ext cx="7789066" cy="6858000"/>
          </a:xfrm>
        </p:spPr>
        <p:txBody>
          <a:bodyPr anchor="ctr">
            <a:normAutofit fontScale="92500" lnSpcReduction="20000"/>
          </a:bodyPr>
          <a:lstStyle/>
          <a:p>
            <a:r>
              <a:rPr lang="en-US" sz="4000" dirty="0"/>
              <a:t>SNL (Sandia)</a:t>
            </a:r>
          </a:p>
          <a:p>
            <a:pPr lvl="1"/>
            <a:r>
              <a:rPr lang="en-US" sz="1600" b="0" i="0" u="none" strike="noStrike" dirty="0">
                <a:solidFill>
                  <a:srgbClr val="324674"/>
                </a:solidFill>
                <a:effectLst/>
                <a:latin typeface="Arial" panose="020B0604020202020204" pitchFamily="34" charset="0"/>
              </a:rPr>
              <a:t>On 1 May 2017, Sandia National Laboratories acquired a new administrator (National Technology and Engineering Solutions of Sandia, LLC, a subsidiary of Honeywell International, Inc.). The previous administrator was Sandia Corporation, a subsidiary of Lockheed Martin Corp.</a:t>
            </a:r>
            <a:endParaRPr lang="en-US" sz="4000" dirty="0"/>
          </a:p>
          <a:p>
            <a:r>
              <a:rPr lang="en-US" sz="4000" dirty="0"/>
              <a:t>LANL (Los Alamos)</a:t>
            </a:r>
          </a:p>
          <a:p>
            <a:pPr lvl="1"/>
            <a:r>
              <a:rPr lang="en-US" sz="1600" b="0" i="0" u="none" strike="noStrike" dirty="0">
                <a:solidFill>
                  <a:srgbClr val="324674"/>
                </a:solidFill>
                <a:effectLst/>
                <a:latin typeface="Arial" panose="020B0604020202020204" pitchFamily="34" charset="0"/>
              </a:rPr>
              <a:t>On 9 June 2018, Los Alamos National Laboratory acquired a new industrial firm administration (Triad National Security, LLC). Between June 2006 and June 2018, Los Alamos National Laboratory was administered by Los Alamos National Security, LLC. Prior to June 2006, the administrator was the University of California.</a:t>
            </a:r>
          </a:p>
          <a:p>
            <a:r>
              <a:rPr lang="en-US" sz="4000" dirty="0"/>
              <a:t>SRNL (Savanna River) </a:t>
            </a:r>
          </a:p>
          <a:p>
            <a:pPr lvl="1"/>
            <a:r>
              <a:rPr lang="en-US" sz="1600" b="0" i="0" u="none" strike="noStrike" dirty="0">
                <a:solidFill>
                  <a:srgbClr val="324674"/>
                </a:solidFill>
                <a:effectLst/>
                <a:latin typeface="Arial" panose="020B0604020202020204" pitchFamily="34" charset="0"/>
              </a:rPr>
              <a:t>On 22 December 2020, Savannah River National Laboratory acquired a new nonprofit administrator, </a:t>
            </a:r>
            <a:r>
              <a:rPr lang="en-US" sz="1600" i="0" u="none" strike="noStrike" dirty="0">
                <a:solidFill>
                  <a:srgbClr val="324674"/>
                </a:solidFill>
                <a:effectLst/>
                <a:latin typeface="Arial" panose="020B0604020202020204" pitchFamily="34" charset="0"/>
              </a:rPr>
              <a:t>Battelle</a:t>
            </a:r>
            <a:r>
              <a:rPr lang="en-US" sz="1600" b="0" i="0" u="none" strike="noStrike" dirty="0">
                <a:solidFill>
                  <a:srgbClr val="324674"/>
                </a:solidFill>
                <a:effectLst/>
                <a:latin typeface="Arial" panose="020B0604020202020204" pitchFamily="34" charset="0"/>
              </a:rPr>
              <a:t> Savannah River Alliance, LLC. The previous administrator, Savannah River Nuclear Solutions, continues to administer the Savannah River Site. </a:t>
            </a:r>
            <a:endParaRPr lang="en-US" sz="3200" dirty="0"/>
          </a:p>
          <a:p>
            <a:r>
              <a:rPr lang="en-US" sz="4000" dirty="0"/>
              <a:t>FNAL (Fermi)  </a:t>
            </a:r>
            <a:endParaRPr lang="en-US" sz="1900" dirty="0"/>
          </a:p>
          <a:p>
            <a:pPr lvl="1"/>
            <a:r>
              <a:rPr lang="en-US" sz="1600" dirty="0">
                <a:solidFill>
                  <a:srgbClr val="FF0000"/>
                </a:solidFill>
                <a:latin typeface="Arial" panose="020B0604020202020204" pitchFamily="34" charset="0"/>
                <a:cs typeface="Arial" panose="020B0604020202020204" pitchFamily="34" charset="0"/>
              </a:rPr>
              <a:t>In progress with the new contract expected to be in place by Jan 2025.</a:t>
            </a:r>
          </a:p>
          <a:p>
            <a:pPr lvl="1"/>
            <a:r>
              <a:rPr lang="en-US" sz="1600" dirty="0">
                <a:solidFill>
                  <a:srgbClr val="FF0000"/>
                </a:solidFill>
                <a:latin typeface="Arial" panose="020B0604020202020204" pitchFamily="34" charset="0"/>
                <a:cs typeface="Arial" panose="020B0604020202020204" pitchFamily="34" charset="0"/>
              </a:rPr>
              <a:t>Three people MAY be replaced.   ( Director, CSO/Deputy, COO )</a:t>
            </a:r>
          </a:p>
          <a:p>
            <a:r>
              <a:rPr lang="en-US" sz="4000" dirty="0"/>
              <a:t>TJNAF (Jefferson Lab) </a:t>
            </a:r>
            <a:endParaRPr lang="en-US" sz="1900" dirty="0"/>
          </a:p>
          <a:p>
            <a:pPr lvl="1"/>
            <a:r>
              <a:rPr lang="en-US" sz="1600" dirty="0">
                <a:solidFill>
                  <a:srgbClr val="FF0000"/>
                </a:solidFill>
                <a:latin typeface="Arial" panose="020B0604020202020204" pitchFamily="34" charset="0"/>
                <a:cs typeface="Arial" panose="020B0604020202020204" pitchFamily="34" charset="0"/>
              </a:rPr>
              <a:t>In progress with proposals are due by 5:00 p.m. Eastern Time on September 30, 2024, new contract  Jun 2025.</a:t>
            </a:r>
          </a:p>
          <a:p>
            <a:pPr lvl="1"/>
            <a:r>
              <a:rPr lang="en-US" sz="1600" dirty="0">
                <a:solidFill>
                  <a:srgbClr val="FF0000"/>
                </a:solidFill>
                <a:latin typeface="Arial" panose="020B0604020202020204" pitchFamily="34" charset="0"/>
                <a:cs typeface="Arial" panose="020B0604020202020204" pitchFamily="34" charset="0"/>
              </a:rPr>
              <a:t>Seven people MAY be replaced.   (above plus CPO, CIO, Accel. AD, Safety Head)   </a:t>
            </a:r>
          </a:p>
          <a:p>
            <a:endParaRPr lang="en-US" sz="1900" dirty="0"/>
          </a:p>
          <a:p>
            <a:pPr marL="0" indent="0">
              <a:buNone/>
            </a:pPr>
            <a:r>
              <a:rPr lang="en-US" sz="1700" dirty="0"/>
              <a:t>Reference: </a:t>
            </a:r>
            <a:r>
              <a:rPr lang="en-US" sz="1700" dirty="0">
                <a:hlinkClick r:id="rId3"/>
              </a:rPr>
              <a:t>https://science.osti.gov/Acquisition-Management/M-and-O-Competitions</a:t>
            </a:r>
            <a:r>
              <a:rPr lang="en-US" sz="1700" dirty="0"/>
              <a:t> </a:t>
            </a:r>
          </a:p>
          <a:p>
            <a:pPr marL="0" indent="0">
              <a:buNone/>
            </a:pPr>
            <a:endParaRPr lang="en-US" sz="2000" dirty="0"/>
          </a:p>
        </p:txBody>
      </p:sp>
    </p:spTree>
    <p:extLst>
      <p:ext uri="{BB962C8B-B14F-4D97-AF65-F5344CB8AC3E}">
        <p14:creationId xmlns:p14="http://schemas.microsoft.com/office/powerpoint/2010/main" val="42284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2711B42B-93C6-7688-CC05-B6DF0BC6129B}"/>
              </a:ext>
            </a:extLst>
          </p:cNvPr>
          <p:cNvGraphicFramePr>
            <a:graphicFrameLocks noGrp="1"/>
          </p:cNvGraphicFramePr>
          <p:nvPr>
            <p:extLst>
              <p:ext uri="{D42A27DB-BD31-4B8C-83A1-F6EECF244321}">
                <p14:modId xmlns:p14="http://schemas.microsoft.com/office/powerpoint/2010/main" val="4289390213"/>
              </p:ext>
            </p:extLst>
          </p:nvPr>
        </p:nvGraphicFramePr>
        <p:xfrm>
          <a:off x="165218" y="33120"/>
          <a:ext cx="11860797" cy="6791331"/>
        </p:xfrm>
        <a:graphic>
          <a:graphicData uri="http://schemas.openxmlformats.org/drawingml/2006/table">
            <a:tbl>
              <a:tblPr firstRow="1" bandRow="1">
                <a:tableStyleId>{5C22544A-7EE6-4342-B048-85BDC9FD1C3A}</a:tableStyleId>
              </a:tblPr>
              <a:tblGrid>
                <a:gridCol w="5182386">
                  <a:extLst>
                    <a:ext uri="{9D8B030D-6E8A-4147-A177-3AD203B41FA5}">
                      <a16:colId xmlns:a16="http://schemas.microsoft.com/office/drawing/2014/main" val="1312169874"/>
                    </a:ext>
                  </a:extLst>
                </a:gridCol>
                <a:gridCol w="3190497">
                  <a:extLst>
                    <a:ext uri="{9D8B030D-6E8A-4147-A177-3AD203B41FA5}">
                      <a16:colId xmlns:a16="http://schemas.microsoft.com/office/drawing/2014/main" val="163440244"/>
                    </a:ext>
                  </a:extLst>
                </a:gridCol>
                <a:gridCol w="3487914">
                  <a:extLst>
                    <a:ext uri="{9D8B030D-6E8A-4147-A177-3AD203B41FA5}">
                      <a16:colId xmlns:a16="http://schemas.microsoft.com/office/drawing/2014/main" val="2374424619"/>
                    </a:ext>
                  </a:extLst>
                </a:gridCol>
              </a:tblGrid>
              <a:tr h="341947">
                <a:tc>
                  <a:txBody>
                    <a:bodyPr/>
                    <a:lstStyle/>
                    <a:p>
                      <a:pPr algn="l" fontAlgn="b"/>
                      <a:r>
                        <a:rPr lang="en-US" sz="1600" u="none" strike="noStrike" dirty="0">
                          <a:effectLst/>
                        </a:rPr>
                        <a:t>DOE Laboratory</a:t>
                      </a:r>
                      <a:endParaRPr lang="en-US" sz="1600" b="1"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600" u="none" strike="noStrike" dirty="0">
                          <a:effectLst/>
                        </a:rPr>
                        <a:t>M&amp;O Administrator</a:t>
                      </a:r>
                      <a:endParaRPr lang="en-US" sz="1600" b="1"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600" u="none" strike="noStrike" dirty="0">
                          <a:effectLst/>
                        </a:rPr>
                        <a:t>M&amp;O Members</a:t>
                      </a:r>
                      <a:endParaRPr lang="en-US" sz="1600" b="1" i="0" u="none" strike="noStrike" dirty="0">
                        <a:solidFill>
                          <a:srgbClr val="000000"/>
                        </a:solidFill>
                        <a:effectLst/>
                        <a:latin typeface="Calibri" panose="020F0502020204030204" pitchFamily="34" charset="0"/>
                      </a:endParaRPr>
                    </a:p>
                  </a:txBody>
                  <a:tcPr marL="14096" marR="14096" marT="14096" marB="0" anchor="b"/>
                </a:tc>
                <a:extLst>
                  <a:ext uri="{0D108BD9-81ED-4DB2-BD59-A6C34878D82A}">
                    <a16:rowId xmlns:a16="http://schemas.microsoft.com/office/drawing/2014/main" val="3085434751"/>
                  </a:ext>
                </a:extLst>
              </a:tr>
              <a:tr h="341947">
                <a:tc>
                  <a:txBody>
                    <a:bodyPr/>
                    <a:lstStyle/>
                    <a:p>
                      <a:pPr algn="l" fontAlgn="b"/>
                      <a:r>
                        <a:rPr lang="en-US" sz="1400" u="none" strike="noStrike" dirty="0">
                          <a:effectLst/>
                        </a:rPr>
                        <a:t>Ames Laboratory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Iowa State University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Iowa State</a:t>
                      </a:r>
                    </a:p>
                  </a:txBody>
                  <a:tcPr marL="14096" marR="14096" marT="14096" marB="0" anchor="b"/>
                </a:tc>
                <a:extLst>
                  <a:ext uri="{0D108BD9-81ED-4DB2-BD59-A6C34878D82A}">
                    <a16:rowId xmlns:a16="http://schemas.microsoft.com/office/drawing/2014/main" val="3171951727"/>
                  </a:ext>
                </a:extLst>
              </a:tr>
              <a:tr h="393370">
                <a:tc>
                  <a:txBody>
                    <a:bodyPr/>
                    <a:lstStyle/>
                    <a:p>
                      <a:pPr algn="l" fontAlgn="b"/>
                      <a:r>
                        <a:rPr lang="en-US" sz="1400" u="none" strike="noStrike" dirty="0">
                          <a:effectLst/>
                        </a:rPr>
                        <a:t>Argonne National Laboratory (ANL)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UChicago Argonne,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University of Chicago, Universities Research Association (URA)</a:t>
                      </a:r>
                    </a:p>
                  </a:txBody>
                  <a:tcPr marL="14096" marR="14096" marT="14096" marB="0" anchor="b"/>
                </a:tc>
                <a:extLst>
                  <a:ext uri="{0D108BD9-81ED-4DB2-BD59-A6C34878D82A}">
                    <a16:rowId xmlns:a16="http://schemas.microsoft.com/office/drawing/2014/main" val="185922086"/>
                  </a:ext>
                </a:extLst>
              </a:tr>
              <a:tr h="341947">
                <a:tc>
                  <a:txBody>
                    <a:bodyPr/>
                    <a:lstStyle/>
                    <a:p>
                      <a:pPr algn="l" fontAlgn="b"/>
                      <a:r>
                        <a:rPr lang="en-US" sz="1400" u="none" strike="noStrike" dirty="0">
                          <a:effectLst/>
                        </a:rPr>
                        <a:t>Brookhaven National Laboratory (BNL)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Brookhaven Science Associates,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Stony Brook University, </a:t>
                      </a:r>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6 core universities</a:t>
                      </a:r>
                    </a:p>
                  </a:txBody>
                  <a:tcPr marL="14096" marR="14096" marT="14096" marB="0" anchor="b"/>
                </a:tc>
                <a:extLst>
                  <a:ext uri="{0D108BD9-81ED-4DB2-BD59-A6C34878D82A}">
                    <a16:rowId xmlns:a16="http://schemas.microsoft.com/office/drawing/2014/main" val="1813238967"/>
                  </a:ext>
                </a:extLst>
              </a:tr>
              <a:tr h="582756">
                <a:tc>
                  <a:txBody>
                    <a:bodyPr/>
                    <a:lstStyle/>
                    <a:p>
                      <a:pPr algn="l" fontAlgn="b"/>
                      <a:r>
                        <a:rPr lang="en-US" sz="1400" u="none" strike="noStrike">
                          <a:effectLst/>
                        </a:rPr>
                        <a:t>Fermi National Accelerator Laboratory (FNAL)</a:t>
                      </a:r>
                      <a:endParaRPr lang="en-US" sz="1400" b="0" i="0" u="none" strike="noStrike">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Fermi Research Alliance,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University of Chicago, Universities Research Association (URA)</a:t>
                      </a:r>
                    </a:p>
                  </a:txBody>
                  <a:tcPr marL="14096" marR="14096" marT="14096" marB="0" anchor="b"/>
                </a:tc>
                <a:extLst>
                  <a:ext uri="{0D108BD9-81ED-4DB2-BD59-A6C34878D82A}">
                    <a16:rowId xmlns:a16="http://schemas.microsoft.com/office/drawing/2014/main" val="3850947819"/>
                  </a:ext>
                </a:extLst>
              </a:tr>
              <a:tr h="341947">
                <a:tc>
                  <a:txBody>
                    <a:bodyPr/>
                    <a:lstStyle/>
                    <a:p>
                      <a:pPr algn="l" fontAlgn="b"/>
                      <a:r>
                        <a:rPr lang="en-US" sz="1400" u="none" strike="noStrike" dirty="0">
                          <a:effectLst/>
                        </a:rPr>
                        <a:t>Idaho National Laboratory (INL)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Battelle Energy Alliance,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p>
                  </a:txBody>
                  <a:tcPr marL="14096" marR="14096" marT="14096" marB="0" anchor="b"/>
                </a:tc>
                <a:extLst>
                  <a:ext uri="{0D108BD9-81ED-4DB2-BD59-A6C34878D82A}">
                    <a16:rowId xmlns:a16="http://schemas.microsoft.com/office/drawing/2014/main" val="3725303773"/>
                  </a:ext>
                </a:extLst>
              </a:tr>
              <a:tr h="341947">
                <a:tc>
                  <a:txBody>
                    <a:bodyPr/>
                    <a:lstStyle/>
                    <a:p>
                      <a:pPr algn="l" fontAlgn="b"/>
                      <a:r>
                        <a:rPr lang="en-US" sz="1400" u="none" strike="noStrike" dirty="0">
                          <a:effectLst/>
                        </a:rPr>
                        <a:t>Lawrence Berkeley National Laboratory (LBNL)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University of California</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University of California </a:t>
                      </a:r>
                    </a:p>
                  </a:txBody>
                  <a:tcPr marL="14096" marR="14096" marT="14096" marB="0" anchor="b"/>
                </a:tc>
                <a:extLst>
                  <a:ext uri="{0D108BD9-81ED-4DB2-BD59-A6C34878D82A}">
                    <a16:rowId xmlns:a16="http://schemas.microsoft.com/office/drawing/2014/main" val="1579844870"/>
                  </a:ext>
                </a:extLst>
              </a:tr>
              <a:tr h="341947">
                <a:tc>
                  <a:txBody>
                    <a:bodyPr/>
                    <a:lstStyle/>
                    <a:p>
                      <a:pPr algn="l" fontAlgn="b"/>
                      <a:r>
                        <a:rPr lang="en-US" sz="1400" u="none" strike="noStrike" dirty="0">
                          <a:effectLst/>
                        </a:rPr>
                        <a:t>Lawrence Livermore National Laboratory (LLNL)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Lawrence Livermore National Security,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kern="1200" dirty="0">
                          <a:solidFill>
                            <a:schemeClr val="dk1"/>
                          </a:solidFill>
                          <a:effectLst/>
                          <a:latin typeface="+mn-lt"/>
                          <a:ea typeface="+mn-ea"/>
                          <a:cs typeface="+mn-cs"/>
                        </a:rPr>
                        <a:t>Bechtel, University of California, BWXT, </a:t>
                      </a:r>
                      <a:r>
                        <a:rPr lang="en-US" sz="1400" b="1" i="0" u="none" strike="noStrike" kern="1200" dirty="0">
                          <a:solidFill>
                            <a:schemeClr val="dk1"/>
                          </a:solidFill>
                          <a:effectLst/>
                          <a:latin typeface="+mn-lt"/>
                          <a:ea typeface="+mn-ea"/>
                          <a:cs typeface="+mn-cs"/>
                        </a:rPr>
                        <a:t>Battelle</a:t>
                      </a:r>
                      <a:endParaRPr lang="en-US" sz="1400" b="1" i="0" u="none" strike="noStrike" dirty="0">
                        <a:solidFill>
                          <a:srgbClr val="000000"/>
                        </a:solidFill>
                        <a:effectLst/>
                        <a:latin typeface="+mn-lt"/>
                      </a:endParaRPr>
                    </a:p>
                  </a:txBody>
                  <a:tcPr marL="14096" marR="14096" marT="14096" marB="0" anchor="b"/>
                </a:tc>
                <a:extLst>
                  <a:ext uri="{0D108BD9-81ED-4DB2-BD59-A6C34878D82A}">
                    <a16:rowId xmlns:a16="http://schemas.microsoft.com/office/drawing/2014/main" val="1686865386"/>
                  </a:ext>
                </a:extLst>
              </a:tr>
              <a:tr h="341947">
                <a:tc>
                  <a:txBody>
                    <a:bodyPr/>
                    <a:lstStyle/>
                    <a:p>
                      <a:pPr algn="l" fontAlgn="b"/>
                      <a:r>
                        <a:rPr lang="en-US" sz="1400" u="none" strike="noStrike" dirty="0">
                          <a:effectLst/>
                        </a:rPr>
                        <a:t>Los Alamos National Laboratory (LANL)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Triad National Security,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Univ of California, Texas A&amp;M University</a:t>
                      </a:r>
                    </a:p>
                  </a:txBody>
                  <a:tcPr marL="14096" marR="14096" marT="14096" marB="0" anchor="b"/>
                </a:tc>
                <a:extLst>
                  <a:ext uri="{0D108BD9-81ED-4DB2-BD59-A6C34878D82A}">
                    <a16:rowId xmlns:a16="http://schemas.microsoft.com/office/drawing/2014/main" val="2235815688"/>
                  </a:ext>
                </a:extLst>
              </a:tr>
              <a:tr h="341947">
                <a:tc>
                  <a:txBody>
                    <a:bodyPr/>
                    <a:lstStyle/>
                    <a:p>
                      <a:pPr algn="l" fontAlgn="b"/>
                      <a:r>
                        <a:rPr lang="en-US" sz="1400" u="none" strike="noStrike" dirty="0">
                          <a:effectLst/>
                        </a:rPr>
                        <a:t>National Energy Technology Laboratory (NETL)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dirty="0">
                          <a:solidFill>
                            <a:srgbClr val="000000"/>
                          </a:solidFill>
                          <a:effectLst/>
                          <a:latin typeface="Calibri" panose="020F0502020204030204" pitchFamily="34" charset="0"/>
                        </a:rPr>
                        <a:t>N/A (DOE GOGO)</a:t>
                      </a:r>
                    </a:p>
                  </a:txBody>
                  <a:tcPr marL="14096" marR="14096" marT="14096"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14096" marR="14096" marT="14096" marB="0" anchor="b"/>
                </a:tc>
                <a:extLst>
                  <a:ext uri="{0D108BD9-81ED-4DB2-BD59-A6C34878D82A}">
                    <a16:rowId xmlns:a16="http://schemas.microsoft.com/office/drawing/2014/main" val="1469820223"/>
                  </a:ext>
                </a:extLst>
              </a:tr>
              <a:tr h="341947">
                <a:tc>
                  <a:txBody>
                    <a:bodyPr/>
                    <a:lstStyle/>
                    <a:p>
                      <a:pPr algn="l" fontAlgn="b"/>
                      <a:r>
                        <a:rPr lang="en-US" sz="1400" u="none" strike="noStrike">
                          <a:effectLst/>
                        </a:rPr>
                        <a:t>National Renewable Energy Lab (NREL)</a:t>
                      </a:r>
                      <a:endParaRPr lang="en-US" sz="1400" b="0" i="0" u="none" strike="noStrike">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Alliance for Sustainable Energy,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MRI Global</a:t>
                      </a:r>
                    </a:p>
                  </a:txBody>
                  <a:tcPr marL="14096" marR="14096" marT="14096" marB="0" anchor="b"/>
                </a:tc>
                <a:extLst>
                  <a:ext uri="{0D108BD9-81ED-4DB2-BD59-A6C34878D82A}">
                    <a16:rowId xmlns:a16="http://schemas.microsoft.com/office/drawing/2014/main" val="2284275110"/>
                  </a:ext>
                </a:extLst>
              </a:tr>
              <a:tr h="341947">
                <a:tc>
                  <a:txBody>
                    <a:bodyPr/>
                    <a:lstStyle/>
                    <a:p>
                      <a:pPr algn="l" fontAlgn="b"/>
                      <a:r>
                        <a:rPr lang="en-US" sz="1400" u="none" strike="noStrike" dirty="0">
                          <a:effectLst/>
                        </a:rPr>
                        <a:t>Oak Ridge National Laboratory (ORNL)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UT-Battelle,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r>
                        <a:rPr lang="en-US" sz="1400" b="0" i="0" u="none" strike="noStrike" dirty="0">
                          <a:solidFill>
                            <a:srgbClr val="000000"/>
                          </a:solidFill>
                          <a:effectLst/>
                          <a:latin typeface="Calibri" panose="020F0502020204030204" pitchFamily="34" charset="0"/>
                        </a:rPr>
                        <a:t>, University of Tennessee</a:t>
                      </a:r>
                    </a:p>
                  </a:txBody>
                  <a:tcPr marL="14096" marR="14096" marT="14096" marB="0" anchor="b"/>
                </a:tc>
                <a:extLst>
                  <a:ext uri="{0D108BD9-81ED-4DB2-BD59-A6C34878D82A}">
                    <a16:rowId xmlns:a16="http://schemas.microsoft.com/office/drawing/2014/main" val="2209041588"/>
                  </a:ext>
                </a:extLst>
              </a:tr>
              <a:tr h="341947">
                <a:tc>
                  <a:txBody>
                    <a:bodyPr/>
                    <a:lstStyle/>
                    <a:p>
                      <a:pPr algn="l" fontAlgn="b"/>
                      <a:r>
                        <a:rPr lang="en-US" sz="1400" u="none" strike="noStrike" dirty="0">
                          <a:effectLst/>
                        </a:rPr>
                        <a:t>Pacific Northwest National Laboratory (PNNL)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Battelle Memorial Institute</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p>
                  </a:txBody>
                  <a:tcPr marL="14096" marR="14096" marT="14096" marB="0" anchor="b"/>
                </a:tc>
                <a:extLst>
                  <a:ext uri="{0D108BD9-81ED-4DB2-BD59-A6C34878D82A}">
                    <a16:rowId xmlns:a16="http://schemas.microsoft.com/office/drawing/2014/main" val="273430541"/>
                  </a:ext>
                </a:extLst>
              </a:tr>
              <a:tr h="341947">
                <a:tc>
                  <a:txBody>
                    <a:bodyPr/>
                    <a:lstStyle/>
                    <a:p>
                      <a:pPr algn="l" fontAlgn="b"/>
                      <a:r>
                        <a:rPr lang="en-US" sz="1400" u="none" strike="noStrike">
                          <a:effectLst/>
                        </a:rPr>
                        <a:t>Princeton Plasma Physics Laboratory (PPPL)</a:t>
                      </a:r>
                      <a:endParaRPr lang="en-US" sz="1400" b="0" i="0" u="none" strike="noStrike">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Princeton University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Princeton University</a:t>
                      </a:r>
                    </a:p>
                  </a:txBody>
                  <a:tcPr marL="14096" marR="14096" marT="14096" marB="0" anchor="b"/>
                </a:tc>
                <a:extLst>
                  <a:ext uri="{0D108BD9-81ED-4DB2-BD59-A6C34878D82A}">
                    <a16:rowId xmlns:a16="http://schemas.microsoft.com/office/drawing/2014/main" val="2942954077"/>
                  </a:ext>
                </a:extLst>
              </a:tr>
              <a:tr h="393370">
                <a:tc>
                  <a:txBody>
                    <a:bodyPr/>
                    <a:lstStyle/>
                    <a:p>
                      <a:pPr algn="l" fontAlgn="b"/>
                      <a:r>
                        <a:rPr lang="en-US" sz="1400" u="none" strike="noStrike" dirty="0">
                          <a:effectLst/>
                        </a:rPr>
                        <a:t>Sandia National Laboratories (SNL)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National Technology and Engineering Solutions of Sandia,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Honeywell, URA</a:t>
                      </a:r>
                    </a:p>
                  </a:txBody>
                  <a:tcPr marL="14096" marR="14096" marT="14096" marB="0" anchor="b"/>
                </a:tc>
                <a:extLst>
                  <a:ext uri="{0D108BD9-81ED-4DB2-BD59-A6C34878D82A}">
                    <a16:rowId xmlns:a16="http://schemas.microsoft.com/office/drawing/2014/main" val="2325006839"/>
                  </a:ext>
                </a:extLst>
              </a:tr>
              <a:tr h="341947">
                <a:tc>
                  <a:txBody>
                    <a:bodyPr/>
                    <a:lstStyle/>
                    <a:p>
                      <a:pPr algn="l" fontAlgn="b"/>
                      <a:r>
                        <a:rPr lang="en-US" sz="1400" u="none" strike="noStrike" dirty="0">
                          <a:effectLst/>
                        </a:rPr>
                        <a:t>Savannah River National Laboratory (SRNL)</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Battelle Savannah River Alliance,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1" i="0" u="none" strike="noStrike" dirty="0">
                          <a:solidFill>
                            <a:srgbClr val="000000"/>
                          </a:solidFill>
                          <a:effectLst/>
                          <a:latin typeface="Calibri" panose="020F0502020204030204" pitchFamily="34" charset="0"/>
                        </a:rPr>
                        <a:t>Battelle</a:t>
                      </a:r>
                    </a:p>
                  </a:txBody>
                  <a:tcPr marL="14096" marR="14096" marT="14096" marB="0" anchor="b"/>
                </a:tc>
                <a:extLst>
                  <a:ext uri="{0D108BD9-81ED-4DB2-BD59-A6C34878D82A}">
                    <a16:rowId xmlns:a16="http://schemas.microsoft.com/office/drawing/2014/main" val="1162733193"/>
                  </a:ext>
                </a:extLst>
              </a:tr>
              <a:tr h="341947">
                <a:tc>
                  <a:txBody>
                    <a:bodyPr/>
                    <a:lstStyle/>
                    <a:p>
                      <a:pPr algn="l" fontAlgn="b"/>
                      <a:r>
                        <a:rPr lang="en-US" sz="1400" u="none" strike="noStrike" dirty="0">
                          <a:effectLst/>
                        </a:rPr>
                        <a:t>SLAC National Accelerator Laboratory </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Stanford University</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Stanford</a:t>
                      </a:r>
                    </a:p>
                  </a:txBody>
                  <a:tcPr marL="14096" marR="14096" marT="14096" marB="0" anchor="b"/>
                </a:tc>
                <a:extLst>
                  <a:ext uri="{0D108BD9-81ED-4DB2-BD59-A6C34878D82A}">
                    <a16:rowId xmlns:a16="http://schemas.microsoft.com/office/drawing/2014/main" val="3184614606"/>
                  </a:ext>
                </a:extLst>
              </a:tr>
              <a:tr h="341947">
                <a:tc>
                  <a:txBody>
                    <a:bodyPr/>
                    <a:lstStyle/>
                    <a:p>
                      <a:pPr algn="l" fontAlgn="b"/>
                      <a:r>
                        <a:rPr lang="en-US" sz="1400" u="none" strike="noStrike" dirty="0">
                          <a:effectLst/>
                        </a:rPr>
                        <a:t>Thomas Jefferson National Accelerator Laboratory (TJNAF)</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l" fontAlgn="b"/>
                      <a:r>
                        <a:rPr lang="en-US" sz="1400" b="0" i="0" u="none" strike="noStrike" kern="1200" dirty="0">
                          <a:solidFill>
                            <a:schemeClr val="dk1"/>
                          </a:solidFill>
                          <a:effectLst/>
                          <a:latin typeface="+mn-lt"/>
                          <a:ea typeface="+mn-ea"/>
                          <a:cs typeface="+mn-cs"/>
                        </a:rPr>
                        <a:t>Jefferson Science Associates, LLC</a:t>
                      </a:r>
                      <a:endParaRPr lang="en-US" sz="1400" b="0" i="0" u="none" strike="noStrike" dirty="0">
                        <a:solidFill>
                          <a:srgbClr val="000000"/>
                        </a:solidFill>
                        <a:effectLst/>
                        <a:latin typeface="Calibri" panose="020F0502020204030204" pitchFamily="34" charset="0"/>
                      </a:endParaRPr>
                    </a:p>
                  </a:txBody>
                  <a:tcPr marL="14096" marR="14096" marT="14096" marB="0" anchor="b"/>
                </a:tc>
                <a:tc>
                  <a:txBody>
                    <a:bodyPr/>
                    <a:lstStyle/>
                    <a:p>
                      <a:pPr algn="ctr" fontAlgn="b"/>
                      <a:r>
                        <a:rPr lang="en-US" sz="1400" b="0" i="0" u="none" strike="noStrike" dirty="0">
                          <a:solidFill>
                            <a:srgbClr val="000000"/>
                          </a:solidFill>
                          <a:effectLst/>
                          <a:latin typeface="Calibri" panose="020F0502020204030204" pitchFamily="34" charset="0"/>
                        </a:rPr>
                        <a:t>Southeastern Universities Research Association </a:t>
                      </a:r>
                    </a:p>
                  </a:txBody>
                  <a:tcPr marL="14096" marR="14096" marT="14096" marB="0" anchor="b"/>
                </a:tc>
                <a:extLst>
                  <a:ext uri="{0D108BD9-81ED-4DB2-BD59-A6C34878D82A}">
                    <a16:rowId xmlns:a16="http://schemas.microsoft.com/office/drawing/2014/main" val="1540543030"/>
                  </a:ext>
                </a:extLst>
              </a:tr>
            </a:tbl>
          </a:graphicData>
        </a:graphic>
      </p:graphicFrame>
    </p:spTree>
    <p:extLst>
      <p:ext uri="{BB962C8B-B14F-4D97-AF65-F5344CB8AC3E}">
        <p14:creationId xmlns:p14="http://schemas.microsoft.com/office/powerpoint/2010/main" val="131551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277C-D21C-6564-E36E-DE9D0E7A28FA}"/>
              </a:ext>
            </a:extLst>
          </p:cNvPr>
          <p:cNvSpPr>
            <a:spLocks noGrp="1"/>
          </p:cNvSpPr>
          <p:nvPr>
            <p:ph type="title"/>
          </p:nvPr>
        </p:nvSpPr>
        <p:spPr>
          <a:xfrm>
            <a:off x="640080" y="6217919"/>
            <a:ext cx="10911840" cy="640081"/>
          </a:xfrm>
        </p:spPr>
        <p:txBody>
          <a:bodyPr vert="horz" lIns="91440" tIns="45720" rIns="91440" bIns="45720" rtlCol="0" anchor="ctr">
            <a:normAutofit/>
          </a:bodyPr>
          <a:lstStyle/>
          <a:p>
            <a:pPr algn="ctr"/>
            <a:r>
              <a:rPr lang="en-US" sz="3200" dirty="0"/>
              <a:t>Historic M&amp;O Management</a:t>
            </a:r>
          </a:p>
        </p:txBody>
      </p:sp>
      <p:pic>
        <p:nvPicPr>
          <p:cNvPr id="5" name="Picture 4">
            <a:extLst>
              <a:ext uri="{FF2B5EF4-FFF2-40B4-BE49-F238E27FC236}">
                <a16:creationId xmlns:a16="http://schemas.microsoft.com/office/drawing/2014/main" id="{2937CB0F-983C-1A83-D115-AAA1C6036EE6}"/>
              </a:ext>
            </a:extLst>
          </p:cNvPr>
          <p:cNvPicPr>
            <a:picLocks noChangeAspect="1"/>
          </p:cNvPicPr>
          <p:nvPr/>
        </p:nvPicPr>
        <p:blipFill>
          <a:blip r:embed="rId3"/>
          <a:stretch>
            <a:fillRect/>
          </a:stretch>
        </p:blipFill>
        <p:spPr>
          <a:xfrm>
            <a:off x="640080" y="0"/>
            <a:ext cx="11161222" cy="6325372"/>
          </a:xfrm>
          <a:prstGeom prst="rect">
            <a:avLst/>
          </a:prstGeom>
        </p:spPr>
      </p:pic>
    </p:spTree>
    <p:extLst>
      <p:ext uri="{BB962C8B-B14F-4D97-AF65-F5344CB8AC3E}">
        <p14:creationId xmlns:p14="http://schemas.microsoft.com/office/powerpoint/2010/main" val="376682050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11AE1-236B-1EF5-6652-4CDE97E318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863C5A-EE79-19F7-9D0E-BCAA59ACECE7}"/>
              </a:ext>
            </a:extLst>
          </p:cNvPr>
          <p:cNvSpPr txBox="1"/>
          <p:nvPr/>
        </p:nvSpPr>
        <p:spPr>
          <a:xfrm>
            <a:off x="705949" y="170142"/>
            <a:ext cx="10262009" cy="523220"/>
          </a:xfrm>
          <a:prstGeom prst="rect">
            <a:avLst/>
          </a:prstGeom>
          <a:noFill/>
        </p:spPr>
        <p:txBody>
          <a:bodyPr wrap="square" rtlCol="0">
            <a:spAutoFit/>
          </a:bodyPr>
          <a:lstStyle/>
          <a:p>
            <a:r>
              <a:rPr lang="en-US" sz="2800" b="1" dirty="0"/>
              <a:t>What does it mean JLab is becoming a multi-purpose laboratory? </a:t>
            </a:r>
          </a:p>
        </p:txBody>
      </p:sp>
      <p:pic>
        <p:nvPicPr>
          <p:cNvPr id="7" name="Picture 2">
            <a:extLst>
              <a:ext uri="{FF2B5EF4-FFF2-40B4-BE49-F238E27FC236}">
                <a16:creationId xmlns:a16="http://schemas.microsoft.com/office/drawing/2014/main" id="{6B0376B3-B4C0-5B74-80A4-DE501B2A018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280" t="14348" r="9463"/>
          <a:stretch/>
        </p:blipFill>
        <p:spPr bwMode="auto">
          <a:xfrm>
            <a:off x="145562" y="1103971"/>
            <a:ext cx="12176536" cy="57540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94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nd white logo&#10;&#10;Description automatically generated">
            <a:extLst>
              <a:ext uri="{FF2B5EF4-FFF2-40B4-BE49-F238E27FC236}">
                <a16:creationId xmlns:a16="http://schemas.microsoft.com/office/drawing/2014/main" id="{BF4C3BD9-FC20-AC73-65C9-6D01D2EE9BCD}"/>
              </a:ext>
            </a:extLst>
          </p:cNvPr>
          <p:cNvPicPr>
            <a:picLocks noChangeAspect="1"/>
          </p:cNvPicPr>
          <p:nvPr/>
        </p:nvPicPr>
        <p:blipFill>
          <a:blip r:embed="rId3"/>
          <a:stretch>
            <a:fillRect/>
          </a:stretch>
        </p:blipFill>
        <p:spPr>
          <a:xfrm>
            <a:off x="1425137" y="1286779"/>
            <a:ext cx="9082140" cy="2281611"/>
          </a:xfrm>
          <a:prstGeom prst="rect">
            <a:avLst/>
          </a:prstGeom>
        </p:spPr>
      </p:pic>
      <p:sp>
        <p:nvSpPr>
          <p:cNvPr id="2" name="TextBox 1">
            <a:extLst>
              <a:ext uri="{FF2B5EF4-FFF2-40B4-BE49-F238E27FC236}">
                <a16:creationId xmlns:a16="http://schemas.microsoft.com/office/drawing/2014/main" id="{0305BFEA-8464-815A-58CE-271EAE04ECDC}"/>
              </a:ext>
            </a:extLst>
          </p:cNvPr>
          <p:cNvSpPr txBox="1"/>
          <p:nvPr/>
        </p:nvSpPr>
        <p:spPr>
          <a:xfrm>
            <a:off x="1099826" y="6072850"/>
            <a:ext cx="9991581" cy="523220"/>
          </a:xfrm>
          <a:prstGeom prst="rect">
            <a:avLst/>
          </a:prstGeom>
          <a:noFill/>
        </p:spPr>
        <p:txBody>
          <a:bodyPr wrap="none" rtlCol="0">
            <a:spAutoFit/>
          </a:bodyPr>
          <a:lstStyle/>
          <a:p>
            <a:r>
              <a:rPr lang="en-US" sz="2800" dirty="0">
                <a:solidFill>
                  <a:schemeClr val="bg1"/>
                </a:solidFill>
              </a:rPr>
              <a:t>How would you explain what the U.S. Department of Energy does?!</a:t>
            </a:r>
          </a:p>
        </p:txBody>
      </p:sp>
    </p:spTree>
    <p:extLst>
      <p:ext uri="{BB962C8B-B14F-4D97-AF65-F5344CB8AC3E}">
        <p14:creationId xmlns:p14="http://schemas.microsoft.com/office/powerpoint/2010/main" val="235537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US Energy Secretary Ernest Moniz: A Cabinet star is born - The Boston Globe">
            <a:extLst>
              <a:ext uri="{FF2B5EF4-FFF2-40B4-BE49-F238E27FC236}">
                <a16:creationId xmlns:a16="http://schemas.microsoft.com/office/drawing/2014/main" id="{B4F43D5D-9E48-04CD-609F-EE88C0924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81" y="0"/>
            <a:ext cx="10282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F61B59-29CE-BAC8-25E7-9AA8A579793A}"/>
              </a:ext>
            </a:extLst>
          </p:cNvPr>
          <p:cNvSpPr txBox="1"/>
          <p:nvPr/>
        </p:nvSpPr>
        <p:spPr>
          <a:xfrm>
            <a:off x="1507252" y="110533"/>
            <a:ext cx="5426110" cy="1200329"/>
          </a:xfrm>
          <a:prstGeom prst="rect">
            <a:avLst/>
          </a:prstGeom>
          <a:noFill/>
        </p:spPr>
        <p:txBody>
          <a:bodyPr wrap="square" rtlCol="0">
            <a:spAutoFit/>
          </a:bodyPr>
          <a:lstStyle/>
          <a:p>
            <a:r>
              <a:rPr lang="en-US" b="1" dirty="0"/>
              <a:t>Ernest Moniz’s Answer To The Question Is Amazing</a:t>
            </a:r>
          </a:p>
          <a:p>
            <a:r>
              <a:rPr lang="en-US" b="1" dirty="0"/>
              <a:t>NOTE:  Moniz was secretary of energy for the Obama administration, professor at MIT and a Nuclear Physicist with many excellent papers.</a:t>
            </a:r>
          </a:p>
        </p:txBody>
      </p:sp>
    </p:spTree>
    <p:extLst>
      <p:ext uri="{BB962C8B-B14F-4D97-AF65-F5344CB8AC3E}">
        <p14:creationId xmlns:p14="http://schemas.microsoft.com/office/powerpoint/2010/main" val="387590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306B7CE2-B942-7BA4-C4C7-6EDF27F03AD3}"/>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53F570F-D22E-E6CE-6347-0B04D025432C}"/>
              </a:ext>
            </a:extLst>
          </p:cNvPr>
          <p:cNvGraphicFramePr/>
          <p:nvPr>
            <p:extLst>
              <p:ext uri="{D42A27DB-BD31-4B8C-83A1-F6EECF244321}">
                <p14:modId xmlns:p14="http://schemas.microsoft.com/office/powerpoint/2010/main" val="3046907344"/>
              </p:ext>
            </p:extLst>
          </p:nvPr>
        </p:nvGraphicFramePr>
        <p:xfrm>
          <a:off x="2815617" y="1102468"/>
          <a:ext cx="6560766" cy="4951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1401372-84C7-87D6-33DE-C6B61357A6F8}"/>
              </a:ext>
            </a:extLst>
          </p:cNvPr>
          <p:cNvSpPr txBox="1"/>
          <p:nvPr/>
        </p:nvSpPr>
        <p:spPr>
          <a:xfrm>
            <a:off x="0" y="6378497"/>
            <a:ext cx="12191999" cy="369332"/>
          </a:xfrm>
          <a:prstGeom prst="rect">
            <a:avLst/>
          </a:prstGeom>
          <a:noFill/>
        </p:spPr>
        <p:txBody>
          <a:bodyPr wrap="square" rtlCol="0">
            <a:spAutoFit/>
          </a:bodyPr>
          <a:lstStyle/>
          <a:p>
            <a:pPr algn="ctr"/>
            <a:r>
              <a:rPr lang="en-US" dirty="0">
                <a:solidFill>
                  <a:schemeClr val="bg1"/>
                </a:solidFill>
              </a:rPr>
              <a:t>Credit to former DOE Secretary of Energy Ernest Moniz for coming up with this very concise explanation of what DOE does.</a:t>
            </a:r>
          </a:p>
        </p:txBody>
      </p:sp>
    </p:spTree>
    <p:extLst>
      <p:ext uri="{BB962C8B-B14F-4D97-AF65-F5344CB8AC3E}">
        <p14:creationId xmlns:p14="http://schemas.microsoft.com/office/powerpoint/2010/main" val="3989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36102DA5-4747-B9CB-371F-F801A3AF185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1D58397-3482-C956-661C-A46FB93970B9}"/>
              </a:ext>
            </a:extLst>
          </p:cNvPr>
          <p:cNvGrpSpPr/>
          <p:nvPr/>
        </p:nvGrpSpPr>
        <p:grpSpPr>
          <a:xfrm>
            <a:off x="2596078" y="1264139"/>
            <a:ext cx="2633472" cy="1572768"/>
            <a:chOff x="800" y="445561"/>
            <a:chExt cx="3123411" cy="1874046"/>
          </a:xfrm>
        </p:grpSpPr>
        <p:sp>
          <p:nvSpPr>
            <p:cNvPr id="3" name="Rectangle 2">
              <a:extLst>
                <a:ext uri="{FF2B5EF4-FFF2-40B4-BE49-F238E27FC236}">
                  <a16:creationId xmlns:a16="http://schemas.microsoft.com/office/drawing/2014/main" id="{3C636C71-27F2-0C3B-59E7-4D3D7B2EEB45}"/>
                </a:ext>
              </a:extLst>
            </p:cNvPr>
            <p:cNvSpPr/>
            <p:nvPr/>
          </p:nvSpPr>
          <p:spPr>
            <a:xfrm>
              <a:off x="800" y="445561"/>
              <a:ext cx="3123411" cy="1874046"/>
            </a:xfrm>
            <a:prstGeom prst="rect">
              <a:avLst/>
            </a:prstGeom>
            <a:gradFill rotWithShape="0">
              <a:gsLst>
                <a:gs pos="0">
                  <a:srgbClr val="EC6920"/>
                </a:gs>
                <a:gs pos="50000">
                  <a:srgbClr val="C05208"/>
                </a:gs>
                <a:gs pos="100000">
                  <a:srgbClr val="95450F"/>
                </a:gs>
              </a:gsLst>
            </a:gradFill>
            <a:ln w="38100">
              <a:solidFill>
                <a:schemeClr val="bg1"/>
              </a:solidFill>
            </a:ln>
          </p:spPr>
          <p:style>
            <a:lnRef idx="0">
              <a:scrgbClr r="0" g="0" b="0"/>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42F6BD8D-652C-E46E-225F-2F6E4648010F}"/>
                </a:ext>
              </a:extLst>
            </p:cNvPr>
            <p:cNvSpPr txBox="1"/>
            <p:nvPr/>
          </p:nvSpPr>
          <p:spPr>
            <a:xfrm>
              <a:off x="800" y="445561"/>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Quarks</a:t>
              </a:r>
            </a:p>
          </p:txBody>
        </p:sp>
      </p:grpSp>
      <p:grpSp>
        <p:nvGrpSpPr>
          <p:cNvPr id="7" name="Group 6">
            <a:extLst>
              <a:ext uri="{FF2B5EF4-FFF2-40B4-BE49-F238E27FC236}">
                <a16:creationId xmlns:a16="http://schemas.microsoft.com/office/drawing/2014/main" id="{4A27DD4E-256C-E165-9965-768C0F221CF4}"/>
              </a:ext>
            </a:extLst>
          </p:cNvPr>
          <p:cNvGrpSpPr/>
          <p:nvPr/>
        </p:nvGrpSpPr>
        <p:grpSpPr>
          <a:xfrm>
            <a:off x="5590852" y="1190987"/>
            <a:ext cx="2743200" cy="1645920"/>
            <a:chOff x="3436553" y="445561"/>
            <a:chExt cx="3123411" cy="1874046"/>
          </a:xfrm>
        </p:grpSpPr>
        <p:sp>
          <p:nvSpPr>
            <p:cNvPr id="8" name="Rectangle 7">
              <a:extLst>
                <a:ext uri="{FF2B5EF4-FFF2-40B4-BE49-F238E27FC236}">
                  <a16:creationId xmlns:a16="http://schemas.microsoft.com/office/drawing/2014/main" id="{582171D4-4834-59C9-9F4E-17B01DD8EAD4}"/>
                </a:ext>
              </a:extLst>
            </p:cNvPr>
            <p:cNvSpPr/>
            <p:nvPr/>
          </p:nvSpPr>
          <p:spPr>
            <a:xfrm>
              <a:off x="3436553" y="445561"/>
              <a:ext cx="3123411" cy="1874046"/>
            </a:xfrm>
            <a:prstGeom prst="rect">
              <a:avLst/>
            </a:prstGeom>
            <a:gradFill rotWithShape="0">
              <a:gsLst>
                <a:gs pos="0">
                  <a:schemeClr val="bg2">
                    <a:lumMod val="50000"/>
                  </a:schemeClr>
                </a:gs>
                <a:gs pos="50000">
                  <a:schemeClr val="bg2">
                    <a:lumMod val="25000"/>
                  </a:schemeClr>
                </a:gs>
                <a:gs pos="100000">
                  <a:schemeClr val="tx1">
                    <a:lumMod val="85000"/>
                    <a:lumOff val="15000"/>
                  </a:schemeClr>
                </a:gs>
              </a:gsLst>
            </a:gradFill>
            <a:ln w="38100">
              <a:solidFill>
                <a:schemeClr val="bg1"/>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88D42C41-F74A-307E-966F-DA3478025C80}"/>
                </a:ext>
              </a:extLst>
            </p:cNvPr>
            <p:cNvSpPr txBox="1"/>
            <p:nvPr/>
          </p:nvSpPr>
          <p:spPr>
            <a:xfrm>
              <a:off x="3436553" y="445561"/>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000" kern="1200" dirty="0"/>
                <a:t>Quagmires</a:t>
              </a:r>
            </a:p>
          </p:txBody>
        </p:sp>
      </p:grpSp>
      <p:grpSp>
        <p:nvGrpSpPr>
          <p:cNvPr id="10" name="Group 9">
            <a:extLst>
              <a:ext uri="{FF2B5EF4-FFF2-40B4-BE49-F238E27FC236}">
                <a16:creationId xmlns:a16="http://schemas.microsoft.com/office/drawing/2014/main" id="{DF57D53B-BCBE-63BB-7A62-6E2E544545AB}"/>
              </a:ext>
            </a:extLst>
          </p:cNvPr>
          <p:cNvGrpSpPr/>
          <p:nvPr/>
        </p:nvGrpSpPr>
        <p:grpSpPr>
          <a:xfrm>
            <a:off x="877006" y="3272528"/>
            <a:ext cx="4352544" cy="2606040"/>
            <a:chOff x="800" y="2631950"/>
            <a:chExt cx="3123411" cy="1874046"/>
          </a:xfrm>
        </p:grpSpPr>
        <p:sp>
          <p:nvSpPr>
            <p:cNvPr id="11" name="Rectangle 10">
              <a:extLst>
                <a:ext uri="{FF2B5EF4-FFF2-40B4-BE49-F238E27FC236}">
                  <a16:creationId xmlns:a16="http://schemas.microsoft.com/office/drawing/2014/main" id="{6B3A42BD-279D-87C2-A17B-407B81DBC938}"/>
                </a:ext>
              </a:extLst>
            </p:cNvPr>
            <p:cNvSpPr/>
            <p:nvPr/>
          </p:nvSpPr>
          <p:spPr>
            <a:xfrm>
              <a:off x="800" y="2631950"/>
              <a:ext cx="3123411" cy="1874046"/>
            </a:xfrm>
            <a:prstGeom prst="rect">
              <a:avLst/>
            </a:prstGeom>
            <a:gradFill rotWithShape="0">
              <a:gsLst>
                <a:gs pos="0">
                  <a:srgbClr val="FFBA21"/>
                </a:gs>
                <a:gs pos="50000">
                  <a:srgbClr val="BC9400"/>
                </a:gs>
                <a:gs pos="100000">
                  <a:srgbClr val="A88400"/>
                </a:gs>
              </a:gsLst>
            </a:gradFill>
            <a:ln w="38100">
              <a:solidFill>
                <a:schemeClr val="bg1"/>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5BE79A1F-AF7C-2CD0-138E-B0EE8183D9FD}"/>
                </a:ext>
              </a:extLst>
            </p:cNvPr>
            <p:cNvSpPr txBox="1"/>
            <p:nvPr/>
          </p:nvSpPr>
          <p:spPr>
            <a:xfrm>
              <a:off x="800" y="2631950"/>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Weapons</a:t>
              </a:r>
            </a:p>
          </p:txBody>
        </p:sp>
      </p:grpSp>
      <p:grpSp>
        <p:nvGrpSpPr>
          <p:cNvPr id="13" name="Group 12">
            <a:extLst>
              <a:ext uri="{FF2B5EF4-FFF2-40B4-BE49-F238E27FC236}">
                <a16:creationId xmlns:a16="http://schemas.microsoft.com/office/drawing/2014/main" id="{29CF7DAC-3B84-8CAF-B645-11F094F2ECE1}"/>
              </a:ext>
            </a:extLst>
          </p:cNvPr>
          <p:cNvGrpSpPr/>
          <p:nvPr/>
        </p:nvGrpSpPr>
        <p:grpSpPr>
          <a:xfrm>
            <a:off x="5590852" y="3303290"/>
            <a:ext cx="2395728" cy="1435608"/>
            <a:chOff x="3436553" y="2631950"/>
            <a:chExt cx="3123411" cy="1874046"/>
          </a:xfrm>
        </p:grpSpPr>
        <p:sp>
          <p:nvSpPr>
            <p:cNvPr id="14" name="Rectangle 13">
              <a:extLst>
                <a:ext uri="{FF2B5EF4-FFF2-40B4-BE49-F238E27FC236}">
                  <a16:creationId xmlns:a16="http://schemas.microsoft.com/office/drawing/2014/main" id="{41039A95-F0BB-881B-C056-5ADCD3065937}"/>
                </a:ext>
              </a:extLst>
            </p:cNvPr>
            <p:cNvSpPr/>
            <p:nvPr/>
          </p:nvSpPr>
          <p:spPr>
            <a:xfrm>
              <a:off x="3436553" y="2631950"/>
              <a:ext cx="3123411" cy="1874046"/>
            </a:xfrm>
            <a:prstGeom prst="rect">
              <a:avLst/>
            </a:prstGeom>
            <a:gradFill rotWithShape="0">
              <a:gsLst>
                <a:gs pos="0">
                  <a:schemeClr val="accent1">
                    <a:lumMod val="60000"/>
                    <a:lumOff val="40000"/>
                  </a:schemeClr>
                </a:gs>
                <a:gs pos="50000">
                  <a:schemeClr val="accent1">
                    <a:lumMod val="75000"/>
                  </a:schemeClr>
                </a:gs>
                <a:gs pos="100000">
                  <a:schemeClr val="accent1">
                    <a:lumMod val="50000"/>
                  </a:schemeClr>
                </a:gs>
              </a:gsLst>
            </a:gradFill>
            <a:ln w="38100">
              <a:solidFill>
                <a:schemeClr val="bg1"/>
              </a:solidFill>
            </a:ln>
          </p:spPr>
          <p:style>
            <a:lnRef idx="0">
              <a:scrgbClr r="0" g="0" b="0"/>
            </a:lnRef>
            <a:fillRef idx="3">
              <a:scrgbClr r="0" g="0" b="0"/>
            </a:fillRef>
            <a:effectRef idx="2">
              <a:schemeClr val="accent5">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FC329D45-3450-F184-0B12-3C12F037F601}"/>
                </a:ext>
              </a:extLst>
            </p:cNvPr>
            <p:cNvSpPr txBox="1"/>
            <p:nvPr/>
          </p:nvSpPr>
          <p:spPr>
            <a:xfrm>
              <a:off x="3436553" y="2631950"/>
              <a:ext cx="3123411" cy="18740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3600" kern="1200" dirty="0"/>
                <a:t>Windmills</a:t>
              </a:r>
            </a:p>
          </p:txBody>
        </p:sp>
      </p:grpSp>
      <p:sp>
        <p:nvSpPr>
          <p:cNvPr id="4" name="TextBox 3">
            <a:extLst>
              <a:ext uri="{FF2B5EF4-FFF2-40B4-BE49-F238E27FC236}">
                <a16:creationId xmlns:a16="http://schemas.microsoft.com/office/drawing/2014/main" id="{AB0B8BE4-FB6A-0049-658B-B931959FD4A4}"/>
              </a:ext>
            </a:extLst>
          </p:cNvPr>
          <p:cNvSpPr txBox="1"/>
          <p:nvPr/>
        </p:nvSpPr>
        <p:spPr>
          <a:xfrm>
            <a:off x="3509657" y="2359442"/>
            <a:ext cx="806313" cy="307777"/>
          </a:xfrm>
          <a:prstGeom prst="rect">
            <a:avLst/>
          </a:prstGeom>
          <a:noFill/>
        </p:spPr>
        <p:txBody>
          <a:bodyPr wrap="square" rtlCol="0">
            <a:spAutoFit/>
          </a:bodyPr>
          <a:lstStyle/>
          <a:p>
            <a:r>
              <a:rPr lang="en-US" sz="1400" b="1" dirty="0">
                <a:solidFill>
                  <a:schemeClr val="bg1"/>
                </a:solidFill>
              </a:rPr>
              <a:t>17.69%</a:t>
            </a:r>
          </a:p>
        </p:txBody>
      </p:sp>
      <p:sp>
        <p:nvSpPr>
          <p:cNvPr id="5" name="TextBox 4">
            <a:extLst>
              <a:ext uri="{FF2B5EF4-FFF2-40B4-BE49-F238E27FC236}">
                <a16:creationId xmlns:a16="http://schemas.microsoft.com/office/drawing/2014/main" id="{AFEF2411-59D2-5C43-6FFA-75D1EEEE9B46}"/>
              </a:ext>
            </a:extLst>
          </p:cNvPr>
          <p:cNvSpPr txBox="1"/>
          <p:nvPr/>
        </p:nvSpPr>
        <p:spPr>
          <a:xfrm>
            <a:off x="6559295" y="2359441"/>
            <a:ext cx="806313" cy="307777"/>
          </a:xfrm>
          <a:prstGeom prst="rect">
            <a:avLst/>
          </a:prstGeom>
          <a:noFill/>
        </p:spPr>
        <p:txBody>
          <a:bodyPr wrap="square" rtlCol="0">
            <a:spAutoFit/>
          </a:bodyPr>
          <a:lstStyle/>
          <a:p>
            <a:r>
              <a:rPr lang="en-US" sz="1400" b="1" dirty="0">
                <a:solidFill>
                  <a:schemeClr val="bg1"/>
                </a:solidFill>
              </a:rPr>
              <a:t>19.21%</a:t>
            </a:r>
          </a:p>
        </p:txBody>
      </p:sp>
      <p:sp>
        <p:nvSpPr>
          <p:cNvPr id="16" name="TextBox 15">
            <a:extLst>
              <a:ext uri="{FF2B5EF4-FFF2-40B4-BE49-F238E27FC236}">
                <a16:creationId xmlns:a16="http://schemas.microsoft.com/office/drawing/2014/main" id="{23221D71-13DB-A294-9E3A-61DA4A1D8C33}"/>
              </a:ext>
            </a:extLst>
          </p:cNvPr>
          <p:cNvSpPr txBox="1"/>
          <p:nvPr/>
        </p:nvSpPr>
        <p:spPr>
          <a:xfrm>
            <a:off x="2596078" y="5164251"/>
            <a:ext cx="806313" cy="307777"/>
          </a:xfrm>
          <a:prstGeom prst="rect">
            <a:avLst/>
          </a:prstGeom>
          <a:noFill/>
        </p:spPr>
        <p:txBody>
          <a:bodyPr wrap="square" rtlCol="0">
            <a:spAutoFit/>
          </a:bodyPr>
          <a:lstStyle/>
          <a:p>
            <a:r>
              <a:rPr lang="en-US" sz="1400" b="1" dirty="0">
                <a:solidFill>
                  <a:schemeClr val="bg1"/>
                </a:solidFill>
              </a:rPr>
              <a:t>48.47%</a:t>
            </a:r>
          </a:p>
        </p:txBody>
      </p:sp>
      <p:sp>
        <p:nvSpPr>
          <p:cNvPr id="17" name="TextBox 16">
            <a:extLst>
              <a:ext uri="{FF2B5EF4-FFF2-40B4-BE49-F238E27FC236}">
                <a16:creationId xmlns:a16="http://schemas.microsoft.com/office/drawing/2014/main" id="{90D2FCA8-59C3-B218-A711-6AE3EB95E937}"/>
              </a:ext>
            </a:extLst>
          </p:cNvPr>
          <p:cNvSpPr txBox="1"/>
          <p:nvPr/>
        </p:nvSpPr>
        <p:spPr>
          <a:xfrm>
            <a:off x="6451473" y="4324430"/>
            <a:ext cx="806313" cy="307777"/>
          </a:xfrm>
          <a:prstGeom prst="rect">
            <a:avLst/>
          </a:prstGeom>
          <a:noFill/>
        </p:spPr>
        <p:txBody>
          <a:bodyPr wrap="square" rtlCol="0">
            <a:spAutoFit/>
          </a:bodyPr>
          <a:lstStyle/>
          <a:p>
            <a:r>
              <a:rPr lang="en-US" sz="1400" b="1" dirty="0">
                <a:solidFill>
                  <a:schemeClr val="bg1"/>
                </a:solidFill>
              </a:rPr>
              <a:t>14.63%</a:t>
            </a:r>
          </a:p>
        </p:txBody>
      </p:sp>
    </p:spTree>
    <p:extLst>
      <p:ext uri="{BB962C8B-B14F-4D97-AF65-F5344CB8AC3E}">
        <p14:creationId xmlns:p14="http://schemas.microsoft.com/office/powerpoint/2010/main" val="315557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F3EDFC5-447D-57B7-1A07-75FD8695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a:stretch/>
        </p:blipFill>
        <p:spPr bwMode="auto">
          <a:xfrm>
            <a:off x="1669529" y="742014"/>
            <a:ext cx="8852941" cy="58397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B860C1-F2F6-D5E9-79AA-F6728F25D2B0}"/>
              </a:ext>
            </a:extLst>
          </p:cNvPr>
          <p:cNvSpPr txBox="1"/>
          <p:nvPr/>
        </p:nvSpPr>
        <p:spPr>
          <a:xfrm>
            <a:off x="0" y="216264"/>
            <a:ext cx="12192000" cy="369332"/>
          </a:xfrm>
          <a:prstGeom prst="rect">
            <a:avLst/>
          </a:prstGeom>
          <a:noFill/>
        </p:spPr>
        <p:txBody>
          <a:bodyPr wrap="square" rtlCol="0">
            <a:spAutoFit/>
          </a:bodyPr>
          <a:lstStyle/>
          <a:p>
            <a:pPr algn="ctr"/>
            <a:r>
              <a:rPr lang="en-US" dirty="0">
                <a:solidFill>
                  <a:schemeClr val="bg1"/>
                </a:solidFill>
              </a:rPr>
              <a:t>National Laboratory Director’s Council (NLDC) Oppenheimer Science &amp; Energy Leadership Program (OSELP) Cohort 7</a:t>
            </a:r>
          </a:p>
        </p:txBody>
      </p:sp>
    </p:spTree>
    <p:extLst>
      <p:ext uri="{BB962C8B-B14F-4D97-AF65-F5344CB8AC3E}">
        <p14:creationId xmlns:p14="http://schemas.microsoft.com/office/powerpoint/2010/main" val="3617681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43DB-DDDC-1BA8-3287-E66E1D7A30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2FFFC4-6024-9183-AA06-F0DC78C51EE2}"/>
              </a:ext>
            </a:extLst>
          </p:cNvPr>
          <p:cNvPicPr>
            <a:picLocks noChangeAspect="1"/>
          </p:cNvPicPr>
          <p:nvPr/>
        </p:nvPicPr>
        <p:blipFill rotWithShape="1">
          <a:blip r:embed="rId3"/>
          <a:srcRect t="3380" b="12688"/>
          <a:stretch/>
        </p:blipFill>
        <p:spPr>
          <a:xfrm>
            <a:off x="0" y="11155"/>
            <a:ext cx="12192000" cy="5731728"/>
          </a:xfrm>
          <a:prstGeom prst="rect">
            <a:avLst/>
          </a:prstGeom>
        </p:spPr>
      </p:pic>
      <p:sp>
        <p:nvSpPr>
          <p:cNvPr id="2" name="TextBox 1">
            <a:extLst>
              <a:ext uri="{FF2B5EF4-FFF2-40B4-BE49-F238E27FC236}">
                <a16:creationId xmlns:a16="http://schemas.microsoft.com/office/drawing/2014/main" id="{12311AA8-4A72-1F8D-BF4E-D14CA63101DE}"/>
              </a:ext>
            </a:extLst>
          </p:cNvPr>
          <p:cNvSpPr txBox="1"/>
          <p:nvPr/>
        </p:nvSpPr>
        <p:spPr>
          <a:xfrm>
            <a:off x="568712" y="5742883"/>
            <a:ext cx="9667775" cy="923330"/>
          </a:xfrm>
          <a:prstGeom prst="rect">
            <a:avLst/>
          </a:prstGeom>
          <a:noFill/>
        </p:spPr>
        <p:txBody>
          <a:bodyPr wrap="none" rtlCol="0">
            <a:spAutoFit/>
          </a:bodyPr>
          <a:lstStyle/>
          <a:p>
            <a:r>
              <a:rPr lang="en-US" dirty="0"/>
              <a:t>NNSA = National Nuclear Security Administration, EERE = Energy Efficiency and Renewable Energy</a:t>
            </a:r>
          </a:p>
          <a:p>
            <a:r>
              <a:rPr lang="en-US" dirty="0"/>
              <a:t>FECM = Fossil Energy and Carbon Management, ARPA-E = Advanced Research Projects Agency-Energy</a:t>
            </a:r>
          </a:p>
          <a:p>
            <a:r>
              <a:rPr lang="en-US" dirty="0"/>
              <a:t>CESER = Cyber Energy Security and Emergency Response </a:t>
            </a:r>
          </a:p>
        </p:txBody>
      </p:sp>
    </p:spTree>
    <p:extLst>
      <p:ext uri="{BB962C8B-B14F-4D97-AF65-F5344CB8AC3E}">
        <p14:creationId xmlns:p14="http://schemas.microsoft.com/office/powerpoint/2010/main" val="177309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65324-295B-EA02-E71E-F1A2050268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6A4EE4-9782-6A4B-1B9D-D8C9605A4993}"/>
              </a:ext>
            </a:extLst>
          </p:cNvPr>
          <p:cNvSpPr txBox="1"/>
          <p:nvPr/>
        </p:nvSpPr>
        <p:spPr>
          <a:xfrm>
            <a:off x="401102" y="206111"/>
            <a:ext cx="10262009" cy="954107"/>
          </a:xfrm>
          <a:prstGeom prst="rect">
            <a:avLst/>
          </a:prstGeom>
          <a:noFill/>
        </p:spPr>
        <p:txBody>
          <a:bodyPr wrap="square" rtlCol="0">
            <a:spAutoFit/>
          </a:bodyPr>
          <a:lstStyle/>
          <a:p>
            <a:r>
              <a:rPr lang="en-US" sz="2800" b="1" dirty="0"/>
              <a:t>The DOE NNSA’s Nuclear Security Enterprise</a:t>
            </a:r>
          </a:p>
          <a:p>
            <a:r>
              <a:rPr lang="en-US" sz="2800" b="1" dirty="0"/>
              <a:t>( history dates back to the Manhattan project )  </a:t>
            </a:r>
          </a:p>
        </p:txBody>
      </p:sp>
      <p:pic>
        <p:nvPicPr>
          <p:cNvPr id="5" name="Picture 4">
            <a:extLst>
              <a:ext uri="{FF2B5EF4-FFF2-40B4-BE49-F238E27FC236}">
                <a16:creationId xmlns:a16="http://schemas.microsoft.com/office/drawing/2014/main" id="{0A67C858-4967-92E2-481C-495F3D1E5C45}"/>
              </a:ext>
            </a:extLst>
          </p:cNvPr>
          <p:cNvPicPr>
            <a:picLocks noChangeAspect="1"/>
          </p:cNvPicPr>
          <p:nvPr/>
        </p:nvPicPr>
        <p:blipFill>
          <a:blip r:embed="rId3"/>
          <a:stretch>
            <a:fillRect/>
          </a:stretch>
        </p:blipFill>
        <p:spPr>
          <a:xfrm>
            <a:off x="1976043" y="1191619"/>
            <a:ext cx="8239913" cy="5332888"/>
          </a:xfrm>
          <a:prstGeom prst="rect">
            <a:avLst/>
          </a:prstGeom>
        </p:spPr>
      </p:pic>
    </p:spTree>
    <p:extLst>
      <p:ext uri="{BB962C8B-B14F-4D97-AF65-F5344CB8AC3E}">
        <p14:creationId xmlns:p14="http://schemas.microsoft.com/office/powerpoint/2010/main" val="153513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10D7-6AEF-2BD5-2B19-0BA83C6867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CD2413D-23F0-D124-6E78-28893D6125B3}"/>
              </a:ext>
            </a:extLst>
          </p:cNvPr>
          <p:cNvPicPr>
            <a:picLocks noChangeAspect="1"/>
          </p:cNvPicPr>
          <p:nvPr/>
        </p:nvPicPr>
        <p:blipFill>
          <a:blip r:embed="rId3"/>
          <a:stretch>
            <a:fillRect/>
          </a:stretch>
        </p:blipFill>
        <p:spPr>
          <a:xfrm>
            <a:off x="1908937" y="1135778"/>
            <a:ext cx="8496935" cy="5201521"/>
          </a:xfrm>
          <a:prstGeom prst="rect">
            <a:avLst/>
          </a:prstGeom>
        </p:spPr>
      </p:pic>
      <p:sp>
        <p:nvSpPr>
          <p:cNvPr id="6" name="TextBox 5">
            <a:extLst>
              <a:ext uri="{FF2B5EF4-FFF2-40B4-BE49-F238E27FC236}">
                <a16:creationId xmlns:a16="http://schemas.microsoft.com/office/drawing/2014/main" id="{00867FE5-AA4B-3912-37AB-9D42B7959486}"/>
              </a:ext>
            </a:extLst>
          </p:cNvPr>
          <p:cNvSpPr txBox="1"/>
          <p:nvPr/>
        </p:nvSpPr>
        <p:spPr>
          <a:xfrm>
            <a:off x="386814" y="734749"/>
            <a:ext cx="10262009" cy="523220"/>
          </a:xfrm>
          <a:prstGeom prst="rect">
            <a:avLst/>
          </a:prstGeom>
          <a:noFill/>
        </p:spPr>
        <p:txBody>
          <a:bodyPr wrap="square" rtlCol="0">
            <a:spAutoFit/>
          </a:bodyPr>
          <a:lstStyle/>
          <a:p>
            <a:r>
              <a:rPr lang="en-US" sz="2800" b="1" dirty="0"/>
              <a:t>NNSA’s Nuclear Security Enterprise  </a:t>
            </a:r>
          </a:p>
        </p:txBody>
      </p:sp>
      <p:sp>
        <p:nvSpPr>
          <p:cNvPr id="7" name="TextBox 6">
            <a:extLst>
              <a:ext uri="{FF2B5EF4-FFF2-40B4-BE49-F238E27FC236}">
                <a16:creationId xmlns:a16="http://schemas.microsoft.com/office/drawing/2014/main" id="{5C86AD4B-C8E6-8459-B075-2CB3D0E8D315}"/>
              </a:ext>
            </a:extLst>
          </p:cNvPr>
          <p:cNvSpPr txBox="1"/>
          <p:nvPr/>
        </p:nvSpPr>
        <p:spPr>
          <a:xfrm>
            <a:off x="386814" y="290369"/>
            <a:ext cx="11805186" cy="523220"/>
          </a:xfrm>
          <a:prstGeom prst="rect">
            <a:avLst/>
          </a:prstGeom>
          <a:noFill/>
        </p:spPr>
        <p:txBody>
          <a:bodyPr wrap="square">
            <a:spAutoFit/>
          </a:bodyPr>
          <a:lstStyle/>
          <a:p>
            <a:r>
              <a:rPr lang="en-US" sz="2800" b="1" dirty="0"/>
              <a:t>A Quick Detour: The system has more than just National Labs . . . </a:t>
            </a:r>
          </a:p>
        </p:txBody>
      </p:sp>
    </p:spTree>
    <p:extLst>
      <p:ext uri="{BB962C8B-B14F-4D97-AF65-F5344CB8AC3E}">
        <p14:creationId xmlns:p14="http://schemas.microsoft.com/office/powerpoint/2010/main" val="104799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D7D10-AAE3-67E5-1C43-7B23C670291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A2D289D-851F-E866-7C89-DCCEC6FAD702}"/>
              </a:ext>
            </a:extLst>
          </p:cNvPr>
          <p:cNvPicPr>
            <a:picLocks noChangeAspect="1"/>
          </p:cNvPicPr>
          <p:nvPr/>
        </p:nvPicPr>
        <p:blipFill>
          <a:blip r:embed="rId3"/>
          <a:stretch>
            <a:fillRect/>
          </a:stretch>
        </p:blipFill>
        <p:spPr>
          <a:xfrm>
            <a:off x="0" y="19015"/>
            <a:ext cx="10213186" cy="6858000"/>
          </a:xfrm>
          <a:prstGeom prst="rect">
            <a:avLst/>
          </a:prstGeom>
        </p:spPr>
      </p:pic>
      <p:sp>
        <p:nvSpPr>
          <p:cNvPr id="3" name="TextBox 2">
            <a:extLst>
              <a:ext uri="{FF2B5EF4-FFF2-40B4-BE49-F238E27FC236}">
                <a16:creationId xmlns:a16="http://schemas.microsoft.com/office/drawing/2014/main" id="{BFC8ECD6-0B23-0209-75F5-1AD46C04DBC2}"/>
              </a:ext>
            </a:extLst>
          </p:cNvPr>
          <p:cNvSpPr txBox="1"/>
          <p:nvPr/>
        </p:nvSpPr>
        <p:spPr>
          <a:xfrm>
            <a:off x="1" y="19015"/>
            <a:ext cx="12191999" cy="523220"/>
          </a:xfrm>
          <a:prstGeom prst="rect">
            <a:avLst/>
          </a:prstGeom>
          <a:noFill/>
        </p:spPr>
        <p:txBody>
          <a:bodyPr wrap="square" rtlCol="0">
            <a:spAutoFit/>
          </a:bodyPr>
          <a:lstStyle/>
          <a:p>
            <a:pPr algn="ctr"/>
            <a:r>
              <a:rPr lang="en-US" sz="2800" b="1" dirty="0"/>
              <a:t>An illustrative “full system” view of the DOE complex</a:t>
            </a:r>
          </a:p>
        </p:txBody>
      </p:sp>
      <p:sp>
        <p:nvSpPr>
          <p:cNvPr id="6" name="TextBox 5">
            <a:extLst>
              <a:ext uri="{FF2B5EF4-FFF2-40B4-BE49-F238E27FC236}">
                <a16:creationId xmlns:a16="http://schemas.microsoft.com/office/drawing/2014/main" id="{693E4BC1-C39D-993D-E00C-86EE686952FA}"/>
              </a:ext>
            </a:extLst>
          </p:cNvPr>
          <p:cNvSpPr txBox="1"/>
          <p:nvPr/>
        </p:nvSpPr>
        <p:spPr>
          <a:xfrm>
            <a:off x="8286751" y="5186369"/>
            <a:ext cx="3905249" cy="1323439"/>
          </a:xfrm>
          <a:prstGeom prst="rect">
            <a:avLst/>
          </a:prstGeom>
          <a:noFill/>
        </p:spPr>
        <p:txBody>
          <a:bodyPr wrap="square" rtlCol="0">
            <a:spAutoFit/>
          </a:bodyPr>
          <a:lstStyle/>
          <a:p>
            <a:r>
              <a:rPr lang="en-US" sz="2000" b="1" dirty="0"/>
              <a:t>~15k Federal Employees</a:t>
            </a:r>
          </a:p>
          <a:p>
            <a:r>
              <a:rPr lang="en-US" sz="2000" b="1" dirty="0"/>
              <a:t>~80k National Lab Employees</a:t>
            </a:r>
          </a:p>
          <a:p>
            <a:r>
              <a:rPr lang="en-US" sz="2000" b="1" dirty="0"/>
              <a:t>~50k NNSA Non-Lab Employees </a:t>
            </a:r>
          </a:p>
          <a:p>
            <a:r>
              <a:rPr lang="en-US" sz="2000" b="1" dirty="0"/>
              <a:t>140k+ people </a:t>
            </a:r>
          </a:p>
        </p:txBody>
      </p:sp>
    </p:spTree>
    <p:extLst>
      <p:ext uri="{BB962C8B-B14F-4D97-AF65-F5344CB8AC3E}">
        <p14:creationId xmlns:p14="http://schemas.microsoft.com/office/powerpoint/2010/main" val="263856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a:extLst>
            <a:ext uri="{FF2B5EF4-FFF2-40B4-BE49-F238E27FC236}">
              <a16:creationId xmlns:a16="http://schemas.microsoft.com/office/drawing/2014/main" id="{0AD11D80-E2F0-85E7-B8E7-76119873F5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C0A8F3-FA14-9743-CA2D-4A9C3523991A}"/>
              </a:ext>
            </a:extLst>
          </p:cNvPr>
          <p:cNvPicPr>
            <a:picLocks noChangeAspect="1"/>
          </p:cNvPicPr>
          <p:nvPr/>
        </p:nvPicPr>
        <p:blipFill>
          <a:blip r:embed="rId3"/>
          <a:stretch>
            <a:fillRect/>
          </a:stretch>
        </p:blipFill>
        <p:spPr>
          <a:xfrm>
            <a:off x="2306299" y="0"/>
            <a:ext cx="7579402" cy="6858000"/>
          </a:xfrm>
          <a:prstGeom prst="rect">
            <a:avLst/>
          </a:prstGeom>
        </p:spPr>
      </p:pic>
    </p:spTree>
    <p:extLst>
      <p:ext uri="{BB962C8B-B14F-4D97-AF65-F5344CB8AC3E}">
        <p14:creationId xmlns:p14="http://schemas.microsoft.com/office/powerpoint/2010/main" val="78771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19D0E-7314-8B6B-F105-A4A834BACDA1}"/>
              </a:ext>
            </a:extLst>
          </p:cNvPr>
          <p:cNvPicPr>
            <a:picLocks noChangeAspect="1"/>
          </p:cNvPicPr>
          <p:nvPr/>
        </p:nvPicPr>
        <p:blipFill>
          <a:blip r:embed="rId2"/>
          <a:stretch>
            <a:fillRect/>
          </a:stretch>
        </p:blipFill>
        <p:spPr>
          <a:xfrm>
            <a:off x="4791074" y="1078705"/>
            <a:ext cx="7286627" cy="5464970"/>
          </a:xfrm>
          <a:prstGeom prst="rect">
            <a:avLst/>
          </a:prstGeom>
        </p:spPr>
      </p:pic>
      <p:pic>
        <p:nvPicPr>
          <p:cNvPr id="5" name="Picture 4">
            <a:extLst>
              <a:ext uri="{FF2B5EF4-FFF2-40B4-BE49-F238E27FC236}">
                <a16:creationId xmlns:a16="http://schemas.microsoft.com/office/drawing/2014/main" id="{3CF82379-5277-BBAB-542F-F876B46E815D}"/>
              </a:ext>
            </a:extLst>
          </p:cNvPr>
          <p:cNvPicPr>
            <a:picLocks noChangeAspect="1"/>
          </p:cNvPicPr>
          <p:nvPr/>
        </p:nvPicPr>
        <p:blipFill rotWithShape="1">
          <a:blip r:embed="rId3"/>
          <a:srcRect b="9721"/>
          <a:stretch/>
        </p:blipFill>
        <p:spPr>
          <a:xfrm>
            <a:off x="114299" y="1074635"/>
            <a:ext cx="4543425" cy="5469040"/>
          </a:xfrm>
          <a:prstGeom prst="rect">
            <a:avLst/>
          </a:prstGeom>
        </p:spPr>
      </p:pic>
      <p:sp>
        <p:nvSpPr>
          <p:cNvPr id="6" name="TextBox 5">
            <a:extLst>
              <a:ext uri="{FF2B5EF4-FFF2-40B4-BE49-F238E27FC236}">
                <a16:creationId xmlns:a16="http://schemas.microsoft.com/office/drawing/2014/main" id="{1ECBCE81-00D5-4447-96FF-C193BE6DE44E}"/>
              </a:ext>
            </a:extLst>
          </p:cNvPr>
          <p:cNvSpPr txBox="1"/>
          <p:nvPr/>
        </p:nvSpPr>
        <p:spPr>
          <a:xfrm>
            <a:off x="0" y="314325"/>
            <a:ext cx="12192000" cy="400110"/>
          </a:xfrm>
          <a:prstGeom prst="rect">
            <a:avLst/>
          </a:prstGeom>
          <a:noFill/>
        </p:spPr>
        <p:txBody>
          <a:bodyPr wrap="square" rtlCol="0">
            <a:spAutoFit/>
          </a:bodyPr>
          <a:lstStyle/>
          <a:p>
            <a:pPr algn="ctr"/>
            <a:r>
              <a:rPr lang="en-US" sz="2000" dirty="0">
                <a:solidFill>
                  <a:schemeClr val="bg1"/>
                </a:solidFill>
              </a:rPr>
              <a:t>Hanford Reactor B which made the Plutonium for both the Trinity device and the Fat Man during WWII.</a:t>
            </a:r>
          </a:p>
        </p:txBody>
      </p:sp>
    </p:spTree>
    <p:extLst>
      <p:ext uri="{BB962C8B-B14F-4D97-AF65-F5344CB8AC3E}">
        <p14:creationId xmlns:p14="http://schemas.microsoft.com/office/powerpoint/2010/main" val="25775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b="1" dirty="0">
                <a:latin typeface="+mj-lt"/>
              </a:rPr>
              <a:t>DOE’s Programmatic Heritage</a:t>
            </a:r>
            <a:endParaRPr lang="en-US" dirty="0">
              <a:latin typeface="+mj-lt"/>
            </a:endParaRPr>
          </a:p>
        </p:txBody>
      </p:sp>
      <p:sp>
        <p:nvSpPr>
          <p:cNvPr id="3" name="Content Placeholder 2"/>
          <p:cNvSpPr>
            <a:spLocks noGrp="1"/>
          </p:cNvSpPr>
          <p:nvPr>
            <p:ph idx="1"/>
          </p:nvPr>
        </p:nvSpPr>
        <p:spPr>
          <a:xfrm>
            <a:off x="658091" y="1409324"/>
            <a:ext cx="5437909" cy="4495800"/>
          </a:xfrm>
        </p:spPr>
        <p:txBody>
          <a:bodyPr>
            <a:normAutofit/>
          </a:bodyPr>
          <a:lstStyle/>
          <a:p>
            <a:r>
              <a:rPr lang="en-US" sz="2400" dirty="0"/>
              <a:t>In August 1939, Albert Einstein wrote to President Franklin D. Roosevelt, informing him that a nuclear chain reaction might make possible the construction of “extremely powerful bombs” (Einstein Szilard letter)</a:t>
            </a:r>
          </a:p>
          <a:p>
            <a:r>
              <a:rPr lang="en-US" sz="2400" dirty="0"/>
              <a:t>In 1942, the Army Corps of Engineers established the Manhattan Engineer District to design and produce the first atomic bomb.</a:t>
            </a:r>
          </a:p>
          <a:p>
            <a:r>
              <a:rPr lang="en-US" sz="2400" dirty="0"/>
              <a:t>Los Alamos, Oak Ridge and Hanford were subsequently created.</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pPr>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46585" y="1325563"/>
            <a:ext cx="5187323" cy="3890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BFD39FB-CDB9-F3E1-F4A3-36351EB94557}"/>
              </a:ext>
            </a:extLst>
          </p:cNvPr>
          <p:cNvSpPr txBox="1"/>
          <p:nvPr/>
        </p:nvSpPr>
        <p:spPr>
          <a:xfrm>
            <a:off x="6644621" y="5255438"/>
            <a:ext cx="4889287" cy="276999"/>
          </a:xfrm>
          <a:prstGeom prst="rect">
            <a:avLst/>
          </a:prstGeom>
          <a:noFill/>
        </p:spPr>
        <p:txBody>
          <a:bodyPr wrap="none" rtlCol="0">
            <a:spAutoFit/>
          </a:bodyPr>
          <a:lstStyle/>
          <a:p>
            <a:r>
              <a:rPr lang="en-US" sz="1200" dirty="0">
                <a:hlinkClick r:id="rId3"/>
              </a:rPr>
              <a:t>https://ahf.nuclearmuseum.org/ahf/key-documents/einstein-szilard-letter/</a:t>
            </a:r>
            <a:r>
              <a:rPr lang="en-US" sz="1200" dirty="0"/>
              <a:t> </a:t>
            </a:r>
          </a:p>
        </p:txBody>
      </p:sp>
    </p:spTree>
    <p:extLst>
      <p:ext uri="{BB962C8B-B14F-4D97-AF65-F5344CB8AC3E}">
        <p14:creationId xmlns:p14="http://schemas.microsoft.com/office/powerpoint/2010/main" val="88951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52" y="7938"/>
            <a:ext cx="10515600" cy="661847"/>
          </a:xfrm>
        </p:spPr>
        <p:txBody>
          <a:bodyPr>
            <a:noAutofit/>
          </a:bodyPr>
          <a:lstStyle/>
          <a:p>
            <a:pPr algn="ctr"/>
            <a:r>
              <a:rPr lang="en-US" b="1" dirty="0"/>
              <a:t>J. Robert Oppenheimer</a:t>
            </a:r>
          </a:p>
        </p:txBody>
      </p:sp>
      <p:pic>
        <p:nvPicPr>
          <p:cNvPr id="5" name="Content Placeholder 4"/>
          <p:cNvPicPr>
            <a:picLocks noGrp="1" noChangeAspect="1"/>
          </p:cNvPicPr>
          <p:nvPr>
            <p:ph idx="1"/>
          </p:nvPr>
        </p:nvPicPr>
        <p:blipFill>
          <a:blip r:embed="rId2"/>
          <a:stretch>
            <a:fillRect/>
          </a:stretch>
        </p:blipFill>
        <p:spPr>
          <a:xfrm>
            <a:off x="465137" y="728360"/>
            <a:ext cx="2428875" cy="1885950"/>
          </a:xfrm>
          <a:prstGeom prst="rect">
            <a:avLst/>
          </a:prstGeom>
        </p:spPr>
      </p:pic>
      <p:sp>
        <p:nvSpPr>
          <p:cNvPr id="4" name="AutoShape 2" descr="Image result for oppenheimer photo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465136" y="2861583"/>
            <a:ext cx="2428875" cy="3143250"/>
          </a:xfrm>
          <a:prstGeom prst="rect">
            <a:avLst/>
          </a:prstGeom>
        </p:spPr>
      </p:pic>
      <p:pic>
        <p:nvPicPr>
          <p:cNvPr id="8" name="Picture 7"/>
          <p:cNvPicPr>
            <a:picLocks noChangeAspect="1"/>
          </p:cNvPicPr>
          <p:nvPr/>
        </p:nvPicPr>
        <p:blipFill>
          <a:blip r:embed="rId4"/>
          <a:stretch>
            <a:fillRect/>
          </a:stretch>
        </p:blipFill>
        <p:spPr>
          <a:xfrm>
            <a:off x="8593244" y="3871921"/>
            <a:ext cx="3190283" cy="2645600"/>
          </a:xfrm>
          <a:prstGeom prst="rect">
            <a:avLst/>
          </a:prstGeom>
        </p:spPr>
      </p:pic>
      <p:sp>
        <p:nvSpPr>
          <p:cNvPr id="9" name="TextBox 8"/>
          <p:cNvSpPr txBox="1"/>
          <p:nvPr/>
        </p:nvSpPr>
        <p:spPr>
          <a:xfrm>
            <a:off x="3170570" y="670406"/>
            <a:ext cx="5042719" cy="4524315"/>
          </a:xfrm>
          <a:prstGeom prst="rect">
            <a:avLst/>
          </a:prstGeom>
          <a:noFill/>
        </p:spPr>
        <p:txBody>
          <a:bodyPr wrap="square" rtlCol="0">
            <a:spAutoFit/>
          </a:bodyPr>
          <a:lstStyle/>
          <a:p>
            <a:pPr marL="171450" indent="-171450">
              <a:buFont typeface="Arial" panose="020B0604020202020204" pitchFamily="34" charset="0"/>
              <a:buChar char="•"/>
            </a:pPr>
            <a:r>
              <a:rPr lang="en-US" sz="1600" dirty="0"/>
              <a:t>1904 - 1967</a:t>
            </a:r>
          </a:p>
          <a:p>
            <a:pPr marL="171450" indent="-171450">
              <a:buFont typeface="Arial" panose="020B0604020202020204" pitchFamily="34" charset="0"/>
              <a:buChar char="•"/>
            </a:pPr>
            <a:r>
              <a:rPr lang="en-US" sz="1600" dirty="0"/>
              <a:t>Professor - theoretical physics at Berkeley</a:t>
            </a:r>
          </a:p>
          <a:p>
            <a:pPr marL="171450" indent="-171450">
              <a:buFont typeface="Arial" panose="020B0604020202020204" pitchFamily="34" charset="0"/>
              <a:buChar char="•"/>
            </a:pPr>
            <a:r>
              <a:rPr lang="en-US" sz="1600" dirty="0"/>
              <a:t>Wartime head of the Los Alamos Laboratory, scientific Director of the Manhattan Project and "father of the atomic bomb“</a:t>
            </a:r>
          </a:p>
          <a:p>
            <a:pPr marL="628650" lvl="1" indent="-171450">
              <a:buFont typeface="Arial" panose="020B0604020202020204" pitchFamily="34" charset="0"/>
              <a:buChar char="•"/>
            </a:pPr>
            <a:r>
              <a:rPr lang="en-US" sz="1600" dirty="0"/>
              <a:t>July 16, 1945 – after Trinity test in New Mexico – quoted Bhagavad Gita: "Now I am become Death, the destroyer of worlds."</a:t>
            </a:r>
          </a:p>
          <a:p>
            <a:pPr marL="171450" indent="-171450">
              <a:buFont typeface="Arial" panose="020B0604020202020204" pitchFamily="34" charset="0"/>
              <a:buChar char="•"/>
            </a:pPr>
            <a:r>
              <a:rPr lang="en-US" sz="1600" dirty="0"/>
              <a:t>Chairman of the influential General Advisory Committee of the newly created United States Atomic Energy Commission. </a:t>
            </a:r>
          </a:p>
          <a:p>
            <a:pPr marL="171450" indent="-171450">
              <a:buFont typeface="Arial" panose="020B0604020202020204" pitchFamily="34" charset="0"/>
              <a:buChar char="•"/>
            </a:pPr>
            <a:r>
              <a:rPr lang="en-US" sz="1600" dirty="0"/>
              <a:t>With sparse evidence at best - security clearance revoked in a much-publicized hearing in 1954</a:t>
            </a:r>
          </a:p>
          <a:p>
            <a:pPr marL="171450" indent="-171450">
              <a:buFont typeface="Arial" panose="020B0604020202020204" pitchFamily="34" charset="0"/>
              <a:buChar char="•"/>
            </a:pPr>
            <a:r>
              <a:rPr lang="en-US" sz="1600" dirty="0"/>
              <a:t>Winner of the Enrico Fermi Award</a:t>
            </a:r>
          </a:p>
          <a:p>
            <a:pPr marL="171450" indent="-171450">
              <a:buFont typeface="Arial" panose="020B0604020202020204" pitchFamily="34" charset="0"/>
              <a:buChar char="•"/>
            </a:pPr>
            <a:r>
              <a:rPr lang="en-US" sz="1600" dirty="0"/>
              <a:t>Director of the Institute for Advanced Study at Princeton</a:t>
            </a:r>
          </a:p>
          <a:p>
            <a:pPr marL="171450" indent="-171450">
              <a:buFont typeface="Arial" panose="020B0604020202020204" pitchFamily="34" charset="0"/>
              <a:buChar char="•"/>
            </a:pPr>
            <a:r>
              <a:rPr lang="en-US" sz="1600" dirty="0"/>
              <a:t>Major Motion Picture in 2023</a:t>
            </a:r>
          </a:p>
          <a:p>
            <a:pPr marL="171450" indent="-171450">
              <a:buFont typeface="Arial" panose="020B0604020202020204" pitchFamily="34" charset="0"/>
              <a:buChar char="•"/>
            </a:pPr>
            <a:r>
              <a:rPr lang="en-US" sz="1600" dirty="0"/>
              <a:t>And in many ways the father of the National Lab system.</a:t>
            </a:r>
          </a:p>
          <a:p>
            <a:pPr marL="171450" indent="-171450">
              <a:buFont typeface="Arial" panose="020B0604020202020204" pitchFamily="34" charset="0"/>
              <a:buChar char="•"/>
            </a:pPr>
            <a:endParaRPr lang="en-US" sz="1600" dirty="0"/>
          </a:p>
        </p:txBody>
      </p:sp>
      <p:pic>
        <p:nvPicPr>
          <p:cNvPr id="1026" name="Picture 2" descr="Review – Oppenheimer">
            <a:extLst>
              <a:ext uri="{FF2B5EF4-FFF2-40B4-BE49-F238E27FC236}">
                <a16:creationId xmlns:a16="http://schemas.microsoft.com/office/drawing/2014/main" id="{85AA8D29-ACCF-4EC8-9FFA-83AD3EBBC9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197" r="27111"/>
          <a:stretch/>
        </p:blipFill>
        <p:spPr bwMode="auto">
          <a:xfrm>
            <a:off x="9666514" y="728360"/>
            <a:ext cx="2060349" cy="3006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C48C59-5555-283A-0388-AACD7EEC3F16}"/>
              </a:ext>
            </a:extLst>
          </p:cNvPr>
          <p:cNvSpPr txBox="1"/>
          <p:nvPr/>
        </p:nvSpPr>
        <p:spPr>
          <a:xfrm>
            <a:off x="340088" y="6111575"/>
            <a:ext cx="5757410" cy="523220"/>
          </a:xfrm>
          <a:prstGeom prst="rect">
            <a:avLst/>
          </a:prstGeom>
          <a:noFill/>
        </p:spPr>
        <p:txBody>
          <a:bodyPr wrap="none" rtlCol="0">
            <a:spAutoFit/>
          </a:bodyPr>
          <a:lstStyle/>
          <a:p>
            <a:r>
              <a:rPr lang="en-US" sz="1400" dirty="0"/>
              <a:t>Oppenheimer with General Groves.  </a:t>
            </a:r>
            <a:br>
              <a:rPr lang="en-US" sz="1400" dirty="0"/>
            </a:br>
            <a:r>
              <a:rPr lang="en-US" sz="1400" dirty="0"/>
              <a:t>Groves Oversaw Both the Pentagon Construction and the Manhattan Project</a:t>
            </a:r>
          </a:p>
        </p:txBody>
      </p:sp>
    </p:spTree>
    <p:extLst>
      <p:ext uri="{BB962C8B-B14F-4D97-AF65-F5344CB8AC3E}">
        <p14:creationId xmlns:p14="http://schemas.microsoft.com/office/powerpoint/2010/main" val="370651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63"/>
            <a:ext cx="12192000" cy="1143000"/>
          </a:xfrm>
        </p:spPr>
        <p:txBody>
          <a:bodyPr/>
          <a:lstStyle/>
          <a:p>
            <a:pPr algn="ctr"/>
            <a:r>
              <a:rPr lang="en-US" b="1" dirty="0">
                <a:latin typeface="+mj-lt"/>
              </a:rPr>
              <a:t>The Cold War</a:t>
            </a:r>
            <a:endParaRPr lang="en-US" dirty="0">
              <a:latin typeface="+mj-lt"/>
            </a:endParaRPr>
          </a:p>
        </p:txBody>
      </p:sp>
      <p:sp>
        <p:nvSpPr>
          <p:cNvPr id="3" name="Content Placeholder 2"/>
          <p:cNvSpPr>
            <a:spLocks noGrp="1"/>
          </p:cNvSpPr>
          <p:nvPr>
            <p:ph idx="1"/>
          </p:nvPr>
        </p:nvSpPr>
        <p:spPr>
          <a:xfrm>
            <a:off x="767862" y="2031983"/>
            <a:ext cx="11065748" cy="4351338"/>
          </a:xfrm>
        </p:spPr>
        <p:txBody>
          <a:bodyPr>
            <a:normAutofit/>
          </a:bodyPr>
          <a:lstStyle/>
          <a:p>
            <a:pPr marL="0" indent="0">
              <a:buNone/>
            </a:pPr>
            <a:r>
              <a:rPr lang="en-US" sz="3000" dirty="0"/>
              <a:t>Following the war, Congress passed the Atomic Energy Act of 1946 and created the Atomic Energy Commission (AEC), which took over the Manhattan Project’s sprawling scientific and industrial complex.</a:t>
            </a:r>
          </a:p>
          <a:p>
            <a:pPr lvl="1"/>
            <a:r>
              <a:rPr lang="en-US" sz="2600" dirty="0"/>
              <a:t>Initially, the AEC focused on designing and producing nuclear weapons and developing nuclear reactors for naval propulsion</a:t>
            </a:r>
          </a:p>
          <a:p>
            <a:pPr lvl="1"/>
            <a:r>
              <a:rPr lang="en-US" sz="2600" dirty="0"/>
              <a:t>The Atomic Energy Act of 1954 ended exclusive government use of the atom and began the growth of the commercial nuclear power industry, giving the AEC authority to regulate the new industry.</a:t>
            </a:r>
          </a:p>
        </p:txBody>
      </p:sp>
      <p:sp>
        <p:nvSpPr>
          <p:cNvPr id="4" name="Slide Number Placeholder 3"/>
          <p:cNvSpPr>
            <a:spLocks noGrp="1"/>
          </p:cNvSpPr>
          <p:nvPr>
            <p:ph type="sldNum" sz="quarter" idx="4294967295"/>
          </p:nvPr>
        </p:nvSpPr>
        <p:spPr>
          <a:xfrm>
            <a:off x="8077200" y="6356351"/>
            <a:ext cx="2133600" cy="365125"/>
          </a:xfrm>
          <a:prstGeom prst="rect">
            <a:avLst/>
          </a:prstGeom>
        </p:spPr>
        <p:txBody>
          <a:bodyPr/>
          <a:lstStyle/>
          <a:p>
            <a:pPr>
              <a:defRPr/>
            </a:pPr>
            <a:endParaRPr lang="en-US" dirty="0"/>
          </a:p>
        </p:txBody>
      </p:sp>
      <p:pic>
        <p:nvPicPr>
          <p:cNvPr id="5" name="Picture 4" descr="Y:\CPD\Projects - Active\15-CM-0178 DOE SEP meeting-planning\Images\DOE Historical Logos\Atomic_Energy_Commission.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59852" y="230412"/>
            <a:ext cx="1544096" cy="1595213"/>
          </a:xfrm>
          <a:prstGeom prst="rect">
            <a:avLst/>
          </a:prstGeom>
          <a:noFill/>
          <a:ln>
            <a:noFill/>
          </a:ln>
        </p:spPr>
      </p:pic>
    </p:spTree>
    <p:extLst>
      <p:ext uri="{BB962C8B-B14F-4D97-AF65-F5344CB8AC3E}">
        <p14:creationId xmlns:p14="http://schemas.microsoft.com/office/powerpoint/2010/main" val="236147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40BA6AE-48C5-0D79-EDC4-8666C9F64CD7}"/>
              </a:ext>
            </a:extLst>
          </p:cNvPr>
          <p:cNvSpPr>
            <a:spLocks noGrp="1"/>
          </p:cNvSpPr>
          <p:nvPr>
            <p:ph type="title"/>
          </p:nvPr>
        </p:nvSpPr>
        <p:spPr>
          <a:xfrm>
            <a:off x="0" y="-27780"/>
            <a:ext cx="12192000" cy="1400175"/>
          </a:xfrm>
        </p:spPr>
        <p:txBody>
          <a:bodyPr>
            <a:normAutofit/>
          </a:bodyPr>
          <a:lstStyle/>
          <a:p>
            <a:pPr algn="ctr" eaLnBrk="1" hangingPunct="1"/>
            <a:r>
              <a:rPr lang="en-US" altLang="en-US" sz="4000" dirty="0"/>
              <a:t>From the Manhattan Project to the Department of Energy</a:t>
            </a:r>
          </a:p>
        </p:txBody>
      </p:sp>
      <p:pic>
        <p:nvPicPr>
          <p:cNvPr id="23555" name="Picture 4" descr="http://upload.wikimedia.org/wikipedia/commons/thumb/6/6c/Manhattan_Project_emblem.png/350px-Manhattan_Project_emblem.png">
            <a:extLst>
              <a:ext uri="{FF2B5EF4-FFF2-40B4-BE49-F238E27FC236}">
                <a16:creationId xmlns:a16="http://schemas.microsoft.com/office/drawing/2014/main" id="{AC201D86-BE5F-1EC7-9CF7-D7DB184B0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604964"/>
            <a:ext cx="16700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http://upload.wikimedia.org/wikipedia/commons/1/19/ERDA_logo.jpg">
            <a:extLst>
              <a:ext uri="{FF2B5EF4-FFF2-40B4-BE49-F238E27FC236}">
                <a16:creationId xmlns:a16="http://schemas.microsoft.com/office/drawing/2014/main" id="{513411A3-076D-F73F-BD98-EF572B585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9" y="1530350"/>
            <a:ext cx="2300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tp://www.calloway-assoc.com/wp-content/gallery/federal/doe_logo.png">
            <a:extLst>
              <a:ext uri="{FF2B5EF4-FFF2-40B4-BE49-F238E27FC236}">
                <a16:creationId xmlns:a16="http://schemas.microsoft.com/office/drawing/2014/main" id="{DAD404B0-CDCF-AFA0-87A5-6EB389184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075" y="1604964"/>
            <a:ext cx="16891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a:extLst>
              <a:ext uri="{FF2B5EF4-FFF2-40B4-BE49-F238E27FC236}">
                <a16:creationId xmlns:a16="http://schemas.microsoft.com/office/drawing/2014/main" id="{A405BEC4-B64E-635B-294B-1891BEE44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138" y="1457325"/>
            <a:ext cx="17383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extLst>
              <a:ext uri="{FF2B5EF4-FFF2-40B4-BE49-F238E27FC236}">
                <a16:creationId xmlns:a16="http://schemas.microsoft.com/office/drawing/2014/main" id="{CD15C20A-A166-9C5B-0D45-DF6DDA127E6C}"/>
              </a:ext>
            </a:extLst>
          </p:cNvPr>
          <p:cNvSpPr/>
          <p:nvPr/>
        </p:nvSpPr>
        <p:spPr bwMode="auto">
          <a:xfrm>
            <a:off x="3514726" y="2228851"/>
            <a:ext cx="536575" cy="360363"/>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sp>
        <p:nvSpPr>
          <p:cNvPr id="13" name="Right Arrow 12">
            <a:extLst>
              <a:ext uri="{FF2B5EF4-FFF2-40B4-BE49-F238E27FC236}">
                <a16:creationId xmlns:a16="http://schemas.microsoft.com/office/drawing/2014/main" id="{2FCFA0D1-C193-8429-C385-27896B563457}"/>
              </a:ext>
            </a:extLst>
          </p:cNvPr>
          <p:cNvSpPr/>
          <p:nvPr/>
        </p:nvSpPr>
        <p:spPr bwMode="auto">
          <a:xfrm>
            <a:off x="5792789" y="2228851"/>
            <a:ext cx="536575" cy="360363"/>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sp>
        <p:nvSpPr>
          <p:cNvPr id="14" name="Right Arrow 13">
            <a:extLst>
              <a:ext uri="{FF2B5EF4-FFF2-40B4-BE49-F238E27FC236}">
                <a16:creationId xmlns:a16="http://schemas.microsoft.com/office/drawing/2014/main" id="{077576E9-AE35-1741-C0A4-2671999B334F}"/>
              </a:ext>
            </a:extLst>
          </p:cNvPr>
          <p:cNvSpPr/>
          <p:nvPr/>
        </p:nvSpPr>
        <p:spPr bwMode="auto">
          <a:xfrm>
            <a:off x="8045451" y="2265364"/>
            <a:ext cx="536575" cy="358775"/>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sp>
        <p:nvSpPr>
          <p:cNvPr id="17" name="Right Arrow 16">
            <a:extLst>
              <a:ext uri="{FF2B5EF4-FFF2-40B4-BE49-F238E27FC236}">
                <a16:creationId xmlns:a16="http://schemas.microsoft.com/office/drawing/2014/main" id="{3C242154-79E0-486A-02C5-206188600328}"/>
              </a:ext>
            </a:extLst>
          </p:cNvPr>
          <p:cNvSpPr/>
          <p:nvPr/>
        </p:nvSpPr>
        <p:spPr bwMode="auto">
          <a:xfrm rot="3985275">
            <a:off x="5073651" y="3489326"/>
            <a:ext cx="1098550" cy="225425"/>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endParaRPr lang="en-US" b="1" dirty="0">
              <a:solidFill>
                <a:srgbClr val="FFFF00"/>
              </a:solidFill>
              <a:latin typeface="Verdana" pitchFamily="34" charset="0"/>
            </a:endParaRPr>
          </a:p>
        </p:txBody>
      </p:sp>
      <p:pic>
        <p:nvPicPr>
          <p:cNvPr id="23563" name="Picture 16">
            <a:extLst>
              <a:ext uri="{FF2B5EF4-FFF2-40B4-BE49-F238E27FC236}">
                <a16:creationId xmlns:a16="http://schemas.microsoft.com/office/drawing/2014/main" id="{E137A5DD-4505-3533-476F-6AACE83DC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664" y="4737101"/>
            <a:ext cx="18383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Box 9">
            <a:extLst>
              <a:ext uri="{FF2B5EF4-FFF2-40B4-BE49-F238E27FC236}">
                <a16:creationId xmlns:a16="http://schemas.microsoft.com/office/drawing/2014/main" id="{81DD77DD-E5C6-4BD0-69CD-B196CF97C55C}"/>
              </a:ext>
            </a:extLst>
          </p:cNvPr>
          <p:cNvSpPr txBox="1">
            <a:spLocks noChangeArrowheads="1"/>
          </p:cNvSpPr>
          <p:nvPr/>
        </p:nvSpPr>
        <p:spPr bwMode="auto">
          <a:xfrm>
            <a:off x="1836739" y="3359150"/>
            <a:ext cx="170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Manhattan Engineering District (1942)</a:t>
            </a:r>
          </a:p>
        </p:txBody>
      </p:sp>
      <p:sp>
        <p:nvSpPr>
          <p:cNvPr id="23565" name="TextBox 22">
            <a:extLst>
              <a:ext uri="{FF2B5EF4-FFF2-40B4-BE49-F238E27FC236}">
                <a16:creationId xmlns:a16="http://schemas.microsoft.com/office/drawing/2014/main" id="{F511D4D3-6BF9-DAB1-6F06-5A0AEADAB1D4}"/>
              </a:ext>
            </a:extLst>
          </p:cNvPr>
          <p:cNvSpPr txBox="1">
            <a:spLocks noChangeArrowheads="1"/>
          </p:cNvSpPr>
          <p:nvPr/>
        </p:nvSpPr>
        <p:spPr bwMode="auto">
          <a:xfrm>
            <a:off x="3662363" y="3362325"/>
            <a:ext cx="1833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Atomic Energy Commission (1946)</a:t>
            </a:r>
          </a:p>
        </p:txBody>
      </p:sp>
      <p:sp>
        <p:nvSpPr>
          <p:cNvPr id="23566" name="TextBox 23">
            <a:extLst>
              <a:ext uri="{FF2B5EF4-FFF2-40B4-BE49-F238E27FC236}">
                <a16:creationId xmlns:a16="http://schemas.microsoft.com/office/drawing/2014/main" id="{8AAB8098-9772-46CC-F721-FCA9E675DE2C}"/>
              </a:ext>
            </a:extLst>
          </p:cNvPr>
          <p:cNvSpPr txBox="1">
            <a:spLocks noChangeArrowheads="1"/>
          </p:cNvSpPr>
          <p:nvPr/>
        </p:nvSpPr>
        <p:spPr bwMode="auto">
          <a:xfrm>
            <a:off x="6327776" y="3316288"/>
            <a:ext cx="209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Energy Research &amp; Development Administration (1974)</a:t>
            </a:r>
          </a:p>
        </p:txBody>
      </p:sp>
      <p:sp>
        <p:nvSpPr>
          <p:cNvPr id="23567" name="TextBox 24">
            <a:extLst>
              <a:ext uri="{FF2B5EF4-FFF2-40B4-BE49-F238E27FC236}">
                <a16:creationId xmlns:a16="http://schemas.microsoft.com/office/drawing/2014/main" id="{80649FDD-A0B2-A04A-E3FF-C10E9C079043}"/>
              </a:ext>
            </a:extLst>
          </p:cNvPr>
          <p:cNvSpPr txBox="1">
            <a:spLocks noChangeArrowheads="1"/>
          </p:cNvSpPr>
          <p:nvPr/>
        </p:nvSpPr>
        <p:spPr bwMode="auto">
          <a:xfrm>
            <a:off x="8596314" y="3359151"/>
            <a:ext cx="1895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1000">
                <a:latin typeface="Arial" panose="020B0604020202020204" pitchFamily="34" charset="0"/>
              </a:rPr>
              <a:t>Department of Energy (1977)</a:t>
            </a:r>
          </a:p>
        </p:txBody>
      </p:sp>
      <p:sp>
        <p:nvSpPr>
          <p:cNvPr id="23568" name="TextBox 25">
            <a:extLst>
              <a:ext uri="{FF2B5EF4-FFF2-40B4-BE49-F238E27FC236}">
                <a16:creationId xmlns:a16="http://schemas.microsoft.com/office/drawing/2014/main" id="{86DB59A8-8E47-BCD2-0159-9A04290325F2}"/>
              </a:ext>
            </a:extLst>
          </p:cNvPr>
          <p:cNvSpPr txBox="1">
            <a:spLocks noChangeArrowheads="1"/>
          </p:cNvSpPr>
          <p:nvPr/>
        </p:nvSpPr>
        <p:spPr bwMode="auto">
          <a:xfrm>
            <a:off x="3752851" y="5334000"/>
            <a:ext cx="1547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2"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itchFamily="2"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itchFamily="2"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itchFamily="2"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itchFamily="2"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en-US" sz="1000">
                <a:latin typeface="Arial" panose="020B0604020202020204" pitchFamily="34" charset="0"/>
              </a:rPr>
              <a:t>Nuclear Regulatory Commission (1974)</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4865916-252E-E94E-BF78-94B60C454E6A}" type="slidenum">
              <a:rPr lang="en-US" smtClean="0"/>
              <a:pPr>
                <a:defRPr/>
              </a:pPr>
              <a:t>7</a:t>
            </a:fld>
            <a:endParaRPr lang="en-US"/>
          </a:p>
        </p:txBody>
      </p:sp>
      <p:pic>
        <p:nvPicPr>
          <p:cNvPr id="5" name="Picture 4"/>
          <p:cNvPicPr>
            <a:picLocks noChangeAspect="1"/>
          </p:cNvPicPr>
          <p:nvPr/>
        </p:nvPicPr>
        <p:blipFill>
          <a:blip r:embed="rId2"/>
          <a:stretch>
            <a:fillRect/>
          </a:stretch>
        </p:blipFill>
        <p:spPr>
          <a:xfrm>
            <a:off x="1935968" y="15101"/>
            <a:ext cx="8309989" cy="6784362"/>
          </a:xfrm>
          <a:prstGeom prst="rect">
            <a:avLst/>
          </a:prstGeom>
        </p:spPr>
      </p:pic>
      <p:pic>
        <p:nvPicPr>
          <p:cNvPr id="2" name="Picture 1"/>
          <p:cNvPicPr>
            <a:picLocks noChangeAspect="1"/>
          </p:cNvPicPr>
          <p:nvPr/>
        </p:nvPicPr>
        <p:blipFill>
          <a:blip r:embed="rId3"/>
          <a:stretch>
            <a:fillRect/>
          </a:stretch>
        </p:blipFill>
        <p:spPr>
          <a:xfrm>
            <a:off x="1935968" y="5182943"/>
            <a:ext cx="1874033" cy="910135"/>
          </a:xfrm>
          <a:prstGeom prst="rect">
            <a:avLst/>
          </a:prstGeom>
        </p:spPr>
      </p:pic>
      <p:sp>
        <p:nvSpPr>
          <p:cNvPr id="3" name="TextBox 2"/>
          <p:cNvSpPr txBox="1"/>
          <p:nvPr/>
        </p:nvSpPr>
        <p:spPr>
          <a:xfrm>
            <a:off x="4267200" y="5791200"/>
            <a:ext cx="1600200" cy="923330"/>
          </a:xfrm>
          <a:prstGeom prst="rect">
            <a:avLst/>
          </a:prstGeom>
          <a:noFill/>
        </p:spPr>
        <p:txBody>
          <a:bodyPr wrap="square" rtlCol="0">
            <a:spAutoFit/>
          </a:bodyPr>
          <a:lstStyle/>
          <a:p>
            <a:r>
              <a:rPr lang="en-US" dirty="0"/>
              <a:t>Sandia is also in HI and NETL in AK!</a:t>
            </a:r>
          </a:p>
        </p:txBody>
      </p:sp>
      <p:cxnSp>
        <p:nvCxnSpPr>
          <p:cNvPr id="7" name="Straight Arrow Connector 6"/>
          <p:cNvCxnSpPr/>
          <p:nvPr/>
        </p:nvCxnSpPr>
        <p:spPr>
          <a:xfrm flipH="1" flipV="1">
            <a:off x="3810000" y="5943600"/>
            <a:ext cx="457200" cy="304800"/>
          </a:xfrm>
          <a:prstGeom prst="straightConnector1">
            <a:avLst/>
          </a:prstGeom>
          <a:ln w="3175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1522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B0506-C5C3-5770-8D4E-18C77385714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FFRDCs</a:t>
            </a:r>
          </a:p>
        </p:txBody>
      </p:sp>
      <p:sp>
        <p:nvSpPr>
          <p:cNvPr id="3" name="Content Placeholder 2">
            <a:extLst>
              <a:ext uri="{FF2B5EF4-FFF2-40B4-BE49-F238E27FC236}">
                <a16:creationId xmlns:a16="http://schemas.microsoft.com/office/drawing/2014/main" id="{8D20903A-140F-5E97-AE76-F6E3B320C58E}"/>
              </a:ext>
            </a:extLst>
          </p:cNvPr>
          <p:cNvSpPr>
            <a:spLocks noGrp="1"/>
          </p:cNvSpPr>
          <p:nvPr>
            <p:ph idx="1"/>
          </p:nvPr>
        </p:nvSpPr>
        <p:spPr>
          <a:xfrm>
            <a:off x="4810259" y="200722"/>
            <a:ext cx="6915019" cy="6378498"/>
          </a:xfrm>
        </p:spPr>
        <p:txBody>
          <a:bodyPr anchor="ctr">
            <a:noAutofit/>
          </a:bodyPr>
          <a:lstStyle/>
          <a:p>
            <a:r>
              <a:rPr lang="en-US" sz="1800" dirty="0">
                <a:solidFill>
                  <a:srgbClr val="212121"/>
                </a:solidFill>
              </a:rPr>
              <a:t>Federally Funded Research and Development Centers:</a:t>
            </a:r>
          </a:p>
          <a:p>
            <a:pPr lvl="1"/>
            <a:r>
              <a:rPr lang="en-US" sz="1800" b="0" i="0" u="none" strike="noStrike" dirty="0">
                <a:solidFill>
                  <a:srgbClr val="212529"/>
                </a:solidFill>
                <a:effectLst/>
              </a:rPr>
              <a:t>Meet special long-term national research and development needs of considerable complexity that cannot be met as effectively by in-house government or contractor resources;</a:t>
            </a:r>
          </a:p>
          <a:p>
            <a:pPr lvl="1"/>
            <a:r>
              <a:rPr lang="en-US" sz="1800" b="0" i="0" u="none" strike="noStrike" dirty="0">
                <a:solidFill>
                  <a:srgbClr val="212529"/>
                </a:solidFill>
                <a:effectLst/>
              </a:rPr>
              <a:t>Have access to information beyond what is common to the normal contractual relationship;</a:t>
            </a:r>
          </a:p>
          <a:p>
            <a:pPr lvl="1"/>
            <a:r>
              <a:rPr lang="en-US" sz="1800" b="1" i="0" u="none" strike="noStrike" dirty="0">
                <a:solidFill>
                  <a:srgbClr val="212529"/>
                </a:solidFill>
                <a:effectLst/>
              </a:rPr>
              <a:t>Cannot use special access to compete with the private sector;</a:t>
            </a:r>
          </a:p>
          <a:p>
            <a:pPr lvl="1"/>
            <a:r>
              <a:rPr lang="en-US" sz="1800" i="0" u="none" strike="noStrike" dirty="0">
                <a:solidFill>
                  <a:srgbClr val="212529"/>
                </a:solidFill>
                <a:effectLst/>
              </a:rPr>
              <a:t>Are required to operate in the public interest, free from organizational conflict of interest;</a:t>
            </a:r>
          </a:p>
          <a:p>
            <a:pPr lvl="1"/>
            <a:r>
              <a:rPr lang="en-US" sz="1800" b="0" i="0" u="none" strike="noStrike" dirty="0">
                <a:solidFill>
                  <a:srgbClr val="212529"/>
                </a:solidFill>
                <a:effectLst/>
              </a:rPr>
              <a:t>Anticipate a long-term relationships with the government;</a:t>
            </a:r>
          </a:p>
          <a:p>
            <a:pPr lvl="1"/>
            <a:r>
              <a:rPr lang="en-US" sz="1800" b="0" i="0" u="none" strike="noStrike" dirty="0">
                <a:solidFill>
                  <a:srgbClr val="212529"/>
                </a:solidFill>
                <a:effectLst/>
              </a:rPr>
              <a:t>Provide the continuity that will attract high-quality personnel;</a:t>
            </a:r>
          </a:p>
          <a:p>
            <a:pPr lvl="1"/>
            <a:r>
              <a:rPr lang="en-US" sz="1800" b="0" i="0" u="none" strike="noStrike" dirty="0">
                <a:solidFill>
                  <a:srgbClr val="212529"/>
                </a:solidFill>
                <a:effectLst/>
              </a:rPr>
              <a:t>Maintain currency in field(s) of expertise;</a:t>
            </a:r>
          </a:p>
          <a:p>
            <a:pPr lvl="1"/>
            <a:r>
              <a:rPr lang="en-US" sz="1800" b="0" i="0" u="none" strike="noStrike" dirty="0">
                <a:solidFill>
                  <a:srgbClr val="212529"/>
                </a:solidFill>
                <a:effectLst/>
              </a:rPr>
              <a:t>Maintain objectivity and independence;</a:t>
            </a:r>
          </a:p>
          <a:p>
            <a:pPr lvl="1"/>
            <a:r>
              <a:rPr lang="en-US" sz="1800" b="0" i="0" u="none" strike="noStrike" dirty="0">
                <a:solidFill>
                  <a:srgbClr val="212529"/>
                </a:solidFill>
                <a:effectLst/>
              </a:rPr>
              <a:t>Preserve familiarity with the needs of its sponsor(s);</a:t>
            </a:r>
          </a:p>
          <a:p>
            <a:pPr lvl="1"/>
            <a:r>
              <a:rPr lang="en-US" sz="1800" b="0" i="0" u="none" strike="noStrike" dirty="0">
                <a:solidFill>
                  <a:srgbClr val="212529"/>
                </a:solidFill>
                <a:effectLst/>
              </a:rPr>
              <a:t>Provide a quick response capability.</a:t>
            </a:r>
            <a:endParaRPr lang="en-US" sz="1800" dirty="0">
              <a:solidFill>
                <a:srgbClr val="212529"/>
              </a:solidFill>
            </a:endParaRPr>
          </a:p>
          <a:p>
            <a:r>
              <a:rPr lang="en-US" sz="1800" b="0" i="0" u="none" strike="noStrike" dirty="0">
                <a:solidFill>
                  <a:srgbClr val="212121"/>
                </a:solidFill>
                <a:effectLst/>
              </a:rPr>
              <a:t>The National Science Foundation keeps a </a:t>
            </a:r>
            <a:r>
              <a:rPr lang="en-US" sz="1800" b="0" i="0" u="none" strike="noStrike" dirty="0">
                <a:solidFill>
                  <a:srgbClr val="212121"/>
                </a:solidFill>
                <a:effectLst/>
                <a:hlinkClick r:id="rId3"/>
              </a:rPr>
              <a:t>list </a:t>
            </a:r>
            <a:r>
              <a:rPr lang="en-US" sz="1800" b="0" i="0" u="none" strike="noStrike" dirty="0">
                <a:solidFill>
                  <a:srgbClr val="212121"/>
                </a:solidFill>
                <a:effectLst/>
              </a:rPr>
              <a:t>of FFRDCs by name, sponsoring agency, administrator type, location, and activity type.</a:t>
            </a:r>
          </a:p>
          <a:p>
            <a:r>
              <a:rPr lang="en-US" sz="1800" dirty="0">
                <a:solidFill>
                  <a:srgbClr val="212121"/>
                </a:solidFill>
              </a:rPr>
              <a:t>16 of the 17 DOE National Labs are FFRDCs</a:t>
            </a:r>
            <a:endParaRPr lang="en-US" sz="1800" b="0" i="0" u="none" strike="noStrike" dirty="0">
              <a:solidFill>
                <a:srgbClr val="212121"/>
              </a:solidFill>
              <a:effectLst/>
            </a:endParaRPr>
          </a:p>
          <a:p>
            <a:endParaRPr lang="en-US" sz="2100" b="0" i="0" u="none" strike="noStrike" dirty="0">
              <a:solidFill>
                <a:srgbClr val="212529"/>
              </a:solidFill>
              <a:effectLst/>
            </a:endParaRPr>
          </a:p>
        </p:txBody>
      </p:sp>
    </p:spTree>
    <p:extLst>
      <p:ext uri="{BB962C8B-B14F-4D97-AF65-F5344CB8AC3E}">
        <p14:creationId xmlns:p14="http://schemas.microsoft.com/office/powerpoint/2010/main" val="176453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583C9-7ACC-06AB-103E-3ED8F7D847CE}"/>
              </a:ext>
            </a:extLst>
          </p:cNvPr>
          <p:cNvSpPr>
            <a:spLocks noGrp="1"/>
          </p:cNvSpPr>
          <p:nvPr>
            <p:ph type="title"/>
          </p:nvPr>
        </p:nvSpPr>
        <p:spPr>
          <a:xfrm>
            <a:off x="418225" y="968518"/>
            <a:ext cx="3201366" cy="3387497"/>
          </a:xfrm>
        </p:spPr>
        <p:txBody>
          <a:bodyPr anchor="b">
            <a:normAutofit/>
          </a:bodyPr>
          <a:lstStyle/>
          <a:p>
            <a:pPr algn="r"/>
            <a:r>
              <a:rPr lang="en-US" sz="4000" dirty="0">
                <a:solidFill>
                  <a:srgbClr val="FFFFFF"/>
                </a:solidFill>
              </a:rPr>
              <a:t>GOGOs and GOCOs</a:t>
            </a:r>
            <a:br>
              <a:rPr lang="en-US" sz="4000" dirty="0">
                <a:solidFill>
                  <a:srgbClr val="FFFFFF"/>
                </a:solidFill>
              </a:rPr>
            </a:br>
            <a:endParaRPr lang="en-US" sz="4000" dirty="0">
              <a:solidFill>
                <a:srgbClr val="FFFFFF"/>
              </a:solidFill>
            </a:endParaRPr>
          </a:p>
        </p:txBody>
      </p:sp>
      <p:sp>
        <p:nvSpPr>
          <p:cNvPr id="4" name="Content Placeholder 3">
            <a:extLst>
              <a:ext uri="{FF2B5EF4-FFF2-40B4-BE49-F238E27FC236}">
                <a16:creationId xmlns:a16="http://schemas.microsoft.com/office/drawing/2014/main" id="{D866C87C-45FF-FED9-2179-5835F9CBE953}"/>
              </a:ext>
            </a:extLst>
          </p:cNvPr>
          <p:cNvSpPr>
            <a:spLocks noGrp="1"/>
          </p:cNvSpPr>
          <p:nvPr>
            <p:ph idx="1"/>
          </p:nvPr>
        </p:nvSpPr>
        <p:spPr>
          <a:xfrm>
            <a:off x="4810259" y="649480"/>
            <a:ext cx="6555347" cy="5546047"/>
          </a:xfrm>
        </p:spPr>
        <p:txBody>
          <a:bodyPr anchor="ctr">
            <a:normAutofit/>
          </a:bodyPr>
          <a:lstStyle/>
          <a:p>
            <a:r>
              <a:rPr lang="en-US" sz="2000" dirty="0"/>
              <a:t>GOCO (Government Owned/Contractor Operated) operated laboratories are owned by the Federal Government, but managed by contractors.</a:t>
            </a:r>
          </a:p>
          <a:p>
            <a:r>
              <a:rPr lang="en-US" sz="2000" dirty="0"/>
              <a:t>Contractors may be individual universities, university consortia, private companies, or nonprofits. GOCO dates back to the original laboratories of the Manhattan Project.</a:t>
            </a:r>
          </a:p>
          <a:p>
            <a:r>
              <a:rPr lang="en-US" sz="2000" dirty="0"/>
              <a:t>Most Federal laboratories are GOGOs (</a:t>
            </a:r>
            <a:r>
              <a:rPr lang="en-US" sz="2000" dirty="0" err="1"/>
              <a:t>GovernmentOwned</a:t>
            </a:r>
            <a:r>
              <a:rPr lang="en-US" sz="2000" dirty="0"/>
              <a:t>/Government Operated); all but one of DOE’s laboratories (NETL) are GOCOs.</a:t>
            </a:r>
          </a:p>
          <a:p>
            <a:r>
              <a:rPr lang="en-US" sz="2000" dirty="0"/>
              <a:t>GOCO researchers are not Federal employees and have more freedom than GOGO scientists. GOCO employees can assert copyrights, consult with industry, and participate in start-ups based on technology developed at the laboratory.</a:t>
            </a:r>
          </a:p>
          <a:p>
            <a:r>
              <a:rPr lang="en-US" sz="2000" dirty="0"/>
              <a:t>Even at the GOGO lab, ~2/3 of the people who work there are contractors forming what is basically a GOCO within the one GOGO lab.</a:t>
            </a:r>
          </a:p>
        </p:txBody>
      </p:sp>
    </p:spTree>
    <p:extLst>
      <p:ext uri="{BB962C8B-B14F-4D97-AF65-F5344CB8AC3E}">
        <p14:creationId xmlns:p14="http://schemas.microsoft.com/office/powerpoint/2010/main" val="53965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25468</TotalTime>
  <Words>2060</Words>
  <Application>Microsoft Macintosh PowerPoint</Application>
  <PresentationFormat>Widescreen</PresentationFormat>
  <Paragraphs>194</Paragraphs>
  <Slides>25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Open Sans</vt:lpstr>
      <vt:lpstr>Verdana</vt:lpstr>
      <vt:lpstr>Office Theme</vt:lpstr>
      <vt:lpstr>DOE National Laboratories:  History &amp; Structure  presented by Douglas Higinbotham (Jefferson Lab) </vt:lpstr>
      <vt:lpstr>PowerPoint Presentation</vt:lpstr>
      <vt:lpstr>DOE’s Programmatic Heritage</vt:lpstr>
      <vt:lpstr>J. Robert Oppenheimer</vt:lpstr>
      <vt:lpstr>The Cold War</vt:lpstr>
      <vt:lpstr>From the Manhattan Project to the Department of Energy</vt:lpstr>
      <vt:lpstr>PowerPoint Presentation</vt:lpstr>
      <vt:lpstr>FFRDCs</vt:lpstr>
      <vt:lpstr>GOGOs and GOCOs </vt:lpstr>
      <vt:lpstr>PowerPoint Presentation</vt:lpstr>
      <vt:lpstr>DOE’s M&amp;O Contracts </vt:lpstr>
      <vt:lpstr>Recent M&amp;O Bid Processes</vt:lpstr>
      <vt:lpstr>PowerPoint Presentation</vt:lpstr>
      <vt:lpstr>Historic M&amp;O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and National Lab High-Level Overviews</dc:title>
  <dc:creator>Marcey Hoover</dc:creator>
  <cp:lastModifiedBy>Douglas Higinbotham</cp:lastModifiedBy>
  <cp:revision>48</cp:revision>
  <dcterms:created xsi:type="dcterms:W3CDTF">2024-01-01T15:58:26Z</dcterms:created>
  <dcterms:modified xsi:type="dcterms:W3CDTF">2024-07-22T01:37:55Z</dcterms:modified>
</cp:coreProperties>
</file>