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4"/>
  </p:notesMasterIdLst>
  <p:sldIdLst>
    <p:sldId id="256" r:id="rId3"/>
    <p:sldId id="3780" r:id="rId4"/>
    <p:sldId id="299" r:id="rId5"/>
    <p:sldId id="3774" r:id="rId6"/>
    <p:sldId id="3781" r:id="rId7"/>
    <p:sldId id="3782" r:id="rId8"/>
    <p:sldId id="3783" r:id="rId9"/>
    <p:sldId id="3784" r:id="rId10"/>
    <p:sldId id="3785" r:id="rId11"/>
    <p:sldId id="3776" r:id="rId12"/>
    <p:sldId id="276" r:id="rId13"/>
    <p:sldId id="3778" r:id="rId14"/>
    <p:sldId id="302" r:id="rId15"/>
    <p:sldId id="3751" r:id="rId16"/>
    <p:sldId id="3749" r:id="rId17"/>
    <p:sldId id="3753" r:id="rId18"/>
    <p:sldId id="303" r:id="rId19"/>
    <p:sldId id="3756" r:id="rId20"/>
    <p:sldId id="3757" r:id="rId21"/>
    <p:sldId id="3760" r:id="rId22"/>
    <p:sldId id="3761" r:id="rId23"/>
    <p:sldId id="3678" r:id="rId24"/>
    <p:sldId id="344" r:id="rId25"/>
    <p:sldId id="345" r:id="rId26"/>
    <p:sldId id="346" r:id="rId27"/>
    <p:sldId id="347" r:id="rId28"/>
    <p:sldId id="348" r:id="rId29"/>
    <p:sldId id="349" r:id="rId30"/>
    <p:sldId id="3768" r:id="rId31"/>
    <p:sldId id="363" r:id="rId32"/>
    <p:sldId id="365" r:id="rId33"/>
    <p:sldId id="3720" r:id="rId34"/>
    <p:sldId id="264" r:id="rId35"/>
    <p:sldId id="3769" r:id="rId36"/>
    <p:sldId id="269" r:id="rId37"/>
    <p:sldId id="367" r:id="rId38"/>
    <p:sldId id="368" r:id="rId39"/>
    <p:sldId id="3738" r:id="rId40"/>
    <p:sldId id="3770" r:id="rId41"/>
    <p:sldId id="274" r:id="rId42"/>
    <p:sldId id="3771" r:id="rId43"/>
    <p:sldId id="280" r:id="rId44"/>
    <p:sldId id="3772" r:id="rId45"/>
    <p:sldId id="343" r:id="rId46"/>
    <p:sldId id="350" r:id="rId47"/>
    <p:sldId id="351" r:id="rId48"/>
    <p:sldId id="356" r:id="rId49"/>
    <p:sldId id="357" r:id="rId50"/>
    <p:sldId id="358" r:id="rId51"/>
    <p:sldId id="3777" r:id="rId52"/>
    <p:sldId id="3786" r:id="rId53"/>
    <p:sldId id="3779" r:id="rId54"/>
    <p:sldId id="3787" r:id="rId55"/>
    <p:sldId id="283" r:id="rId56"/>
    <p:sldId id="3748" r:id="rId57"/>
    <p:sldId id="3752" r:id="rId58"/>
    <p:sldId id="3750" r:id="rId59"/>
    <p:sldId id="3754" r:id="rId60"/>
    <p:sldId id="3755" r:id="rId61"/>
    <p:sldId id="3723" r:id="rId62"/>
    <p:sldId id="352"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4" autoAdjust="0"/>
    <p:restoredTop sz="94694"/>
  </p:normalViewPr>
  <p:slideViewPr>
    <p:cSldViewPr snapToGrid="0">
      <p:cViewPr varScale="1">
        <p:scale>
          <a:sx n="93" d="100"/>
          <a:sy n="93" d="100"/>
        </p:scale>
        <p:origin x="91"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2155BB-72D7-4A28-83DE-7ED1873E617A}" type="datetimeFigureOut">
              <a:rPr lang="en-US" smtClean="0"/>
              <a:t>7/22/2024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DAD7C4-BFAF-4226-B0E8-6D7763BC6FC7}" type="slidenum">
              <a:rPr lang="en-US" smtClean="0"/>
              <a:t>‹#›</a:t>
            </a:fld>
            <a:endParaRPr lang="en-US"/>
          </a:p>
        </p:txBody>
      </p:sp>
    </p:spTree>
    <p:extLst>
      <p:ext uri="{BB962C8B-B14F-4D97-AF65-F5344CB8AC3E}">
        <p14:creationId xmlns:p14="http://schemas.microsoft.com/office/powerpoint/2010/main" val="347616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60B57-ED67-597D-F400-102CF0DA95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0330E7-EB75-769E-05EB-0DF9A59040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3F80A4-1D8E-746B-9A78-C72A5C69F724}"/>
              </a:ext>
            </a:extLst>
          </p:cNvPr>
          <p:cNvSpPr>
            <a:spLocks noGrp="1"/>
          </p:cNvSpPr>
          <p:nvPr>
            <p:ph type="dt" sz="half" idx="10"/>
          </p:nvPr>
        </p:nvSpPr>
        <p:spPr/>
        <p:txBody>
          <a:bodyPr/>
          <a:lstStyle/>
          <a:p>
            <a:fld id="{8BC40580-B135-4227-8E3C-416080478DFB}" type="datetime1">
              <a:rPr lang="en-GB" smtClean="0"/>
              <a:t>22/07/2024</a:t>
            </a:fld>
            <a:endParaRPr lang="en-US"/>
          </a:p>
        </p:txBody>
      </p:sp>
      <p:sp>
        <p:nvSpPr>
          <p:cNvPr id="5" name="Footer Placeholder 4">
            <a:extLst>
              <a:ext uri="{FF2B5EF4-FFF2-40B4-BE49-F238E27FC236}">
                <a16:creationId xmlns:a16="http://schemas.microsoft.com/office/drawing/2014/main" id="{15034D39-2800-9429-0E7E-35A00376568C}"/>
              </a:ext>
            </a:extLst>
          </p:cNvPr>
          <p:cNvSpPr>
            <a:spLocks noGrp="1"/>
          </p:cNvSpPr>
          <p:nvPr>
            <p:ph type="ftr" sz="quarter" idx="11"/>
          </p:nvPr>
        </p:nvSpPr>
        <p:spPr/>
        <p:txBody>
          <a:bodyPr/>
          <a:lstStyle/>
          <a:p>
            <a:r>
              <a:rPr lang="en-US"/>
              <a:t>EICUG Early Career</a:t>
            </a:r>
          </a:p>
        </p:txBody>
      </p:sp>
      <p:sp>
        <p:nvSpPr>
          <p:cNvPr id="6" name="Slide Number Placeholder 5">
            <a:extLst>
              <a:ext uri="{FF2B5EF4-FFF2-40B4-BE49-F238E27FC236}">
                <a16:creationId xmlns:a16="http://schemas.microsoft.com/office/drawing/2014/main" id="{E0AD682C-7272-F42E-A5CE-D62A71A74963}"/>
              </a:ext>
            </a:extLst>
          </p:cNvPr>
          <p:cNvSpPr>
            <a:spLocks noGrp="1"/>
          </p:cNvSpPr>
          <p:nvPr>
            <p:ph type="sldNum" sz="quarter" idx="12"/>
          </p:nvPr>
        </p:nvSpPr>
        <p:spPr/>
        <p:txBody>
          <a:bodyPr/>
          <a:lstStyle/>
          <a:p>
            <a:fld id="{AE9752EB-D6BD-4B88-B3BF-097BA154CC9E}" type="slidenum">
              <a:rPr lang="en-US" smtClean="0"/>
              <a:t>‹#›</a:t>
            </a:fld>
            <a:endParaRPr lang="en-US"/>
          </a:p>
        </p:txBody>
      </p:sp>
    </p:spTree>
    <p:extLst>
      <p:ext uri="{BB962C8B-B14F-4D97-AF65-F5344CB8AC3E}">
        <p14:creationId xmlns:p14="http://schemas.microsoft.com/office/powerpoint/2010/main" val="3979785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1AFE1-0A9D-9216-22FA-A9469CD193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FC6E85-868C-5911-5E0D-5A686B5842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0E2FEE-84CC-FCC6-1CE7-E554AD884884}"/>
              </a:ext>
            </a:extLst>
          </p:cNvPr>
          <p:cNvSpPr>
            <a:spLocks noGrp="1"/>
          </p:cNvSpPr>
          <p:nvPr>
            <p:ph type="dt" sz="half" idx="10"/>
          </p:nvPr>
        </p:nvSpPr>
        <p:spPr/>
        <p:txBody>
          <a:bodyPr/>
          <a:lstStyle/>
          <a:p>
            <a:fld id="{FD8FBA0D-88FE-45C0-A81B-571335B74062}" type="datetime1">
              <a:rPr lang="en-GB" smtClean="0"/>
              <a:t>22/07/2024</a:t>
            </a:fld>
            <a:endParaRPr lang="en-US"/>
          </a:p>
        </p:txBody>
      </p:sp>
      <p:sp>
        <p:nvSpPr>
          <p:cNvPr id="5" name="Footer Placeholder 4">
            <a:extLst>
              <a:ext uri="{FF2B5EF4-FFF2-40B4-BE49-F238E27FC236}">
                <a16:creationId xmlns:a16="http://schemas.microsoft.com/office/drawing/2014/main" id="{849BE740-BA89-AA6E-EAB7-B75510A3CB54}"/>
              </a:ext>
            </a:extLst>
          </p:cNvPr>
          <p:cNvSpPr>
            <a:spLocks noGrp="1"/>
          </p:cNvSpPr>
          <p:nvPr>
            <p:ph type="ftr" sz="quarter" idx="11"/>
          </p:nvPr>
        </p:nvSpPr>
        <p:spPr/>
        <p:txBody>
          <a:bodyPr/>
          <a:lstStyle/>
          <a:p>
            <a:r>
              <a:rPr lang="en-US"/>
              <a:t>EICUG Early Career</a:t>
            </a:r>
          </a:p>
        </p:txBody>
      </p:sp>
      <p:sp>
        <p:nvSpPr>
          <p:cNvPr id="6" name="Slide Number Placeholder 5">
            <a:extLst>
              <a:ext uri="{FF2B5EF4-FFF2-40B4-BE49-F238E27FC236}">
                <a16:creationId xmlns:a16="http://schemas.microsoft.com/office/drawing/2014/main" id="{E5BEA6DF-2C0C-1BC3-F838-BFDAB5AEFCB4}"/>
              </a:ext>
            </a:extLst>
          </p:cNvPr>
          <p:cNvSpPr>
            <a:spLocks noGrp="1"/>
          </p:cNvSpPr>
          <p:nvPr>
            <p:ph type="sldNum" sz="quarter" idx="12"/>
          </p:nvPr>
        </p:nvSpPr>
        <p:spPr/>
        <p:txBody>
          <a:bodyPr/>
          <a:lstStyle/>
          <a:p>
            <a:fld id="{AE9752EB-D6BD-4B88-B3BF-097BA154CC9E}" type="slidenum">
              <a:rPr lang="en-US" smtClean="0"/>
              <a:t>‹#›</a:t>
            </a:fld>
            <a:endParaRPr lang="en-US"/>
          </a:p>
        </p:txBody>
      </p:sp>
    </p:spTree>
    <p:extLst>
      <p:ext uri="{BB962C8B-B14F-4D97-AF65-F5344CB8AC3E}">
        <p14:creationId xmlns:p14="http://schemas.microsoft.com/office/powerpoint/2010/main" val="437260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1A4721-253F-7AFD-DC3D-D790E27845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D96C85-06A7-4DCF-9103-9E66755C3D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521AA6-8BE9-B283-8997-18073BE0529B}"/>
              </a:ext>
            </a:extLst>
          </p:cNvPr>
          <p:cNvSpPr>
            <a:spLocks noGrp="1"/>
          </p:cNvSpPr>
          <p:nvPr>
            <p:ph type="dt" sz="half" idx="10"/>
          </p:nvPr>
        </p:nvSpPr>
        <p:spPr/>
        <p:txBody>
          <a:bodyPr/>
          <a:lstStyle/>
          <a:p>
            <a:fld id="{574E0FFD-C912-4776-A01F-79A5155DB04C}" type="datetime1">
              <a:rPr lang="en-GB" smtClean="0"/>
              <a:t>22/07/2024</a:t>
            </a:fld>
            <a:endParaRPr lang="en-US"/>
          </a:p>
        </p:txBody>
      </p:sp>
      <p:sp>
        <p:nvSpPr>
          <p:cNvPr id="5" name="Footer Placeholder 4">
            <a:extLst>
              <a:ext uri="{FF2B5EF4-FFF2-40B4-BE49-F238E27FC236}">
                <a16:creationId xmlns:a16="http://schemas.microsoft.com/office/drawing/2014/main" id="{10E510D3-26D7-1C5C-E336-2A9A74F86CAF}"/>
              </a:ext>
            </a:extLst>
          </p:cNvPr>
          <p:cNvSpPr>
            <a:spLocks noGrp="1"/>
          </p:cNvSpPr>
          <p:nvPr>
            <p:ph type="ftr" sz="quarter" idx="11"/>
          </p:nvPr>
        </p:nvSpPr>
        <p:spPr/>
        <p:txBody>
          <a:bodyPr/>
          <a:lstStyle/>
          <a:p>
            <a:r>
              <a:rPr lang="en-US"/>
              <a:t>EICUG Early Career</a:t>
            </a:r>
          </a:p>
        </p:txBody>
      </p:sp>
      <p:sp>
        <p:nvSpPr>
          <p:cNvPr id="6" name="Slide Number Placeholder 5">
            <a:extLst>
              <a:ext uri="{FF2B5EF4-FFF2-40B4-BE49-F238E27FC236}">
                <a16:creationId xmlns:a16="http://schemas.microsoft.com/office/drawing/2014/main" id="{999B795C-BB04-752A-235A-70713FB482A5}"/>
              </a:ext>
            </a:extLst>
          </p:cNvPr>
          <p:cNvSpPr>
            <a:spLocks noGrp="1"/>
          </p:cNvSpPr>
          <p:nvPr>
            <p:ph type="sldNum" sz="quarter" idx="12"/>
          </p:nvPr>
        </p:nvSpPr>
        <p:spPr/>
        <p:txBody>
          <a:bodyPr/>
          <a:lstStyle/>
          <a:p>
            <a:fld id="{AE9752EB-D6BD-4B88-B3BF-097BA154CC9E}" type="slidenum">
              <a:rPr lang="en-US" smtClean="0"/>
              <a:t>‹#›</a:t>
            </a:fld>
            <a:endParaRPr lang="en-US"/>
          </a:p>
        </p:txBody>
      </p:sp>
    </p:spTree>
    <p:extLst>
      <p:ext uri="{BB962C8B-B14F-4D97-AF65-F5344CB8AC3E}">
        <p14:creationId xmlns:p14="http://schemas.microsoft.com/office/powerpoint/2010/main" val="4127114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7ADDA-6913-A443-B4F7-FA33AA8A28C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21F17BD-F08B-8F47-93F9-10A6125CEB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E6B134E-088E-F44E-8668-33E2045C25D3}"/>
              </a:ext>
            </a:extLst>
          </p:cNvPr>
          <p:cNvSpPr>
            <a:spLocks noGrp="1"/>
          </p:cNvSpPr>
          <p:nvPr>
            <p:ph type="dt" sz="half" idx="10"/>
          </p:nvPr>
        </p:nvSpPr>
        <p:spPr/>
        <p:txBody>
          <a:bodyPr/>
          <a:lstStyle/>
          <a:p>
            <a:fld id="{CB34A4B1-67A5-41C7-AD5D-A3A112FE0566}" type="datetime1">
              <a:rPr lang="en-GB" smtClean="0"/>
              <a:t>22/07/2024</a:t>
            </a:fld>
            <a:endParaRPr lang="en-US"/>
          </a:p>
        </p:txBody>
      </p:sp>
      <p:sp>
        <p:nvSpPr>
          <p:cNvPr id="5" name="Footer Placeholder 4">
            <a:extLst>
              <a:ext uri="{FF2B5EF4-FFF2-40B4-BE49-F238E27FC236}">
                <a16:creationId xmlns:a16="http://schemas.microsoft.com/office/drawing/2014/main" id="{D4AD27B7-285D-994C-A0B3-8801E2964ABE}"/>
              </a:ext>
            </a:extLst>
          </p:cNvPr>
          <p:cNvSpPr>
            <a:spLocks noGrp="1"/>
          </p:cNvSpPr>
          <p:nvPr>
            <p:ph type="ftr" sz="quarter" idx="11"/>
          </p:nvPr>
        </p:nvSpPr>
        <p:spPr/>
        <p:txBody>
          <a:bodyPr/>
          <a:lstStyle/>
          <a:p>
            <a:r>
              <a:rPr lang="en-US"/>
              <a:t>EICUG Early Career</a:t>
            </a:r>
          </a:p>
        </p:txBody>
      </p:sp>
      <p:sp>
        <p:nvSpPr>
          <p:cNvPr id="6" name="Slide Number Placeholder 5">
            <a:extLst>
              <a:ext uri="{FF2B5EF4-FFF2-40B4-BE49-F238E27FC236}">
                <a16:creationId xmlns:a16="http://schemas.microsoft.com/office/drawing/2014/main" id="{BAB71E6F-C4FD-D446-8C8F-A77D164ADD87}"/>
              </a:ext>
            </a:extLst>
          </p:cNvPr>
          <p:cNvSpPr>
            <a:spLocks noGrp="1"/>
          </p:cNvSpPr>
          <p:nvPr>
            <p:ph type="sldNum" sz="quarter" idx="12"/>
          </p:nvPr>
        </p:nvSpPr>
        <p:spPr/>
        <p:txBody>
          <a:bodyPr/>
          <a:lstStyle/>
          <a:p>
            <a:fld id="{5D4A0402-B54A-814D-BCFB-0A833BEEB04B}" type="slidenum">
              <a:rPr lang="en-US" smtClean="0"/>
              <a:t>‹#›</a:t>
            </a:fld>
            <a:endParaRPr lang="en-US"/>
          </a:p>
        </p:txBody>
      </p:sp>
    </p:spTree>
    <p:extLst>
      <p:ext uri="{BB962C8B-B14F-4D97-AF65-F5344CB8AC3E}">
        <p14:creationId xmlns:p14="http://schemas.microsoft.com/office/powerpoint/2010/main" val="4154626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8D375-DE8D-064E-A726-874F7EEB5C4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D7B7965-A87B-A340-939E-787C763708F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2C614C6-5FCB-CA43-AD1C-CEFB79C7E643}"/>
              </a:ext>
            </a:extLst>
          </p:cNvPr>
          <p:cNvSpPr>
            <a:spLocks noGrp="1"/>
          </p:cNvSpPr>
          <p:nvPr>
            <p:ph type="dt" sz="half" idx="10"/>
          </p:nvPr>
        </p:nvSpPr>
        <p:spPr/>
        <p:txBody>
          <a:bodyPr/>
          <a:lstStyle/>
          <a:p>
            <a:fld id="{AA669989-4D27-4875-BFA1-8C90C237986C}" type="datetime1">
              <a:rPr lang="en-GB" smtClean="0"/>
              <a:t>22/07/2024</a:t>
            </a:fld>
            <a:endParaRPr lang="en-US"/>
          </a:p>
        </p:txBody>
      </p:sp>
      <p:sp>
        <p:nvSpPr>
          <p:cNvPr id="5" name="Footer Placeholder 4">
            <a:extLst>
              <a:ext uri="{FF2B5EF4-FFF2-40B4-BE49-F238E27FC236}">
                <a16:creationId xmlns:a16="http://schemas.microsoft.com/office/drawing/2014/main" id="{9916F966-6A8C-1F45-B330-D383813D3053}"/>
              </a:ext>
            </a:extLst>
          </p:cNvPr>
          <p:cNvSpPr>
            <a:spLocks noGrp="1"/>
          </p:cNvSpPr>
          <p:nvPr>
            <p:ph type="ftr" sz="quarter" idx="11"/>
          </p:nvPr>
        </p:nvSpPr>
        <p:spPr/>
        <p:txBody>
          <a:bodyPr/>
          <a:lstStyle/>
          <a:p>
            <a:r>
              <a:rPr lang="en-US"/>
              <a:t>EICUG Early Career</a:t>
            </a:r>
          </a:p>
        </p:txBody>
      </p:sp>
      <p:sp>
        <p:nvSpPr>
          <p:cNvPr id="6" name="Slide Number Placeholder 5">
            <a:extLst>
              <a:ext uri="{FF2B5EF4-FFF2-40B4-BE49-F238E27FC236}">
                <a16:creationId xmlns:a16="http://schemas.microsoft.com/office/drawing/2014/main" id="{2525B3F6-7405-D943-930C-1137591184D9}"/>
              </a:ext>
            </a:extLst>
          </p:cNvPr>
          <p:cNvSpPr>
            <a:spLocks noGrp="1"/>
          </p:cNvSpPr>
          <p:nvPr>
            <p:ph type="sldNum" sz="quarter" idx="12"/>
          </p:nvPr>
        </p:nvSpPr>
        <p:spPr/>
        <p:txBody>
          <a:bodyPr/>
          <a:lstStyle/>
          <a:p>
            <a:fld id="{5D4A0402-B54A-814D-BCFB-0A833BEEB04B}" type="slidenum">
              <a:rPr lang="en-US" smtClean="0"/>
              <a:t>‹#›</a:t>
            </a:fld>
            <a:endParaRPr lang="en-US"/>
          </a:p>
        </p:txBody>
      </p:sp>
    </p:spTree>
    <p:extLst>
      <p:ext uri="{BB962C8B-B14F-4D97-AF65-F5344CB8AC3E}">
        <p14:creationId xmlns:p14="http://schemas.microsoft.com/office/powerpoint/2010/main" val="15947823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A0FE-0189-E343-B030-45DA38CDBA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C99856D-F84F-B847-B9BA-A39F0A01EF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E31818E-80BB-F448-8E14-F1681C28EAAF}"/>
              </a:ext>
            </a:extLst>
          </p:cNvPr>
          <p:cNvSpPr>
            <a:spLocks noGrp="1"/>
          </p:cNvSpPr>
          <p:nvPr>
            <p:ph type="dt" sz="half" idx="10"/>
          </p:nvPr>
        </p:nvSpPr>
        <p:spPr/>
        <p:txBody>
          <a:bodyPr/>
          <a:lstStyle/>
          <a:p>
            <a:fld id="{BB6743F3-B909-4ABB-926B-BDCF24BA9846}" type="datetime1">
              <a:rPr lang="en-GB" smtClean="0"/>
              <a:t>22/07/2024</a:t>
            </a:fld>
            <a:endParaRPr lang="en-US"/>
          </a:p>
        </p:txBody>
      </p:sp>
      <p:sp>
        <p:nvSpPr>
          <p:cNvPr id="5" name="Footer Placeholder 4">
            <a:extLst>
              <a:ext uri="{FF2B5EF4-FFF2-40B4-BE49-F238E27FC236}">
                <a16:creationId xmlns:a16="http://schemas.microsoft.com/office/drawing/2014/main" id="{DD5BCEA2-E999-1941-B297-95AE7F977D65}"/>
              </a:ext>
            </a:extLst>
          </p:cNvPr>
          <p:cNvSpPr>
            <a:spLocks noGrp="1"/>
          </p:cNvSpPr>
          <p:nvPr>
            <p:ph type="ftr" sz="quarter" idx="11"/>
          </p:nvPr>
        </p:nvSpPr>
        <p:spPr/>
        <p:txBody>
          <a:bodyPr/>
          <a:lstStyle/>
          <a:p>
            <a:r>
              <a:rPr lang="en-US"/>
              <a:t>EICUG Early Career</a:t>
            </a:r>
          </a:p>
        </p:txBody>
      </p:sp>
      <p:sp>
        <p:nvSpPr>
          <p:cNvPr id="6" name="Slide Number Placeholder 5">
            <a:extLst>
              <a:ext uri="{FF2B5EF4-FFF2-40B4-BE49-F238E27FC236}">
                <a16:creationId xmlns:a16="http://schemas.microsoft.com/office/drawing/2014/main" id="{7A472FD9-7EC4-A245-991D-082F9BE51373}"/>
              </a:ext>
            </a:extLst>
          </p:cNvPr>
          <p:cNvSpPr>
            <a:spLocks noGrp="1"/>
          </p:cNvSpPr>
          <p:nvPr>
            <p:ph type="sldNum" sz="quarter" idx="12"/>
          </p:nvPr>
        </p:nvSpPr>
        <p:spPr/>
        <p:txBody>
          <a:bodyPr/>
          <a:lstStyle/>
          <a:p>
            <a:fld id="{5D4A0402-B54A-814D-BCFB-0A833BEEB04B}" type="slidenum">
              <a:rPr lang="en-US" smtClean="0"/>
              <a:t>‹#›</a:t>
            </a:fld>
            <a:endParaRPr lang="en-US"/>
          </a:p>
        </p:txBody>
      </p:sp>
    </p:spTree>
    <p:extLst>
      <p:ext uri="{BB962C8B-B14F-4D97-AF65-F5344CB8AC3E}">
        <p14:creationId xmlns:p14="http://schemas.microsoft.com/office/powerpoint/2010/main" val="9366424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67C17-C3AF-EC45-84C7-CD858A91ECE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5074AF2-BDA4-0C41-8500-BF368581C9C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884EF5B-E0E5-B744-B0AE-E6B2DFF9AF0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1AE5A38-2F21-B845-99D8-0E14A44EDDFF}"/>
              </a:ext>
            </a:extLst>
          </p:cNvPr>
          <p:cNvSpPr>
            <a:spLocks noGrp="1"/>
          </p:cNvSpPr>
          <p:nvPr>
            <p:ph type="dt" sz="half" idx="10"/>
          </p:nvPr>
        </p:nvSpPr>
        <p:spPr/>
        <p:txBody>
          <a:bodyPr/>
          <a:lstStyle/>
          <a:p>
            <a:fld id="{995A0302-A7C2-488B-B6CF-225901838616}" type="datetime1">
              <a:rPr lang="en-GB" smtClean="0"/>
              <a:t>22/07/2024</a:t>
            </a:fld>
            <a:endParaRPr lang="en-US"/>
          </a:p>
        </p:txBody>
      </p:sp>
      <p:sp>
        <p:nvSpPr>
          <p:cNvPr id="6" name="Footer Placeholder 5">
            <a:extLst>
              <a:ext uri="{FF2B5EF4-FFF2-40B4-BE49-F238E27FC236}">
                <a16:creationId xmlns:a16="http://schemas.microsoft.com/office/drawing/2014/main" id="{E5022873-B277-E045-B648-4DEBA6813A6A}"/>
              </a:ext>
            </a:extLst>
          </p:cNvPr>
          <p:cNvSpPr>
            <a:spLocks noGrp="1"/>
          </p:cNvSpPr>
          <p:nvPr>
            <p:ph type="ftr" sz="quarter" idx="11"/>
          </p:nvPr>
        </p:nvSpPr>
        <p:spPr/>
        <p:txBody>
          <a:bodyPr/>
          <a:lstStyle/>
          <a:p>
            <a:r>
              <a:rPr lang="en-US"/>
              <a:t>EICUG Early Career</a:t>
            </a:r>
          </a:p>
        </p:txBody>
      </p:sp>
      <p:sp>
        <p:nvSpPr>
          <p:cNvPr id="7" name="Slide Number Placeholder 6">
            <a:extLst>
              <a:ext uri="{FF2B5EF4-FFF2-40B4-BE49-F238E27FC236}">
                <a16:creationId xmlns:a16="http://schemas.microsoft.com/office/drawing/2014/main" id="{A7AF5665-6808-854B-B89A-6535512915A1}"/>
              </a:ext>
            </a:extLst>
          </p:cNvPr>
          <p:cNvSpPr>
            <a:spLocks noGrp="1"/>
          </p:cNvSpPr>
          <p:nvPr>
            <p:ph type="sldNum" sz="quarter" idx="12"/>
          </p:nvPr>
        </p:nvSpPr>
        <p:spPr/>
        <p:txBody>
          <a:bodyPr/>
          <a:lstStyle/>
          <a:p>
            <a:fld id="{5D4A0402-B54A-814D-BCFB-0A833BEEB04B}" type="slidenum">
              <a:rPr lang="en-US" smtClean="0"/>
              <a:t>‹#›</a:t>
            </a:fld>
            <a:endParaRPr lang="en-US"/>
          </a:p>
        </p:txBody>
      </p:sp>
    </p:spTree>
    <p:extLst>
      <p:ext uri="{BB962C8B-B14F-4D97-AF65-F5344CB8AC3E}">
        <p14:creationId xmlns:p14="http://schemas.microsoft.com/office/powerpoint/2010/main" val="2133178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3A166-C204-294F-B5FB-B017AC78070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B355C6C-A66C-7B47-9A9B-DA4FD7423D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230E82F-0364-1847-AF75-2CD116D6EA4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5022F30-5998-814B-B53B-223D4FBBF7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F8FBDED-B9F5-DB43-8A32-F45A3943E25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3B1AF85-AD78-EC47-A534-305EDC336DF8}"/>
              </a:ext>
            </a:extLst>
          </p:cNvPr>
          <p:cNvSpPr>
            <a:spLocks noGrp="1"/>
          </p:cNvSpPr>
          <p:nvPr>
            <p:ph type="dt" sz="half" idx="10"/>
          </p:nvPr>
        </p:nvSpPr>
        <p:spPr/>
        <p:txBody>
          <a:bodyPr/>
          <a:lstStyle/>
          <a:p>
            <a:fld id="{20566756-632E-4586-AAA6-1B72EAD70FA8}" type="datetime1">
              <a:rPr lang="en-GB" smtClean="0"/>
              <a:t>22/07/2024</a:t>
            </a:fld>
            <a:endParaRPr lang="en-US"/>
          </a:p>
        </p:txBody>
      </p:sp>
      <p:sp>
        <p:nvSpPr>
          <p:cNvPr id="8" name="Footer Placeholder 7">
            <a:extLst>
              <a:ext uri="{FF2B5EF4-FFF2-40B4-BE49-F238E27FC236}">
                <a16:creationId xmlns:a16="http://schemas.microsoft.com/office/drawing/2014/main" id="{0BC848E4-680A-A942-AEC6-3D59FC7E213B}"/>
              </a:ext>
            </a:extLst>
          </p:cNvPr>
          <p:cNvSpPr>
            <a:spLocks noGrp="1"/>
          </p:cNvSpPr>
          <p:nvPr>
            <p:ph type="ftr" sz="quarter" idx="11"/>
          </p:nvPr>
        </p:nvSpPr>
        <p:spPr/>
        <p:txBody>
          <a:bodyPr/>
          <a:lstStyle/>
          <a:p>
            <a:r>
              <a:rPr lang="en-US"/>
              <a:t>EICUG Early Career</a:t>
            </a:r>
          </a:p>
        </p:txBody>
      </p:sp>
      <p:sp>
        <p:nvSpPr>
          <p:cNvPr id="9" name="Slide Number Placeholder 8">
            <a:extLst>
              <a:ext uri="{FF2B5EF4-FFF2-40B4-BE49-F238E27FC236}">
                <a16:creationId xmlns:a16="http://schemas.microsoft.com/office/drawing/2014/main" id="{B7ADA3B1-2F25-9743-B0EC-0804E3B34B66}"/>
              </a:ext>
            </a:extLst>
          </p:cNvPr>
          <p:cNvSpPr>
            <a:spLocks noGrp="1"/>
          </p:cNvSpPr>
          <p:nvPr>
            <p:ph type="sldNum" sz="quarter" idx="12"/>
          </p:nvPr>
        </p:nvSpPr>
        <p:spPr/>
        <p:txBody>
          <a:bodyPr/>
          <a:lstStyle/>
          <a:p>
            <a:fld id="{5D4A0402-B54A-814D-BCFB-0A833BEEB04B}" type="slidenum">
              <a:rPr lang="en-US" smtClean="0"/>
              <a:t>‹#›</a:t>
            </a:fld>
            <a:endParaRPr lang="en-US"/>
          </a:p>
        </p:txBody>
      </p:sp>
    </p:spTree>
    <p:extLst>
      <p:ext uri="{BB962C8B-B14F-4D97-AF65-F5344CB8AC3E}">
        <p14:creationId xmlns:p14="http://schemas.microsoft.com/office/powerpoint/2010/main" val="25698960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CDB5D-02E4-6E40-BD4A-0FBD2FAE2E9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D34F307-1384-B846-B9CB-E5830141DC9B}"/>
              </a:ext>
            </a:extLst>
          </p:cNvPr>
          <p:cNvSpPr>
            <a:spLocks noGrp="1"/>
          </p:cNvSpPr>
          <p:nvPr>
            <p:ph type="dt" sz="half" idx="10"/>
          </p:nvPr>
        </p:nvSpPr>
        <p:spPr/>
        <p:txBody>
          <a:bodyPr/>
          <a:lstStyle/>
          <a:p>
            <a:fld id="{1EFB1067-66C1-4665-8C4F-3DBA7268D43B}" type="datetime1">
              <a:rPr lang="en-GB" smtClean="0"/>
              <a:t>22/07/2024</a:t>
            </a:fld>
            <a:endParaRPr lang="en-US"/>
          </a:p>
        </p:txBody>
      </p:sp>
      <p:sp>
        <p:nvSpPr>
          <p:cNvPr id="4" name="Footer Placeholder 3">
            <a:extLst>
              <a:ext uri="{FF2B5EF4-FFF2-40B4-BE49-F238E27FC236}">
                <a16:creationId xmlns:a16="http://schemas.microsoft.com/office/drawing/2014/main" id="{0272A462-3091-524F-A3E9-642B53D15C60}"/>
              </a:ext>
            </a:extLst>
          </p:cNvPr>
          <p:cNvSpPr>
            <a:spLocks noGrp="1"/>
          </p:cNvSpPr>
          <p:nvPr>
            <p:ph type="ftr" sz="quarter" idx="11"/>
          </p:nvPr>
        </p:nvSpPr>
        <p:spPr/>
        <p:txBody>
          <a:bodyPr/>
          <a:lstStyle/>
          <a:p>
            <a:r>
              <a:rPr lang="en-US"/>
              <a:t>EICUG Early Career</a:t>
            </a:r>
          </a:p>
        </p:txBody>
      </p:sp>
      <p:sp>
        <p:nvSpPr>
          <p:cNvPr id="5" name="Slide Number Placeholder 4">
            <a:extLst>
              <a:ext uri="{FF2B5EF4-FFF2-40B4-BE49-F238E27FC236}">
                <a16:creationId xmlns:a16="http://schemas.microsoft.com/office/drawing/2014/main" id="{7C405D8D-7376-8C4D-A746-6A2ADDAC4794}"/>
              </a:ext>
            </a:extLst>
          </p:cNvPr>
          <p:cNvSpPr>
            <a:spLocks noGrp="1"/>
          </p:cNvSpPr>
          <p:nvPr>
            <p:ph type="sldNum" sz="quarter" idx="12"/>
          </p:nvPr>
        </p:nvSpPr>
        <p:spPr/>
        <p:txBody>
          <a:bodyPr/>
          <a:lstStyle/>
          <a:p>
            <a:fld id="{5D4A0402-B54A-814D-BCFB-0A833BEEB04B}" type="slidenum">
              <a:rPr lang="en-US" smtClean="0"/>
              <a:t>‹#›</a:t>
            </a:fld>
            <a:endParaRPr lang="en-US"/>
          </a:p>
        </p:txBody>
      </p:sp>
    </p:spTree>
    <p:extLst>
      <p:ext uri="{BB962C8B-B14F-4D97-AF65-F5344CB8AC3E}">
        <p14:creationId xmlns:p14="http://schemas.microsoft.com/office/powerpoint/2010/main" val="588097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A9053C-714E-DF49-B5A6-CFA8A26A2A3C}"/>
              </a:ext>
            </a:extLst>
          </p:cNvPr>
          <p:cNvSpPr>
            <a:spLocks noGrp="1"/>
          </p:cNvSpPr>
          <p:nvPr>
            <p:ph type="dt" sz="half" idx="10"/>
          </p:nvPr>
        </p:nvSpPr>
        <p:spPr/>
        <p:txBody>
          <a:bodyPr/>
          <a:lstStyle/>
          <a:p>
            <a:fld id="{B23ECE5A-929E-4A12-A076-A69CE0A9D15D}" type="datetime1">
              <a:rPr lang="en-GB" smtClean="0"/>
              <a:t>22/07/2024</a:t>
            </a:fld>
            <a:endParaRPr lang="en-US"/>
          </a:p>
        </p:txBody>
      </p:sp>
      <p:sp>
        <p:nvSpPr>
          <p:cNvPr id="3" name="Footer Placeholder 2">
            <a:extLst>
              <a:ext uri="{FF2B5EF4-FFF2-40B4-BE49-F238E27FC236}">
                <a16:creationId xmlns:a16="http://schemas.microsoft.com/office/drawing/2014/main" id="{28F9110A-15BC-3B4D-9FAF-2588C4FBC43F}"/>
              </a:ext>
            </a:extLst>
          </p:cNvPr>
          <p:cNvSpPr>
            <a:spLocks noGrp="1"/>
          </p:cNvSpPr>
          <p:nvPr>
            <p:ph type="ftr" sz="quarter" idx="11"/>
          </p:nvPr>
        </p:nvSpPr>
        <p:spPr/>
        <p:txBody>
          <a:bodyPr/>
          <a:lstStyle/>
          <a:p>
            <a:r>
              <a:rPr lang="en-US"/>
              <a:t>EICUG Early Career</a:t>
            </a:r>
          </a:p>
        </p:txBody>
      </p:sp>
      <p:sp>
        <p:nvSpPr>
          <p:cNvPr id="4" name="Slide Number Placeholder 3">
            <a:extLst>
              <a:ext uri="{FF2B5EF4-FFF2-40B4-BE49-F238E27FC236}">
                <a16:creationId xmlns:a16="http://schemas.microsoft.com/office/drawing/2014/main" id="{D1CFA5F3-4201-8043-90C2-CCA00A775A62}"/>
              </a:ext>
            </a:extLst>
          </p:cNvPr>
          <p:cNvSpPr>
            <a:spLocks noGrp="1"/>
          </p:cNvSpPr>
          <p:nvPr>
            <p:ph type="sldNum" sz="quarter" idx="12"/>
          </p:nvPr>
        </p:nvSpPr>
        <p:spPr/>
        <p:txBody>
          <a:bodyPr/>
          <a:lstStyle/>
          <a:p>
            <a:fld id="{5D4A0402-B54A-814D-BCFB-0A833BEEB04B}" type="slidenum">
              <a:rPr lang="en-US" smtClean="0"/>
              <a:t>‹#›</a:t>
            </a:fld>
            <a:endParaRPr lang="en-US"/>
          </a:p>
        </p:txBody>
      </p:sp>
    </p:spTree>
    <p:extLst>
      <p:ext uri="{BB962C8B-B14F-4D97-AF65-F5344CB8AC3E}">
        <p14:creationId xmlns:p14="http://schemas.microsoft.com/office/powerpoint/2010/main" val="3300472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0F8D2-1DA6-6D44-8420-67F23EE5B67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B48448E-388E-D74B-8F93-90591FD442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1CE6B67-9BA6-A342-9DB7-816B86DCFA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32A2586-AC58-7D4C-ABCA-C422202B65CE}"/>
              </a:ext>
            </a:extLst>
          </p:cNvPr>
          <p:cNvSpPr>
            <a:spLocks noGrp="1"/>
          </p:cNvSpPr>
          <p:nvPr>
            <p:ph type="dt" sz="half" idx="10"/>
          </p:nvPr>
        </p:nvSpPr>
        <p:spPr/>
        <p:txBody>
          <a:bodyPr/>
          <a:lstStyle/>
          <a:p>
            <a:fld id="{1F77B2E1-5329-4E2A-BB8C-8286E044AB20}" type="datetime1">
              <a:rPr lang="en-GB" smtClean="0"/>
              <a:t>22/07/2024</a:t>
            </a:fld>
            <a:endParaRPr lang="en-US"/>
          </a:p>
        </p:txBody>
      </p:sp>
      <p:sp>
        <p:nvSpPr>
          <p:cNvPr id="6" name="Footer Placeholder 5">
            <a:extLst>
              <a:ext uri="{FF2B5EF4-FFF2-40B4-BE49-F238E27FC236}">
                <a16:creationId xmlns:a16="http://schemas.microsoft.com/office/drawing/2014/main" id="{BEE99132-93D1-6143-A737-AB6BDEA71E06}"/>
              </a:ext>
            </a:extLst>
          </p:cNvPr>
          <p:cNvSpPr>
            <a:spLocks noGrp="1"/>
          </p:cNvSpPr>
          <p:nvPr>
            <p:ph type="ftr" sz="quarter" idx="11"/>
          </p:nvPr>
        </p:nvSpPr>
        <p:spPr/>
        <p:txBody>
          <a:bodyPr/>
          <a:lstStyle/>
          <a:p>
            <a:r>
              <a:rPr lang="en-US"/>
              <a:t>EICUG Early Career</a:t>
            </a:r>
          </a:p>
        </p:txBody>
      </p:sp>
      <p:sp>
        <p:nvSpPr>
          <p:cNvPr id="7" name="Slide Number Placeholder 6">
            <a:extLst>
              <a:ext uri="{FF2B5EF4-FFF2-40B4-BE49-F238E27FC236}">
                <a16:creationId xmlns:a16="http://schemas.microsoft.com/office/drawing/2014/main" id="{3BE3649E-C9EA-0649-A524-8BD2787E8CDE}"/>
              </a:ext>
            </a:extLst>
          </p:cNvPr>
          <p:cNvSpPr>
            <a:spLocks noGrp="1"/>
          </p:cNvSpPr>
          <p:nvPr>
            <p:ph type="sldNum" sz="quarter" idx="12"/>
          </p:nvPr>
        </p:nvSpPr>
        <p:spPr/>
        <p:txBody>
          <a:bodyPr/>
          <a:lstStyle/>
          <a:p>
            <a:fld id="{5D4A0402-B54A-814D-BCFB-0A833BEEB04B}" type="slidenum">
              <a:rPr lang="en-US" smtClean="0"/>
              <a:t>‹#›</a:t>
            </a:fld>
            <a:endParaRPr lang="en-US"/>
          </a:p>
        </p:txBody>
      </p:sp>
    </p:spTree>
    <p:extLst>
      <p:ext uri="{BB962C8B-B14F-4D97-AF65-F5344CB8AC3E}">
        <p14:creationId xmlns:p14="http://schemas.microsoft.com/office/powerpoint/2010/main" val="2747180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77B50-A9E5-69B6-004B-99BE1FB6A8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9BB30D-667B-9BF7-3EA5-B6FFAA085F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E9F86E-AC67-7F77-CCB5-3D276E02CCA5}"/>
              </a:ext>
            </a:extLst>
          </p:cNvPr>
          <p:cNvSpPr>
            <a:spLocks noGrp="1"/>
          </p:cNvSpPr>
          <p:nvPr>
            <p:ph type="dt" sz="half" idx="10"/>
          </p:nvPr>
        </p:nvSpPr>
        <p:spPr/>
        <p:txBody>
          <a:bodyPr/>
          <a:lstStyle/>
          <a:p>
            <a:fld id="{7C782E34-F528-4C00-9EFE-AC5DF7D0CD9F}" type="datetime1">
              <a:rPr lang="en-GB" smtClean="0"/>
              <a:t>22/07/2024</a:t>
            </a:fld>
            <a:endParaRPr lang="en-US"/>
          </a:p>
        </p:txBody>
      </p:sp>
      <p:sp>
        <p:nvSpPr>
          <p:cNvPr id="5" name="Footer Placeholder 4">
            <a:extLst>
              <a:ext uri="{FF2B5EF4-FFF2-40B4-BE49-F238E27FC236}">
                <a16:creationId xmlns:a16="http://schemas.microsoft.com/office/drawing/2014/main" id="{0577A7C7-3491-8347-D92F-B08C5BF94236}"/>
              </a:ext>
            </a:extLst>
          </p:cNvPr>
          <p:cNvSpPr>
            <a:spLocks noGrp="1"/>
          </p:cNvSpPr>
          <p:nvPr>
            <p:ph type="ftr" sz="quarter" idx="11"/>
          </p:nvPr>
        </p:nvSpPr>
        <p:spPr/>
        <p:txBody>
          <a:bodyPr/>
          <a:lstStyle/>
          <a:p>
            <a:r>
              <a:rPr lang="en-US"/>
              <a:t>EICUG Early Career</a:t>
            </a:r>
          </a:p>
        </p:txBody>
      </p:sp>
      <p:sp>
        <p:nvSpPr>
          <p:cNvPr id="6" name="Slide Number Placeholder 5">
            <a:extLst>
              <a:ext uri="{FF2B5EF4-FFF2-40B4-BE49-F238E27FC236}">
                <a16:creationId xmlns:a16="http://schemas.microsoft.com/office/drawing/2014/main" id="{BA758B78-EE36-6E93-801B-3E6A7ACA4CC7}"/>
              </a:ext>
            </a:extLst>
          </p:cNvPr>
          <p:cNvSpPr>
            <a:spLocks noGrp="1"/>
          </p:cNvSpPr>
          <p:nvPr>
            <p:ph type="sldNum" sz="quarter" idx="12"/>
          </p:nvPr>
        </p:nvSpPr>
        <p:spPr/>
        <p:txBody>
          <a:bodyPr/>
          <a:lstStyle/>
          <a:p>
            <a:fld id="{AE9752EB-D6BD-4B88-B3BF-097BA154CC9E}" type="slidenum">
              <a:rPr lang="en-US" smtClean="0"/>
              <a:t>‹#›</a:t>
            </a:fld>
            <a:endParaRPr lang="en-US"/>
          </a:p>
        </p:txBody>
      </p:sp>
    </p:spTree>
    <p:extLst>
      <p:ext uri="{BB962C8B-B14F-4D97-AF65-F5344CB8AC3E}">
        <p14:creationId xmlns:p14="http://schemas.microsoft.com/office/powerpoint/2010/main" val="41526155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DA95B-E835-F549-BCB6-1BA33FDE9AA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B6F533F-34FD-3F43-8964-0233E89046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51071E-448F-AD46-B97C-719D6FEF1E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8B72DE9-13E3-0B4F-9D7F-3BA8258E18EA}"/>
              </a:ext>
            </a:extLst>
          </p:cNvPr>
          <p:cNvSpPr>
            <a:spLocks noGrp="1"/>
          </p:cNvSpPr>
          <p:nvPr>
            <p:ph type="dt" sz="half" idx="10"/>
          </p:nvPr>
        </p:nvSpPr>
        <p:spPr/>
        <p:txBody>
          <a:bodyPr/>
          <a:lstStyle/>
          <a:p>
            <a:fld id="{090E27F5-3436-4CBB-8B9A-C2C5DDE07805}" type="datetime1">
              <a:rPr lang="en-GB" smtClean="0"/>
              <a:t>22/07/2024</a:t>
            </a:fld>
            <a:endParaRPr lang="en-US"/>
          </a:p>
        </p:txBody>
      </p:sp>
      <p:sp>
        <p:nvSpPr>
          <p:cNvPr id="6" name="Footer Placeholder 5">
            <a:extLst>
              <a:ext uri="{FF2B5EF4-FFF2-40B4-BE49-F238E27FC236}">
                <a16:creationId xmlns:a16="http://schemas.microsoft.com/office/drawing/2014/main" id="{2ED80315-D781-4543-B75C-147DA5194261}"/>
              </a:ext>
            </a:extLst>
          </p:cNvPr>
          <p:cNvSpPr>
            <a:spLocks noGrp="1"/>
          </p:cNvSpPr>
          <p:nvPr>
            <p:ph type="ftr" sz="quarter" idx="11"/>
          </p:nvPr>
        </p:nvSpPr>
        <p:spPr/>
        <p:txBody>
          <a:bodyPr/>
          <a:lstStyle/>
          <a:p>
            <a:r>
              <a:rPr lang="en-US"/>
              <a:t>EICUG Early Career</a:t>
            </a:r>
          </a:p>
        </p:txBody>
      </p:sp>
      <p:sp>
        <p:nvSpPr>
          <p:cNvPr id="7" name="Slide Number Placeholder 6">
            <a:extLst>
              <a:ext uri="{FF2B5EF4-FFF2-40B4-BE49-F238E27FC236}">
                <a16:creationId xmlns:a16="http://schemas.microsoft.com/office/drawing/2014/main" id="{5D690076-4F8E-BA4E-8134-F4379E0D8FB8}"/>
              </a:ext>
            </a:extLst>
          </p:cNvPr>
          <p:cNvSpPr>
            <a:spLocks noGrp="1"/>
          </p:cNvSpPr>
          <p:nvPr>
            <p:ph type="sldNum" sz="quarter" idx="12"/>
          </p:nvPr>
        </p:nvSpPr>
        <p:spPr/>
        <p:txBody>
          <a:bodyPr/>
          <a:lstStyle/>
          <a:p>
            <a:fld id="{5D4A0402-B54A-814D-BCFB-0A833BEEB04B}" type="slidenum">
              <a:rPr lang="en-US" smtClean="0"/>
              <a:t>‹#›</a:t>
            </a:fld>
            <a:endParaRPr lang="en-US"/>
          </a:p>
        </p:txBody>
      </p:sp>
    </p:spTree>
    <p:extLst>
      <p:ext uri="{BB962C8B-B14F-4D97-AF65-F5344CB8AC3E}">
        <p14:creationId xmlns:p14="http://schemas.microsoft.com/office/powerpoint/2010/main" val="2316416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553F3-716F-DD4E-A275-8CA3D1A25AD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92CE030-87E0-A64A-8343-B2645A5E023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474011E-C6AC-E444-B20F-6FB3A12D669E}"/>
              </a:ext>
            </a:extLst>
          </p:cNvPr>
          <p:cNvSpPr>
            <a:spLocks noGrp="1"/>
          </p:cNvSpPr>
          <p:nvPr>
            <p:ph type="dt" sz="half" idx="10"/>
          </p:nvPr>
        </p:nvSpPr>
        <p:spPr/>
        <p:txBody>
          <a:bodyPr/>
          <a:lstStyle/>
          <a:p>
            <a:fld id="{FFD52305-D27D-4116-9CAF-823B3FB4F8D5}" type="datetime1">
              <a:rPr lang="en-GB" smtClean="0"/>
              <a:t>22/07/2024</a:t>
            </a:fld>
            <a:endParaRPr lang="en-US"/>
          </a:p>
        </p:txBody>
      </p:sp>
      <p:sp>
        <p:nvSpPr>
          <p:cNvPr id="5" name="Footer Placeholder 4">
            <a:extLst>
              <a:ext uri="{FF2B5EF4-FFF2-40B4-BE49-F238E27FC236}">
                <a16:creationId xmlns:a16="http://schemas.microsoft.com/office/drawing/2014/main" id="{B955E492-FB9C-624E-A98A-8CAE1116DB52}"/>
              </a:ext>
            </a:extLst>
          </p:cNvPr>
          <p:cNvSpPr>
            <a:spLocks noGrp="1"/>
          </p:cNvSpPr>
          <p:nvPr>
            <p:ph type="ftr" sz="quarter" idx="11"/>
          </p:nvPr>
        </p:nvSpPr>
        <p:spPr/>
        <p:txBody>
          <a:bodyPr/>
          <a:lstStyle/>
          <a:p>
            <a:r>
              <a:rPr lang="en-US"/>
              <a:t>EICUG Early Career</a:t>
            </a:r>
          </a:p>
        </p:txBody>
      </p:sp>
      <p:sp>
        <p:nvSpPr>
          <p:cNvPr id="6" name="Slide Number Placeholder 5">
            <a:extLst>
              <a:ext uri="{FF2B5EF4-FFF2-40B4-BE49-F238E27FC236}">
                <a16:creationId xmlns:a16="http://schemas.microsoft.com/office/drawing/2014/main" id="{CB5F6E6E-5C44-A74A-8AAD-0C9B6498B16E}"/>
              </a:ext>
            </a:extLst>
          </p:cNvPr>
          <p:cNvSpPr>
            <a:spLocks noGrp="1"/>
          </p:cNvSpPr>
          <p:nvPr>
            <p:ph type="sldNum" sz="quarter" idx="12"/>
          </p:nvPr>
        </p:nvSpPr>
        <p:spPr/>
        <p:txBody>
          <a:bodyPr/>
          <a:lstStyle/>
          <a:p>
            <a:fld id="{5D4A0402-B54A-814D-BCFB-0A833BEEB04B}" type="slidenum">
              <a:rPr lang="en-US" smtClean="0"/>
              <a:t>‹#›</a:t>
            </a:fld>
            <a:endParaRPr lang="en-US"/>
          </a:p>
        </p:txBody>
      </p:sp>
    </p:spTree>
    <p:extLst>
      <p:ext uri="{BB962C8B-B14F-4D97-AF65-F5344CB8AC3E}">
        <p14:creationId xmlns:p14="http://schemas.microsoft.com/office/powerpoint/2010/main" val="3809892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AF531D-9191-6143-BDBD-F6F527A1C2A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AE6281A-F9A1-634B-8413-49B0303A8E0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4DA0421-C795-714F-9847-791D575601ED}"/>
              </a:ext>
            </a:extLst>
          </p:cNvPr>
          <p:cNvSpPr>
            <a:spLocks noGrp="1"/>
          </p:cNvSpPr>
          <p:nvPr>
            <p:ph type="dt" sz="half" idx="10"/>
          </p:nvPr>
        </p:nvSpPr>
        <p:spPr/>
        <p:txBody>
          <a:bodyPr/>
          <a:lstStyle/>
          <a:p>
            <a:fld id="{4746A133-99D1-4FAF-B14C-53B383C507D2}" type="datetime1">
              <a:rPr lang="en-GB" smtClean="0"/>
              <a:t>22/07/2024</a:t>
            </a:fld>
            <a:endParaRPr lang="en-US"/>
          </a:p>
        </p:txBody>
      </p:sp>
      <p:sp>
        <p:nvSpPr>
          <p:cNvPr id="5" name="Footer Placeholder 4">
            <a:extLst>
              <a:ext uri="{FF2B5EF4-FFF2-40B4-BE49-F238E27FC236}">
                <a16:creationId xmlns:a16="http://schemas.microsoft.com/office/drawing/2014/main" id="{763D49E6-D066-4B4F-9A39-D4D3CD8C03B1}"/>
              </a:ext>
            </a:extLst>
          </p:cNvPr>
          <p:cNvSpPr>
            <a:spLocks noGrp="1"/>
          </p:cNvSpPr>
          <p:nvPr>
            <p:ph type="ftr" sz="quarter" idx="11"/>
          </p:nvPr>
        </p:nvSpPr>
        <p:spPr/>
        <p:txBody>
          <a:bodyPr/>
          <a:lstStyle/>
          <a:p>
            <a:r>
              <a:rPr lang="en-US"/>
              <a:t>EICUG Early Career</a:t>
            </a:r>
          </a:p>
        </p:txBody>
      </p:sp>
      <p:sp>
        <p:nvSpPr>
          <p:cNvPr id="6" name="Slide Number Placeholder 5">
            <a:extLst>
              <a:ext uri="{FF2B5EF4-FFF2-40B4-BE49-F238E27FC236}">
                <a16:creationId xmlns:a16="http://schemas.microsoft.com/office/drawing/2014/main" id="{2528243A-A0F0-F54C-82FC-F9776285616B}"/>
              </a:ext>
            </a:extLst>
          </p:cNvPr>
          <p:cNvSpPr>
            <a:spLocks noGrp="1"/>
          </p:cNvSpPr>
          <p:nvPr>
            <p:ph type="sldNum" sz="quarter" idx="12"/>
          </p:nvPr>
        </p:nvSpPr>
        <p:spPr/>
        <p:txBody>
          <a:bodyPr/>
          <a:lstStyle/>
          <a:p>
            <a:fld id="{5D4A0402-B54A-814D-BCFB-0A833BEEB04B}" type="slidenum">
              <a:rPr lang="en-US" smtClean="0"/>
              <a:t>‹#›</a:t>
            </a:fld>
            <a:endParaRPr lang="en-US"/>
          </a:p>
        </p:txBody>
      </p:sp>
    </p:spTree>
    <p:extLst>
      <p:ext uri="{BB962C8B-B14F-4D97-AF65-F5344CB8AC3E}">
        <p14:creationId xmlns:p14="http://schemas.microsoft.com/office/powerpoint/2010/main" val="3965675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A17BB-EBC1-F28A-68FA-0FE77FDEFC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92C8F0-FBF6-B11B-34D7-1D91C96F9AB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E847FE-BE9F-A8D3-837B-90257D22EAA6}"/>
              </a:ext>
            </a:extLst>
          </p:cNvPr>
          <p:cNvSpPr>
            <a:spLocks noGrp="1"/>
          </p:cNvSpPr>
          <p:nvPr>
            <p:ph type="dt" sz="half" idx="10"/>
          </p:nvPr>
        </p:nvSpPr>
        <p:spPr/>
        <p:txBody>
          <a:bodyPr/>
          <a:lstStyle/>
          <a:p>
            <a:fld id="{04B09D34-E767-4EE7-84A5-8E7CAFE0243D}" type="datetime1">
              <a:rPr lang="en-GB" smtClean="0"/>
              <a:t>22/07/2024</a:t>
            </a:fld>
            <a:endParaRPr lang="en-US"/>
          </a:p>
        </p:txBody>
      </p:sp>
      <p:sp>
        <p:nvSpPr>
          <p:cNvPr id="5" name="Footer Placeholder 4">
            <a:extLst>
              <a:ext uri="{FF2B5EF4-FFF2-40B4-BE49-F238E27FC236}">
                <a16:creationId xmlns:a16="http://schemas.microsoft.com/office/drawing/2014/main" id="{E559F56F-236E-F475-7ECA-A084C046CEFC}"/>
              </a:ext>
            </a:extLst>
          </p:cNvPr>
          <p:cNvSpPr>
            <a:spLocks noGrp="1"/>
          </p:cNvSpPr>
          <p:nvPr>
            <p:ph type="ftr" sz="quarter" idx="11"/>
          </p:nvPr>
        </p:nvSpPr>
        <p:spPr/>
        <p:txBody>
          <a:bodyPr/>
          <a:lstStyle/>
          <a:p>
            <a:r>
              <a:rPr lang="en-US"/>
              <a:t>EICUG Early Career</a:t>
            </a:r>
          </a:p>
        </p:txBody>
      </p:sp>
      <p:sp>
        <p:nvSpPr>
          <p:cNvPr id="6" name="Slide Number Placeholder 5">
            <a:extLst>
              <a:ext uri="{FF2B5EF4-FFF2-40B4-BE49-F238E27FC236}">
                <a16:creationId xmlns:a16="http://schemas.microsoft.com/office/drawing/2014/main" id="{D9E3D26B-C5B1-F006-9FD4-CF329A97F536}"/>
              </a:ext>
            </a:extLst>
          </p:cNvPr>
          <p:cNvSpPr>
            <a:spLocks noGrp="1"/>
          </p:cNvSpPr>
          <p:nvPr>
            <p:ph type="sldNum" sz="quarter" idx="12"/>
          </p:nvPr>
        </p:nvSpPr>
        <p:spPr/>
        <p:txBody>
          <a:bodyPr/>
          <a:lstStyle/>
          <a:p>
            <a:fld id="{AE9752EB-D6BD-4B88-B3BF-097BA154CC9E}" type="slidenum">
              <a:rPr lang="en-US" smtClean="0"/>
              <a:t>‹#›</a:t>
            </a:fld>
            <a:endParaRPr lang="en-US"/>
          </a:p>
        </p:txBody>
      </p:sp>
    </p:spTree>
    <p:extLst>
      <p:ext uri="{BB962C8B-B14F-4D97-AF65-F5344CB8AC3E}">
        <p14:creationId xmlns:p14="http://schemas.microsoft.com/office/powerpoint/2010/main" val="188929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7755D-599B-DB23-5BAC-80C10112C7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73EC0B-B0A4-6671-C08A-B286726E5B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1EC501-9C83-178B-5FA4-8086874FD4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16743E-89B2-44AA-4CC7-DA33B148CD7D}"/>
              </a:ext>
            </a:extLst>
          </p:cNvPr>
          <p:cNvSpPr>
            <a:spLocks noGrp="1"/>
          </p:cNvSpPr>
          <p:nvPr>
            <p:ph type="dt" sz="half" idx="10"/>
          </p:nvPr>
        </p:nvSpPr>
        <p:spPr/>
        <p:txBody>
          <a:bodyPr/>
          <a:lstStyle/>
          <a:p>
            <a:fld id="{813D40A2-017F-471C-B80A-5DA1B5F40AD2}" type="datetime1">
              <a:rPr lang="en-GB" smtClean="0"/>
              <a:t>22/07/2024</a:t>
            </a:fld>
            <a:endParaRPr lang="en-US"/>
          </a:p>
        </p:txBody>
      </p:sp>
      <p:sp>
        <p:nvSpPr>
          <p:cNvPr id="6" name="Footer Placeholder 5">
            <a:extLst>
              <a:ext uri="{FF2B5EF4-FFF2-40B4-BE49-F238E27FC236}">
                <a16:creationId xmlns:a16="http://schemas.microsoft.com/office/drawing/2014/main" id="{1CD677B9-C283-E31E-B1BA-FAB1111CF43E}"/>
              </a:ext>
            </a:extLst>
          </p:cNvPr>
          <p:cNvSpPr>
            <a:spLocks noGrp="1"/>
          </p:cNvSpPr>
          <p:nvPr>
            <p:ph type="ftr" sz="quarter" idx="11"/>
          </p:nvPr>
        </p:nvSpPr>
        <p:spPr/>
        <p:txBody>
          <a:bodyPr/>
          <a:lstStyle/>
          <a:p>
            <a:r>
              <a:rPr lang="en-US"/>
              <a:t>EICUG Early Career</a:t>
            </a:r>
          </a:p>
        </p:txBody>
      </p:sp>
      <p:sp>
        <p:nvSpPr>
          <p:cNvPr id="7" name="Slide Number Placeholder 6">
            <a:extLst>
              <a:ext uri="{FF2B5EF4-FFF2-40B4-BE49-F238E27FC236}">
                <a16:creationId xmlns:a16="http://schemas.microsoft.com/office/drawing/2014/main" id="{54546F21-C74C-EAC1-EC0D-5699630B918D}"/>
              </a:ext>
            </a:extLst>
          </p:cNvPr>
          <p:cNvSpPr>
            <a:spLocks noGrp="1"/>
          </p:cNvSpPr>
          <p:nvPr>
            <p:ph type="sldNum" sz="quarter" idx="12"/>
          </p:nvPr>
        </p:nvSpPr>
        <p:spPr/>
        <p:txBody>
          <a:bodyPr/>
          <a:lstStyle/>
          <a:p>
            <a:fld id="{AE9752EB-D6BD-4B88-B3BF-097BA154CC9E}" type="slidenum">
              <a:rPr lang="en-US" smtClean="0"/>
              <a:t>‹#›</a:t>
            </a:fld>
            <a:endParaRPr lang="en-US"/>
          </a:p>
        </p:txBody>
      </p:sp>
    </p:spTree>
    <p:extLst>
      <p:ext uri="{BB962C8B-B14F-4D97-AF65-F5344CB8AC3E}">
        <p14:creationId xmlns:p14="http://schemas.microsoft.com/office/powerpoint/2010/main" val="2576504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313C1-4773-FB10-2733-5FA4D161C3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ADE000-152E-AE5D-E902-608994C9F9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F4A9FD-5F8D-5C43-E778-D48D8C49C3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297320-04A8-ADC0-75C5-CAC69FFD88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0FA3F6-AD6A-CA80-F0DC-FA25E7F644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79E228-5120-7BFE-9175-F6358D0BC873}"/>
              </a:ext>
            </a:extLst>
          </p:cNvPr>
          <p:cNvSpPr>
            <a:spLocks noGrp="1"/>
          </p:cNvSpPr>
          <p:nvPr>
            <p:ph type="dt" sz="half" idx="10"/>
          </p:nvPr>
        </p:nvSpPr>
        <p:spPr/>
        <p:txBody>
          <a:bodyPr/>
          <a:lstStyle/>
          <a:p>
            <a:fld id="{EAD8736D-0F53-462C-BE57-4007CBD18323}" type="datetime1">
              <a:rPr lang="en-GB" smtClean="0"/>
              <a:t>22/07/2024</a:t>
            </a:fld>
            <a:endParaRPr lang="en-US"/>
          </a:p>
        </p:txBody>
      </p:sp>
      <p:sp>
        <p:nvSpPr>
          <p:cNvPr id="8" name="Footer Placeholder 7">
            <a:extLst>
              <a:ext uri="{FF2B5EF4-FFF2-40B4-BE49-F238E27FC236}">
                <a16:creationId xmlns:a16="http://schemas.microsoft.com/office/drawing/2014/main" id="{F7FC62D4-4D22-D9C2-4820-5839A9B9C596}"/>
              </a:ext>
            </a:extLst>
          </p:cNvPr>
          <p:cNvSpPr>
            <a:spLocks noGrp="1"/>
          </p:cNvSpPr>
          <p:nvPr>
            <p:ph type="ftr" sz="quarter" idx="11"/>
          </p:nvPr>
        </p:nvSpPr>
        <p:spPr/>
        <p:txBody>
          <a:bodyPr/>
          <a:lstStyle/>
          <a:p>
            <a:r>
              <a:rPr lang="en-US"/>
              <a:t>EICUG Early Career</a:t>
            </a:r>
          </a:p>
        </p:txBody>
      </p:sp>
      <p:sp>
        <p:nvSpPr>
          <p:cNvPr id="9" name="Slide Number Placeholder 8">
            <a:extLst>
              <a:ext uri="{FF2B5EF4-FFF2-40B4-BE49-F238E27FC236}">
                <a16:creationId xmlns:a16="http://schemas.microsoft.com/office/drawing/2014/main" id="{920A234E-2816-13C8-E9D7-2441E36E527B}"/>
              </a:ext>
            </a:extLst>
          </p:cNvPr>
          <p:cNvSpPr>
            <a:spLocks noGrp="1"/>
          </p:cNvSpPr>
          <p:nvPr>
            <p:ph type="sldNum" sz="quarter" idx="12"/>
          </p:nvPr>
        </p:nvSpPr>
        <p:spPr/>
        <p:txBody>
          <a:bodyPr/>
          <a:lstStyle/>
          <a:p>
            <a:fld id="{AE9752EB-D6BD-4B88-B3BF-097BA154CC9E}" type="slidenum">
              <a:rPr lang="en-US" smtClean="0"/>
              <a:t>‹#›</a:t>
            </a:fld>
            <a:endParaRPr lang="en-US"/>
          </a:p>
        </p:txBody>
      </p:sp>
    </p:spTree>
    <p:extLst>
      <p:ext uri="{BB962C8B-B14F-4D97-AF65-F5344CB8AC3E}">
        <p14:creationId xmlns:p14="http://schemas.microsoft.com/office/powerpoint/2010/main" val="24100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CE1FB-4864-D230-9736-9E6E0FE690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9C7B85-A232-0903-3EF7-E204267319B4}"/>
              </a:ext>
            </a:extLst>
          </p:cNvPr>
          <p:cNvSpPr>
            <a:spLocks noGrp="1"/>
          </p:cNvSpPr>
          <p:nvPr>
            <p:ph type="dt" sz="half" idx="10"/>
          </p:nvPr>
        </p:nvSpPr>
        <p:spPr/>
        <p:txBody>
          <a:bodyPr/>
          <a:lstStyle/>
          <a:p>
            <a:fld id="{EC1412C2-0F18-4180-8C2A-B94BDFF5E12E}" type="datetime1">
              <a:rPr lang="en-GB" smtClean="0"/>
              <a:t>22/07/2024</a:t>
            </a:fld>
            <a:endParaRPr lang="en-US"/>
          </a:p>
        </p:txBody>
      </p:sp>
      <p:sp>
        <p:nvSpPr>
          <p:cNvPr id="4" name="Footer Placeholder 3">
            <a:extLst>
              <a:ext uri="{FF2B5EF4-FFF2-40B4-BE49-F238E27FC236}">
                <a16:creationId xmlns:a16="http://schemas.microsoft.com/office/drawing/2014/main" id="{6EB85721-4033-94C3-EB88-1AC492F25ACD}"/>
              </a:ext>
            </a:extLst>
          </p:cNvPr>
          <p:cNvSpPr>
            <a:spLocks noGrp="1"/>
          </p:cNvSpPr>
          <p:nvPr>
            <p:ph type="ftr" sz="quarter" idx="11"/>
          </p:nvPr>
        </p:nvSpPr>
        <p:spPr/>
        <p:txBody>
          <a:bodyPr/>
          <a:lstStyle/>
          <a:p>
            <a:r>
              <a:rPr lang="en-US"/>
              <a:t>EICUG Early Career</a:t>
            </a:r>
          </a:p>
        </p:txBody>
      </p:sp>
      <p:sp>
        <p:nvSpPr>
          <p:cNvPr id="5" name="Slide Number Placeholder 4">
            <a:extLst>
              <a:ext uri="{FF2B5EF4-FFF2-40B4-BE49-F238E27FC236}">
                <a16:creationId xmlns:a16="http://schemas.microsoft.com/office/drawing/2014/main" id="{34C5717B-1658-6515-5120-12CC4FF66A6C}"/>
              </a:ext>
            </a:extLst>
          </p:cNvPr>
          <p:cNvSpPr>
            <a:spLocks noGrp="1"/>
          </p:cNvSpPr>
          <p:nvPr>
            <p:ph type="sldNum" sz="quarter" idx="12"/>
          </p:nvPr>
        </p:nvSpPr>
        <p:spPr/>
        <p:txBody>
          <a:bodyPr/>
          <a:lstStyle/>
          <a:p>
            <a:fld id="{AE9752EB-D6BD-4B88-B3BF-097BA154CC9E}" type="slidenum">
              <a:rPr lang="en-US" smtClean="0"/>
              <a:t>‹#›</a:t>
            </a:fld>
            <a:endParaRPr lang="en-US"/>
          </a:p>
        </p:txBody>
      </p:sp>
    </p:spTree>
    <p:extLst>
      <p:ext uri="{BB962C8B-B14F-4D97-AF65-F5344CB8AC3E}">
        <p14:creationId xmlns:p14="http://schemas.microsoft.com/office/powerpoint/2010/main" val="151420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EE201C-5C99-8CA0-C898-272262F4CCD2}"/>
              </a:ext>
            </a:extLst>
          </p:cNvPr>
          <p:cNvSpPr>
            <a:spLocks noGrp="1"/>
          </p:cNvSpPr>
          <p:nvPr>
            <p:ph type="dt" sz="half" idx="10"/>
          </p:nvPr>
        </p:nvSpPr>
        <p:spPr/>
        <p:txBody>
          <a:bodyPr/>
          <a:lstStyle/>
          <a:p>
            <a:fld id="{152AFE84-CE26-4573-BAF1-C826E1FD6C2A}" type="datetime1">
              <a:rPr lang="en-GB" smtClean="0"/>
              <a:t>22/07/2024</a:t>
            </a:fld>
            <a:endParaRPr lang="en-US"/>
          </a:p>
        </p:txBody>
      </p:sp>
      <p:sp>
        <p:nvSpPr>
          <p:cNvPr id="3" name="Footer Placeholder 2">
            <a:extLst>
              <a:ext uri="{FF2B5EF4-FFF2-40B4-BE49-F238E27FC236}">
                <a16:creationId xmlns:a16="http://schemas.microsoft.com/office/drawing/2014/main" id="{712F9DCE-DF75-A065-BFA3-8748BEBF2ABC}"/>
              </a:ext>
            </a:extLst>
          </p:cNvPr>
          <p:cNvSpPr>
            <a:spLocks noGrp="1"/>
          </p:cNvSpPr>
          <p:nvPr>
            <p:ph type="ftr" sz="quarter" idx="11"/>
          </p:nvPr>
        </p:nvSpPr>
        <p:spPr/>
        <p:txBody>
          <a:bodyPr/>
          <a:lstStyle/>
          <a:p>
            <a:r>
              <a:rPr lang="en-US"/>
              <a:t>EICUG Early Career</a:t>
            </a:r>
          </a:p>
        </p:txBody>
      </p:sp>
      <p:sp>
        <p:nvSpPr>
          <p:cNvPr id="4" name="Slide Number Placeholder 3">
            <a:extLst>
              <a:ext uri="{FF2B5EF4-FFF2-40B4-BE49-F238E27FC236}">
                <a16:creationId xmlns:a16="http://schemas.microsoft.com/office/drawing/2014/main" id="{C8DBE49B-E19A-F4B0-97E7-3C82BCAFC55D}"/>
              </a:ext>
            </a:extLst>
          </p:cNvPr>
          <p:cNvSpPr>
            <a:spLocks noGrp="1"/>
          </p:cNvSpPr>
          <p:nvPr>
            <p:ph type="sldNum" sz="quarter" idx="12"/>
          </p:nvPr>
        </p:nvSpPr>
        <p:spPr/>
        <p:txBody>
          <a:bodyPr/>
          <a:lstStyle/>
          <a:p>
            <a:fld id="{AE9752EB-D6BD-4B88-B3BF-097BA154CC9E}" type="slidenum">
              <a:rPr lang="en-US" smtClean="0"/>
              <a:t>‹#›</a:t>
            </a:fld>
            <a:endParaRPr lang="en-US"/>
          </a:p>
        </p:txBody>
      </p:sp>
    </p:spTree>
    <p:extLst>
      <p:ext uri="{BB962C8B-B14F-4D97-AF65-F5344CB8AC3E}">
        <p14:creationId xmlns:p14="http://schemas.microsoft.com/office/powerpoint/2010/main" val="2858995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6C6CB-806D-AB6D-4E92-885FD3A779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DB52E7-6BF4-4459-69D2-35225F99C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D9EB1D-4E84-0A12-7DD0-982E4270BA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1DA1EE-0B9E-60F4-86BF-0B8D10ADAED3}"/>
              </a:ext>
            </a:extLst>
          </p:cNvPr>
          <p:cNvSpPr>
            <a:spLocks noGrp="1"/>
          </p:cNvSpPr>
          <p:nvPr>
            <p:ph type="dt" sz="half" idx="10"/>
          </p:nvPr>
        </p:nvSpPr>
        <p:spPr/>
        <p:txBody>
          <a:bodyPr/>
          <a:lstStyle/>
          <a:p>
            <a:fld id="{0E294D44-1ABD-454D-8410-C1513478D21E}" type="datetime1">
              <a:rPr lang="en-GB" smtClean="0"/>
              <a:t>22/07/2024</a:t>
            </a:fld>
            <a:endParaRPr lang="en-US"/>
          </a:p>
        </p:txBody>
      </p:sp>
      <p:sp>
        <p:nvSpPr>
          <p:cNvPr id="6" name="Footer Placeholder 5">
            <a:extLst>
              <a:ext uri="{FF2B5EF4-FFF2-40B4-BE49-F238E27FC236}">
                <a16:creationId xmlns:a16="http://schemas.microsoft.com/office/drawing/2014/main" id="{8FA839A1-797A-10A8-FE55-2109D44D737B}"/>
              </a:ext>
            </a:extLst>
          </p:cNvPr>
          <p:cNvSpPr>
            <a:spLocks noGrp="1"/>
          </p:cNvSpPr>
          <p:nvPr>
            <p:ph type="ftr" sz="quarter" idx="11"/>
          </p:nvPr>
        </p:nvSpPr>
        <p:spPr/>
        <p:txBody>
          <a:bodyPr/>
          <a:lstStyle/>
          <a:p>
            <a:r>
              <a:rPr lang="en-US"/>
              <a:t>EICUG Early Career</a:t>
            </a:r>
          </a:p>
        </p:txBody>
      </p:sp>
      <p:sp>
        <p:nvSpPr>
          <p:cNvPr id="7" name="Slide Number Placeholder 6">
            <a:extLst>
              <a:ext uri="{FF2B5EF4-FFF2-40B4-BE49-F238E27FC236}">
                <a16:creationId xmlns:a16="http://schemas.microsoft.com/office/drawing/2014/main" id="{775401A4-6063-1D45-31A7-ADF11FB51FA2}"/>
              </a:ext>
            </a:extLst>
          </p:cNvPr>
          <p:cNvSpPr>
            <a:spLocks noGrp="1"/>
          </p:cNvSpPr>
          <p:nvPr>
            <p:ph type="sldNum" sz="quarter" idx="12"/>
          </p:nvPr>
        </p:nvSpPr>
        <p:spPr/>
        <p:txBody>
          <a:bodyPr/>
          <a:lstStyle/>
          <a:p>
            <a:fld id="{AE9752EB-D6BD-4B88-B3BF-097BA154CC9E}" type="slidenum">
              <a:rPr lang="en-US" smtClean="0"/>
              <a:t>‹#›</a:t>
            </a:fld>
            <a:endParaRPr lang="en-US"/>
          </a:p>
        </p:txBody>
      </p:sp>
    </p:spTree>
    <p:extLst>
      <p:ext uri="{BB962C8B-B14F-4D97-AF65-F5344CB8AC3E}">
        <p14:creationId xmlns:p14="http://schemas.microsoft.com/office/powerpoint/2010/main" val="2984161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9F50E-ED9F-49B3-81E7-8B296E527A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00C654-38BE-71D4-9799-0E368C2898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486081-326E-736E-FA1E-8296DF31EC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004C37-F848-F91A-C719-EB16F488CBDA}"/>
              </a:ext>
            </a:extLst>
          </p:cNvPr>
          <p:cNvSpPr>
            <a:spLocks noGrp="1"/>
          </p:cNvSpPr>
          <p:nvPr>
            <p:ph type="dt" sz="half" idx="10"/>
          </p:nvPr>
        </p:nvSpPr>
        <p:spPr/>
        <p:txBody>
          <a:bodyPr/>
          <a:lstStyle/>
          <a:p>
            <a:fld id="{155B8DD6-DD3C-4A28-AF00-76C6E4648CB9}" type="datetime1">
              <a:rPr lang="en-GB" smtClean="0"/>
              <a:t>22/07/2024</a:t>
            </a:fld>
            <a:endParaRPr lang="en-US"/>
          </a:p>
        </p:txBody>
      </p:sp>
      <p:sp>
        <p:nvSpPr>
          <p:cNvPr id="6" name="Footer Placeholder 5">
            <a:extLst>
              <a:ext uri="{FF2B5EF4-FFF2-40B4-BE49-F238E27FC236}">
                <a16:creationId xmlns:a16="http://schemas.microsoft.com/office/drawing/2014/main" id="{3C8AC418-C709-4EA4-FAD7-F92C8E6EA906}"/>
              </a:ext>
            </a:extLst>
          </p:cNvPr>
          <p:cNvSpPr>
            <a:spLocks noGrp="1"/>
          </p:cNvSpPr>
          <p:nvPr>
            <p:ph type="ftr" sz="quarter" idx="11"/>
          </p:nvPr>
        </p:nvSpPr>
        <p:spPr/>
        <p:txBody>
          <a:bodyPr/>
          <a:lstStyle/>
          <a:p>
            <a:r>
              <a:rPr lang="en-US"/>
              <a:t>EICUG Early Career</a:t>
            </a:r>
          </a:p>
        </p:txBody>
      </p:sp>
      <p:sp>
        <p:nvSpPr>
          <p:cNvPr id="7" name="Slide Number Placeholder 6">
            <a:extLst>
              <a:ext uri="{FF2B5EF4-FFF2-40B4-BE49-F238E27FC236}">
                <a16:creationId xmlns:a16="http://schemas.microsoft.com/office/drawing/2014/main" id="{7ED95EA9-B84B-FD15-C010-69A87E04B846}"/>
              </a:ext>
            </a:extLst>
          </p:cNvPr>
          <p:cNvSpPr>
            <a:spLocks noGrp="1"/>
          </p:cNvSpPr>
          <p:nvPr>
            <p:ph type="sldNum" sz="quarter" idx="12"/>
          </p:nvPr>
        </p:nvSpPr>
        <p:spPr/>
        <p:txBody>
          <a:bodyPr/>
          <a:lstStyle/>
          <a:p>
            <a:fld id="{AE9752EB-D6BD-4B88-B3BF-097BA154CC9E}" type="slidenum">
              <a:rPr lang="en-US" smtClean="0"/>
              <a:t>‹#›</a:t>
            </a:fld>
            <a:endParaRPr lang="en-US"/>
          </a:p>
        </p:txBody>
      </p:sp>
    </p:spTree>
    <p:extLst>
      <p:ext uri="{BB962C8B-B14F-4D97-AF65-F5344CB8AC3E}">
        <p14:creationId xmlns:p14="http://schemas.microsoft.com/office/powerpoint/2010/main" val="3629373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3E640A-C9D0-2365-7F86-C1D2A7519D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307F00-C31B-FC92-C716-069DF2D0B3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D41526-84A8-DE03-B3A2-33CD68054D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97EEEB4-E7C6-4F3E-87A8-D9C763E08E15}" type="datetime1">
              <a:rPr lang="en-GB" smtClean="0"/>
              <a:t>22/07/2024</a:t>
            </a:fld>
            <a:endParaRPr lang="en-US"/>
          </a:p>
        </p:txBody>
      </p:sp>
      <p:sp>
        <p:nvSpPr>
          <p:cNvPr id="5" name="Footer Placeholder 4">
            <a:extLst>
              <a:ext uri="{FF2B5EF4-FFF2-40B4-BE49-F238E27FC236}">
                <a16:creationId xmlns:a16="http://schemas.microsoft.com/office/drawing/2014/main" id="{75F91470-03AB-A59C-100D-445B7CBDDE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EICUG Early Career</a:t>
            </a:r>
          </a:p>
        </p:txBody>
      </p:sp>
      <p:sp>
        <p:nvSpPr>
          <p:cNvPr id="6" name="Slide Number Placeholder 5">
            <a:extLst>
              <a:ext uri="{FF2B5EF4-FFF2-40B4-BE49-F238E27FC236}">
                <a16:creationId xmlns:a16="http://schemas.microsoft.com/office/drawing/2014/main" id="{50061DFA-A7F4-CF4B-BD23-0B1F50CEDC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E9752EB-D6BD-4B88-B3BF-097BA154CC9E}" type="slidenum">
              <a:rPr lang="en-US" smtClean="0"/>
              <a:t>‹#›</a:t>
            </a:fld>
            <a:endParaRPr lang="en-US"/>
          </a:p>
        </p:txBody>
      </p:sp>
    </p:spTree>
    <p:extLst>
      <p:ext uri="{BB962C8B-B14F-4D97-AF65-F5344CB8AC3E}">
        <p14:creationId xmlns:p14="http://schemas.microsoft.com/office/powerpoint/2010/main" val="2475268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A642B-A434-8A42-8381-95D0C2230B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FED28F7-4A49-8149-B157-7A80992D2D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6B42209-AED5-5543-AD5F-BE008C453E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6500A7-7743-428C-8725-F9D6F163EE74}" type="datetime1">
              <a:rPr lang="en-GB" smtClean="0"/>
              <a:t>22/07/2024</a:t>
            </a:fld>
            <a:endParaRPr lang="en-US"/>
          </a:p>
        </p:txBody>
      </p:sp>
      <p:sp>
        <p:nvSpPr>
          <p:cNvPr id="5" name="Footer Placeholder 4">
            <a:extLst>
              <a:ext uri="{FF2B5EF4-FFF2-40B4-BE49-F238E27FC236}">
                <a16:creationId xmlns:a16="http://schemas.microsoft.com/office/drawing/2014/main" id="{7D122598-BCB7-B448-83A0-C84B503F2E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EICUG Early Career</a:t>
            </a:r>
          </a:p>
        </p:txBody>
      </p:sp>
      <p:sp>
        <p:nvSpPr>
          <p:cNvPr id="6" name="Slide Number Placeholder 5">
            <a:extLst>
              <a:ext uri="{FF2B5EF4-FFF2-40B4-BE49-F238E27FC236}">
                <a16:creationId xmlns:a16="http://schemas.microsoft.com/office/drawing/2014/main" id="{6CA0C327-B2CA-364B-A31C-E7D609D9DB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4A0402-B54A-814D-BCFB-0A833BEEB04B}" type="slidenum">
              <a:rPr lang="en-US" smtClean="0"/>
              <a:t>‹#›</a:t>
            </a:fld>
            <a:endParaRPr lang="en-US"/>
          </a:p>
        </p:txBody>
      </p:sp>
    </p:spTree>
    <p:extLst>
      <p:ext uri="{BB962C8B-B14F-4D97-AF65-F5344CB8AC3E}">
        <p14:creationId xmlns:p14="http://schemas.microsoft.com/office/powerpoint/2010/main" val="8275509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6.png"/><Relationship Id="rId7"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18.xml"/><Relationship Id="rId5" Type="http://schemas.openxmlformats.org/officeDocument/2006/relationships/image" Target="../media/image85.png"/><Relationship Id="rId4" Type="http://schemas.openxmlformats.org/officeDocument/2006/relationships/image" Target="../media/image84.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36.tiff"/><Relationship Id="rId7" Type="http://schemas.openxmlformats.org/officeDocument/2006/relationships/image" Target="../media/image40.emf"/><Relationship Id="rId2" Type="http://schemas.openxmlformats.org/officeDocument/2006/relationships/image" Target="../media/image35.jpg"/><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18.xml"/><Relationship Id="rId4" Type="http://schemas.openxmlformats.org/officeDocument/2006/relationships/image" Target="../media/image44.tiff"/></Relationships>
</file>

<file path=ppt/slides/_rels/slide2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18.xml"/><Relationship Id="rId4" Type="http://schemas.openxmlformats.org/officeDocument/2006/relationships/image" Target="../media/image44.tiff"/></Relationships>
</file>

<file path=ppt/slides/_rels/slide2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18.xml"/><Relationship Id="rId4" Type="http://schemas.openxmlformats.org/officeDocument/2006/relationships/image" Target="../media/image44.tiff"/></Relationships>
</file>

<file path=ppt/slides/_rels/slide2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18.xml"/><Relationship Id="rId4" Type="http://schemas.openxmlformats.org/officeDocument/2006/relationships/image" Target="../media/image44.tiff"/></Relationships>
</file>

<file path=ppt/slides/_rels/slide2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18.xml"/><Relationship Id="rId4" Type="http://schemas.openxmlformats.org/officeDocument/2006/relationships/image" Target="../media/image44.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18.xml"/><Relationship Id="rId5" Type="http://schemas.openxmlformats.org/officeDocument/2006/relationships/image" Target="../media/image42.emf"/><Relationship Id="rId4" Type="http://schemas.openxmlformats.org/officeDocument/2006/relationships/image" Target="../media/image47.emf"/></Relationships>
</file>

<file path=ppt/slides/_rels/slide3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18.xml"/><Relationship Id="rId5" Type="http://schemas.openxmlformats.org/officeDocument/2006/relationships/image" Target="../media/image51.emf"/><Relationship Id="rId4" Type="http://schemas.openxmlformats.org/officeDocument/2006/relationships/image" Target="../media/image50.emf"/></Relationships>
</file>

<file path=ppt/slides/_rels/slide3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tiff"/><Relationship Id="rId2" Type="http://schemas.openxmlformats.org/officeDocument/2006/relationships/image" Target="../media/image52.png"/><Relationship Id="rId1" Type="http://schemas.openxmlformats.org/officeDocument/2006/relationships/slideLayout" Target="../slideLayouts/slideLayout18.xml"/><Relationship Id="rId6" Type="http://schemas.openxmlformats.org/officeDocument/2006/relationships/image" Target="../media/image56.png"/><Relationship Id="rId5" Type="http://schemas.openxmlformats.org/officeDocument/2006/relationships/image" Target="../media/image55.emf"/><Relationship Id="rId4" Type="http://schemas.openxmlformats.org/officeDocument/2006/relationships/image" Target="../media/image54.emf"/></Relationships>
</file>

<file path=ppt/slides/_rels/slide3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18.xml"/><Relationship Id="rId5" Type="http://schemas.openxmlformats.org/officeDocument/2006/relationships/image" Target="../media/image62.emf"/><Relationship Id="rId4" Type="http://schemas.openxmlformats.org/officeDocument/2006/relationships/image" Target="../media/image61.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43.emf"/><Relationship Id="rId1" Type="http://schemas.openxmlformats.org/officeDocument/2006/relationships/slideLayout" Target="../slideLayouts/slideLayout18.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5.emf"/><Relationship Id="rId1" Type="http://schemas.openxmlformats.org/officeDocument/2006/relationships/slideLayout" Target="../slideLayouts/slideLayout18.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image" Target="../media/image67.tiff"/><Relationship Id="rId1" Type="http://schemas.openxmlformats.org/officeDocument/2006/relationships/slideLayout" Target="../slideLayouts/slideLayout18.xml"/><Relationship Id="rId4" Type="http://schemas.openxmlformats.org/officeDocument/2006/relationships/image" Target="../media/image69.tiff"/></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72.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18.xml"/><Relationship Id="rId5" Type="http://schemas.openxmlformats.org/officeDocument/2006/relationships/image" Target="../media/image76.emf"/><Relationship Id="rId4" Type="http://schemas.openxmlformats.org/officeDocument/2006/relationships/image" Target="../media/image75.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18.xml"/><Relationship Id="rId5" Type="http://schemas.openxmlformats.org/officeDocument/2006/relationships/image" Target="../media/image80.png"/><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image" Target="../media/image81.tiff"/><Relationship Id="rId1" Type="http://schemas.openxmlformats.org/officeDocument/2006/relationships/slideLayout" Target="../slideLayouts/slideLayout18.xml"/><Relationship Id="rId6" Type="http://schemas.openxmlformats.org/officeDocument/2006/relationships/image" Target="../media/image84.tiff"/><Relationship Id="rId5" Type="http://schemas.openxmlformats.org/officeDocument/2006/relationships/image" Target="../media/image62.png"/><Relationship Id="rId4" Type="http://schemas.openxmlformats.org/officeDocument/2006/relationships/image" Target="../media/image83.tiff"/></Relationships>
</file>

<file path=ppt/slides/_rels/slide44.xml.rels><?xml version="1.0" encoding="UTF-8" standalone="yes"?>
<Relationships xmlns="http://schemas.openxmlformats.org/package/2006/relationships"><Relationship Id="rId3" Type="http://schemas.openxmlformats.org/officeDocument/2006/relationships/hyperlink" Target="https://zenodo.org/record/6514605#.ZETiIOzMJAY" TargetMode="External"/><Relationship Id="rId2" Type="http://schemas.openxmlformats.org/officeDocument/2006/relationships/image" Target="../media/image86.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emf"/><Relationship Id="rId1" Type="http://schemas.openxmlformats.org/officeDocument/2006/relationships/slideLayout" Target="../slideLayouts/slideLayout18.xml"/><Relationship Id="rId5" Type="http://schemas.openxmlformats.org/officeDocument/2006/relationships/image" Target="../media/image90.png"/><Relationship Id="rId4" Type="http://schemas.openxmlformats.org/officeDocument/2006/relationships/image" Target="../media/image89.png"/></Relationships>
</file>

<file path=ppt/slides/_rels/slide46.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18.xml"/><Relationship Id="rId5" Type="http://schemas.openxmlformats.org/officeDocument/2006/relationships/image" Target="../media/image94.emf"/><Relationship Id="rId4" Type="http://schemas.openxmlformats.org/officeDocument/2006/relationships/image" Target="../media/image93.emf"/></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88.png"/><Relationship Id="rId1" Type="http://schemas.openxmlformats.org/officeDocument/2006/relationships/slideLayout" Target="../slideLayouts/slideLayout18.xml"/><Relationship Id="rId4" Type="http://schemas.openxmlformats.org/officeDocument/2006/relationships/image" Target="../media/image96.png"/></Relationships>
</file>

<file path=ppt/slides/_rels/slide4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tiff"/><Relationship Id="rId1" Type="http://schemas.openxmlformats.org/officeDocument/2006/relationships/slideLayout" Target="../slideLayouts/slideLayout18.xml"/><Relationship Id="rId4" Type="http://schemas.openxmlformats.org/officeDocument/2006/relationships/image" Target="../media/image99.tiff"/></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00.png"/><Relationship Id="rId1" Type="http://schemas.openxmlformats.org/officeDocument/2006/relationships/slideLayout" Target="../slideLayouts/slideLayout18.xml"/><Relationship Id="rId4" Type="http://schemas.openxmlformats.org/officeDocument/2006/relationships/image" Target="../media/image10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hyperlink" Target="https://github.com/eic/snippets/tree/main/JetsAndHF/jetReaderExamples" TargetMode="External"/><Relationship Id="rId2" Type="http://schemas.openxmlformats.org/officeDocument/2006/relationships/image" Target="../media/image102.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hyperlink" Target="https://eic.jlab.org/epic/image_browser.html" TargetMode="External"/><Relationship Id="rId2" Type="http://schemas.openxmlformats.org/officeDocument/2006/relationships/image" Target="../media/image103.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8.xml"/><Relationship Id="rId4" Type="http://schemas.openxmlformats.org/officeDocument/2006/relationships/image" Target="../media/image106.png"/></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5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08.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107.png"/><Relationship Id="rId5" Type="http://schemas.openxmlformats.org/officeDocument/2006/relationships/image" Target="../media/image20.png"/><Relationship Id="rId4" Type="http://schemas.openxmlformats.org/officeDocument/2006/relationships/image" Target="../media/image19.png"/></Relationships>
</file>

<file path=ppt/slides/_rels/slide5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9.png"/></Relationships>
</file>

<file path=ppt/slides/_rels/slide5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6.png"/><Relationship Id="rId7"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110.png"/><Relationship Id="rId4" Type="http://schemas.openxmlformats.org/officeDocument/2006/relationships/image" Target="../media/image19.png"/><Relationship Id="rId9" Type="http://schemas.openxmlformats.org/officeDocument/2006/relationships/image" Target="../media/image109.png"/></Relationships>
</file>

<file path=ppt/slides/_rels/slide5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6.png"/><Relationship Id="rId7" Type="http://schemas.openxmlformats.org/officeDocument/2006/relationships/image" Target="../media/image23.png"/><Relationship Id="rId12" Type="http://schemas.openxmlformats.org/officeDocument/2006/relationships/image" Target="../media/image112.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22.png"/><Relationship Id="rId11" Type="http://schemas.openxmlformats.org/officeDocument/2006/relationships/image" Target="../media/image111.png"/><Relationship Id="rId5" Type="http://schemas.openxmlformats.org/officeDocument/2006/relationships/image" Target="../media/image21.png"/><Relationship Id="rId10" Type="http://schemas.openxmlformats.org/officeDocument/2006/relationships/image" Target="../media/image110.png"/><Relationship Id="rId4" Type="http://schemas.openxmlformats.org/officeDocument/2006/relationships/image" Target="../media/image19.png"/><Relationship Id="rId9" Type="http://schemas.openxmlformats.org/officeDocument/2006/relationships/image" Target="../media/image10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emf"/><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2825B-5092-0772-18DB-0C453AED2DD7}"/>
              </a:ext>
            </a:extLst>
          </p:cNvPr>
          <p:cNvSpPr>
            <a:spLocks noGrp="1"/>
          </p:cNvSpPr>
          <p:nvPr>
            <p:ph type="ctrTitle"/>
          </p:nvPr>
        </p:nvSpPr>
        <p:spPr>
          <a:xfrm>
            <a:off x="1524000" y="59677"/>
            <a:ext cx="9144000" cy="2387600"/>
          </a:xfrm>
        </p:spPr>
        <p:txBody>
          <a:bodyPr/>
          <a:lstStyle/>
          <a:p>
            <a:r>
              <a:rPr lang="en-US" dirty="0">
                <a:solidFill>
                  <a:srgbClr val="FF0000"/>
                </a:solidFill>
              </a:rPr>
              <a:t>Jets at the EIC: A Primer</a:t>
            </a:r>
          </a:p>
        </p:txBody>
      </p:sp>
      <p:sp>
        <p:nvSpPr>
          <p:cNvPr id="3" name="Subtitle 2">
            <a:extLst>
              <a:ext uri="{FF2B5EF4-FFF2-40B4-BE49-F238E27FC236}">
                <a16:creationId xmlns:a16="http://schemas.microsoft.com/office/drawing/2014/main" id="{863293D7-3584-48C5-63E4-D071E4BE069B}"/>
              </a:ext>
            </a:extLst>
          </p:cNvPr>
          <p:cNvSpPr>
            <a:spLocks noGrp="1"/>
          </p:cNvSpPr>
          <p:nvPr>
            <p:ph type="subTitle" idx="1"/>
          </p:nvPr>
        </p:nvSpPr>
        <p:spPr>
          <a:xfrm>
            <a:off x="1524000" y="2601119"/>
            <a:ext cx="9144000" cy="1655762"/>
          </a:xfrm>
        </p:spPr>
        <p:txBody>
          <a:bodyPr/>
          <a:lstStyle/>
          <a:p>
            <a:r>
              <a:rPr lang="en-US" dirty="0"/>
              <a:t>Brian Page</a:t>
            </a:r>
          </a:p>
          <a:p>
            <a:r>
              <a:rPr lang="en-US" dirty="0"/>
              <a:t>EICUG Early Career Workshop</a:t>
            </a:r>
          </a:p>
          <a:p>
            <a:r>
              <a:rPr lang="en-US" dirty="0"/>
              <a:t>July 22, 2024</a:t>
            </a:r>
          </a:p>
        </p:txBody>
      </p:sp>
      <p:pic>
        <p:nvPicPr>
          <p:cNvPr id="4" name="Picture 3">
            <a:extLst>
              <a:ext uri="{FF2B5EF4-FFF2-40B4-BE49-F238E27FC236}">
                <a16:creationId xmlns:a16="http://schemas.microsoft.com/office/drawing/2014/main" id="{1D45704F-2FD0-AFC2-475C-BA8583D1C3ED}"/>
              </a:ext>
            </a:extLst>
          </p:cNvPr>
          <p:cNvPicPr>
            <a:picLocks noChangeAspect="1"/>
          </p:cNvPicPr>
          <p:nvPr/>
        </p:nvPicPr>
        <p:blipFill>
          <a:blip r:embed="rId2"/>
          <a:stretch>
            <a:fillRect/>
          </a:stretch>
        </p:blipFill>
        <p:spPr>
          <a:xfrm>
            <a:off x="617322" y="3869050"/>
            <a:ext cx="4266253" cy="2670521"/>
          </a:xfrm>
          <a:prstGeom prst="rect">
            <a:avLst/>
          </a:prstGeom>
        </p:spPr>
      </p:pic>
      <p:pic>
        <p:nvPicPr>
          <p:cNvPr id="5" name="Picture 4">
            <a:extLst>
              <a:ext uri="{FF2B5EF4-FFF2-40B4-BE49-F238E27FC236}">
                <a16:creationId xmlns:a16="http://schemas.microsoft.com/office/drawing/2014/main" id="{D0579326-B54C-B460-0E14-41F46ACEF016}"/>
              </a:ext>
            </a:extLst>
          </p:cNvPr>
          <p:cNvPicPr>
            <a:picLocks noChangeAspect="1"/>
          </p:cNvPicPr>
          <p:nvPr/>
        </p:nvPicPr>
        <p:blipFill>
          <a:blip r:embed="rId3"/>
          <a:stretch>
            <a:fillRect/>
          </a:stretch>
        </p:blipFill>
        <p:spPr>
          <a:xfrm>
            <a:off x="6837405" y="4609245"/>
            <a:ext cx="4737273" cy="1190129"/>
          </a:xfrm>
          <a:prstGeom prst="rect">
            <a:avLst/>
          </a:prstGeom>
        </p:spPr>
      </p:pic>
      <p:sp>
        <p:nvSpPr>
          <p:cNvPr id="6" name="Footer Placeholder 5">
            <a:extLst>
              <a:ext uri="{FF2B5EF4-FFF2-40B4-BE49-F238E27FC236}">
                <a16:creationId xmlns:a16="http://schemas.microsoft.com/office/drawing/2014/main" id="{82ACECF1-02B6-51D3-7BD9-AAE3AA32B725}"/>
              </a:ext>
            </a:extLst>
          </p:cNvPr>
          <p:cNvSpPr>
            <a:spLocks noGrp="1"/>
          </p:cNvSpPr>
          <p:nvPr>
            <p:ph type="ftr" sz="quarter" idx="11"/>
          </p:nvPr>
        </p:nvSpPr>
        <p:spPr/>
        <p:txBody>
          <a:bodyPr/>
          <a:lstStyle/>
          <a:p>
            <a:r>
              <a:rPr lang="en-US"/>
              <a:t>EICUG Early Career</a:t>
            </a:r>
          </a:p>
        </p:txBody>
      </p:sp>
      <p:sp>
        <p:nvSpPr>
          <p:cNvPr id="7" name="Slide Number Placeholder 6">
            <a:extLst>
              <a:ext uri="{FF2B5EF4-FFF2-40B4-BE49-F238E27FC236}">
                <a16:creationId xmlns:a16="http://schemas.microsoft.com/office/drawing/2014/main" id="{A25CD64A-9B36-0F0A-5FCA-BE291FAFE817}"/>
              </a:ext>
            </a:extLst>
          </p:cNvPr>
          <p:cNvSpPr>
            <a:spLocks noGrp="1"/>
          </p:cNvSpPr>
          <p:nvPr>
            <p:ph type="sldNum" sz="quarter" idx="12"/>
          </p:nvPr>
        </p:nvSpPr>
        <p:spPr/>
        <p:txBody>
          <a:bodyPr/>
          <a:lstStyle/>
          <a:p>
            <a:fld id="{AE9752EB-D6BD-4B88-B3BF-097BA154CC9E}" type="slidenum">
              <a:rPr lang="en-US" smtClean="0"/>
              <a:t>1</a:t>
            </a:fld>
            <a:endParaRPr lang="en-US"/>
          </a:p>
        </p:txBody>
      </p:sp>
    </p:spTree>
    <p:extLst>
      <p:ext uri="{BB962C8B-B14F-4D97-AF65-F5344CB8AC3E}">
        <p14:creationId xmlns:p14="http://schemas.microsoft.com/office/powerpoint/2010/main" val="1954924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2D4C8B-59A1-A441-AF17-08FBB32ED385}"/>
              </a:ext>
            </a:extLst>
          </p:cNvPr>
          <p:cNvSpPr txBox="1"/>
          <p:nvPr/>
        </p:nvSpPr>
        <p:spPr>
          <a:xfrm>
            <a:off x="312516" y="173620"/>
            <a:ext cx="8461094" cy="6481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Jets at the EIC</a:t>
            </a:r>
          </a:p>
        </p:txBody>
      </p:sp>
      <p:sp>
        <p:nvSpPr>
          <p:cNvPr id="4" name="Footer Placeholder 3">
            <a:extLst>
              <a:ext uri="{FF2B5EF4-FFF2-40B4-BE49-F238E27FC236}">
                <a16:creationId xmlns:a16="http://schemas.microsoft.com/office/drawing/2014/main" id="{9773116C-8BAB-734B-B334-3C0B6B03B7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EICUG Early Career</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224980B-B3FB-E64E-A0FB-8C1B7A03FA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4A0402-B54A-814D-BCFB-0A833BEEB0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460F991-C696-B7F2-3A20-472446703F61}"/>
              </a:ext>
            </a:extLst>
          </p:cNvPr>
          <p:cNvPicPr>
            <a:picLocks noChangeAspect="1"/>
          </p:cNvPicPr>
          <p:nvPr/>
        </p:nvPicPr>
        <p:blipFill>
          <a:blip r:embed="rId2"/>
          <a:stretch>
            <a:fillRect/>
          </a:stretch>
        </p:blipFill>
        <p:spPr>
          <a:xfrm>
            <a:off x="8092276" y="1600041"/>
            <a:ext cx="3779848" cy="3657917"/>
          </a:xfrm>
          <a:prstGeom prst="rect">
            <a:avLst/>
          </a:prstGeom>
        </p:spPr>
      </p:pic>
      <p:sp>
        <p:nvSpPr>
          <p:cNvPr id="8" name="TextBox 7">
            <a:extLst>
              <a:ext uri="{FF2B5EF4-FFF2-40B4-BE49-F238E27FC236}">
                <a16:creationId xmlns:a16="http://schemas.microsoft.com/office/drawing/2014/main" id="{DD2DF3B9-5C69-3A7C-96DA-B5090EA55C68}"/>
              </a:ext>
            </a:extLst>
          </p:cNvPr>
          <p:cNvSpPr txBox="1"/>
          <p:nvPr/>
        </p:nvSpPr>
        <p:spPr>
          <a:xfrm>
            <a:off x="312516" y="914397"/>
            <a:ext cx="7521668" cy="5463034"/>
          </a:xfrm>
          <a:prstGeom prst="rect">
            <a:avLst/>
          </a:prstGeom>
          <a:noFill/>
        </p:spPr>
        <p:txBody>
          <a:bodyPr wrap="square" rtlCol="0">
            <a:spAutoFit/>
          </a:bodyPr>
          <a:lstStyle/>
          <a:p>
            <a:pPr>
              <a:spcAft>
                <a:spcPts val="600"/>
              </a:spcAft>
            </a:pPr>
            <a:r>
              <a:rPr lang="en-US" dirty="0"/>
              <a:t>Jet analyses at the EIC will in many ways be similar to those at hadron colliders, but there are several aspects one should be aware of:</a:t>
            </a:r>
          </a:p>
          <a:p>
            <a:pPr marL="403225" indent="-285750">
              <a:spcAft>
                <a:spcPts val="600"/>
              </a:spcAft>
              <a:buFont typeface="Wingdings" panose="05000000000000000000" pitchFamily="2" charset="2"/>
              <a:buChar char="Ø"/>
            </a:pPr>
            <a:r>
              <a:rPr lang="en-US" dirty="0"/>
              <a:t>Relevant subprocesses: there are many subprocesses which give rise to final state jets in ep collisions. Each can have different kinematic dependencies and probe different physics</a:t>
            </a:r>
          </a:p>
          <a:p>
            <a:pPr marL="403225" indent="-285750">
              <a:spcAft>
                <a:spcPts val="600"/>
              </a:spcAft>
              <a:buFont typeface="Wingdings" panose="05000000000000000000" pitchFamily="2" charset="2"/>
              <a:buChar char="Ø"/>
            </a:pPr>
            <a:r>
              <a:rPr lang="en-US" dirty="0"/>
              <a:t>Reference frames: the lab frame is generally the only useful reference frame in hadron colliders, but the properties of ep collisions allows us to define and access other useful frames</a:t>
            </a:r>
          </a:p>
          <a:p>
            <a:pPr marL="403225" indent="-285750">
              <a:spcAft>
                <a:spcPts val="600"/>
              </a:spcAft>
              <a:buFont typeface="Wingdings" panose="05000000000000000000" pitchFamily="2" charset="2"/>
              <a:buChar char="Ø"/>
            </a:pPr>
            <a:r>
              <a:rPr lang="en-US" dirty="0"/>
              <a:t>Kinematics: the asymmetric nature of collisions at the EIC and strong correlations between kinematic variables means jets in different parts of the detector can have very different energies and probe different areas of phase space</a:t>
            </a:r>
          </a:p>
          <a:p>
            <a:pPr marL="403225" indent="-285750">
              <a:spcAft>
                <a:spcPts val="600"/>
              </a:spcAft>
              <a:buFont typeface="Wingdings" panose="05000000000000000000" pitchFamily="2" charset="2"/>
              <a:buChar char="Ø"/>
            </a:pPr>
            <a:r>
              <a:rPr lang="en-US" dirty="0"/>
              <a:t>Jet Algorithms: jet algorithms besides the standard anti-</a:t>
            </a:r>
            <a:r>
              <a:rPr lang="en-US" dirty="0" err="1"/>
              <a:t>kT</a:t>
            </a:r>
            <a:r>
              <a:rPr lang="en-US" dirty="0"/>
              <a:t> prevalent at hadron colliders will be useful in many cases</a:t>
            </a:r>
          </a:p>
          <a:p>
            <a:pPr marL="403225" indent="-285750">
              <a:buFont typeface="Wingdings" panose="05000000000000000000" pitchFamily="2" charset="2"/>
              <a:buChar char="Ø"/>
            </a:pPr>
            <a:r>
              <a:rPr lang="en-US" dirty="0"/>
              <a:t>Jet environment: ep collisions are ‘cleaner’ than hadron-hadron collisions meaning underlying event contamination won’t be as much of an issue. Pile-up will also be rare. EIC jets will be relatively sparse objects, with few charged particles spread over a wide cone</a:t>
            </a:r>
          </a:p>
        </p:txBody>
      </p:sp>
    </p:spTree>
    <p:extLst>
      <p:ext uri="{BB962C8B-B14F-4D97-AF65-F5344CB8AC3E}">
        <p14:creationId xmlns:p14="http://schemas.microsoft.com/office/powerpoint/2010/main" val="747536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389042" y="3901030"/>
            <a:ext cx="2459550" cy="2479677"/>
          </a:xfrm>
          <a:prstGeom prst="rect">
            <a:avLst/>
          </a:prstGeom>
        </p:spPr>
      </p:pic>
      <p:sp>
        <p:nvSpPr>
          <p:cNvPr id="11" name="TextBox 10"/>
          <p:cNvSpPr txBox="1"/>
          <p:nvPr/>
        </p:nvSpPr>
        <p:spPr>
          <a:xfrm flipH="1">
            <a:off x="5562778" y="3814508"/>
            <a:ext cx="199092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Resolved</a:t>
            </a:r>
          </a:p>
        </p:txBody>
      </p:sp>
      <p:sp>
        <p:nvSpPr>
          <p:cNvPr id="13" name="TextBox 12"/>
          <p:cNvSpPr txBox="1"/>
          <p:nvPr/>
        </p:nvSpPr>
        <p:spPr>
          <a:xfrm>
            <a:off x="918117" y="934490"/>
            <a:ext cx="26530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DIS</a:t>
            </a:r>
          </a:p>
        </p:txBody>
      </p:sp>
      <p:sp>
        <p:nvSpPr>
          <p:cNvPr id="2" name="Footer Placeholder 1"/>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EICUG Early Career</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289A2E-917D-4B9F-8044-0C5FB38C8BD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52508" b="59355"/>
          <a:stretch/>
        </p:blipFill>
        <p:spPr>
          <a:xfrm>
            <a:off x="792030" y="4307476"/>
            <a:ext cx="2231658" cy="2219378"/>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47993" t="42371" b="13011"/>
          <a:stretch/>
        </p:blipFill>
        <p:spPr>
          <a:xfrm>
            <a:off x="5339813" y="1299715"/>
            <a:ext cx="2135867" cy="2129285"/>
          </a:xfrm>
          <a:prstGeom prst="rect">
            <a:avLst/>
          </a:prstGeom>
        </p:spPr>
      </p:pic>
      <p:sp>
        <p:nvSpPr>
          <p:cNvPr id="12" name="TextBox 11"/>
          <p:cNvSpPr txBox="1"/>
          <p:nvPr/>
        </p:nvSpPr>
        <p:spPr>
          <a:xfrm>
            <a:off x="69845" y="3825457"/>
            <a:ext cx="392925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Photon-Gluon Fusion (PGF)</a:t>
            </a:r>
          </a:p>
        </p:txBody>
      </p:sp>
      <p:sp>
        <p:nvSpPr>
          <p:cNvPr id="15" name="Rectangle 14"/>
          <p:cNvSpPr/>
          <p:nvPr/>
        </p:nvSpPr>
        <p:spPr>
          <a:xfrm>
            <a:off x="3343656" y="3209544"/>
            <a:ext cx="530352" cy="353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9067800" y="3209544"/>
            <a:ext cx="859536" cy="353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4443120" y="874767"/>
            <a:ext cx="392925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QCD-Compton (QCDC)</a:t>
            </a:r>
          </a:p>
        </p:txBody>
      </p:sp>
      <p:pic>
        <p:nvPicPr>
          <p:cNvPr id="1026" name="Picture 2" descr="Image result for deep inelastic scattering"/>
          <p:cNvPicPr>
            <a:picLocks noChangeAspect="1" noChangeArrowheads="1"/>
          </p:cNvPicPr>
          <p:nvPr/>
        </p:nvPicPr>
        <p:blipFill rotWithShape="1">
          <a:blip r:embed="rId4">
            <a:extLst>
              <a:ext uri="{28A0092B-C50C-407E-A947-70E740481C1C}">
                <a14:useLocalDpi xmlns:a14="http://schemas.microsoft.com/office/drawing/2010/main" val="0"/>
              </a:ext>
            </a:extLst>
          </a:blip>
          <a:srcRect l="14466" t="11193" r="13031" b="15686"/>
          <a:stretch/>
        </p:blipFill>
        <p:spPr bwMode="auto">
          <a:xfrm>
            <a:off x="1085950" y="1354676"/>
            <a:ext cx="2661743" cy="207432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CF6C2C0-42A0-5F4D-8279-615D5605763A}"/>
              </a:ext>
            </a:extLst>
          </p:cNvPr>
          <p:cNvSpPr txBox="1"/>
          <p:nvPr/>
        </p:nvSpPr>
        <p:spPr>
          <a:xfrm>
            <a:off x="312516" y="173620"/>
            <a:ext cx="8461094" cy="64818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Calibri"/>
              </a:rPr>
              <a:t>Relevant Subprocesses </a:t>
            </a:r>
          </a:p>
        </p:txBody>
      </p:sp>
      <p:sp>
        <p:nvSpPr>
          <p:cNvPr id="5" name="TextBox 4">
            <a:extLst>
              <a:ext uri="{FF2B5EF4-FFF2-40B4-BE49-F238E27FC236}">
                <a16:creationId xmlns:a16="http://schemas.microsoft.com/office/drawing/2014/main" id="{BF2A6B96-B584-B749-99D2-62A7C31FC5F3}"/>
              </a:ext>
            </a:extLst>
          </p:cNvPr>
          <p:cNvSpPr txBox="1"/>
          <p:nvPr/>
        </p:nvSpPr>
        <p:spPr>
          <a:xfrm>
            <a:off x="7848592" y="874767"/>
            <a:ext cx="4207050" cy="507831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Leading order process gives rise to a single jet (not counting target remnant) whose kinematics are largely determined by the underlying event kinematics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Higher-order corrections to this process can give rise to back-to-back jet configurations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dijets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which break the dependencies on event kinematics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low Q2, the hadronic (resolved) nature of the virtual photon becomes important and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parton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parton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(2 -&gt; 2) scattering can give rise to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dijet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states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q"/>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Jets can also arise from diffractive events </a:t>
            </a:r>
            <a:r>
              <a:rPr lang="en-US" dirty="0">
                <a:solidFill>
                  <a:prstClr val="black"/>
                </a:solidFill>
                <a:latin typeface="Calibri" panose="020F0502020204030204"/>
              </a:rPr>
              <a:t>and charged current interactions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1501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A318485-6CCB-F941-DD49-EC7C24D80F8E}"/>
              </a:ext>
            </a:extLst>
          </p:cNvPr>
          <p:cNvSpPr>
            <a:spLocks noGrp="1"/>
          </p:cNvSpPr>
          <p:nvPr>
            <p:ph type="ftr" sz="quarter" idx="11"/>
          </p:nvPr>
        </p:nvSpPr>
        <p:spPr/>
        <p:txBody>
          <a:bodyPr/>
          <a:lstStyle/>
          <a:p>
            <a:r>
              <a:rPr lang="en-US"/>
              <a:t>EICUG Early Career</a:t>
            </a:r>
          </a:p>
        </p:txBody>
      </p:sp>
      <p:sp>
        <p:nvSpPr>
          <p:cNvPr id="3" name="Slide Number Placeholder 2">
            <a:extLst>
              <a:ext uri="{FF2B5EF4-FFF2-40B4-BE49-F238E27FC236}">
                <a16:creationId xmlns:a16="http://schemas.microsoft.com/office/drawing/2014/main" id="{89636770-28CA-9EE3-46CE-DCE7A427AFF1}"/>
              </a:ext>
            </a:extLst>
          </p:cNvPr>
          <p:cNvSpPr>
            <a:spLocks noGrp="1"/>
          </p:cNvSpPr>
          <p:nvPr>
            <p:ph type="sldNum" sz="quarter" idx="12"/>
          </p:nvPr>
        </p:nvSpPr>
        <p:spPr/>
        <p:txBody>
          <a:bodyPr/>
          <a:lstStyle/>
          <a:p>
            <a:fld id="{5D4A0402-B54A-814D-BCFB-0A833BEEB04B}" type="slidenum">
              <a:rPr lang="en-US" smtClean="0"/>
              <a:t>12</a:t>
            </a:fld>
            <a:endParaRPr lang="en-US"/>
          </a:p>
        </p:txBody>
      </p:sp>
      <p:sp>
        <p:nvSpPr>
          <p:cNvPr id="4" name="TextBox 3">
            <a:extLst>
              <a:ext uri="{FF2B5EF4-FFF2-40B4-BE49-F238E27FC236}">
                <a16:creationId xmlns:a16="http://schemas.microsoft.com/office/drawing/2014/main" id="{21E71C4B-E067-077D-4210-DA6BCC42610A}"/>
              </a:ext>
            </a:extLst>
          </p:cNvPr>
          <p:cNvSpPr txBox="1"/>
          <p:nvPr/>
        </p:nvSpPr>
        <p:spPr>
          <a:xfrm>
            <a:off x="312516" y="173620"/>
            <a:ext cx="8461094" cy="64818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FF0000"/>
                </a:solidFill>
                <a:latin typeface="Calibri" panose="020F0502020204030204"/>
                <a:cs typeface="Calibri"/>
              </a:rPr>
              <a:t>A Note on Frames</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Calibri"/>
              </a:rPr>
              <a:t> </a:t>
            </a:r>
          </a:p>
        </p:txBody>
      </p:sp>
      <p:pic>
        <p:nvPicPr>
          <p:cNvPr id="6" name="Picture 5">
            <a:extLst>
              <a:ext uri="{FF2B5EF4-FFF2-40B4-BE49-F238E27FC236}">
                <a16:creationId xmlns:a16="http://schemas.microsoft.com/office/drawing/2014/main" id="{A9274DE4-9C03-A43B-405E-212D30C91F00}"/>
              </a:ext>
            </a:extLst>
          </p:cNvPr>
          <p:cNvPicPr>
            <a:picLocks noChangeAspect="1"/>
          </p:cNvPicPr>
          <p:nvPr/>
        </p:nvPicPr>
        <p:blipFill>
          <a:blip r:embed="rId2"/>
          <a:stretch>
            <a:fillRect/>
          </a:stretch>
        </p:blipFill>
        <p:spPr>
          <a:xfrm>
            <a:off x="7103417" y="2161456"/>
            <a:ext cx="4686808" cy="2190182"/>
          </a:xfrm>
          <a:prstGeom prst="rect">
            <a:avLst/>
          </a:prstGeom>
        </p:spPr>
      </p:pic>
      <p:sp>
        <p:nvSpPr>
          <p:cNvPr id="8" name="TextBox 7">
            <a:extLst>
              <a:ext uri="{FF2B5EF4-FFF2-40B4-BE49-F238E27FC236}">
                <a16:creationId xmlns:a16="http://schemas.microsoft.com/office/drawing/2014/main" id="{0DEEE813-A631-FE2F-D18D-8D7451A2A5AA}"/>
              </a:ext>
            </a:extLst>
          </p:cNvPr>
          <p:cNvSpPr txBox="1"/>
          <p:nvPr/>
        </p:nvSpPr>
        <p:spPr>
          <a:xfrm>
            <a:off x="403654" y="810449"/>
            <a:ext cx="6606746" cy="5632311"/>
          </a:xfrm>
          <a:prstGeom prst="rect">
            <a:avLst/>
          </a:prstGeom>
          <a:noFill/>
        </p:spPr>
        <p:txBody>
          <a:bodyPr wrap="square" rtlCol="0">
            <a:spAutoFit/>
          </a:bodyPr>
          <a:lstStyle/>
          <a:p>
            <a:pPr marL="285750" indent="-285750">
              <a:buFont typeface="Wingdings" panose="05000000000000000000" pitchFamily="2" charset="2"/>
              <a:buChar char="q"/>
            </a:pPr>
            <a:r>
              <a:rPr lang="en-US" dirty="0"/>
              <a:t>As is the case with hadron-hadron colliders, some EIC jet measurements will be carried out in the detector or lab frame (this is complicated somewhat by the presence of a crossing angle between the beams)</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For many measurements, it will be convenient to measure momenta with respect to the direction of the virtual photon</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Can define a set of these frames all related by longitudinal boosts </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Of particular interest is the </a:t>
            </a:r>
            <a:r>
              <a:rPr lang="en-US" dirty="0" err="1"/>
              <a:t>Breit</a:t>
            </a:r>
            <a:r>
              <a:rPr lang="en-US" dirty="0"/>
              <a:t> (or Brick Wall) frame in which the scattered quark has equal but opposite momentum as the incoming quark – event separated into current and target hemispheres</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Leading order jets will have 0 transverse momentum in these frames and will not be properly clustered by standard (anti)</a:t>
            </a:r>
            <a:r>
              <a:rPr lang="en-US" dirty="0" err="1"/>
              <a:t>kT</a:t>
            </a:r>
            <a:r>
              <a:rPr lang="en-US" dirty="0"/>
              <a:t> algorithms (although energy based algos like </a:t>
            </a:r>
            <a:r>
              <a:rPr lang="en-US" dirty="0" err="1"/>
              <a:t>Centauro</a:t>
            </a:r>
            <a:r>
              <a:rPr lang="en-US" dirty="0"/>
              <a:t> can) but </a:t>
            </a:r>
            <a:r>
              <a:rPr lang="en-US" dirty="0" err="1"/>
              <a:t>dijets</a:t>
            </a:r>
            <a:r>
              <a:rPr lang="en-US" dirty="0"/>
              <a:t> arising from higher order processes will be back-to-back with significant </a:t>
            </a:r>
            <a:r>
              <a:rPr lang="en-US" dirty="0" err="1"/>
              <a:t>pT</a:t>
            </a:r>
            <a:endParaRPr lang="en-US" dirty="0"/>
          </a:p>
        </p:txBody>
      </p:sp>
    </p:spTree>
    <p:extLst>
      <p:ext uri="{BB962C8B-B14F-4D97-AF65-F5344CB8AC3E}">
        <p14:creationId xmlns:p14="http://schemas.microsoft.com/office/powerpoint/2010/main" val="1948816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7F0BAF-4086-5C7D-2B5B-67EA742A117F}"/>
              </a:ext>
            </a:extLst>
          </p:cNvPr>
          <p:cNvSpPr txBox="1"/>
          <p:nvPr/>
        </p:nvSpPr>
        <p:spPr>
          <a:xfrm>
            <a:off x="312516" y="173620"/>
            <a:ext cx="8461094" cy="648183"/>
          </a:xfrm>
          <a:prstGeom prst="rect">
            <a:avLst/>
          </a:prstGeom>
          <a:noFill/>
        </p:spPr>
        <p:txBody>
          <a:bodyPr wrap="square" lIns="91440" tIns="45720" rIns="91440" bIns="45720" rtlCol="0" anchor="t">
            <a:spAutoFit/>
          </a:bodyPr>
          <a:lstStyle/>
          <a:p>
            <a:r>
              <a:rPr lang="en-US" sz="3600" dirty="0">
                <a:solidFill>
                  <a:srgbClr val="FF0000"/>
                </a:solidFill>
                <a:cs typeface="Calibri"/>
              </a:rPr>
              <a:t>DIS Event Kinematics</a:t>
            </a:r>
          </a:p>
        </p:txBody>
      </p:sp>
      <p:pic>
        <p:nvPicPr>
          <p:cNvPr id="4" name="Picture 3" descr="Chart, line chart&#10;&#10;Description automatically generated">
            <a:extLst>
              <a:ext uri="{FF2B5EF4-FFF2-40B4-BE49-F238E27FC236}">
                <a16:creationId xmlns:a16="http://schemas.microsoft.com/office/drawing/2014/main" id="{B0220467-9F25-574A-B5F2-CC15EDCB9AEE}"/>
              </a:ext>
            </a:extLst>
          </p:cNvPr>
          <p:cNvPicPr>
            <a:picLocks noChangeAspect="1"/>
          </p:cNvPicPr>
          <p:nvPr/>
        </p:nvPicPr>
        <p:blipFill>
          <a:blip r:embed="rId2"/>
          <a:stretch>
            <a:fillRect/>
          </a:stretch>
        </p:blipFill>
        <p:spPr>
          <a:xfrm>
            <a:off x="5778230" y="173620"/>
            <a:ext cx="6101254" cy="4134517"/>
          </a:xfrm>
          <a:prstGeom prst="rect">
            <a:avLst/>
          </a:prstGeom>
        </p:spPr>
      </p:pic>
      <p:sp>
        <p:nvSpPr>
          <p:cNvPr id="5" name="TextBox 4">
            <a:extLst>
              <a:ext uri="{FF2B5EF4-FFF2-40B4-BE49-F238E27FC236}">
                <a16:creationId xmlns:a16="http://schemas.microsoft.com/office/drawing/2014/main" id="{8D9A8B16-9CDE-964F-9931-FB7B16FBEC1E}"/>
              </a:ext>
            </a:extLst>
          </p:cNvPr>
          <p:cNvSpPr txBox="1"/>
          <p:nvPr/>
        </p:nvSpPr>
        <p:spPr>
          <a:xfrm>
            <a:off x="6605338" y="637674"/>
            <a:ext cx="1323474" cy="1015663"/>
          </a:xfrm>
          <a:prstGeom prst="rect">
            <a:avLst/>
          </a:prstGeom>
          <a:noFill/>
        </p:spPr>
        <p:txBody>
          <a:bodyPr wrap="square" rtlCol="0">
            <a:spAutoFit/>
          </a:bodyPr>
          <a:lstStyle/>
          <a:p>
            <a:r>
              <a:rPr lang="en-US" sz="2000" b="1" dirty="0">
                <a:solidFill>
                  <a:srgbClr val="FF0000"/>
                </a:solidFill>
              </a:rPr>
              <a:t>18x275</a:t>
            </a:r>
          </a:p>
          <a:p>
            <a:endParaRPr lang="en-US" sz="2000" b="1" dirty="0"/>
          </a:p>
          <a:p>
            <a:r>
              <a:rPr lang="en-US" sz="2000" b="1" dirty="0">
                <a:solidFill>
                  <a:srgbClr val="0070C0"/>
                </a:solidFill>
              </a:rPr>
              <a:t>5x41</a:t>
            </a:r>
          </a:p>
        </p:txBody>
      </p:sp>
      <p:sp>
        <p:nvSpPr>
          <p:cNvPr id="6" name="TextBox 5">
            <a:extLst>
              <a:ext uri="{FF2B5EF4-FFF2-40B4-BE49-F238E27FC236}">
                <a16:creationId xmlns:a16="http://schemas.microsoft.com/office/drawing/2014/main" id="{649C8DC4-89A3-3D44-802A-E5F9BAD07D8D}"/>
              </a:ext>
            </a:extLst>
          </p:cNvPr>
          <p:cNvSpPr txBox="1"/>
          <p:nvPr/>
        </p:nvSpPr>
        <p:spPr>
          <a:xfrm rot="19601850">
            <a:off x="9519137" y="833727"/>
            <a:ext cx="986590" cy="369332"/>
          </a:xfrm>
          <a:prstGeom prst="rect">
            <a:avLst/>
          </a:prstGeom>
          <a:noFill/>
        </p:spPr>
        <p:txBody>
          <a:bodyPr wrap="square" rtlCol="0">
            <a:spAutoFit/>
          </a:bodyPr>
          <a:lstStyle/>
          <a:p>
            <a:r>
              <a:rPr lang="en-US" dirty="0">
                <a:solidFill>
                  <a:srgbClr val="FF0000"/>
                </a:solidFill>
              </a:rPr>
              <a:t>y = 0.95</a:t>
            </a:r>
          </a:p>
        </p:txBody>
      </p:sp>
      <p:sp>
        <p:nvSpPr>
          <p:cNvPr id="7" name="TextBox 6">
            <a:extLst>
              <a:ext uri="{FF2B5EF4-FFF2-40B4-BE49-F238E27FC236}">
                <a16:creationId xmlns:a16="http://schemas.microsoft.com/office/drawing/2014/main" id="{8EE0DCF6-F37F-A348-ADD3-C3CCE68781E6}"/>
              </a:ext>
            </a:extLst>
          </p:cNvPr>
          <p:cNvSpPr txBox="1"/>
          <p:nvPr/>
        </p:nvSpPr>
        <p:spPr>
          <a:xfrm rot="19601850">
            <a:off x="10333274" y="1840815"/>
            <a:ext cx="986590" cy="369332"/>
          </a:xfrm>
          <a:prstGeom prst="rect">
            <a:avLst/>
          </a:prstGeom>
          <a:noFill/>
        </p:spPr>
        <p:txBody>
          <a:bodyPr wrap="square" rtlCol="0">
            <a:spAutoFit/>
          </a:bodyPr>
          <a:lstStyle/>
          <a:p>
            <a:r>
              <a:rPr lang="en-US" dirty="0">
                <a:solidFill>
                  <a:srgbClr val="FF0000"/>
                </a:solidFill>
              </a:rPr>
              <a:t>y = 0.01</a:t>
            </a:r>
          </a:p>
        </p:txBody>
      </p:sp>
      <p:sp>
        <p:nvSpPr>
          <p:cNvPr id="8" name="TextBox 7">
            <a:extLst>
              <a:ext uri="{FF2B5EF4-FFF2-40B4-BE49-F238E27FC236}">
                <a16:creationId xmlns:a16="http://schemas.microsoft.com/office/drawing/2014/main" id="{A08DF62F-B4B6-C347-AA56-EF2AF8553423}"/>
              </a:ext>
            </a:extLst>
          </p:cNvPr>
          <p:cNvSpPr txBox="1"/>
          <p:nvPr/>
        </p:nvSpPr>
        <p:spPr>
          <a:xfrm rot="19601850">
            <a:off x="7435517" y="3055557"/>
            <a:ext cx="986590" cy="369332"/>
          </a:xfrm>
          <a:prstGeom prst="rect">
            <a:avLst/>
          </a:prstGeom>
          <a:noFill/>
        </p:spPr>
        <p:txBody>
          <a:bodyPr wrap="square" rtlCol="0">
            <a:spAutoFit/>
          </a:bodyPr>
          <a:lstStyle/>
          <a:p>
            <a:r>
              <a:rPr lang="en-US" dirty="0">
                <a:solidFill>
                  <a:srgbClr val="0070C0"/>
                </a:solidFill>
              </a:rPr>
              <a:t>y = 0.95</a:t>
            </a:r>
          </a:p>
        </p:txBody>
      </p:sp>
      <p:sp>
        <p:nvSpPr>
          <p:cNvPr id="9" name="TextBox 8">
            <a:extLst>
              <a:ext uri="{FF2B5EF4-FFF2-40B4-BE49-F238E27FC236}">
                <a16:creationId xmlns:a16="http://schemas.microsoft.com/office/drawing/2014/main" id="{75715BCB-789D-A647-ABA9-84425FFF92EF}"/>
              </a:ext>
            </a:extLst>
          </p:cNvPr>
          <p:cNvSpPr txBox="1"/>
          <p:nvPr/>
        </p:nvSpPr>
        <p:spPr>
          <a:xfrm rot="19601850">
            <a:off x="9519138" y="3194738"/>
            <a:ext cx="986590" cy="369332"/>
          </a:xfrm>
          <a:prstGeom prst="rect">
            <a:avLst/>
          </a:prstGeom>
          <a:noFill/>
        </p:spPr>
        <p:txBody>
          <a:bodyPr wrap="square" rtlCol="0">
            <a:spAutoFit/>
          </a:bodyPr>
          <a:lstStyle/>
          <a:p>
            <a:r>
              <a:rPr lang="en-US" dirty="0">
                <a:solidFill>
                  <a:srgbClr val="0070C0"/>
                </a:solidFill>
              </a:rPr>
              <a:t>y = 0.01</a:t>
            </a:r>
          </a:p>
        </p:txBody>
      </p:sp>
      <p:sp>
        <p:nvSpPr>
          <p:cNvPr id="10" name="TextBox 9">
            <a:extLst>
              <a:ext uri="{FF2B5EF4-FFF2-40B4-BE49-F238E27FC236}">
                <a16:creationId xmlns:a16="http://schemas.microsoft.com/office/drawing/2014/main" id="{9F0AB056-DE95-5E4E-B212-C9F3AF82755A}"/>
              </a:ext>
            </a:extLst>
          </p:cNvPr>
          <p:cNvSpPr txBox="1"/>
          <p:nvPr/>
        </p:nvSpPr>
        <p:spPr>
          <a:xfrm>
            <a:off x="6448927" y="2452496"/>
            <a:ext cx="697832" cy="369332"/>
          </a:xfrm>
          <a:prstGeom prst="rect">
            <a:avLst/>
          </a:prstGeom>
          <a:noFill/>
        </p:spPr>
        <p:txBody>
          <a:bodyPr wrap="square" rtlCol="0">
            <a:spAutoFit/>
          </a:bodyPr>
          <a:lstStyle/>
          <a:p>
            <a:r>
              <a:rPr lang="en-US" dirty="0"/>
              <a:t>Pert</a:t>
            </a:r>
          </a:p>
        </p:txBody>
      </p:sp>
      <p:sp>
        <p:nvSpPr>
          <p:cNvPr id="11" name="TextBox 10">
            <a:extLst>
              <a:ext uri="{FF2B5EF4-FFF2-40B4-BE49-F238E27FC236}">
                <a16:creationId xmlns:a16="http://schemas.microsoft.com/office/drawing/2014/main" id="{E236BA38-689C-FF4E-8FDF-CAEA46F1668F}"/>
              </a:ext>
            </a:extLst>
          </p:cNvPr>
          <p:cNvSpPr txBox="1"/>
          <p:nvPr/>
        </p:nvSpPr>
        <p:spPr>
          <a:xfrm>
            <a:off x="6453075" y="2730810"/>
            <a:ext cx="1126820" cy="369332"/>
          </a:xfrm>
          <a:prstGeom prst="rect">
            <a:avLst/>
          </a:prstGeom>
          <a:noFill/>
        </p:spPr>
        <p:txBody>
          <a:bodyPr wrap="square" rtlCol="0">
            <a:spAutoFit/>
          </a:bodyPr>
          <a:lstStyle/>
          <a:p>
            <a:r>
              <a:rPr lang="en-US" dirty="0"/>
              <a:t>Non-Pert</a:t>
            </a:r>
          </a:p>
        </p:txBody>
      </p:sp>
      <p:pic>
        <p:nvPicPr>
          <p:cNvPr id="12" name="Picture 11">
            <a:extLst>
              <a:ext uri="{FF2B5EF4-FFF2-40B4-BE49-F238E27FC236}">
                <a16:creationId xmlns:a16="http://schemas.microsoft.com/office/drawing/2014/main" id="{8A5BC4CF-9163-D54F-B4CF-1BE818364E83}"/>
              </a:ext>
            </a:extLst>
          </p:cNvPr>
          <p:cNvPicPr>
            <a:picLocks noChangeAspect="1"/>
          </p:cNvPicPr>
          <p:nvPr/>
        </p:nvPicPr>
        <p:blipFill>
          <a:blip r:embed="rId3"/>
          <a:stretch>
            <a:fillRect/>
          </a:stretch>
        </p:blipFill>
        <p:spPr>
          <a:xfrm>
            <a:off x="177213" y="3379404"/>
            <a:ext cx="5812202" cy="3269987"/>
          </a:xfrm>
          <a:prstGeom prst="rect">
            <a:avLst/>
          </a:prstGeom>
        </p:spPr>
      </p:pic>
      <p:pic>
        <p:nvPicPr>
          <p:cNvPr id="13" name="Picture 2" descr="Image result for deep inelastic scattering">
            <a:extLst>
              <a:ext uri="{FF2B5EF4-FFF2-40B4-BE49-F238E27FC236}">
                <a16:creationId xmlns:a16="http://schemas.microsoft.com/office/drawing/2014/main" id="{A39A7E99-89A6-F644-974D-6C4A53F6B0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466" t="11193" r="13031" b="15686"/>
          <a:stretch/>
        </p:blipFill>
        <p:spPr bwMode="auto">
          <a:xfrm>
            <a:off x="1411706" y="828966"/>
            <a:ext cx="3094091" cy="241125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18963C5-6EE5-6C40-B0D1-27FF03304EFD}"/>
              </a:ext>
            </a:extLst>
          </p:cNvPr>
          <p:cNvSpPr txBox="1"/>
          <p:nvPr/>
        </p:nvSpPr>
        <p:spPr>
          <a:xfrm>
            <a:off x="6096000" y="4308137"/>
            <a:ext cx="5959642" cy="2185214"/>
          </a:xfrm>
          <a:prstGeom prst="rect">
            <a:avLst/>
          </a:prstGeom>
          <a:noFill/>
        </p:spPr>
        <p:txBody>
          <a:bodyPr wrap="square" rtlCol="0">
            <a:spAutoFit/>
          </a:bodyPr>
          <a:lstStyle/>
          <a:p>
            <a:pPr marL="285750" indent="-285750">
              <a:buFont typeface="Wingdings" pitchFamily="2" charset="2"/>
              <a:buChar char="q"/>
            </a:pPr>
            <a:r>
              <a:rPr lang="en-US" dirty="0"/>
              <a:t>For the leading order process, jet location and energy are dictated by the event kinematics (x, Q</a:t>
            </a:r>
            <a:r>
              <a:rPr lang="en-US" baseline="30000" dirty="0"/>
              <a:t>2</a:t>
            </a:r>
            <a:r>
              <a:rPr lang="en-US" dirty="0"/>
              <a:t>, y)</a:t>
            </a:r>
          </a:p>
          <a:p>
            <a:pPr marL="285750" indent="-285750">
              <a:buFont typeface="Wingdings" pitchFamily="2" charset="2"/>
              <a:buChar char="q"/>
            </a:pPr>
            <a:endParaRPr lang="en-US" dirty="0"/>
          </a:p>
          <a:p>
            <a:pPr marL="285750" indent="-285750">
              <a:spcAft>
                <a:spcPts val="600"/>
              </a:spcAft>
              <a:buFont typeface="Wingdings" pitchFamily="2" charset="2"/>
              <a:buChar char="q"/>
            </a:pPr>
            <a:r>
              <a:rPr lang="en-US" dirty="0"/>
              <a:t>For a given Q</a:t>
            </a:r>
            <a:r>
              <a:rPr lang="en-US" baseline="30000" dirty="0"/>
              <a:t>2</a:t>
            </a:r>
            <a:r>
              <a:rPr lang="en-US" dirty="0"/>
              <a:t>, inelasticity determines x value probed and </a:t>
            </a:r>
            <a:r>
              <a:rPr lang="en-US" dirty="0" err="1"/>
              <a:t>pseudorapidity</a:t>
            </a:r>
            <a:r>
              <a:rPr lang="en-US" dirty="0"/>
              <a:t> of the jet</a:t>
            </a:r>
          </a:p>
          <a:p>
            <a:pPr marL="742950" lvl="1" indent="-285750">
              <a:spcAft>
                <a:spcPts val="600"/>
              </a:spcAft>
              <a:buFont typeface="Wingdings" pitchFamily="2" charset="2"/>
              <a:buChar char="Ø"/>
            </a:pPr>
            <a:r>
              <a:rPr lang="en-US" dirty="0"/>
              <a:t>Low y -&gt; high x, jet at positive </a:t>
            </a:r>
            <a:r>
              <a:rPr lang="en-US" dirty="0" err="1"/>
              <a:t>pseudorapidity</a:t>
            </a:r>
            <a:endParaRPr lang="en-US" dirty="0"/>
          </a:p>
          <a:p>
            <a:pPr marL="742950" lvl="1" indent="-285750">
              <a:buFont typeface="Wingdings" pitchFamily="2" charset="2"/>
              <a:buChar char="Ø"/>
            </a:pPr>
            <a:r>
              <a:rPr lang="en-US" dirty="0"/>
              <a:t>High y -&gt; low x, jet at negative </a:t>
            </a:r>
            <a:r>
              <a:rPr lang="en-US" dirty="0" err="1"/>
              <a:t>pseudorapidity</a:t>
            </a:r>
            <a:endParaRPr lang="en-US" dirty="0"/>
          </a:p>
        </p:txBody>
      </p:sp>
      <p:sp>
        <p:nvSpPr>
          <p:cNvPr id="2" name="Footer Placeholder 1">
            <a:extLst>
              <a:ext uri="{FF2B5EF4-FFF2-40B4-BE49-F238E27FC236}">
                <a16:creationId xmlns:a16="http://schemas.microsoft.com/office/drawing/2014/main" id="{9D847B84-D3AD-404F-B7AA-1EB207ABD80B}"/>
              </a:ext>
            </a:extLst>
          </p:cNvPr>
          <p:cNvSpPr>
            <a:spLocks noGrp="1"/>
          </p:cNvSpPr>
          <p:nvPr>
            <p:ph type="ftr" sz="quarter" idx="11"/>
          </p:nvPr>
        </p:nvSpPr>
        <p:spPr/>
        <p:txBody>
          <a:bodyPr/>
          <a:lstStyle/>
          <a:p>
            <a:r>
              <a:rPr lang="en-US"/>
              <a:t>EICUG Early Career</a:t>
            </a:r>
          </a:p>
        </p:txBody>
      </p:sp>
      <p:sp>
        <p:nvSpPr>
          <p:cNvPr id="15" name="Slide Number Placeholder 14">
            <a:extLst>
              <a:ext uri="{FF2B5EF4-FFF2-40B4-BE49-F238E27FC236}">
                <a16:creationId xmlns:a16="http://schemas.microsoft.com/office/drawing/2014/main" id="{F5E108F9-C456-C54C-A991-5D6D1B772040}"/>
              </a:ext>
            </a:extLst>
          </p:cNvPr>
          <p:cNvSpPr>
            <a:spLocks noGrp="1"/>
          </p:cNvSpPr>
          <p:nvPr>
            <p:ph type="sldNum" sz="quarter" idx="12"/>
          </p:nvPr>
        </p:nvSpPr>
        <p:spPr/>
        <p:txBody>
          <a:bodyPr/>
          <a:lstStyle/>
          <a:p>
            <a:fld id="{5D4A0402-B54A-814D-BCFB-0A833BEEB04B}" type="slidenum">
              <a:rPr lang="en-US" smtClean="0"/>
              <a:t>13</a:t>
            </a:fld>
            <a:endParaRPr lang="en-US"/>
          </a:p>
        </p:txBody>
      </p:sp>
    </p:spTree>
    <p:extLst>
      <p:ext uri="{BB962C8B-B14F-4D97-AF65-F5344CB8AC3E}">
        <p14:creationId xmlns:p14="http://schemas.microsoft.com/office/powerpoint/2010/main" val="2457515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CBDA51-46EF-3443-A4DC-760828667ECE}"/>
              </a:ext>
            </a:extLst>
          </p:cNvPr>
          <p:cNvSpPr txBox="1"/>
          <p:nvPr/>
        </p:nvSpPr>
        <p:spPr>
          <a:xfrm>
            <a:off x="312516" y="173620"/>
            <a:ext cx="8461094" cy="648183"/>
          </a:xfrm>
          <a:prstGeom prst="rect">
            <a:avLst/>
          </a:prstGeom>
          <a:noFill/>
        </p:spPr>
        <p:txBody>
          <a:bodyPr wrap="square" lIns="91440" tIns="45720" rIns="91440" bIns="45720" rtlCol="0" anchor="t">
            <a:spAutoFit/>
          </a:bodyPr>
          <a:lstStyle/>
          <a:p>
            <a:r>
              <a:rPr lang="en-US" sz="3600" dirty="0">
                <a:solidFill>
                  <a:srgbClr val="FF0000"/>
                </a:solidFill>
                <a:cs typeface="Calibri"/>
              </a:rPr>
              <a:t>Electron and Struck Quark (18x275)</a:t>
            </a:r>
          </a:p>
        </p:txBody>
      </p:sp>
      <p:pic>
        <p:nvPicPr>
          <p:cNvPr id="3" name="Picture 2" descr="Graphical user interface, application&#10;&#10;Description automatically generated">
            <a:extLst>
              <a:ext uri="{FF2B5EF4-FFF2-40B4-BE49-F238E27FC236}">
                <a16:creationId xmlns:a16="http://schemas.microsoft.com/office/drawing/2014/main" id="{8BD79FEB-0A99-0849-AC9C-1AD08E390AF8}"/>
              </a:ext>
            </a:extLst>
          </p:cNvPr>
          <p:cNvPicPr>
            <a:picLocks noChangeAspect="1"/>
          </p:cNvPicPr>
          <p:nvPr/>
        </p:nvPicPr>
        <p:blipFill>
          <a:blip r:embed="rId2"/>
          <a:stretch>
            <a:fillRect/>
          </a:stretch>
        </p:blipFill>
        <p:spPr>
          <a:xfrm>
            <a:off x="0" y="939796"/>
            <a:ext cx="6096000" cy="4377202"/>
          </a:xfrm>
          <a:prstGeom prst="rect">
            <a:avLst/>
          </a:prstGeom>
        </p:spPr>
      </p:pic>
      <p:pic>
        <p:nvPicPr>
          <p:cNvPr id="4" name="Picture 3" descr="Chart&#10;&#10;Description automatically generated">
            <a:extLst>
              <a:ext uri="{FF2B5EF4-FFF2-40B4-BE49-F238E27FC236}">
                <a16:creationId xmlns:a16="http://schemas.microsoft.com/office/drawing/2014/main" id="{20D72C57-55DE-E244-AB2F-E85C386DFAC1}"/>
              </a:ext>
            </a:extLst>
          </p:cNvPr>
          <p:cNvPicPr>
            <a:picLocks noChangeAspect="1"/>
          </p:cNvPicPr>
          <p:nvPr/>
        </p:nvPicPr>
        <p:blipFill>
          <a:blip r:embed="rId3"/>
          <a:stretch>
            <a:fillRect/>
          </a:stretch>
        </p:blipFill>
        <p:spPr>
          <a:xfrm>
            <a:off x="6096000" y="2221570"/>
            <a:ext cx="6096000" cy="4377202"/>
          </a:xfrm>
          <a:prstGeom prst="rect">
            <a:avLst/>
          </a:prstGeom>
        </p:spPr>
      </p:pic>
      <p:pic>
        <p:nvPicPr>
          <p:cNvPr id="5" name="Picture 4" descr="Chart&#10;&#10;Description automatically generated">
            <a:extLst>
              <a:ext uri="{FF2B5EF4-FFF2-40B4-BE49-F238E27FC236}">
                <a16:creationId xmlns:a16="http://schemas.microsoft.com/office/drawing/2014/main" id="{61BBE318-E113-9348-B284-E9F1DA1BDB7F}"/>
              </a:ext>
            </a:extLst>
          </p:cNvPr>
          <p:cNvPicPr>
            <a:picLocks noChangeAspect="1"/>
          </p:cNvPicPr>
          <p:nvPr/>
        </p:nvPicPr>
        <p:blipFill>
          <a:blip r:embed="rId4"/>
          <a:stretch>
            <a:fillRect/>
          </a:stretch>
        </p:blipFill>
        <p:spPr>
          <a:xfrm>
            <a:off x="0" y="939796"/>
            <a:ext cx="6096000" cy="4377202"/>
          </a:xfrm>
          <a:prstGeom prst="rect">
            <a:avLst/>
          </a:prstGeom>
        </p:spPr>
      </p:pic>
      <p:pic>
        <p:nvPicPr>
          <p:cNvPr id="6" name="Picture 5" descr="Graphical user interface, chart&#10;&#10;Description automatically generated">
            <a:extLst>
              <a:ext uri="{FF2B5EF4-FFF2-40B4-BE49-F238E27FC236}">
                <a16:creationId xmlns:a16="http://schemas.microsoft.com/office/drawing/2014/main" id="{9A9CEC76-40EA-254D-B0C1-2A5B4ACD943D}"/>
              </a:ext>
            </a:extLst>
          </p:cNvPr>
          <p:cNvPicPr>
            <a:picLocks noChangeAspect="1"/>
          </p:cNvPicPr>
          <p:nvPr/>
        </p:nvPicPr>
        <p:blipFill>
          <a:blip r:embed="rId5"/>
          <a:stretch>
            <a:fillRect/>
          </a:stretch>
        </p:blipFill>
        <p:spPr>
          <a:xfrm>
            <a:off x="6096000" y="2221570"/>
            <a:ext cx="6096001" cy="4377203"/>
          </a:xfrm>
          <a:prstGeom prst="rect">
            <a:avLst/>
          </a:prstGeom>
        </p:spPr>
      </p:pic>
      <p:pic>
        <p:nvPicPr>
          <p:cNvPr id="7" name="Picture 6" descr="Chart&#10;&#10;Description automatically generated">
            <a:extLst>
              <a:ext uri="{FF2B5EF4-FFF2-40B4-BE49-F238E27FC236}">
                <a16:creationId xmlns:a16="http://schemas.microsoft.com/office/drawing/2014/main" id="{8C25CE49-3944-0D4F-88B3-E5A15D58BAEC}"/>
              </a:ext>
            </a:extLst>
          </p:cNvPr>
          <p:cNvPicPr>
            <a:picLocks noChangeAspect="1"/>
          </p:cNvPicPr>
          <p:nvPr/>
        </p:nvPicPr>
        <p:blipFill>
          <a:blip r:embed="rId3"/>
          <a:stretch>
            <a:fillRect/>
          </a:stretch>
        </p:blipFill>
        <p:spPr>
          <a:xfrm>
            <a:off x="0" y="939796"/>
            <a:ext cx="6096000" cy="4377202"/>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C28D3779-67E6-B542-9DEA-09821CEB9215}"/>
              </a:ext>
            </a:extLst>
          </p:cNvPr>
          <p:cNvPicPr>
            <a:picLocks noChangeAspect="1"/>
          </p:cNvPicPr>
          <p:nvPr/>
        </p:nvPicPr>
        <p:blipFill>
          <a:blip r:embed="rId2"/>
          <a:stretch>
            <a:fillRect/>
          </a:stretch>
        </p:blipFill>
        <p:spPr>
          <a:xfrm>
            <a:off x="6096000" y="2221569"/>
            <a:ext cx="6096000" cy="4377202"/>
          </a:xfrm>
          <a:prstGeom prst="rect">
            <a:avLst/>
          </a:prstGeom>
        </p:spPr>
      </p:pic>
      <p:cxnSp>
        <p:nvCxnSpPr>
          <p:cNvPr id="9" name="Straight Connector 8">
            <a:extLst>
              <a:ext uri="{FF2B5EF4-FFF2-40B4-BE49-F238E27FC236}">
                <a16:creationId xmlns:a16="http://schemas.microsoft.com/office/drawing/2014/main" id="{6C894064-B134-F340-BC4E-B0D64B96C61E}"/>
              </a:ext>
            </a:extLst>
          </p:cNvPr>
          <p:cNvCxnSpPr/>
          <p:nvPr/>
        </p:nvCxnSpPr>
        <p:spPr>
          <a:xfrm flipV="1">
            <a:off x="2452577" y="1190847"/>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9D08705-1DEF-6F4E-B4F4-426BD21C69E1}"/>
              </a:ext>
            </a:extLst>
          </p:cNvPr>
          <p:cNvCxnSpPr/>
          <p:nvPr/>
        </p:nvCxnSpPr>
        <p:spPr>
          <a:xfrm flipV="1">
            <a:off x="577703" y="1190847"/>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1D01C17-5EC0-AD43-AFF5-801E90A6750B}"/>
              </a:ext>
            </a:extLst>
          </p:cNvPr>
          <p:cNvCxnSpPr/>
          <p:nvPr/>
        </p:nvCxnSpPr>
        <p:spPr>
          <a:xfrm flipV="1">
            <a:off x="577703" y="3374415"/>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158184A-CADD-3549-BEF6-2C7735D3F9B5}"/>
              </a:ext>
            </a:extLst>
          </p:cNvPr>
          <p:cNvCxnSpPr/>
          <p:nvPr/>
        </p:nvCxnSpPr>
        <p:spPr>
          <a:xfrm flipV="1">
            <a:off x="2455657" y="3374415"/>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81627D3-7534-2C42-90F3-3E093DD47D9C}"/>
              </a:ext>
            </a:extLst>
          </p:cNvPr>
          <p:cNvCxnSpPr/>
          <p:nvPr/>
        </p:nvCxnSpPr>
        <p:spPr>
          <a:xfrm flipV="1">
            <a:off x="3630700" y="1190847"/>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312AF29-2999-C64F-9389-DCA8D5508839}"/>
              </a:ext>
            </a:extLst>
          </p:cNvPr>
          <p:cNvCxnSpPr/>
          <p:nvPr/>
        </p:nvCxnSpPr>
        <p:spPr>
          <a:xfrm flipV="1">
            <a:off x="5496975" y="1190847"/>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2845DCE-E22C-2F40-8252-BA624C546328}"/>
              </a:ext>
            </a:extLst>
          </p:cNvPr>
          <p:cNvCxnSpPr/>
          <p:nvPr/>
        </p:nvCxnSpPr>
        <p:spPr>
          <a:xfrm flipV="1">
            <a:off x="3630700" y="3374415"/>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8E0FE17-A751-3B44-9F22-6DA8B8D91D0C}"/>
              </a:ext>
            </a:extLst>
          </p:cNvPr>
          <p:cNvCxnSpPr/>
          <p:nvPr/>
        </p:nvCxnSpPr>
        <p:spPr>
          <a:xfrm flipV="1">
            <a:off x="5496975" y="3374415"/>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D9A4263-2D9E-1544-8119-958A18FBEA9E}"/>
              </a:ext>
            </a:extLst>
          </p:cNvPr>
          <p:cNvCxnSpPr/>
          <p:nvPr/>
        </p:nvCxnSpPr>
        <p:spPr>
          <a:xfrm flipV="1">
            <a:off x="6673703" y="2460014"/>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61952D1-081B-3B40-B23F-1DEB27ED021E}"/>
              </a:ext>
            </a:extLst>
          </p:cNvPr>
          <p:cNvCxnSpPr/>
          <p:nvPr/>
        </p:nvCxnSpPr>
        <p:spPr>
          <a:xfrm flipV="1">
            <a:off x="6673703" y="4658571"/>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2E6C983-6F0F-5741-A5B3-E8219044A768}"/>
              </a:ext>
            </a:extLst>
          </p:cNvPr>
          <p:cNvCxnSpPr/>
          <p:nvPr/>
        </p:nvCxnSpPr>
        <p:spPr>
          <a:xfrm flipV="1">
            <a:off x="8542476" y="4658571"/>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36B6911-3DB0-0B47-A3E7-8EB300033BF4}"/>
              </a:ext>
            </a:extLst>
          </p:cNvPr>
          <p:cNvCxnSpPr/>
          <p:nvPr/>
        </p:nvCxnSpPr>
        <p:spPr>
          <a:xfrm flipV="1">
            <a:off x="9719204" y="2460014"/>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29DD336-5DD1-2C4C-BEC4-71156916FFF4}"/>
              </a:ext>
            </a:extLst>
          </p:cNvPr>
          <p:cNvCxnSpPr/>
          <p:nvPr/>
        </p:nvCxnSpPr>
        <p:spPr>
          <a:xfrm flipV="1">
            <a:off x="11600470" y="2460014"/>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B00FDED-2C7C-B340-8AAE-81B77254D244}"/>
              </a:ext>
            </a:extLst>
          </p:cNvPr>
          <p:cNvCxnSpPr/>
          <p:nvPr/>
        </p:nvCxnSpPr>
        <p:spPr>
          <a:xfrm flipV="1">
            <a:off x="9717287" y="4658571"/>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8434ED9-53C9-BC4E-BCEA-0E175A5D1311}"/>
              </a:ext>
            </a:extLst>
          </p:cNvPr>
          <p:cNvCxnSpPr/>
          <p:nvPr/>
        </p:nvCxnSpPr>
        <p:spPr>
          <a:xfrm flipV="1">
            <a:off x="11600470" y="4658571"/>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A424651-F199-6440-A7B4-A5B5C4A50C89}"/>
              </a:ext>
            </a:extLst>
          </p:cNvPr>
          <p:cNvCxnSpPr/>
          <p:nvPr/>
        </p:nvCxnSpPr>
        <p:spPr>
          <a:xfrm flipV="1">
            <a:off x="8542476" y="2460014"/>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6F47821-71B8-9A47-9791-A0DAD6C67688}"/>
              </a:ext>
            </a:extLst>
          </p:cNvPr>
          <p:cNvSpPr txBox="1"/>
          <p:nvPr/>
        </p:nvSpPr>
        <p:spPr>
          <a:xfrm>
            <a:off x="577703" y="1362187"/>
            <a:ext cx="1094874" cy="369044"/>
          </a:xfrm>
          <a:prstGeom prst="rect">
            <a:avLst/>
          </a:prstGeom>
          <a:noFill/>
        </p:spPr>
        <p:txBody>
          <a:bodyPr wrap="square" rtlCol="0">
            <a:spAutoFit/>
          </a:bodyPr>
          <a:lstStyle/>
          <a:p>
            <a:r>
              <a:rPr lang="en-US" dirty="0">
                <a:solidFill>
                  <a:srgbClr val="0070C0"/>
                </a:solidFill>
              </a:rPr>
              <a:t>Electron</a:t>
            </a:r>
          </a:p>
        </p:txBody>
      </p:sp>
      <p:sp>
        <p:nvSpPr>
          <p:cNvPr id="26" name="TextBox 25">
            <a:extLst>
              <a:ext uri="{FF2B5EF4-FFF2-40B4-BE49-F238E27FC236}">
                <a16:creationId xmlns:a16="http://schemas.microsoft.com/office/drawing/2014/main" id="{A38B360C-5354-BB42-8D66-4E1D3FCD0463}"/>
              </a:ext>
            </a:extLst>
          </p:cNvPr>
          <p:cNvSpPr txBox="1"/>
          <p:nvPr/>
        </p:nvSpPr>
        <p:spPr>
          <a:xfrm>
            <a:off x="3630700" y="1375800"/>
            <a:ext cx="1094874" cy="369044"/>
          </a:xfrm>
          <a:prstGeom prst="rect">
            <a:avLst/>
          </a:prstGeom>
          <a:noFill/>
        </p:spPr>
        <p:txBody>
          <a:bodyPr wrap="square" rtlCol="0">
            <a:spAutoFit/>
          </a:bodyPr>
          <a:lstStyle/>
          <a:p>
            <a:r>
              <a:rPr lang="en-US" dirty="0">
                <a:solidFill>
                  <a:srgbClr val="0070C0"/>
                </a:solidFill>
              </a:rPr>
              <a:t>Electron</a:t>
            </a:r>
          </a:p>
        </p:txBody>
      </p:sp>
      <p:sp>
        <p:nvSpPr>
          <p:cNvPr id="27" name="TextBox 26">
            <a:extLst>
              <a:ext uri="{FF2B5EF4-FFF2-40B4-BE49-F238E27FC236}">
                <a16:creationId xmlns:a16="http://schemas.microsoft.com/office/drawing/2014/main" id="{E9164D51-A72F-8B4F-BBE0-B6064F40E040}"/>
              </a:ext>
            </a:extLst>
          </p:cNvPr>
          <p:cNvSpPr txBox="1"/>
          <p:nvPr/>
        </p:nvSpPr>
        <p:spPr>
          <a:xfrm>
            <a:off x="719418" y="4132869"/>
            <a:ext cx="1094874" cy="369044"/>
          </a:xfrm>
          <a:prstGeom prst="rect">
            <a:avLst/>
          </a:prstGeom>
          <a:noFill/>
        </p:spPr>
        <p:txBody>
          <a:bodyPr wrap="square" rtlCol="0">
            <a:spAutoFit/>
          </a:bodyPr>
          <a:lstStyle/>
          <a:p>
            <a:r>
              <a:rPr lang="en-US" dirty="0">
                <a:solidFill>
                  <a:srgbClr val="0070C0"/>
                </a:solidFill>
              </a:rPr>
              <a:t>Electron</a:t>
            </a:r>
          </a:p>
        </p:txBody>
      </p:sp>
      <p:sp>
        <p:nvSpPr>
          <p:cNvPr id="28" name="TextBox 27">
            <a:extLst>
              <a:ext uri="{FF2B5EF4-FFF2-40B4-BE49-F238E27FC236}">
                <a16:creationId xmlns:a16="http://schemas.microsoft.com/office/drawing/2014/main" id="{53B5D2A9-5458-F543-8985-534646EBD811}"/>
              </a:ext>
            </a:extLst>
          </p:cNvPr>
          <p:cNvSpPr txBox="1"/>
          <p:nvPr/>
        </p:nvSpPr>
        <p:spPr>
          <a:xfrm>
            <a:off x="4319377" y="4411752"/>
            <a:ext cx="1094874" cy="369044"/>
          </a:xfrm>
          <a:prstGeom prst="rect">
            <a:avLst/>
          </a:prstGeom>
          <a:noFill/>
        </p:spPr>
        <p:txBody>
          <a:bodyPr wrap="square" rtlCol="0">
            <a:spAutoFit/>
          </a:bodyPr>
          <a:lstStyle/>
          <a:p>
            <a:r>
              <a:rPr lang="en-US" dirty="0">
                <a:solidFill>
                  <a:srgbClr val="0070C0"/>
                </a:solidFill>
              </a:rPr>
              <a:t>Electron</a:t>
            </a:r>
          </a:p>
        </p:txBody>
      </p:sp>
      <p:sp>
        <p:nvSpPr>
          <p:cNvPr id="29" name="TextBox 28">
            <a:extLst>
              <a:ext uri="{FF2B5EF4-FFF2-40B4-BE49-F238E27FC236}">
                <a16:creationId xmlns:a16="http://schemas.microsoft.com/office/drawing/2014/main" id="{6D812ED5-D17E-BC47-B55B-D84C44D69A56}"/>
              </a:ext>
            </a:extLst>
          </p:cNvPr>
          <p:cNvSpPr txBox="1"/>
          <p:nvPr/>
        </p:nvSpPr>
        <p:spPr>
          <a:xfrm>
            <a:off x="6723928" y="2679180"/>
            <a:ext cx="1094874" cy="369044"/>
          </a:xfrm>
          <a:prstGeom prst="rect">
            <a:avLst/>
          </a:prstGeom>
          <a:noFill/>
        </p:spPr>
        <p:txBody>
          <a:bodyPr wrap="square" rtlCol="0">
            <a:spAutoFit/>
          </a:bodyPr>
          <a:lstStyle/>
          <a:p>
            <a:r>
              <a:rPr lang="en-US" dirty="0">
                <a:solidFill>
                  <a:srgbClr val="0070C0"/>
                </a:solidFill>
              </a:rPr>
              <a:t>Electron</a:t>
            </a:r>
          </a:p>
        </p:txBody>
      </p:sp>
      <p:sp>
        <p:nvSpPr>
          <p:cNvPr id="30" name="TextBox 29">
            <a:extLst>
              <a:ext uri="{FF2B5EF4-FFF2-40B4-BE49-F238E27FC236}">
                <a16:creationId xmlns:a16="http://schemas.microsoft.com/office/drawing/2014/main" id="{0D56730E-9CAC-BD46-A46B-A95CD4DC1512}"/>
              </a:ext>
            </a:extLst>
          </p:cNvPr>
          <p:cNvSpPr txBox="1"/>
          <p:nvPr/>
        </p:nvSpPr>
        <p:spPr>
          <a:xfrm>
            <a:off x="9820384" y="2679180"/>
            <a:ext cx="1094874" cy="369044"/>
          </a:xfrm>
          <a:prstGeom prst="rect">
            <a:avLst/>
          </a:prstGeom>
          <a:noFill/>
        </p:spPr>
        <p:txBody>
          <a:bodyPr wrap="square" rtlCol="0">
            <a:spAutoFit/>
          </a:bodyPr>
          <a:lstStyle/>
          <a:p>
            <a:r>
              <a:rPr lang="en-US" dirty="0">
                <a:solidFill>
                  <a:srgbClr val="0070C0"/>
                </a:solidFill>
              </a:rPr>
              <a:t>Electron</a:t>
            </a:r>
          </a:p>
        </p:txBody>
      </p:sp>
      <p:sp>
        <p:nvSpPr>
          <p:cNvPr id="31" name="TextBox 30">
            <a:extLst>
              <a:ext uri="{FF2B5EF4-FFF2-40B4-BE49-F238E27FC236}">
                <a16:creationId xmlns:a16="http://schemas.microsoft.com/office/drawing/2014/main" id="{0164460A-0F21-E04B-A354-61EEFA5D6AB0}"/>
              </a:ext>
            </a:extLst>
          </p:cNvPr>
          <p:cNvSpPr txBox="1"/>
          <p:nvPr/>
        </p:nvSpPr>
        <p:spPr>
          <a:xfrm>
            <a:off x="7195931" y="5494998"/>
            <a:ext cx="1094874" cy="369044"/>
          </a:xfrm>
          <a:prstGeom prst="rect">
            <a:avLst/>
          </a:prstGeom>
          <a:noFill/>
        </p:spPr>
        <p:txBody>
          <a:bodyPr wrap="square" rtlCol="0">
            <a:spAutoFit/>
          </a:bodyPr>
          <a:lstStyle/>
          <a:p>
            <a:r>
              <a:rPr lang="en-US" dirty="0">
                <a:solidFill>
                  <a:srgbClr val="0070C0"/>
                </a:solidFill>
              </a:rPr>
              <a:t>Electron</a:t>
            </a:r>
          </a:p>
        </p:txBody>
      </p:sp>
      <p:sp>
        <p:nvSpPr>
          <p:cNvPr id="32" name="TextBox 31">
            <a:extLst>
              <a:ext uri="{FF2B5EF4-FFF2-40B4-BE49-F238E27FC236}">
                <a16:creationId xmlns:a16="http://schemas.microsoft.com/office/drawing/2014/main" id="{1AA13E62-51BD-BE49-9F63-5347AEF4F4F8}"/>
              </a:ext>
            </a:extLst>
          </p:cNvPr>
          <p:cNvSpPr txBox="1"/>
          <p:nvPr/>
        </p:nvSpPr>
        <p:spPr>
          <a:xfrm>
            <a:off x="10505596" y="5865624"/>
            <a:ext cx="1094874" cy="369044"/>
          </a:xfrm>
          <a:prstGeom prst="rect">
            <a:avLst/>
          </a:prstGeom>
          <a:noFill/>
        </p:spPr>
        <p:txBody>
          <a:bodyPr wrap="square" rtlCol="0">
            <a:spAutoFit/>
          </a:bodyPr>
          <a:lstStyle/>
          <a:p>
            <a:r>
              <a:rPr lang="en-US" dirty="0">
                <a:solidFill>
                  <a:srgbClr val="0070C0"/>
                </a:solidFill>
              </a:rPr>
              <a:t>Electron</a:t>
            </a:r>
          </a:p>
        </p:txBody>
      </p:sp>
      <p:sp>
        <p:nvSpPr>
          <p:cNvPr id="33" name="TextBox 32">
            <a:extLst>
              <a:ext uri="{FF2B5EF4-FFF2-40B4-BE49-F238E27FC236}">
                <a16:creationId xmlns:a16="http://schemas.microsoft.com/office/drawing/2014/main" id="{54E29AE9-7DA7-DE4C-8B25-0CCBF195F90F}"/>
              </a:ext>
            </a:extLst>
          </p:cNvPr>
          <p:cNvSpPr txBox="1"/>
          <p:nvPr/>
        </p:nvSpPr>
        <p:spPr>
          <a:xfrm>
            <a:off x="1439981" y="2359365"/>
            <a:ext cx="872241" cy="369332"/>
          </a:xfrm>
          <a:prstGeom prst="rect">
            <a:avLst/>
          </a:prstGeom>
          <a:noFill/>
        </p:spPr>
        <p:txBody>
          <a:bodyPr wrap="square" rtlCol="0">
            <a:spAutoFit/>
          </a:bodyPr>
          <a:lstStyle/>
          <a:p>
            <a:r>
              <a:rPr lang="en-US" dirty="0">
                <a:solidFill>
                  <a:srgbClr val="FF0000"/>
                </a:solidFill>
              </a:rPr>
              <a:t>Quark</a:t>
            </a:r>
          </a:p>
        </p:txBody>
      </p:sp>
      <p:sp>
        <p:nvSpPr>
          <p:cNvPr id="34" name="TextBox 33">
            <a:extLst>
              <a:ext uri="{FF2B5EF4-FFF2-40B4-BE49-F238E27FC236}">
                <a16:creationId xmlns:a16="http://schemas.microsoft.com/office/drawing/2014/main" id="{8DBB44F6-DC50-5948-B60E-DB513BB34512}"/>
              </a:ext>
            </a:extLst>
          </p:cNvPr>
          <p:cNvSpPr txBox="1"/>
          <p:nvPr/>
        </p:nvSpPr>
        <p:spPr>
          <a:xfrm>
            <a:off x="3874547" y="1996182"/>
            <a:ext cx="872241" cy="369332"/>
          </a:xfrm>
          <a:prstGeom prst="rect">
            <a:avLst/>
          </a:prstGeom>
          <a:noFill/>
        </p:spPr>
        <p:txBody>
          <a:bodyPr wrap="square" rtlCol="0">
            <a:spAutoFit/>
          </a:bodyPr>
          <a:lstStyle/>
          <a:p>
            <a:r>
              <a:rPr lang="en-US" dirty="0">
                <a:solidFill>
                  <a:srgbClr val="FF0000"/>
                </a:solidFill>
              </a:rPr>
              <a:t>Quark</a:t>
            </a:r>
          </a:p>
        </p:txBody>
      </p:sp>
      <p:sp>
        <p:nvSpPr>
          <p:cNvPr id="35" name="TextBox 34">
            <a:extLst>
              <a:ext uri="{FF2B5EF4-FFF2-40B4-BE49-F238E27FC236}">
                <a16:creationId xmlns:a16="http://schemas.microsoft.com/office/drawing/2014/main" id="{9B9B8A77-8F46-D346-931B-4E75BFF04FB0}"/>
              </a:ext>
            </a:extLst>
          </p:cNvPr>
          <p:cNvSpPr txBox="1"/>
          <p:nvPr/>
        </p:nvSpPr>
        <p:spPr>
          <a:xfrm>
            <a:off x="590927" y="3519875"/>
            <a:ext cx="872241" cy="369332"/>
          </a:xfrm>
          <a:prstGeom prst="rect">
            <a:avLst/>
          </a:prstGeom>
          <a:noFill/>
        </p:spPr>
        <p:txBody>
          <a:bodyPr wrap="square" rtlCol="0">
            <a:spAutoFit/>
          </a:bodyPr>
          <a:lstStyle/>
          <a:p>
            <a:r>
              <a:rPr lang="en-US" dirty="0">
                <a:solidFill>
                  <a:srgbClr val="FF0000"/>
                </a:solidFill>
              </a:rPr>
              <a:t>Quark</a:t>
            </a:r>
          </a:p>
        </p:txBody>
      </p:sp>
      <p:sp>
        <p:nvSpPr>
          <p:cNvPr id="36" name="TextBox 35">
            <a:extLst>
              <a:ext uri="{FF2B5EF4-FFF2-40B4-BE49-F238E27FC236}">
                <a16:creationId xmlns:a16="http://schemas.microsoft.com/office/drawing/2014/main" id="{CD4CEA92-DC9C-A44A-9C1A-C25356E0A28F}"/>
              </a:ext>
            </a:extLst>
          </p:cNvPr>
          <p:cNvSpPr txBox="1"/>
          <p:nvPr/>
        </p:nvSpPr>
        <p:spPr>
          <a:xfrm>
            <a:off x="3554989" y="3629653"/>
            <a:ext cx="872241" cy="369332"/>
          </a:xfrm>
          <a:prstGeom prst="rect">
            <a:avLst/>
          </a:prstGeom>
          <a:noFill/>
        </p:spPr>
        <p:txBody>
          <a:bodyPr wrap="square" rtlCol="0">
            <a:spAutoFit/>
          </a:bodyPr>
          <a:lstStyle/>
          <a:p>
            <a:r>
              <a:rPr lang="en-US" dirty="0">
                <a:solidFill>
                  <a:srgbClr val="FF0000"/>
                </a:solidFill>
              </a:rPr>
              <a:t>Quark</a:t>
            </a:r>
          </a:p>
        </p:txBody>
      </p:sp>
      <p:sp>
        <p:nvSpPr>
          <p:cNvPr id="37" name="TextBox 36">
            <a:extLst>
              <a:ext uri="{FF2B5EF4-FFF2-40B4-BE49-F238E27FC236}">
                <a16:creationId xmlns:a16="http://schemas.microsoft.com/office/drawing/2014/main" id="{CAC34FEF-3DA4-3844-8CBF-D0F4540EF85F}"/>
              </a:ext>
            </a:extLst>
          </p:cNvPr>
          <p:cNvSpPr txBox="1"/>
          <p:nvPr/>
        </p:nvSpPr>
        <p:spPr>
          <a:xfrm>
            <a:off x="7284705" y="3374415"/>
            <a:ext cx="872241" cy="369332"/>
          </a:xfrm>
          <a:prstGeom prst="rect">
            <a:avLst/>
          </a:prstGeom>
          <a:noFill/>
        </p:spPr>
        <p:txBody>
          <a:bodyPr wrap="square" rtlCol="0">
            <a:spAutoFit/>
          </a:bodyPr>
          <a:lstStyle/>
          <a:p>
            <a:r>
              <a:rPr lang="en-US" dirty="0">
                <a:solidFill>
                  <a:srgbClr val="FF0000"/>
                </a:solidFill>
              </a:rPr>
              <a:t>Quark</a:t>
            </a:r>
          </a:p>
        </p:txBody>
      </p:sp>
      <p:sp>
        <p:nvSpPr>
          <p:cNvPr id="38" name="TextBox 37">
            <a:extLst>
              <a:ext uri="{FF2B5EF4-FFF2-40B4-BE49-F238E27FC236}">
                <a16:creationId xmlns:a16="http://schemas.microsoft.com/office/drawing/2014/main" id="{6FC97732-934A-C64B-9A18-EDB96C20C1C0}"/>
              </a:ext>
            </a:extLst>
          </p:cNvPr>
          <p:cNvSpPr txBox="1"/>
          <p:nvPr/>
        </p:nvSpPr>
        <p:spPr>
          <a:xfrm>
            <a:off x="10385623" y="3245416"/>
            <a:ext cx="872241" cy="369332"/>
          </a:xfrm>
          <a:prstGeom prst="rect">
            <a:avLst/>
          </a:prstGeom>
          <a:noFill/>
        </p:spPr>
        <p:txBody>
          <a:bodyPr wrap="square" rtlCol="0">
            <a:spAutoFit/>
          </a:bodyPr>
          <a:lstStyle/>
          <a:p>
            <a:r>
              <a:rPr lang="en-US" dirty="0">
                <a:solidFill>
                  <a:srgbClr val="FF0000"/>
                </a:solidFill>
              </a:rPr>
              <a:t>Quark</a:t>
            </a:r>
          </a:p>
        </p:txBody>
      </p:sp>
      <p:sp>
        <p:nvSpPr>
          <p:cNvPr id="39" name="TextBox 38">
            <a:extLst>
              <a:ext uri="{FF2B5EF4-FFF2-40B4-BE49-F238E27FC236}">
                <a16:creationId xmlns:a16="http://schemas.microsoft.com/office/drawing/2014/main" id="{A84BA708-EC78-4A4C-BC0F-1239A7790EEA}"/>
              </a:ext>
            </a:extLst>
          </p:cNvPr>
          <p:cNvSpPr txBox="1"/>
          <p:nvPr/>
        </p:nvSpPr>
        <p:spPr>
          <a:xfrm>
            <a:off x="7034402" y="4799475"/>
            <a:ext cx="872241" cy="369332"/>
          </a:xfrm>
          <a:prstGeom prst="rect">
            <a:avLst/>
          </a:prstGeom>
          <a:noFill/>
        </p:spPr>
        <p:txBody>
          <a:bodyPr wrap="square" rtlCol="0">
            <a:spAutoFit/>
          </a:bodyPr>
          <a:lstStyle/>
          <a:p>
            <a:r>
              <a:rPr lang="en-US" dirty="0">
                <a:solidFill>
                  <a:srgbClr val="FF0000"/>
                </a:solidFill>
              </a:rPr>
              <a:t>Quark</a:t>
            </a:r>
          </a:p>
        </p:txBody>
      </p:sp>
      <p:sp>
        <p:nvSpPr>
          <p:cNvPr id="40" name="TextBox 39">
            <a:extLst>
              <a:ext uri="{FF2B5EF4-FFF2-40B4-BE49-F238E27FC236}">
                <a16:creationId xmlns:a16="http://schemas.microsoft.com/office/drawing/2014/main" id="{1347FC26-E5D4-1C4F-B378-9E96D41CBE2C}"/>
              </a:ext>
            </a:extLst>
          </p:cNvPr>
          <p:cNvSpPr txBox="1"/>
          <p:nvPr/>
        </p:nvSpPr>
        <p:spPr>
          <a:xfrm>
            <a:off x="9877925" y="4799475"/>
            <a:ext cx="872241" cy="369332"/>
          </a:xfrm>
          <a:prstGeom prst="rect">
            <a:avLst/>
          </a:prstGeom>
          <a:noFill/>
        </p:spPr>
        <p:txBody>
          <a:bodyPr wrap="square" rtlCol="0">
            <a:spAutoFit/>
          </a:bodyPr>
          <a:lstStyle/>
          <a:p>
            <a:r>
              <a:rPr lang="en-US" dirty="0">
                <a:solidFill>
                  <a:srgbClr val="FF0000"/>
                </a:solidFill>
              </a:rPr>
              <a:t>Quark</a:t>
            </a:r>
          </a:p>
        </p:txBody>
      </p:sp>
      <p:sp>
        <p:nvSpPr>
          <p:cNvPr id="41" name="TextBox 40">
            <a:extLst>
              <a:ext uri="{FF2B5EF4-FFF2-40B4-BE49-F238E27FC236}">
                <a16:creationId xmlns:a16="http://schemas.microsoft.com/office/drawing/2014/main" id="{BA30068D-7799-A340-BE60-C78327F88332}"/>
              </a:ext>
            </a:extLst>
          </p:cNvPr>
          <p:cNvSpPr txBox="1"/>
          <p:nvPr/>
        </p:nvSpPr>
        <p:spPr>
          <a:xfrm>
            <a:off x="1876926" y="5240980"/>
            <a:ext cx="2542083" cy="369332"/>
          </a:xfrm>
          <a:prstGeom prst="rect">
            <a:avLst/>
          </a:prstGeom>
          <a:noFill/>
        </p:spPr>
        <p:txBody>
          <a:bodyPr wrap="square" rtlCol="0">
            <a:spAutoFit/>
          </a:bodyPr>
          <a:lstStyle/>
          <a:p>
            <a:pPr algn="ctr"/>
            <a:r>
              <a:rPr lang="en-US" b="1" dirty="0"/>
              <a:t>0.1 &lt; Q</a:t>
            </a:r>
            <a:r>
              <a:rPr lang="en-US" b="1" baseline="30000" dirty="0"/>
              <a:t>2</a:t>
            </a:r>
            <a:r>
              <a:rPr lang="en-US" b="1" dirty="0"/>
              <a:t> &lt; 1.0</a:t>
            </a:r>
          </a:p>
        </p:txBody>
      </p:sp>
      <p:sp>
        <p:nvSpPr>
          <p:cNvPr id="42" name="TextBox 41">
            <a:extLst>
              <a:ext uri="{FF2B5EF4-FFF2-40B4-BE49-F238E27FC236}">
                <a16:creationId xmlns:a16="http://schemas.microsoft.com/office/drawing/2014/main" id="{5BE24AE7-F8CE-F84F-A432-95977949FBCC}"/>
              </a:ext>
            </a:extLst>
          </p:cNvPr>
          <p:cNvSpPr txBox="1"/>
          <p:nvPr/>
        </p:nvSpPr>
        <p:spPr>
          <a:xfrm>
            <a:off x="7872958" y="1975072"/>
            <a:ext cx="2542083" cy="369332"/>
          </a:xfrm>
          <a:prstGeom prst="rect">
            <a:avLst/>
          </a:prstGeom>
          <a:noFill/>
        </p:spPr>
        <p:txBody>
          <a:bodyPr wrap="square" rtlCol="0">
            <a:spAutoFit/>
          </a:bodyPr>
          <a:lstStyle/>
          <a:p>
            <a:pPr algn="ctr"/>
            <a:r>
              <a:rPr lang="en-US" b="1" dirty="0"/>
              <a:t>10 &lt; Q</a:t>
            </a:r>
            <a:r>
              <a:rPr lang="en-US" b="1" baseline="30000" dirty="0"/>
              <a:t>2</a:t>
            </a:r>
            <a:r>
              <a:rPr lang="en-US" b="1" dirty="0"/>
              <a:t> &lt; 100</a:t>
            </a:r>
          </a:p>
        </p:txBody>
      </p:sp>
      <p:sp>
        <p:nvSpPr>
          <p:cNvPr id="43" name="TextBox 42">
            <a:extLst>
              <a:ext uri="{FF2B5EF4-FFF2-40B4-BE49-F238E27FC236}">
                <a16:creationId xmlns:a16="http://schemas.microsoft.com/office/drawing/2014/main" id="{D475FC5F-3672-464A-AF2D-2786117E2789}"/>
              </a:ext>
            </a:extLst>
          </p:cNvPr>
          <p:cNvSpPr txBox="1"/>
          <p:nvPr/>
        </p:nvSpPr>
        <p:spPr>
          <a:xfrm>
            <a:off x="6610676" y="2472180"/>
            <a:ext cx="1571615" cy="338554"/>
          </a:xfrm>
          <a:prstGeom prst="rect">
            <a:avLst/>
          </a:prstGeom>
          <a:noFill/>
        </p:spPr>
        <p:txBody>
          <a:bodyPr wrap="square" rtlCol="0">
            <a:spAutoFit/>
          </a:bodyPr>
          <a:lstStyle/>
          <a:p>
            <a:pPr algn="ctr"/>
            <a:r>
              <a:rPr lang="en-US" sz="1600" dirty="0"/>
              <a:t>0.01 &lt; y &lt; 0.1</a:t>
            </a:r>
          </a:p>
        </p:txBody>
      </p:sp>
      <p:sp>
        <p:nvSpPr>
          <p:cNvPr id="44" name="TextBox 43">
            <a:extLst>
              <a:ext uri="{FF2B5EF4-FFF2-40B4-BE49-F238E27FC236}">
                <a16:creationId xmlns:a16="http://schemas.microsoft.com/office/drawing/2014/main" id="{C267EC29-17DD-9345-A965-F14F514F34F2}"/>
              </a:ext>
            </a:extLst>
          </p:cNvPr>
          <p:cNvSpPr txBox="1"/>
          <p:nvPr/>
        </p:nvSpPr>
        <p:spPr>
          <a:xfrm>
            <a:off x="9663672" y="2479895"/>
            <a:ext cx="1571615" cy="338554"/>
          </a:xfrm>
          <a:prstGeom prst="rect">
            <a:avLst/>
          </a:prstGeom>
          <a:noFill/>
        </p:spPr>
        <p:txBody>
          <a:bodyPr wrap="square" rtlCol="0">
            <a:spAutoFit/>
          </a:bodyPr>
          <a:lstStyle/>
          <a:p>
            <a:pPr algn="ctr"/>
            <a:r>
              <a:rPr lang="en-US" sz="1600" dirty="0"/>
              <a:t>0.3 &lt; y &lt; 0.4</a:t>
            </a:r>
          </a:p>
        </p:txBody>
      </p:sp>
      <p:sp>
        <p:nvSpPr>
          <p:cNvPr id="45" name="TextBox 44">
            <a:extLst>
              <a:ext uri="{FF2B5EF4-FFF2-40B4-BE49-F238E27FC236}">
                <a16:creationId xmlns:a16="http://schemas.microsoft.com/office/drawing/2014/main" id="{82E3AD60-6857-6846-8DCB-C23248E74572}"/>
              </a:ext>
            </a:extLst>
          </p:cNvPr>
          <p:cNvSpPr txBox="1"/>
          <p:nvPr/>
        </p:nvSpPr>
        <p:spPr>
          <a:xfrm>
            <a:off x="6608692" y="4666267"/>
            <a:ext cx="1571615" cy="338554"/>
          </a:xfrm>
          <a:prstGeom prst="rect">
            <a:avLst/>
          </a:prstGeom>
          <a:noFill/>
        </p:spPr>
        <p:txBody>
          <a:bodyPr wrap="square" rtlCol="0">
            <a:spAutoFit/>
          </a:bodyPr>
          <a:lstStyle/>
          <a:p>
            <a:pPr algn="ctr"/>
            <a:r>
              <a:rPr lang="en-US" sz="1600" dirty="0"/>
              <a:t>0.6 &lt; y &lt; 0.7</a:t>
            </a:r>
          </a:p>
        </p:txBody>
      </p:sp>
      <p:sp>
        <p:nvSpPr>
          <p:cNvPr id="46" name="TextBox 45">
            <a:extLst>
              <a:ext uri="{FF2B5EF4-FFF2-40B4-BE49-F238E27FC236}">
                <a16:creationId xmlns:a16="http://schemas.microsoft.com/office/drawing/2014/main" id="{70DB684F-8920-0A4F-B52F-E9AFDF504941}"/>
              </a:ext>
            </a:extLst>
          </p:cNvPr>
          <p:cNvSpPr txBox="1"/>
          <p:nvPr/>
        </p:nvSpPr>
        <p:spPr>
          <a:xfrm>
            <a:off x="9663672" y="4666267"/>
            <a:ext cx="1571615" cy="338554"/>
          </a:xfrm>
          <a:prstGeom prst="rect">
            <a:avLst/>
          </a:prstGeom>
          <a:noFill/>
        </p:spPr>
        <p:txBody>
          <a:bodyPr wrap="square" rtlCol="0">
            <a:spAutoFit/>
          </a:bodyPr>
          <a:lstStyle/>
          <a:p>
            <a:pPr algn="ctr"/>
            <a:r>
              <a:rPr lang="en-US" sz="1600" dirty="0"/>
              <a:t>0.9 &lt; y &lt; 0.95</a:t>
            </a:r>
          </a:p>
        </p:txBody>
      </p:sp>
      <p:sp>
        <p:nvSpPr>
          <p:cNvPr id="47" name="TextBox 46">
            <a:extLst>
              <a:ext uri="{FF2B5EF4-FFF2-40B4-BE49-F238E27FC236}">
                <a16:creationId xmlns:a16="http://schemas.microsoft.com/office/drawing/2014/main" id="{F76B1FEB-6C42-0B42-9867-BCEC87502FEF}"/>
              </a:ext>
            </a:extLst>
          </p:cNvPr>
          <p:cNvSpPr txBox="1"/>
          <p:nvPr/>
        </p:nvSpPr>
        <p:spPr>
          <a:xfrm>
            <a:off x="471675" y="1201123"/>
            <a:ext cx="1571615" cy="338554"/>
          </a:xfrm>
          <a:prstGeom prst="rect">
            <a:avLst/>
          </a:prstGeom>
          <a:noFill/>
        </p:spPr>
        <p:txBody>
          <a:bodyPr wrap="square" rtlCol="0">
            <a:spAutoFit/>
          </a:bodyPr>
          <a:lstStyle/>
          <a:p>
            <a:pPr algn="ctr"/>
            <a:r>
              <a:rPr lang="en-US" sz="1600" dirty="0"/>
              <a:t>0.01 &lt; y &lt; 0.1</a:t>
            </a:r>
          </a:p>
        </p:txBody>
      </p:sp>
      <p:sp>
        <p:nvSpPr>
          <p:cNvPr id="48" name="TextBox 47">
            <a:extLst>
              <a:ext uri="{FF2B5EF4-FFF2-40B4-BE49-F238E27FC236}">
                <a16:creationId xmlns:a16="http://schemas.microsoft.com/office/drawing/2014/main" id="{A30E535A-03B7-EC4C-9D1A-01EF12E7F587}"/>
              </a:ext>
            </a:extLst>
          </p:cNvPr>
          <p:cNvSpPr txBox="1"/>
          <p:nvPr/>
        </p:nvSpPr>
        <p:spPr>
          <a:xfrm>
            <a:off x="3524671" y="1208838"/>
            <a:ext cx="1571615" cy="338554"/>
          </a:xfrm>
          <a:prstGeom prst="rect">
            <a:avLst/>
          </a:prstGeom>
          <a:noFill/>
        </p:spPr>
        <p:txBody>
          <a:bodyPr wrap="square" rtlCol="0">
            <a:spAutoFit/>
          </a:bodyPr>
          <a:lstStyle/>
          <a:p>
            <a:pPr algn="ctr"/>
            <a:r>
              <a:rPr lang="en-US" sz="1600" dirty="0"/>
              <a:t>0.3 &lt; y &lt; 0.4</a:t>
            </a:r>
          </a:p>
        </p:txBody>
      </p:sp>
      <p:sp>
        <p:nvSpPr>
          <p:cNvPr id="49" name="TextBox 48">
            <a:extLst>
              <a:ext uri="{FF2B5EF4-FFF2-40B4-BE49-F238E27FC236}">
                <a16:creationId xmlns:a16="http://schemas.microsoft.com/office/drawing/2014/main" id="{04425833-5F71-0647-823A-B4167A1E0A7D}"/>
              </a:ext>
            </a:extLst>
          </p:cNvPr>
          <p:cNvSpPr txBox="1"/>
          <p:nvPr/>
        </p:nvSpPr>
        <p:spPr>
          <a:xfrm>
            <a:off x="469691" y="3395210"/>
            <a:ext cx="1571615" cy="338554"/>
          </a:xfrm>
          <a:prstGeom prst="rect">
            <a:avLst/>
          </a:prstGeom>
          <a:noFill/>
        </p:spPr>
        <p:txBody>
          <a:bodyPr wrap="square" rtlCol="0">
            <a:spAutoFit/>
          </a:bodyPr>
          <a:lstStyle/>
          <a:p>
            <a:pPr algn="ctr"/>
            <a:r>
              <a:rPr lang="en-US" sz="1600" dirty="0"/>
              <a:t>0.6 &lt; y &lt; 0.7</a:t>
            </a:r>
          </a:p>
        </p:txBody>
      </p:sp>
      <p:sp>
        <p:nvSpPr>
          <p:cNvPr id="50" name="TextBox 49">
            <a:extLst>
              <a:ext uri="{FF2B5EF4-FFF2-40B4-BE49-F238E27FC236}">
                <a16:creationId xmlns:a16="http://schemas.microsoft.com/office/drawing/2014/main" id="{3F3A6632-AB53-4940-83F3-17E15BC3E95E}"/>
              </a:ext>
            </a:extLst>
          </p:cNvPr>
          <p:cNvSpPr txBox="1"/>
          <p:nvPr/>
        </p:nvSpPr>
        <p:spPr>
          <a:xfrm>
            <a:off x="3524671" y="3395210"/>
            <a:ext cx="1571615" cy="338554"/>
          </a:xfrm>
          <a:prstGeom prst="rect">
            <a:avLst/>
          </a:prstGeom>
          <a:noFill/>
        </p:spPr>
        <p:txBody>
          <a:bodyPr wrap="square" rtlCol="0">
            <a:spAutoFit/>
          </a:bodyPr>
          <a:lstStyle/>
          <a:p>
            <a:pPr algn="ctr"/>
            <a:r>
              <a:rPr lang="en-US" sz="1600" dirty="0"/>
              <a:t>0.9 &lt; y &lt; 0.95</a:t>
            </a:r>
          </a:p>
        </p:txBody>
      </p:sp>
      <p:sp>
        <p:nvSpPr>
          <p:cNvPr id="52" name="TextBox 51">
            <a:extLst>
              <a:ext uri="{FF2B5EF4-FFF2-40B4-BE49-F238E27FC236}">
                <a16:creationId xmlns:a16="http://schemas.microsoft.com/office/drawing/2014/main" id="{BC7D64F8-7790-DE4F-922E-E73EC71E81B9}"/>
              </a:ext>
            </a:extLst>
          </p:cNvPr>
          <p:cNvSpPr txBox="1"/>
          <p:nvPr/>
        </p:nvSpPr>
        <p:spPr>
          <a:xfrm>
            <a:off x="84239" y="5482966"/>
            <a:ext cx="6228764" cy="1354217"/>
          </a:xfrm>
          <a:prstGeom prst="rect">
            <a:avLst/>
          </a:prstGeom>
          <a:noFill/>
        </p:spPr>
        <p:txBody>
          <a:bodyPr wrap="square" rtlCol="0">
            <a:spAutoFit/>
          </a:bodyPr>
          <a:lstStyle/>
          <a:p>
            <a:pPr marL="285750" indent="-285750">
              <a:spcAft>
                <a:spcPts val="600"/>
              </a:spcAft>
              <a:buFont typeface="Wingdings" pitchFamily="2" charset="2"/>
              <a:buChar char="q"/>
            </a:pPr>
            <a:r>
              <a:rPr lang="en-US" dirty="0"/>
              <a:t>As y -&gt; 0, the struck quark can take the full ion beam energy</a:t>
            </a:r>
          </a:p>
          <a:p>
            <a:pPr marL="285750" indent="-285750">
              <a:spcAft>
                <a:spcPts val="600"/>
              </a:spcAft>
              <a:buFont typeface="Wingdings" pitchFamily="2" charset="2"/>
              <a:buChar char="q"/>
            </a:pPr>
            <a:r>
              <a:rPr lang="en-US" dirty="0"/>
              <a:t>As y -&gt; 1, the struck quark takes the full electron beam energy</a:t>
            </a:r>
          </a:p>
          <a:p>
            <a:pPr marL="285750" indent="-285750">
              <a:buFont typeface="Wingdings" pitchFamily="2" charset="2"/>
              <a:buChar char="q"/>
            </a:pPr>
            <a:r>
              <a:rPr lang="en-US" dirty="0"/>
              <a:t>Different detector considerations in forward and backward regions </a:t>
            </a:r>
          </a:p>
        </p:txBody>
      </p:sp>
      <p:sp>
        <p:nvSpPr>
          <p:cNvPr id="53" name="Footer Placeholder 52">
            <a:extLst>
              <a:ext uri="{FF2B5EF4-FFF2-40B4-BE49-F238E27FC236}">
                <a16:creationId xmlns:a16="http://schemas.microsoft.com/office/drawing/2014/main" id="{A1489B35-DEBA-5B40-8FCE-7AFBC20F6C74}"/>
              </a:ext>
            </a:extLst>
          </p:cNvPr>
          <p:cNvSpPr>
            <a:spLocks noGrp="1"/>
          </p:cNvSpPr>
          <p:nvPr>
            <p:ph type="ftr" sz="quarter" idx="11"/>
          </p:nvPr>
        </p:nvSpPr>
        <p:spPr/>
        <p:txBody>
          <a:bodyPr/>
          <a:lstStyle/>
          <a:p>
            <a:r>
              <a:rPr lang="en-US"/>
              <a:t>EICUG Early Career</a:t>
            </a:r>
          </a:p>
        </p:txBody>
      </p:sp>
      <p:sp>
        <p:nvSpPr>
          <p:cNvPr id="54" name="Slide Number Placeholder 53">
            <a:extLst>
              <a:ext uri="{FF2B5EF4-FFF2-40B4-BE49-F238E27FC236}">
                <a16:creationId xmlns:a16="http://schemas.microsoft.com/office/drawing/2014/main" id="{4A20083F-289D-5C43-AEFE-0B5E910F5865}"/>
              </a:ext>
            </a:extLst>
          </p:cNvPr>
          <p:cNvSpPr>
            <a:spLocks noGrp="1"/>
          </p:cNvSpPr>
          <p:nvPr>
            <p:ph type="sldNum" sz="quarter" idx="12"/>
          </p:nvPr>
        </p:nvSpPr>
        <p:spPr/>
        <p:txBody>
          <a:bodyPr/>
          <a:lstStyle/>
          <a:p>
            <a:fld id="{5D4A0402-B54A-814D-BCFB-0A833BEEB04B}" type="slidenum">
              <a:rPr lang="en-US" smtClean="0"/>
              <a:t>14</a:t>
            </a:fld>
            <a:endParaRPr lang="en-US"/>
          </a:p>
        </p:txBody>
      </p:sp>
      <p:sp>
        <p:nvSpPr>
          <p:cNvPr id="55" name="TextBox 54">
            <a:extLst>
              <a:ext uri="{FF2B5EF4-FFF2-40B4-BE49-F238E27FC236}">
                <a16:creationId xmlns:a16="http://schemas.microsoft.com/office/drawing/2014/main" id="{987ED776-51A2-69DD-C20E-C63760E1652E}"/>
              </a:ext>
            </a:extLst>
          </p:cNvPr>
          <p:cNvSpPr txBox="1"/>
          <p:nvPr/>
        </p:nvSpPr>
        <p:spPr>
          <a:xfrm>
            <a:off x="6415424" y="764900"/>
            <a:ext cx="5429114" cy="1277273"/>
          </a:xfrm>
          <a:prstGeom prst="rect">
            <a:avLst/>
          </a:prstGeom>
          <a:noFill/>
        </p:spPr>
        <p:txBody>
          <a:bodyPr wrap="square" rtlCol="0">
            <a:spAutoFit/>
          </a:bodyPr>
          <a:lstStyle/>
          <a:p>
            <a:pPr marL="285750" indent="-285750">
              <a:spcAft>
                <a:spcPts val="600"/>
              </a:spcAft>
              <a:buFont typeface="Wingdings" pitchFamily="2" charset="2"/>
              <a:buChar char="q"/>
            </a:pPr>
            <a:r>
              <a:rPr lang="en-US" dirty="0"/>
              <a:t>Look at energy vs </a:t>
            </a:r>
            <a:r>
              <a:rPr lang="en-US" dirty="0" err="1"/>
              <a:t>pseudorapidity</a:t>
            </a:r>
            <a:r>
              <a:rPr lang="en-US" dirty="0"/>
              <a:t> of the scattered electron and struck quark as a function of y and Q</a:t>
            </a:r>
            <a:r>
              <a:rPr lang="en-US" baseline="30000" dirty="0"/>
              <a:t>2</a:t>
            </a:r>
            <a:endParaRPr lang="en-US" dirty="0"/>
          </a:p>
          <a:p>
            <a:pPr marL="285750" indent="-285750">
              <a:buFont typeface="Wingdings" pitchFamily="2" charset="2"/>
              <a:buChar char="q"/>
            </a:pPr>
            <a:r>
              <a:rPr lang="en-US" dirty="0"/>
              <a:t>For fixed Q</a:t>
            </a:r>
            <a:r>
              <a:rPr lang="en-US" baseline="30000" dirty="0"/>
              <a:t>2</a:t>
            </a:r>
            <a:r>
              <a:rPr lang="en-US" dirty="0"/>
              <a:t>, as y increases, electron eta increases while </a:t>
            </a:r>
            <a:r>
              <a:rPr lang="en-US" dirty="0" err="1"/>
              <a:t>parton</a:t>
            </a:r>
            <a:r>
              <a:rPr lang="en-US" dirty="0"/>
              <a:t> eta decreases</a:t>
            </a:r>
          </a:p>
        </p:txBody>
      </p:sp>
    </p:spTree>
    <p:extLst>
      <p:ext uri="{BB962C8B-B14F-4D97-AF65-F5344CB8AC3E}">
        <p14:creationId xmlns:p14="http://schemas.microsoft.com/office/powerpoint/2010/main" val="4088258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CBDA51-46EF-3443-A4DC-760828667ECE}"/>
              </a:ext>
            </a:extLst>
          </p:cNvPr>
          <p:cNvSpPr txBox="1"/>
          <p:nvPr/>
        </p:nvSpPr>
        <p:spPr>
          <a:xfrm>
            <a:off x="312516" y="173620"/>
            <a:ext cx="8461094" cy="648183"/>
          </a:xfrm>
          <a:prstGeom prst="rect">
            <a:avLst/>
          </a:prstGeom>
          <a:noFill/>
        </p:spPr>
        <p:txBody>
          <a:bodyPr wrap="square" lIns="91440" tIns="45720" rIns="91440" bIns="45720" rtlCol="0" anchor="t">
            <a:spAutoFit/>
          </a:bodyPr>
          <a:lstStyle/>
          <a:p>
            <a:r>
              <a:rPr lang="en-US" sz="3600" dirty="0">
                <a:solidFill>
                  <a:srgbClr val="FF0000"/>
                </a:solidFill>
                <a:cs typeface="Calibri"/>
              </a:rPr>
              <a:t>Struck Quark + FSR (18x275)</a:t>
            </a:r>
          </a:p>
        </p:txBody>
      </p:sp>
      <p:pic>
        <p:nvPicPr>
          <p:cNvPr id="3" name="Picture 2" descr="Graphical user interface, application&#10;&#10;Description automatically generated">
            <a:extLst>
              <a:ext uri="{FF2B5EF4-FFF2-40B4-BE49-F238E27FC236}">
                <a16:creationId xmlns:a16="http://schemas.microsoft.com/office/drawing/2014/main" id="{8BD79FEB-0A99-0849-AC9C-1AD08E390AF8}"/>
              </a:ext>
            </a:extLst>
          </p:cNvPr>
          <p:cNvPicPr>
            <a:picLocks noChangeAspect="1"/>
          </p:cNvPicPr>
          <p:nvPr/>
        </p:nvPicPr>
        <p:blipFill>
          <a:blip r:embed="rId2"/>
          <a:stretch>
            <a:fillRect/>
          </a:stretch>
        </p:blipFill>
        <p:spPr>
          <a:xfrm>
            <a:off x="0" y="939796"/>
            <a:ext cx="6096000" cy="4377202"/>
          </a:xfrm>
          <a:prstGeom prst="rect">
            <a:avLst/>
          </a:prstGeom>
        </p:spPr>
      </p:pic>
      <p:pic>
        <p:nvPicPr>
          <p:cNvPr id="4" name="Picture 3" descr="Chart&#10;&#10;Description automatically generated">
            <a:extLst>
              <a:ext uri="{FF2B5EF4-FFF2-40B4-BE49-F238E27FC236}">
                <a16:creationId xmlns:a16="http://schemas.microsoft.com/office/drawing/2014/main" id="{20D72C57-55DE-E244-AB2F-E85C386DFAC1}"/>
              </a:ext>
            </a:extLst>
          </p:cNvPr>
          <p:cNvPicPr>
            <a:picLocks noChangeAspect="1"/>
          </p:cNvPicPr>
          <p:nvPr/>
        </p:nvPicPr>
        <p:blipFill>
          <a:blip r:embed="rId3"/>
          <a:stretch>
            <a:fillRect/>
          </a:stretch>
        </p:blipFill>
        <p:spPr>
          <a:xfrm>
            <a:off x="6096000" y="2221570"/>
            <a:ext cx="6096000" cy="4377202"/>
          </a:xfrm>
          <a:prstGeom prst="rect">
            <a:avLst/>
          </a:prstGeom>
        </p:spPr>
      </p:pic>
      <p:pic>
        <p:nvPicPr>
          <p:cNvPr id="5" name="Picture 4" descr="Chart, surface chart&#10;&#10;Description automatically generated">
            <a:extLst>
              <a:ext uri="{FF2B5EF4-FFF2-40B4-BE49-F238E27FC236}">
                <a16:creationId xmlns:a16="http://schemas.microsoft.com/office/drawing/2014/main" id="{220B39E8-0BF1-A140-B277-54575C6E316F}"/>
              </a:ext>
            </a:extLst>
          </p:cNvPr>
          <p:cNvPicPr>
            <a:picLocks noChangeAspect="1"/>
          </p:cNvPicPr>
          <p:nvPr/>
        </p:nvPicPr>
        <p:blipFill>
          <a:blip r:embed="rId4"/>
          <a:stretch>
            <a:fillRect/>
          </a:stretch>
        </p:blipFill>
        <p:spPr>
          <a:xfrm>
            <a:off x="6096000" y="2221569"/>
            <a:ext cx="6096001" cy="4377203"/>
          </a:xfrm>
          <a:prstGeom prst="rect">
            <a:avLst/>
          </a:prstGeom>
        </p:spPr>
      </p:pic>
      <p:pic>
        <p:nvPicPr>
          <p:cNvPr id="6" name="Picture 5" descr="Chart&#10;&#10;Description automatically generated">
            <a:extLst>
              <a:ext uri="{FF2B5EF4-FFF2-40B4-BE49-F238E27FC236}">
                <a16:creationId xmlns:a16="http://schemas.microsoft.com/office/drawing/2014/main" id="{A1FE1821-12DB-4B41-87F4-766A14EFD7DD}"/>
              </a:ext>
            </a:extLst>
          </p:cNvPr>
          <p:cNvPicPr>
            <a:picLocks noChangeAspect="1"/>
          </p:cNvPicPr>
          <p:nvPr/>
        </p:nvPicPr>
        <p:blipFill>
          <a:blip r:embed="rId5"/>
          <a:stretch>
            <a:fillRect/>
          </a:stretch>
        </p:blipFill>
        <p:spPr>
          <a:xfrm>
            <a:off x="0" y="939795"/>
            <a:ext cx="6096000" cy="4377202"/>
          </a:xfrm>
          <a:prstGeom prst="rect">
            <a:avLst/>
          </a:prstGeom>
        </p:spPr>
      </p:pic>
      <p:cxnSp>
        <p:nvCxnSpPr>
          <p:cNvPr id="7" name="Straight Connector 6">
            <a:extLst>
              <a:ext uri="{FF2B5EF4-FFF2-40B4-BE49-F238E27FC236}">
                <a16:creationId xmlns:a16="http://schemas.microsoft.com/office/drawing/2014/main" id="{387B8DE0-509C-E045-8E2E-E375CDEC41CF}"/>
              </a:ext>
            </a:extLst>
          </p:cNvPr>
          <p:cNvCxnSpPr/>
          <p:nvPr/>
        </p:nvCxnSpPr>
        <p:spPr>
          <a:xfrm flipV="1">
            <a:off x="2452577" y="1190847"/>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8D23EA8-001E-E94D-AC91-C2B05D1BB803}"/>
              </a:ext>
            </a:extLst>
          </p:cNvPr>
          <p:cNvCxnSpPr/>
          <p:nvPr/>
        </p:nvCxnSpPr>
        <p:spPr>
          <a:xfrm flipV="1">
            <a:off x="577703" y="1190847"/>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F22482D-B92D-E546-B079-DCE4A975542D}"/>
              </a:ext>
            </a:extLst>
          </p:cNvPr>
          <p:cNvCxnSpPr/>
          <p:nvPr/>
        </p:nvCxnSpPr>
        <p:spPr>
          <a:xfrm flipV="1">
            <a:off x="577703" y="3374415"/>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64BB844-305A-DB4E-BD9D-113E3F0CF45A}"/>
              </a:ext>
            </a:extLst>
          </p:cNvPr>
          <p:cNvCxnSpPr/>
          <p:nvPr/>
        </p:nvCxnSpPr>
        <p:spPr>
          <a:xfrm flipV="1">
            <a:off x="2455657" y="3374415"/>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F5C7991-D51A-6446-8948-33117D6257E0}"/>
              </a:ext>
            </a:extLst>
          </p:cNvPr>
          <p:cNvCxnSpPr/>
          <p:nvPr/>
        </p:nvCxnSpPr>
        <p:spPr>
          <a:xfrm flipV="1">
            <a:off x="3630700" y="1190847"/>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9D003D8-19BA-2140-A48B-ACE47B31AC15}"/>
              </a:ext>
            </a:extLst>
          </p:cNvPr>
          <p:cNvCxnSpPr/>
          <p:nvPr/>
        </p:nvCxnSpPr>
        <p:spPr>
          <a:xfrm flipV="1">
            <a:off x="5496975" y="1190847"/>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0E3586D-D041-4740-AF70-9377846C1C49}"/>
              </a:ext>
            </a:extLst>
          </p:cNvPr>
          <p:cNvCxnSpPr/>
          <p:nvPr/>
        </p:nvCxnSpPr>
        <p:spPr>
          <a:xfrm flipV="1">
            <a:off x="3630700" y="3374415"/>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F81B5EA-DF7F-6D40-818C-E6C2528E8195}"/>
              </a:ext>
            </a:extLst>
          </p:cNvPr>
          <p:cNvCxnSpPr/>
          <p:nvPr/>
        </p:nvCxnSpPr>
        <p:spPr>
          <a:xfrm flipV="1">
            <a:off x="5496975" y="3374415"/>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8B36FE5-A79F-614F-82D1-7F2BDACA02FC}"/>
              </a:ext>
            </a:extLst>
          </p:cNvPr>
          <p:cNvCxnSpPr/>
          <p:nvPr/>
        </p:nvCxnSpPr>
        <p:spPr>
          <a:xfrm flipV="1">
            <a:off x="6673703" y="2460014"/>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32A0C8B-D29B-094D-8657-52E4C90CA282}"/>
              </a:ext>
            </a:extLst>
          </p:cNvPr>
          <p:cNvCxnSpPr/>
          <p:nvPr/>
        </p:nvCxnSpPr>
        <p:spPr>
          <a:xfrm flipV="1">
            <a:off x="6673703" y="4658571"/>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D2CA985-97A0-3140-98B7-DB43834E129D}"/>
              </a:ext>
            </a:extLst>
          </p:cNvPr>
          <p:cNvCxnSpPr/>
          <p:nvPr/>
        </p:nvCxnSpPr>
        <p:spPr>
          <a:xfrm flipV="1">
            <a:off x="8542476" y="4658571"/>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686DAF4-050B-B641-98F3-22D82C513105}"/>
              </a:ext>
            </a:extLst>
          </p:cNvPr>
          <p:cNvCxnSpPr/>
          <p:nvPr/>
        </p:nvCxnSpPr>
        <p:spPr>
          <a:xfrm flipV="1">
            <a:off x="9719204" y="2460014"/>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B648840-3D7E-8F4B-9C33-AA53167F04F2}"/>
              </a:ext>
            </a:extLst>
          </p:cNvPr>
          <p:cNvCxnSpPr/>
          <p:nvPr/>
        </p:nvCxnSpPr>
        <p:spPr>
          <a:xfrm flipV="1">
            <a:off x="11600470" y="2460014"/>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464F9D8-FB85-874D-8E0D-569FD510CE26}"/>
              </a:ext>
            </a:extLst>
          </p:cNvPr>
          <p:cNvCxnSpPr/>
          <p:nvPr/>
        </p:nvCxnSpPr>
        <p:spPr>
          <a:xfrm flipV="1">
            <a:off x="9717287" y="4658571"/>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61EC17B-B826-314A-A546-4DDACC531FE1}"/>
              </a:ext>
            </a:extLst>
          </p:cNvPr>
          <p:cNvCxnSpPr/>
          <p:nvPr/>
        </p:nvCxnSpPr>
        <p:spPr>
          <a:xfrm flipV="1">
            <a:off x="11600470" y="4658571"/>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5E75351-06A0-5E46-A136-A11C670E7715}"/>
              </a:ext>
            </a:extLst>
          </p:cNvPr>
          <p:cNvCxnSpPr/>
          <p:nvPr/>
        </p:nvCxnSpPr>
        <p:spPr>
          <a:xfrm flipV="1">
            <a:off x="8542476" y="2460014"/>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AB6C517-D564-7244-8F9E-D720402A78EF}"/>
              </a:ext>
            </a:extLst>
          </p:cNvPr>
          <p:cNvSpPr txBox="1"/>
          <p:nvPr/>
        </p:nvSpPr>
        <p:spPr>
          <a:xfrm>
            <a:off x="1876926" y="5240980"/>
            <a:ext cx="2542083" cy="369332"/>
          </a:xfrm>
          <a:prstGeom prst="rect">
            <a:avLst/>
          </a:prstGeom>
          <a:noFill/>
        </p:spPr>
        <p:txBody>
          <a:bodyPr wrap="square" rtlCol="0">
            <a:spAutoFit/>
          </a:bodyPr>
          <a:lstStyle/>
          <a:p>
            <a:pPr algn="ctr"/>
            <a:r>
              <a:rPr lang="en-US" b="1" dirty="0"/>
              <a:t>0.1 &lt; Q</a:t>
            </a:r>
            <a:r>
              <a:rPr lang="en-US" b="1" baseline="30000" dirty="0"/>
              <a:t>2</a:t>
            </a:r>
            <a:r>
              <a:rPr lang="en-US" b="1" dirty="0"/>
              <a:t> &lt; 1.0</a:t>
            </a:r>
          </a:p>
        </p:txBody>
      </p:sp>
      <p:sp>
        <p:nvSpPr>
          <p:cNvPr id="24" name="TextBox 23">
            <a:extLst>
              <a:ext uri="{FF2B5EF4-FFF2-40B4-BE49-F238E27FC236}">
                <a16:creationId xmlns:a16="http://schemas.microsoft.com/office/drawing/2014/main" id="{86A31918-3C29-854D-A18F-5C932DF2503A}"/>
              </a:ext>
            </a:extLst>
          </p:cNvPr>
          <p:cNvSpPr txBox="1"/>
          <p:nvPr/>
        </p:nvSpPr>
        <p:spPr>
          <a:xfrm>
            <a:off x="7872958" y="1975072"/>
            <a:ext cx="2542083" cy="369332"/>
          </a:xfrm>
          <a:prstGeom prst="rect">
            <a:avLst/>
          </a:prstGeom>
          <a:noFill/>
        </p:spPr>
        <p:txBody>
          <a:bodyPr wrap="square" rtlCol="0">
            <a:spAutoFit/>
          </a:bodyPr>
          <a:lstStyle/>
          <a:p>
            <a:pPr algn="ctr"/>
            <a:r>
              <a:rPr lang="en-US" b="1" dirty="0"/>
              <a:t>10 &lt; Q</a:t>
            </a:r>
            <a:r>
              <a:rPr lang="en-US" b="1" baseline="30000" dirty="0"/>
              <a:t>2</a:t>
            </a:r>
            <a:r>
              <a:rPr lang="en-US" b="1" dirty="0"/>
              <a:t> &lt; 100</a:t>
            </a:r>
          </a:p>
        </p:txBody>
      </p:sp>
      <p:sp>
        <p:nvSpPr>
          <p:cNvPr id="25" name="TextBox 24">
            <a:extLst>
              <a:ext uri="{FF2B5EF4-FFF2-40B4-BE49-F238E27FC236}">
                <a16:creationId xmlns:a16="http://schemas.microsoft.com/office/drawing/2014/main" id="{9BBA3AF9-3FD7-2242-90F0-2FB92EBE0E58}"/>
              </a:ext>
            </a:extLst>
          </p:cNvPr>
          <p:cNvSpPr txBox="1"/>
          <p:nvPr/>
        </p:nvSpPr>
        <p:spPr>
          <a:xfrm>
            <a:off x="6610676" y="2472180"/>
            <a:ext cx="1571615" cy="338554"/>
          </a:xfrm>
          <a:prstGeom prst="rect">
            <a:avLst/>
          </a:prstGeom>
          <a:noFill/>
        </p:spPr>
        <p:txBody>
          <a:bodyPr wrap="square" rtlCol="0">
            <a:spAutoFit/>
          </a:bodyPr>
          <a:lstStyle/>
          <a:p>
            <a:pPr algn="ctr"/>
            <a:r>
              <a:rPr lang="en-US" sz="1600" dirty="0"/>
              <a:t>0.01 &lt; y &lt; 0.1</a:t>
            </a:r>
          </a:p>
        </p:txBody>
      </p:sp>
      <p:sp>
        <p:nvSpPr>
          <p:cNvPr id="26" name="TextBox 25">
            <a:extLst>
              <a:ext uri="{FF2B5EF4-FFF2-40B4-BE49-F238E27FC236}">
                <a16:creationId xmlns:a16="http://schemas.microsoft.com/office/drawing/2014/main" id="{7D9F8FAF-17CE-B548-8906-D07FF55F4158}"/>
              </a:ext>
            </a:extLst>
          </p:cNvPr>
          <p:cNvSpPr txBox="1"/>
          <p:nvPr/>
        </p:nvSpPr>
        <p:spPr>
          <a:xfrm>
            <a:off x="9663672" y="2479895"/>
            <a:ext cx="1571615" cy="338554"/>
          </a:xfrm>
          <a:prstGeom prst="rect">
            <a:avLst/>
          </a:prstGeom>
          <a:noFill/>
        </p:spPr>
        <p:txBody>
          <a:bodyPr wrap="square" rtlCol="0">
            <a:spAutoFit/>
          </a:bodyPr>
          <a:lstStyle/>
          <a:p>
            <a:pPr algn="ctr"/>
            <a:r>
              <a:rPr lang="en-US" sz="1600" dirty="0"/>
              <a:t>0.3 &lt; y &lt; 0.4</a:t>
            </a:r>
          </a:p>
        </p:txBody>
      </p:sp>
      <p:sp>
        <p:nvSpPr>
          <p:cNvPr id="27" name="TextBox 26">
            <a:extLst>
              <a:ext uri="{FF2B5EF4-FFF2-40B4-BE49-F238E27FC236}">
                <a16:creationId xmlns:a16="http://schemas.microsoft.com/office/drawing/2014/main" id="{9A877DA6-C805-3D43-AA0A-B74296D8EC8A}"/>
              </a:ext>
            </a:extLst>
          </p:cNvPr>
          <p:cNvSpPr txBox="1"/>
          <p:nvPr/>
        </p:nvSpPr>
        <p:spPr>
          <a:xfrm>
            <a:off x="6608692" y="4666267"/>
            <a:ext cx="1571615" cy="338554"/>
          </a:xfrm>
          <a:prstGeom prst="rect">
            <a:avLst/>
          </a:prstGeom>
          <a:noFill/>
        </p:spPr>
        <p:txBody>
          <a:bodyPr wrap="square" rtlCol="0">
            <a:spAutoFit/>
          </a:bodyPr>
          <a:lstStyle/>
          <a:p>
            <a:pPr algn="ctr"/>
            <a:r>
              <a:rPr lang="en-US" sz="1600" dirty="0"/>
              <a:t>0.6 &lt; y &lt; 0.7</a:t>
            </a:r>
          </a:p>
        </p:txBody>
      </p:sp>
      <p:sp>
        <p:nvSpPr>
          <p:cNvPr id="28" name="TextBox 27">
            <a:extLst>
              <a:ext uri="{FF2B5EF4-FFF2-40B4-BE49-F238E27FC236}">
                <a16:creationId xmlns:a16="http://schemas.microsoft.com/office/drawing/2014/main" id="{B745AD6D-5398-9E4E-B420-0ABD9D0E6364}"/>
              </a:ext>
            </a:extLst>
          </p:cNvPr>
          <p:cNvSpPr txBox="1"/>
          <p:nvPr/>
        </p:nvSpPr>
        <p:spPr>
          <a:xfrm>
            <a:off x="9663672" y="4666267"/>
            <a:ext cx="1571615" cy="338554"/>
          </a:xfrm>
          <a:prstGeom prst="rect">
            <a:avLst/>
          </a:prstGeom>
          <a:noFill/>
        </p:spPr>
        <p:txBody>
          <a:bodyPr wrap="square" rtlCol="0">
            <a:spAutoFit/>
          </a:bodyPr>
          <a:lstStyle/>
          <a:p>
            <a:pPr algn="ctr"/>
            <a:r>
              <a:rPr lang="en-US" sz="1600" dirty="0"/>
              <a:t>0.9 &lt; y &lt; 0.95</a:t>
            </a:r>
          </a:p>
        </p:txBody>
      </p:sp>
      <p:sp>
        <p:nvSpPr>
          <p:cNvPr id="29" name="TextBox 28">
            <a:extLst>
              <a:ext uri="{FF2B5EF4-FFF2-40B4-BE49-F238E27FC236}">
                <a16:creationId xmlns:a16="http://schemas.microsoft.com/office/drawing/2014/main" id="{0E55E9F3-74BD-694C-B6C5-B06AD32CFEE8}"/>
              </a:ext>
            </a:extLst>
          </p:cNvPr>
          <p:cNvSpPr txBox="1"/>
          <p:nvPr/>
        </p:nvSpPr>
        <p:spPr>
          <a:xfrm>
            <a:off x="471675" y="1201123"/>
            <a:ext cx="1571615" cy="338554"/>
          </a:xfrm>
          <a:prstGeom prst="rect">
            <a:avLst/>
          </a:prstGeom>
          <a:noFill/>
        </p:spPr>
        <p:txBody>
          <a:bodyPr wrap="square" rtlCol="0">
            <a:spAutoFit/>
          </a:bodyPr>
          <a:lstStyle/>
          <a:p>
            <a:pPr algn="ctr"/>
            <a:r>
              <a:rPr lang="en-US" sz="1600" dirty="0"/>
              <a:t>0.01 &lt; y &lt; 0.1</a:t>
            </a:r>
          </a:p>
        </p:txBody>
      </p:sp>
      <p:sp>
        <p:nvSpPr>
          <p:cNvPr id="30" name="TextBox 29">
            <a:extLst>
              <a:ext uri="{FF2B5EF4-FFF2-40B4-BE49-F238E27FC236}">
                <a16:creationId xmlns:a16="http://schemas.microsoft.com/office/drawing/2014/main" id="{3352E21E-7564-E543-9426-068DBAA7C082}"/>
              </a:ext>
            </a:extLst>
          </p:cNvPr>
          <p:cNvSpPr txBox="1"/>
          <p:nvPr/>
        </p:nvSpPr>
        <p:spPr>
          <a:xfrm>
            <a:off x="3524671" y="1208838"/>
            <a:ext cx="1571615" cy="338554"/>
          </a:xfrm>
          <a:prstGeom prst="rect">
            <a:avLst/>
          </a:prstGeom>
          <a:noFill/>
        </p:spPr>
        <p:txBody>
          <a:bodyPr wrap="square" rtlCol="0">
            <a:spAutoFit/>
          </a:bodyPr>
          <a:lstStyle/>
          <a:p>
            <a:pPr algn="ctr"/>
            <a:r>
              <a:rPr lang="en-US" sz="1600" dirty="0"/>
              <a:t>0.3 &lt; y &lt; 0.4</a:t>
            </a:r>
          </a:p>
        </p:txBody>
      </p:sp>
      <p:sp>
        <p:nvSpPr>
          <p:cNvPr id="31" name="TextBox 30">
            <a:extLst>
              <a:ext uri="{FF2B5EF4-FFF2-40B4-BE49-F238E27FC236}">
                <a16:creationId xmlns:a16="http://schemas.microsoft.com/office/drawing/2014/main" id="{9DC48EDE-D634-AD47-A27D-92211D08F6E2}"/>
              </a:ext>
            </a:extLst>
          </p:cNvPr>
          <p:cNvSpPr txBox="1"/>
          <p:nvPr/>
        </p:nvSpPr>
        <p:spPr>
          <a:xfrm>
            <a:off x="469691" y="3395210"/>
            <a:ext cx="1571615" cy="338554"/>
          </a:xfrm>
          <a:prstGeom prst="rect">
            <a:avLst/>
          </a:prstGeom>
          <a:noFill/>
        </p:spPr>
        <p:txBody>
          <a:bodyPr wrap="square" rtlCol="0">
            <a:spAutoFit/>
          </a:bodyPr>
          <a:lstStyle/>
          <a:p>
            <a:pPr algn="ctr"/>
            <a:r>
              <a:rPr lang="en-US" sz="1600" dirty="0"/>
              <a:t>0.6 &lt; y &lt; 0.7</a:t>
            </a:r>
          </a:p>
        </p:txBody>
      </p:sp>
      <p:sp>
        <p:nvSpPr>
          <p:cNvPr id="32" name="TextBox 31">
            <a:extLst>
              <a:ext uri="{FF2B5EF4-FFF2-40B4-BE49-F238E27FC236}">
                <a16:creationId xmlns:a16="http://schemas.microsoft.com/office/drawing/2014/main" id="{5F670618-7C0B-7F4A-9927-E2300693948E}"/>
              </a:ext>
            </a:extLst>
          </p:cNvPr>
          <p:cNvSpPr txBox="1"/>
          <p:nvPr/>
        </p:nvSpPr>
        <p:spPr>
          <a:xfrm>
            <a:off x="3524671" y="3395210"/>
            <a:ext cx="1571615" cy="338554"/>
          </a:xfrm>
          <a:prstGeom prst="rect">
            <a:avLst/>
          </a:prstGeom>
          <a:noFill/>
        </p:spPr>
        <p:txBody>
          <a:bodyPr wrap="square" rtlCol="0">
            <a:spAutoFit/>
          </a:bodyPr>
          <a:lstStyle/>
          <a:p>
            <a:pPr algn="ctr"/>
            <a:r>
              <a:rPr lang="en-US" sz="1600" dirty="0"/>
              <a:t>0.9 &lt; y &lt; 0.95</a:t>
            </a:r>
          </a:p>
        </p:txBody>
      </p:sp>
      <p:sp>
        <p:nvSpPr>
          <p:cNvPr id="33" name="TextBox 32">
            <a:extLst>
              <a:ext uri="{FF2B5EF4-FFF2-40B4-BE49-F238E27FC236}">
                <a16:creationId xmlns:a16="http://schemas.microsoft.com/office/drawing/2014/main" id="{0E790768-895B-744A-8448-8FB73A2BFEC0}"/>
              </a:ext>
            </a:extLst>
          </p:cNvPr>
          <p:cNvSpPr txBox="1"/>
          <p:nvPr/>
        </p:nvSpPr>
        <p:spPr>
          <a:xfrm>
            <a:off x="6292516" y="173620"/>
            <a:ext cx="5763126" cy="1477328"/>
          </a:xfrm>
          <a:prstGeom prst="rect">
            <a:avLst/>
          </a:prstGeom>
          <a:noFill/>
        </p:spPr>
        <p:txBody>
          <a:bodyPr wrap="square" rtlCol="0">
            <a:spAutoFit/>
          </a:bodyPr>
          <a:lstStyle/>
          <a:p>
            <a:pPr marL="285750" indent="-285750">
              <a:buFont typeface="Wingdings" pitchFamily="2" charset="2"/>
              <a:buChar char="q"/>
            </a:pPr>
            <a:r>
              <a:rPr lang="en-US" dirty="0"/>
              <a:t>For Born-level process, struck quark kinematics are correlated with event kinematics</a:t>
            </a:r>
          </a:p>
          <a:p>
            <a:pPr marL="285750" indent="-285750">
              <a:buFont typeface="Wingdings" pitchFamily="2" charset="2"/>
              <a:buChar char="q"/>
            </a:pPr>
            <a:endParaRPr lang="en-US" dirty="0"/>
          </a:p>
          <a:p>
            <a:pPr marL="285750" indent="-285750">
              <a:buFont typeface="Wingdings" pitchFamily="2" charset="2"/>
              <a:buChar char="q"/>
            </a:pPr>
            <a:r>
              <a:rPr lang="en-US" dirty="0"/>
              <a:t>Final state radiation can alter quark kinematics significantly</a:t>
            </a:r>
          </a:p>
        </p:txBody>
      </p:sp>
      <p:sp>
        <p:nvSpPr>
          <p:cNvPr id="34" name="Footer Placeholder 33">
            <a:extLst>
              <a:ext uri="{FF2B5EF4-FFF2-40B4-BE49-F238E27FC236}">
                <a16:creationId xmlns:a16="http://schemas.microsoft.com/office/drawing/2014/main" id="{BF9E1C18-83C5-E248-9347-E07EFC64474B}"/>
              </a:ext>
            </a:extLst>
          </p:cNvPr>
          <p:cNvSpPr>
            <a:spLocks noGrp="1"/>
          </p:cNvSpPr>
          <p:nvPr>
            <p:ph type="ftr" sz="quarter" idx="11"/>
          </p:nvPr>
        </p:nvSpPr>
        <p:spPr/>
        <p:txBody>
          <a:bodyPr/>
          <a:lstStyle/>
          <a:p>
            <a:r>
              <a:rPr lang="en-US"/>
              <a:t>EICUG Early Career</a:t>
            </a:r>
          </a:p>
        </p:txBody>
      </p:sp>
      <p:sp>
        <p:nvSpPr>
          <p:cNvPr id="35" name="Slide Number Placeholder 34">
            <a:extLst>
              <a:ext uri="{FF2B5EF4-FFF2-40B4-BE49-F238E27FC236}">
                <a16:creationId xmlns:a16="http://schemas.microsoft.com/office/drawing/2014/main" id="{7349D306-7EA1-F04A-AE18-ED1E408DE7CF}"/>
              </a:ext>
            </a:extLst>
          </p:cNvPr>
          <p:cNvSpPr>
            <a:spLocks noGrp="1"/>
          </p:cNvSpPr>
          <p:nvPr>
            <p:ph type="sldNum" sz="quarter" idx="12"/>
          </p:nvPr>
        </p:nvSpPr>
        <p:spPr/>
        <p:txBody>
          <a:bodyPr/>
          <a:lstStyle/>
          <a:p>
            <a:fld id="{5D4A0402-B54A-814D-BCFB-0A833BEEB04B}" type="slidenum">
              <a:rPr lang="en-US" smtClean="0"/>
              <a:t>15</a:t>
            </a:fld>
            <a:endParaRPr lang="en-US"/>
          </a:p>
        </p:txBody>
      </p:sp>
    </p:spTree>
    <p:extLst>
      <p:ext uri="{BB962C8B-B14F-4D97-AF65-F5344CB8AC3E}">
        <p14:creationId xmlns:p14="http://schemas.microsoft.com/office/powerpoint/2010/main" val="2952419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CBDA51-46EF-3443-A4DC-760828667ECE}"/>
              </a:ext>
            </a:extLst>
          </p:cNvPr>
          <p:cNvSpPr txBox="1"/>
          <p:nvPr/>
        </p:nvSpPr>
        <p:spPr>
          <a:xfrm>
            <a:off x="312516" y="173620"/>
            <a:ext cx="8461094" cy="648183"/>
          </a:xfrm>
          <a:prstGeom prst="rect">
            <a:avLst/>
          </a:prstGeom>
          <a:noFill/>
        </p:spPr>
        <p:txBody>
          <a:bodyPr wrap="square" lIns="91440" tIns="45720" rIns="91440" bIns="45720" rtlCol="0" anchor="t">
            <a:spAutoFit/>
          </a:bodyPr>
          <a:lstStyle/>
          <a:p>
            <a:r>
              <a:rPr lang="en-US" sz="3600" dirty="0">
                <a:solidFill>
                  <a:srgbClr val="FF0000"/>
                </a:solidFill>
                <a:cs typeface="Calibri"/>
              </a:rPr>
              <a:t>(Charged) Particle Distributions (18x275)</a:t>
            </a:r>
          </a:p>
        </p:txBody>
      </p:sp>
      <p:pic>
        <p:nvPicPr>
          <p:cNvPr id="3" name="Picture 2" descr="Graphical user interface, application&#10;&#10;Description automatically generated">
            <a:extLst>
              <a:ext uri="{FF2B5EF4-FFF2-40B4-BE49-F238E27FC236}">
                <a16:creationId xmlns:a16="http://schemas.microsoft.com/office/drawing/2014/main" id="{8BD79FEB-0A99-0849-AC9C-1AD08E390AF8}"/>
              </a:ext>
            </a:extLst>
          </p:cNvPr>
          <p:cNvPicPr>
            <a:picLocks noChangeAspect="1"/>
          </p:cNvPicPr>
          <p:nvPr/>
        </p:nvPicPr>
        <p:blipFill>
          <a:blip r:embed="rId2"/>
          <a:stretch>
            <a:fillRect/>
          </a:stretch>
        </p:blipFill>
        <p:spPr>
          <a:xfrm>
            <a:off x="0" y="939796"/>
            <a:ext cx="6096000" cy="4377202"/>
          </a:xfrm>
          <a:prstGeom prst="rect">
            <a:avLst/>
          </a:prstGeom>
        </p:spPr>
      </p:pic>
      <p:pic>
        <p:nvPicPr>
          <p:cNvPr id="4" name="Picture 3" descr="Chart&#10;&#10;Description automatically generated">
            <a:extLst>
              <a:ext uri="{FF2B5EF4-FFF2-40B4-BE49-F238E27FC236}">
                <a16:creationId xmlns:a16="http://schemas.microsoft.com/office/drawing/2014/main" id="{20D72C57-55DE-E244-AB2F-E85C386DFAC1}"/>
              </a:ext>
            </a:extLst>
          </p:cNvPr>
          <p:cNvPicPr>
            <a:picLocks noChangeAspect="1"/>
          </p:cNvPicPr>
          <p:nvPr/>
        </p:nvPicPr>
        <p:blipFill>
          <a:blip r:embed="rId3"/>
          <a:stretch>
            <a:fillRect/>
          </a:stretch>
        </p:blipFill>
        <p:spPr>
          <a:xfrm>
            <a:off x="6096000" y="2221570"/>
            <a:ext cx="6096000" cy="4377202"/>
          </a:xfrm>
          <a:prstGeom prst="rect">
            <a:avLst/>
          </a:prstGeom>
        </p:spPr>
      </p:pic>
      <p:pic>
        <p:nvPicPr>
          <p:cNvPr id="5" name="Picture 4" descr="Chart, surface chart&#10;&#10;Description automatically generated">
            <a:extLst>
              <a:ext uri="{FF2B5EF4-FFF2-40B4-BE49-F238E27FC236}">
                <a16:creationId xmlns:a16="http://schemas.microsoft.com/office/drawing/2014/main" id="{220B39E8-0BF1-A140-B277-54575C6E316F}"/>
              </a:ext>
            </a:extLst>
          </p:cNvPr>
          <p:cNvPicPr>
            <a:picLocks noChangeAspect="1"/>
          </p:cNvPicPr>
          <p:nvPr/>
        </p:nvPicPr>
        <p:blipFill>
          <a:blip r:embed="rId4"/>
          <a:stretch>
            <a:fillRect/>
          </a:stretch>
        </p:blipFill>
        <p:spPr>
          <a:xfrm>
            <a:off x="6096000" y="2221569"/>
            <a:ext cx="6096001" cy="4377203"/>
          </a:xfrm>
          <a:prstGeom prst="rect">
            <a:avLst/>
          </a:prstGeom>
        </p:spPr>
      </p:pic>
      <p:pic>
        <p:nvPicPr>
          <p:cNvPr id="6" name="Picture 5" descr="Chart, surface chart&#10;&#10;Description automatically generated">
            <a:extLst>
              <a:ext uri="{FF2B5EF4-FFF2-40B4-BE49-F238E27FC236}">
                <a16:creationId xmlns:a16="http://schemas.microsoft.com/office/drawing/2014/main" id="{BEA7D2E3-6645-5E4A-AEAB-44DCA0DCB643}"/>
              </a:ext>
            </a:extLst>
          </p:cNvPr>
          <p:cNvPicPr>
            <a:picLocks noChangeAspect="1"/>
          </p:cNvPicPr>
          <p:nvPr/>
        </p:nvPicPr>
        <p:blipFill>
          <a:blip r:embed="rId5"/>
          <a:stretch>
            <a:fillRect/>
          </a:stretch>
        </p:blipFill>
        <p:spPr>
          <a:xfrm>
            <a:off x="0" y="939794"/>
            <a:ext cx="6096002" cy="4377204"/>
          </a:xfrm>
          <a:prstGeom prst="rect">
            <a:avLst/>
          </a:prstGeom>
        </p:spPr>
      </p:pic>
      <p:pic>
        <p:nvPicPr>
          <p:cNvPr id="7" name="Picture 6" descr="Chart, surface chart&#10;&#10;Description automatically generated">
            <a:extLst>
              <a:ext uri="{FF2B5EF4-FFF2-40B4-BE49-F238E27FC236}">
                <a16:creationId xmlns:a16="http://schemas.microsoft.com/office/drawing/2014/main" id="{DA2B906F-B65E-8A44-8385-FF552ADDA16C}"/>
              </a:ext>
            </a:extLst>
          </p:cNvPr>
          <p:cNvPicPr>
            <a:picLocks noChangeAspect="1"/>
          </p:cNvPicPr>
          <p:nvPr/>
        </p:nvPicPr>
        <p:blipFill>
          <a:blip r:embed="rId6"/>
          <a:stretch>
            <a:fillRect/>
          </a:stretch>
        </p:blipFill>
        <p:spPr>
          <a:xfrm>
            <a:off x="6096000" y="2221568"/>
            <a:ext cx="6096000" cy="4377202"/>
          </a:xfrm>
          <a:prstGeom prst="rect">
            <a:avLst/>
          </a:prstGeom>
        </p:spPr>
      </p:pic>
      <p:pic>
        <p:nvPicPr>
          <p:cNvPr id="9" name="Picture 8" descr="Chart, histogram&#10;&#10;Description automatically generated">
            <a:extLst>
              <a:ext uri="{FF2B5EF4-FFF2-40B4-BE49-F238E27FC236}">
                <a16:creationId xmlns:a16="http://schemas.microsoft.com/office/drawing/2014/main" id="{E05AEE78-354D-DF41-8AC0-28D8C73D91DE}"/>
              </a:ext>
            </a:extLst>
          </p:cNvPr>
          <p:cNvPicPr>
            <a:picLocks noChangeAspect="1"/>
          </p:cNvPicPr>
          <p:nvPr/>
        </p:nvPicPr>
        <p:blipFill>
          <a:blip r:embed="rId7"/>
          <a:stretch>
            <a:fillRect/>
          </a:stretch>
        </p:blipFill>
        <p:spPr>
          <a:xfrm>
            <a:off x="3957" y="939796"/>
            <a:ext cx="6096000" cy="4377202"/>
          </a:xfrm>
          <a:prstGeom prst="rect">
            <a:avLst/>
          </a:prstGeom>
        </p:spPr>
      </p:pic>
      <p:pic>
        <p:nvPicPr>
          <p:cNvPr id="10" name="Picture 9" descr="Chart, histogram&#10;&#10;Description automatically generated">
            <a:extLst>
              <a:ext uri="{FF2B5EF4-FFF2-40B4-BE49-F238E27FC236}">
                <a16:creationId xmlns:a16="http://schemas.microsoft.com/office/drawing/2014/main" id="{23968157-04F9-6141-99AF-BF6BEF14141D}"/>
              </a:ext>
            </a:extLst>
          </p:cNvPr>
          <p:cNvPicPr>
            <a:picLocks noChangeAspect="1"/>
          </p:cNvPicPr>
          <p:nvPr/>
        </p:nvPicPr>
        <p:blipFill>
          <a:blip r:embed="rId8"/>
          <a:stretch>
            <a:fillRect/>
          </a:stretch>
        </p:blipFill>
        <p:spPr>
          <a:xfrm>
            <a:off x="-3955" y="939796"/>
            <a:ext cx="6096000" cy="4377202"/>
          </a:xfrm>
          <a:prstGeom prst="rect">
            <a:avLst/>
          </a:prstGeom>
        </p:spPr>
      </p:pic>
      <p:pic>
        <p:nvPicPr>
          <p:cNvPr id="11" name="Picture 10" descr="Chart, surface chart&#10;&#10;Description automatically generated">
            <a:extLst>
              <a:ext uri="{FF2B5EF4-FFF2-40B4-BE49-F238E27FC236}">
                <a16:creationId xmlns:a16="http://schemas.microsoft.com/office/drawing/2014/main" id="{D4B0C7DE-7BD4-B149-BE96-B3150751CD1C}"/>
              </a:ext>
            </a:extLst>
          </p:cNvPr>
          <p:cNvPicPr>
            <a:picLocks noChangeAspect="1"/>
          </p:cNvPicPr>
          <p:nvPr/>
        </p:nvPicPr>
        <p:blipFill>
          <a:blip r:embed="rId5"/>
          <a:stretch>
            <a:fillRect/>
          </a:stretch>
        </p:blipFill>
        <p:spPr>
          <a:xfrm>
            <a:off x="6088085" y="2221565"/>
            <a:ext cx="6096003" cy="4377205"/>
          </a:xfrm>
          <a:prstGeom prst="rect">
            <a:avLst/>
          </a:prstGeom>
        </p:spPr>
      </p:pic>
      <p:cxnSp>
        <p:nvCxnSpPr>
          <p:cNvPr id="12" name="Straight Connector 11">
            <a:extLst>
              <a:ext uri="{FF2B5EF4-FFF2-40B4-BE49-F238E27FC236}">
                <a16:creationId xmlns:a16="http://schemas.microsoft.com/office/drawing/2014/main" id="{55D70A63-E842-7141-9E58-22F9B58D40A5}"/>
              </a:ext>
            </a:extLst>
          </p:cNvPr>
          <p:cNvCxnSpPr/>
          <p:nvPr/>
        </p:nvCxnSpPr>
        <p:spPr>
          <a:xfrm flipV="1">
            <a:off x="2452577" y="1190847"/>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2C0DF1F-8333-474E-91F2-2739DE7133FE}"/>
              </a:ext>
            </a:extLst>
          </p:cNvPr>
          <p:cNvCxnSpPr/>
          <p:nvPr/>
        </p:nvCxnSpPr>
        <p:spPr>
          <a:xfrm flipV="1">
            <a:off x="577703" y="1190847"/>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148FCB1-947B-6F47-91AD-DD5414B70BE6}"/>
              </a:ext>
            </a:extLst>
          </p:cNvPr>
          <p:cNvCxnSpPr/>
          <p:nvPr/>
        </p:nvCxnSpPr>
        <p:spPr>
          <a:xfrm flipV="1">
            <a:off x="577703" y="3374415"/>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D8F6B89-B0CC-9248-8B02-9E9316687E3B}"/>
              </a:ext>
            </a:extLst>
          </p:cNvPr>
          <p:cNvCxnSpPr/>
          <p:nvPr/>
        </p:nvCxnSpPr>
        <p:spPr>
          <a:xfrm flipV="1">
            <a:off x="2455657" y="3374415"/>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CE67766-DEBF-4A44-BFFF-5868026AAAF7}"/>
              </a:ext>
            </a:extLst>
          </p:cNvPr>
          <p:cNvCxnSpPr/>
          <p:nvPr/>
        </p:nvCxnSpPr>
        <p:spPr>
          <a:xfrm flipV="1">
            <a:off x="3630700" y="1190847"/>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D2003DE-12E5-9442-892E-9DCBABF3B558}"/>
              </a:ext>
            </a:extLst>
          </p:cNvPr>
          <p:cNvCxnSpPr/>
          <p:nvPr/>
        </p:nvCxnSpPr>
        <p:spPr>
          <a:xfrm flipV="1">
            <a:off x="5496975" y="1190847"/>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A77F75F-76CA-914B-A8CC-D64AD8E1E7E5}"/>
              </a:ext>
            </a:extLst>
          </p:cNvPr>
          <p:cNvCxnSpPr/>
          <p:nvPr/>
        </p:nvCxnSpPr>
        <p:spPr>
          <a:xfrm flipV="1">
            <a:off x="3630700" y="3374415"/>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4B80F43-A8FC-6447-92DF-81B5BB25025A}"/>
              </a:ext>
            </a:extLst>
          </p:cNvPr>
          <p:cNvCxnSpPr/>
          <p:nvPr/>
        </p:nvCxnSpPr>
        <p:spPr>
          <a:xfrm flipV="1">
            <a:off x="5496975" y="3374415"/>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BDBBF38-26C5-2343-9692-FF7767C955BC}"/>
              </a:ext>
            </a:extLst>
          </p:cNvPr>
          <p:cNvCxnSpPr/>
          <p:nvPr/>
        </p:nvCxnSpPr>
        <p:spPr>
          <a:xfrm flipV="1">
            <a:off x="6673703" y="2460014"/>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2AF3277-8B4B-9845-8F14-464C8F9A962B}"/>
              </a:ext>
            </a:extLst>
          </p:cNvPr>
          <p:cNvCxnSpPr/>
          <p:nvPr/>
        </p:nvCxnSpPr>
        <p:spPr>
          <a:xfrm flipV="1">
            <a:off x="6673703" y="4658571"/>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870AB30-C684-8742-A2EC-898F065AC636}"/>
              </a:ext>
            </a:extLst>
          </p:cNvPr>
          <p:cNvCxnSpPr/>
          <p:nvPr/>
        </p:nvCxnSpPr>
        <p:spPr>
          <a:xfrm flipV="1">
            <a:off x="8542476" y="4658571"/>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A9B6870-E2A4-E148-9D7B-C13102632072}"/>
              </a:ext>
            </a:extLst>
          </p:cNvPr>
          <p:cNvCxnSpPr/>
          <p:nvPr/>
        </p:nvCxnSpPr>
        <p:spPr>
          <a:xfrm flipV="1">
            <a:off x="9719204" y="2460014"/>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4D462D3-2114-CB42-A174-BEE9907600E8}"/>
              </a:ext>
            </a:extLst>
          </p:cNvPr>
          <p:cNvCxnSpPr/>
          <p:nvPr/>
        </p:nvCxnSpPr>
        <p:spPr>
          <a:xfrm flipV="1">
            <a:off x="11600470" y="2460014"/>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FD61A36-E4D9-6D4A-8A48-22925AE7A8F5}"/>
              </a:ext>
            </a:extLst>
          </p:cNvPr>
          <p:cNvCxnSpPr/>
          <p:nvPr/>
        </p:nvCxnSpPr>
        <p:spPr>
          <a:xfrm flipV="1">
            <a:off x="9717287" y="4658571"/>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4379EAF-924F-D446-9BC9-7E20CD96DE02}"/>
              </a:ext>
            </a:extLst>
          </p:cNvPr>
          <p:cNvCxnSpPr/>
          <p:nvPr/>
        </p:nvCxnSpPr>
        <p:spPr>
          <a:xfrm flipV="1">
            <a:off x="11600470" y="4658571"/>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D10F8BB-2163-214E-BD9C-F39E40C3605E}"/>
              </a:ext>
            </a:extLst>
          </p:cNvPr>
          <p:cNvCxnSpPr/>
          <p:nvPr/>
        </p:nvCxnSpPr>
        <p:spPr>
          <a:xfrm flipV="1">
            <a:off x="8542476" y="2460014"/>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AD8EE2D-E1F7-8347-A7D4-E6EEF55B3974}"/>
              </a:ext>
            </a:extLst>
          </p:cNvPr>
          <p:cNvSpPr txBox="1"/>
          <p:nvPr/>
        </p:nvSpPr>
        <p:spPr>
          <a:xfrm>
            <a:off x="1876926" y="5240980"/>
            <a:ext cx="2542083" cy="369332"/>
          </a:xfrm>
          <a:prstGeom prst="rect">
            <a:avLst/>
          </a:prstGeom>
          <a:noFill/>
        </p:spPr>
        <p:txBody>
          <a:bodyPr wrap="square" rtlCol="0">
            <a:spAutoFit/>
          </a:bodyPr>
          <a:lstStyle/>
          <a:p>
            <a:pPr algn="ctr"/>
            <a:r>
              <a:rPr lang="en-US" b="1" dirty="0"/>
              <a:t>0.1 &lt; Q</a:t>
            </a:r>
            <a:r>
              <a:rPr lang="en-US" b="1" baseline="30000" dirty="0"/>
              <a:t>2</a:t>
            </a:r>
            <a:r>
              <a:rPr lang="en-US" b="1" dirty="0"/>
              <a:t> &lt; 1.0</a:t>
            </a:r>
          </a:p>
        </p:txBody>
      </p:sp>
      <p:sp>
        <p:nvSpPr>
          <p:cNvPr id="29" name="TextBox 28">
            <a:extLst>
              <a:ext uri="{FF2B5EF4-FFF2-40B4-BE49-F238E27FC236}">
                <a16:creationId xmlns:a16="http://schemas.microsoft.com/office/drawing/2014/main" id="{5EC589F8-7679-CC48-B1B3-06A5E7BD9C94}"/>
              </a:ext>
            </a:extLst>
          </p:cNvPr>
          <p:cNvSpPr txBox="1"/>
          <p:nvPr/>
        </p:nvSpPr>
        <p:spPr>
          <a:xfrm>
            <a:off x="7872958" y="1975072"/>
            <a:ext cx="2542083" cy="369332"/>
          </a:xfrm>
          <a:prstGeom prst="rect">
            <a:avLst/>
          </a:prstGeom>
          <a:noFill/>
        </p:spPr>
        <p:txBody>
          <a:bodyPr wrap="square" rtlCol="0">
            <a:spAutoFit/>
          </a:bodyPr>
          <a:lstStyle/>
          <a:p>
            <a:pPr algn="ctr"/>
            <a:r>
              <a:rPr lang="en-US" b="1" dirty="0"/>
              <a:t>10 &lt; Q</a:t>
            </a:r>
            <a:r>
              <a:rPr lang="en-US" b="1" baseline="30000" dirty="0"/>
              <a:t>2</a:t>
            </a:r>
            <a:r>
              <a:rPr lang="en-US" b="1" dirty="0"/>
              <a:t> &lt; 100</a:t>
            </a:r>
          </a:p>
        </p:txBody>
      </p:sp>
      <p:sp>
        <p:nvSpPr>
          <p:cNvPr id="30" name="TextBox 29">
            <a:extLst>
              <a:ext uri="{FF2B5EF4-FFF2-40B4-BE49-F238E27FC236}">
                <a16:creationId xmlns:a16="http://schemas.microsoft.com/office/drawing/2014/main" id="{A2D8D7A0-775F-D743-8070-DD6EAE5324D7}"/>
              </a:ext>
            </a:extLst>
          </p:cNvPr>
          <p:cNvSpPr txBox="1"/>
          <p:nvPr/>
        </p:nvSpPr>
        <p:spPr>
          <a:xfrm>
            <a:off x="6610676" y="2472180"/>
            <a:ext cx="1571615" cy="338554"/>
          </a:xfrm>
          <a:prstGeom prst="rect">
            <a:avLst/>
          </a:prstGeom>
          <a:noFill/>
        </p:spPr>
        <p:txBody>
          <a:bodyPr wrap="square" rtlCol="0">
            <a:spAutoFit/>
          </a:bodyPr>
          <a:lstStyle/>
          <a:p>
            <a:pPr algn="ctr"/>
            <a:r>
              <a:rPr lang="en-US" sz="1600" dirty="0"/>
              <a:t>0.01 &lt; y &lt; 0.1</a:t>
            </a:r>
          </a:p>
        </p:txBody>
      </p:sp>
      <p:sp>
        <p:nvSpPr>
          <p:cNvPr id="31" name="TextBox 30">
            <a:extLst>
              <a:ext uri="{FF2B5EF4-FFF2-40B4-BE49-F238E27FC236}">
                <a16:creationId xmlns:a16="http://schemas.microsoft.com/office/drawing/2014/main" id="{ED713871-9A5C-5341-9CB4-1D2451B8DCA4}"/>
              </a:ext>
            </a:extLst>
          </p:cNvPr>
          <p:cNvSpPr txBox="1"/>
          <p:nvPr/>
        </p:nvSpPr>
        <p:spPr>
          <a:xfrm>
            <a:off x="9663672" y="2479895"/>
            <a:ext cx="1571615" cy="338554"/>
          </a:xfrm>
          <a:prstGeom prst="rect">
            <a:avLst/>
          </a:prstGeom>
          <a:noFill/>
        </p:spPr>
        <p:txBody>
          <a:bodyPr wrap="square" rtlCol="0">
            <a:spAutoFit/>
          </a:bodyPr>
          <a:lstStyle/>
          <a:p>
            <a:pPr algn="ctr"/>
            <a:r>
              <a:rPr lang="en-US" sz="1600" dirty="0"/>
              <a:t>0.3 &lt; y &lt; 0.4</a:t>
            </a:r>
          </a:p>
        </p:txBody>
      </p:sp>
      <p:sp>
        <p:nvSpPr>
          <p:cNvPr id="32" name="TextBox 31">
            <a:extLst>
              <a:ext uri="{FF2B5EF4-FFF2-40B4-BE49-F238E27FC236}">
                <a16:creationId xmlns:a16="http://schemas.microsoft.com/office/drawing/2014/main" id="{94D556F3-A79D-2247-AADC-DE6E7966139B}"/>
              </a:ext>
            </a:extLst>
          </p:cNvPr>
          <p:cNvSpPr txBox="1"/>
          <p:nvPr/>
        </p:nvSpPr>
        <p:spPr>
          <a:xfrm>
            <a:off x="6608692" y="4666267"/>
            <a:ext cx="1571615" cy="338554"/>
          </a:xfrm>
          <a:prstGeom prst="rect">
            <a:avLst/>
          </a:prstGeom>
          <a:noFill/>
        </p:spPr>
        <p:txBody>
          <a:bodyPr wrap="square" rtlCol="0">
            <a:spAutoFit/>
          </a:bodyPr>
          <a:lstStyle/>
          <a:p>
            <a:pPr algn="ctr"/>
            <a:r>
              <a:rPr lang="en-US" sz="1600" dirty="0"/>
              <a:t>0.6 &lt; y &lt; 0.7</a:t>
            </a:r>
          </a:p>
        </p:txBody>
      </p:sp>
      <p:sp>
        <p:nvSpPr>
          <p:cNvPr id="33" name="TextBox 32">
            <a:extLst>
              <a:ext uri="{FF2B5EF4-FFF2-40B4-BE49-F238E27FC236}">
                <a16:creationId xmlns:a16="http://schemas.microsoft.com/office/drawing/2014/main" id="{C73CEC40-7921-E54D-B983-F9DCE03E17D0}"/>
              </a:ext>
            </a:extLst>
          </p:cNvPr>
          <p:cNvSpPr txBox="1"/>
          <p:nvPr/>
        </p:nvSpPr>
        <p:spPr>
          <a:xfrm>
            <a:off x="9663672" y="4666267"/>
            <a:ext cx="1571615" cy="338554"/>
          </a:xfrm>
          <a:prstGeom prst="rect">
            <a:avLst/>
          </a:prstGeom>
          <a:noFill/>
        </p:spPr>
        <p:txBody>
          <a:bodyPr wrap="square" rtlCol="0">
            <a:spAutoFit/>
          </a:bodyPr>
          <a:lstStyle/>
          <a:p>
            <a:pPr algn="ctr"/>
            <a:r>
              <a:rPr lang="en-US" sz="1600" dirty="0"/>
              <a:t>0.9 &lt; y &lt; 0.95</a:t>
            </a:r>
          </a:p>
        </p:txBody>
      </p:sp>
      <p:sp>
        <p:nvSpPr>
          <p:cNvPr id="34" name="TextBox 33">
            <a:extLst>
              <a:ext uri="{FF2B5EF4-FFF2-40B4-BE49-F238E27FC236}">
                <a16:creationId xmlns:a16="http://schemas.microsoft.com/office/drawing/2014/main" id="{06360B31-B129-6C40-8C02-3BE0EF343D55}"/>
              </a:ext>
            </a:extLst>
          </p:cNvPr>
          <p:cNvSpPr txBox="1"/>
          <p:nvPr/>
        </p:nvSpPr>
        <p:spPr>
          <a:xfrm>
            <a:off x="471675" y="1201123"/>
            <a:ext cx="1571615" cy="338554"/>
          </a:xfrm>
          <a:prstGeom prst="rect">
            <a:avLst/>
          </a:prstGeom>
          <a:noFill/>
        </p:spPr>
        <p:txBody>
          <a:bodyPr wrap="square" rtlCol="0">
            <a:spAutoFit/>
          </a:bodyPr>
          <a:lstStyle/>
          <a:p>
            <a:pPr algn="ctr"/>
            <a:r>
              <a:rPr lang="en-US" sz="1600" dirty="0"/>
              <a:t>0.01 &lt; y &lt; 0.1</a:t>
            </a:r>
          </a:p>
        </p:txBody>
      </p:sp>
      <p:sp>
        <p:nvSpPr>
          <p:cNvPr id="35" name="TextBox 34">
            <a:extLst>
              <a:ext uri="{FF2B5EF4-FFF2-40B4-BE49-F238E27FC236}">
                <a16:creationId xmlns:a16="http://schemas.microsoft.com/office/drawing/2014/main" id="{F9C04DF0-F417-9D47-975B-7C20581AB43E}"/>
              </a:ext>
            </a:extLst>
          </p:cNvPr>
          <p:cNvSpPr txBox="1"/>
          <p:nvPr/>
        </p:nvSpPr>
        <p:spPr>
          <a:xfrm>
            <a:off x="3524671" y="1208838"/>
            <a:ext cx="1571615" cy="338554"/>
          </a:xfrm>
          <a:prstGeom prst="rect">
            <a:avLst/>
          </a:prstGeom>
          <a:noFill/>
        </p:spPr>
        <p:txBody>
          <a:bodyPr wrap="square" rtlCol="0">
            <a:spAutoFit/>
          </a:bodyPr>
          <a:lstStyle/>
          <a:p>
            <a:pPr algn="ctr"/>
            <a:r>
              <a:rPr lang="en-US" sz="1600" dirty="0"/>
              <a:t>0.3 &lt; y &lt; 0.4</a:t>
            </a:r>
          </a:p>
        </p:txBody>
      </p:sp>
      <p:sp>
        <p:nvSpPr>
          <p:cNvPr id="36" name="TextBox 35">
            <a:extLst>
              <a:ext uri="{FF2B5EF4-FFF2-40B4-BE49-F238E27FC236}">
                <a16:creationId xmlns:a16="http://schemas.microsoft.com/office/drawing/2014/main" id="{9A078715-9196-E34A-B850-C3E827B44C8C}"/>
              </a:ext>
            </a:extLst>
          </p:cNvPr>
          <p:cNvSpPr txBox="1"/>
          <p:nvPr/>
        </p:nvSpPr>
        <p:spPr>
          <a:xfrm>
            <a:off x="469691" y="3395210"/>
            <a:ext cx="1571615" cy="338554"/>
          </a:xfrm>
          <a:prstGeom prst="rect">
            <a:avLst/>
          </a:prstGeom>
          <a:noFill/>
        </p:spPr>
        <p:txBody>
          <a:bodyPr wrap="square" rtlCol="0">
            <a:spAutoFit/>
          </a:bodyPr>
          <a:lstStyle/>
          <a:p>
            <a:pPr algn="ctr"/>
            <a:r>
              <a:rPr lang="en-US" sz="1600" dirty="0"/>
              <a:t>0.6 &lt; y &lt; 0.7</a:t>
            </a:r>
          </a:p>
        </p:txBody>
      </p:sp>
      <p:sp>
        <p:nvSpPr>
          <p:cNvPr id="37" name="TextBox 36">
            <a:extLst>
              <a:ext uri="{FF2B5EF4-FFF2-40B4-BE49-F238E27FC236}">
                <a16:creationId xmlns:a16="http://schemas.microsoft.com/office/drawing/2014/main" id="{F9B924EC-A295-364E-98CC-9F20BF7894C3}"/>
              </a:ext>
            </a:extLst>
          </p:cNvPr>
          <p:cNvSpPr txBox="1"/>
          <p:nvPr/>
        </p:nvSpPr>
        <p:spPr>
          <a:xfrm>
            <a:off x="3524671" y="3395210"/>
            <a:ext cx="1571615" cy="338554"/>
          </a:xfrm>
          <a:prstGeom prst="rect">
            <a:avLst/>
          </a:prstGeom>
          <a:noFill/>
        </p:spPr>
        <p:txBody>
          <a:bodyPr wrap="square" rtlCol="0">
            <a:spAutoFit/>
          </a:bodyPr>
          <a:lstStyle/>
          <a:p>
            <a:pPr algn="ctr"/>
            <a:r>
              <a:rPr lang="en-US" sz="1600" dirty="0"/>
              <a:t>0.9 &lt; y &lt; 0.95</a:t>
            </a:r>
          </a:p>
        </p:txBody>
      </p:sp>
      <p:sp>
        <p:nvSpPr>
          <p:cNvPr id="8" name="TextBox 7">
            <a:extLst>
              <a:ext uri="{FF2B5EF4-FFF2-40B4-BE49-F238E27FC236}">
                <a16:creationId xmlns:a16="http://schemas.microsoft.com/office/drawing/2014/main" id="{446CCF3B-F9C0-F848-8E02-1DB4F99F5EB0}"/>
              </a:ext>
            </a:extLst>
          </p:cNvPr>
          <p:cNvSpPr txBox="1"/>
          <p:nvPr/>
        </p:nvSpPr>
        <p:spPr>
          <a:xfrm>
            <a:off x="6268453" y="939794"/>
            <a:ext cx="5787189" cy="646331"/>
          </a:xfrm>
          <a:prstGeom prst="rect">
            <a:avLst/>
          </a:prstGeom>
          <a:noFill/>
        </p:spPr>
        <p:txBody>
          <a:bodyPr wrap="square" rtlCol="0">
            <a:spAutoFit/>
          </a:bodyPr>
          <a:lstStyle/>
          <a:p>
            <a:pPr marL="285750" indent="-285750">
              <a:buFont typeface="Wingdings" pitchFamily="2" charset="2"/>
              <a:buChar char="q"/>
            </a:pPr>
            <a:r>
              <a:rPr lang="en-US" dirty="0"/>
              <a:t>Higher energy extends energy range somewhat, but basic distributions are similar</a:t>
            </a:r>
          </a:p>
        </p:txBody>
      </p:sp>
      <p:sp>
        <p:nvSpPr>
          <p:cNvPr id="38" name="TextBox 37">
            <a:extLst>
              <a:ext uri="{FF2B5EF4-FFF2-40B4-BE49-F238E27FC236}">
                <a16:creationId xmlns:a16="http://schemas.microsoft.com/office/drawing/2014/main" id="{83048355-4F52-7A46-8F70-4391FE072A0D}"/>
              </a:ext>
            </a:extLst>
          </p:cNvPr>
          <p:cNvSpPr txBox="1"/>
          <p:nvPr/>
        </p:nvSpPr>
        <p:spPr>
          <a:xfrm>
            <a:off x="216568" y="5610312"/>
            <a:ext cx="5871517" cy="1200329"/>
          </a:xfrm>
          <a:prstGeom prst="rect">
            <a:avLst/>
          </a:prstGeom>
          <a:noFill/>
        </p:spPr>
        <p:txBody>
          <a:bodyPr wrap="square" rtlCol="0">
            <a:spAutoFit/>
          </a:bodyPr>
          <a:lstStyle/>
          <a:p>
            <a:pPr marL="285750" indent="-285750">
              <a:buFont typeface="Wingdings" pitchFamily="2" charset="2"/>
              <a:buChar char="q"/>
            </a:pPr>
            <a:r>
              <a:rPr lang="en-US" dirty="0"/>
              <a:t>How well can we reconstruct the </a:t>
            </a:r>
            <a:r>
              <a:rPr lang="en-US" dirty="0" err="1"/>
              <a:t>parton</a:t>
            </a:r>
            <a:r>
              <a:rPr lang="en-US" dirty="0"/>
              <a:t> kinematics from these particles?</a:t>
            </a:r>
          </a:p>
          <a:p>
            <a:pPr marL="285750" indent="-285750">
              <a:buFont typeface="Wingdings" pitchFamily="2" charset="2"/>
              <a:buChar char="q"/>
            </a:pPr>
            <a:endParaRPr lang="en-US" dirty="0"/>
          </a:p>
          <a:p>
            <a:pPr marL="285750" indent="-285750">
              <a:buFont typeface="Wingdings" pitchFamily="2" charset="2"/>
              <a:buChar char="q"/>
            </a:pPr>
            <a:r>
              <a:rPr lang="en-US" dirty="0"/>
              <a:t>Can we form jets away from the struck </a:t>
            </a:r>
            <a:r>
              <a:rPr lang="en-US" dirty="0" err="1"/>
              <a:t>parton</a:t>
            </a:r>
            <a:r>
              <a:rPr lang="en-US" dirty="0"/>
              <a:t>?</a:t>
            </a:r>
          </a:p>
        </p:txBody>
      </p:sp>
      <p:sp>
        <p:nvSpPr>
          <p:cNvPr id="39" name="Footer Placeholder 38">
            <a:extLst>
              <a:ext uri="{FF2B5EF4-FFF2-40B4-BE49-F238E27FC236}">
                <a16:creationId xmlns:a16="http://schemas.microsoft.com/office/drawing/2014/main" id="{F1C75757-ED46-444D-8731-54F3EC65AFAB}"/>
              </a:ext>
            </a:extLst>
          </p:cNvPr>
          <p:cNvSpPr>
            <a:spLocks noGrp="1"/>
          </p:cNvSpPr>
          <p:nvPr>
            <p:ph type="ftr" sz="quarter" idx="11"/>
          </p:nvPr>
        </p:nvSpPr>
        <p:spPr/>
        <p:txBody>
          <a:bodyPr/>
          <a:lstStyle/>
          <a:p>
            <a:r>
              <a:rPr lang="en-US"/>
              <a:t>EICUG Early Career</a:t>
            </a:r>
          </a:p>
        </p:txBody>
      </p:sp>
      <p:sp>
        <p:nvSpPr>
          <p:cNvPr id="40" name="Slide Number Placeholder 39">
            <a:extLst>
              <a:ext uri="{FF2B5EF4-FFF2-40B4-BE49-F238E27FC236}">
                <a16:creationId xmlns:a16="http://schemas.microsoft.com/office/drawing/2014/main" id="{36DD0CCE-A9A0-2140-A42B-4E337BF30EE7}"/>
              </a:ext>
            </a:extLst>
          </p:cNvPr>
          <p:cNvSpPr>
            <a:spLocks noGrp="1"/>
          </p:cNvSpPr>
          <p:nvPr>
            <p:ph type="sldNum" sz="quarter" idx="12"/>
          </p:nvPr>
        </p:nvSpPr>
        <p:spPr/>
        <p:txBody>
          <a:bodyPr/>
          <a:lstStyle/>
          <a:p>
            <a:fld id="{5D4A0402-B54A-814D-BCFB-0A833BEEB04B}" type="slidenum">
              <a:rPr lang="en-US" smtClean="0"/>
              <a:t>16</a:t>
            </a:fld>
            <a:endParaRPr lang="en-US"/>
          </a:p>
        </p:txBody>
      </p:sp>
    </p:spTree>
    <p:extLst>
      <p:ext uri="{BB962C8B-B14F-4D97-AF65-F5344CB8AC3E}">
        <p14:creationId xmlns:p14="http://schemas.microsoft.com/office/powerpoint/2010/main" val="2046129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79799A-DBC4-D00D-39F9-AC00A18E5FD9}"/>
              </a:ext>
            </a:extLst>
          </p:cNvPr>
          <p:cNvSpPr txBox="1"/>
          <p:nvPr/>
        </p:nvSpPr>
        <p:spPr>
          <a:xfrm>
            <a:off x="312516" y="73266"/>
            <a:ext cx="8461094" cy="648183"/>
          </a:xfrm>
          <a:prstGeom prst="rect">
            <a:avLst/>
          </a:prstGeom>
          <a:noFill/>
        </p:spPr>
        <p:txBody>
          <a:bodyPr wrap="square" lIns="91440" tIns="45720" rIns="91440" bIns="45720" rtlCol="0" anchor="t">
            <a:spAutoFit/>
          </a:bodyPr>
          <a:lstStyle/>
          <a:p>
            <a:r>
              <a:rPr lang="en-US" sz="3600" dirty="0">
                <a:solidFill>
                  <a:srgbClr val="FF0000"/>
                </a:solidFill>
                <a:cs typeface="Calibri"/>
              </a:rPr>
              <a:t>Jet Algorithms Revisited</a:t>
            </a:r>
          </a:p>
        </p:txBody>
      </p:sp>
      <p:pic>
        <p:nvPicPr>
          <p:cNvPr id="4" name="Picture 3">
            <a:extLst>
              <a:ext uri="{FF2B5EF4-FFF2-40B4-BE49-F238E27FC236}">
                <a16:creationId xmlns:a16="http://schemas.microsoft.com/office/drawing/2014/main" id="{6455F50D-FD3C-714C-8016-747717919E77}"/>
              </a:ext>
            </a:extLst>
          </p:cNvPr>
          <p:cNvPicPr>
            <a:picLocks noChangeAspect="1"/>
          </p:cNvPicPr>
          <p:nvPr/>
        </p:nvPicPr>
        <p:blipFill>
          <a:blip r:embed="rId2"/>
          <a:stretch>
            <a:fillRect/>
          </a:stretch>
        </p:blipFill>
        <p:spPr>
          <a:xfrm>
            <a:off x="4860996" y="3185160"/>
            <a:ext cx="7127804" cy="3095632"/>
          </a:xfrm>
          <a:prstGeom prst="rect">
            <a:avLst/>
          </a:prstGeom>
        </p:spPr>
      </p:pic>
      <p:pic>
        <p:nvPicPr>
          <p:cNvPr id="5" name="Picture 4">
            <a:extLst>
              <a:ext uri="{FF2B5EF4-FFF2-40B4-BE49-F238E27FC236}">
                <a16:creationId xmlns:a16="http://schemas.microsoft.com/office/drawing/2014/main" id="{9B48AD5D-22B0-0A42-B0F3-54837079BAD2}"/>
              </a:ext>
            </a:extLst>
          </p:cNvPr>
          <p:cNvPicPr>
            <a:picLocks noChangeAspect="1"/>
          </p:cNvPicPr>
          <p:nvPr/>
        </p:nvPicPr>
        <p:blipFill>
          <a:blip r:embed="rId3"/>
          <a:stretch>
            <a:fillRect/>
          </a:stretch>
        </p:blipFill>
        <p:spPr>
          <a:xfrm>
            <a:off x="312516" y="4030949"/>
            <a:ext cx="4436738" cy="2206217"/>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67ABA1B-1562-3E4A-8856-8F42DEFCC851}"/>
                  </a:ext>
                </a:extLst>
              </p:cNvPr>
              <p:cNvSpPr txBox="1"/>
              <p:nvPr/>
            </p:nvSpPr>
            <p:spPr>
              <a:xfrm>
                <a:off x="652549" y="2771198"/>
                <a:ext cx="3756669" cy="359266"/>
              </a:xfrm>
              <a:prstGeom prst="rect">
                <a:avLst/>
              </a:prstGeom>
              <a:noFill/>
            </p:spPr>
            <p:txBody>
              <a:bodyPr wrap="none" lIns="0" tIns="0" rIns="0" bIns="0" rtlCol="0">
                <a:spAutoFit/>
              </a:bodyPr>
              <a:lstStyle/>
              <a:p>
                <a14:m>
                  <m:oMath xmlns:m="http://schemas.openxmlformats.org/officeDocument/2006/math">
                    <m:sSub>
                      <m:sSubPr>
                        <m:ctrlPr>
                          <a:rPr lang="en-US" sz="2000" i="1" smtClean="0">
                            <a:latin typeface="Cambria Math" panose="02040503050406030204" pitchFamily="18" charset="0"/>
                          </a:rPr>
                        </m:ctrlPr>
                      </m:sSubPr>
                      <m:e>
                        <m:r>
                          <a:rPr lang="en-GB" sz="2000" b="0" i="1" smtClean="0">
                            <a:latin typeface="Cambria Math" panose="02040503050406030204" pitchFamily="18" charset="0"/>
                          </a:rPr>
                          <m:t>𝑑</m:t>
                        </m:r>
                      </m:e>
                      <m:sub>
                        <m:r>
                          <a:rPr lang="en-GB" sz="2000" b="0" i="1" smtClean="0">
                            <a:latin typeface="Cambria Math" panose="02040503050406030204" pitchFamily="18" charset="0"/>
                          </a:rPr>
                          <m:t>𝑖𝑗</m:t>
                        </m:r>
                      </m:sub>
                    </m:sSub>
                    <m:r>
                      <a:rPr lang="en-GB" sz="2000" b="0" i="1" smtClean="0">
                        <a:latin typeface="Cambria Math" panose="02040503050406030204" pitchFamily="18" charset="0"/>
                      </a:rPr>
                      <m:t>=</m:t>
                    </m:r>
                    <m:r>
                      <a:rPr lang="en-GB" sz="2000" b="0" i="0" smtClean="0">
                        <a:latin typeface="Cambria Math" panose="02040503050406030204" pitchFamily="18" charset="0"/>
                      </a:rPr>
                      <m:t>2∗</m:t>
                    </m:r>
                    <m:r>
                      <m:rPr>
                        <m:sty m:val="p"/>
                      </m:rPr>
                      <a:rPr lang="en-GB" sz="2000" b="0" i="0" smtClean="0">
                        <a:latin typeface="Cambria Math" panose="02040503050406030204" pitchFamily="18" charset="0"/>
                      </a:rPr>
                      <m:t>min</m:t>
                    </m:r>
                    <m:r>
                      <a:rPr lang="en-GB" sz="2000" b="0" i="1" smtClean="0">
                        <a:latin typeface="Cambria Math" panose="02040503050406030204" pitchFamily="18" charset="0"/>
                      </a:rPr>
                      <m:t>⁡[</m:t>
                    </m:r>
                    <m:sSubSup>
                      <m:sSubSupPr>
                        <m:ctrlPr>
                          <a:rPr lang="en-GB" sz="2000" b="0" i="1" smtClean="0">
                            <a:latin typeface="Cambria Math" panose="02040503050406030204" pitchFamily="18" charset="0"/>
                          </a:rPr>
                        </m:ctrlPr>
                      </m:sSubSupPr>
                      <m:e>
                        <m:r>
                          <a:rPr lang="en-GB" sz="2000" b="0" i="1" smtClean="0">
                            <a:latin typeface="Cambria Math" panose="02040503050406030204" pitchFamily="18" charset="0"/>
                          </a:rPr>
                          <m:t>𝐸</m:t>
                        </m:r>
                      </m:e>
                      <m:sub>
                        <m:r>
                          <a:rPr lang="en-GB" sz="2000" b="0" i="1" smtClean="0">
                            <a:latin typeface="Cambria Math" panose="02040503050406030204" pitchFamily="18" charset="0"/>
                          </a:rPr>
                          <m:t>𝑖</m:t>
                        </m:r>
                      </m:sub>
                      <m:sup>
                        <m:r>
                          <a:rPr lang="en-GB" sz="2000" b="0" i="1" smtClean="0">
                            <a:latin typeface="Cambria Math" panose="02040503050406030204" pitchFamily="18" charset="0"/>
                          </a:rPr>
                          <m:t>2</m:t>
                        </m:r>
                      </m:sup>
                    </m:sSubSup>
                    <m:r>
                      <a:rPr lang="en-GB" sz="2000" b="0" i="1" smtClean="0">
                        <a:latin typeface="Cambria Math" panose="02040503050406030204" pitchFamily="18" charset="0"/>
                      </a:rPr>
                      <m:t>,</m:t>
                    </m:r>
                    <m:sSubSup>
                      <m:sSubSupPr>
                        <m:ctrlPr>
                          <a:rPr lang="en-GB" sz="2000" b="0" i="1" smtClean="0">
                            <a:latin typeface="Cambria Math" panose="02040503050406030204" pitchFamily="18" charset="0"/>
                          </a:rPr>
                        </m:ctrlPr>
                      </m:sSubSupPr>
                      <m:e>
                        <m:r>
                          <a:rPr lang="en-GB" sz="2000" b="0" i="1" smtClean="0">
                            <a:latin typeface="Cambria Math" panose="02040503050406030204" pitchFamily="18" charset="0"/>
                          </a:rPr>
                          <m:t>𝐸</m:t>
                        </m:r>
                      </m:e>
                      <m:sub>
                        <m:r>
                          <a:rPr lang="en-GB" sz="2000" b="0" i="1" smtClean="0">
                            <a:latin typeface="Cambria Math" panose="02040503050406030204" pitchFamily="18" charset="0"/>
                          </a:rPr>
                          <m:t>𝑗</m:t>
                        </m:r>
                      </m:sub>
                      <m:sup>
                        <m:r>
                          <a:rPr lang="en-GB" sz="2000" b="0" i="1" smtClean="0">
                            <a:latin typeface="Cambria Math" panose="02040503050406030204" pitchFamily="18" charset="0"/>
                          </a:rPr>
                          <m:t>2</m:t>
                        </m:r>
                      </m:sup>
                    </m:sSubSup>
                    <m:r>
                      <a:rPr lang="en-GB" sz="2000" b="0" i="1" smtClean="0">
                        <a:latin typeface="Cambria Math" panose="02040503050406030204" pitchFamily="18" charset="0"/>
                      </a:rPr>
                      <m:t>](1−</m:t>
                    </m:r>
                    <m:func>
                      <m:funcPr>
                        <m:ctrlPr>
                          <a:rPr lang="en-GB" sz="2000" b="0" i="1" smtClean="0">
                            <a:latin typeface="Cambria Math" panose="02040503050406030204" pitchFamily="18" charset="0"/>
                          </a:rPr>
                        </m:ctrlPr>
                      </m:funcPr>
                      <m:fName>
                        <m:r>
                          <m:rPr>
                            <m:sty m:val="p"/>
                          </m:rPr>
                          <a:rPr lang="en-GB" sz="2000" b="0" i="0" smtClean="0">
                            <a:latin typeface="Cambria Math" panose="02040503050406030204" pitchFamily="18" charset="0"/>
                          </a:rPr>
                          <m:t>cos</m:t>
                        </m:r>
                      </m:fName>
                      <m:e>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m:t>
                            </m:r>
                          </m:e>
                          <m:sub>
                            <m:r>
                              <a:rPr lang="en-GB" sz="2000" b="0" i="1" smtClean="0">
                                <a:latin typeface="Cambria Math" panose="02040503050406030204" pitchFamily="18" charset="0"/>
                              </a:rPr>
                              <m:t>𝑖𝑗</m:t>
                            </m:r>
                          </m:sub>
                        </m:sSub>
                        <m:r>
                          <a:rPr lang="en-GB" sz="2000" b="0" i="1" smtClean="0">
                            <a:latin typeface="Cambria Math" panose="02040503050406030204" pitchFamily="18" charset="0"/>
                          </a:rPr>
                          <m:t>)</m:t>
                        </m:r>
                      </m:e>
                    </m:func>
                  </m:oMath>
                </a14:m>
                <a:r>
                  <a:rPr lang="en-US" dirty="0"/>
                  <a:t> </a:t>
                </a:r>
              </a:p>
            </p:txBody>
          </p:sp>
        </mc:Choice>
        <mc:Fallback xmlns="">
          <p:sp>
            <p:nvSpPr>
              <p:cNvPr id="2" name="TextBox 1">
                <a:extLst>
                  <a:ext uri="{FF2B5EF4-FFF2-40B4-BE49-F238E27FC236}">
                    <a16:creationId xmlns:a16="http://schemas.microsoft.com/office/drawing/2014/main" id="{A67ABA1B-1562-3E4A-8856-8F42DEFCC851}"/>
                  </a:ext>
                </a:extLst>
              </p:cNvPr>
              <p:cNvSpPr txBox="1">
                <a:spLocks noRot="1" noChangeAspect="1" noMove="1" noResize="1" noEditPoints="1" noAdjustHandles="1" noChangeArrowheads="1" noChangeShapeType="1" noTextEdit="1"/>
              </p:cNvSpPr>
              <p:nvPr/>
            </p:nvSpPr>
            <p:spPr>
              <a:xfrm>
                <a:off x="652549" y="2771198"/>
                <a:ext cx="3756669" cy="359266"/>
              </a:xfrm>
              <a:prstGeom prst="rect">
                <a:avLst/>
              </a:prstGeom>
              <a:blipFill>
                <a:blip r:embed="rId4"/>
                <a:stretch>
                  <a:fillRect l="-2357" t="-3448" r="-673" b="-206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CD91139-FBFC-FA48-B619-63352F360393}"/>
                  </a:ext>
                </a:extLst>
              </p:cNvPr>
              <p:cNvSpPr txBox="1"/>
              <p:nvPr/>
            </p:nvSpPr>
            <p:spPr>
              <a:xfrm>
                <a:off x="1030377" y="1511448"/>
                <a:ext cx="3001014" cy="3592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GB" sz="2000" b="0" i="1" smtClean="0">
                              <a:latin typeface="Cambria Math" panose="02040503050406030204" pitchFamily="18" charset="0"/>
                            </a:rPr>
                            <m:t>𝑑</m:t>
                          </m:r>
                        </m:e>
                        <m:sub>
                          <m:r>
                            <a:rPr lang="en-GB" sz="2000" b="0" i="1" smtClean="0">
                              <a:latin typeface="Cambria Math" panose="02040503050406030204" pitchFamily="18" charset="0"/>
                            </a:rPr>
                            <m:t>𝑖𝑗</m:t>
                          </m:r>
                        </m:sub>
                      </m:sSub>
                      <m:r>
                        <a:rPr lang="en-GB" sz="2000" b="0" i="1" smtClean="0">
                          <a:latin typeface="Cambria Math" panose="02040503050406030204" pitchFamily="18" charset="0"/>
                        </a:rPr>
                        <m:t>=</m:t>
                      </m:r>
                      <m:r>
                        <m:rPr>
                          <m:sty m:val="p"/>
                        </m:rPr>
                        <a:rPr lang="en-GB" sz="2000" b="0" i="0" smtClean="0">
                          <a:latin typeface="Cambria Math" panose="02040503050406030204" pitchFamily="18" charset="0"/>
                        </a:rPr>
                        <m:t>min</m:t>
                      </m:r>
                      <m:r>
                        <a:rPr lang="en-GB" sz="2000" b="0" i="1" smtClean="0">
                          <a:latin typeface="Cambria Math" panose="02040503050406030204" pitchFamily="18" charset="0"/>
                        </a:rPr>
                        <m:t>⁡[</m:t>
                      </m:r>
                      <m:sSubSup>
                        <m:sSubSupPr>
                          <m:ctrlPr>
                            <a:rPr lang="en-GB" sz="2000" b="0" i="1" smtClean="0">
                              <a:latin typeface="Cambria Math" panose="02040503050406030204" pitchFamily="18" charset="0"/>
                            </a:rPr>
                          </m:ctrlPr>
                        </m:sSubSupPr>
                        <m:e>
                          <m:r>
                            <a:rPr lang="en-GB" sz="2000" b="0" i="1" smtClean="0">
                              <a:latin typeface="Cambria Math" panose="02040503050406030204" pitchFamily="18" charset="0"/>
                            </a:rPr>
                            <m:t>𝑝</m:t>
                          </m:r>
                        </m:e>
                        <m:sub>
                          <m:r>
                            <a:rPr lang="en-GB" sz="2000" b="0" i="1" smtClean="0">
                              <a:latin typeface="Cambria Math" panose="02040503050406030204" pitchFamily="18" charset="0"/>
                            </a:rPr>
                            <m:t>𝑡𝑖</m:t>
                          </m:r>
                        </m:sub>
                        <m:sup>
                          <m:r>
                            <a:rPr lang="en-GB" sz="2000" b="0" i="1" smtClean="0">
                              <a:latin typeface="Cambria Math" panose="02040503050406030204" pitchFamily="18" charset="0"/>
                            </a:rPr>
                            <m:t>−2</m:t>
                          </m:r>
                        </m:sup>
                      </m:sSubSup>
                      <m:r>
                        <a:rPr lang="en-GB" sz="2000" b="0" i="1" smtClean="0">
                          <a:latin typeface="Cambria Math" panose="02040503050406030204" pitchFamily="18" charset="0"/>
                        </a:rPr>
                        <m:t>,</m:t>
                      </m:r>
                      <m:sSubSup>
                        <m:sSubSupPr>
                          <m:ctrlPr>
                            <a:rPr lang="en-GB" sz="2000" b="0" i="1" smtClean="0">
                              <a:latin typeface="Cambria Math" panose="02040503050406030204" pitchFamily="18" charset="0"/>
                            </a:rPr>
                          </m:ctrlPr>
                        </m:sSubSupPr>
                        <m:e>
                          <m:r>
                            <a:rPr lang="en-GB" sz="2000" b="0" i="1" smtClean="0">
                              <a:latin typeface="Cambria Math" panose="02040503050406030204" pitchFamily="18" charset="0"/>
                            </a:rPr>
                            <m:t>𝑝</m:t>
                          </m:r>
                        </m:e>
                        <m:sub>
                          <m:r>
                            <a:rPr lang="en-GB" sz="2000" b="0" i="1" smtClean="0">
                              <a:latin typeface="Cambria Math" panose="02040503050406030204" pitchFamily="18" charset="0"/>
                            </a:rPr>
                            <m:t>𝑡𝑗</m:t>
                          </m:r>
                        </m:sub>
                        <m:sup>
                          <m:r>
                            <a:rPr lang="en-GB" sz="2000" b="0" i="1" smtClean="0">
                              <a:latin typeface="Cambria Math" panose="02040503050406030204" pitchFamily="18" charset="0"/>
                            </a:rPr>
                            <m:t>−2</m:t>
                          </m:r>
                        </m:sup>
                      </m:sSubSup>
                      <m:r>
                        <a:rPr lang="en-GB" sz="2000" b="0" i="1" smtClean="0">
                          <a:latin typeface="Cambria Math" panose="02040503050406030204" pitchFamily="18" charset="0"/>
                        </a:rPr>
                        <m:t>]</m:t>
                      </m:r>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m:t>
                          </m:r>
                          <m:r>
                            <a:rPr lang="en-GB" sz="2000" b="0" i="1" smtClean="0">
                              <a:latin typeface="Cambria Math" panose="02040503050406030204" pitchFamily="18" charset="0"/>
                              <a:ea typeface="Cambria Math" panose="02040503050406030204" pitchFamily="18" charset="0"/>
                            </a:rPr>
                            <m:t>𝑅</m:t>
                          </m:r>
                        </m:e>
                        <m:sub>
                          <m:r>
                            <a:rPr lang="en-GB" sz="2000" b="0" i="1" smtClean="0">
                              <a:latin typeface="Cambria Math" panose="02040503050406030204" pitchFamily="18" charset="0"/>
                            </a:rPr>
                            <m:t>𝑖𝑗</m:t>
                          </m:r>
                        </m:sub>
                      </m:sSub>
                      <m:r>
                        <a:rPr lang="en-GB" sz="2000" b="0" i="1" smtClean="0">
                          <a:latin typeface="Cambria Math" panose="02040503050406030204" pitchFamily="18" charset="0"/>
                        </a:rPr>
                        <m:t>/</m:t>
                      </m:r>
                      <m:r>
                        <a:rPr lang="en-GB" sz="2000" b="0" i="1" smtClean="0">
                          <a:latin typeface="Cambria Math" panose="02040503050406030204" pitchFamily="18" charset="0"/>
                        </a:rPr>
                        <m:t>𝑅</m:t>
                      </m:r>
                    </m:oMath>
                  </m:oMathPara>
                </a14:m>
                <a:endParaRPr lang="en-US" sz="2000" dirty="0"/>
              </a:p>
            </p:txBody>
          </p:sp>
        </mc:Choice>
        <mc:Fallback xmlns="">
          <p:sp>
            <p:nvSpPr>
              <p:cNvPr id="6" name="TextBox 5">
                <a:extLst>
                  <a:ext uri="{FF2B5EF4-FFF2-40B4-BE49-F238E27FC236}">
                    <a16:creationId xmlns:a16="http://schemas.microsoft.com/office/drawing/2014/main" id="{1CD91139-FBFC-FA48-B619-63352F360393}"/>
                  </a:ext>
                </a:extLst>
              </p:cNvPr>
              <p:cNvSpPr txBox="1">
                <a:spLocks noRot="1" noChangeAspect="1" noMove="1" noResize="1" noEditPoints="1" noAdjustHandles="1" noChangeArrowheads="1" noChangeShapeType="1" noTextEdit="1"/>
              </p:cNvSpPr>
              <p:nvPr/>
            </p:nvSpPr>
            <p:spPr>
              <a:xfrm>
                <a:off x="1030377" y="1511448"/>
                <a:ext cx="3001014" cy="359266"/>
              </a:xfrm>
              <a:prstGeom prst="rect">
                <a:avLst/>
              </a:prstGeom>
              <a:blipFill>
                <a:blip r:embed="rId5"/>
                <a:stretch>
                  <a:fillRect l="-1688" t="-3448" r="-1266" b="-20690"/>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CF308241-109A-004F-B2F3-10FF3685C173}"/>
              </a:ext>
            </a:extLst>
          </p:cNvPr>
          <p:cNvSpPr txBox="1"/>
          <p:nvPr/>
        </p:nvSpPr>
        <p:spPr>
          <a:xfrm>
            <a:off x="652549" y="2375693"/>
            <a:ext cx="3756669" cy="369332"/>
          </a:xfrm>
          <a:prstGeom prst="rect">
            <a:avLst/>
          </a:prstGeom>
          <a:noFill/>
        </p:spPr>
        <p:txBody>
          <a:bodyPr wrap="square" rtlCol="0">
            <a:spAutoFit/>
          </a:bodyPr>
          <a:lstStyle/>
          <a:p>
            <a:pPr algn="ctr"/>
            <a:r>
              <a:rPr lang="en-US" dirty="0" err="1">
                <a:solidFill>
                  <a:srgbClr val="FF0000"/>
                </a:solidFill>
              </a:rPr>
              <a:t>EE_kT</a:t>
            </a:r>
            <a:r>
              <a:rPr lang="en-US" dirty="0">
                <a:solidFill>
                  <a:srgbClr val="FF0000"/>
                </a:solidFill>
              </a:rPr>
              <a:t> (Spherically Invariant)</a:t>
            </a:r>
          </a:p>
        </p:txBody>
      </p:sp>
      <p:sp>
        <p:nvSpPr>
          <p:cNvPr id="8" name="TextBox 7">
            <a:extLst>
              <a:ext uri="{FF2B5EF4-FFF2-40B4-BE49-F238E27FC236}">
                <a16:creationId xmlns:a16="http://schemas.microsoft.com/office/drawing/2014/main" id="{F79DC747-AA8E-2943-B273-82146CE70CDE}"/>
              </a:ext>
            </a:extLst>
          </p:cNvPr>
          <p:cNvSpPr txBox="1"/>
          <p:nvPr/>
        </p:nvSpPr>
        <p:spPr>
          <a:xfrm>
            <a:off x="1030376" y="1087379"/>
            <a:ext cx="3001014" cy="369332"/>
          </a:xfrm>
          <a:prstGeom prst="rect">
            <a:avLst/>
          </a:prstGeom>
          <a:noFill/>
        </p:spPr>
        <p:txBody>
          <a:bodyPr wrap="square" rtlCol="0">
            <a:spAutoFit/>
          </a:bodyPr>
          <a:lstStyle/>
          <a:p>
            <a:pPr algn="ctr"/>
            <a:r>
              <a:rPr lang="en-US" dirty="0" err="1">
                <a:solidFill>
                  <a:srgbClr val="FF0000"/>
                </a:solidFill>
              </a:rPr>
              <a:t>Anti_k</a:t>
            </a:r>
            <a:r>
              <a:rPr lang="en-US" baseline="-25000" dirty="0" err="1">
                <a:solidFill>
                  <a:srgbClr val="FF0000"/>
                </a:solidFill>
              </a:rPr>
              <a:t>T</a:t>
            </a:r>
            <a:endParaRPr lang="en-US" baseline="-25000" dirty="0">
              <a:solidFill>
                <a:srgbClr val="FF0000"/>
              </a:solidFill>
            </a:endParaRPr>
          </a:p>
        </p:txBody>
      </p:sp>
      <p:sp>
        <p:nvSpPr>
          <p:cNvPr id="10" name="TextBox 9">
            <a:extLst>
              <a:ext uri="{FF2B5EF4-FFF2-40B4-BE49-F238E27FC236}">
                <a16:creationId xmlns:a16="http://schemas.microsoft.com/office/drawing/2014/main" id="{5B379F89-103C-DD44-9223-67FDF7A7A2ED}"/>
              </a:ext>
            </a:extLst>
          </p:cNvPr>
          <p:cNvSpPr txBox="1"/>
          <p:nvPr/>
        </p:nvSpPr>
        <p:spPr>
          <a:xfrm>
            <a:off x="312516" y="3689175"/>
            <a:ext cx="4436738" cy="369332"/>
          </a:xfrm>
          <a:prstGeom prst="rect">
            <a:avLst/>
          </a:prstGeom>
          <a:noFill/>
        </p:spPr>
        <p:txBody>
          <a:bodyPr wrap="square" rtlCol="0">
            <a:spAutoFit/>
          </a:bodyPr>
          <a:lstStyle/>
          <a:p>
            <a:pPr algn="ctr"/>
            <a:r>
              <a:rPr lang="en-US" dirty="0" err="1">
                <a:solidFill>
                  <a:srgbClr val="FF0000"/>
                </a:solidFill>
              </a:rPr>
              <a:t>Centauro</a:t>
            </a:r>
            <a:endParaRPr lang="en-US" dirty="0">
              <a:solidFill>
                <a:srgbClr val="FF0000"/>
              </a:solidFill>
            </a:endParaRPr>
          </a:p>
        </p:txBody>
      </p:sp>
      <p:sp>
        <p:nvSpPr>
          <p:cNvPr id="11" name="TextBox 10">
            <a:extLst>
              <a:ext uri="{FF2B5EF4-FFF2-40B4-BE49-F238E27FC236}">
                <a16:creationId xmlns:a16="http://schemas.microsoft.com/office/drawing/2014/main" id="{8DB76BA9-1095-1F42-A9D4-91D3CBD3AA07}"/>
              </a:ext>
            </a:extLst>
          </p:cNvPr>
          <p:cNvSpPr txBox="1"/>
          <p:nvPr/>
        </p:nvSpPr>
        <p:spPr>
          <a:xfrm>
            <a:off x="5131720" y="620834"/>
            <a:ext cx="7127805" cy="2585323"/>
          </a:xfrm>
          <a:prstGeom prst="rect">
            <a:avLst/>
          </a:prstGeom>
          <a:noFill/>
        </p:spPr>
        <p:txBody>
          <a:bodyPr wrap="square" rtlCol="0">
            <a:spAutoFit/>
          </a:bodyPr>
          <a:lstStyle/>
          <a:p>
            <a:pPr marL="285750" indent="-285750">
              <a:buFont typeface="Wingdings" pitchFamily="2" charset="2"/>
              <a:buChar char="q"/>
            </a:pPr>
            <a:r>
              <a:rPr lang="en-US" dirty="0"/>
              <a:t>Sequential recombination algorithms, especially </a:t>
            </a:r>
            <a:r>
              <a:rPr lang="en-US" dirty="0" err="1"/>
              <a:t>Anti_k</a:t>
            </a:r>
            <a:r>
              <a:rPr lang="en-US" baseline="-25000" dirty="0" err="1"/>
              <a:t>T</a:t>
            </a:r>
            <a:r>
              <a:rPr lang="en-US" dirty="0"/>
              <a:t>, have been the “industry standard” at hadron colliders for a number of years</a:t>
            </a:r>
          </a:p>
          <a:p>
            <a:pPr marL="285750" indent="-285750">
              <a:buFont typeface="Wingdings" pitchFamily="2" charset="2"/>
              <a:buChar char="q"/>
            </a:pPr>
            <a:endParaRPr lang="en-US" dirty="0"/>
          </a:p>
          <a:p>
            <a:pPr marL="285750" indent="-285750">
              <a:buFont typeface="Wingdings" pitchFamily="2" charset="2"/>
              <a:buChar char="q"/>
            </a:pPr>
            <a:r>
              <a:rPr lang="en-US" dirty="0"/>
              <a:t>Is this appropriate for very forward jets or Born-level jets in the </a:t>
            </a:r>
            <a:r>
              <a:rPr lang="en-US" dirty="0" err="1"/>
              <a:t>Breit</a:t>
            </a:r>
            <a:r>
              <a:rPr lang="en-US" dirty="0"/>
              <a:t> frame where transverse momenta are by definition small?</a:t>
            </a:r>
          </a:p>
          <a:p>
            <a:pPr marL="285750" indent="-285750">
              <a:buFont typeface="Wingdings" pitchFamily="2" charset="2"/>
              <a:buChar char="q"/>
            </a:pPr>
            <a:endParaRPr lang="en-US" dirty="0"/>
          </a:p>
          <a:p>
            <a:pPr marL="285750" indent="-285750">
              <a:buFont typeface="Wingdings" pitchFamily="2" charset="2"/>
              <a:buChar char="q"/>
            </a:pPr>
            <a:r>
              <a:rPr lang="en-US" dirty="0"/>
              <a:t>Look at alternative distance measures such as spherically invariant and symmetric </a:t>
            </a:r>
            <a:r>
              <a:rPr lang="en-US" dirty="0" err="1"/>
              <a:t>EE_k</a:t>
            </a:r>
            <a:r>
              <a:rPr lang="en-US" baseline="-25000" dirty="0" err="1"/>
              <a:t>T</a:t>
            </a:r>
            <a:r>
              <a:rPr lang="en-US" dirty="0"/>
              <a:t> or longitudinally invariant and anti-symmetric </a:t>
            </a:r>
            <a:r>
              <a:rPr lang="en-US" dirty="0" err="1"/>
              <a:t>centauro</a:t>
            </a:r>
            <a:r>
              <a:rPr lang="en-US" dirty="0"/>
              <a:t> algorithms </a:t>
            </a:r>
          </a:p>
        </p:txBody>
      </p:sp>
      <p:sp>
        <p:nvSpPr>
          <p:cNvPr id="14" name="Footer Placeholder 13">
            <a:extLst>
              <a:ext uri="{FF2B5EF4-FFF2-40B4-BE49-F238E27FC236}">
                <a16:creationId xmlns:a16="http://schemas.microsoft.com/office/drawing/2014/main" id="{ED7529FD-36FD-B947-9886-63E62586DBD3}"/>
              </a:ext>
            </a:extLst>
          </p:cNvPr>
          <p:cNvSpPr>
            <a:spLocks noGrp="1"/>
          </p:cNvSpPr>
          <p:nvPr>
            <p:ph type="ftr" sz="quarter" idx="11"/>
          </p:nvPr>
        </p:nvSpPr>
        <p:spPr/>
        <p:txBody>
          <a:bodyPr/>
          <a:lstStyle/>
          <a:p>
            <a:r>
              <a:rPr lang="en-US"/>
              <a:t>EICUG Early Career</a:t>
            </a:r>
          </a:p>
        </p:txBody>
      </p:sp>
      <p:sp>
        <p:nvSpPr>
          <p:cNvPr id="15" name="Slide Number Placeholder 14">
            <a:extLst>
              <a:ext uri="{FF2B5EF4-FFF2-40B4-BE49-F238E27FC236}">
                <a16:creationId xmlns:a16="http://schemas.microsoft.com/office/drawing/2014/main" id="{780C1E0E-2B80-6443-AF97-D9EA77AFF2E2}"/>
              </a:ext>
            </a:extLst>
          </p:cNvPr>
          <p:cNvSpPr>
            <a:spLocks noGrp="1"/>
          </p:cNvSpPr>
          <p:nvPr>
            <p:ph type="sldNum" sz="quarter" idx="12"/>
          </p:nvPr>
        </p:nvSpPr>
        <p:spPr/>
        <p:txBody>
          <a:bodyPr/>
          <a:lstStyle/>
          <a:p>
            <a:fld id="{5D4A0402-B54A-814D-BCFB-0A833BEEB04B}" type="slidenum">
              <a:rPr lang="en-US" smtClean="0"/>
              <a:t>17</a:t>
            </a:fld>
            <a:endParaRPr lang="en-US"/>
          </a:p>
        </p:txBody>
      </p:sp>
    </p:spTree>
    <p:extLst>
      <p:ext uri="{BB962C8B-B14F-4D97-AF65-F5344CB8AC3E}">
        <p14:creationId xmlns:p14="http://schemas.microsoft.com/office/powerpoint/2010/main" val="17730085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line chart, surface chart&#10;&#10;Description automatically generated">
            <a:extLst>
              <a:ext uri="{FF2B5EF4-FFF2-40B4-BE49-F238E27FC236}">
                <a16:creationId xmlns:a16="http://schemas.microsoft.com/office/drawing/2014/main" id="{3D2901DA-7CA0-F543-9C66-01C091860416}"/>
              </a:ext>
            </a:extLst>
          </p:cNvPr>
          <p:cNvPicPr>
            <a:picLocks noChangeAspect="1"/>
          </p:cNvPicPr>
          <p:nvPr/>
        </p:nvPicPr>
        <p:blipFill>
          <a:blip r:embed="rId2"/>
          <a:stretch>
            <a:fillRect/>
          </a:stretch>
        </p:blipFill>
        <p:spPr>
          <a:xfrm>
            <a:off x="6080177" y="2221564"/>
            <a:ext cx="6096001" cy="4377203"/>
          </a:xfrm>
          <a:prstGeom prst="rect">
            <a:avLst/>
          </a:prstGeom>
        </p:spPr>
      </p:pic>
      <p:pic>
        <p:nvPicPr>
          <p:cNvPr id="6" name="Picture 5" descr="A picture containing graphical user interface&#10;&#10;Description automatically generated">
            <a:extLst>
              <a:ext uri="{FF2B5EF4-FFF2-40B4-BE49-F238E27FC236}">
                <a16:creationId xmlns:a16="http://schemas.microsoft.com/office/drawing/2014/main" id="{403EC62E-4C1D-9D48-9C86-71F5C7656334}"/>
              </a:ext>
            </a:extLst>
          </p:cNvPr>
          <p:cNvPicPr>
            <a:picLocks noChangeAspect="1"/>
          </p:cNvPicPr>
          <p:nvPr/>
        </p:nvPicPr>
        <p:blipFill>
          <a:blip r:embed="rId3"/>
          <a:stretch>
            <a:fillRect/>
          </a:stretch>
        </p:blipFill>
        <p:spPr>
          <a:xfrm>
            <a:off x="15821" y="939795"/>
            <a:ext cx="6096002" cy="4377204"/>
          </a:xfrm>
          <a:prstGeom prst="rect">
            <a:avLst/>
          </a:prstGeom>
        </p:spPr>
      </p:pic>
      <p:sp>
        <p:nvSpPr>
          <p:cNvPr id="2" name="TextBox 1">
            <a:extLst>
              <a:ext uri="{FF2B5EF4-FFF2-40B4-BE49-F238E27FC236}">
                <a16:creationId xmlns:a16="http://schemas.microsoft.com/office/drawing/2014/main" id="{B11BC28E-110F-9949-9133-773606A1E751}"/>
              </a:ext>
            </a:extLst>
          </p:cNvPr>
          <p:cNvSpPr txBox="1"/>
          <p:nvPr/>
        </p:nvSpPr>
        <p:spPr>
          <a:xfrm>
            <a:off x="312516" y="173620"/>
            <a:ext cx="8461094" cy="648183"/>
          </a:xfrm>
          <a:prstGeom prst="rect">
            <a:avLst/>
          </a:prstGeom>
          <a:noFill/>
        </p:spPr>
        <p:txBody>
          <a:bodyPr wrap="square" lIns="91440" tIns="45720" rIns="91440" bIns="45720" rtlCol="0" anchor="t">
            <a:spAutoFit/>
          </a:bodyPr>
          <a:lstStyle/>
          <a:p>
            <a:r>
              <a:rPr lang="en-US" sz="3600" dirty="0">
                <a:solidFill>
                  <a:srgbClr val="FF0000"/>
                </a:solidFill>
                <a:cs typeface="Calibri"/>
              </a:rPr>
              <a:t>Jet Distributions: </a:t>
            </a:r>
            <a:r>
              <a:rPr lang="en-US" sz="3600" dirty="0" err="1">
                <a:solidFill>
                  <a:srgbClr val="FF0000"/>
                </a:solidFill>
                <a:cs typeface="Calibri"/>
              </a:rPr>
              <a:t>Anti_k</a:t>
            </a:r>
            <a:r>
              <a:rPr lang="en-US" sz="3600" baseline="-25000" dirty="0" err="1">
                <a:solidFill>
                  <a:srgbClr val="FF0000"/>
                </a:solidFill>
                <a:cs typeface="Calibri"/>
              </a:rPr>
              <a:t>T</a:t>
            </a:r>
            <a:r>
              <a:rPr lang="en-US" sz="3600" dirty="0">
                <a:solidFill>
                  <a:srgbClr val="FF0000"/>
                </a:solidFill>
                <a:cs typeface="Calibri"/>
              </a:rPr>
              <a:t> (18x275)</a:t>
            </a:r>
          </a:p>
        </p:txBody>
      </p:sp>
      <p:sp>
        <p:nvSpPr>
          <p:cNvPr id="7" name="TextBox 6">
            <a:extLst>
              <a:ext uri="{FF2B5EF4-FFF2-40B4-BE49-F238E27FC236}">
                <a16:creationId xmlns:a16="http://schemas.microsoft.com/office/drawing/2014/main" id="{8C6EAA6C-D298-1B4E-BDD4-FA650336F052}"/>
              </a:ext>
            </a:extLst>
          </p:cNvPr>
          <p:cNvSpPr txBox="1"/>
          <p:nvPr/>
        </p:nvSpPr>
        <p:spPr>
          <a:xfrm>
            <a:off x="1876926" y="5240980"/>
            <a:ext cx="2542083" cy="369332"/>
          </a:xfrm>
          <a:prstGeom prst="rect">
            <a:avLst/>
          </a:prstGeom>
          <a:noFill/>
        </p:spPr>
        <p:txBody>
          <a:bodyPr wrap="square" rtlCol="0">
            <a:spAutoFit/>
          </a:bodyPr>
          <a:lstStyle/>
          <a:p>
            <a:pPr algn="ctr"/>
            <a:r>
              <a:rPr lang="en-US" b="1" dirty="0"/>
              <a:t>0.1 &lt; Q</a:t>
            </a:r>
            <a:r>
              <a:rPr lang="en-US" b="1" baseline="30000" dirty="0"/>
              <a:t>2</a:t>
            </a:r>
            <a:r>
              <a:rPr lang="en-US" b="1" dirty="0"/>
              <a:t> &lt; 1.0</a:t>
            </a:r>
          </a:p>
        </p:txBody>
      </p:sp>
      <p:sp>
        <p:nvSpPr>
          <p:cNvPr id="8" name="TextBox 7">
            <a:extLst>
              <a:ext uri="{FF2B5EF4-FFF2-40B4-BE49-F238E27FC236}">
                <a16:creationId xmlns:a16="http://schemas.microsoft.com/office/drawing/2014/main" id="{167AC4C5-3C36-AC43-9164-99F833A5BDE1}"/>
              </a:ext>
            </a:extLst>
          </p:cNvPr>
          <p:cNvSpPr txBox="1"/>
          <p:nvPr/>
        </p:nvSpPr>
        <p:spPr>
          <a:xfrm>
            <a:off x="7872958" y="1975072"/>
            <a:ext cx="2542083" cy="369332"/>
          </a:xfrm>
          <a:prstGeom prst="rect">
            <a:avLst/>
          </a:prstGeom>
          <a:noFill/>
        </p:spPr>
        <p:txBody>
          <a:bodyPr wrap="square" rtlCol="0">
            <a:spAutoFit/>
          </a:bodyPr>
          <a:lstStyle/>
          <a:p>
            <a:pPr algn="ctr"/>
            <a:r>
              <a:rPr lang="en-US" b="1" dirty="0"/>
              <a:t>10 &lt; Q</a:t>
            </a:r>
            <a:r>
              <a:rPr lang="en-US" b="1" baseline="30000" dirty="0"/>
              <a:t>2</a:t>
            </a:r>
            <a:r>
              <a:rPr lang="en-US" b="1" dirty="0"/>
              <a:t> &lt; 100</a:t>
            </a:r>
          </a:p>
        </p:txBody>
      </p:sp>
      <p:sp>
        <p:nvSpPr>
          <p:cNvPr id="9" name="TextBox 8">
            <a:extLst>
              <a:ext uri="{FF2B5EF4-FFF2-40B4-BE49-F238E27FC236}">
                <a16:creationId xmlns:a16="http://schemas.microsoft.com/office/drawing/2014/main" id="{264DB967-3146-0149-A3FE-AB46DCD9F5DE}"/>
              </a:ext>
            </a:extLst>
          </p:cNvPr>
          <p:cNvSpPr txBox="1"/>
          <p:nvPr/>
        </p:nvSpPr>
        <p:spPr>
          <a:xfrm>
            <a:off x="6610676" y="2472180"/>
            <a:ext cx="1571615" cy="338554"/>
          </a:xfrm>
          <a:prstGeom prst="rect">
            <a:avLst/>
          </a:prstGeom>
          <a:noFill/>
        </p:spPr>
        <p:txBody>
          <a:bodyPr wrap="square" rtlCol="0">
            <a:spAutoFit/>
          </a:bodyPr>
          <a:lstStyle/>
          <a:p>
            <a:pPr algn="ctr"/>
            <a:r>
              <a:rPr lang="en-US" sz="1600" dirty="0"/>
              <a:t>0.01 &lt; y &lt; 0.1</a:t>
            </a:r>
          </a:p>
        </p:txBody>
      </p:sp>
      <p:sp>
        <p:nvSpPr>
          <p:cNvPr id="10" name="TextBox 9">
            <a:extLst>
              <a:ext uri="{FF2B5EF4-FFF2-40B4-BE49-F238E27FC236}">
                <a16:creationId xmlns:a16="http://schemas.microsoft.com/office/drawing/2014/main" id="{2EE4CB45-3379-AA4E-A95F-AE1EFD689E98}"/>
              </a:ext>
            </a:extLst>
          </p:cNvPr>
          <p:cNvSpPr txBox="1"/>
          <p:nvPr/>
        </p:nvSpPr>
        <p:spPr>
          <a:xfrm>
            <a:off x="9663672" y="2479895"/>
            <a:ext cx="1571615" cy="338554"/>
          </a:xfrm>
          <a:prstGeom prst="rect">
            <a:avLst/>
          </a:prstGeom>
          <a:noFill/>
        </p:spPr>
        <p:txBody>
          <a:bodyPr wrap="square" rtlCol="0">
            <a:spAutoFit/>
          </a:bodyPr>
          <a:lstStyle/>
          <a:p>
            <a:pPr algn="ctr"/>
            <a:r>
              <a:rPr lang="en-US" sz="1600" dirty="0"/>
              <a:t>0.3 &lt; y &lt; 0.4</a:t>
            </a:r>
          </a:p>
        </p:txBody>
      </p:sp>
      <p:sp>
        <p:nvSpPr>
          <p:cNvPr id="11" name="TextBox 10">
            <a:extLst>
              <a:ext uri="{FF2B5EF4-FFF2-40B4-BE49-F238E27FC236}">
                <a16:creationId xmlns:a16="http://schemas.microsoft.com/office/drawing/2014/main" id="{E0F5806D-E145-994F-B04E-63AB96C68DB6}"/>
              </a:ext>
            </a:extLst>
          </p:cNvPr>
          <p:cNvSpPr txBox="1"/>
          <p:nvPr/>
        </p:nvSpPr>
        <p:spPr>
          <a:xfrm>
            <a:off x="6608692" y="4666267"/>
            <a:ext cx="1571615" cy="338554"/>
          </a:xfrm>
          <a:prstGeom prst="rect">
            <a:avLst/>
          </a:prstGeom>
          <a:noFill/>
        </p:spPr>
        <p:txBody>
          <a:bodyPr wrap="square" rtlCol="0">
            <a:spAutoFit/>
          </a:bodyPr>
          <a:lstStyle/>
          <a:p>
            <a:pPr algn="ctr"/>
            <a:r>
              <a:rPr lang="en-US" sz="1600" dirty="0"/>
              <a:t>0.6 &lt; y &lt; 0.7</a:t>
            </a:r>
          </a:p>
        </p:txBody>
      </p:sp>
      <p:sp>
        <p:nvSpPr>
          <p:cNvPr id="12" name="TextBox 11">
            <a:extLst>
              <a:ext uri="{FF2B5EF4-FFF2-40B4-BE49-F238E27FC236}">
                <a16:creationId xmlns:a16="http://schemas.microsoft.com/office/drawing/2014/main" id="{B0717EA3-8988-A54B-8221-249242F25BCB}"/>
              </a:ext>
            </a:extLst>
          </p:cNvPr>
          <p:cNvSpPr txBox="1"/>
          <p:nvPr/>
        </p:nvSpPr>
        <p:spPr>
          <a:xfrm>
            <a:off x="9663672" y="4666267"/>
            <a:ext cx="1571615" cy="338554"/>
          </a:xfrm>
          <a:prstGeom prst="rect">
            <a:avLst/>
          </a:prstGeom>
          <a:noFill/>
        </p:spPr>
        <p:txBody>
          <a:bodyPr wrap="square" rtlCol="0">
            <a:spAutoFit/>
          </a:bodyPr>
          <a:lstStyle/>
          <a:p>
            <a:pPr algn="ctr"/>
            <a:r>
              <a:rPr lang="en-US" sz="1600" dirty="0"/>
              <a:t>0.9 &lt; y &lt; 0.95</a:t>
            </a:r>
          </a:p>
        </p:txBody>
      </p:sp>
      <p:sp>
        <p:nvSpPr>
          <p:cNvPr id="13" name="TextBox 12">
            <a:extLst>
              <a:ext uri="{FF2B5EF4-FFF2-40B4-BE49-F238E27FC236}">
                <a16:creationId xmlns:a16="http://schemas.microsoft.com/office/drawing/2014/main" id="{047C2DF1-6617-9845-A200-DF3A4AF3BC44}"/>
              </a:ext>
            </a:extLst>
          </p:cNvPr>
          <p:cNvSpPr txBox="1"/>
          <p:nvPr/>
        </p:nvSpPr>
        <p:spPr>
          <a:xfrm>
            <a:off x="471675" y="1201123"/>
            <a:ext cx="1571615" cy="338554"/>
          </a:xfrm>
          <a:prstGeom prst="rect">
            <a:avLst/>
          </a:prstGeom>
          <a:noFill/>
        </p:spPr>
        <p:txBody>
          <a:bodyPr wrap="square" rtlCol="0">
            <a:spAutoFit/>
          </a:bodyPr>
          <a:lstStyle/>
          <a:p>
            <a:pPr algn="ctr"/>
            <a:r>
              <a:rPr lang="en-US" sz="1600" dirty="0"/>
              <a:t>0.01 &lt; y &lt; 0.1</a:t>
            </a:r>
          </a:p>
        </p:txBody>
      </p:sp>
      <p:sp>
        <p:nvSpPr>
          <p:cNvPr id="14" name="TextBox 13">
            <a:extLst>
              <a:ext uri="{FF2B5EF4-FFF2-40B4-BE49-F238E27FC236}">
                <a16:creationId xmlns:a16="http://schemas.microsoft.com/office/drawing/2014/main" id="{11BE4E31-7E3D-4D4B-8580-F3F830497A0D}"/>
              </a:ext>
            </a:extLst>
          </p:cNvPr>
          <p:cNvSpPr txBox="1"/>
          <p:nvPr/>
        </p:nvSpPr>
        <p:spPr>
          <a:xfrm>
            <a:off x="3524671" y="1208838"/>
            <a:ext cx="1571615" cy="338554"/>
          </a:xfrm>
          <a:prstGeom prst="rect">
            <a:avLst/>
          </a:prstGeom>
          <a:noFill/>
        </p:spPr>
        <p:txBody>
          <a:bodyPr wrap="square" rtlCol="0">
            <a:spAutoFit/>
          </a:bodyPr>
          <a:lstStyle/>
          <a:p>
            <a:pPr algn="ctr"/>
            <a:r>
              <a:rPr lang="en-US" sz="1600" dirty="0"/>
              <a:t>0.3 &lt; y &lt; 0.4</a:t>
            </a:r>
          </a:p>
        </p:txBody>
      </p:sp>
      <p:sp>
        <p:nvSpPr>
          <p:cNvPr id="15" name="TextBox 14">
            <a:extLst>
              <a:ext uri="{FF2B5EF4-FFF2-40B4-BE49-F238E27FC236}">
                <a16:creationId xmlns:a16="http://schemas.microsoft.com/office/drawing/2014/main" id="{E1A525C1-771F-C047-8FBE-B4F102FEAA28}"/>
              </a:ext>
            </a:extLst>
          </p:cNvPr>
          <p:cNvSpPr txBox="1"/>
          <p:nvPr/>
        </p:nvSpPr>
        <p:spPr>
          <a:xfrm>
            <a:off x="469691" y="3395210"/>
            <a:ext cx="1571615" cy="338554"/>
          </a:xfrm>
          <a:prstGeom prst="rect">
            <a:avLst/>
          </a:prstGeom>
          <a:noFill/>
        </p:spPr>
        <p:txBody>
          <a:bodyPr wrap="square" rtlCol="0">
            <a:spAutoFit/>
          </a:bodyPr>
          <a:lstStyle/>
          <a:p>
            <a:pPr algn="ctr"/>
            <a:r>
              <a:rPr lang="en-US" sz="1600" dirty="0"/>
              <a:t>0.6 &lt; y &lt; 0.7</a:t>
            </a:r>
          </a:p>
        </p:txBody>
      </p:sp>
      <p:sp>
        <p:nvSpPr>
          <p:cNvPr id="16" name="TextBox 15">
            <a:extLst>
              <a:ext uri="{FF2B5EF4-FFF2-40B4-BE49-F238E27FC236}">
                <a16:creationId xmlns:a16="http://schemas.microsoft.com/office/drawing/2014/main" id="{32099AB7-0911-1640-9B85-8EF683498620}"/>
              </a:ext>
            </a:extLst>
          </p:cNvPr>
          <p:cNvSpPr txBox="1"/>
          <p:nvPr/>
        </p:nvSpPr>
        <p:spPr>
          <a:xfrm>
            <a:off x="3524671" y="3395210"/>
            <a:ext cx="1571615" cy="338554"/>
          </a:xfrm>
          <a:prstGeom prst="rect">
            <a:avLst/>
          </a:prstGeom>
          <a:noFill/>
        </p:spPr>
        <p:txBody>
          <a:bodyPr wrap="square" rtlCol="0">
            <a:spAutoFit/>
          </a:bodyPr>
          <a:lstStyle/>
          <a:p>
            <a:pPr algn="ctr"/>
            <a:r>
              <a:rPr lang="en-US" sz="1600" dirty="0"/>
              <a:t>0.9 &lt; y &lt; 0.95</a:t>
            </a:r>
          </a:p>
        </p:txBody>
      </p:sp>
      <p:cxnSp>
        <p:nvCxnSpPr>
          <p:cNvPr id="18" name="Straight Connector 17">
            <a:extLst>
              <a:ext uri="{FF2B5EF4-FFF2-40B4-BE49-F238E27FC236}">
                <a16:creationId xmlns:a16="http://schemas.microsoft.com/office/drawing/2014/main" id="{0BF8BF4B-BE6A-124C-8877-50280A1FC1D5}"/>
              </a:ext>
            </a:extLst>
          </p:cNvPr>
          <p:cNvCxnSpPr/>
          <p:nvPr/>
        </p:nvCxnSpPr>
        <p:spPr>
          <a:xfrm>
            <a:off x="361950" y="2196164"/>
            <a:ext cx="2330450" cy="0"/>
          </a:xfrm>
          <a:prstGeom prst="line">
            <a:avLst/>
          </a:prstGeom>
          <a:ln w="127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84DB956-F4A0-8D43-A32A-3C89F91B9F37}"/>
              </a:ext>
            </a:extLst>
          </p:cNvPr>
          <p:cNvCxnSpPr/>
          <p:nvPr/>
        </p:nvCxnSpPr>
        <p:spPr>
          <a:xfrm>
            <a:off x="368300" y="1853264"/>
            <a:ext cx="2330450" cy="0"/>
          </a:xfrm>
          <a:prstGeom prst="line">
            <a:avLst/>
          </a:prstGeom>
          <a:ln w="127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5824793-65DF-874D-8FD3-226171B74B73}"/>
              </a:ext>
            </a:extLst>
          </p:cNvPr>
          <p:cNvCxnSpPr/>
          <p:nvPr/>
        </p:nvCxnSpPr>
        <p:spPr>
          <a:xfrm>
            <a:off x="3424872" y="1859614"/>
            <a:ext cx="2330450" cy="0"/>
          </a:xfrm>
          <a:prstGeom prst="line">
            <a:avLst/>
          </a:prstGeom>
          <a:ln w="127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D707692-870A-A04D-B87F-457ECCB8D03C}"/>
              </a:ext>
            </a:extLst>
          </p:cNvPr>
          <p:cNvCxnSpPr/>
          <p:nvPr/>
        </p:nvCxnSpPr>
        <p:spPr>
          <a:xfrm>
            <a:off x="3418522" y="2196164"/>
            <a:ext cx="2330450" cy="0"/>
          </a:xfrm>
          <a:prstGeom prst="line">
            <a:avLst/>
          </a:prstGeom>
          <a:ln w="127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36BCD27-CFEB-FD47-B12E-BA80F513D8AD}"/>
              </a:ext>
            </a:extLst>
          </p:cNvPr>
          <p:cNvCxnSpPr/>
          <p:nvPr/>
        </p:nvCxnSpPr>
        <p:spPr>
          <a:xfrm>
            <a:off x="361950" y="4050364"/>
            <a:ext cx="2330450" cy="0"/>
          </a:xfrm>
          <a:prstGeom prst="line">
            <a:avLst/>
          </a:prstGeom>
          <a:ln w="127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F056DD9-EA1A-5E4D-9150-2745CC7931E6}"/>
              </a:ext>
            </a:extLst>
          </p:cNvPr>
          <p:cNvCxnSpPr/>
          <p:nvPr/>
        </p:nvCxnSpPr>
        <p:spPr>
          <a:xfrm>
            <a:off x="368300" y="4390179"/>
            <a:ext cx="2330450" cy="0"/>
          </a:xfrm>
          <a:prstGeom prst="line">
            <a:avLst/>
          </a:prstGeom>
          <a:ln w="127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1A833EB-E82D-EE4E-88EC-6C278212393D}"/>
              </a:ext>
            </a:extLst>
          </p:cNvPr>
          <p:cNvCxnSpPr/>
          <p:nvPr/>
        </p:nvCxnSpPr>
        <p:spPr>
          <a:xfrm>
            <a:off x="3412172" y="4049428"/>
            <a:ext cx="2330450" cy="0"/>
          </a:xfrm>
          <a:prstGeom prst="line">
            <a:avLst/>
          </a:prstGeom>
          <a:ln w="127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29D852E-D0A6-B44E-8B82-8AC8021F3C58}"/>
              </a:ext>
            </a:extLst>
          </p:cNvPr>
          <p:cNvCxnSpPr/>
          <p:nvPr/>
        </p:nvCxnSpPr>
        <p:spPr>
          <a:xfrm>
            <a:off x="3412172" y="4390179"/>
            <a:ext cx="2330450" cy="0"/>
          </a:xfrm>
          <a:prstGeom prst="line">
            <a:avLst/>
          </a:prstGeom>
          <a:ln w="127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5B668F-8F83-EB45-85BB-7AC931BE5778}"/>
              </a:ext>
            </a:extLst>
          </p:cNvPr>
          <p:cNvCxnSpPr/>
          <p:nvPr/>
        </p:nvCxnSpPr>
        <p:spPr>
          <a:xfrm>
            <a:off x="6436810" y="3145294"/>
            <a:ext cx="2330450" cy="0"/>
          </a:xfrm>
          <a:prstGeom prst="line">
            <a:avLst/>
          </a:prstGeom>
          <a:ln w="127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9832EC0-DE3D-F04C-9F59-439A8028A8C2}"/>
              </a:ext>
            </a:extLst>
          </p:cNvPr>
          <p:cNvCxnSpPr/>
          <p:nvPr/>
        </p:nvCxnSpPr>
        <p:spPr>
          <a:xfrm>
            <a:off x="6430460" y="3481844"/>
            <a:ext cx="2330450" cy="0"/>
          </a:xfrm>
          <a:prstGeom prst="line">
            <a:avLst/>
          </a:prstGeom>
          <a:ln w="127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49CEFC4-C006-0F4B-AC8E-203755B94B02}"/>
              </a:ext>
            </a:extLst>
          </p:cNvPr>
          <p:cNvCxnSpPr/>
          <p:nvPr/>
        </p:nvCxnSpPr>
        <p:spPr>
          <a:xfrm>
            <a:off x="6430460" y="5331743"/>
            <a:ext cx="2330450" cy="0"/>
          </a:xfrm>
          <a:prstGeom prst="line">
            <a:avLst/>
          </a:prstGeom>
          <a:ln w="127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151A55F-0DDE-2C4A-8DFB-8CA147B05183}"/>
              </a:ext>
            </a:extLst>
          </p:cNvPr>
          <p:cNvCxnSpPr/>
          <p:nvPr/>
        </p:nvCxnSpPr>
        <p:spPr>
          <a:xfrm>
            <a:off x="6430460" y="5672594"/>
            <a:ext cx="2330450" cy="0"/>
          </a:xfrm>
          <a:prstGeom prst="line">
            <a:avLst/>
          </a:prstGeom>
          <a:ln w="127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3C56ADB-E9B1-8F42-8289-3F292B7AF809}"/>
              </a:ext>
            </a:extLst>
          </p:cNvPr>
          <p:cNvCxnSpPr/>
          <p:nvPr/>
        </p:nvCxnSpPr>
        <p:spPr>
          <a:xfrm>
            <a:off x="9478460" y="3140988"/>
            <a:ext cx="2330450" cy="0"/>
          </a:xfrm>
          <a:prstGeom prst="line">
            <a:avLst/>
          </a:prstGeom>
          <a:ln w="127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B78A39C-15E3-8D4D-9074-2ACA73508D5D}"/>
              </a:ext>
            </a:extLst>
          </p:cNvPr>
          <p:cNvCxnSpPr/>
          <p:nvPr/>
        </p:nvCxnSpPr>
        <p:spPr>
          <a:xfrm>
            <a:off x="9478460" y="3481844"/>
            <a:ext cx="2330450" cy="0"/>
          </a:xfrm>
          <a:prstGeom prst="line">
            <a:avLst/>
          </a:prstGeom>
          <a:ln w="127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D97A737-CB4B-A445-9D4A-3BF463DFA82F}"/>
              </a:ext>
            </a:extLst>
          </p:cNvPr>
          <p:cNvCxnSpPr/>
          <p:nvPr/>
        </p:nvCxnSpPr>
        <p:spPr>
          <a:xfrm>
            <a:off x="9478460" y="5331743"/>
            <a:ext cx="2330450" cy="0"/>
          </a:xfrm>
          <a:prstGeom prst="line">
            <a:avLst/>
          </a:prstGeom>
          <a:ln w="127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338DE69-52A3-6543-889E-5A1C670BE80A}"/>
              </a:ext>
            </a:extLst>
          </p:cNvPr>
          <p:cNvCxnSpPr/>
          <p:nvPr/>
        </p:nvCxnSpPr>
        <p:spPr>
          <a:xfrm>
            <a:off x="9478460" y="5668288"/>
            <a:ext cx="2330450" cy="0"/>
          </a:xfrm>
          <a:prstGeom prst="line">
            <a:avLst/>
          </a:prstGeom>
          <a:ln w="12700">
            <a:solidFill>
              <a:srgbClr val="FF40F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ED5FFE0-4803-0C43-A417-F1F094E1BB92}"/>
              </a:ext>
            </a:extLst>
          </p:cNvPr>
          <p:cNvSpPr txBox="1"/>
          <p:nvPr/>
        </p:nvSpPr>
        <p:spPr>
          <a:xfrm>
            <a:off x="6430460" y="821803"/>
            <a:ext cx="5625182" cy="1200329"/>
          </a:xfrm>
          <a:prstGeom prst="rect">
            <a:avLst/>
          </a:prstGeom>
          <a:noFill/>
        </p:spPr>
        <p:txBody>
          <a:bodyPr wrap="square" rtlCol="0">
            <a:spAutoFit/>
          </a:bodyPr>
          <a:lstStyle/>
          <a:p>
            <a:pPr marL="285750" indent="-285750">
              <a:buFont typeface="Wingdings" pitchFamily="2" charset="2"/>
              <a:buChar char="q"/>
            </a:pPr>
            <a:r>
              <a:rPr lang="en-US" dirty="0"/>
              <a:t>Run inclusive </a:t>
            </a:r>
            <a:r>
              <a:rPr lang="en-US" dirty="0" err="1"/>
              <a:t>Anti_k</a:t>
            </a:r>
            <a:r>
              <a:rPr lang="en-US" baseline="-25000" dirty="0" err="1"/>
              <a:t>T</a:t>
            </a:r>
            <a:r>
              <a:rPr lang="en-US" dirty="0"/>
              <a:t> on all stable particles (|eta| &lt; 4) with 1 GeV minimum </a:t>
            </a:r>
            <a:r>
              <a:rPr lang="en-US" dirty="0" err="1"/>
              <a:t>p</a:t>
            </a:r>
            <a:r>
              <a:rPr lang="en-US" baseline="-25000" dirty="0" err="1"/>
              <a:t>T</a:t>
            </a:r>
            <a:r>
              <a:rPr lang="en-US" dirty="0"/>
              <a:t> cut</a:t>
            </a:r>
          </a:p>
          <a:p>
            <a:pPr marL="285750" indent="-285750">
              <a:buFont typeface="Wingdings" pitchFamily="2" charset="2"/>
              <a:buChar char="q"/>
            </a:pPr>
            <a:endParaRPr lang="en-US" dirty="0"/>
          </a:p>
          <a:p>
            <a:pPr marL="285750" indent="-285750">
              <a:buFont typeface="Wingdings" pitchFamily="2" charset="2"/>
              <a:buChar char="q"/>
            </a:pPr>
            <a:r>
              <a:rPr lang="en-US" dirty="0"/>
              <a:t>Jets roughly follow particle distributions </a:t>
            </a:r>
          </a:p>
        </p:txBody>
      </p:sp>
      <p:sp>
        <p:nvSpPr>
          <p:cNvPr id="4" name="Footer Placeholder 3">
            <a:extLst>
              <a:ext uri="{FF2B5EF4-FFF2-40B4-BE49-F238E27FC236}">
                <a16:creationId xmlns:a16="http://schemas.microsoft.com/office/drawing/2014/main" id="{AA9A0F40-4AFF-5B48-911E-1EA66176971B}"/>
              </a:ext>
            </a:extLst>
          </p:cNvPr>
          <p:cNvSpPr>
            <a:spLocks noGrp="1"/>
          </p:cNvSpPr>
          <p:nvPr>
            <p:ph type="ftr" sz="quarter" idx="11"/>
          </p:nvPr>
        </p:nvSpPr>
        <p:spPr/>
        <p:txBody>
          <a:bodyPr/>
          <a:lstStyle/>
          <a:p>
            <a:r>
              <a:rPr lang="en-US"/>
              <a:t>EICUG Early Career</a:t>
            </a:r>
          </a:p>
        </p:txBody>
      </p:sp>
      <p:sp>
        <p:nvSpPr>
          <p:cNvPr id="17" name="Slide Number Placeholder 16">
            <a:extLst>
              <a:ext uri="{FF2B5EF4-FFF2-40B4-BE49-F238E27FC236}">
                <a16:creationId xmlns:a16="http://schemas.microsoft.com/office/drawing/2014/main" id="{D5B74BEC-9756-6047-BD21-82F4C389B80E}"/>
              </a:ext>
            </a:extLst>
          </p:cNvPr>
          <p:cNvSpPr>
            <a:spLocks noGrp="1"/>
          </p:cNvSpPr>
          <p:nvPr>
            <p:ph type="sldNum" sz="quarter" idx="12"/>
          </p:nvPr>
        </p:nvSpPr>
        <p:spPr/>
        <p:txBody>
          <a:bodyPr/>
          <a:lstStyle/>
          <a:p>
            <a:fld id="{5D4A0402-B54A-814D-BCFB-0A833BEEB04B}" type="slidenum">
              <a:rPr lang="en-US" smtClean="0"/>
              <a:t>18</a:t>
            </a:fld>
            <a:endParaRPr lang="en-US"/>
          </a:p>
        </p:txBody>
      </p:sp>
    </p:spTree>
    <p:extLst>
      <p:ext uri="{BB962C8B-B14F-4D97-AF65-F5344CB8AC3E}">
        <p14:creationId xmlns:p14="http://schemas.microsoft.com/office/powerpoint/2010/main" val="33281916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line chart, surface chart&#10;&#10;Description automatically generated">
            <a:extLst>
              <a:ext uri="{FF2B5EF4-FFF2-40B4-BE49-F238E27FC236}">
                <a16:creationId xmlns:a16="http://schemas.microsoft.com/office/drawing/2014/main" id="{3D2901DA-7CA0-F543-9C66-01C091860416}"/>
              </a:ext>
            </a:extLst>
          </p:cNvPr>
          <p:cNvPicPr>
            <a:picLocks noChangeAspect="1"/>
          </p:cNvPicPr>
          <p:nvPr/>
        </p:nvPicPr>
        <p:blipFill>
          <a:blip r:embed="rId2"/>
          <a:stretch>
            <a:fillRect/>
          </a:stretch>
        </p:blipFill>
        <p:spPr>
          <a:xfrm>
            <a:off x="6080177" y="2221564"/>
            <a:ext cx="6096001" cy="4377203"/>
          </a:xfrm>
          <a:prstGeom prst="rect">
            <a:avLst/>
          </a:prstGeom>
        </p:spPr>
      </p:pic>
      <p:pic>
        <p:nvPicPr>
          <p:cNvPr id="6" name="Picture 5" descr="A picture containing graphical user interface&#10;&#10;Description automatically generated">
            <a:extLst>
              <a:ext uri="{FF2B5EF4-FFF2-40B4-BE49-F238E27FC236}">
                <a16:creationId xmlns:a16="http://schemas.microsoft.com/office/drawing/2014/main" id="{403EC62E-4C1D-9D48-9C86-71F5C7656334}"/>
              </a:ext>
            </a:extLst>
          </p:cNvPr>
          <p:cNvPicPr>
            <a:picLocks noChangeAspect="1"/>
          </p:cNvPicPr>
          <p:nvPr/>
        </p:nvPicPr>
        <p:blipFill>
          <a:blip r:embed="rId3"/>
          <a:stretch>
            <a:fillRect/>
          </a:stretch>
        </p:blipFill>
        <p:spPr>
          <a:xfrm>
            <a:off x="15821" y="939795"/>
            <a:ext cx="6096002" cy="4377204"/>
          </a:xfrm>
          <a:prstGeom prst="rect">
            <a:avLst/>
          </a:prstGeom>
        </p:spPr>
      </p:pic>
      <p:sp>
        <p:nvSpPr>
          <p:cNvPr id="2" name="TextBox 1">
            <a:extLst>
              <a:ext uri="{FF2B5EF4-FFF2-40B4-BE49-F238E27FC236}">
                <a16:creationId xmlns:a16="http://schemas.microsoft.com/office/drawing/2014/main" id="{B11BC28E-110F-9949-9133-773606A1E751}"/>
              </a:ext>
            </a:extLst>
          </p:cNvPr>
          <p:cNvSpPr txBox="1"/>
          <p:nvPr/>
        </p:nvSpPr>
        <p:spPr>
          <a:xfrm>
            <a:off x="312516" y="173620"/>
            <a:ext cx="8461094" cy="648183"/>
          </a:xfrm>
          <a:prstGeom prst="rect">
            <a:avLst/>
          </a:prstGeom>
          <a:noFill/>
        </p:spPr>
        <p:txBody>
          <a:bodyPr wrap="square" lIns="91440" tIns="45720" rIns="91440" bIns="45720" rtlCol="0" anchor="t">
            <a:spAutoFit/>
          </a:bodyPr>
          <a:lstStyle/>
          <a:p>
            <a:r>
              <a:rPr lang="en-US" sz="3600" dirty="0">
                <a:solidFill>
                  <a:srgbClr val="FF0000"/>
                </a:solidFill>
                <a:cs typeface="Calibri"/>
              </a:rPr>
              <a:t>Jet Distributions: </a:t>
            </a:r>
            <a:r>
              <a:rPr lang="en-US" sz="3600" dirty="0" err="1">
                <a:solidFill>
                  <a:srgbClr val="FF0000"/>
                </a:solidFill>
                <a:cs typeface="Calibri"/>
              </a:rPr>
              <a:t>EE_k</a:t>
            </a:r>
            <a:r>
              <a:rPr lang="en-US" sz="3600" baseline="-25000" dirty="0" err="1">
                <a:solidFill>
                  <a:srgbClr val="FF0000"/>
                </a:solidFill>
                <a:cs typeface="Calibri"/>
              </a:rPr>
              <a:t>T</a:t>
            </a:r>
            <a:r>
              <a:rPr lang="en-US" sz="3600" dirty="0">
                <a:solidFill>
                  <a:srgbClr val="FF0000"/>
                </a:solidFill>
                <a:cs typeface="Calibri"/>
              </a:rPr>
              <a:t> (18x275)</a:t>
            </a:r>
          </a:p>
        </p:txBody>
      </p:sp>
      <p:pic>
        <p:nvPicPr>
          <p:cNvPr id="7" name="Picture 6" descr="Chart, line chart&#10;&#10;Description automatically generated">
            <a:extLst>
              <a:ext uri="{FF2B5EF4-FFF2-40B4-BE49-F238E27FC236}">
                <a16:creationId xmlns:a16="http://schemas.microsoft.com/office/drawing/2014/main" id="{80A41AA6-64FA-C643-8330-EC4F7ECBDEF0}"/>
              </a:ext>
            </a:extLst>
          </p:cNvPr>
          <p:cNvPicPr>
            <a:picLocks noChangeAspect="1"/>
          </p:cNvPicPr>
          <p:nvPr/>
        </p:nvPicPr>
        <p:blipFill>
          <a:blip r:embed="rId4"/>
          <a:stretch>
            <a:fillRect/>
          </a:stretch>
        </p:blipFill>
        <p:spPr>
          <a:xfrm>
            <a:off x="15821" y="939795"/>
            <a:ext cx="6096002" cy="4377204"/>
          </a:xfrm>
          <a:prstGeom prst="rect">
            <a:avLst/>
          </a:prstGeom>
        </p:spPr>
      </p:pic>
      <p:pic>
        <p:nvPicPr>
          <p:cNvPr id="8" name="Picture 7" descr="Chart, line chart, surface chart&#10;&#10;Description automatically generated">
            <a:extLst>
              <a:ext uri="{FF2B5EF4-FFF2-40B4-BE49-F238E27FC236}">
                <a16:creationId xmlns:a16="http://schemas.microsoft.com/office/drawing/2014/main" id="{2E6DCE0A-9FD9-1D46-B01C-6030288AD5A4}"/>
              </a:ext>
            </a:extLst>
          </p:cNvPr>
          <p:cNvPicPr>
            <a:picLocks noChangeAspect="1"/>
          </p:cNvPicPr>
          <p:nvPr/>
        </p:nvPicPr>
        <p:blipFill>
          <a:blip r:embed="rId5"/>
          <a:stretch>
            <a:fillRect/>
          </a:stretch>
        </p:blipFill>
        <p:spPr>
          <a:xfrm>
            <a:off x="6080176" y="2221564"/>
            <a:ext cx="6096002" cy="4377204"/>
          </a:xfrm>
          <a:prstGeom prst="rect">
            <a:avLst/>
          </a:prstGeom>
        </p:spPr>
      </p:pic>
      <p:sp>
        <p:nvSpPr>
          <p:cNvPr id="9" name="TextBox 8">
            <a:extLst>
              <a:ext uri="{FF2B5EF4-FFF2-40B4-BE49-F238E27FC236}">
                <a16:creationId xmlns:a16="http://schemas.microsoft.com/office/drawing/2014/main" id="{3A9566BE-0058-C14A-BF28-6152DF7AB1AC}"/>
              </a:ext>
            </a:extLst>
          </p:cNvPr>
          <p:cNvSpPr txBox="1"/>
          <p:nvPr/>
        </p:nvSpPr>
        <p:spPr>
          <a:xfrm>
            <a:off x="1876926" y="5240980"/>
            <a:ext cx="2542083" cy="369332"/>
          </a:xfrm>
          <a:prstGeom prst="rect">
            <a:avLst/>
          </a:prstGeom>
          <a:noFill/>
        </p:spPr>
        <p:txBody>
          <a:bodyPr wrap="square" rtlCol="0">
            <a:spAutoFit/>
          </a:bodyPr>
          <a:lstStyle/>
          <a:p>
            <a:pPr algn="ctr"/>
            <a:r>
              <a:rPr lang="en-US" b="1" dirty="0"/>
              <a:t>0.1 &lt; Q</a:t>
            </a:r>
            <a:r>
              <a:rPr lang="en-US" b="1" baseline="30000" dirty="0"/>
              <a:t>2</a:t>
            </a:r>
            <a:r>
              <a:rPr lang="en-US" b="1" dirty="0"/>
              <a:t> &lt; 1.0</a:t>
            </a:r>
          </a:p>
        </p:txBody>
      </p:sp>
      <p:sp>
        <p:nvSpPr>
          <p:cNvPr id="10" name="TextBox 9">
            <a:extLst>
              <a:ext uri="{FF2B5EF4-FFF2-40B4-BE49-F238E27FC236}">
                <a16:creationId xmlns:a16="http://schemas.microsoft.com/office/drawing/2014/main" id="{1583E07E-740F-DE49-A183-1901B673F11B}"/>
              </a:ext>
            </a:extLst>
          </p:cNvPr>
          <p:cNvSpPr txBox="1"/>
          <p:nvPr/>
        </p:nvSpPr>
        <p:spPr>
          <a:xfrm>
            <a:off x="7872958" y="1975072"/>
            <a:ext cx="2542083" cy="369332"/>
          </a:xfrm>
          <a:prstGeom prst="rect">
            <a:avLst/>
          </a:prstGeom>
          <a:noFill/>
        </p:spPr>
        <p:txBody>
          <a:bodyPr wrap="square" rtlCol="0">
            <a:spAutoFit/>
          </a:bodyPr>
          <a:lstStyle/>
          <a:p>
            <a:pPr algn="ctr"/>
            <a:r>
              <a:rPr lang="en-US" b="1" dirty="0"/>
              <a:t>10 &lt; Q</a:t>
            </a:r>
            <a:r>
              <a:rPr lang="en-US" b="1" baseline="30000" dirty="0"/>
              <a:t>2</a:t>
            </a:r>
            <a:r>
              <a:rPr lang="en-US" b="1" dirty="0"/>
              <a:t> &lt; 100</a:t>
            </a:r>
          </a:p>
        </p:txBody>
      </p:sp>
      <p:sp>
        <p:nvSpPr>
          <p:cNvPr id="11" name="TextBox 10">
            <a:extLst>
              <a:ext uri="{FF2B5EF4-FFF2-40B4-BE49-F238E27FC236}">
                <a16:creationId xmlns:a16="http://schemas.microsoft.com/office/drawing/2014/main" id="{D8F17556-73A3-834E-9770-7143B4041EDD}"/>
              </a:ext>
            </a:extLst>
          </p:cNvPr>
          <p:cNvSpPr txBox="1"/>
          <p:nvPr/>
        </p:nvSpPr>
        <p:spPr>
          <a:xfrm>
            <a:off x="6610676" y="2472180"/>
            <a:ext cx="1571615" cy="338554"/>
          </a:xfrm>
          <a:prstGeom prst="rect">
            <a:avLst/>
          </a:prstGeom>
          <a:noFill/>
        </p:spPr>
        <p:txBody>
          <a:bodyPr wrap="square" rtlCol="0">
            <a:spAutoFit/>
          </a:bodyPr>
          <a:lstStyle/>
          <a:p>
            <a:pPr algn="ctr"/>
            <a:r>
              <a:rPr lang="en-US" sz="1600" dirty="0"/>
              <a:t>0.01 &lt; y &lt; 0.1</a:t>
            </a:r>
          </a:p>
        </p:txBody>
      </p:sp>
      <p:sp>
        <p:nvSpPr>
          <p:cNvPr id="12" name="TextBox 11">
            <a:extLst>
              <a:ext uri="{FF2B5EF4-FFF2-40B4-BE49-F238E27FC236}">
                <a16:creationId xmlns:a16="http://schemas.microsoft.com/office/drawing/2014/main" id="{4B0693CC-1E6E-D142-A7A5-7E1A8BFAEE61}"/>
              </a:ext>
            </a:extLst>
          </p:cNvPr>
          <p:cNvSpPr txBox="1"/>
          <p:nvPr/>
        </p:nvSpPr>
        <p:spPr>
          <a:xfrm>
            <a:off x="9663672" y="2479895"/>
            <a:ext cx="1571615" cy="338554"/>
          </a:xfrm>
          <a:prstGeom prst="rect">
            <a:avLst/>
          </a:prstGeom>
          <a:noFill/>
        </p:spPr>
        <p:txBody>
          <a:bodyPr wrap="square" rtlCol="0">
            <a:spAutoFit/>
          </a:bodyPr>
          <a:lstStyle/>
          <a:p>
            <a:pPr algn="ctr"/>
            <a:r>
              <a:rPr lang="en-US" sz="1600" dirty="0"/>
              <a:t>0.3 &lt; y &lt; 0.4</a:t>
            </a:r>
          </a:p>
        </p:txBody>
      </p:sp>
      <p:sp>
        <p:nvSpPr>
          <p:cNvPr id="13" name="TextBox 12">
            <a:extLst>
              <a:ext uri="{FF2B5EF4-FFF2-40B4-BE49-F238E27FC236}">
                <a16:creationId xmlns:a16="http://schemas.microsoft.com/office/drawing/2014/main" id="{79A2DBB6-EE0F-3D4A-B337-2469888E89F3}"/>
              </a:ext>
            </a:extLst>
          </p:cNvPr>
          <p:cNvSpPr txBox="1"/>
          <p:nvPr/>
        </p:nvSpPr>
        <p:spPr>
          <a:xfrm>
            <a:off x="6608692" y="4666267"/>
            <a:ext cx="1571615" cy="338554"/>
          </a:xfrm>
          <a:prstGeom prst="rect">
            <a:avLst/>
          </a:prstGeom>
          <a:noFill/>
        </p:spPr>
        <p:txBody>
          <a:bodyPr wrap="square" rtlCol="0">
            <a:spAutoFit/>
          </a:bodyPr>
          <a:lstStyle/>
          <a:p>
            <a:pPr algn="ctr"/>
            <a:r>
              <a:rPr lang="en-US" sz="1600" dirty="0"/>
              <a:t>0.6 &lt; y &lt; 0.7</a:t>
            </a:r>
          </a:p>
        </p:txBody>
      </p:sp>
      <p:sp>
        <p:nvSpPr>
          <p:cNvPr id="14" name="TextBox 13">
            <a:extLst>
              <a:ext uri="{FF2B5EF4-FFF2-40B4-BE49-F238E27FC236}">
                <a16:creationId xmlns:a16="http://schemas.microsoft.com/office/drawing/2014/main" id="{C02EEB4E-4E17-054A-A1CD-B54DB5313628}"/>
              </a:ext>
            </a:extLst>
          </p:cNvPr>
          <p:cNvSpPr txBox="1"/>
          <p:nvPr/>
        </p:nvSpPr>
        <p:spPr>
          <a:xfrm>
            <a:off x="9663672" y="4666267"/>
            <a:ext cx="1571615" cy="338554"/>
          </a:xfrm>
          <a:prstGeom prst="rect">
            <a:avLst/>
          </a:prstGeom>
          <a:noFill/>
        </p:spPr>
        <p:txBody>
          <a:bodyPr wrap="square" rtlCol="0">
            <a:spAutoFit/>
          </a:bodyPr>
          <a:lstStyle/>
          <a:p>
            <a:pPr algn="ctr"/>
            <a:r>
              <a:rPr lang="en-US" sz="1600" dirty="0"/>
              <a:t>0.9 &lt; y &lt; 0.95</a:t>
            </a:r>
          </a:p>
        </p:txBody>
      </p:sp>
      <p:sp>
        <p:nvSpPr>
          <p:cNvPr id="15" name="TextBox 14">
            <a:extLst>
              <a:ext uri="{FF2B5EF4-FFF2-40B4-BE49-F238E27FC236}">
                <a16:creationId xmlns:a16="http://schemas.microsoft.com/office/drawing/2014/main" id="{A0116642-5DAC-7448-B2EE-28E5E8856F3B}"/>
              </a:ext>
            </a:extLst>
          </p:cNvPr>
          <p:cNvSpPr txBox="1"/>
          <p:nvPr/>
        </p:nvSpPr>
        <p:spPr>
          <a:xfrm>
            <a:off x="471675" y="1201123"/>
            <a:ext cx="1571615" cy="338554"/>
          </a:xfrm>
          <a:prstGeom prst="rect">
            <a:avLst/>
          </a:prstGeom>
          <a:noFill/>
        </p:spPr>
        <p:txBody>
          <a:bodyPr wrap="square" rtlCol="0">
            <a:spAutoFit/>
          </a:bodyPr>
          <a:lstStyle/>
          <a:p>
            <a:pPr algn="ctr"/>
            <a:r>
              <a:rPr lang="en-US" sz="1600" dirty="0"/>
              <a:t>0.01 &lt; y &lt; 0.1</a:t>
            </a:r>
          </a:p>
        </p:txBody>
      </p:sp>
      <p:sp>
        <p:nvSpPr>
          <p:cNvPr id="16" name="TextBox 15">
            <a:extLst>
              <a:ext uri="{FF2B5EF4-FFF2-40B4-BE49-F238E27FC236}">
                <a16:creationId xmlns:a16="http://schemas.microsoft.com/office/drawing/2014/main" id="{6D085D09-63B2-6C48-9D52-0B1959BB7747}"/>
              </a:ext>
            </a:extLst>
          </p:cNvPr>
          <p:cNvSpPr txBox="1"/>
          <p:nvPr/>
        </p:nvSpPr>
        <p:spPr>
          <a:xfrm>
            <a:off x="3524671" y="1208838"/>
            <a:ext cx="1571615" cy="338554"/>
          </a:xfrm>
          <a:prstGeom prst="rect">
            <a:avLst/>
          </a:prstGeom>
          <a:noFill/>
        </p:spPr>
        <p:txBody>
          <a:bodyPr wrap="square" rtlCol="0">
            <a:spAutoFit/>
          </a:bodyPr>
          <a:lstStyle/>
          <a:p>
            <a:pPr algn="ctr"/>
            <a:r>
              <a:rPr lang="en-US" sz="1600" dirty="0"/>
              <a:t>0.3 &lt; y &lt; 0.4</a:t>
            </a:r>
          </a:p>
        </p:txBody>
      </p:sp>
      <p:sp>
        <p:nvSpPr>
          <p:cNvPr id="17" name="TextBox 16">
            <a:extLst>
              <a:ext uri="{FF2B5EF4-FFF2-40B4-BE49-F238E27FC236}">
                <a16:creationId xmlns:a16="http://schemas.microsoft.com/office/drawing/2014/main" id="{E349FF00-FFE1-8244-96A7-DB24C4D1D0A9}"/>
              </a:ext>
            </a:extLst>
          </p:cNvPr>
          <p:cNvSpPr txBox="1"/>
          <p:nvPr/>
        </p:nvSpPr>
        <p:spPr>
          <a:xfrm>
            <a:off x="469691" y="3395210"/>
            <a:ext cx="1571615" cy="338554"/>
          </a:xfrm>
          <a:prstGeom prst="rect">
            <a:avLst/>
          </a:prstGeom>
          <a:noFill/>
        </p:spPr>
        <p:txBody>
          <a:bodyPr wrap="square" rtlCol="0">
            <a:spAutoFit/>
          </a:bodyPr>
          <a:lstStyle/>
          <a:p>
            <a:pPr algn="ctr"/>
            <a:r>
              <a:rPr lang="en-US" sz="1600" dirty="0"/>
              <a:t>0.6 &lt; y &lt; 0.7</a:t>
            </a:r>
          </a:p>
        </p:txBody>
      </p:sp>
      <p:sp>
        <p:nvSpPr>
          <p:cNvPr id="18" name="TextBox 17">
            <a:extLst>
              <a:ext uri="{FF2B5EF4-FFF2-40B4-BE49-F238E27FC236}">
                <a16:creationId xmlns:a16="http://schemas.microsoft.com/office/drawing/2014/main" id="{34307FC5-222F-4E45-BEA9-E05CE7D8A70F}"/>
              </a:ext>
            </a:extLst>
          </p:cNvPr>
          <p:cNvSpPr txBox="1"/>
          <p:nvPr/>
        </p:nvSpPr>
        <p:spPr>
          <a:xfrm>
            <a:off x="3524671" y="3395210"/>
            <a:ext cx="1571615" cy="338554"/>
          </a:xfrm>
          <a:prstGeom prst="rect">
            <a:avLst/>
          </a:prstGeom>
          <a:noFill/>
        </p:spPr>
        <p:txBody>
          <a:bodyPr wrap="square" rtlCol="0">
            <a:spAutoFit/>
          </a:bodyPr>
          <a:lstStyle/>
          <a:p>
            <a:pPr algn="ctr"/>
            <a:r>
              <a:rPr lang="en-US" sz="1600" dirty="0"/>
              <a:t>0.9 &lt; y &lt; 0.95</a:t>
            </a:r>
          </a:p>
        </p:txBody>
      </p:sp>
      <p:cxnSp>
        <p:nvCxnSpPr>
          <p:cNvPr id="19" name="Straight Connector 18">
            <a:extLst>
              <a:ext uri="{FF2B5EF4-FFF2-40B4-BE49-F238E27FC236}">
                <a16:creationId xmlns:a16="http://schemas.microsoft.com/office/drawing/2014/main" id="{A00CEEB2-D817-D64B-9CB5-DEA415458E3A}"/>
              </a:ext>
            </a:extLst>
          </p:cNvPr>
          <p:cNvCxnSpPr/>
          <p:nvPr/>
        </p:nvCxnSpPr>
        <p:spPr>
          <a:xfrm>
            <a:off x="361950" y="2196164"/>
            <a:ext cx="2330450" cy="0"/>
          </a:xfrm>
          <a:prstGeom prst="line">
            <a:avLst/>
          </a:prstGeom>
          <a:ln w="127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BA0082F-98B3-E341-AC79-DF17B6949F0D}"/>
              </a:ext>
            </a:extLst>
          </p:cNvPr>
          <p:cNvCxnSpPr/>
          <p:nvPr/>
        </p:nvCxnSpPr>
        <p:spPr>
          <a:xfrm>
            <a:off x="368300" y="1853264"/>
            <a:ext cx="2330450" cy="0"/>
          </a:xfrm>
          <a:prstGeom prst="line">
            <a:avLst/>
          </a:prstGeom>
          <a:ln w="127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2A40866-0D4E-DA4D-8979-7F5E7F9CD92C}"/>
              </a:ext>
            </a:extLst>
          </p:cNvPr>
          <p:cNvCxnSpPr/>
          <p:nvPr/>
        </p:nvCxnSpPr>
        <p:spPr>
          <a:xfrm>
            <a:off x="3424872" y="1859614"/>
            <a:ext cx="2330450" cy="0"/>
          </a:xfrm>
          <a:prstGeom prst="line">
            <a:avLst/>
          </a:prstGeom>
          <a:ln w="127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862B3E0-B7B4-9744-915D-8FD18B67F6D1}"/>
              </a:ext>
            </a:extLst>
          </p:cNvPr>
          <p:cNvCxnSpPr/>
          <p:nvPr/>
        </p:nvCxnSpPr>
        <p:spPr>
          <a:xfrm>
            <a:off x="3418522" y="2196164"/>
            <a:ext cx="2330450" cy="0"/>
          </a:xfrm>
          <a:prstGeom prst="line">
            <a:avLst/>
          </a:prstGeom>
          <a:ln w="127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447AA1B-052D-5E44-B755-701DDDC0A7F0}"/>
              </a:ext>
            </a:extLst>
          </p:cNvPr>
          <p:cNvCxnSpPr/>
          <p:nvPr/>
        </p:nvCxnSpPr>
        <p:spPr>
          <a:xfrm>
            <a:off x="361950" y="4050364"/>
            <a:ext cx="2330450" cy="0"/>
          </a:xfrm>
          <a:prstGeom prst="line">
            <a:avLst/>
          </a:prstGeom>
          <a:ln w="127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B34DF3A-8562-B24E-B6FF-404E14EA1F10}"/>
              </a:ext>
            </a:extLst>
          </p:cNvPr>
          <p:cNvCxnSpPr/>
          <p:nvPr/>
        </p:nvCxnSpPr>
        <p:spPr>
          <a:xfrm>
            <a:off x="368300" y="4390179"/>
            <a:ext cx="2330450" cy="0"/>
          </a:xfrm>
          <a:prstGeom prst="line">
            <a:avLst/>
          </a:prstGeom>
          <a:ln w="127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EB75F42-D205-804F-A108-9B591BA85F5A}"/>
              </a:ext>
            </a:extLst>
          </p:cNvPr>
          <p:cNvCxnSpPr/>
          <p:nvPr/>
        </p:nvCxnSpPr>
        <p:spPr>
          <a:xfrm>
            <a:off x="6436810" y="3145294"/>
            <a:ext cx="2330450" cy="0"/>
          </a:xfrm>
          <a:prstGeom prst="line">
            <a:avLst/>
          </a:prstGeom>
          <a:ln w="127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4E41EAD-7280-454A-8B26-ACF5BA9505FA}"/>
              </a:ext>
            </a:extLst>
          </p:cNvPr>
          <p:cNvCxnSpPr/>
          <p:nvPr/>
        </p:nvCxnSpPr>
        <p:spPr>
          <a:xfrm>
            <a:off x="6430460" y="3481844"/>
            <a:ext cx="2330450" cy="0"/>
          </a:xfrm>
          <a:prstGeom prst="line">
            <a:avLst/>
          </a:prstGeom>
          <a:ln w="127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20295BF-3EF4-6B4B-9BF3-25D469992306}"/>
              </a:ext>
            </a:extLst>
          </p:cNvPr>
          <p:cNvCxnSpPr/>
          <p:nvPr/>
        </p:nvCxnSpPr>
        <p:spPr>
          <a:xfrm>
            <a:off x="6430460" y="5331743"/>
            <a:ext cx="2330450" cy="0"/>
          </a:xfrm>
          <a:prstGeom prst="line">
            <a:avLst/>
          </a:prstGeom>
          <a:ln w="127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8454D42-7588-5C4A-BA3E-D3252DBA714B}"/>
              </a:ext>
            </a:extLst>
          </p:cNvPr>
          <p:cNvCxnSpPr/>
          <p:nvPr/>
        </p:nvCxnSpPr>
        <p:spPr>
          <a:xfrm>
            <a:off x="6430460" y="5672594"/>
            <a:ext cx="2330450" cy="0"/>
          </a:xfrm>
          <a:prstGeom prst="line">
            <a:avLst/>
          </a:prstGeom>
          <a:ln w="127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EB7B140-5438-EE41-8928-106B25E7440B}"/>
              </a:ext>
            </a:extLst>
          </p:cNvPr>
          <p:cNvCxnSpPr/>
          <p:nvPr/>
        </p:nvCxnSpPr>
        <p:spPr>
          <a:xfrm>
            <a:off x="9478460" y="3140988"/>
            <a:ext cx="2330450" cy="0"/>
          </a:xfrm>
          <a:prstGeom prst="line">
            <a:avLst/>
          </a:prstGeom>
          <a:ln w="127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12BBAB1-0690-6D44-8E7B-DE8D8E9AC7FD}"/>
              </a:ext>
            </a:extLst>
          </p:cNvPr>
          <p:cNvCxnSpPr/>
          <p:nvPr/>
        </p:nvCxnSpPr>
        <p:spPr>
          <a:xfrm>
            <a:off x="9478460" y="3481844"/>
            <a:ext cx="2330450" cy="0"/>
          </a:xfrm>
          <a:prstGeom prst="line">
            <a:avLst/>
          </a:prstGeom>
          <a:ln w="127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5EF9B5A-F048-8B47-A2E6-7B0E5C897A59}"/>
              </a:ext>
            </a:extLst>
          </p:cNvPr>
          <p:cNvCxnSpPr/>
          <p:nvPr/>
        </p:nvCxnSpPr>
        <p:spPr>
          <a:xfrm>
            <a:off x="9478460" y="5331743"/>
            <a:ext cx="2330450" cy="0"/>
          </a:xfrm>
          <a:prstGeom prst="line">
            <a:avLst/>
          </a:prstGeom>
          <a:ln w="127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301E8CF-84E3-6A42-9628-57AA969B7AFA}"/>
              </a:ext>
            </a:extLst>
          </p:cNvPr>
          <p:cNvCxnSpPr/>
          <p:nvPr/>
        </p:nvCxnSpPr>
        <p:spPr>
          <a:xfrm>
            <a:off x="9478460" y="5668288"/>
            <a:ext cx="2330450" cy="0"/>
          </a:xfrm>
          <a:prstGeom prst="line">
            <a:avLst/>
          </a:prstGeom>
          <a:ln w="127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A3411A8-0E12-5246-87F0-1213399F7C48}"/>
              </a:ext>
            </a:extLst>
          </p:cNvPr>
          <p:cNvCxnSpPr/>
          <p:nvPr/>
        </p:nvCxnSpPr>
        <p:spPr>
          <a:xfrm>
            <a:off x="3412172" y="4049428"/>
            <a:ext cx="2330450" cy="0"/>
          </a:xfrm>
          <a:prstGeom prst="line">
            <a:avLst/>
          </a:prstGeom>
          <a:ln w="127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E59C927-881D-2941-98FE-DE524958FD43}"/>
              </a:ext>
            </a:extLst>
          </p:cNvPr>
          <p:cNvCxnSpPr/>
          <p:nvPr/>
        </p:nvCxnSpPr>
        <p:spPr>
          <a:xfrm>
            <a:off x="3412172" y="4390179"/>
            <a:ext cx="2330450" cy="0"/>
          </a:xfrm>
          <a:prstGeom prst="line">
            <a:avLst/>
          </a:prstGeom>
          <a:ln w="12700">
            <a:solidFill>
              <a:srgbClr val="FF40FF"/>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4F503EFA-60FD-494E-905A-B3EC8BCE3AEC}"/>
              </a:ext>
            </a:extLst>
          </p:cNvPr>
          <p:cNvSpPr txBox="1"/>
          <p:nvPr/>
        </p:nvSpPr>
        <p:spPr>
          <a:xfrm>
            <a:off x="6430460" y="821803"/>
            <a:ext cx="5625182" cy="1200329"/>
          </a:xfrm>
          <a:prstGeom prst="rect">
            <a:avLst/>
          </a:prstGeom>
          <a:noFill/>
        </p:spPr>
        <p:txBody>
          <a:bodyPr wrap="square" rtlCol="0">
            <a:spAutoFit/>
          </a:bodyPr>
          <a:lstStyle/>
          <a:p>
            <a:pPr marL="285750" indent="-285750">
              <a:buFont typeface="Wingdings" pitchFamily="2" charset="2"/>
              <a:buChar char="q"/>
            </a:pPr>
            <a:r>
              <a:rPr lang="en-US" dirty="0"/>
              <a:t>Overall distributions are similar for </a:t>
            </a:r>
            <a:r>
              <a:rPr lang="en-US" dirty="0" err="1"/>
              <a:t>EE_k</a:t>
            </a:r>
            <a:r>
              <a:rPr lang="en-US" baseline="-25000" dirty="0" err="1"/>
              <a:t>T</a:t>
            </a:r>
            <a:r>
              <a:rPr lang="en-US" dirty="0"/>
              <a:t> algorithm </a:t>
            </a:r>
          </a:p>
          <a:p>
            <a:pPr marL="285750" indent="-285750">
              <a:buFont typeface="Wingdings" pitchFamily="2" charset="2"/>
              <a:buChar char="q"/>
            </a:pPr>
            <a:endParaRPr lang="en-US" dirty="0"/>
          </a:p>
          <a:p>
            <a:pPr marL="285750" indent="-285750">
              <a:buFont typeface="Wingdings" pitchFamily="2" charset="2"/>
              <a:buChar char="q"/>
            </a:pPr>
            <a:r>
              <a:rPr lang="en-US" dirty="0"/>
              <a:t>In general, see larger number of jets, more jets at higher eta, and more jets away from struck quark</a:t>
            </a:r>
          </a:p>
        </p:txBody>
      </p:sp>
      <p:sp>
        <p:nvSpPr>
          <p:cNvPr id="3" name="TextBox 2">
            <a:extLst>
              <a:ext uri="{FF2B5EF4-FFF2-40B4-BE49-F238E27FC236}">
                <a16:creationId xmlns:a16="http://schemas.microsoft.com/office/drawing/2014/main" id="{8BF29A63-C252-EB43-B69C-E97BE2C96679}"/>
              </a:ext>
            </a:extLst>
          </p:cNvPr>
          <p:cNvSpPr txBox="1"/>
          <p:nvPr/>
        </p:nvSpPr>
        <p:spPr>
          <a:xfrm>
            <a:off x="312516" y="5763126"/>
            <a:ext cx="5767660" cy="646331"/>
          </a:xfrm>
          <a:prstGeom prst="rect">
            <a:avLst/>
          </a:prstGeom>
          <a:noFill/>
        </p:spPr>
        <p:txBody>
          <a:bodyPr wrap="square" rtlCol="0">
            <a:spAutoFit/>
          </a:bodyPr>
          <a:lstStyle/>
          <a:p>
            <a:pPr marL="285750" indent="-285750">
              <a:buFont typeface="Wingdings" pitchFamily="2" charset="2"/>
              <a:buChar char="q"/>
            </a:pPr>
            <a:r>
              <a:rPr lang="en-US" dirty="0"/>
              <a:t>Need to understand the artifact around eta = 4, must be related to particle eta cut</a:t>
            </a:r>
          </a:p>
        </p:txBody>
      </p:sp>
      <p:sp>
        <p:nvSpPr>
          <p:cNvPr id="4" name="Footer Placeholder 3">
            <a:extLst>
              <a:ext uri="{FF2B5EF4-FFF2-40B4-BE49-F238E27FC236}">
                <a16:creationId xmlns:a16="http://schemas.microsoft.com/office/drawing/2014/main" id="{B0416B91-9D88-1344-8E5F-E25F397AEE9C}"/>
              </a:ext>
            </a:extLst>
          </p:cNvPr>
          <p:cNvSpPr>
            <a:spLocks noGrp="1"/>
          </p:cNvSpPr>
          <p:nvPr>
            <p:ph type="ftr" sz="quarter" idx="11"/>
          </p:nvPr>
        </p:nvSpPr>
        <p:spPr/>
        <p:txBody>
          <a:bodyPr/>
          <a:lstStyle/>
          <a:p>
            <a:r>
              <a:rPr lang="en-US"/>
              <a:t>EICUG Early Career</a:t>
            </a:r>
          </a:p>
        </p:txBody>
      </p:sp>
      <p:sp>
        <p:nvSpPr>
          <p:cNvPr id="36" name="Slide Number Placeholder 35">
            <a:extLst>
              <a:ext uri="{FF2B5EF4-FFF2-40B4-BE49-F238E27FC236}">
                <a16:creationId xmlns:a16="http://schemas.microsoft.com/office/drawing/2014/main" id="{1F4AA3E0-2031-C24F-9AAA-702E4DC6FEB7}"/>
              </a:ext>
            </a:extLst>
          </p:cNvPr>
          <p:cNvSpPr>
            <a:spLocks noGrp="1"/>
          </p:cNvSpPr>
          <p:nvPr>
            <p:ph type="sldNum" sz="quarter" idx="12"/>
          </p:nvPr>
        </p:nvSpPr>
        <p:spPr/>
        <p:txBody>
          <a:bodyPr/>
          <a:lstStyle/>
          <a:p>
            <a:fld id="{5D4A0402-B54A-814D-BCFB-0A833BEEB04B}" type="slidenum">
              <a:rPr lang="en-US" smtClean="0"/>
              <a:t>19</a:t>
            </a:fld>
            <a:endParaRPr lang="en-US"/>
          </a:p>
        </p:txBody>
      </p:sp>
    </p:spTree>
    <p:extLst>
      <p:ext uri="{BB962C8B-B14F-4D97-AF65-F5344CB8AC3E}">
        <p14:creationId xmlns:p14="http://schemas.microsoft.com/office/powerpoint/2010/main" val="717349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FADB491-09FA-469A-7A7A-ADD38FEEDC80}"/>
              </a:ext>
            </a:extLst>
          </p:cNvPr>
          <p:cNvSpPr>
            <a:spLocks noGrp="1"/>
          </p:cNvSpPr>
          <p:nvPr>
            <p:ph type="ftr" sz="quarter" idx="11"/>
          </p:nvPr>
        </p:nvSpPr>
        <p:spPr/>
        <p:txBody>
          <a:bodyPr/>
          <a:lstStyle/>
          <a:p>
            <a:r>
              <a:rPr lang="en-US"/>
              <a:t>EICUG Early Career</a:t>
            </a:r>
          </a:p>
        </p:txBody>
      </p:sp>
      <p:sp>
        <p:nvSpPr>
          <p:cNvPr id="3" name="Slide Number Placeholder 2">
            <a:extLst>
              <a:ext uri="{FF2B5EF4-FFF2-40B4-BE49-F238E27FC236}">
                <a16:creationId xmlns:a16="http://schemas.microsoft.com/office/drawing/2014/main" id="{7D4FAB8F-A794-02F0-EE29-D4B7EACD18BF}"/>
              </a:ext>
            </a:extLst>
          </p:cNvPr>
          <p:cNvSpPr>
            <a:spLocks noGrp="1"/>
          </p:cNvSpPr>
          <p:nvPr>
            <p:ph type="sldNum" sz="quarter" idx="12"/>
          </p:nvPr>
        </p:nvSpPr>
        <p:spPr/>
        <p:txBody>
          <a:bodyPr/>
          <a:lstStyle/>
          <a:p>
            <a:fld id="{5D4A0402-B54A-814D-BCFB-0A833BEEB04B}" type="slidenum">
              <a:rPr lang="en-US" smtClean="0"/>
              <a:t>2</a:t>
            </a:fld>
            <a:endParaRPr lang="en-US"/>
          </a:p>
        </p:txBody>
      </p:sp>
      <p:sp>
        <p:nvSpPr>
          <p:cNvPr id="4" name="TextBox 3">
            <a:extLst>
              <a:ext uri="{FF2B5EF4-FFF2-40B4-BE49-F238E27FC236}">
                <a16:creationId xmlns:a16="http://schemas.microsoft.com/office/drawing/2014/main" id="{18687A19-D061-480C-44CF-F19E206D5330}"/>
              </a:ext>
            </a:extLst>
          </p:cNvPr>
          <p:cNvSpPr txBox="1"/>
          <p:nvPr/>
        </p:nvSpPr>
        <p:spPr>
          <a:xfrm>
            <a:off x="312516" y="173620"/>
            <a:ext cx="8461094" cy="6481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Outline</a:t>
            </a:r>
          </a:p>
        </p:txBody>
      </p:sp>
      <p:sp>
        <p:nvSpPr>
          <p:cNvPr id="5" name="TextBox 4">
            <a:extLst>
              <a:ext uri="{FF2B5EF4-FFF2-40B4-BE49-F238E27FC236}">
                <a16:creationId xmlns:a16="http://schemas.microsoft.com/office/drawing/2014/main" id="{7F3E4329-A1C1-CF18-B247-80E6D28F3199}"/>
              </a:ext>
            </a:extLst>
          </p:cNvPr>
          <p:cNvSpPr txBox="1"/>
          <p:nvPr/>
        </p:nvSpPr>
        <p:spPr>
          <a:xfrm>
            <a:off x="527222" y="1202724"/>
            <a:ext cx="11055178" cy="3416320"/>
          </a:xfrm>
          <a:prstGeom prst="rect">
            <a:avLst/>
          </a:prstGeom>
          <a:noFill/>
        </p:spPr>
        <p:txBody>
          <a:bodyPr wrap="square" rtlCol="0">
            <a:spAutoFit/>
          </a:bodyPr>
          <a:lstStyle/>
          <a:p>
            <a:pPr marL="461963" indent="-461963">
              <a:buFont typeface="Wingdings" panose="05000000000000000000" pitchFamily="2" charset="2"/>
              <a:buChar char="q"/>
            </a:pPr>
            <a:r>
              <a:rPr lang="en-US" sz="2400" dirty="0"/>
              <a:t>Introduction to Jets</a:t>
            </a:r>
          </a:p>
          <a:p>
            <a:pPr marL="461963" indent="-461963">
              <a:buFont typeface="Wingdings" panose="05000000000000000000" pitchFamily="2" charset="2"/>
              <a:buChar char="q"/>
            </a:pPr>
            <a:endParaRPr lang="en-US" sz="2400" dirty="0"/>
          </a:p>
          <a:p>
            <a:pPr marL="461963" indent="-461963">
              <a:buFont typeface="Wingdings" panose="05000000000000000000" pitchFamily="2" charset="2"/>
              <a:buChar char="q"/>
            </a:pPr>
            <a:r>
              <a:rPr lang="en-US" sz="2400" dirty="0"/>
              <a:t>Jet Considerations for the EIC: Subprocesses, Kinematics, </a:t>
            </a:r>
            <a:r>
              <a:rPr lang="en-US" sz="2400" dirty="0" err="1"/>
              <a:t>etc</a:t>
            </a:r>
            <a:endParaRPr lang="en-US" sz="2400" dirty="0"/>
          </a:p>
          <a:p>
            <a:pPr marL="461963" indent="-461963">
              <a:buFont typeface="Wingdings" panose="05000000000000000000" pitchFamily="2" charset="2"/>
              <a:buChar char="q"/>
            </a:pPr>
            <a:endParaRPr lang="en-US" sz="2400" dirty="0"/>
          </a:p>
          <a:p>
            <a:pPr marL="461963" indent="-461963">
              <a:buFont typeface="Wingdings" panose="05000000000000000000" pitchFamily="2" charset="2"/>
              <a:buChar char="q"/>
            </a:pPr>
            <a:r>
              <a:rPr lang="en-US" sz="2400" dirty="0"/>
              <a:t>Physics with Jets at the EIC</a:t>
            </a:r>
          </a:p>
          <a:p>
            <a:pPr marL="461963" indent="-461963">
              <a:buFont typeface="Wingdings" panose="05000000000000000000" pitchFamily="2" charset="2"/>
              <a:buChar char="q"/>
            </a:pPr>
            <a:endParaRPr lang="en-US" sz="2400" dirty="0"/>
          </a:p>
          <a:p>
            <a:pPr marL="461963" indent="-461963">
              <a:buFont typeface="Wingdings" panose="05000000000000000000" pitchFamily="2" charset="2"/>
              <a:buChar char="q"/>
            </a:pPr>
            <a:r>
              <a:rPr lang="en-US" sz="2400" dirty="0"/>
              <a:t>Beam Crossing Angles</a:t>
            </a:r>
          </a:p>
          <a:p>
            <a:pPr marL="461963" indent="-461963">
              <a:buFont typeface="Wingdings" panose="05000000000000000000" pitchFamily="2" charset="2"/>
              <a:buChar char="q"/>
            </a:pPr>
            <a:endParaRPr lang="en-US" sz="2400" dirty="0"/>
          </a:p>
          <a:p>
            <a:pPr marL="461963" indent="-461963">
              <a:buFont typeface="Wingdings" panose="05000000000000000000" pitchFamily="2" charset="2"/>
              <a:buChar char="q"/>
            </a:pPr>
            <a:r>
              <a:rPr lang="en-US" sz="2400" dirty="0"/>
              <a:t>Jet Finding at </a:t>
            </a:r>
            <a:r>
              <a:rPr lang="en-US" sz="2400" dirty="0" err="1"/>
              <a:t>ePIC</a:t>
            </a:r>
            <a:endParaRPr lang="en-US" sz="2400" dirty="0"/>
          </a:p>
        </p:txBody>
      </p:sp>
    </p:spTree>
    <p:extLst>
      <p:ext uri="{BB962C8B-B14F-4D97-AF65-F5344CB8AC3E}">
        <p14:creationId xmlns:p14="http://schemas.microsoft.com/office/powerpoint/2010/main" val="1336333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Chart, line chart&#10;&#10;Description automatically generated">
            <a:extLst>
              <a:ext uri="{FF2B5EF4-FFF2-40B4-BE49-F238E27FC236}">
                <a16:creationId xmlns:a16="http://schemas.microsoft.com/office/drawing/2014/main" id="{1F56680F-16B0-4040-9885-3DEBCC85343A}"/>
              </a:ext>
            </a:extLst>
          </p:cNvPr>
          <p:cNvPicPr>
            <a:picLocks noChangeAspect="1"/>
          </p:cNvPicPr>
          <p:nvPr/>
        </p:nvPicPr>
        <p:blipFill>
          <a:blip r:embed="rId2"/>
          <a:stretch>
            <a:fillRect/>
          </a:stretch>
        </p:blipFill>
        <p:spPr>
          <a:xfrm>
            <a:off x="13729" y="939132"/>
            <a:ext cx="6096925" cy="4377867"/>
          </a:xfrm>
          <a:prstGeom prst="rect">
            <a:avLst/>
          </a:prstGeom>
        </p:spPr>
      </p:pic>
      <p:pic>
        <p:nvPicPr>
          <p:cNvPr id="35" name="Picture 34" descr="Chart, line chart&#10;&#10;Description automatically generated">
            <a:extLst>
              <a:ext uri="{FF2B5EF4-FFF2-40B4-BE49-F238E27FC236}">
                <a16:creationId xmlns:a16="http://schemas.microsoft.com/office/drawing/2014/main" id="{CD5A5E81-31E4-644E-83AB-15B87CDED5AC}"/>
              </a:ext>
            </a:extLst>
          </p:cNvPr>
          <p:cNvPicPr>
            <a:picLocks noChangeAspect="1"/>
          </p:cNvPicPr>
          <p:nvPr/>
        </p:nvPicPr>
        <p:blipFill>
          <a:blip r:embed="rId3"/>
          <a:stretch>
            <a:fillRect/>
          </a:stretch>
        </p:blipFill>
        <p:spPr>
          <a:xfrm>
            <a:off x="6080175" y="2221563"/>
            <a:ext cx="6096003" cy="4377205"/>
          </a:xfrm>
          <a:prstGeom prst="rect">
            <a:avLst/>
          </a:prstGeom>
        </p:spPr>
      </p:pic>
      <p:sp>
        <p:nvSpPr>
          <p:cNvPr id="2" name="TextBox 1">
            <a:extLst>
              <a:ext uri="{FF2B5EF4-FFF2-40B4-BE49-F238E27FC236}">
                <a16:creationId xmlns:a16="http://schemas.microsoft.com/office/drawing/2014/main" id="{B11BC28E-110F-9949-9133-773606A1E751}"/>
              </a:ext>
            </a:extLst>
          </p:cNvPr>
          <p:cNvSpPr txBox="1"/>
          <p:nvPr/>
        </p:nvSpPr>
        <p:spPr>
          <a:xfrm>
            <a:off x="312515" y="173620"/>
            <a:ext cx="9781979" cy="646331"/>
          </a:xfrm>
          <a:prstGeom prst="rect">
            <a:avLst/>
          </a:prstGeom>
          <a:noFill/>
        </p:spPr>
        <p:txBody>
          <a:bodyPr wrap="square" lIns="91440" tIns="45720" rIns="91440" bIns="45720" rtlCol="0" anchor="t">
            <a:spAutoFit/>
          </a:bodyPr>
          <a:lstStyle/>
          <a:p>
            <a:r>
              <a:rPr lang="en-US" sz="3600" dirty="0">
                <a:solidFill>
                  <a:srgbClr val="FF0000"/>
                </a:solidFill>
                <a:cs typeface="Calibri"/>
              </a:rPr>
              <a:t>Jet – Parton Energy Comparison: </a:t>
            </a:r>
            <a:r>
              <a:rPr lang="en-US" sz="3600" dirty="0" err="1">
                <a:solidFill>
                  <a:srgbClr val="FF0000"/>
                </a:solidFill>
                <a:cs typeface="Calibri"/>
              </a:rPr>
              <a:t>Anti_k</a:t>
            </a:r>
            <a:r>
              <a:rPr lang="en-US" sz="3600" baseline="-25000" dirty="0" err="1">
                <a:solidFill>
                  <a:srgbClr val="FF0000"/>
                </a:solidFill>
                <a:cs typeface="Calibri"/>
              </a:rPr>
              <a:t>T</a:t>
            </a:r>
            <a:r>
              <a:rPr lang="en-US" sz="3600" dirty="0">
                <a:solidFill>
                  <a:srgbClr val="FF0000"/>
                </a:solidFill>
                <a:cs typeface="Calibri"/>
              </a:rPr>
              <a:t> (18x275)</a:t>
            </a:r>
          </a:p>
        </p:txBody>
      </p:sp>
      <p:sp>
        <p:nvSpPr>
          <p:cNvPr id="9" name="TextBox 8">
            <a:extLst>
              <a:ext uri="{FF2B5EF4-FFF2-40B4-BE49-F238E27FC236}">
                <a16:creationId xmlns:a16="http://schemas.microsoft.com/office/drawing/2014/main" id="{3A9566BE-0058-C14A-BF28-6152DF7AB1AC}"/>
              </a:ext>
            </a:extLst>
          </p:cNvPr>
          <p:cNvSpPr txBox="1"/>
          <p:nvPr/>
        </p:nvSpPr>
        <p:spPr>
          <a:xfrm>
            <a:off x="1876926" y="5240980"/>
            <a:ext cx="2542083" cy="369332"/>
          </a:xfrm>
          <a:prstGeom prst="rect">
            <a:avLst/>
          </a:prstGeom>
          <a:noFill/>
        </p:spPr>
        <p:txBody>
          <a:bodyPr wrap="square" rtlCol="0">
            <a:spAutoFit/>
          </a:bodyPr>
          <a:lstStyle/>
          <a:p>
            <a:pPr algn="ctr"/>
            <a:r>
              <a:rPr lang="en-US" b="1" dirty="0"/>
              <a:t>0.1 &lt; Q</a:t>
            </a:r>
            <a:r>
              <a:rPr lang="en-US" b="1" baseline="30000" dirty="0"/>
              <a:t>2</a:t>
            </a:r>
            <a:r>
              <a:rPr lang="en-US" b="1" dirty="0"/>
              <a:t> &lt; 1.0</a:t>
            </a:r>
          </a:p>
        </p:txBody>
      </p:sp>
      <p:sp>
        <p:nvSpPr>
          <p:cNvPr id="10" name="TextBox 9">
            <a:extLst>
              <a:ext uri="{FF2B5EF4-FFF2-40B4-BE49-F238E27FC236}">
                <a16:creationId xmlns:a16="http://schemas.microsoft.com/office/drawing/2014/main" id="{1583E07E-740F-DE49-A183-1901B673F11B}"/>
              </a:ext>
            </a:extLst>
          </p:cNvPr>
          <p:cNvSpPr txBox="1"/>
          <p:nvPr/>
        </p:nvSpPr>
        <p:spPr>
          <a:xfrm>
            <a:off x="7872958" y="1975072"/>
            <a:ext cx="2542083" cy="369332"/>
          </a:xfrm>
          <a:prstGeom prst="rect">
            <a:avLst/>
          </a:prstGeom>
          <a:noFill/>
        </p:spPr>
        <p:txBody>
          <a:bodyPr wrap="square" rtlCol="0">
            <a:spAutoFit/>
          </a:bodyPr>
          <a:lstStyle/>
          <a:p>
            <a:pPr algn="ctr"/>
            <a:r>
              <a:rPr lang="en-US" b="1" dirty="0"/>
              <a:t>10 &lt; Q</a:t>
            </a:r>
            <a:r>
              <a:rPr lang="en-US" b="1" baseline="30000" dirty="0"/>
              <a:t>2</a:t>
            </a:r>
            <a:r>
              <a:rPr lang="en-US" b="1" dirty="0"/>
              <a:t> &lt; 100</a:t>
            </a:r>
          </a:p>
        </p:txBody>
      </p:sp>
      <p:sp>
        <p:nvSpPr>
          <p:cNvPr id="11" name="TextBox 10">
            <a:extLst>
              <a:ext uri="{FF2B5EF4-FFF2-40B4-BE49-F238E27FC236}">
                <a16:creationId xmlns:a16="http://schemas.microsoft.com/office/drawing/2014/main" id="{D8F17556-73A3-834E-9770-7143B4041EDD}"/>
              </a:ext>
            </a:extLst>
          </p:cNvPr>
          <p:cNvSpPr txBox="1"/>
          <p:nvPr/>
        </p:nvSpPr>
        <p:spPr>
          <a:xfrm>
            <a:off x="6610676" y="2472180"/>
            <a:ext cx="1571615" cy="338554"/>
          </a:xfrm>
          <a:prstGeom prst="rect">
            <a:avLst/>
          </a:prstGeom>
          <a:noFill/>
        </p:spPr>
        <p:txBody>
          <a:bodyPr wrap="square" rtlCol="0">
            <a:spAutoFit/>
          </a:bodyPr>
          <a:lstStyle/>
          <a:p>
            <a:pPr algn="ctr"/>
            <a:r>
              <a:rPr lang="en-US" sz="1600" dirty="0"/>
              <a:t>0.01 &lt; y &lt; 0.1</a:t>
            </a:r>
          </a:p>
        </p:txBody>
      </p:sp>
      <p:sp>
        <p:nvSpPr>
          <p:cNvPr id="12" name="TextBox 11">
            <a:extLst>
              <a:ext uri="{FF2B5EF4-FFF2-40B4-BE49-F238E27FC236}">
                <a16:creationId xmlns:a16="http://schemas.microsoft.com/office/drawing/2014/main" id="{4B0693CC-1E6E-D142-A7A5-7E1A8BFAEE61}"/>
              </a:ext>
            </a:extLst>
          </p:cNvPr>
          <p:cNvSpPr txBox="1"/>
          <p:nvPr/>
        </p:nvSpPr>
        <p:spPr>
          <a:xfrm>
            <a:off x="9663672" y="2479895"/>
            <a:ext cx="1571615" cy="338554"/>
          </a:xfrm>
          <a:prstGeom prst="rect">
            <a:avLst/>
          </a:prstGeom>
          <a:noFill/>
        </p:spPr>
        <p:txBody>
          <a:bodyPr wrap="square" rtlCol="0">
            <a:spAutoFit/>
          </a:bodyPr>
          <a:lstStyle/>
          <a:p>
            <a:pPr algn="ctr"/>
            <a:r>
              <a:rPr lang="en-US" sz="1600" dirty="0"/>
              <a:t>0.3 &lt; y &lt; 0.4</a:t>
            </a:r>
          </a:p>
        </p:txBody>
      </p:sp>
      <p:sp>
        <p:nvSpPr>
          <p:cNvPr id="13" name="TextBox 12">
            <a:extLst>
              <a:ext uri="{FF2B5EF4-FFF2-40B4-BE49-F238E27FC236}">
                <a16:creationId xmlns:a16="http://schemas.microsoft.com/office/drawing/2014/main" id="{79A2DBB6-EE0F-3D4A-B337-2469888E89F3}"/>
              </a:ext>
            </a:extLst>
          </p:cNvPr>
          <p:cNvSpPr txBox="1"/>
          <p:nvPr/>
        </p:nvSpPr>
        <p:spPr>
          <a:xfrm>
            <a:off x="6608692" y="4666267"/>
            <a:ext cx="1571615" cy="338554"/>
          </a:xfrm>
          <a:prstGeom prst="rect">
            <a:avLst/>
          </a:prstGeom>
          <a:noFill/>
        </p:spPr>
        <p:txBody>
          <a:bodyPr wrap="square" rtlCol="0">
            <a:spAutoFit/>
          </a:bodyPr>
          <a:lstStyle/>
          <a:p>
            <a:pPr algn="ctr"/>
            <a:r>
              <a:rPr lang="en-US" sz="1600" dirty="0"/>
              <a:t>0.6 &lt; y &lt; 0.7</a:t>
            </a:r>
          </a:p>
        </p:txBody>
      </p:sp>
      <p:sp>
        <p:nvSpPr>
          <p:cNvPr id="14" name="TextBox 13">
            <a:extLst>
              <a:ext uri="{FF2B5EF4-FFF2-40B4-BE49-F238E27FC236}">
                <a16:creationId xmlns:a16="http://schemas.microsoft.com/office/drawing/2014/main" id="{C02EEB4E-4E17-054A-A1CD-B54DB5313628}"/>
              </a:ext>
            </a:extLst>
          </p:cNvPr>
          <p:cNvSpPr txBox="1"/>
          <p:nvPr/>
        </p:nvSpPr>
        <p:spPr>
          <a:xfrm>
            <a:off x="9663672" y="4666267"/>
            <a:ext cx="1571615" cy="338554"/>
          </a:xfrm>
          <a:prstGeom prst="rect">
            <a:avLst/>
          </a:prstGeom>
          <a:noFill/>
        </p:spPr>
        <p:txBody>
          <a:bodyPr wrap="square" rtlCol="0">
            <a:spAutoFit/>
          </a:bodyPr>
          <a:lstStyle/>
          <a:p>
            <a:pPr algn="ctr"/>
            <a:r>
              <a:rPr lang="en-US" sz="1600" dirty="0"/>
              <a:t>0.9 &lt; y &lt; 0.95</a:t>
            </a:r>
          </a:p>
        </p:txBody>
      </p:sp>
      <p:sp>
        <p:nvSpPr>
          <p:cNvPr id="15" name="TextBox 14">
            <a:extLst>
              <a:ext uri="{FF2B5EF4-FFF2-40B4-BE49-F238E27FC236}">
                <a16:creationId xmlns:a16="http://schemas.microsoft.com/office/drawing/2014/main" id="{A0116642-5DAC-7448-B2EE-28E5E8856F3B}"/>
              </a:ext>
            </a:extLst>
          </p:cNvPr>
          <p:cNvSpPr txBox="1"/>
          <p:nvPr/>
        </p:nvSpPr>
        <p:spPr>
          <a:xfrm>
            <a:off x="471675" y="1201123"/>
            <a:ext cx="1571615" cy="338554"/>
          </a:xfrm>
          <a:prstGeom prst="rect">
            <a:avLst/>
          </a:prstGeom>
          <a:noFill/>
        </p:spPr>
        <p:txBody>
          <a:bodyPr wrap="square" rtlCol="0">
            <a:spAutoFit/>
          </a:bodyPr>
          <a:lstStyle/>
          <a:p>
            <a:pPr algn="ctr"/>
            <a:r>
              <a:rPr lang="en-US" sz="1600" dirty="0"/>
              <a:t>0.01 &lt; y &lt; 0.1</a:t>
            </a:r>
          </a:p>
        </p:txBody>
      </p:sp>
      <p:sp>
        <p:nvSpPr>
          <p:cNvPr id="16" name="TextBox 15">
            <a:extLst>
              <a:ext uri="{FF2B5EF4-FFF2-40B4-BE49-F238E27FC236}">
                <a16:creationId xmlns:a16="http://schemas.microsoft.com/office/drawing/2014/main" id="{6D085D09-63B2-6C48-9D52-0B1959BB7747}"/>
              </a:ext>
            </a:extLst>
          </p:cNvPr>
          <p:cNvSpPr txBox="1"/>
          <p:nvPr/>
        </p:nvSpPr>
        <p:spPr>
          <a:xfrm>
            <a:off x="3524671" y="1208838"/>
            <a:ext cx="1571615" cy="338554"/>
          </a:xfrm>
          <a:prstGeom prst="rect">
            <a:avLst/>
          </a:prstGeom>
          <a:noFill/>
        </p:spPr>
        <p:txBody>
          <a:bodyPr wrap="square" rtlCol="0">
            <a:spAutoFit/>
          </a:bodyPr>
          <a:lstStyle/>
          <a:p>
            <a:pPr algn="ctr"/>
            <a:r>
              <a:rPr lang="en-US" sz="1600" dirty="0"/>
              <a:t>0.3 &lt; y &lt; 0.4</a:t>
            </a:r>
          </a:p>
        </p:txBody>
      </p:sp>
      <p:sp>
        <p:nvSpPr>
          <p:cNvPr id="17" name="TextBox 16">
            <a:extLst>
              <a:ext uri="{FF2B5EF4-FFF2-40B4-BE49-F238E27FC236}">
                <a16:creationId xmlns:a16="http://schemas.microsoft.com/office/drawing/2014/main" id="{E349FF00-FFE1-8244-96A7-DB24C4D1D0A9}"/>
              </a:ext>
            </a:extLst>
          </p:cNvPr>
          <p:cNvSpPr txBox="1"/>
          <p:nvPr/>
        </p:nvSpPr>
        <p:spPr>
          <a:xfrm>
            <a:off x="469691" y="3395210"/>
            <a:ext cx="1571615" cy="338554"/>
          </a:xfrm>
          <a:prstGeom prst="rect">
            <a:avLst/>
          </a:prstGeom>
          <a:noFill/>
        </p:spPr>
        <p:txBody>
          <a:bodyPr wrap="square" rtlCol="0">
            <a:spAutoFit/>
          </a:bodyPr>
          <a:lstStyle/>
          <a:p>
            <a:pPr algn="ctr"/>
            <a:r>
              <a:rPr lang="en-US" sz="1600" dirty="0"/>
              <a:t>0.6 &lt; y &lt; 0.7</a:t>
            </a:r>
          </a:p>
        </p:txBody>
      </p:sp>
      <p:sp>
        <p:nvSpPr>
          <p:cNvPr id="18" name="TextBox 17">
            <a:extLst>
              <a:ext uri="{FF2B5EF4-FFF2-40B4-BE49-F238E27FC236}">
                <a16:creationId xmlns:a16="http://schemas.microsoft.com/office/drawing/2014/main" id="{34307FC5-222F-4E45-BEA9-E05CE7D8A70F}"/>
              </a:ext>
            </a:extLst>
          </p:cNvPr>
          <p:cNvSpPr txBox="1"/>
          <p:nvPr/>
        </p:nvSpPr>
        <p:spPr>
          <a:xfrm>
            <a:off x="3524671" y="3395210"/>
            <a:ext cx="1571615" cy="338554"/>
          </a:xfrm>
          <a:prstGeom prst="rect">
            <a:avLst/>
          </a:prstGeom>
          <a:noFill/>
        </p:spPr>
        <p:txBody>
          <a:bodyPr wrap="square" rtlCol="0">
            <a:spAutoFit/>
          </a:bodyPr>
          <a:lstStyle/>
          <a:p>
            <a:pPr algn="ctr"/>
            <a:r>
              <a:rPr lang="en-US" sz="1600" dirty="0"/>
              <a:t>0.9 &lt; y &lt; 0.95</a:t>
            </a:r>
          </a:p>
        </p:txBody>
      </p:sp>
      <p:sp>
        <p:nvSpPr>
          <p:cNvPr id="3" name="TextBox 2">
            <a:extLst>
              <a:ext uri="{FF2B5EF4-FFF2-40B4-BE49-F238E27FC236}">
                <a16:creationId xmlns:a16="http://schemas.microsoft.com/office/drawing/2014/main" id="{86FA03EE-C654-8049-BDAA-26EC9070A125}"/>
              </a:ext>
            </a:extLst>
          </p:cNvPr>
          <p:cNvSpPr txBox="1"/>
          <p:nvPr/>
        </p:nvSpPr>
        <p:spPr>
          <a:xfrm>
            <a:off x="6217920" y="819951"/>
            <a:ext cx="5864352" cy="1200329"/>
          </a:xfrm>
          <a:prstGeom prst="rect">
            <a:avLst/>
          </a:prstGeom>
          <a:noFill/>
        </p:spPr>
        <p:txBody>
          <a:bodyPr wrap="square" rtlCol="0">
            <a:spAutoFit/>
          </a:bodyPr>
          <a:lstStyle/>
          <a:p>
            <a:pPr marL="285750" indent="-285750">
              <a:buFont typeface="Wingdings" pitchFamily="2" charset="2"/>
              <a:buChar char="q"/>
            </a:pPr>
            <a:r>
              <a:rPr lang="en-US" dirty="0"/>
              <a:t>How well do jets represent the </a:t>
            </a:r>
            <a:r>
              <a:rPr lang="en-US" dirty="0" err="1"/>
              <a:t>parton</a:t>
            </a:r>
            <a:r>
              <a:rPr lang="en-US" dirty="0"/>
              <a:t>?</a:t>
            </a:r>
          </a:p>
          <a:p>
            <a:pPr marL="285750" indent="-285750">
              <a:buFont typeface="Wingdings" pitchFamily="2" charset="2"/>
              <a:buChar char="q"/>
            </a:pPr>
            <a:endParaRPr lang="en-US" dirty="0"/>
          </a:p>
          <a:p>
            <a:pPr marL="285750" indent="-285750">
              <a:buFont typeface="Wingdings" pitchFamily="2" charset="2"/>
              <a:buChar char="q"/>
            </a:pPr>
            <a:r>
              <a:rPr lang="en-US" dirty="0"/>
              <a:t>Plot jet energy vs </a:t>
            </a:r>
            <a:r>
              <a:rPr lang="en-US" dirty="0" err="1"/>
              <a:t>parton+FSR</a:t>
            </a:r>
            <a:r>
              <a:rPr lang="en-US" dirty="0"/>
              <a:t> energy for different Q</a:t>
            </a:r>
            <a:r>
              <a:rPr lang="en-US" baseline="30000" dirty="0"/>
              <a:t>2</a:t>
            </a:r>
            <a:r>
              <a:rPr lang="en-US" dirty="0"/>
              <a:t> and inelasticity</a:t>
            </a:r>
          </a:p>
        </p:txBody>
      </p:sp>
      <p:sp>
        <p:nvSpPr>
          <p:cNvPr id="4" name="TextBox 3">
            <a:extLst>
              <a:ext uri="{FF2B5EF4-FFF2-40B4-BE49-F238E27FC236}">
                <a16:creationId xmlns:a16="http://schemas.microsoft.com/office/drawing/2014/main" id="{74AB585A-577F-9147-AAEC-137CB3DEBC12}"/>
              </a:ext>
            </a:extLst>
          </p:cNvPr>
          <p:cNvSpPr txBox="1"/>
          <p:nvPr/>
        </p:nvSpPr>
        <p:spPr>
          <a:xfrm>
            <a:off x="312515" y="5756616"/>
            <a:ext cx="5767660" cy="646331"/>
          </a:xfrm>
          <a:prstGeom prst="rect">
            <a:avLst/>
          </a:prstGeom>
          <a:noFill/>
        </p:spPr>
        <p:txBody>
          <a:bodyPr wrap="square" rtlCol="0">
            <a:spAutoFit/>
          </a:bodyPr>
          <a:lstStyle/>
          <a:p>
            <a:pPr marL="285750" indent="-285750">
              <a:buFont typeface="Wingdings" pitchFamily="2" charset="2"/>
              <a:buChar char="q"/>
            </a:pPr>
            <a:r>
              <a:rPr lang="en-US" dirty="0"/>
              <a:t>Performance degrades somewhat at larger y (backward jets)</a:t>
            </a:r>
          </a:p>
        </p:txBody>
      </p:sp>
      <p:sp>
        <p:nvSpPr>
          <p:cNvPr id="37" name="Footer Placeholder 36">
            <a:extLst>
              <a:ext uri="{FF2B5EF4-FFF2-40B4-BE49-F238E27FC236}">
                <a16:creationId xmlns:a16="http://schemas.microsoft.com/office/drawing/2014/main" id="{FF6D7D3B-DFAB-9D44-AB46-E749FE596084}"/>
              </a:ext>
            </a:extLst>
          </p:cNvPr>
          <p:cNvSpPr>
            <a:spLocks noGrp="1"/>
          </p:cNvSpPr>
          <p:nvPr>
            <p:ph type="ftr" sz="quarter" idx="11"/>
          </p:nvPr>
        </p:nvSpPr>
        <p:spPr/>
        <p:txBody>
          <a:bodyPr/>
          <a:lstStyle/>
          <a:p>
            <a:r>
              <a:rPr lang="en-US"/>
              <a:t>EICUG Early Career</a:t>
            </a:r>
          </a:p>
        </p:txBody>
      </p:sp>
      <p:sp>
        <p:nvSpPr>
          <p:cNvPr id="38" name="Slide Number Placeholder 37">
            <a:extLst>
              <a:ext uri="{FF2B5EF4-FFF2-40B4-BE49-F238E27FC236}">
                <a16:creationId xmlns:a16="http://schemas.microsoft.com/office/drawing/2014/main" id="{8ABE9999-2D5B-4C4E-8701-0902717BA6AD}"/>
              </a:ext>
            </a:extLst>
          </p:cNvPr>
          <p:cNvSpPr>
            <a:spLocks noGrp="1"/>
          </p:cNvSpPr>
          <p:nvPr>
            <p:ph type="sldNum" sz="quarter" idx="12"/>
          </p:nvPr>
        </p:nvSpPr>
        <p:spPr/>
        <p:txBody>
          <a:bodyPr/>
          <a:lstStyle/>
          <a:p>
            <a:fld id="{5D4A0402-B54A-814D-BCFB-0A833BEEB04B}" type="slidenum">
              <a:rPr lang="en-US" smtClean="0"/>
              <a:t>20</a:t>
            </a:fld>
            <a:endParaRPr lang="en-US"/>
          </a:p>
        </p:txBody>
      </p:sp>
    </p:spTree>
    <p:extLst>
      <p:ext uri="{BB962C8B-B14F-4D97-AF65-F5344CB8AC3E}">
        <p14:creationId xmlns:p14="http://schemas.microsoft.com/office/powerpoint/2010/main" val="19798588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Chart, line chart&#10;&#10;Description automatically generated">
            <a:extLst>
              <a:ext uri="{FF2B5EF4-FFF2-40B4-BE49-F238E27FC236}">
                <a16:creationId xmlns:a16="http://schemas.microsoft.com/office/drawing/2014/main" id="{C0EFDCE3-93A9-2945-ACFB-DDA65E595161}"/>
              </a:ext>
            </a:extLst>
          </p:cNvPr>
          <p:cNvPicPr>
            <a:picLocks noChangeAspect="1"/>
          </p:cNvPicPr>
          <p:nvPr/>
        </p:nvPicPr>
        <p:blipFill>
          <a:blip r:embed="rId2"/>
          <a:stretch>
            <a:fillRect/>
          </a:stretch>
        </p:blipFill>
        <p:spPr>
          <a:xfrm>
            <a:off x="-926" y="939132"/>
            <a:ext cx="6096926" cy="4377867"/>
          </a:xfrm>
          <a:prstGeom prst="rect">
            <a:avLst/>
          </a:prstGeom>
        </p:spPr>
      </p:pic>
      <p:pic>
        <p:nvPicPr>
          <p:cNvPr id="19" name="Picture 18" descr="Chart, line chart&#10;&#10;Description automatically generated">
            <a:extLst>
              <a:ext uri="{FF2B5EF4-FFF2-40B4-BE49-F238E27FC236}">
                <a16:creationId xmlns:a16="http://schemas.microsoft.com/office/drawing/2014/main" id="{78878769-62A4-EC46-A9B8-621A0C2B8B78}"/>
              </a:ext>
            </a:extLst>
          </p:cNvPr>
          <p:cNvPicPr>
            <a:picLocks noChangeAspect="1"/>
          </p:cNvPicPr>
          <p:nvPr/>
        </p:nvPicPr>
        <p:blipFill>
          <a:blip r:embed="rId3"/>
          <a:stretch>
            <a:fillRect/>
          </a:stretch>
        </p:blipFill>
        <p:spPr>
          <a:xfrm>
            <a:off x="6079252" y="2220901"/>
            <a:ext cx="6096926" cy="4377867"/>
          </a:xfrm>
          <a:prstGeom prst="rect">
            <a:avLst/>
          </a:prstGeom>
        </p:spPr>
      </p:pic>
      <p:sp>
        <p:nvSpPr>
          <p:cNvPr id="2" name="TextBox 1">
            <a:extLst>
              <a:ext uri="{FF2B5EF4-FFF2-40B4-BE49-F238E27FC236}">
                <a16:creationId xmlns:a16="http://schemas.microsoft.com/office/drawing/2014/main" id="{B11BC28E-110F-9949-9133-773606A1E751}"/>
              </a:ext>
            </a:extLst>
          </p:cNvPr>
          <p:cNvSpPr txBox="1"/>
          <p:nvPr/>
        </p:nvSpPr>
        <p:spPr>
          <a:xfrm>
            <a:off x="312515" y="173620"/>
            <a:ext cx="9781979" cy="646331"/>
          </a:xfrm>
          <a:prstGeom prst="rect">
            <a:avLst/>
          </a:prstGeom>
          <a:noFill/>
        </p:spPr>
        <p:txBody>
          <a:bodyPr wrap="square" lIns="91440" tIns="45720" rIns="91440" bIns="45720" rtlCol="0" anchor="t">
            <a:spAutoFit/>
          </a:bodyPr>
          <a:lstStyle/>
          <a:p>
            <a:r>
              <a:rPr lang="en-US" sz="3600" dirty="0">
                <a:solidFill>
                  <a:srgbClr val="FF0000"/>
                </a:solidFill>
                <a:cs typeface="Calibri"/>
              </a:rPr>
              <a:t>Jet – Parton Energy Comparison: </a:t>
            </a:r>
            <a:r>
              <a:rPr lang="en-US" sz="3600" dirty="0" err="1">
                <a:solidFill>
                  <a:srgbClr val="FF0000"/>
                </a:solidFill>
                <a:cs typeface="Calibri"/>
              </a:rPr>
              <a:t>EE_k</a:t>
            </a:r>
            <a:r>
              <a:rPr lang="en-US" sz="3600" baseline="-25000" dirty="0" err="1">
                <a:solidFill>
                  <a:srgbClr val="FF0000"/>
                </a:solidFill>
                <a:cs typeface="Calibri"/>
              </a:rPr>
              <a:t>T</a:t>
            </a:r>
            <a:r>
              <a:rPr lang="en-US" sz="3600" dirty="0">
                <a:solidFill>
                  <a:srgbClr val="FF0000"/>
                </a:solidFill>
                <a:cs typeface="Calibri"/>
              </a:rPr>
              <a:t> (18x275)</a:t>
            </a:r>
          </a:p>
        </p:txBody>
      </p:sp>
      <p:sp>
        <p:nvSpPr>
          <p:cNvPr id="9" name="TextBox 8">
            <a:extLst>
              <a:ext uri="{FF2B5EF4-FFF2-40B4-BE49-F238E27FC236}">
                <a16:creationId xmlns:a16="http://schemas.microsoft.com/office/drawing/2014/main" id="{3A9566BE-0058-C14A-BF28-6152DF7AB1AC}"/>
              </a:ext>
            </a:extLst>
          </p:cNvPr>
          <p:cNvSpPr txBox="1"/>
          <p:nvPr/>
        </p:nvSpPr>
        <p:spPr>
          <a:xfrm>
            <a:off x="1876926" y="5240980"/>
            <a:ext cx="2542083" cy="369332"/>
          </a:xfrm>
          <a:prstGeom prst="rect">
            <a:avLst/>
          </a:prstGeom>
          <a:noFill/>
        </p:spPr>
        <p:txBody>
          <a:bodyPr wrap="square" rtlCol="0">
            <a:spAutoFit/>
          </a:bodyPr>
          <a:lstStyle/>
          <a:p>
            <a:pPr algn="ctr"/>
            <a:r>
              <a:rPr lang="en-US" b="1" dirty="0"/>
              <a:t>0.1 &lt; Q</a:t>
            </a:r>
            <a:r>
              <a:rPr lang="en-US" b="1" baseline="30000" dirty="0"/>
              <a:t>2</a:t>
            </a:r>
            <a:r>
              <a:rPr lang="en-US" b="1" dirty="0"/>
              <a:t> &lt; 1.0</a:t>
            </a:r>
          </a:p>
        </p:txBody>
      </p:sp>
      <p:sp>
        <p:nvSpPr>
          <p:cNvPr id="10" name="TextBox 9">
            <a:extLst>
              <a:ext uri="{FF2B5EF4-FFF2-40B4-BE49-F238E27FC236}">
                <a16:creationId xmlns:a16="http://schemas.microsoft.com/office/drawing/2014/main" id="{1583E07E-740F-DE49-A183-1901B673F11B}"/>
              </a:ext>
            </a:extLst>
          </p:cNvPr>
          <p:cNvSpPr txBox="1"/>
          <p:nvPr/>
        </p:nvSpPr>
        <p:spPr>
          <a:xfrm>
            <a:off x="7872958" y="1975072"/>
            <a:ext cx="2542083" cy="369332"/>
          </a:xfrm>
          <a:prstGeom prst="rect">
            <a:avLst/>
          </a:prstGeom>
          <a:noFill/>
        </p:spPr>
        <p:txBody>
          <a:bodyPr wrap="square" rtlCol="0">
            <a:spAutoFit/>
          </a:bodyPr>
          <a:lstStyle/>
          <a:p>
            <a:pPr algn="ctr"/>
            <a:r>
              <a:rPr lang="en-US" b="1" dirty="0"/>
              <a:t>10 &lt; Q</a:t>
            </a:r>
            <a:r>
              <a:rPr lang="en-US" b="1" baseline="30000" dirty="0"/>
              <a:t>2</a:t>
            </a:r>
            <a:r>
              <a:rPr lang="en-US" b="1" dirty="0"/>
              <a:t> &lt; 100</a:t>
            </a:r>
          </a:p>
        </p:txBody>
      </p:sp>
      <p:sp>
        <p:nvSpPr>
          <p:cNvPr id="11" name="TextBox 10">
            <a:extLst>
              <a:ext uri="{FF2B5EF4-FFF2-40B4-BE49-F238E27FC236}">
                <a16:creationId xmlns:a16="http://schemas.microsoft.com/office/drawing/2014/main" id="{D8F17556-73A3-834E-9770-7143B4041EDD}"/>
              </a:ext>
            </a:extLst>
          </p:cNvPr>
          <p:cNvSpPr txBox="1"/>
          <p:nvPr/>
        </p:nvSpPr>
        <p:spPr>
          <a:xfrm>
            <a:off x="6610676" y="2472180"/>
            <a:ext cx="1571615" cy="338554"/>
          </a:xfrm>
          <a:prstGeom prst="rect">
            <a:avLst/>
          </a:prstGeom>
          <a:noFill/>
        </p:spPr>
        <p:txBody>
          <a:bodyPr wrap="square" rtlCol="0">
            <a:spAutoFit/>
          </a:bodyPr>
          <a:lstStyle/>
          <a:p>
            <a:pPr algn="ctr"/>
            <a:r>
              <a:rPr lang="en-US" sz="1600" dirty="0"/>
              <a:t>0.01 &lt; y &lt; 0.1</a:t>
            </a:r>
          </a:p>
        </p:txBody>
      </p:sp>
      <p:sp>
        <p:nvSpPr>
          <p:cNvPr id="12" name="TextBox 11">
            <a:extLst>
              <a:ext uri="{FF2B5EF4-FFF2-40B4-BE49-F238E27FC236}">
                <a16:creationId xmlns:a16="http://schemas.microsoft.com/office/drawing/2014/main" id="{4B0693CC-1E6E-D142-A7A5-7E1A8BFAEE61}"/>
              </a:ext>
            </a:extLst>
          </p:cNvPr>
          <p:cNvSpPr txBox="1"/>
          <p:nvPr/>
        </p:nvSpPr>
        <p:spPr>
          <a:xfrm>
            <a:off x="9663672" y="2479895"/>
            <a:ext cx="1571615" cy="338554"/>
          </a:xfrm>
          <a:prstGeom prst="rect">
            <a:avLst/>
          </a:prstGeom>
          <a:noFill/>
        </p:spPr>
        <p:txBody>
          <a:bodyPr wrap="square" rtlCol="0">
            <a:spAutoFit/>
          </a:bodyPr>
          <a:lstStyle/>
          <a:p>
            <a:pPr algn="ctr"/>
            <a:r>
              <a:rPr lang="en-US" sz="1600" dirty="0"/>
              <a:t>0.3 &lt; y &lt; 0.4</a:t>
            </a:r>
          </a:p>
        </p:txBody>
      </p:sp>
      <p:sp>
        <p:nvSpPr>
          <p:cNvPr id="13" name="TextBox 12">
            <a:extLst>
              <a:ext uri="{FF2B5EF4-FFF2-40B4-BE49-F238E27FC236}">
                <a16:creationId xmlns:a16="http://schemas.microsoft.com/office/drawing/2014/main" id="{79A2DBB6-EE0F-3D4A-B337-2469888E89F3}"/>
              </a:ext>
            </a:extLst>
          </p:cNvPr>
          <p:cNvSpPr txBox="1"/>
          <p:nvPr/>
        </p:nvSpPr>
        <p:spPr>
          <a:xfrm>
            <a:off x="6608692" y="4666267"/>
            <a:ext cx="1571615" cy="338554"/>
          </a:xfrm>
          <a:prstGeom prst="rect">
            <a:avLst/>
          </a:prstGeom>
          <a:noFill/>
        </p:spPr>
        <p:txBody>
          <a:bodyPr wrap="square" rtlCol="0">
            <a:spAutoFit/>
          </a:bodyPr>
          <a:lstStyle/>
          <a:p>
            <a:pPr algn="ctr"/>
            <a:r>
              <a:rPr lang="en-US" sz="1600" dirty="0"/>
              <a:t>0.6 &lt; y &lt; 0.7</a:t>
            </a:r>
          </a:p>
        </p:txBody>
      </p:sp>
      <p:sp>
        <p:nvSpPr>
          <p:cNvPr id="14" name="TextBox 13">
            <a:extLst>
              <a:ext uri="{FF2B5EF4-FFF2-40B4-BE49-F238E27FC236}">
                <a16:creationId xmlns:a16="http://schemas.microsoft.com/office/drawing/2014/main" id="{C02EEB4E-4E17-054A-A1CD-B54DB5313628}"/>
              </a:ext>
            </a:extLst>
          </p:cNvPr>
          <p:cNvSpPr txBox="1"/>
          <p:nvPr/>
        </p:nvSpPr>
        <p:spPr>
          <a:xfrm>
            <a:off x="9663672" y="4666267"/>
            <a:ext cx="1571615" cy="338554"/>
          </a:xfrm>
          <a:prstGeom prst="rect">
            <a:avLst/>
          </a:prstGeom>
          <a:noFill/>
        </p:spPr>
        <p:txBody>
          <a:bodyPr wrap="square" rtlCol="0">
            <a:spAutoFit/>
          </a:bodyPr>
          <a:lstStyle/>
          <a:p>
            <a:pPr algn="ctr"/>
            <a:r>
              <a:rPr lang="en-US" sz="1600" dirty="0"/>
              <a:t>0.9 &lt; y &lt; 0.95</a:t>
            </a:r>
          </a:p>
        </p:txBody>
      </p:sp>
      <p:sp>
        <p:nvSpPr>
          <p:cNvPr id="15" name="TextBox 14">
            <a:extLst>
              <a:ext uri="{FF2B5EF4-FFF2-40B4-BE49-F238E27FC236}">
                <a16:creationId xmlns:a16="http://schemas.microsoft.com/office/drawing/2014/main" id="{A0116642-5DAC-7448-B2EE-28E5E8856F3B}"/>
              </a:ext>
            </a:extLst>
          </p:cNvPr>
          <p:cNvSpPr txBox="1"/>
          <p:nvPr/>
        </p:nvSpPr>
        <p:spPr>
          <a:xfrm>
            <a:off x="471675" y="1201123"/>
            <a:ext cx="1571615" cy="338554"/>
          </a:xfrm>
          <a:prstGeom prst="rect">
            <a:avLst/>
          </a:prstGeom>
          <a:noFill/>
        </p:spPr>
        <p:txBody>
          <a:bodyPr wrap="square" rtlCol="0">
            <a:spAutoFit/>
          </a:bodyPr>
          <a:lstStyle/>
          <a:p>
            <a:pPr algn="ctr"/>
            <a:r>
              <a:rPr lang="en-US" sz="1600" dirty="0"/>
              <a:t>0.01 &lt; y &lt; 0.1</a:t>
            </a:r>
          </a:p>
        </p:txBody>
      </p:sp>
      <p:sp>
        <p:nvSpPr>
          <p:cNvPr id="16" name="TextBox 15">
            <a:extLst>
              <a:ext uri="{FF2B5EF4-FFF2-40B4-BE49-F238E27FC236}">
                <a16:creationId xmlns:a16="http://schemas.microsoft.com/office/drawing/2014/main" id="{6D085D09-63B2-6C48-9D52-0B1959BB7747}"/>
              </a:ext>
            </a:extLst>
          </p:cNvPr>
          <p:cNvSpPr txBox="1"/>
          <p:nvPr/>
        </p:nvSpPr>
        <p:spPr>
          <a:xfrm>
            <a:off x="3524671" y="1208838"/>
            <a:ext cx="1571615" cy="338554"/>
          </a:xfrm>
          <a:prstGeom prst="rect">
            <a:avLst/>
          </a:prstGeom>
          <a:noFill/>
        </p:spPr>
        <p:txBody>
          <a:bodyPr wrap="square" rtlCol="0">
            <a:spAutoFit/>
          </a:bodyPr>
          <a:lstStyle/>
          <a:p>
            <a:pPr algn="ctr"/>
            <a:r>
              <a:rPr lang="en-US" sz="1600" dirty="0"/>
              <a:t>0.3 &lt; y &lt; 0.4</a:t>
            </a:r>
          </a:p>
        </p:txBody>
      </p:sp>
      <p:sp>
        <p:nvSpPr>
          <p:cNvPr id="17" name="TextBox 16">
            <a:extLst>
              <a:ext uri="{FF2B5EF4-FFF2-40B4-BE49-F238E27FC236}">
                <a16:creationId xmlns:a16="http://schemas.microsoft.com/office/drawing/2014/main" id="{E349FF00-FFE1-8244-96A7-DB24C4D1D0A9}"/>
              </a:ext>
            </a:extLst>
          </p:cNvPr>
          <p:cNvSpPr txBox="1"/>
          <p:nvPr/>
        </p:nvSpPr>
        <p:spPr>
          <a:xfrm>
            <a:off x="469691" y="3395210"/>
            <a:ext cx="1571615" cy="338554"/>
          </a:xfrm>
          <a:prstGeom prst="rect">
            <a:avLst/>
          </a:prstGeom>
          <a:noFill/>
        </p:spPr>
        <p:txBody>
          <a:bodyPr wrap="square" rtlCol="0">
            <a:spAutoFit/>
          </a:bodyPr>
          <a:lstStyle/>
          <a:p>
            <a:pPr algn="ctr"/>
            <a:r>
              <a:rPr lang="en-US" sz="1600" dirty="0"/>
              <a:t>0.6 &lt; y &lt; 0.7</a:t>
            </a:r>
          </a:p>
        </p:txBody>
      </p:sp>
      <p:sp>
        <p:nvSpPr>
          <p:cNvPr id="18" name="TextBox 17">
            <a:extLst>
              <a:ext uri="{FF2B5EF4-FFF2-40B4-BE49-F238E27FC236}">
                <a16:creationId xmlns:a16="http://schemas.microsoft.com/office/drawing/2014/main" id="{34307FC5-222F-4E45-BEA9-E05CE7D8A70F}"/>
              </a:ext>
            </a:extLst>
          </p:cNvPr>
          <p:cNvSpPr txBox="1"/>
          <p:nvPr/>
        </p:nvSpPr>
        <p:spPr>
          <a:xfrm>
            <a:off x="3524671" y="3395210"/>
            <a:ext cx="1571615" cy="338554"/>
          </a:xfrm>
          <a:prstGeom prst="rect">
            <a:avLst/>
          </a:prstGeom>
          <a:noFill/>
        </p:spPr>
        <p:txBody>
          <a:bodyPr wrap="square" rtlCol="0">
            <a:spAutoFit/>
          </a:bodyPr>
          <a:lstStyle/>
          <a:p>
            <a:pPr algn="ctr"/>
            <a:r>
              <a:rPr lang="en-US" sz="1600" dirty="0"/>
              <a:t>0.9 &lt; y &lt; 0.95</a:t>
            </a:r>
          </a:p>
        </p:txBody>
      </p:sp>
      <p:sp>
        <p:nvSpPr>
          <p:cNvPr id="3" name="TextBox 2">
            <a:extLst>
              <a:ext uri="{FF2B5EF4-FFF2-40B4-BE49-F238E27FC236}">
                <a16:creationId xmlns:a16="http://schemas.microsoft.com/office/drawing/2014/main" id="{D6C591A7-AD86-AE49-A94F-DE45F40176C4}"/>
              </a:ext>
            </a:extLst>
          </p:cNvPr>
          <p:cNvSpPr txBox="1"/>
          <p:nvPr/>
        </p:nvSpPr>
        <p:spPr>
          <a:xfrm>
            <a:off x="6266688" y="1036320"/>
            <a:ext cx="5815584" cy="646331"/>
          </a:xfrm>
          <a:prstGeom prst="rect">
            <a:avLst/>
          </a:prstGeom>
          <a:noFill/>
        </p:spPr>
        <p:txBody>
          <a:bodyPr wrap="square" rtlCol="0">
            <a:spAutoFit/>
          </a:bodyPr>
          <a:lstStyle/>
          <a:p>
            <a:pPr marL="285750" indent="-285750">
              <a:buFont typeface="Wingdings" pitchFamily="2" charset="2"/>
              <a:buChar char="q"/>
            </a:pPr>
            <a:r>
              <a:rPr lang="en-US" dirty="0"/>
              <a:t>Better agreement between </a:t>
            </a:r>
            <a:r>
              <a:rPr lang="en-US" dirty="0" err="1"/>
              <a:t>parton</a:t>
            </a:r>
            <a:r>
              <a:rPr lang="en-US" dirty="0"/>
              <a:t> and jet seen with </a:t>
            </a:r>
            <a:r>
              <a:rPr lang="en-US" dirty="0" err="1"/>
              <a:t>EE_kT</a:t>
            </a:r>
            <a:r>
              <a:rPr lang="en-US" dirty="0"/>
              <a:t> algorithm, especially at high y</a:t>
            </a:r>
          </a:p>
        </p:txBody>
      </p:sp>
      <p:sp>
        <p:nvSpPr>
          <p:cNvPr id="4" name="Footer Placeholder 3">
            <a:extLst>
              <a:ext uri="{FF2B5EF4-FFF2-40B4-BE49-F238E27FC236}">
                <a16:creationId xmlns:a16="http://schemas.microsoft.com/office/drawing/2014/main" id="{547D8CC0-9A95-374C-81C9-7BB09C3DD768}"/>
              </a:ext>
            </a:extLst>
          </p:cNvPr>
          <p:cNvSpPr>
            <a:spLocks noGrp="1"/>
          </p:cNvSpPr>
          <p:nvPr>
            <p:ph type="ftr" sz="quarter" idx="11"/>
          </p:nvPr>
        </p:nvSpPr>
        <p:spPr/>
        <p:txBody>
          <a:bodyPr/>
          <a:lstStyle/>
          <a:p>
            <a:r>
              <a:rPr lang="en-US"/>
              <a:t>EICUG Early Career</a:t>
            </a:r>
          </a:p>
        </p:txBody>
      </p:sp>
      <p:sp>
        <p:nvSpPr>
          <p:cNvPr id="5" name="Slide Number Placeholder 4">
            <a:extLst>
              <a:ext uri="{FF2B5EF4-FFF2-40B4-BE49-F238E27FC236}">
                <a16:creationId xmlns:a16="http://schemas.microsoft.com/office/drawing/2014/main" id="{9F5EA390-24FA-A241-B1EB-7E748E44FD37}"/>
              </a:ext>
            </a:extLst>
          </p:cNvPr>
          <p:cNvSpPr>
            <a:spLocks noGrp="1"/>
          </p:cNvSpPr>
          <p:nvPr>
            <p:ph type="sldNum" sz="quarter" idx="12"/>
          </p:nvPr>
        </p:nvSpPr>
        <p:spPr/>
        <p:txBody>
          <a:bodyPr/>
          <a:lstStyle/>
          <a:p>
            <a:fld id="{5D4A0402-B54A-814D-BCFB-0A833BEEB04B}" type="slidenum">
              <a:rPr lang="en-US" smtClean="0"/>
              <a:t>21</a:t>
            </a:fld>
            <a:endParaRPr lang="en-US"/>
          </a:p>
        </p:txBody>
      </p:sp>
    </p:spTree>
    <p:extLst>
      <p:ext uri="{BB962C8B-B14F-4D97-AF65-F5344CB8AC3E}">
        <p14:creationId xmlns:p14="http://schemas.microsoft.com/office/powerpoint/2010/main" val="3102654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6">
            <a:extLst>
              <a:ext uri="{FF2B5EF4-FFF2-40B4-BE49-F238E27FC236}">
                <a16:creationId xmlns:a16="http://schemas.microsoft.com/office/drawing/2014/main" id="{0CFAD145-7811-4D83-A5E3-713DABB52062}"/>
              </a:ext>
            </a:extLst>
          </p:cNvPr>
          <p:cNvSpPr txBox="1">
            <a:spLocks/>
          </p:cNvSpPr>
          <p:nvPr/>
        </p:nvSpPr>
        <p:spPr>
          <a:xfrm>
            <a:off x="355599" y="967886"/>
            <a:ext cx="6366179" cy="1510950"/>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omic Sans MS"/>
              </a:rPr>
              <a:t>How are the sea quarks and gluons, and their spins, </a:t>
            </a:r>
            <a:r>
              <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Comic Sans MS"/>
              </a:rPr>
              <a:t>distributed in space and momentum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omic Sans MS"/>
              </a:rPr>
              <a:t>inside the nucleon? </a:t>
            </a:r>
          </a:p>
          <a:p>
            <a:pPr marL="0" marR="0" lvl="0" indent="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omic Sans MS"/>
              </a:rPr>
              <a:t>How do the </a:t>
            </a:r>
            <a:r>
              <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Comic Sans MS"/>
              </a:rPr>
              <a:t>nucleon properties emerge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omic Sans MS"/>
              </a:rPr>
              <a:t>from them and their interactions?</a:t>
            </a:r>
          </a:p>
        </p:txBody>
      </p:sp>
      <p:pic>
        <p:nvPicPr>
          <p:cNvPr id="5" name="Picture 2">
            <a:extLst>
              <a:ext uri="{FF2B5EF4-FFF2-40B4-BE49-F238E27FC236}">
                <a16:creationId xmlns:a16="http://schemas.microsoft.com/office/drawing/2014/main" id="{FE0AF4B5-5220-4949-92E7-499265C9E70C}"/>
              </a:ext>
            </a:extLst>
          </p:cNvPr>
          <p:cNvPicPr>
            <a:picLocks noChangeAspect="1" noChangeArrowheads="1"/>
          </p:cNvPicPr>
          <p:nvPr/>
        </p:nvPicPr>
        <p:blipFill rotWithShape="1">
          <a:blip r:embed="rId2"/>
          <a:srcRect l="8203" t="-295" r="9445"/>
          <a:stretch/>
        </p:blipFill>
        <p:spPr bwMode="auto">
          <a:xfrm>
            <a:off x="10874682" y="818623"/>
            <a:ext cx="1264454" cy="1539947"/>
          </a:xfrm>
          <a:prstGeom prst="rect">
            <a:avLst/>
          </a:prstGeom>
          <a:noFill/>
          <a:ln w="9525">
            <a:noFill/>
            <a:miter lim="800000"/>
            <a:headEnd/>
            <a:tailEnd/>
          </a:ln>
        </p:spPr>
      </p:pic>
      <p:pic>
        <p:nvPicPr>
          <p:cNvPr id="6" name="Picture 5">
            <a:extLst>
              <a:ext uri="{FF2B5EF4-FFF2-40B4-BE49-F238E27FC236}">
                <a16:creationId xmlns:a16="http://schemas.microsoft.com/office/drawing/2014/main" id="{9F38A755-5B05-4FA8-8DA1-299056595B4F}"/>
              </a:ext>
            </a:extLst>
          </p:cNvPr>
          <p:cNvPicPr>
            <a:picLocks noChangeAspect="1"/>
          </p:cNvPicPr>
          <p:nvPr/>
        </p:nvPicPr>
        <p:blipFill>
          <a:blip r:embed="rId3"/>
          <a:stretch>
            <a:fillRect/>
          </a:stretch>
        </p:blipFill>
        <p:spPr>
          <a:xfrm>
            <a:off x="7910075" y="1760789"/>
            <a:ext cx="2885845" cy="1130975"/>
          </a:xfrm>
          <a:prstGeom prst="rect">
            <a:avLst/>
          </a:prstGeom>
        </p:spPr>
      </p:pic>
      <p:pic>
        <p:nvPicPr>
          <p:cNvPr id="7" name="Picture 6">
            <a:extLst>
              <a:ext uri="{FF2B5EF4-FFF2-40B4-BE49-F238E27FC236}">
                <a16:creationId xmlns:a16="http://schemas.microsoft.com/office/drawing/2014/main" id="{1A4FE4BE-4EBA-425E-98EC-51EB3801CADF}"/>
              </a:ext>
            </a:extLst>
          </p:cNvPr>
          <p:cNvPicPr>
            <a:picLocks noChangeAspect="1"/>
          </p:cNvPicPr>
          <p:nvPr/>
        </p:nvPicPr>
        <p:blipFill rotWithShape="1">
          <a:blip r:embed="rId4"/>
          <a:srcRect r="32619"/>
          <a:stretch/>
        </p:blipFill>
        <p:spPr>
          <a:xfrm>
            <a:off x="6608377" y="903520"/>
            <a:ext cx="1386279" cy="1130975"/>
          </a:xfrm>
          <a:prstGeom prst="rect">
            <a:avLst/>
          </a:prstGeom>
        </p:spPr>
      </p:pic>
      <p:sp>
        <p:nvSpPr>
          <p:cNvPr id="8" name="TextBox 7">
            <a:extLst>
              <a:ext uri="{FF2B5EF4-FFF2-40B4-BE49-F238E27FC236}">
                <a16:creationId xmlns:a16="http://schemas.microsoft.com/office/drawing/2014/main" id="{478064E4-7490-4FD6-BD28-F9D7007A2A03}"/>
              </a:ext>
            </a:extLst>
          </p:cNvPr>
          <p:cNvSpPr txBox="1"/>
          <p:nvPr/>
        </p:nvSpPr>
        <p:spPr>
          <a:xfrm>
            <a:off x="355599" y="5066535"/>
            <a:ext cx="6624272" cy="15286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800" b="0" i="0" u="none" strike="noStrike" kern="1200" cap="none" spc="0" normalizeH="0" baseline="0" noProof="0" dirty="0">
                <a:ln>
                  <a:noFill/>
                </a:ln>
                <a:solidFill>
                  <a:srgbClr val="292934"/>
                </a:solidFill>
                <a:effectLst/>
                <a:uLnTx/>
                <a:uFillTx/>
                <a:latin typeface="Calibri" panose="020F0502020204030204"/>
                <a:ea typeface="+mn-ea"/>
                <a:cs typeface="Comic Sans MS"/>
              </a:rPr>
              <a:t>How does a </a:t>
            </a:r>
            <a:r>
              <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Comic Sans MS"/>
              </a:rPr>
              <a:t>dense nuclear environment affect </a:t>
            </a:r>
            <a:r>
              <a:rPr kumimoji="0" lang="en-US" sz="1800" b="0" i="0" u="none" strike="noStrike" kern="1200" cap="none" spc="0" normalizeH="0" baseline="0" noProof="0" dirty="0">
                <a:ln>
                  <a:noFill/>
                </a:ln>
                <a:solidFill>
                  <a:srgbClr val="292934"/>
                </a:solidFill>
                <a:effectLst/>
                <a:uLnTx/>
                <a:uFillTx/>
                <a:latin typeface="Calibri" panose="020F0502020204030204"/>
                <a:ea typeface="+mn-ea"/>
                <a:cs typeface="Comic Sans MS"/>
              </a:rPr>
              <a:t>the quarks and gluons, their correlations, and their interactions?</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800" b="0" i="0" u="none" strike="noStrike" kern="1200" cap="none" spc="0" normalizeH="0" baseline="0" noProof="0" dirty="0">
                <a:ln>
                  <a:noFill/>
                </a:ln>
                <a:solidFill>
                  <a:srgbClr val="292934"/>
                </a:solidFill>
                <a:effectLst/>
                <a:uLnTx/>
                <a:uFillTx/>
                <a:latin typeface="Calibri" panose="020F0502020204030204"/>
                <a:ea typeface="+mn-ea"/>
                <a:cs typeface="Comic Sans MS"/>
              </a:rPr>
              <a:t>What happens to the </a:t>
            </a:r>
            <a:r>
              <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Comic Sans MS"/>
              </a:rPr>
              <a:t>gluon density in nuclei</a:t>
            </a:r>
            <a:r>
              <a:rPr kumimoji="0" lang="en-US" sz="1800" b="0" i="0" u="none" strike="noStrike" kern="1200" cap="none" spc="0" normalizeH="0" baseline="0" noProof="0" dirty="0">
                <a:ln>
                  <a:noFill/>
                </a:ln>
                <a:solidFill>
                  <a:srgbClr val="292934"/>
                </a:solidFill>
                <a:effectLst/>
                <a:uLnTx/>
                <a:uFillTx/>
                <a:latin typeface="Calibri" panose="020F0502020204030204"/>
                <a:ea typeface="+mn-ea"/>
                <a:cs typeface="Comic Sans MS"/>
              </a:rPr>
              <a:t>? Does it </a:t>
            </a:r>
            <a:r>
              <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Comic Sans MS"/>
              </a:rPr>
              <a:t>saturate at high energy</a:t>
            </a:r>
            <a:r>
              <a:rPr kumimoji="0" lang="en-US" sz="1800" b="0" i="0" u="none" strike="noStrike" kern="1200" cap="none" spc="0" normalizeH="0" baseline="0" noProof="0" dirty="0">
                <a:ln>
                  <a:noFill/>
                </a:ln>
                <a:solidFill>
                  <a:srgbClr val="292934"/>
                </a:solidFill>
                <a:effectLst/>
                <a:uLnTx/>
                <a:uFillTx/>
                <a:latin typeface="Calibri" panose="020F0502020204030204"/>
                <a:ea typeface="+mn-ea"/>
                <a:cs typeface="Comic Sans MS"/>
              </a:rPr>
              <a:t>, giving rise to a </a:t>
            </a:r>
            <a:r>
              <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Comic Sans MS"/>
              </a:rPr>
              <a:t>gluonic matter with universal properties </a:t>
            </a:r>
            <a:r>
              <a:rPr kumimoji="0" lang="en-US" sz="1800" b="0" i="0" u="none" strike="noStrike" kern="1200" cap="none" spc="0" normalizeH="0" baseline="0" noProof="0" dirty="0">
                <a:ln>
                  <a:noFill/>
                </a:ln>
                <a:solidFill>
                  <a:srgbClr val="292934"/>
                </a:solidFill>
                <a:effectLst/>
                <a:uLnTx/>
                <a:uFillTx/>
                <a:latin typeface="Calibri" panose="020F0502020204030204"/>
                <a:ea typeface="+mn-ea"/>
                <a:cs typeface="Comic Sans MS"/>
              </a:rPr>
              <a:t>in all nuclei, even the proton?</a:t>
            </a:r>
          </a:p>
        </p:txBody>
      </p:sp>
      <p:sp>
        <p:nvSpPr>
          <p:cNvPr id="9" name="TextBox 8">
            <a:extLst>
              <a:ext uri="{FF2B5EF4-FFF2-40B4-BE49-F238E27FC236}">
                <a16:creationId xmlns:a16="http://schemas.microsoft.com/office/drawing/2014/main" id="{433DD86C-DE84-436F-8BA5-0AB8A52816E7}"/>
              </a:ext>
            </a:extLst>
          </p:cNvPr>
          <p:cNvSpPr txBox="1"/>
          <p:nvPr/>
        </p:nvSpPr>
        <p:spPr>
          <a:xfrm>
            <a:off x="5469466" y="3096249"/>
            <a:ext cx="6624272" cy="15799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800" b="0" i="0" u="none" strike="noStrike" kern="1200" cap="none" spc="0" normalizeH="0" baseline="0" noProof="0" dirty="0">
                <a:ln>
                  <a:noFill/>
                </a:ln>
                <a:solidFill>
                  <a:srgbClr val="292934"/>
                </a:solidFill>
                <a:effectLst/>
                <a:uLnTx/>
                <a:uFillTx/>
                <a:latin typeface="Calibri" panose="020F0502020204030204"/>
                <a:ea typeface="+mn-ea"/>
                <a:cs typeface="Comic Sans MS"/>
              </a:rPr>
              <a:t>How do color-charged quarks and gluons, and colorless jets, </a:t>
            </a:r>
            <a:r>
              <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Comic Sans MS"/>
              </a:rPr>
              <a:t>interact with a nuclear medium</a:t>
            </a:r>
            <a:r>
              <a:rPr kumimoji="0" lang="en-US" sz="1800" b="0" i="0" u="none" strike="noStrike" kern="1200" cap="none" spc="0" normalizeH="0" baseline="0" noProof="0" dirty="0">
                <a:ln>
                  <a:noFill/>
                </a:ln>
                <a:solidFill>
                  <a:srgbClr val="292934"/>
                </a:solidFill>
                <a:effectLst/>
                <a:uLnTx/>
                <a:uFillTx/>
                <a:latin typeface="Calibri" panose="020F0502020204030204"/>
                <a:ea typeface="+mn-ea"/>
                <a:cs typeface="Comic Sans MS"/>
              </a:rPr>
              <a:t>?</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800" b="0" i="0" u="none" strike="noStrike" kern="1200" cap="none" spc="0" normalizeH="0" baseline="0" noProof="0" dirty="0">
                <a:ln>
                  <a:noFill/>
                </a:ln>
                <a:solidFill>
                  <a:srgbClr val="292934"/>
                </a:solidFill>
                <a:effectLst/>
                <a:uLnTx/>
                <a:uFillTx/>
                <a:latin typeface="Calibri" panose="020F0502020204030204"/>
                <a:ea typeface="+mn-ea"/>
                <a:cs typeface="Comic Sans MS"/>
              </a:rPr>
              <a:t>How do the </a:t>
            </a:r>
            <a:r>
              <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Comic Sans MS"/>
              </a:rPr>
              <a:t>confined hadronic states emerge </a:t>
            </a:r>
            <a:r>
              <a:rPr kumimoji="0" lang="en-US" sz="1800" b="0" i="0" u="none" strike="noStrike" kern="1200" cap="none" spc="0" normalizeH="0" baseline="0" noProof="0" dirty="0">
                <a:ln>
                  <a:noFill/>
                </a:ln>
                <a:solidFill>
                  <a:srgbClr val="292934"/>
                </a:solidFill>
                <a:effectLst/>
                <a:uLnTx/>
                <a:uFillTx/>
                <a:latin typeface="Calibri" panose="020F0502020204030204"/>
                <a:ea typeface="+mn-ea"/>
                <a:cs typeface="Comic Sans MS"/>
              </a:rPr>
              <a:t>from these quarks and gluons?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1800" b="0" i="0" u="none" strike="noStrike" kern="1200" cap="none" spc="0" normalizeH="0" baseline="0" noProof="0" dirty="0">
                <a:ln>
                  <a:noFill/>
                </a:ln>
                <a:solidFill>
                  <a:srgbClr val="292934"/>
                </a:solidFill>
                <a:effectLst/>
                <a:uLnTx/>
                <a:uFillTx/>
                <a:latin typeface="Calibri" panose="020F0502020204030204"/>
                <a:ea typeface="+mn-ea"/>
                <a:cs typeface="Comic Sans MS"/>
              </a:rPr>
              <a:t>How do the quark-gluon </a:t>
            </a:r>
            <a:r>
              <a:rPr kumimoji="0" lang="en-US" sz="1800" b="0" i="0" u="none" strike="noStrike" kern="1200" cap="none" spc="0" normalizeH="0" baseline="0" noProof="0" dirty="0">
                <a:ln>
                  <a:noFill/>
                </a:ln>
                <a:solidFill>
                  <a:srgbClr val="0000FF"/>
                </a:solidFill>
                <a:effectLst/>
                <a:uLnTx/>
                <a:uFillTx/>
                <a:latin typeface="Calibri" panose="020F0502020204030204"/>
                <a:ea typeface="+mn-ea"/>
                <a:cs typeface="Comic Sans MS"/>
              </a:rPr>
              <a:t>interactions create nuclear binding?</a:t>
            </a:r>
          </a:p>
        </p:txBody>
      </p:sp>
      <p:pic>
        <p:nvPicPr>
          <p:cNvPr id="10" name="Picture 9">
            <a:extLst>
              <a:ext uri="{FF2B5EF4-FFF2-40B4-BE49-F238E27FC236}">
                <a16:creationId xmlns:a16="http://schemas.microsoft.com/office/drawing/2014/main" id="{B37963B6-5BC5-4347-908E-C8E4B854CB4A}"/>
              </a:ext>
            </a:extLst>
          </p:cNvPr>
          <p:cNvPicPr>
            <a:picLocks noChangeAspect="1"/>
          </p:cNvPicPr>
          <p:nvPr/>
        </p:nvPicPr>
        <p:blipFill>
          <a:blip r:embed="rId5"/>
          <a:stretch>
            <a:fillRect/>
          </a:stretch>
        </p:blipFill>
        <p:spPr>
          <a:xfrm>
            <a:off x="1704642" y="2358570"/>
            <a:ext cx="2449741" cy="2410482"/>
          </a:xfrm>
          <a:prstGeom prst="rect">
            <a:avLst/>
          </a:prstGeom>
        </p:spPr>
      </p:pic>
      <p:pic>
        <p:nvPicPr>
          <p:cNvPr id="12" name="Picture 11">
            <a:extLst>
              <a:ext uri="{FF2B5EF4-FFF2-40B4-BE49-F238E27FC236}">
                <a16:creationId xmlns:a16="http://schemas.microsoft.com/office/drawing/2014/main" id="{0BA675AF-9258-4AFE-A061-86D1B7F12AAA}"/>
              </a:ext>
            </a:extLst>
          </p:cNvPr>
          <p:cNvPicPr>
            <a:picLocks noChangeAspect="1"/>
          </p:cNvPicPr>
          <p:nvPr/>
        </p:nvPicPr>
        <p:blipFill>
          <a:blip r:embed="rId6"/>
          <a:stretch>
            <a:fillRect/>
          </a:stretch>
        </p:blipFill>
        <p:spPr>
          <a:xfrm>
            <a:off x="7301517" y="4815049"/>
            <a:ext cx="1821116" cy="1846292"/>
          </a:xfrm>
          <a:prstGeom prst="rect">
            <a:avLst/>
          </a:prstGeom>
        </p:spPr>
      </p:pic>
      <p:pic>
        <p:nvPicPr>
          <p:cNvPr id="13" name="Picture 12">
            <a:extLst>
              <a:ext uri="{FF2B5EF4-FFF2-40B4-BE49-F238E27FC236}">
                <a16:creationId xmlns:a16="http://schemas.microsoft.com/office/drawing/2014/main" id="{A1D49F99-7E5A-4295-9CF2-0C27442B89B7}"/>
              </a:ext>
            </a:extLst>
          </p:cNvPr>
          <p:cNvPicPr>
            <a:picLocks noChangeAspect="1"/>
          </p:cNvPicPr>
          <p:nvPr/>
        </p:nvPicPr>
        <p:blipFill>
          <a:blip r:embed="rId7"/>
          <a:stretch>
            <a:fillRect/>
          </a:stretch>
        </p:blipFill>
        <p:spPr>
          <a:xfrm>
            <a:off x="9226082" y="5334129"/>
            <a:ext cx="1325228" cy="800100"/>
          </a:xfrm>
          <a:prstGeom prst="rect">
            <a:avLst/>
          </a:prstGeom>
        </p:spPr>
      </p:pic>
      <p:pic>
        <p:nvPicPr>
          <p:cNvPr id="14" name="Picture 13">
            <a:extLst>
              <a:ext uri="{FF2B5EF4-FFF2-40B4-BE49-F238E27FC236}">
                <a16:creationId xmlns:a16="http://schemas.microsoft.com/office/drawing/2014/main" id="{0BE0560D-41B6-492A-9CA8-E3EF13A11777}"/>
              </a:ext>
            </a:extLst>
          </p:cNvPr>
          <p:cNvPicPr>
            <a:picLocks noChangeAspect="1"/>
          </p:cNvPicPr>
          <p:nvPr/>
        </p:nvPicPr>
        <p:blipFill>
          <a:blip r:embed="rId8"/>
          <a:stretch>
            <a:fillRect/>
          </a:stretch>
        </p:blipFill>
        <p:spPr>
          <a:xfrm>
            <a:off x="10720757" y="5330956"/>
            <a:ext cx="1372981" cy="806445"/>
          </a:xfrm>
          <a:prstGeom prst="rect">
            <a:avLst/>
          </a:prstGeom>
        </p:spPr>
      </p:pic>
      <p:sp>
        <p:nvSpPr>
          <p:cNvPr id="15" name="TextBox 14">
            <a:extLst>
              <a:ext uri="{FF2B5EF4-FFF2-40B4-BE49-F238E27FC236}">
                <a16:creationId xmlns:a16="http://schemas.microsoft.com/office/drawing/2014/main" id="{9BC30280-329B-4829-8617-1180562869D4}"/>
              </a:ext>
            </a:extLst>
          </p:cNvPr>
          <p:cNvSpPr txBox="1"/>
          <p:nvPr/>
        </p:nvSpPr>
        <p:spPr>
          <a:xfrm>
            <a:off x="10445202" y="5329030"/>
            <a:ext cx="4398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80"/>
                </a:solidFill>
                <a:effectLst/>
                <a:uLnTx/>
                <a:uFillTx/>
                <a:latin typeface="Calibri Light" panose="020F0302020204030204"/>
                <a:ea typeface="+mn-ea"/>
                <a:cs typeface="Comic Sans MS"/>
              </a:rPr>
              <a:t>?</a:t>
            </a:r>
          </a:p>
        </p:txBody>
      </p:sp>
      <p:sp>
        <p:nvSpPr>
          <p:cNvPr id="16" name="TextBox 15">
            <a:extLst>
              <a:ext uri="{FF2B5EF4-FFF2-40B4-BE49-F238E27FC236}">
                <a16:creationId xmlns:a16="http://schemas.microsoft.com/office/drawing/2014/main" id="{9C516EF6-FD7B-4322-9243-80EBB92E55BF}"/>
              </a:ext>
            </a:extLst>
          </p:cNvPr>
          <p:cNvSpPr txBox="1"/>
          <p:nvPr/>
        </p:nvSpPr>
        <p:spPr>
          <a:xfrm>
            <a:off x="10434835" y="5507362"/>
            <a:ext cx="4398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80"/>
                </a:solidFill>
                <a:effectLst/>
                <a:uLnTx/>
                <a:uFillTx/>
                <a:latin typeface="Calibri Light" panose="020F0302020204030204"/>
                <a:ea typeface="+mn-ea"/>
                <a:cs typeface="Comic Sans MS"/>
              </a:rPr>
              <a:t>=</a:t>
            </a:r>
          </a:p>
        </p:txBody>
      </p:sp>
      <p:sp>
        <p:nvSpPr>
          <p:cNvPr id="4" name="Footer Placeholder 3">
            <a:extLst>
              <a:ext uri="{FF2B5EF4-FFF2-40B4-BE49-F238E27FC236}">
                <a16:creationId xmlns:a16="http://schemas.microsoft.com/office/drawing/2014/main" id="{5DEC0CBC-624C-4C19-93BB-40476DF919D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EICUG Early Career</a:t>
            </a:r>
          </a:p>
        </p:txBody>
      </p:sp>
      <p:sp>
        <p:nvSpPr>
          <p:cNvPr id="11" name="Slide Number Placeholder 10">
            <a:extLst>
              <a:ext uri="{FF2B5EF4-FFF2-40B4-BE49-F238E27FC236}">
                <a16:creationId xmlns:a16="http://schemas.microsoft.com/office/drawing/2014/main" id="{E5276C0E-2237-45C0-9C43-F8B58131FF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A3925D-BBF2-4C35-95A5-3B3DD3CBBB6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BF2DBCE2-9C6C-8149-BDC8-7DBDC17C23C5}"/>
              </a:ext>
            </a:extLst>
          </p:cNvPr>
          <p:cNvSpPr txBox="1"/>
          <p:nvPr/>
        </p:nvSpPr>
        <p:spPr>
          <a:xfrm>
            <a:off x="312516" y="173620"/>
            <a:ext cx="8461094" cy="6481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The EIC Physics Pillars</a:t>
            </a:r>
          </a:p>
        </p:txBody>
      </p:sp>
    </p:spTree>
    <p:extLst>
      <p:ext uri="{BB962C8B-B14F-4D97-AF65-F5344CB8AC3E}">
        <p14:creationId xmlns:p14="http://schemas.microsoft.com/office/powerpoint/2010/main" val="1348950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2D4C8B-59A1-A441-AF17-08FBB32ED385}"/>
              </a:ext>
            </a:extLst>
          </p:cNvPr>
          <p:cNvSpPr txBox="1"/>
          <p:nvPr/>
        </p:nvSpPr>
        <p:spPr>
          <a:xfrm>
            <a:off x="312516" y="173620"/>
            <a:ext cx="8461094" cy="6481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Jet Physics at the EIC</a:t>
            </a:r>
          </a:p>
        </p:txBody>
      </p:sp>
      <p:sp>
        <p:nvSpPr>
          <p:cNvPr id="3" name="TextBox 2">
            <a:extLst>
              <a:ext uri="{FF2B5EF4-FFF2-40B4-BE49-F238E27FC236}">
                <a16:creationId xmlns:a16="http://schemas.microsoft.com/office/drawing/2014/main" id="{FBB7076C-0B4E-E14D-A6AB-09A3C9DD5885}"/>
              </a:ext>
            </a:extLst>
          </p:cNvPr>
          <p:cNvSpPr txBox="1"/>
          <p:nvPr/>
        </p:nvSpPr>
        <p:spPr>
          <a:xfrm>
            <a:off x="140077" y="960699"/>
            <a:ext cx="5779625" cy="707886"/>
          </a:xfrm>
          <a:prstGeom prst="rect">
            <a:avLst/>
          </a:prstGeom>
          <a:solidFill>
            <a:schemeClr val="accent6">
              <a:lumMod val="40000"/>
              <a:lumOff val="60000"/>
            </a:schemeClr>
          </a:solidFill>
          <a:ln w="38100">
            <a:solidFill>
              <a:schemeClr val="accent6">
                <a:lumMod val="75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Jets have several properties which will make them important tools for realizing the EIC physics program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9" name="TextBox 8">
            <a:extLst>
              <a:ext uri="{FF2B5EF4-FFF2-40B4-BE49-F238E27FC236}">
                <a16:creationId xmlns:a16="http://schemas.microsoft.com/office/drawing/2014/main" id="{AA8A44D8-3299-DC4A-B211-73F4C2A9F911}"/>
              </a:ext>
            </a:extLst>
          </p:cNvPr>
          <p:cNvSpPr txBox="1"/>
          <p:nvPr/>
        </p:nvSpPr>
        <p:spPr>
          <a:xfrm>
            <a:off x="312515" y="2969419"/>
            <a:ext cx="4838219"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Excellent proxies for the underlying </a:t>
            </a:r>
            <a:r>
              <a:rPr kumimoji="0" lang="en-US" sz="1800" b="0" i="0" u="none" strike="noStrike" kern="1200" cap="none" spc="0" normalizeH="0" baseline="0" noProof="0" dirty="0" err="1">
                <a:ln>
                  <a:noFill/>
                </a:ln>
                <a:solidFill>
                  <a:srgbClr val="70AD47">
                    <a:lumMod val="75000"/>
                  </a:srgbClr>
                </a:solidFill>
                <a:effectLst/>
                <a:uLnTx/>
                <a:uFillTx/>
                <a:latin typeface="Calibri" panose="020F0502020204030204"/>
                <a:ea typeface="+mn-ea"/>
                <a:cs typeface="+mn-cs"/>
              </a:rPr>
              <a:t>parton</a:t>
            </a:r>
            <a:r>
              <a:rPr kumimoji="0" lang="en-US" sz="1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 kinematics</a:t>
            </a:r>
          </a:p>
        </p:txBody>
      </p:sp>
      <p:sp>
        <p:nvSpPr>
          <p:cNvPr id="10" name="TextBox 9">
            <a:extLst>
              <a:ext uri="{FF2B5EF4-FFF2-40B4-BE49-F238E27FC236}">
                <a16:creationId xmlns:a16="http://schemas.microsoft.com/office/drawing/2014/main" id="{38EE7F38-8596-D94C-B6C1-4A5403711BA2}"/>
              </a:ext>
            </a:extLst>
          </p:cNvPr>
          <p:cNvSpPr txBox="1"/>
          <p:nvPr/>
        </p:nvSpPr>
        <p:spPr>
          <a:xfrm>
            <a:off x="312515" y="4056839"/>
            <a:ext cx="4838219"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Showers probe QCD from hard interaction to hadronization scale within the same event – can explore dynamics at different time (angular) scales </a:t>
            </a:r>
          </a:p>
        </p:txBody>
      </p:sp>
      <p:sp>
        <p:nvSpPr>
          <p:cNvPr id="11" name="TextBox 10">
            <a:extLst>
              <a:ext uri="{FF2B5EF4-FFF2-40B4-BE49-F238E27FC236}">
                <a16:creationId xmlns:a16="http://schemas.microsoft.com/office/drawing/2014/main" id="{F3C9D013-2B2E-2E48-87BE-638F748B7093}"/>
              </a:ext>
            </a:extLst>
          </p:cNvPr>
          <p:cNvSpPr txBox="1"/>
          <p:nvPr/>
        </p:nvSpPr>
        <p:spPr>
          <a:xfrm>
            <a:off x="312515" y="5698257"/>
            <a:ext cx="4838219"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Precision tools exist to probe these shower properties - substructure </a:t>
            </a:r>
          </a:p>
        </p:txBody>
      </p:sp>
      <p:sp>
        <p:nvSpPr>
          <p:cNvPr id="12" name="TextBox 11">
            <a:extLst>
              <a:ext uri="{FF2B5EF4-FFF2-40B4-BE49-F238E27FC236}">
                <a16:creationId xmlns:a16="http://schemas.microsoft.com/office/drawing/2014/main" id="{AFA8DB8A-30CF-7A48-B16D-144CFE1B7876}"/>
              </a:ext>
            </a:extLst>
          </p:cNvPr>
          <p:cNvSpPr txBox="1"/>
          <p:nvPr/>
        </p:nvSpPr>
        <p:spPr>
          <a:xfrm>
            <a:off x="312516" y="1884849"/>
            <a:ext cx="5173884"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Well understood theoretically and experimentally </a:t>
            </a:r>
          </a:p>
        </p:txBody>
      </p:sp>
      <p:sp>
        <p:nvSpPr>
          <p:cNvPr id="4" name="Footer Placeholder 3">
            <a:extLst>
              <a:ext uri="{FF2B5EF4-FFF2-40B4-BE49-F238E27FC236}">
                <a16:creationId xmlns:a16="http://schemas.microsoft.com/office/drawing/2014/main" id="{9773116C-8BAB-734B-B334-3C0B6B03B7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EICUG Early Career</a:t>
            </a:r>
          </a:p>
        </p:txBody>
      </p:sp>
      <p:sp>
        <p:nvSpPr>
          <p:cNvPr id="5" name="Slide Number Placeholder 4">
            <a:extLst>
              <a:ext uri="{FF2B5EF4-FFF2-40B4-BE49-F238E27FC236}">
                <a16:creationId xmlns:a16="http://schemas.microsoft.com/office/drawing/2014/main" id="{A224980B-B3FB-E64E-A0FB-8C1B7A03FA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4A0402-B54A-814D-BCFB-0A833BEEB0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519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EAB9069-E326-1441-B28B-32FA8E379451}"/>
              </a:ext>
            </a:extLst>
          </p:cNvPr>
          <p:cNvPicPr>
            <a:picLocks noChangeAspect="1"/>
          </p:cNvPicPr>
          <p:nvPr/>
        </p:nvPicPr>
        <p:blipFill>
          <a:blip r:embed="rId2"/>
          <a:stretch>
            <a:fillRect/>
          </a:stretch>
        </p:blipFill>
        <p:spPr>
          <a:xfrm>
            <a:off x="9477151" y="1189283"/>
            <a:ext cx="2402334" cy="1974831"/>
          </a:xfrm>
          <a:prstGeom prst="rect">
            <a:avLst/>
          </a:prstGeom>
        </p:spPr>
      </p:pic>
      <p:sp>
        <p:nvSpPr>
          <p:cNvPr id="2" name="TextBox 1">
            <a:extLst>
              <a:ext uri="{FF2B5EF4-FFF2-40B4-BE49-F238E27FC236}">
                <a16:creationId xmlns:a16="http://schemas.microsoft.com/office/drawing/2014/main" id="{172D4C8B-59A1-A441-AF17-08FBB32ED385}"/>
              </a:ext>
            </a:extLst>
          </p:cNvPr>
          <p:cNvSpPr txBox="1"/>
          <p:nvPr/>
        </p:nvSpPr>
        <p:spPr>
          <a:xfrm>
            <a:off x="312516" y="173620"/>
            <a:ext cx="8461094" cy="6481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Jet Physics at the EIC</a:t>
            </a:r>
          </a:p>
        </p:txBody>
      </p:sp>
      <p:sp>
        <p:nvSpPr>
          <p:cNvPr id="3" name="TextBox 2">
            <a:extLst>
              <a:ext uri="{FF2B5EF4-FFF2-40B4-BE49-F238E27FC236}">
                <a16:creationId xmlns:a16="http://schemas.microsoft.com/office/drawing/2014/main" id="{FBB7076C-0B4E-E14D-A6AB-09A3C9DD5885}"/>
              </a:ext>
            </a:extLst>
          </p:cNvPr>
          <p:cNvSpPr txBox="1"/>
          <p:nvPr/>
        </p:nvSpPr>
        <p:spPr>
          <a:xfrm>
            <a:off x="140077" y="960699"/>
            <a:ext cx="5779625" cy="707886"/>
          </a:xfrm>
          <a:prstGeom prst="rect">
            <a:avLst/>
          </a:prstGeom>
          <a:solidFill>
            <a:schemeClr val="accent6">
              <a:lumMod val="40000"/>
              <a:lumOff val="60000"/>
            </a:schemeClr>
          </a:solidFill>
          <a:ln w="38100">
            <a:solidFill>
              <a:schemeClr val="accent6">
                <a:lumMod val="75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Jets have several properties which will make them important tools for realizing the EIC physics program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 name="TextBox 3">
            <a:extLst>
              <a:ext uri="{FF2B5EF4-FFF2-40B4-BE49-F238E27FC236}">
                <a16:creationId xmlns:a16="http://schemas.microsoft.com/office/drawing/2014/main" id="{60CEA0BE-5661-2240-BFD9-51967898C466}"/>
              </a:ext>
            </a:extLst>
          </p:cNvPr>
          <p:cNvSpPr txBox="1"/>
          <p:nvPr/>
        </p:nvSpPr>
        <p:spPr>
          <a:xfrm>
            <a:off x="6253009" y="1410030"/>
            <a:ext cx="30453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Global properties and </a:t>
            </a:r>
            <a:r>
              <a:rPr kumimoji="0" lang="en-US" sz="1800" b="0" i="0" u="sng" strike="noStrike" kern="1200" cap="none" spc="0" normalizeH="0" baseline="0" noProof="0" dirty="0" err="1">
                <a:ln>
                  <a:noFill/>
                </a:ln>
                <a:solidFill>
                  <a:prstClr val="black"/>
                </a:solidFill>
                <a:effectLst/>
                <a:uLnTx/>
                <a:uFillTx/>
                <a:latin typeface="Calibri" panose="020F0502020204030204"/>
                <a:ea typeface="+mn-ea"/>
                <a:cs typeface="+mn-cs"/>
              </a:rPr>
              <a:t>parton</a:t>
            </a: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 structure of hadrons</a:t>
            </a:r>
          </a:p>
        </p:txBody>
      </p:sp>
      <p:sp>
        <p:nvSpPr>
          <p:cNvPr id="5" name="TextBox 4">
            <a:extLst>
              <a:ext uri="{FF2B5EF4-FFF2-40B4-BE49-F238E27FC236}">
                <a16:creationId xmlns:a16="http://schemas.microsoft.com/office/drawing/2014/main" id="{D6841394-2E4E-3448-AE6F-57427B9BBCEA}"/>
              </a:ext>
            </a:extLst>
          </p:cNvPr>
          <p:cNvSpPr txBox="1"/>
          <p:nvPr/>
        </p:nvSpPr>
        <p:spPr>
          <a:xfrm>
            <a:off x="6272297" y="2969418"/>
            <a:ext cx="30453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Multi-dimensional imaging of nucleons, nuclei and mesons</a:t>
            </a:r>
          </a:p>
        </p:txBody>
      </p:sp>
      <p:sp>
        <p:nvSpPr>
          <p:cNvPr id="6" name="TextBox 5">
            <a:extLst>
              <a:ext uri="{FF2B5EF4-FFF2-40B4-BE49-F238E27FC236}">
                <a16:creationId xmlns:a16="http://schemas.microsoft.com/office/drawing/2014/main" id="{DF906922-BD42-9749-9049-B25624C35E4D}"/>
              </a:ext>
            </a:extLst>
          </p:cNvPr>
          <p:cNvSpPr txBox="1"/>
          <p:nvPr/>
        </p:nvSpPr>
        <p:spPr>
          <a:xfrm>
            <a:off x="6272297" y="4657003"/>
            <a:ext cx="30453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The nucleus: a laboratory for QCD</a:t>
            </a:r>
          </a:p>
        </p:txBody>
      </p:sp>
      <p:sp>
        <p:nvSpPr>
          <p:cNvPr id="7" name="TextBox 6">
            <a:extLst>
              <a:ext uri="{FF2B5EF4-FFF2-40B4-BE49-F238E27FC236}">
                <a16:creationId xmlns:a16="http://schemas.microsoft.com/office/drawing/2014/main" id="{08C7CC1B-2FA8-7D4E-9C49-1C62CFEA4039}"/>
              </a:ext>
            </a:extLst>
          </p:cNvPr>
          <p:cNvSpPr txBox="1"/>
          <p:nvPr/>
        </p:nvSpPr>
        <p:spPr>
          <a:xfrm>
            <a:off x="6272297" y="5947585"/>
            <a:ext cx="30453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Understanding hadronization</a:t>
            </a:r>
          </a:p>
        </p:txBody>
      </p:sp>
      <p:sp>
        <p:nvSpPr>
          <p:cNvPr id="8" name="TextBox 7">
            <a:extLst>
              <a:ext uri="{FF2B5EF4-FFF2-40B4-BE49-F238E27FC236}">
                <a16:creationId xmlns:a16="http://schemas.microsoft.com/office/drawing/2014/main" id="{C69116E4-0D1C-B740-A080-590073179CA9}"/>
              </a:ext>
            </a:extLst>
          </p:cNvPr>
          <p:cNvSpPr txBox="1"/>
          <p:nvPr/>
        </p:nvSpPr>
        <p:spPr>
          <a:xfrm>
            <a:off x="6272298" y="173620"/>
            <a:ext cx="5779625" cy="1015663"/>
          </a:xfrm>
          <a:prstGeom prst="rect">
            <a:avLst/>
          </a:prstGeom>
          <a:solidFill>
            <a:schemeClr val="accent1">
              <a:lumMod val="40000"/>
              <a:lumOff val="60000"/>
            </a:schemeClr>
          </a:solidFill>
          <a:ln w="38100">
            <a:solidFill>
              <a:schemeClr val="accent1">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importance of jet probes was reflected in the EIC Yellow Report where they touched on nearly every major physics topic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Nucl</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Phys. A, Vol 1026, 122447)</a:t>
            </a:r>
          </a:p>
        </p:txBody>
      </p:sp>
      <p:sp>
        <p:nvSpPr>
          <p:cNvPr id="9" name="TextBox 8">
            <a:extLst>
              <a:ext uri="{FF2B5EF4-FFF2-40B4-BE49-F238E27FC236}">
                <a16:creationId xmlns:a16="http://schemas.microsoft.com/office/drawing/2014/main" id="{AA8A44D8-3299-DC4A-B211-73F4C2A9F911}"/>
              </a:ext>
            </a:extLst>
          </p:cNvPr>
          <p:cNvSpPr txBox="1"/>
          <p:nvPr/>
        </p:nvSpPr>
        <p:spPr>
          <a:xfrm>
            <a:off x="312515" y="2969419"/>
            <a:ext cx="4838219"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Excellent proxies for the underlying </a:t>
            </a:r>
            <a:r>
              <a:rPr kumimoji="0" lang="en-US" sz="1800" b="0" i="0" u="none" strike="noStrike" kern="1200" cap="none" spc="0" normalizeH="0" baseline="0" noProof="0" dirty="0" err="1">
                <a:ln>
                  <a:noFill/>
                </a:ln>
                <a:solidFill>
                  <a:srgbClr val="70AD47">
                    <a:lumMod val="75000"/>
                  </a:srgbClr>
                </a:solidFill>
                <a:effectLst/>
                <a:uLnTx/>
                <a:uFillTx/>
                <a:latin typeface="Calibri" panose="020F0502020204030204"/>
                <a:ea typeface="+mn-ea"/>
                <a:cs typeface="+mn-cs"/>
              </a:rPr>
              <a:t>parton</a:t>
            </a:r>
            <a:r>
              <a:rPr kumimoji="0" lang="en-US" sz="1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 kinematics</a:t>
            </a:r>
          </a:p>
        </p:txBody>
      </p:sp>
      <p:sp>
        <p:nvSpPr>
          <p:cNvPr id="10" name="TextBox 9">
            <a:extLst>
              <a:ext uri="{FF2B5EF4-FFF2-40B4-BE49-F238E27FC236}">
                <a16:creationId xmlns:a16="http://schemas.microsoft.com/office/drawing/2014/main" id="{38EE7F38-8596-D94C-B6C1-4A5403711BA2}"/>
              </a:ext>
            </a:extLst>
          </p:cNvPr>
          <p:cNvSpPr txBox="1"/>
          <p:nvPr/>
        </p:nvSpPr>
        <p:spPr>
          <a:xfrm>
            <a:off x="312515" y="4056839"/>
            <a:ext cx="4838219"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Showers probe QCD from hard interaction to hadronization scale within the same event – can explore dynamics at different time (angular) scales </a:t>
            </a:r>
          </a:p>
        </p:txBody>
      </p:sp>
      <p:sp>
        <p:nvSpPr>
          <p:cNvPr id="11" name="TextBox 10">
            <a:extLst>
              <a:ext uri="{FF2B5EF4-FFF2-40B4-BE49-F238E27FC236}">
                <a16:creationId xmlns:a16="http://schemas.microsoft.com/office/drawing/2014/main" id="{F3C9D013-2B2E-2E48-87BE-638F748B7093}"/>
              </a:ext>
            </a:extLst>
          </p:cNvPr>
          <p:cNvSpPr txBox="1"/>
          <p:nvPr/>
        </p:nvSpPr>
        <p:spPr>
          <a:xfrm>
            <a:off x="312515" y="5698257"/>
            <a:ext cx="4838219"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Precision tools exist to probe these shower properties - substructure </a:t>
            </a:r>
          </a:p>
        </p:txBody>
      </p:sp>
      <p:sp>
        <p:nvSpPr>
          <p:cNvPr id="12" name="TextBox 11">
            <a:extLst>
              <a:ext uri="{FF2B5EF4-FFF2-40B4-BE49-F238E27FC236}">
                <a16:creationId xmlns:a16="http://schemas.microsoft.com/office/drawing/2014/main" id="{AFA8DB8A-30CF-7A48-B16D-144CFE1B7876}"/>
              </a:ext>
            </a:extLst>
          </p:cNvPr>
          <p:cNvSpPr txBox="1"/>
          <p:nvPr/>
        </p:nvSpPr>
        <p:spPr>
          <a:xfrm>
            <a:off x="312516" y="1884849"/>
            <a:ext cx="5173884"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Well understood theoretically and experimentally </a:t>
            </a:r>
          </a:p>
        </p:txBody>
      </p:sp>
      <p:pic>
        <p:nvPicPr>
          <p:cNvPr id="15" name="Picture 14">
            <a:extLst>
              <a:ext uri="{FF2B5EF4-FFF2-40B4-BE49-F238E27FC236}">
                <a16:creationId xmlns:a16="http://schemas.microsoft.com/office/drawing/2014/main" id="{BF4BD3C2-3DE4-F541-857E-E1EBB2E9370E}"/>
              </a:ext>
            </a:extLst>
          </p:cNvPr>
          <p:cNvPicPr>
            <a:picLocks noChangeAspect="1"/>
          </p:cNvPicPr>
          <p:nvPr/>
        </p:nvPicPr>
        <p:blipFill>
          <a:blip r:embed="rId3"/>
          <a:stretch>
            <a:fillRect/>
          </a:stretch>
        </p:blipFill>
        <p:spPr>
          <a:xfrm>
            <a:off x="9409702" y="3201922"/>
            <a:ext cx="2397213" cy="1754196"/>
          </a:xfrm>
          <a:prstGeom prst="rect">
            <a:avLst/>
          </a:prstGeom>
        </p:spPr>
      </p:pic>
      <p:sp>
        <p:nvSpPr>
          <p:cNvPr id="16" name="TextBox 15">
            <a:extLst>
              <a:ext uri="{FF2B5EF4-FFF2-40B4-BE49-F238E27FC236}">
                <a16:creationId xmlns:a16="http://schemas.microsoft.com/office/drawing/2014/main" id="{0F768619-DDEF-CE4E-9087-B7120A99C708}"/>
              </a:ext>
            </a:extLst>
          </p:cNvPr>
          <p:cNvSpPr txBox="1"/>
          <p:nvPr/>
        </p:nvSpPr>
        <p:spPr>
          <a:xfrm rot="16200000">
            <a:off x="11066229" y="1879847"/>
            <a:ext cx="175419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Borsa</a:t>
            </a: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 de Florian, </a:t>
            </a: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Pedron</a:t>
            </a: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 `20</a:t>
            </a:r>
          </a:p>
        </p:txBody>
      </p:sp>
      <p:pic>
        <p:nvPicPr>
          <p:cNvPr id="43" name="Picture 42">
            <a:extLst>
              <a:ext uri="{FF2B5EF4-FFF2-40B4-BE49-F238E27FC236}">
                <a16:creationId xmlns:a16="http://schemas.microsoft.com/office/drawing/2014/main" id="{857F1F4D-88EA-5649-9D91-621EEABE8DB9}"/>
              </a:ext>
            </a:extLst>
          </p:cNvPr>
          <p:cNvPicPr>
            <a:picLocks noChangeAspect="1"/>
          </p:cNvPicPr>
          <p:nvPr/>
        </p:nvPicPr>
        <p:blipFill>
          <a:blip r:embed="rId4"/>
          <a:stretch>
            <a:fillRect/>
          </a:stretch>
        </p:blipFill>
        <p:spPr>
          <a:xfrm>
            <a:off x="9477151" y="5070487"/>
            <a:ext cx="2366025" cy="1754196"/>
          </a:xfrm>
          <a:prstGeom prst="rect">
            <a:avLst/>
          </a:prstGeom>
        </p:spPr>
      </p:pic>
      <p:sp>
        <p:nvSpPr>
          <p:cNvPr id="44" name="TextBox 43">
            <a:extLst>
              <a:ext uri="{FF2B5EF4-FFF2-40B4-BE49-F238E27FC236}">
                <a16:creationId xmlns:a16="http://schemas.microsoft.com/office/drawing/2014/main" id="{F7CE7CBC-2927-7449-AC12-4E1A4BEDA14A}"/>
              </a:ext>
            </a:extLst>
          </p:cNvPr>
          <p:cNvSpPr txBox="1"/>
          <p:nvPr/>
        </p:nvSpPr>
        <p:spPr>
          <a:xfrm rot="16200000">
            <a:off x="10935933" y="3754813"/>
            <a:ext cx="206102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Arratia, Kang, Prokudin, Ringer `20</a:t>
            </a:r>
          </a:p>
        </p:txBody>
      </p:sp>
      <p:sp>
        <p:nvSpPr>
          <p:cNvPr id="46" name="TextBox 45">
            <a:extLst>
              <a:ext uri="{FF2B5EF4-FFF2-40B4-BE49-F238E27FC236}">
                <a16:creationId xmlns:a16="http://schemas.microsoft.com/office/drawing/2014/main" id="{B8AF6844-95A5-AC4B-B2D0-253E980EA3D8}"/>
              </a:ext>
            </a:extLst>
          </p:cNvPr>
          <p:cNvSpPr txBox="1"/>
          <p:nvPr/>
        </p:nvSpPr>
        <p:spPr>
          <a:xfrm rot="16200000">
            <a:off x="10919790" y="5712945"/>
            <a:ext cx="212202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333333"/>
                </a:solidFill>
                <a:effectLst/>
                <a:uLnTx/>
                <a:uFillTx/>
                <a:latin typeface="Calibri" panose="020F0502020204030204"/>
                <a:ea typeface="+mn-ea"/>
                <a:cs typeface="+mn-cs"/>
              </a:rPr>
              <a:t>J. Adam </a:t>
            </a:r>
            <a:r>
              <a:rPr kumimoji="0" lang="en-GB" sz="1000" b="1" i="1" u="none" strike="noStrike" kern="1200" cap="none" spc="0" normalizeH="0" baseline="0" noProof="0" dirty="0">
                <a:ln>
                  <a:noFill/>
                </a:ln>
                <a:solidFill>
                  <a:srgbClr val="333333"/>
                </a:solidFill>
                <a:effectLst/>
                <a:uLnTx/>
                <a:uFillTx/>
                <a:latin typeface="Calibri" panose="020F0502020204030204"/>
                <a:ea typeface="+mn-ea"/>
                <a:cs typeface="+mn-cs"/>
              </a:rPr>
              <a:t>et al</a:t>
            </a:r>
            <a:r>
              <a:rPr kumimoji="0" lang="en-GB" sz="1000" b="1" i="0" u="none" strike="noStrike" kern="1200" cap="none" spc="0" normalizeH="0" baseline="0" noProof="0" dirty="0">
                <a:ln>
                  <a:noFill/>
                </a:ln>
                <a:solidFill>
                  <a:srgbClr val="333333"/>
                </a:solidFill>
                <a:effectLst/>
                <a:uLnTx/>
                <a:uFillTx/>
                <a:latin typeface="Calibri" panose="020F0502020204030204"/>
                <a:ea typeface="+mn-ea"/>
                <a:cs typeface="+mn-cs"/>
              </a:rPr>
              <a:t> 2022 </a:t>
            </a:r>
            <a:r>
              <a:rPr kumimoji="0" lang="en-GB" sz="1000" b="1" i="1" u="none" strike="noStrike" kern="1200" cap="none" spc="0" normalizeH="0" baseline="0" noProof="0" dirty="0">
                <a:ln>
                  <a:noFill/>
                </a:ln>
                <a:solidFill>
                  <a:srgbClr val="333333"/>
                </a:solidFill>
                <a:effectLst/>
                <a:uLnTx/>
                <a:uFillTx/>
                <a:latin typeface="Calibri" panose="020F0502020204030204"/>
                <a:ea typeface="+mn-ea"/>
                <a:cs typeface="+mn-cs"/>
              </a:rPr>
              <a:t>JINST</a:t>
            </a:r>
            <a:r>
              <a:rPr kumimoji="0" lang="en-GB" sz="1000" b="1" i="0" u="none" strike="noStrike" kern="1200" cap="none" spc="0" normalizeH="0" baseline="0" noProof="0" dirty="0">
                <a:ln>
                  <a:noFill/>
                </a:ln>
                <a:solidFill>
                  <a:srgbClr val="333333"/>
                </a:solidFill>
                <a:effectLst/>
                <a:uLnTx/>
                <a:uFillTx/>
                <a:latin typeface="Calibri" panose="020F0502020204030204"/>
                <a:ea typeface="+mn-ea"/>
                <a:cs typeface="+mn-cs"/>
              </a:rPr>
              <a:t> 17 P10019</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ooter Placeholder 13">
            <a:extLst>
              <a:ext uri="{FF2B5EF4-FFF2-40B4-BE49-F238E27FC236}">
                <a16:creationId xmlns:a16="http://schemas.microsoft.com/office/drawing/2014/main" id="{2C24931C-9A60-F14D-B426-440E87BFC8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EICUG Early Career</a:t>
            </a:r>
          </a:p>
        </p:txBody>
      </p:sp>
      <p:sp>
        <p:nvSpPr>
          <p:cNvPr id="17" name="Slide Number Placeholder 16">
            <a:extLst>
              <a:ext uri="{FF2B5EF4-FFF2-40B4-BE49-F238E27FC236}">
                <a16:creationId xmlns:a16="http://schemas.microsoft.com/office/drawing/2014/main" id="{4811A5B9-8482-0B4A-9751-19B81C9CA3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4A0402-B54A-814D-BCFB-0A833BEEB0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5253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EAB9069-E326-1441-B28B-32FA8E379451}"/>
              </a:ext>
            </a:extLst>
          </p:cNvPr>
          <p:cNvPicPr>
            <a:picLocks noChangeAspect="1"/>
          </p:cNvPicPr>
          <p:nvPr/>
        </p:nvPicPr>
        <p:blipFill>
          <a:blip r:embed="rId2"/>
          <a:stretch>
            <a:fillRect/>
          </a:stretch>
        </p:blipFill>
        <p:spPr>
          <a:xfrm>
            <a:off x="9477151" y="1189283"/>
            <a:ext cx="2402334" cy="1974831"/>
          </a:xfrm>
          <a:prstGeom prst="rect">
            <a:avLst/>
          </a:prstGeom>
        </p:spPr>
      </p:pic>
      <p:sp>
        <p:nvSpPr>
          <p:cNvPr id="2" name="TextBox 1">
            <a:extLst>
              <a:ext uri="{FF2B5EF4-FFF2-40B4-BE49-F238E27FC236}">
                <a16:creationId xmlns:a16="http://schemas.microsoft.com/office/drawing/2014/main" id="{172D4C8B-59A1-A441-AF17-08FBB32ED385}"/>
              </a:ext>
            </a:extLst>
          </p:cNvPr>
          <p:cNvSpPr txBox="1"/>
          <p:nvPr/>
        </p:nvSpPr>
        <p:spPr>
          <a:xfrm>
            <a:off x="312516" y="173620"/>
            <a:ext cx="8461094" cy="6481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Jet Physics at the EIC</a:t>
            </a:r>
          </a:p>
        </p:txBody>
      </p:sp>
      <p:sp>
        <p:nvSpPr>
          <p:cNvPr id="3" name="TextBox 2">
            <a:extLst>
              <a:ext uri="{FF2B5EF4-FFF2-40B4-BE49-F238E27FC236}">
                <a16:creationId xmlns:a16="http://schemas.microsoft.com/office/drawing/2014/main" id="{FBB7076C-0B4E-E14D-A6AB-09A3C9DD5885}"/>
              </a:ext>
            </a:extLst>
          </p:cNvPr>
          <p:cNvSpPr txBox="1"/>
          <p:nvPr/>
        </p:nvSpPr>
        <p:spPr>
          <a:xfrm>
            <a:off x="140077" y="960699"/>
            <a:ext cx="5779625" cy="707886"/>
          </a:xfrm>
          <a:prstGeom prst="rect">
            <a:avLst/>
          </a:prstGeom>
          <a:solidFill>
            <a:schemeClr val="accent6">
              <a:lumMod val="40000"/>
              <a:lumOff val="60000"/>
            </a:schemeClr>
          </a:solidFill>
          <a:ln w="38100">
            <a:solidFill>
              <a:schemeClr val="accent6">
                <a:lumMod val="75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Jets have several properties which will make them important tools for realizing the EIC physics program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 name="TextBox 3">
            <a:extLst>
              <a:ext uri="{FF2B5EF4-FFF2-40B4-BE49-F238E27FC236}">
                <a16:creationId xmlns:a16="http://schemas.microsoft.com/office/drawing/2014/main" id="{60CEA0BE-5661-2240-BFD9-51967898C466}"/>
              </a:ext>
            </a:extLst>
          </p:cNvPr>
          <p:cNvSpPr txBox="1"/>
          <p:nvPr/>
        </p:nvSpPr>
        <p:spPr>
          <a:xfrm>
            <a:off x="6253009" y="1410030"/>
            <a:ext cx="30453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Global properties and </a:t>
            </a:r>
            <a:r>
              <a:rPr kumimoji="0" lang="en-US" sz="1800" b="0" i="0" u="sng" strike="noStrike" kern="1200" cap="none" spc="0" normalizeH="0" baseline="0" noProof="0" dirty="0" err="1">
                <a:ln>
                  <a:noFill/>
                </a:ln>
                <a:solidFill>
                  <a:prstClr val="black"/>
                </a:solidFill>
                <a:effectLst/>
                <a:uLnTx/>
                <a:uFillTx/>
                <a:latin typeface="Calibri" panose="020F0502020204030204"/>
                <a:ea typeface="+mn-ea"/>
                <a:cs typeface="+mn-cs"/>
              </a:rPr>
              <a:t>parton</a:t>
            </a: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 structure of hadrons</a:t>
            </a:r>
          </a:p>
        </p:txBody>
      </p:sp>
      <p:sp>
        <p:nvSpPr>
          <p:cNvPr id="5" name="TextBox 4">
            <a:extLst>
              <a:ext uri="{FF2B5EF4-FFF2-40B4-BE49-F238E27FC236}">
                <a16:creationId xmlns:a16="http://schemas.microsoft.com/office/drawing/2014/main" id="{D6841394-2E4E-3448-AE6F-57427B9BBCEA}"/>
              </a:ext>
            </a:extLst>
          </p:cNvPr>
          <p:cNvSpPr txBox="1"/>
          <p:nvPr/>
        </p:nvSpPr>
        <p:spPr>
          <a:xfrm>
            <a:off x="6272297" y="2969418"/>
            <a:ext cx="30453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Multi-dimensional imaging of nucleons, nuclei and mesons</a:t>
            </a:r>
          </a:p>
        </p:txBody>
      </p:sp>
      <p:sp>
        <p:nvSpPr>
          <p:cNvPr id="6" name="TextBox 5">
            <a:extLst>
              <a:ext uri="{FF2B5EF4-FFF2-40B4-BE49-F238E27FC236}">
                <a16:creationId xmlns:a16="http://schemas.microsoft.com/office/drawing/2014/main" id="{DF906922-BD42-9749-9049-B25624C35E4D}"/>
              </a:ext>
            </a:extLst>
          </p:cNvPr>
          <p:cNvSpPr txBox="1"/>
          <p:nvPr/>
        </p:nvSpPr>
        <p:spPr>
          <a:xfrm>
            <a:off x="6272297" y="4657003"/>
            <a:ext cx="30453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The nucleus: a laboratory for QCD</a:t>
            </a:r>
          </a:p>
        </p:txBody>
      </p:sp>
      <p:sp>
        <p:nvSpPr>
          <p:cNvPr id="7" name="TextBox 6">
            <a:extLst>
              <a:ext uri="{FF2B5EF4-FFF2-40B4-BE49-F238E27FC236}">
                <a16:creationId xmlns:a16="http://schemas.microsoft.com/office/drawing/2014/main" id="{08C7CC1B-2FA8-7D4E-9C49-1C62CFEA4039}"/>
              </a:ext>
            </a:extLst>
          </p:cNvPr>
          <p:cNvSpPr txBox="1"/>
          <p:nvPr/>
        </p:nvSpPr>
        <p:spPr>
          <a:xfrm>
            <a:off x="6272297" y="5947585"/>
            <a:ext cx="30453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Understanding hadronization</a:t>
            </a:r>
          </a:p>
        </p:txBody>
      </p:sp>
      <p:sp>
        <p:nvSpPr>
          <p:cNvPr id="8" name="TextBox 7">
            <a:extLst>
              <a:ext uri="{FF2B5EF4-FFF2-40B4-BE49-F238E27FC236}">
                <a16:creationId xmlns:a16="http://schemas.microsoft.com/office/drawing/2014/main" id="{C69116E4-0D1C-B740-A080-590073179CA9}"/>
              </a:ext>
            </a:extLst>
          </p:cNvPr>
          <p:cNvSpPr txBox="1"/>
          <p:nvPr/>
        </p:nvSpPr>
        <p:spPr>
          <a:xfrm>
            <a:off x="6272298" y="173620"/>
            <a:ext cx="5779625" cy="1015663"/>
          </a:xfrm>
          <a:prstGeom prst="rect">
            <a:avLst/>
          </a:prstGeom>
          <a:solidFill>
            <a:schemeClr val="accent1">
              <a:lumMod val="40000"/>
              <a:lumOff val="60000"/>
            </a:schemeClr>
          </a:solidFill>
          <a:ln w="38100">
            <a:solidFill>
              <a:schemeClr val="accent1">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importance of jet probes was reflected in the EIC Yellow Report where they touched on nearly every major physics topic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Nucl</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Phys. A, Vol 1026, 122447)</a:t>
            </a:r>
          </a:p>
        </p:txBody>
      </p:sp>
      <p:sp>
        <p:nvSpPr>
          <p:cNvPr id="9" name="TextBox 8">
            <a:extLst>
              <a:ext uri="{FF2B5EF4-FFF2-40B4-BE49-F238E27FC236}">
                <a16:creationId xmlns:a16="http://schemas.microsoft.com/office/drawing/2014/main" id="{AA8A44D8-3299-DC4A-B211-73F4C2A9F911}"/>
              </a:ext>
            </a:extLst>
          </p:cNvPr>
          <p:cNvSpPr txBox="1"/>
          <p:nvPr/>
        </p:nvSpPr>
        <p:spPr>
          <a:xfrm>
            <a:off x="312515" y="2969419"/>
            <a:ext cx="4838219"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Excellent proxies for the underlying </a:t>
            </a:r>
            <a:r>
              <a:rPr kumimoji="0" lang="en-US" sz="1800" b="0" i="0" u="none" strike="noStrike" kern="1200" cap="none" spc="0" normalizeH="0" baseline="0" noProof="0" dirty="0" err="1">
                <a:ln>
                  <a:noFill/>
                </a:ln>
                <a:solidFill>
                  <a:srgbClr val="70AD47">
                    <a:lumMod val="75000"/>
                  </a:srgbClr>
                </a:solidFill>
                <a:effectLst/>
                <a:uLnTx/>
                <a:uFillTx/>
                <a:latin typeface="Calibri" panose="020F0502020204030204"/>
                <a:ea typeface="+mn-ea"/>
                <a:cs typeface="+mn-cs"/>
              </a:rPr>
              <a:t>parton</a:t>
            </a:r>
            <a:r>
              <a:rPr kumimoji="0" lang="en-US" sz="1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 kinematics</a:t>
            </a:r>
          </a:p>
        </p:txBody>
      </p:sp>
      <p:sp>
        <p:nvSpPr>
          <p:cNvPr id="10" name="TextBox 9">
            <a:extLst>
              <a:ext uri="{FF2B5EF4-FFF2-40B4-BE49-F238E27FC236}">
                <a16:creationId xmlns:a16="http://schemas.microsoft.com/office/drawing/2014/main" id="{38EE7F38-8596-D94C-B6C1-4A5403711BA2}"/>
              </a:ext>
            </a:extLst>
          </p:cNvPr>
          <p:cNvSpPr txBox="1"/>
          <p:nvPr/>
        </p:nvSpPr>
        <p:spPr>
          <a:xfrm>
            <a:off x="312515" y="4056839"/>
            <a:ext cx="4838219"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Showers probe QCD from hard interaction to hadronization scale within the same event – can explore dynamics at different time (angular) scales </a:t>
            </a:r>
          </a:p>
        </p:txBody>
      </p:sp>
      <p:sp>
        <p:nvSpPr>
          <p:cNvPr id="11" name="TextBox 10">
            <a:extLst>
              <a:ext uri="{FF2B5EF4-FFF2-40B4-BE49-F238E27FC236}">
                <a16:creationId xmlns:a16="http://schemas.microsoft.com/office/drawing/2014/main" id="{F3C9D013-2B2E-2E48-87BE-638F748B7093}"/>
              </a:ext>
            </a:extLst>
          </p:cNvPr>
          <p:cNvSpPr txBox="1"/>
          <p:nvPr/>
        </p:nvSpPr>
        <p:spPr>
          <a:xfrm>
            <a:off x="312515" y="5698257"/>
            <a:ext cx="4838219"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Precision tools exist to probe these shower properties - substructure </a:t>
            </a:r>
          </a:p>
        </p:txBody>
      </p:sp>
      <p:sp>
        <p:nvSpPr>
          <p:cNvPr id="12" name="TextBox 11">
            <a:extLst>
              <a:ext uri="{FF2B5EF4-FFF2-40B4-BE49-F238E27FC236}">
                <a16:creationId xmlns:a16="http://schemas.microsoft.com/office/drawing/2014/main" id="{AFA8DB8A-30CF-7A48-B16D-144CFE1B7876}"/>
              </a:ext>
            </a:extLst>
          </p:cNvPr>
          <p:cNvSpPr txBox="1"/>
          <p:nvPr/>
        </p:nvSpPr>
        <p:spPr>
          <a:xfrm>
            <a:off x="312516" y="1884849"/>
            <a:ext cx="5173884"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Well understood theoretically and experimentally </a:t>
            </a:r>
          </a:p>
        </p:txBody>
      </p:sp>
      <p:pic>
        <p:nvPicPr>
          <p:cNvPr id="15" name="Picture 14">
            <a:extLst>
              <a:ext uri="{FF2B5EF4-FFF2-40B4-BE49-F238E27FC236}">
                <a16:creationId xmlns:a16="http://schemas.microsoft.com/office/drawing/2014/main" id="{BF4BD3C2-3DE4-F541-857E-E1EBB2E9370E}"/>
              </a:ext>
            </a:extLst>
          </p:cNvPr>
          <p:cNvPicPr>
            <a:picLocks noChangeAspect="1"/>
          </p:cNvPicPr>
          <p:nvPr/>
        </p:nvPicPr>
        <p:blipFill>
          <a:blip r:embed="rId3"/>
          <a:stretch>
            <a:fillRect/>
          </a:stretch>
        </p:blipFill>
        <p:spPr>
          <a:xfrm>
            <a:off x="9409702" y="3201922"/>
            <a:ext cx="2397213" cy="1754196"/>
          </a:xfrm>
          <a:prstGeom prst="rect">
            <a:avLst/>
          </a:prstGeom>
        </p:spPr>
      </p:pic>
      <p:sp>
        <p:nvSpPr>
          <p:cNvPr id="16" name="TextBox 15">
            <a:extLst>
              <a:ext uri="{FF2B5EF4-FFF2-40B4-BE49-F238E27FC236}">
                <a16:creationId xmlns:a16="http://schemas.microsoft.com/office/drawing/2014/main" id="{0F768619-DDEF-CE4E-9087-B7120A99C708}"/>
              </a:ext>
            </a:extLst>
          </p:cNvPr>
          <p:cNvSpPr txBox="1"/>
          <p:nvPr/>
        </p:nvSpPr>
        <p:spPr>
          <a:xfrm rot="16200000">
            <a:off x="11066229" y="1879847"/>
            <a:ext cx="175419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Borsa</a:t>
            </a: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 de Florian, </a:t>
            </a: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Pedron</a:t>
            </a: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 `20</a:t>
            </a:r>
          </a:p>
        </p:txBody>
      </p:sp>
      <p:cxnSp>
        <p:nvCxnSpPr>
          <p:cNvPr id="18" name="Straight Arrow Connector 17">
            <a:extLst>
              <a:ext uri="{FF2B5EF4-FFF2-40B4-BE49-F238E27FC236}">
                <a16:creationId xmlns:a16="http://schemas.microsoft.com/office/drawing/2014/main" id="{7DD03CA3-EE80-A741-8CDA-29463D31C016}"/>
              </a:ext>
            </a:extLst>
          </p:cNvPr>
          <p:cNvCxnSpPr>
            <a:stCxn id="12" idx="3"/>
            <a:endCxn id="4" idx="1"/>
          </p:cNvCxnSpPr>
          <p:nvPr/>
        </p:nvCxnSpPr>
        <p:spPr>
          <a:xfrm flipV="1">
            <a:off x="5486400" y="1733196"/>
            <a:ext cx="766609" cy="33631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A9DBD0B-910A-1A4D-BBCF-67477D5DB07C}"/>
              </a:ext>
            </a:extLst>
          </p:cNvPr>
          <p:cNvCxnSpPr>
            <a:stCxn id="12" idx="3"/>
            <a:endCxn id="5" idx="1"/>
          </p:cNvCxnSpPr>
          <p:nvPr/>
        </p:nvCxnSpPr>
        <p:spPr>
          <a:xfrm>
            <a:off x="5486400" y="2069515"/>
            <a:ext cx="785897" cy="122306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AD946C7-6F3C-9A41-A552-AA9BE437017D}"/>
              </a:ext>
            </a:extLst>
          </p:cNvPr>
          <p:cNvCxnSpPr>
            <a:stCxn id="12" idx="3"/>
          </p:cNvCxnSpPr>
          <p:nvPr/>
        </p:nvCxnSpPr>
        <p:spPr>
          <a:xfrm>
            <a:off x="5486400" y="2069515"/>
            <a:ext cx="785897" cy="258748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1C638CD-A057-9C47-9A4B-0052FC0D8F61}"/>
              </a:ext>
            </a:extLst>
          </p:cNvPr>
          <p:cNvCxnSpPr>
            <a:cxnSpLocks/>
            <a:stCxn id="12" idx="3"/>
          </p:cNvCxnSpPr>
          <p:nvPr/>
        </p:nvCxnSpPr>
        <p:spPr>
          <a:xfrm>
            <a:off x="5486400" y="2069515"/>
            <a:ext cx="914400" cy="387807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857F1F4D-88EA-5649-9D91-621EEABE8DB9}"/>
              </a:ext>
            </a:extLst>
          </p:cNvPr>
          <p:cNvPicPr>
            <a:picLocks noChangeAspect="1"/>
          </p:cNvPicPr>
          <p:nvPr/>
        </p:nvPicPr>
        <p:blipFill>
          <a:blip r:embed="rId4"/>
          <a:stretch>
            <a:fillRect/>
          </a:stretch>
        </p:blipFill>
        <p:spPr>
          <a:xfrm>
            <a:off x="9477151" y="5070487"/>
            <a:ext cx="2366025" cy="1754196"/>
          </a:xfrm>
          <a:prstGeom prst="rect">
            <a:avLst/>
          </a:prstGeom>
        </p:spPr>
      </p:pic>
      <p:sp>
        <p:nvSpPr>
          <p:cNvPr id="44" name="TextBox 43">
            <a:extLst>
              <a:ext uri="{FF2B5EF4-FFF2-40B4-BE49-F238E27FC236}">
                <a16:creationId xmlns:a16="http://schemas.microsoft.com/office/drawing/2014/main" id="{F7CE7CBC-2927-7449-AC12-4E1A4BEDA14A}"/>
              </a:ext>
            </a:extLst>
          </p:cNvPr>
          <p:cNvSpPr txBox="1"/>
          <p:nvPr/>
        </p:nvSpPr>
        <p:spPr>
          <a:xfrm rot="16200000">
            <a:off x="10935933" y="3754813"/>
            <a:ext cx="206102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Arratia, Kang, Prokudin, Ringer `20</a:t>
            </a:r>
          </a:p>
        </p:txBody>
      </p:sp>
      <p:sp>
        <p:nvSpPr>
          <p:cNvPr id="46" name="TextBox 45">
            <a:extLst>
              <a:ext uri="{FF2B5EF4-FFF2-40B4-BE49-F238E27FC236}">
                <a16:creationId xmlns:a16="http://schemas.microsoft.com/office/drawing/2014/main" id="{B8AF6844-95A5-AC4B-B2D0-253E980EA3D8}"/>
              </a:ext>
            </a:extLst>
          </p:cNvPr>
          <p:cNvSpPr txBox="1"/>
          <p:nvPr/>
        </p:nvSpPr>
        <p:spPr>
          <a:xfrm rot="16200000">
            <a:off x="10919790" y="5712945"/>
            <a:ext cx="212202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333333"/>
                </a:solidFill>
                <a:effectLst/>
                <a:uLnTx/>
                <a:uFillTx/>
                <a:latin typeface="Calibri" panose="020F0502020204030204"/>
                <a:ea typeface="+mn-ea"/>
                <a:cs typeface="+mn-cs"/>
              </a:rPr>
              <a:t>J. Adam </a:t>
            </a:r>
            <a:r>
              <a:rPr kumimoji="0" lang="en-GB" sz="1000" b="1" i="1" u="none" strike="noStrike" kern="1200" cap="none" spc="0" normalizeH="0" baseline="0" noProof="0" dirty="0">
                <a:ln>
                  <a:noFill/>
                </a:ln>
                <a:solidFill>
                  <a:srgbClr val="333333"/>
                </a:solidFill>
                <a:effectLst/>
                <a:uLnTx/>
                <a:uFillTx/>
                <a:latin typeface="Calibri" panose="020F0502020204030204"/>
                <a:ea typeface="+mn-ea"/>
                <a:cs typeface="+mn-cs"/>
              </a:rPr>
              <a:t>et al</a:t>
            </a:r>
            <a:r>
              <a:rPr kumimoji="0" lang="en-GB" sz="1000" b="1" i="0" u="none" strike="noStrike" kern="1200" cap="none" spc="0" normalizeH="0" baseline="0" noProof="0" dirty="0">
                <a:ln>
                  <a:noFill/>
                </a:ln>
                <a:solidFill>
                  <a:srgbClr val="333333"/>
                </a:solidFill>
                <a:effectLst/>
                <a:uLnTx/>
                <a:uFillTx/>
                <a:latin typeface="Calibri" panose="020F0502020204030204"/>
                <a:ea typeface="+mn-ea"/>
                <a:cs typeface="+mn-cs"/>
              </a:rPr>
              <a:t> 2022 </a:t>
            </a:r>
            <a:r>
              <a:rPr kumimoji="0" lang="en-GB" sz="1000" b="1" i="1" u="none" strike="noStrike" kern="1200" cap="none" spc="0" normalizeH="0" baseline="0" noProof="0" dirty="0">
                <a:ln>
                  <a:noFill/>
                </a:ln>
                <a:solidFill>
                  <a:srgbClr val="333333"/>
                </a:solidFill>
                <a:effectLst/>
                <a:uLnTx/>
                <a:uFillTx/>
                <a:latin typeface="Calibri" panose="020F0502020204030204"/>
                <a:ea typeface="+mn-ea"/>
                <a:cs typeface="+mn-cs"/>
              </a:rPr>
              <a:t>JINST</a:t>
            </a:r>
            <a:r>
              <a:rPr kumimoji="0" lang="en-GB" sz="1000" b="1" i="0" u="none" strike="noStrike" kern="1200" cap="none" spc="0" normalizeH="0" baseline="0" noProof="0" dirty="0">
                <a:ln>
                  <a:noFill/>
                </a:ln>
                <a:solidFill>
                  <a:srgbClr val="333333"/>
                </a:solidFill>
                <a:effectLst/>
                <a:uLnTx/>
                <a:uFillTx/>
                <a:latin typeface="Calibri" panose="020F0502020204030204"/>
                <a:ea typeface="+mn-ea"/>
                <a:cs typeface="+mn-cs"/>
              </a:rPr>
              <a:t> 17 P10019</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ooter Placeholder 13">
            <a:extLst>
              <a:ext uri="{FF2B5EF4-FFF2-40B4-BE49-F238E27FC236}">
                <a16:creationId xmlns:a16="http://schemas.microsoft.com/office/drawing/2014/main" id="{99864CDD-FC8A-C444-9159-CEA4B6D6188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EICUG Early Career</a:t>
            </a:r>
          </a:p>
        </p:txBody>
      </p:sp>
      <p:sp>
        <p:nvSpPr>
          <p:cNvPr id="17" name="Slide Number Placeholder 16">
            <a:extLst>
              <a:ext uri="{FF2B5EF4-FFF2-40B4-BE49-F238E27FC236}">
                <a16:creationId xmlns:a16="http://schemas.microsoft.com/office/drawing/2014/main" id="{1E5AE5BB-0BAA-1549-862B-E0C6B7D1D8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4A0402-B54A-814D-BCFB-0A833BEEB0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825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EAB9069-E326-1441-B28B-32FA8E379451}"/>
              </a:ext>
            </a:extLst>
          </p:cNvPr>
          <p:cNvPicPr>
            <a:picLocks noChangeAspect="1"/>
          </p:cNvPicPr>
          <p:nvPr/>
        </p:nvPicPr>
        <p:blipFill>
          <a:blip r:embed="rId2"/>
          <a:stretch>
            <a:fillRect/>
          </a:stretch>
        </p:blipFill>
        <p:spPr>
          <a:xfrm>
            <a:off x="9477151" y="1189283"/>
            <a:ext cx="2402334" cy="1974831"/>
          </a:xfrm>
          <a:prstGeom prst="rect">
            <a:avLst/>
          </a:prstGeom>
        </p:spPr>
      </p:pic>
      <p:sp>
        <p:nvSpPr>
          <p:cNvPr id="2" name="TextBox 1">
            <a:extLst>
              <a:ext uri="{FF2B5EF4-FFF2-40B4-BE49-F238E27FC236}">
                <a16:creationId xmlns:a16="http://schemas.microsoft.com/office/drawing/2014/main" id="{172D4C8B-59A1-A441-AF17-08FBB32ED385}"/>
              </a:ext>
            </a:extLst>
          </p:cNvPr>
          <p:cNvSpPr txBox="1"/>
          <p:nvPr/>
        </p:nvSpPr>
        <p:spPr>
          <a:xfrm>
            <a:off x="312516" y="173620"/>
            <a:ext cx="8461094" cy="6481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Jet Physics at the EIC</a:t>
            </a:r>
          </a:p>
        </p:txBody>
      </p:sp>
      <p:sp>
        <p:nvSpPr>
          <p:cNvPr id="3" name="TextBox 2">
            <a:extLst>
              <a:ext uri="{FF2B5EF4-FFF2-40B4-BE49-F238E27FC236}">
                <a16:creationId xmlns:a16="http://schemas.microsoft.com/office/drawing/2014/main" id="{FBB7076C-0B4E-E14D-A6AB-09A3C9DD5885}"/>
              </a:ext>
            </a:extLst>
          </p:cNvPr>
          <p:cNvSpPr txBox="1"/>
          <p:nvPr/>
        </p:nvSpPr>
        <p:spPr>
          <a:xfrm>
            <a:off x="140077" y="960699"/>
            <a:ext cx="5779625" cy="707886"/>
          </a:xfrm>
          <a:prstGeom prst="rect">
            <a:avLst/>
          </a:prstGeom>
          <a:solidFill>
            <a:schemeClr val="accent6">
              <a:lumMod val="40000"/>
              <a:lumOff val="60000"/>
            </a:schemeClr>
          </a:solidFill>
          <a:ln w="38100">
            <a:solidFill>
              <a:schemeClr val="accent6">
                <a:lumMod val="75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Jets have several properties which will make them important tools for realizing the EIC physics program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 name="TextBox 3">
            <a:extLst>
              <a:ext uri="{FF2B5EF4-FFF2-40B4-BE49-F238E27FC236}">
                <a16:creationId xmlns:a16="http://schemas.microsoft.com/office/drawing/2014/main" id="{60CEA0BE-5661-2240-BFD9-51967898C466}"/>
              </a:ext>
            </a:extLst>
          </p:cNvPr>
          <p:cNvSpPr txBox="1"/>
          <p:nvPr/>
        </p:nvSpPr>
        <p:spPr>
          <a:xfrm>
            <a:off x="6253009" y="1410030"/>
            <a:ext cx="30453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Global properties and </a:t>
            </a:r>
            <a:r>
              <a:rPr kumimoji="0" lang="en-US" sz="1800" b="0" i="0" u="sng" strike="noStrike" kern="1200" cap="none" spc="0" normalizeH="0" baseline="0" noProof="0" dirty="0" err="1">
                <a:ln>
                  <a:noFill/>
                </a:ln>
                <a:solidFill>
                  <a:prstClr val="black"/>
                </a:solidFill>
                <a:effectLst/>
                <a:uLnTx/>
                <a:uFillTx/>
                <a:latin typeface="Calibri" panose="020F0502020204030204"/>
                <a:ea typeface="+mn-ea"/>
                <a:cs typeface="+mn-cs"/>
              </a:rPr>
              <a:t>parton</a:t>
            </a: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 structure of hadrons</a:t>
            </a:r>
          </a:p>
        </p:txBody>
      </p:sp>
      <p:sp>
        <p:nvSpPr>
          <p:cNvPr id="5" name="TextBox 4">
            <a:extLst>
              <a:ext uri="{FF2B5EF4-FFF2-40B4-BE49-F238E27FC236}">
                <a16:creationId xmlns:a16="http://schemas.microsoft.com/office/drawing/2014/main" id="{D6841394-2E4E-3448-AE6F-57427B9BBCEA}"/>
              </a:ext>
            </a:extLst>
          </p:cNvPr>
          <p:cNvSpPr txBox="1"/>
          <p:nvPr/>
        </p:nvSpPr>
        <p:spPr>
          <a:xfrm>
            <a:off x="6272297" y="2969418"/>
            <a:ext cx="30453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Multi-dimensional imaging of nucleons, nuclei and mesons</a:t>
            </a:r>
          </a:p>
        </p:txBody>
      </p:sp>
      <p:sp>
        <p:nvSpPr>
          <p:cNvPr id="6" name="TextBox 5">
            <a:extLst>
              <a:ext uri="{FF2B5EF4-FFF2-40B4-BE49-F238E27FC236}">
                <a16:creationId xmlns:a16="http://schemas.microsoft.com/office/drawing/2014/main" id="{DF906922-BD42-9749-9049-B25624C35E4D}"/>
              </a:ext>
            </a:extLst>
          </p:cNvPr>
          <p:cNvSpPr txBox="1"/>
          <p:nvPr/>
        </p:nvSpPr>
        <p:spPr>
          <a:xfrm>
            <a:off x="6272297" y="4657003"/>
            <a:ext cx="30453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The nucleus: a laboratory for QCD</a:t>
            </a:r>
          </a:p>
        </p:txBody>
      </p:sp>
      <p:sp>
        <p:nvSpPr>
          <p:cNvPr id="7" name="TextBox 6">
            <a:extLst>
              <a:ext uri="{FF2B5EF4-FFF2-40B4-BE49-F238E27FC236}">
                <a16:creationId xmlns:a16="http://schemas.microsoft.com/office/drawing/2014/main" id="{08C7CC1B-2FA8-7D4E-9C49-1C62CFEA4039}"/>
              </a:ext>
            </a:extLst>
          </p:cNvPr>
          <p:cNvSpPr txBox="1"/>
          <p:nvPr/>
        </p:nvSpPr>
        <p:spPr>
          <a:xfrm>
            <a:off x="6272297" y="5947585"/>
            <a:ext cx="30453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Understanding hadronization</a:t>
            </a:r>
          </a:p>
        </p:txBody>
      </p:sp>
      <p:sp>
        <p:nvSpPr>
          <p:cNvPr id="8" name="TextBox 7">
            <a:extLst>
              <a:ext uri="{FF2B5EF4-FFF2-40B4-BE49-F238E27FC236}">
                <a16:creationId xmlns:a16="http://schemas.microsoft.com/office/drawing/2014/main" id="{C69116E4-0D1C-B740-A080-590073179CA9}"/>
              </a:ext>
            </a:extLst>
          </p:cNvPr>
          <p:cNvSpPr txBox="1"/>
          <p:nvPr/>
        </p:nvSpPr>
        <p:spPr>
          <a:xfrm>
            <a:off x="6272298" y="173620"/>
            <a:ext cx="5779625" cy="1015663"/>
          </a:xfrm>
          <a:prstGeom prst="rect">
            <a:avLst/>
          </a:prstGeom>
          <a:solidFill>
            <a:schemeClr val="accent1">
              <a:lumMod val="40000"/>
              <a:lumOff val="60000"/>
            </a:schemeClr>
          </a:solidFill>
          <a:ln w="38100">
            <a:solidFill>
              <a:schemeClr val="accent1">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importance of jet probes was reflected in the EIC Yellow Report where they touched on nearly every major physics topic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Nucl</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Phys. A, Vol 1026, 122447)</a:t>
            </a:r>
          </a:p>
        </p:txBody>
      </p:sp>
      <p:sp>
        <p:nvSpPr>
          <p:cNvPr id="9" name="TextBox 8">
            <a:extLst>
              <a:ext uri="{FF2B5EF4-FFF2-40B4-BE49-F238E27FC236}">
                <a16:creationId xmlns:a16="http://schemas.microsoft.com/office/drawing/2014/main" id="{AA8A44D8-3299-DC4A-B211-73F4C2A9F911}"/>
              </a:ext>
            </a:extLst>
          </p:cNvPr>
          <p:cNvSpPr txBox="1"/>
          <p:nvPr/>
        </p:nvSpPr>
        <p:spPr>
          <a:xfrm>
            <a:off x="312515" y="2969419"/>
            <a:ext cx="4838219"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Excellent proxies for the underlying </a:t>
            </a:r>
            <a:r>
              <a:rPr kumimoji="0" lang="en-US" sz="1800" b="0" i="0" u="none" strike="noStrike" kern="1200" cap="none" spc="0" normalizeH="0" baseline="0" noProof="0" dirty="0" err="1">
                <a:ln>
                  <a:noFill/>
                </a:ln>
                <a:solidFill>
                  <a:srgbClr val="70AD47">
                    <a:lumMod val="75000"/>
                  </a:srgbClr>
                </a:solidFill>
                <a:effectLst/>
                <a:uLnTx/>
                <a:uFillTx/>
                <a:latin typeface="Calibri" panose="020F0502020204030204"/>
                <a:ea typeface="+mn-ea"/>
                <a:cs typeface="+mn-cs"/>
              </a:rPr>
              <a:t>parton</a:t>
            </a:r>
            <a:r>
              <a:rPr kumimoji="0" lang="en-US" sz="1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 kinematics</a:t>
            </a:r>
          </a:p>
        </p:txBody>
      </p:sp>
      <p:sp>
        <p:nvSpPr>
          <p:cNvPr id="10" name="TextBox 9">
            <a:extLst>
              <a:ext uri="{FF2B5EF4-FFF2-40B4-BE49-F238E27FC236}">
                <a16:creationId xmlns:a16="http://schemas.microsoft.com/office/drawing/2014/main" id="{38EE7F38-8596-D94C-B6C1-4A5403711BA2}"/>
              </a:ext>
            </a:extLst>
          </p:cNvPr>
          <p:cNvSpPr txBox="1"/>
          <p:nvPr/>
        </p:nvSpPr>
        <p:spPr>
          <a:xfrm>
            <a:off x="312515" y="4056839"/>
            <a:ext cx="4838219"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Showers probe QCD from hard interaction to hadronization scale within the same event – can explore dynamics at different time (angular) scales </a:t>
            </a:r>
          </a:p>
        </p:txBody>
      </p:sp>
      <p:sp>
        <p:nvSpPr>
          <p:cNvPr id="11" name="TextBox 10">
            <a:extLst>
              <a:ext uri="{FF2B5EF4-FFF2-40B4-BE49-F238E27FC236}">
                <a16:creationId xmlns:a16="http://schemas.microsoft.com/office/drawing/2014/main" id="{F3C9D013-2B2E-2E48-87BE-638F748B7093}"/>
              </a:ext>
            </a:extLst>
          </p:cNvPr>
          <p:cNvSpPr txBox="1"/>
          <p:nvPr/>
        </p:nvSpPr>
        <p:spPr>
          <a:xfrm>
            <a:off x="312515" y="5698257"/>
            <a:ext cx="4838219"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Precision tools exist to probe these shower properties - substructure </a:t>
            </a:r>
          </a:p>
        </p:txBody>
      </p:sp>
      <p:sp>
        <p:nvSpPr>
          <p:cNvPr id="12" name="TextBox 11">
            <a:extLst>
              <a:ext uri="{FF2B5EF4-FFF2-40B4-BE49-F238E27FC236}">
                <a16:creationId xmlns:a16="http://schemas.microsoft.com/office/drawing/2014/main" id="{AFA8DB8A-30CF-7A48-B16D-144CFE1B7876}"/>
              </a:ext>
            </a:extLst>
          </p:cNvPr>
          <p:cNvSpPr txBox="1"/>
          <p:nvPr/>
        </p:nvSpPr>
        <p:spPr>
          <a:xfrm>
            <a:off x="312516" y="1884849"/>
            <a:ext cx="5173884"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Well understood theoretically and experimentally </a:t>
            </a:r>
          </a:p>
        </p:txBody>
      </p:sp>
      <p:pic>
        <p:nvPicPr>
          <p:cNvPr id="15" name="Picture 14">
            <a:extLst>
              <a:ext uri="{FF2B5EF4-FFF2-40B4-BE49-F238E27FC236}">
                <a16:creationId xmlns:a16="http://schemas.microsoft.com/office/drawing/2014/main" id="{BF4BD3C2-3DE4-F541-857E-E1EBB2E9370E}"/>
              </a:ext>
            </a:extLst>
          </p:cNvPr>
          <p:cNvPicPr>
            <a:picLocks noChangeAspect="1"/>
          </p:cNvPicPr>
          <p:nvPr/>
        </p:nvPicPr>
        <p:blipFill>
          <a:blip r:embed="rId3"/>
          <a:stretch>
            <a:fillRect/>
          </a:stretch>
        </p:blipFill>
        <p:spPr>
          <a:xfrm>
            <a:off x="9409702" y="3201922"/>
            <a:ext cx="2397213" cy="1754196"/>
          </a:xfrm>
          <a:prstGeom prst="rect">
            <a:avLst/>
          </a:prstGeom>
        </p:spPr>
      </p:pic>
      <p:sp>
        <p:nvSpPr>
          <p:cNvPr id="16" name="TextBox 15">
            <a:extLst>
              <a:ext uri="{FF2B5EF4-FFF2-40B4-BE49-F238E27FC236}">
                <a16:creationId xmlns:a16="http://schemas.microsoft.com/office/drawing/2014/main" id="{0F768619-DDEF-CE4E-9087-B7120A99C708}"/>
              </a:ext>
            </a:extLst>
          </p:cNvPr>
          <p:cNvSpPr txBox="1"/>
          <p:nvPr/>
        </p:nvSpPr>
        <p:spPr>
          <a:xfrm rot="16200000">
            <a:off x="11066229" y="1879847"/>
            <a:ext cx="175419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Borsa</a:t>
            </a: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 de Florian, </a:t>
            </a: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Pedron</a:t>
            </a: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 `20</a:t>
            </a:r>
          </a:p>
        </p:txBody>
      </p:sp>
      <p:cxnSp>
        <p:nvCxnSpPr>
          <p:cNvPr id="29" name="Straight Arrow Connector 28">
            <a:extLst>
              <a:ext uri="{FF2B5EF4-FFF2-40B4-BE49-F238E27FC236}">
                <a16:creationId xmlns:a16="http://schemas.microsoft.com/office/drawing/2014/main" id="{54D4F1C2-8CEA-2D42-A820-82AE0CC3FDD6}"/>
              </a:ext>
            </a:extLst>
          </p:cNvPr>
          <p:cNvCxnSpPr>
            <a:stCxn id="9" idx="3"/>
          </p:cNvCxnSpPr>
          <p:nvPr/>
        </p:nvCxnSpPr>
        <p:spPr>
          <a:xfrm flipV="1">
            <a:off x="5150734" y="1884849"/>
            <a:ext cx="1102275" cy="1407736"/>
          </a:xfrm>
          <a:prstGeom prst="straightConnector1">
            <a:avLst/>
          </a:prstGeom>
          <a:ln w="254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CD5F6C00-FCCA-3E4E-8B11-FD2A7B1973CF}"/>
              </a:ext>
            </a:extLst>
          </p:cNvPr>
          <p:cNvCxnSpPr>
            <a:stCxn id="9" idx="3"/>
          </p:cNvCxnSpPr>
          <p:nvPr/>
        </p:nvCxnSpPr>
        <p:spPr>
          <a:xfrm>
            <a:off x="5150734" y="3292585"/>
            <a:ext cx="1102275" cy="136415"/>
          </a:xfrm>
          <a:prstGeom prst="straightConnector1">
            <a:avLst/>
          </a:prstGeom>
          <a:ln w="254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857F1F4D-88EA-5649-9D91-621EEABE8DB9}"/>
              </a:ext>
            </a:extLst>
          </p:cNvPr>
          <p:cNvPicPr>
            <a:picLocks noChangeAspect="1"/>
          </p:cNvPicPr>
          <p:nvPr/>
        </p:nvPicPr>
        <p:blipFill>
          <a:blip r:embed="rId4"/>
          <a:stretch>
            <a:fillRect/>
          </a:stretch>
        </p:blipFill>
        <p:spPr>
          <a:xfrm>
            <a:off x="9477151" y="5070487"/>
            <a:ext cx="2366025" cy="1754196"/>
          </a:xfrm>
          <a:prstGeom prst="rect">
            <a:avLst/>
          </a:prstGeom>
        </p:spPr>
      </p:pic>
      <p:sp>
        <p:nvSpPr>
          <p:cNvPr id="44" name="TextBox 43">
            <a:extLst>
              <a:ext uri="{FF2B5EF4-FFF2-40B4-BE49-F238E27FC236}">
                <a16:creationId xmlns:a16="http://schemas.microsoft.com/office/drawing/2014/main" id="{F7CE7CBC-2927-7449-AC12-4E1A4BEDA14A}"/>
              </a:ext>
            </a:extLst>
          </p:cNvPr>
          <p:cNvSpPr txBox="1"/>
          <p:nvPr/>
        </p:nvSpPr>
        <p:spPr>
          <a:xfrm rot="16200000">
            <a:off x="10935933" y="3754813"/>
            <a:ext cx="206102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Arratia, Kang, Prokudin, Ringer `20</a:t>
            </a:r>
          </a:p>
        </p:txBody>
      </p:sp>
      <p:sp>
        <p:nvSpPr>
          <p:cNvPr id="46" name="TextBox 45">
            <a:extLst>
              <a:ext uri="{FF2B5EF4-FFF2-40B4-BE49-F238E27FC236}">
                <a16:creationId xmlns:a16="http://schemas.microsoft.com/office/drawing/2014/main" id="{B8AF6844-95A5-AC4B-B2D0-253E980EA3D8}"/>
              </a:ext>
            </a:extLst>
          </p:cNvPr>
          <p:cNvSpPr txBox="1"/>
          <p:nvPr/>
        </p:nvSpPr>
        <p:spPr>
          <a:xfrm rot="16200000">
            <a:off x="10919790" y="5712945"/>
            <a:ext cx="212202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333333"/>
                </a:solidFill>
                <a:effectLst/>
                <a:uLnTx/>
                <a:uFillTx/>
                <a:latin typeface="Calibri" panose="020F0502020204030204"/>
                <a:ea typeface="+mn-ea"/>
                <a:cs typeface="+mn-cs"/>
              </a:rPr>
              <a:t>J. Adam </a:t>
            </a:r>
            <a:r>
              <a:rPr kumimoji="0" lang="en-GB" sz="1000" b="1" i="1" u="none" strike="noStrike" kern="1200" cap="none" spc="0" normalizeH="0" baseline="0" noProof="0" dirty="0">
                <a:ln>
                  <a:noFill/>
                </a:ln>
                <a:solidFill>
                  <a:srgbClr val="333333"/>
                </a:solidFill>
                <a:effectLst/>
                <a:uLnTx/>
                <a:uFillTx/>
                <a:latin typeface="Calibri" panose="020F0502020204030204"/>
                <a:ea typeface="+mn-ea"/>
                <a:cs typeface="+mn-cs"/>
              </a:rPr>
              <a:t>et al</a:t>
            </a:r>
            <a:r>
              <a:rPr kumimoji="0" lang="en-GB" sz="1000" b="1" i="0" u="none" strike="noStrike" kern="1200" cap="none" spc="0" normalizeH="0" baseline="0" noProof="0" dirty="0">
                <a:ln>
                  <a:noFill/>
                </a:ln>
                <a:solidFill>
                  <a:srgbClr val="333333"/>
                </a:solidFill>
                <a:effectLst/>
                <a:uLnTx/>
                <a:uFillTx/>
                <a:latin typeface="Calibri" panose="020F0502020204030204"/>
                <a:ea typeface="+mn-ea"/>
                <a:cs typeface="+mn-cs"/>
              </a:rPr>
              <a:t> 2022 </a:t>
            </a:r>
            <a:r>
              <a:rPr kumimoji="0" lang="en-GB" sz="1000" b="1" i="1" u="none" strike="noStrike" kern="1200" cap="none" spc="0" normalizeH="0" baseline="0" noProof="0" dirty="0">
                <a:ln>
                  <a:noFill/>
                </a:ln>
                <a:solidFill>
                  <a:srgbClr val="333333"/>
                </a:solidFill>
                <a:effectLst/>
                <a:uLnTx/>
                <a:uFillTx/>
                <a:latin typeface="Calibri" panose="020F0502020204030204"/>
                <a:ea typeface="+mn-ea"/>
                <a:cs typeface="+mn-cs"/>
              </a:rPr>
              <a:t>JINST</a:t>
            </a:r>
            <a:r>
              <a:rPr kumimoji="0" lang="en-GB" sz="1000" b="1" i="0" u="none" strike="noStrike" kern="1200" cap="none" spc="0" normalizeH="0" baseline="0" noProof="0" dirty="0">
                <a:ln>
                  <a:noFill/>
                </a:ln>
                <a:solidFill>
                  <a:srgbClr val="333333"/>
                </a:solidFill>
                <a:effectLst/>
                <a:uLnTx/>
                <a:uFillTx/>
                <a:latin typeface="Calibri" panose="020F0502020204030204"/>
                <a:ea typeface="+mn-ea"/>
                <a:cs typeface="+mn-cs"/>
              </a:rPr>
              <a:t> 17 P10019</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ooter Placeholder 13">
            <a:extLst>
              <a:ext uri="{FF2B5EF4-FFF2-40B4-BE49-F238E27FC236}">
                <a16:creationId xmlns:a16="http://schemas.microsoft.com/office/drawing/2014/main" id="{2158C0F3-56FB-C045-974F-5D1795460B9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EICUG Early Career</a:t>
            </a:r>
          </a:p>
        </p:txBody>
      </p:sp>
      <p:sp>
        <p:nvSpPr>
          <p:cNvPr id="17" name="Slide Number Placeholder 16">
            <a:extLst>
              <a:ext uri="{FF2B5EF4-FFF2-40B4-BE49-F238E27FC236}">
                <a16:creationId xmlns:a16="http://schemas.microsoft.com/office/drawing/2014/main" id="{C07752BA-611C-E14C-B0AE-A090869F71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4A0402-B54A-814D-BCFB-0A833BEEB0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2059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EAB9069-E326-1441-B28B-32FA8E379451}"/>
              </a:ext>
            </a:extLst>
          </p:cNvPr>
          <p:cNvPicPr>
            <a:picLocks noChangeAspect="1"/>
          </p:cNvPicPr>
          <p:nvPr/>
        </p:nvPicPr>
        <p:blipFill>
          <a:blip r:embed="rId2"/>
          <a:stretch>
            <a:fillRect/>
          </a:stretch>
        </p:blipFill>
        <p:spPr>
          <a:xfrm>
            <a:off x="9477151" y="1189283"/>
            <a:ext cx="2402334" cy="1974831"/>
          </a:xfrm>
          <a:prstGeom prst="rect">
            <a:avLst/>
          </a:prstGeom>
        </p:spPr>
      </p:pic>
      <p:sp>
        <p:nvSpPr>
          <p:cNvPr id="2" name="TextBox 1">
            <a:extLst>
              <a:ext uri="{FF2B5EF4-FFF2-40B4-BE49-F238E27FC236}">
                <a16:creationId xmlns:a16="http://schemas.microsoft.com/office/drawing/2014/main" id="{172D4C8B-59A1-A441-AF17-08FBB32ED385}"/>
              </a:ext>
            </a:extLst>
          </p:cNvPr>
          <p:cNvSpPr txBox="1"/>
          <p:nvPr/>
        </p:nvSpPr>
        <p:spPr>
          <a:xfrm>
            <a:off x="312516" y="173620"/>
            <a:ext cx="8461094" cy="6481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Jet Physics at the EIC</a:t>
            </a:r>
          </a:p>
        </p:txBody>
      </p:sp>
      <p:sp>
        <p:nvSpPr>
          <p:cNvPr id="3" name="TextBox 2">
            <a:extLst>
              <a:ext uri="{FF2B5EF4-FFF2-40B4-BE49-F238E27FC236}">
                <a16:creationId xmlns:a16="http://schemas.microsoft.com/office/drawing/2014/main" id="{FBB7076C-0B4E-E14D-A6AB-09A3C9DD5885}"/>
              </a:ext>
            </a:extLst>
          </p:cNvPr>
          <p:cNvSpPr txBox="1"/>
          <p:nvPr/>
        </p:nvSpPr>
        <p:spPr>
          <a:xfrm>
            <a:off x="140077" y="960699"/>
            <a:ext cx="5779625" cy="707886"/>
          </a:xfrm>
          <a:prstGeom prst="rect">
            <a:avLst/>
          </a:prstGeom>
          <a:solidFill>
            <a:schemeClr val="accent6">
              <a:lumMod val="40000"/>
              <a:lumOff val="60000"/>
            </a:schemeClr>
          </a:solidFill>
          <a:ln w="38100">
            <a:solidFill>
              <a:schemeClr val="accent6">
                <a:lumMod val="75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Jets have several properties which will make them important tools for realizing the EIC physics program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 name="TextBox 3">
            <a:extLst>
              <a:ext uri="{FF2B5EF4-FFF2-40B4-BE49-F238E27FC236}">
                <a16:creationId xmlns:a16="http://schemas.microsoft.com/office/drawing/2014/main" id="{60CEA0BE-5661-2240-BFD9-51967898C466}"/>
              </a:ext>
            </a:extLst>
          </p:cNvPr>
          <p:cNvSpPr txBox="1"/>
          <p:nvPr/>
        </p:nvSpPr>
        <p:spPr>
          <a:xfrm>
            <a:off x="6253009" y="1410030"/>
            <a:ext cx="30453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Global properties and </a:t>
            </a:r>
            <a:r>
              <a:rPr kumimoji="0" lang="en-US" sz="1800" b="0" i="0" u="sng" strike="noStrike" kern="1200" cap="none" spc="0" normalizeH="0" baseline="0" noProof="0" dirty="0" err="1">
                <a:ln>
                  <a:noFill/>
                </a:ln>
                <a:solidFill>
                  <a:prstClr val="black"/>
                </a:solidFill>
                <a:effectLst/>
                <a:uLnTx/>
                <a:uFillTx/>
                <a:latin typeface="Calibri" panose="020F0502020204030204"/>
                <a:ea typeface="+mn-ea"/>
                <a:cs typeface="+mn-cs"/>
              </a:rPr>
              <a:t>parton</a:t>
            </a: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 structure of hadrons</a:t>
            </a:r>
          </a:p>
        </p:txBody>
      </p:sp>
      <p:sp>
        <p:nvSpPr>
          <p:cNvPr id="5" name="TextBox 4">
            <a:extLst>
              <a:ext uri="{FF2B5EF4-FFF2-40B4-BE49-F238E27FC236}">
                <a16:creationId xmlns:a16="http://schemas.microsoft.com/office/drawing/2014/main" id="{D6841394-2E4E-3448-AE6F-57427B9BBCEA}"/>
              </a:ext>
            </a:extLst>
          </p:cNvPr>
          <p:cNvSpPr txBox="1"/>
          <p:nvPr/>
        </p:nvSpPr>
        <p:spPr>
          <a:xfrm>
            <a:off x="6272297" y="2969418"/>
            <a:ext cx="30453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Multi-dimensional imaging of nucleons, nuclei and mesons</a:t>
            </a:r>
          </a:p>
        </p:txBody>
      </p:sp>
      <p:sp>
        <p:nvSpPr>
          <p:cNvPr id="6" name="TextBox 5">
            <a:extLst>
              <a:ext uri="{FF2B5EF4-FFF2-40B4-BE49-F238E27FC236}">
                <a16:creationId xmlns:a16="http://schemas.microsoft.com/office/drawing/2014/main" id="{DF906922-BD42-9749-9049-B25624C35E4D}"/>
              </a:ext>
            </a:extLst>
          </p:cNvPr>
          <p:cNvSpPr txBox="1"/>
          <p:nvPr/>
        </p:nvSpPr>
        <p:spPr>
          <a:xfrm>
            <a:off x="6272297" y="4657003"/>
            <a:ext cx="30453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The nucleus: a laboratory for QCD</a:t>
            </a:r>
          </a:p>
        </p:txBody>
      </p:sp>
      <p:sp>
        <p:nvSpPr>
          <p:cNvPr id="7" name="TextBox 6">
            <a:extLst>
              <a:ext uri="{FF2B5EF4-FFF2-40B4-BE49-F238E27FC236}">
                <a16:creationId xmlns:a16="http://schemas.microsoft.com/office/drawing/2014/main" id="{08C7CC1B-2FA8-7D4E-9C49-1C62CFEA4039}"/>
              </a:ext>
            </a:extLst>
          </p:cNvPr>
          <p:cNvSpPr txBox="1"/>
          <p:nvPr/>
        </p:nvSpPr>
        <p:spPr>
          <a:xfrm>
            <a:off x="6272297" y="5947585"/>
            <a:ext cx="30453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Understanding hadronization</a:t>
            </a:r>
          </a:p>
        </p:txBody>
      </p:sp>
      <p:sp>
        <p:nvSpPr>
          <p:cNvPr id="8" name="TextBox 7">
            <a:extLst>
              <a:ext uri="{FF2B5EF4-FFF2-40B4-BE49-F238E27FC236}">
                <a16:creationId xmlns:a16="http://schemas.microsoft.com/office/drawing/2014/main" id="{C69116E4-0D1C-B740-A080-590073179CA9}"/>
              </a:ext>
            </a:extLst>
          </p:cNvPr>
          <p:cNvSpPr txBox="1"/>
          <p:nvPr/>
        </p:nvSpPr>
        <p:spPr>
          <a:xfrm>
            <a:off x="6272298" y="173620"/>
            <a:ext cx="5779625" cy="1015663"/>
          </a:xfrm>
          <a:prstGeom prst="rect">
            <a:avLst/>
          </a:prstGeom>
          <a:solidFill>
            <a:schemeClr val="accent1">
              <a:lumMod val="40000"/>
              <a:lumOff val="60000"/>
            </a:schemeClr>
          </a:solidFill>
          <a:ln w="38100">
            <a:solidFill>
              <a:schemeClr val="accent1">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importance of jet probes was reflected in the EIC Yellow Report where they touched on nearly every major physics topic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Nucl</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Phys. A, Vol 1026, 122447)</a:t>
            </a:r>
          </a:p>
        </p:txBody>
      </p:sp>
      <p:sp>
        <p:nvSpPr>
          <p:cNvPr id="9" name="TextBox 8">
            <a:extLst>
              <a:ext uri="{FF2B5EF4-FFF2-40B4-BE49-F238E27FC236}">
                <a16:creationId xmlns:a16="http://schemas.microsoft.com/office/drawing/2014/main" id="{AA8A44D8-3299-DC4A-B211-73F4C2A9F911}"/>
              </a:ext>
            </a:extLst>
          </p:cNvPr>
          <p:cNvSpPr txBox="1"/>
          <p:nvPr/>
        </p:nvSpPr>
        <p:spPr>
          <a:xfrm>
            <a:off x="312515" y="2969419"/>
            <a:ext cx="4838219"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Excellent proxies for the underlying </a:t>
            </a:r>
            <a:r>
              <a:rPr kumimoji="0" lang="en-US" sz="1800" b="0" i="0" u="none" strike="noStrike" kern="1200" cap="none" spc="0" normalizeH="0" baseline="0" noProof="0" dirty="0" err="1">
                <a:ln>
                  <a:noFill/>
                </a:ln>
                <a:solidFill>
                  <a:srgbClr val="70AD47">
                    <a:lumMod val="75000"/>
                  </a:srgbClr>
                </a:solidFill>
                <a:effectLst/>
                <a:uLnTx/>
                <a:uFillTx/>
                <a:latin typeface="Calibri" panose="020F0502020204030204"/>
                <a:ea typeface="+mn-ea"/>
                <a:cs typeface="+mn-cs"/>
              </a:rPr>
              <a:t>parton</a:t>
            </a:r>
            <a:r>
              <a:rPr kumimoji="0" lang="en-US" sz="1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 kinematics</a:t>
            </a:r>
          </a:p>
        </p:txBody>
      </p:sp>
      <p:sp>
        <p:nvSpPr>
          <p:cNvPr id="10" name="TextBox 9">
            <a:extLst>
              <a:ext uri="{FF2B5EF4-FFF2-40B4-BE49-F238E27FC236}">
                <a16:creationId xmlns:a16="http://schemas.microsoft.com/office/drawing/2014/main" id="{38EE7F38-8596-D94C-B6C1-4A5403711BA2}"/>
              </a:ext>
            </a:extLst>
          </p:cNvPr>
          <p:cNvSpPr txBox="1"/>
          <p:nvPr/>
        </p:nvSpPr>
        <p:spPr>
          <a:xfrm>
            <a:off x="312515" y="4056839"/>
            <a:ext cx="4838219"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Showers probe QCD from hard interaction to hadronization scale within the same event – can explore dynamics at different time (angular) scales </a:t>
            </a:r>
          </a:p>
        </p:txBody>
      </p:sp>
      <p:sp>
        <p:nvSpPr>
          <p:cNvPr id="11" name="TextBox 10">
            <a:extLst>
              <a:ext uri="{FF2B5EF4-FFF2-40B4-BE49-F238E27FC236}">
                <a16:creationId xmlns:a16="http://schemas.microsoft.com/office/drawing/2014/main" id="{F3C9D013-2B2E-2E48-87BE-638F748B7093}"/>
              </a:ext>
            </a:extLst>
          </p:cNvPr>
          <p:cNvSpPr txBox="1"/>
          <p:nvPr/>
        </p:nvSpPr>
        <p:spPr>
          <a:xfrm>
            <a:off x="312515" y="5698257"/>
            <a:ext cx="4838219"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Precision tools exist to probe these shower properties - substructure </a:t>
            </a:r>
          </a:p>
        </p:txBody>
      </p:sp>
      <p:sp>
        <p:nvSpPr>
          <p:cNvPr id="12" name="TextBox 11">
            <a:extLst>
              <a:ext uri="{FF2B5EF4-FFF2-40B4-BE49-F238E27FC236}">
                <a16:creationId xmlns:a16="http://schemas.microsoft.com/office/drawing/2014/main" id="{AFA8DB8A-30CF-7A48-B16D-144CFE1B7876}"/>
              </a:ext>
            </a:extLst>
          </p:cNvPr>
          <p:cNvSpPr txBox="1"/>
          <p:nvPr/>
        </p:nvSpPr>
        <p:spPr>
          <a:xfrm>
            <a:off x="312516" y="1884849"/>
            <a:ext cx="5173884"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Well understood theoretically and experimentally </a:t>
            </a:r>
          </a:p>
        </p:txBody>
      </p:sp>
      <p:pic>
        <p:nvPicPr>
          <p:cNvPr id="15" name="Picture 14">
            <a:extLst>
              <a:ext uri="{FF2B5EF4-FFF2-40B4-BE49-F238E27FC236}">
                <a16:creationId xmlns:a16="http://schemas.microsoft.com/office/drawing/2014/main" id="{BF4BD3C2-3DE4-F541-857E-E1EBB2E9370E}"/>
              </a:ext>
            </a:extLst>
          </p:cNvPr>
          <p:cNvPicPr>
            <a:picLocks noChangeAspect="1"/>
          </p:cNvPicPr>
          <p:nvPr/>
        </p:nvPicPr>
        <p:blipFill>
          <a:blip r:embed="rId3"/>
          <a:stretch>
            <a:fillRect/>
          </a:stretch>
        </p:blipFill>
        <p:spPr>
          <a:xfrm>
            <a:off x="9409702" y="3201922"/>
            <a:ext cx="2397213" cy="1754196"/>
          </a:xfrm>
          <a:prstGeom prst="rect">
            <a:avLst/>
          </a:prstGeom>
        </p:spPr>
      </p:pic>
      <p:sp>
        <p:nvSpPr>
          <p:cNvPr id="16" name="TextBox 15">
            <a:extLst>
              <a:ext uri="{FF2B5EF4-FFF2-40B4-BE49-F238E27FC236}">
                <a16:creationId xmlns:a16="http://schemas.microsoft.com/office/drawing/2014/main" id="{0F768619-DDEF-CE4E-9087-B7120A99C708}"/>
              </a:ext>
            </a:extLst>
          </p:cNvPr>
          <p:cNvSpPr txBox="1"/>
          <p:nvPr/>
        </p:nvSpPr>
        <p:spPr>
          <a:xfrm rot="16200000">
            <a:off x="11066229" y="1879847"/>
            <a:ext cx="175419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Borsa</a:t>
            </a: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 de Florian, </a:t>
            </a: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Pedron</a:t>
            </a: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 `20</a:t>
            </a:r>
          </a:p>
        </p:txBody>
      </p:sp>
      <p:cxnSp>
        <p:nvCxnSpPr>
          <p:cNvPr id="33" name="Straight Arrow Connector 32">
            <a:extLst>
              <a:ext uri="{FF2B5EF4-FFF2-40B4-BE49-F238E27FC236}">
                <a16:creationId xmlns:a16="http://schemas.microsoft.com/office/drawing/2014/main" id="{03A8220B-EDE0-264F-94CA-C0FE91DEAD66}"/>
              </a:ext>
            </a:extLst>
          </p:cNvPr>
          <p:cNvCxnSpPr>
            <a:stCxn id="10" idx="3"/>
            <a:endCxn id="6" idx="1"/>
          </p:cNvCxnSpPr>
          <p:nvPr/>
        </p:nvCxnSpPr>
        <p:spPr>
          <a:xfrm>
            <a:off x="5150734" y="4657004"/>
            <a:ext cx="1121563" cy="323165"/>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1F2A117-3EEF-6744-954B-C899D3C152A4}"/>
              </a:ext>
            </a:extLst>
          </p:cNvPr>
          <p:cNvCxnSpPr>
            <a:stCxn id="10" idx="3"/>
            <a:endCxn id="7" idx="1"/>
          </p:cNvCxnSpPr>
          <p:nvPr/>
        </p:nvCxnSpPr>
        <p:spPr>
          <a:xfrm>
            <a:off x="5150734" y="4657004"/>
            <a:ext cx="1121563" cy="1475247"/>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857F1F4D-88EA-5649-9D91-621EEABE8DB9}"/>
              </a:ext>
            </a:extLst>
          </p:cNvPr>
          <p:cNvPicPr>
            <a:picLocks noChangeAspect="1"/>
          </p:cNvPicPr>
          <p:nvPr/>
        </p:nvPicPr>
        <p:blipFill>
          <a:blip r:embed="rId4"/>
          <a:stretch>
            <a:fillRect/>
          </a:stretch>
        </p:blipFill>
        <p:spPr>
          <a:xfrm>
            <a:off x="9477151" y="5070487"/>
            <a:ext cx="2366025" cy="1754196"/>
          </a:xfrm>
          <a:prstGeom prst="rect">
            <a:avLst/>
          </a:prstGeom>
        </p:spPr>
      </p:pic>
      <p:sp>
        <p:nvSpPr>
          <p:cNvPr id="44" name="TextBox 43">
            <a:extLst>
              <a:ext uri="{FF2B5EF4-FFF2-40B4-BE49-F238E27FC236}">
                <a16:creationId xmlns:a16="http://schemas.microsoft.com/office/drawing/2014/main" id="{F7CE7CBC-2927-7449-AC12-4E1A4BEDA14A}"/>
              </a:ext>
            </a:extLst>
          </p:cNvPr>
          <p:cNvSpPr txBox="1"/>
          <p:nvPr/>
        </p:nvSpPr>
        <p:spPr>
          <a:xfrm rot="16200000">
            <a:off x="10935933" y="3754813"/>
            <a:ext cx="206102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Arratia, Kang, Prokudin, Ringer `20</a:t>
            </a:r>
          </a:p>
        </p:txBody>
      </p:sp>
      <p:sp>
        <p:nvSpPr>
          <p:cNvPr id="46" name="TextBox 45">
            <a:extLst>
              <a:ext uri="{FF2B5EF4-FFF2-40B4-BE49-F238E27FC236}">
                <a16:creationId xmlns:a16="http://schemas.microsoft.com/office/drawing/2014/main" id="{B8AF6844-95A5-AC4B-B2D0-253E980EA3D8}"/>
              </a:ext>
            </a:extLst>
          </p:cNvPr>
          <p:cNvSpPr txBox="1"/>
          <p:nvPr/>
        </p:nvSpPr>
        <p:spPr>
          <a:xfrm rot="16200000">
            <a:off x="10919790" y="5712945"/>
            <a:ext cx="212202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333333"/>
                </a:solidFill>
                <a:effectLst/>
                <a:uLnTx/>
                <a:uFillTx/>
                <a:latin typeface="Calibri" panose="020F0502020204030204"/>
                <a:ea typeface="+mn-ea"/>
                <a:cs typeface="+mn-cs"/>
              </a:rPr>
              <a:t>J. Adam </a:t>
            </a:r>
            <a:r>
              <a:rPr kumimoji="0" lang="en-GB" sz="1000" b="1" i="1" u="none" strike="noStrike" kern="1200" cap="none" spc="0" normalizeH="0" baseline="0" noProof="0" dirty="0">
                <a:ln>
                  <a:noFill/>
                </a:ln>
                <a:solidFill>
                  <a:srgbClr val="333333"/>
                </a:solidFill>
                <a:effectLst/>
                <a:uLnTx/>
                <a:uFillTx/>
                <a:latin typeface="Calibri" panose="020F0502020204030204"/>
                <a:ea typeface="+mn-ea"/>
                <a:cs typeface="+mn-cs"/>
              </a:rPr>
              <a:t>et al</a:t>
            </a:r>
            <a:r>
              <a:rPr kumimoji="0" lang="en-GB" sz="1000" b="1" i="0" u="none" strike="noStrike" kern="1200" cap="none" spc="0" normalizeH="0" baseline="0" noProof="0" dirty="0">
                <a:ln>
                  <a:noFill/>
                </a:ln>
                <a:solidFill>
                  <a:srgbClr val="333333"/>
                </a:solidFill>
                <a:effectLst/>
                <a:uLnTx/>
                <a:uFillTx/>
                <a:latin typeface="Calibri" panose="020F0502020204030204"/>
                <a:ea typeface="+mn-ea"/>
                <a:cs typeface="+mn-cs"/>
              </a:rPr>
              <a:t> 2022 </a:t>
            </a:r>
            <a:r>
              <a:rPr kumimoji="0" lang="en-GB" sz="1000" b="1" i="1" u="none" strike="noStrike" kern="1200" cap="none" spc="0" normalizeH="0" baseline="0" noProof="0" dirty="0">
                <a:ln>
                  <a:noFill/>
                </a:ln>
                <a:solidFill>
                  <a:srgbClr val="333333"/>
                </a:solidFill>
                <a:effectLst/>
                <a:uLnTx/>
                <a:uFillTx/>
                <a:latin typeface="Calibri" panose="020F0502020204030204"/>
                <a:ea typeface="+mn-ea"/>
                <a:cs typeface="+mn-cs"/>
              </a:rPr>
              <a:t>JINST</a:t>
            </a:r>
            <a:r>
              <a:rPr kumimoji="0" lang="en-GB" sz="1000" b="1" i="0" u="none" strike="noStrike" kern="1200" cap="none" spc="0" normalizeH="0" baseline="0" noProof="0" dirty="0">
                <a:ln>
                  <a:noFill/>
                </a:ln>
                <a:solidFill>
                  <a:srgbClr val="333333"/>
                </a:solidFill>
                <a:effectLst/>
                <a:uLnTx/>
                <a:uFillTx/>
                <a:latin typeface="Calibri" panose="020F0502020204030204"/>
                <a:ea typeface="+mn-ea"/>
                <a:cs typeface="+mn-cs"/>
              </a:rPr>
              <a:t> 17 P10019</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ooter Placeholder 13">
            <a:extLst>
              <a:ext uri="{FF2B5EF4-FFF2-40B4-BE49-F238E27FC236}">
                <a16:creationId xmlns:a16="http://schemas.microsoft.com/office/drawing/2014/main" id="{B9A98C96-4173-B84B-BE14-D5B3233C84B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EICUG Early Career</a:t>
            </a:r>
          </a:p>
        </p:txBody>
      </p:sp>
      <p:sp>
        <p:nvSpPr>
          <p:cNvPr id="17" name="Slide Number Placeholder 16">
            <a:extLst>
              <a:ext uri="{FF2B5EF4-FFF2-40B4-BE49-F238E27FC236}">
                <a16:creationId xmlns:a16="http://schemas.microsoft.com/office/drawing/2014/main" id="{14F229B5-253C-054E-8225-083F67D667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4A0402-B54A-814D-BCFB-0A833BEEB0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459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EAB9069-E326-1441-B28B-32FA8E379451}"/>
              </a:ext>
            </a:extLst>
          </p:cNvPr>
          <p:cNvPicPr>
            <a:picLocks noChangeAspect="1"/>
          </p:cNvPicPr>
          <p:nvPr/>
        </p:nvPicPr>
        <p:blipFill>
          <a:blip r:embed="rId2"/>
          <a:stretch>
            <a:fillRect/>
          </a:stretch>
        </p:blipFill>
        <p:spPr>
          <a:xfrm>
            <a:off x="9477151" y="1189283"/>
            <a:ext cx="2402334" cy="1974831"/>
          </a:xfrm>
          <a:prstGeom prst="rect">
            <a:avLst/>
          </a:prstGeom>
        </p:spPr>
      </p:pic>
      <p:sp>
        <p:nvSpPr>
          <p:cNvPr id="2" name="TextBox 1">
            <a:extLst>
              <a:ext uri="{FF2B5EF4-FFF2-40B4-BE49-F238E27FC236}">
                <a16:creationId xmlns:a16="http://schemas.microsoft.com/office/drawing/2014/main" id="{172D4C8B-59A1-A441-AF17-08FBB32ED385}"/>
              </a:ext>
            </a:extLst>
          </p:cNvPr>
          <p:cNvSpPr txBox="1"/>
          <p:nvPr/>
        </p:nvSpPr>
        <p:spPr>
          <a:xfrm>
            <a:off x="312516" y="173620"/>
            <a:ext cx="8461094" cy="6481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Jet Physics at the EIC</a:t>
            </a:r>
          </a:p>
        </p:txBody>
      </p:sp>
      <p:sp>
        <p:nvSpPr>
          <p:cNvPr id="3" name="TextBox 2">
            <a:extLst>
              <a:ext uri="{FF2B5EF4-FFF2-40B4-BE49-F238E27FC236}">
                <a16:creationId xmlns:a16="http://schemas.microsoft.com/office/drawing/2014/main" id="{FBB7076C-0B4E-E14D-A6AB-09A3C9DD5885}"/>
              </a:ext>
            </a:extLst>
          </p:cNvPr>
          <p:cNvSpPr txBox="1"/>
          <p:nvPr/>
        </p:nvSpPr>
        <p:spPr>
          <a:xfrm>
            <a:off x="140077" y="960699"/>
            <a:ext cx="5779625" cy="707886"/>
          </a:xfrm>
          <a:prstGeom prst="rect">
            <a:avLst/>
          </a:prstGeom>
          <a:solidFill>
            <a:schemeClr val="accent6">
              <a:lumMod val="40000"/>
              <a:lumOff val="60000"/>
            </a:schemeClr>
          </a:solidFill>
          <a:ln w="38100">
            <a:solidFill>
              <a:schemeClr val="accent6">
                <a:lumMod val="75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Jets have several properties which will make them important tools for realizing the EIC physics program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4" name="TextBox 3">
            <a:extLst>
              <a:ext uri="{FF2B5EF4-FFF2-40B4-BE49-F238E27FC236}">
                <a16:creationId xmlns:a16="http://schemas.microsoft.com/office/drawing/2014/main" id="{60CEA0BE-5661-2240-BFD9-51967898C466}"/>
              </a:ext>
            </a:extLst>
          </p:cNvPr>
          <p:cNvSpPr txBox="1"/>
          <p:nvPr/>
        </p:nvSpPr>
        <p:spPr>
          <a:xfrm>
            <a:off x="6253009" y="1410030"/>
            <a:ext cx="30453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Global properties and </a:t>
            </a:r>
            <a:r>
              <a:rPr kumimoji="0" lang="en-US" sz="1800" b="0" i="0" u="sng" strike="noStrike" kern="1200" cap="none" spc="0" normalizeH="0" baseline="0" noProof="0" dirty="0" err="1">
                <a:ln>
                  <a:noFill/>
                </a:ln>
                <a:solidFill>
                  <a:prstClr val="black"/>
                </a:solidFill>
                <a:effectLst/>
                <a:uLnTx/>
                <a:uFillTx/>
                <a:latin typeface="Calibri" panose="020F0502020204030204"/>
                <a:ea typeface="+mn-ea"/>
                <a:cs typeface="+mn-cs"/>
              </a:rPr>
              <a:t>parton</a:t>
            </a: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 structure of hadrons</a:t>
            </a:r>
          </a:p>
        </p:txBody>
      </p:sp>
      <p:sp>
        <p:nvSpPr>
          <p:cNvPr id="5" name="TextBox 4">
            <a:extLst>
              <a:ext uri="{FF2B5EF4-FFF2-40B4-BE49-F238E27FC236}">
                <a16:creationId xmlns:a16="http://schemas.microsoft.com/office/drawing/2014/main" id="{D6841394-2E4E-3448-AE6F-57427B9BBCEA}"/>
              </a:ext>
            </a:extLst>
          </p:cNvPr>
          <p:cNvSpPr txBox="1"/>
          <p:nvPr/>
        </p:nvSpPr>
        <p:spPr>
          <a:xfrm>
            <a:off x="6272297" y="2969418"/>
            <a:ext cx="30453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Multi-dimensional imaging of nucleons, nuclei and mesons</a:t>
            </a:r>
          </a:p>
        </p:txBody>
      </p:sp>
      <p:sp>
        <p:nvSpPr>
          <p:cNvPr id="6" name="TextBox 5">
            <a:extLst>
              <a:ext uri="{FF2B5EF4-FFF2-40B4-BE49-F238E27FC236}">
                <a16:creationId xmlns:a16="http://schemas.microsoft.com/office/drawing/2014/main" id="{DF906922-BD42-9749-9049-B25624C35E4D}"/>
              </a:ext>
            </a:extLst>
          </p:cNvPr>
          <p:cNvSpPr txBox="1"/>
          <p:nvPr/>
        </p:nvSpPr>
        <p:spPr>
          <a:xfrm>
            <a:off x="6272297" y="4657003"/>
            <a:ext cx="30453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The nucleus: a laboratory for QCD</a:t>
            </a:r>
          </a:p>
        </p:txBody>
      </p:sp>
      <p:sp>
        <p:nvSpPr>
          <p:cNvPr id="7" name="TextBox 6">
            <a:extLst>
              <a:ext uri="{FF2B5EF4-FFF2-40B4-BE49-F238E27FC236}">
                <a16:creationId xmlns:a16="http://schemas.microsoft.com/office/drawing/2014/main" id="{08C7CC1B-2FA8-7D4E-9C49-1C62CFEA4039}"/>
              </a:ext>
            </a:extLst>
          </p:cNvPr>
          <p:cNvSpPr txBox="1"/>
          <p:nvPr/>
        </p:nvSpPr>
        <p:spPr>
          <a:xfrm>
            <a:off x="6272297" y="5947585"/>
            <a:ext cx="30453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Understanding hadronization</a:t>
            </a:r>
          </a:p>
        </p:txBody>
      </p:sp>
      <p:sp>
        <p:nvSpPr>
          <p:cNvPr id="8" name="TextBox 7">
            <a:extLst>
              <a:ext uri="{FF2B5EF4-FFF2-40B4-BE49-F238E27FC236}">
                <a16:creationId xmlns:a16="http://schemas.microsoft.com/office/drawing/2014/main" id="{C69116E4-0D1C-B740-A080-590073179CA9}"/>
              </a:ext>
            </a:extLst>
          </p:cNvPr>
          <p:cNvSpPr txBox="1"/>
          <p:nvPr/>
        </p:nvSpPr>
        <p:spPr>
          <a:xfrm>
            <a:off x="6272298" y="173620"/>
            <a:ext cx="5779625" cy="1015663"/>
          </a:xfrm>
          <a:prstGeom prst="rect">
            <a:avLst/>
          </a:prstGeom>
          <a:solidFill>
            <a:schemeClr val="accent1">
              <a:lumMod val="40000"/>
              <a:lumOff val="60000"/>
            </a:schemeClr>
          </a:solidFill>
          <a:ln w="38100">
            <a:solidFill>
              <a:schemeClr val="accent1">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importance of jet probes was reflected in the EIC Yellow Report where they touched on nearly every major physics topic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Nucl</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Phys. A, Vol 1026, 122447)</a:t>
            </a:r>
          </a:p>
        </p:txBody>
      </p:sp>
      <p:sp>
        <p:nvSpPr>
          <p:cNvPr id="9" name="TextBox 8">
            <a:extLst>
              <a:ext uri="{FF2B5EF4-FFF2-40B4-BE49-F238E27FC236}">
                <a16:creationId xmlns:a16="http://schemas.microsoft.com/office/drawing/2014/main" id="{AA8A44D8-3299-DC4A-B211-73F4C2A9F911}"/>
              </a:ext>
            </a:extLst>
          </p:cNvPr>
          <p:cNvSpPr txBox="1"/>
          <p:nvPr/>
        </p:nvSpPr>
        <p:spPr>
          <a:xfrm>
            <a:off x="312515" y="2969419"/>
            <a:ext cx="4838219"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Excellent proxies for the underlying </a:t>
            </a:r>
            <a:r>
              <a:rPr kumimoji="0" lang="en-US" sz="1800" b="0" i="0" u="none" strike="noStrike" kern="1200" cap="none" spc="0" normalizeH="0" baseline="0" noProof="0" dirty="0" err="1">
                <a:ln>
                  <a:noFill/>
                </a:ln>
                <a:solidFill>
                  <a:srgbClr val="70AD47">
                    <a:lumMod val="75000"/>
                  </a:srgbClr>
                </a:solidFill>
                <a:effectLst/>
                <a:uLnTx/>
                <a:uFillTx/>
                <a:latin typeface="Calibri" panose="020F0502020204030204"/>
                <a:ea typeface="+mn-ea"/>
                <a:cs typeface="+mn-cs"/>
              </a:rPr>
              <a:t>parton</a:t>
            </a:r>
            <a:r>
              <a:rPr kumimoji="0" lang="en-US" sz="1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 kinematics</a:t>
            </a:r>
          </a:p>
        </p:txBody>
      </p:sp>
      <p:sp>
        <p:nvSpPr>
          <p:cNvPr id="10" name="TextBox 9">
            <a:extLst>
              <a:ext uri="{FF2B5EF4-FFF2-40B4-BE49-F238E27FC236}">
                <a16:creationId xmlns:a16="http://schemas.microsoft.com/office/drawing/2014/main" id="{38EE7F38-8596-D94C-B6C1-4A5403711BA2}"/>
              </a:ext>
            </a:extLst>
          </p:cNvPr>
          <p:cNvSpPr txBox="1"/>
          <p:nvPr/>
        </p:nvSpPr>
        <p:spPr>
          <a:xfrm>
            <a:off x="312515" y="4056839"/>
            <a:ext cx="4838219"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Showers probe QCD from hard interaction to hadronization scale within the same event – can explore dynamics at different time (angular) scales </a:t>
            </a:r>
          </a:p>
        </p:txBody>
      </p:sp>
      <p:sp>
        <p:nvSpPr>
          <p:cNvPr id="11" name="TextBox 10">
            <a:extLst>
              <a:ext uri="{FF2B5EF4-FFF2-40B4-BE49-F238E27FC236}">
                <a16:creationId xmlns:a16="http://schemas.microsoft.com/office/drawing/2014/main" id="{F3C9D013-2B2E-2E48-87BE-638F748B7093}"/>
              </a:ext>
            </a:extLst>
          </p:cNvPr>
          <p:cNvSpPr txBox="1"/>
          <p:nvPr/>
        </p:nvSpPr>
        <p:spPr>
          <a:xfrm>
            <a:off x="312515" y="5698257"/>
            <a:ext cx="4838219"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Precision tools exist to probe these shower properties - substructure </a:t>
            </a:r>
          </a:p>
        </p:txBody>
      </p:sp>
      <p:sp>
        <p:nvSpPr>
          <p:cNvPr id="12" name="TextBox 11">
            <a:extLst>
              <a:ext uri="{FF2B5EF4-FFF2-40B4-BE49-F238E27FC236}">
                <a16:creationId xmlns:a16="http://schemas.microsoft.com/office/drawing/2014/main" id="{AFA8DB8A-30CF-7A48-B16D-144CFE1B7876}"/>
              </a:ext>
            </a:extLst>
          </p:cNvPr>
          <p:cNvSpPr txBox="1"/>
          <p:nvPr/>
        </p:nvSpPr>
        <p:spPr>
          <a:xfrm>
            <a:off x="312516" y="1884849"/>
            <a:ext cx="5173884" cy="36933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Well understood theoretically and experimentally </a:t>
            </a:r>
          </a:p>
        </p:txBody>
      </p:sp>
      <p:pic>
        <p:nvPicPr>
          <p:cNvPr id="15" name="Picture 14">
            <a:extLst>
              <a:ext uri="{FF2B5EF4-FFF2-40B4-BE49-F238E27FC236}">
                <a16:creationId xmlns:a16="http://schemas.microsoft.com/office/drawing/2014/main" id="{BF4BD3C2-3DE4-F541-857E-E1EBB2E9370E}"/>
              </a:ext>
            </a:extLst>
          </p:cNvPr>
          <p:cNvPicPr>
            <a:picLocks noChangeAspect="1"/>
          </p:cNvPicPr>
          <p:nvPr/>
        </p:nvPicPr>
        <p:blipFill>
          <a:blip r:embed="rId3"/>
          <a:stretch>
            <a:fillRect/>
          </a:stretch>
        </p:blipFill>
        <p:spPr>
          <a:xfrm>
            <a:off x="9409702" y="3201922"/>
            <a:ext cx="2397213" cy="1754196"/>
          </a:xfrm>
          <a:prstGeom prst="rect">
            <a:avLst/>
          </a:prstGeom>
        </p:spPr>
      </p:pic>
      <p:sp>
        <p:nvSpPr>
          <p:cNvPr id="16" name="TextBox 15">
            <a:extLst>
              <a:ext uri="{FF2B5EF4-FFF2-40B4-BE49-F238E27FC236}">
                <a16:creationId xmlns:a16="http://schemas.microsoft.com/office/drawing/2014/main" id="{0F768619-DDEF-CE4E-9087-B7120A99C708}"/>
              </a:ext>
            </a:extLst>
          </p:cNvPr>
          <p:cNvSpPr txBox="1"/>
          <p:nvPr/>
        </p:nvSpPr>
        <p:spPr>
          <a:xfrm rot="16200000">
            <a:off x="11066229" y="1879847"/>
            <a:ext cx="175419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Borsa</a:t>
            </a: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 de Florian, </a:t>
            </a:r>
            <a:r>
              <a:rPr kumimoji="0" lang="en-US" sz="1000" b="1" i="0" u="none" strike="noStrike" kern="1200" cap="none" spc="0" normalizeH="0" baseline="0" noProof="0" dirty="0" err="1">
                <a:ln>
                  <a:noFill/>
                </a:ln>
                <a:solidFill>
                  <a:prstClr val="black"/>
                </a:solidFill>
                <a:effectLst/>
                <a:uLnTx/>
                <a:uFillTx/>
                <a:latin typeface="Calibri" panose="020F0502020204030204"/>
                <a:ea typeface="+mn-ea"/>
                <a:cs typeface="+mn-cs"/>
              </a:rPr>
              <a:t>Pedron</a:t>
            </a: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 `20</a:t>
            </a:r>
          </a:p>
        </p:txBody>
      </p:sp>
      <p:cxnSp>
        <p:nvCxnSpPr>
          <p:cNvPr id="38" name="Straight Arrow Connector 37">
            <a:extLst>
              <a:ext uri="{FF2B5EF4-FFF2-40B4-BE49-F238E27FC236}">
                <a16:creationId xmlns:a16="http://schemas.microsoft.com/office/drawing/2014/main" id="{8CA92051-594D-724B-998E-2FF0561DC63C}"/>
              </a:ext>
            </a:extLst>
          </p:cNvPr>
          <p:cNvCxnSpPr>
            <a:stCxn id="11" idx="3"/>
          </p:cNvCxnSpPr>
          <p:nvPr/>
        </p:nvCxnSpPr>
        <p:spPr>
          <a:xfrm flipV="1">
            <a:off x="5150734" y="3615749"/>
            <a:ext cx="1121563" cy="2405674"/>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E72166E-E7F3-D045-A8A8-63C8692217EE}"/>
              </a:ext>
            </a:extLst>
          </p:cNvPr>
          <p:cNvCxnSpPr>
            <a:stCxn id="11" idx="3"/>
          </p:cNvCxnSpPr>
          <p:nvPr/>
        </p:nvCxnSpPr>
        <p:spPr>
          <a:xfrm flipV="1">
            <a:off x="5150734" y="5372241"/>
            <a:ext cx="1250066" cy="649182"/>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38B1191B-675F-0740-84AB-2A44A807A12E}"/>
              </a:ext>
            </a:extLst>
          </p:cNvPr>
          <p:cNvCxnSpPr>
            <a:stCxn id="11" idx="3"/>
          </p:cNvCxnSpPr>
          <p:nvPr/>
        </p:nvCxnSpPr>
        <p:spPr>
          <a:xfrm>
            <a:off x="5150734" y="6021423"/>
            <a:ext cx="1102275" cy="249326"/>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857F1F4D-88EA-5649-9D91-621EEABE8DB9}"/>
              </a:ext>
            </a:extLst>
          </p:cNvPr>
          <p:cNvPicPr>
            <a:picLocks noChangeAspect="1"/>
          </p:cNvPicPr>
          <p:nvPr/>
        </p:nvPicPr>
        <p:blipFill>
          <a:blip r:embed="rId4"/>
          <a:stretch>
            <a:fillRect/>
          </a:stretch>
        </p:blipFill>
        <p:spPr>
          <a:xfrm>
            <a:off x="9477151" y="5070487"/>
            <a:ext cx="2366025" cy="1754196"/>
          </a:xfrm>
          <a:prstGeom prst="rect">
            <a:avLst/>
          </a:prstGeom>
        </p:spPr>
      </p:pic>
      <p:sp>
        <p:nvSpPr>
          <p:cNvPr id="44" name="TextBox 43">
            <a:extLst>
              <a:ext uri="{FF2B5EF4-FFF2-40B4-BE49-F238E27FC236}">
                <a16:creationId xmlns:a16="http://schemas.microsoft.com/office/drawing/2014/main" id="{F7CE7CBC-2927-7449-AC12-4E1A4BEDA14A}"/>
              </a:ext>
            </a:extLst>
          </p:cNvPr>
          <p:cNvSpPr txBox="1"/>
          <p:nvPr/>
        </p:nvSpPr>
        <p:spPr>
          <a:xfrm rot="16200000">
            <a:off x="10935933" y="3754813"/>
            <a:ext cx="206102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Arratia, Kang, Prokudin, Ringer `20</a:t>
            </a:r>
          </a:p>
        </p:txBody>
      </p:sp>
      <p:sp>
        <p:nvSpPr>
          <p:cNvPr id="46" name="TextBox 45">
            <a:extLst>
              <a:ext uri="{FF2B5EF4-FFF2-40B4-BE49-F238E27FC236}">
                <a16:creationId xmlns:a16="http://schemas.microsoft.com/office/drawing/2014/main" id="{B8AF6844-95A5-AC4B-B2D0-253E980EA3D8}"/>
              </a:ext>
            </a:extLst>
          </p:cNvPr>
          <p:cNvSpPr txBox="1"/>
          <p:nvPr/>
        </p:nvSpPr>
        <p:spPr>
          <a:xfrm rot="16200000">
            <a:off x="10919790" y="5712945"/>
            <a:ext cx="212202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333333"/>
                </a:solidFill>
                <a:effectLst/>
                <a:uLnTx/>
                <a:uFillTx/>
                <a:latin typeface="Calibri" panose="020F0502020204030204"/>
                <a:ea typeface="+mn-ea"/>
                <a:cs typeface="+mn-cs"/>
              </a:rPr>
              <a:t>J. Adam </a:t>
            </a:r>
            <a:r>
              <a:rPr kumimoji="0" lang="en-GB" sz="1000" b="1" i="1" u="none" strike="noStrike" kern="1200" cap="none" spc="0" normalizeH="0" baseline="0" noProof="0" dirty="0">
                <a:ln>
                  <a:noFill/>
                </a:ln>
                <a:solidFill>
                  <a:srgbClr val="333333"/>
                </a:solidFill>
                <a:effectLst/>
                <a:uLnTx/>
                <a:uFillTx/>
                <a:latin typeface="Calibri" panose="020F0502020204030204"/>
                <a:ea typeface="+mn-ea"/>
                <a:cs typeface="+mn-cs"/>
              </a:rPr>
              <a:t>et al</a:t>
            </a:r>
            <a:r>
              <a:rPr kumimoji="0" lang="en-GB" sz="1000" b="1" i="0" u="none" strike="noStrike" kern="1200" cap="none" spc="0" normalizeH="0" baseline="0" noProof="0" dirty="0">
                <a:ln>
                  <a:noFill/>
                </a:ln>
                <a:solidFill>
                  <a:srgbClr val="333333"/>
                </a:solidFill>
                <a:effectLst/>
                <a:uLnTx/>
                <a:uFillTx/>
                <a:latin typeface="Calibri" panose="020F0502020204030204"/>
                <a:ea typeface="+mn-ea"/>
                <a:cs typeface="+mn-cs"/>
              </a:rPr>
              <a:t> 2022 </a:t>
            </a:r>
            <a:r>
              <a:rPr kumimoji="0" lang="en-GB" sz="1000" b="1" i="1" u="none" strike="noStrike" kern="1200" cap="none" spc="0" normalizeH="0" baseline="0" noProof="0" dirty="0">
                <a:ln>
                  <a:noFill/>
                </a:ln>
                <a:solidFill>
                  <a:srgbClr val="333333"/>
                </a:solidFill>
                <a:effectLst/>
                <a:uLnTx/>
                <a:uFillTx/>
                <a:latin typeface="Calibri" panose="020F0502020204030204"/>
                <a:ea typeface="+mn-ea"/>
                <a:cs typeface="+mn-cs"/>
              </a:rPr>
              <a:t>JINST</a:t>
            </a:r>
            <a:r>
              <a:rPr kumimoji="0" lang="en-GB" sz="1000" b="1" i="0" u="none" strike="noStrike" kern="1200" cap="none" spc="0" normalizeH="0" baseline="0" noProof="0" dirty="0">
                <a:ln>
                  <a:noFill/>
                </a:ln>
                <a:solidFill>
                  <a:srgbClr val="333333"/>
                </a:solidFill>
                <a:effectLst/>
                <a:uLnTx/>
                <a:uFillTx/>
                <a:latin typeface="Calibri" panose="020F0502020204030204"/>
                <a:ea typeface="+mn-ea"/>
                <a:cs typeface="+mn-cs"/>
              </a:rPr>
              <a:t> 17 P10019</a:t>
            </a:r>
            <a:endPar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ooter Placeholder 13">
            <a:extLst>
              <a:ext uri="{FF2B5EF4-FFF2-40B4-BE49-F238E27FC236}">
                <a16:creationId xmlns:a16="http://schemas.microsoft.com/office/drawing/2014/main" id="{48628282-C533-6F4A-BC30-ED521BF2BF2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EICUG Early Career</a:t>
            </a:r>
          </a:p>
        </p:txBody>
      </p:sp>
      <p:sp>
        <p:nvSpPr>
          <p:cNvPr id="17" name="Slide Number Placeholder 16">
            <a:extLst>
              <a:ext uri="{FF2B5EF4-FFF2-40B4-BE49-F238E27FC236}">
                <a16:creationId xmlns:a16="http://schemas.microsoft.com/office/drawing/2014/main" id="{70894ACF-2FE1-924D-AAED-EECAE465DD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4A0402-B54A-814D-BCFB-0A833BEEB0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184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E1DE34C-5F2E-4C6F-BACE-E72F18E7B998}"/>
              </a:ext>
            </a:extLst>
          </p:cNvPr>
          <p:cNvSpPr txBox="1"/>
          <p:nvPr/>
        </p:nvSpPr>
        <p:spPr>
          <a:xfrm>
            <a:off x="84665" y="825555"/>
            <a:ext cx="5952066" cy="369332"/>
          </a:xfrm>
          <a:prstGeom prst="rect">
            <a:avLst/>
          </a:prstGeom>
          <a:noFill/>
        </p:spPr>
        <p:txBody>
          <a:bodyPr wrap="square" rtlCol="0">
            <a:spAutoFit/>
          </a:bodyPr>
          <a:lstStyle/>
          <a:p>
            <a:pPr algn="ctr"/>
            <a:r>
              <a:rPr lang="en-US" u="sng" dirty="0"/>
              <a:t>Global properties and </a:t>
            </a:r>
            <a:r>
              <a:rPr lang="en-US" u="sng" dirty="0" err="1"/>
              <a:t>parton</a:t>
            </a:r>
            <a:r>
              <a:rPr lang="en-US" u="sng" dirty="0"/>
              <a:t> structure of hadrons</a:t>
            </a:r>
          </a:p>
        </p:txBody>
      </p:sp>
      <p:sp>
        <p:nvSpPr>
          <p:cNvPr id="10" name="TextBox 9">
            <a:extLst>
              <a:ext uri="{FF2B5EF4-FFF2-40B4-BE49-F238E27FC236}">
                <a16:creationId xmlns:a16="http://schemas.microsoft.com/office/drawing/2014/main" id="{934CB932-3FBD-4B80-ADF8-DF0B3D951C56}"/>
              </a:ext>
            </a:extLst>
          </p:cNvPr>
          <p:cNvSpPr txBox="1"/>
          <p:nvPr/>
        </p:nvSpPr>
        <p:spPr>
          <a:xfrm>
            <a:off x="6155267" y="829729"/>
            <a:ext cx="5952066" cy="369332"/>
          </a:xfrm>
          <a:prstGeom prst="rect">
            <a:avLst/>
          </a:prstGeom>
          <a:noFill/>
        </p:spPr>
        <p:txBody>
          <a:bodyPr wrap="square" rtlCol="0">
            <a:spAutoFit/>
          </a:bodyPr>
          <a:lstStyle/>
          <a:p>
            <a:pPr algn="ctr"/>
            <a:r>
              <a:rPr lang="en-US" u="sng" dirty="0">
                <a:solidFill>
                  <a:schemeClr val="bg1">
                    <a:lumMod val="65000"/>
                  </a:schemeClr>
                </a:solidFill>
              </a:rPr>
              <a:t>Multi-dimensional imaging of nucleons, nuclei and mesons</a:t>
            </a:r>
          </a:p>
        </p:txBody>
      </p:sp>
      <p:sp>
        <p:nvSpPr>
          <p:cNvPr id="11" name="TextBox 10">
            <a:extLst>
              <a:ext uri="{FF2B5EF4-FFF2-40B4-BE49-F238E27FC236}">
                <a16:creationId xmlns:a16="http://schemas.microsoft.com/office/drawing/2014/main" id="{184BF57E-705B-4911-938D-BDB1123A8CA1}"/>
              </a:ext>
            </a:extLst>
          </p:cNvPr>
          <p:cNvSpPr txBox="1"/>
          <p:nvPr/>
        </p:nvSpPr>
        <p:spPr>
          <a:xfrm>
            <a:off x="84665" y="3750728"/>
            <a:ext cx="5952066" cy="369332"/>
          </a:xfrm>
          <a:prstGeom prst="rect">
            <a:avLst/>
          </a:prstGeom>
          <a:noFill/>
        </p:spPr>
        <p:txBody>
          <a:bodyPr wrap="square" rtlCol="0">
            <a:spAutoFit/>
          </a:bodyPr>
          <a:lstStyle/>
          <a:p>
            <a:pPr algn="ctr"/>
            <a:r>
              <a:rPr lang="en-US" u="sng" dirty="0">
                <a:solidFill>
                  <a:schemeClr val="bg1">
                    <a:lumMod val="65000"/>
                  </a:schemeClr>
                </a:solidFill>
              </a:rPr>
              <a:t>The nucleus: a laboratory for QCD</a:t>
            </a:r>
          </a:p>
        </p:txBody>
      </p:sp>
      <p:sp>
        <p:nvSpPr>
          <p:cNvPr id="12" name="TextBox 11">
            <a:extLst>
              <a:ext uri="{FF2B5EF4-FFF2-40B4-BE49-F238E27FC236}">
                <a16:creationId xmlns:a16="http://schemas.microsoft.com/office/drawing/2014/main" id="{74925CF3-8E9B-4913-A154-524DE4C97A40}"/>
              </a:ext>
            </a:extLst>
          </p:cNvPr>
          <p:cNvSpPr txBox="1"/>
          <p:nvPr/>
        </p:nvSpPr>
        <p:spPr>
          <a:xfrm>
            <a:off x="6155267" y="3759195"/>
            <a:ext cx="5952066" cy="369332"/>
          </a:xfrm>
          <a:prstGeom prst="rect">
            <a:avLst/>
          </a:prstGeom>
          <a:noFill/>
        </p:spPr>
        <p:txBody>
          <a:bodyPr wrap="square" rtlCol="0">
            <a:spAutoFit/>
          </a:bodyPr>
          <a:lstStyle/>
          <a:p>
            <a:pPr algn="ctr"/>
            <a:r>
              <a:rPr lang="en-US" u="sng" dirty="0">
                <a:solidFill>
                  <a:schemeClr val="bg1">
                    <a:lumMod val="65000"/>
                  </a:schemeClr>
                </a:solidFill>
              </a:rPr>
              <a:t>Understanding hadronization</a:t>
            </a:r>
          </a:p>
        </p:txBody>
      </p:sp>
      <p:sp>
        <p:nvSpPr>
          <p:cNvPr id="13" name="TextBox 12">
            <a:extLst>
              <a:ext uri="{FF2B5EF4-FFF2-40B4-BE49-F238E27FC236}">
                <a16:creationId xmlns:a16="http://schemas.microsoft.com/office/drawing/2014/main" id="{00D2AAB1-4260-4084-A609-A178446B601C}"/>
              </a:ext>
            </a:extLst>
          </p:cNvPr>
          <p:cNvSpPr txBox="1"/>
          <p:nvPr/>
        </p:nvSpPr>
        <p:spPr>
          <a:xfrm>
            <a:off x="84665" y="1380062"/>
            <a:ext cx="5562602" cy="1846659"/>
          </a:xfrm>
          <a:prstGeom prst="rect">
            <a:avLst/>
          </a:prstGeom>
          <a:noFill/>
        </p:spPr>
        <p:txBody>
          <a:bodyPr wrap="square" rtlCol="0">
            <a:spAutoFit/>
          </a:bodyPr>
          <a:lstStyle/>
          <a:p>
            <a:pPr marL="742950" lvl="1" indent="-285750">
              <a:lnSpc>
                <a:spcPct val="150000"/>
              </a:lnSpc>
              <a:buFont typeface="Wingdings" panose="05000000000000000000" pitchFamily="2" charset="2"/>
              <a:buChar char="Ø"/>
            </a:pPr>
            <a:r>
              <a:rPr lang="en-US" sz="1600" dirty="0"/>
              <a:t>Unpolarized </a:t>
            </a:r>
            <a:r>
              <a:rPr lang="en-US" sz="1600" dirty="0" err="1"/>
              <a:t>parton</a:t>
            </a:r>
            <a:r>
              <a:rPr lang="en-US" sz="1600" dirty="0"/>
              <a:t> structure of the proton and neutron</a:t>
            </a:r>
          </a:p>
          <a:p>
            <a:pPr marL="742950" lvl="1" indent="-285750">
              <a:lnSpc>
                <a:spcPct val="150000"/>
              </a:lnSpc>
              <a:buFont typeface="Wingdings" panose="05000000000000000000" pitchFamily="2" charset="2"/>
              <a:buChar char="Ø"/>
            </a:pPr>
            <a:r>
              <a:rPr lang="en-US" sz="1600" dirty="0"/>
              <a:t>Spin structure of the proton and neutron</a:t>
            </a:r>
          </a:p>
          <a:p>
            <a:pPr marL="742950" lvl="1" indent="-285750">
              <a:lnSpc>
                <a:spcPct val="150000"/>
              </a:lnSpc>
              <a:buFont typeface="Wingdings" panose="05000000000000000000" pitchFamily="2" charset="2"/>
              <a:buChar char="Ø"/>
            </a:pPr>
            <a:r>
              <a:rPr lang="en-US" sz="1600" dirty="0"/>
              <a:t>Inclusive and hard diffraction</a:t>
            </a:r>
          </a:p>
          <a:p>
            <a:pPr marL="742950" lvl="1" indent="-285750">
              <a:lnSpc>
                <a:spcPct val="150000"/>
              </a:lnSpc>
              <a:buFont typeface="Wingdings" panose="05000000000000000000" pitchFamily="2" charset="2"/>
              <a:buChar char="Ø"/>
            </a:pPr>
            <a:r>
              <a:rPr lang="en-US" sz="1600" dirty="0"/>
              <a:t>Global event shapes and the strong coupling constant</a:t>
            </a:r>
          </a:p>
          <a:p>
            <a:endParaRPr lang="en-US" dirty="0"/>
          </a:p>
        </p:txBody>
      </p:sp>
      <p:sp>
        <p:nvSpPr>
          <p:cNvPr id="14" name="TextBox 13">
            <a:extLst>
              <a:ext uri="{FF2B5EF4-FFF2-40B4-BE49-F238E27FC236}">
                <a16:creationId xmlns:a16="http://schemas.microsoft.com/office/drawing/2014/main" id="{8B979765-9DE1-4425-9FD4-221ADA7C3ACB}"/>
              </a:ext>
            </a:extLst>
          </p:cNvPr>
          <p:cNvSpPr txBox="1"/>
          <p:nvPr/>
        </p:nvSpPr>
        <p:spPr>
          <a:xfrm>
            <a:off x="6155267" y="1373821"/>
            <a:ext cx="5655733" cy="1107996"/>
          </a:xfrm>
          <a:prstGeom prst="rect">
            <a:avLst/>
          </a:prstGeom>
          <a:noFill/>
        </p:spPr>
        <p:txBody>
          <a:bodyPr wrap="square" rtlCol="0">
            <a:spAutoFit/>
          </a:bodyPr>
          <a:lstStyle/>
          <a:p>
            <a:pPr marL="742950" lvl="1" indent="-285750">
              <a:lnSpc>
                <a:spcPct val="150000"/>
              </a:lnSpc>
              <a:buFont typeface="Wingdings" panose="05000000000000000000" pitchFamily="2" charset="2"/>
              <a:buChar char="Ø"/>
            </a:pPr>
            <a:r>
              <a:rPr lang="en-US" sz="1600" dirty="0">
                <a:solidFill>
                  <a:schemeClr val="bg1">
                    <a:lumMod val="65000"/>
                  </a:schemeClr>
                </a:solidFill>
              </a:rPr>
              <a:t>Imaging of quarks and gluons in momentum space</a:t>
            </a:r>
          </a:p>
          <a:p>
            <a:pPr marL="742950" lvl="1" indent="-285750">
              <a:lnSpc>
                <a:spcPct val="150000"/>
              </a:lnSpc>
              <a:buFont typeface="Wingdings" panose="05000000000000000000" pitchFamily="2" charset="2"/>
              <a:buChar char="Ø"/>
            </a:pPr>
            <a:r>
              <a:rPr lang="en-US" sz="1600" dirty="0">
                <a:solidFill>
                  <a:schemeClr val="bg1">
                    <a:lumMod val="65000"/>
                  </a:schemeClr>
                </a:solidFill>
              </a:rPr>
              <a:t>Wigner functions</a:t>
            </a:r>
          </a:p>
          <a:p>
            <a:endParaRPr lang="en-US" dirty="0"/>
          </a:p>
        </p:txBody>
      </p:sp>
      <p:sp>
        <p:nvSpPr>
          <p:cNvPr id="15" name="TextBox 14">
            <a:extLst>
              <a:ext uri="{FF2B5EF4-FFF2-40B4-BE49-F238E27FC236}">
                <a16:creationId xmlns:a16="http://schemas.microsoft.com/office/drawing/2014/main" id="{7C81A27C-1609-4368-A6B5-B90C3515AD8F}"/>
              </a:ext>
            </a:extLst>
          </p:cNvPr>
          <p:cNvSpPr txBox="1"/>
          <p:nvPr/>
        </p:nvSpPr>
        <p:spPr>
          <a:xfrm>
            <a:off x="84665" y="4351871"/>
            <a:ext cx="5723468" cy="1477328"/>
          </a:xfrm>
          <a:prstGeom prst="rect">
            <a:avLst/>
          </a:prstGeom>
          <a:noFill/>
        </p:spPr>
        <p:txBody>
          <a:bodyPr wrap="square" rtlCol="0">
            <a:spAutoFit/>
          </a:bodyPr>
          <a:lstStyle/>
          <a:p>
            <a:pPr marL="742950" lvl="1" indent="-285750">
              <a:lnSpc>
                <a:spcPct val="150000"/>
              </a:lnSpc>
              <a:buFont typeface="Wingdings" panose="05000000000000000000" pitchFamily="2" charset="2"/>
              <a:buChar char="Ø"/>
            </a:pPr>
            <a:r>
              <a:rPr lang="en-US" sz="1600" dirty="0">
                <a:solidFill>
                  <a:schemeClr val="bg1">
                    <a:lumMod val="65000"/>
                  </a:schemeClr>
                </a:solidFill>
              </a:rPr>
              <a:t>High </a:t>
            </a:r>
            <a:r>
              <a:rPr lang="en-US" sz="1600" dirty="0" err="1">
                <a:solidFill>
                  <a:schemeClr val="bg1">
                    <a:lumMod val="65000"/>
                  </a:schemeClr>
                </a:solidFill>
              </a:rPr>
              <a:t>parton</a:t>
            </a:r>
            <a:r>
              <a:rPr lang="en-US" sz="1600" dirty="0">
                <a:solidFill>
                  <a:schemeClr val="bg1">
                    <a:lumMod val="65000"/>
                  </a:schemeClr>
                </a:solidFill>
              </a:rPr>
              <a:t> densities and saturation</a:t>
            </a:r>
          </a:p>
          <a:p>
            <a:pPr marL="742950" lvl="1" indent="-285750">
              <a:lnSpc>
                <a:spcPct val="150000"/>
              </a:lnSpc>
              <a:buFont typeface="Wingdings" panose="05000000000000000000" pitchFamily="2" charset="2"/>
              <a:buChar char="Ø"/>
            </a:pPr>
            <a:r>
              <a:rPr lang="en-US" sz="1600" dirty="0">
                <a:solidFill>
                  <a:schemeClr val="bg1">
                    <a:lumMod val="65000"/>
                  </a:schemeClr>
                </a:solidFill>
              </a:rPr>
              <a:t>Particle propagation in matter and transport properties</a:t>
            </a:r>
          </a:p>
          <a:p>
            <a:pPr marL="742950" lvl="1" indent="-285750">
              <a:lnSpc>
                <a:spcPct val="150000"/>
              </a:lnSpc>
              <a:buFont typeface="Wingdings" panose="05000000000000000000" pitchFamily="2" charset="2"/>
              <a:buChar char="Ø"/>
            </a:pPr>
            <a:r>
              <a:rPr lang="en-US" sz="1600" dirty="0">
                <a:solidFill>
                  <a:schemeClr val="bg1">
                    <a:lumMod val="65000"/>
                  </a:schemeClr>
                </a:solidFill>
              </a:rPr>
              <a:t>Special opportunities with jets and heavy quarks</a:t>
            </a:r>
          </a:p>
          <a:p>
            <a:endParaRPr lang="en-US" dirty="0"/>
          </a:p>
        </p:txBody>
      </p:sp>
      <p:sp>
        <p:nvSpPr>
          <p:cNvPr id="16" name="TextBox 15">
            <a:extLst>
              <a:ext uri="{FF2B5EF4-FFF2-40B4-BE49-F238E27FC236}">
                <a16:creationId xmlns:a16="http://schemas.microsoft.com/office/drawing/2014/main" id="{5BA019A7-EA5E-470F-9658-96564B1751E7}"/>
              </a:ext>
            </a:extLst>
          </p:cNvPr>
          <p:cNvSpPr txBox="1"/>
          <p:nvPr/>
        </p:nvSpPr>
        <p:spPr>
          <a:xfrm>
            <a:off x="6155267" y="4349390"/>
            <a:ext cx="5655733" cy="1107996"/>
          </a:xfrm>
          <a:prstGeom prst="rect">
            <a:avLst/>
          </a:prstGeom>
          <a:noFill/>
        </p:spPr>
        <p:txBody>
          <a:bodyPr wrap="square" rtlCol="0">
            <a:spAutoFit/>
          </a:bodyPr>
          <a:lstStyle/>
          <a:p>
            <a:pPr marL="742950" lvl="1" indent="-285750">
              <a:lnSpc>
                <a:spcPct val="150000"/>
              </a:lnSpc>
              <a:buFont typeface="Wingdings" panose="05000000000000000000" pitchFamily="2" charset="2"/>
              <a:buChar char="Ø"/>
            </a:pPr>
            <a:r>
              <a:rPr lang="en-US" sz="1600" dirty="0">
                <a:solidFill>
                  <a:schemeClr val="bg1">
                    <a:lumMod val="65000"/>
                  </a:schemeClr>
                </a:solidFill>
              </a:rPr>
              <a:t>Hadronization in the vacuum</a:t>
            </a:r>
          </a:p>
          <a:p>
            <a:pPr marL="742950" lvl="1" indent="-285750">
              <a:lnSpc>
                <a:spcPct val="150000"/>
              </a:lnSpc>
              <a:buFont typeface="Wingdings" panose="05000000000000000000" pitchFamily="2" charset="2"/>
              <a:buChar char="Ø"/>
            </a:pPr>
            <a:r>
              <a:rPr lang="en-US" sz="1600" dirty="0">
                <a:solidFill>
                  <a:schemeClr val="bg1">
                    <a:lumMod val="65000"/>
                  </a:schemeClr>
                </a:solidFill>
              </a:rPr>
              <a:t>Hadronization in the nuclear environment</a:t>
            </a:r>
          </a:p>
          <a:p>
            <a:endParaRPr lang="en-US" dirty="0"/>
          </a:p>
        </p:txBody>
      </p:sp>
      <p:sp>
        <p:nvSpPr>
          <p:cNvPr id="4" name="Footer Placeholder 3">
            <a:extLst>
              <a:ext uri="{FF2B5EF4-FFF2-40B4-BE49-F238E27FC236}">
                <a16:creationId xmlns:a16="http://schemas.microsoft.com/office/drawing/2014/main" id="{605DF3EE-E36D-4921-9A4F-EF670E5CB37C}"/>
              </a:ext>
            </a:extLst>
          </p:cNvPr>
          <p:cNvSpPr>
            <a:spLocks noGrp="1"/>
          </p:cNvSpPr>
          <p:nvPr>
            <p:ph type="ftr" sz="quarter" idx="11"/>
          </p:nvPr>
        </p:nvSpPr>
        <p:spPr/>
        <p:txBody>
          <a:bodyPr/>
          <a:lstStyle/>
          <a:p>
            <a:r>
              <a:rPr lang="en-US"/>
              <a:t>EICUG Early Career</a:t>
            </a:r>
          </a:p>
        </p:txBody>
      </p:sp>
      <p:sp>
        <p:nvSpPr>
          <p:cNvPr id="5" name="Slide Number Placeholder 4">
            <a:extLst>
              <a:ext uri="{FF2B5EF4-FFF2-40B4-BE49-F238E27FC236}">
                <a16:creationId xmlns:a16="http://schemas.microsoft.com/office/drawing/2014/main" id="{FBA8E07A-6267-471C-89E6-F67AA5F24118}"/>
              </a:ext>
            </a:extLst>
          </p:cNvPr>
          <p:cNvSpPr>
            <a:spLocks noGrp="1"/>
          </p:cNvSpPr>
          <p:nvPr>
            <p:ph type="sldNum" sz="quarter" idx="12"/>
          </p:nvPr>
        </p:nvSpPr>
        <p:spPr/>
        <p:txBody>
          <a:bodyPr/>
          <a:lstStyle/>
          <a:p>
            <a:fld id="{AE219745-87EB-43FA-8050-32508D18A940}" type="slidenum">
              <a:rPr lang="en-US" smtClean="0"/>
              <a:t>29</a:t>
            </a:fld>
            <a:endParaRPr lang="en-US"/>
          </a:p>
        </p:txBody>
      </p:sp>
      <p:sp>
        <p:nvSpPr>
          <p:cNvPr id="19" name="TextBox 18">
            <a:extLst>
              <a:ext uri="{FF2B5EF4-FFF2-40B4-BE49-F238E27FC236}">
                <a16:creationId xmlns:a16="http://schemas.microsoft.com/office/drawing/2014/main" id="{58B3E2AC-D195-B148-9BB4-2FC9A350C7C9}"/>
              </a:ext>
            </a:extLst>
          </p:cNvPr>
          <p:cNvSpPr txBox="1"/>
          <p:nvPr/>
        </p:nvSpPr>
        <p:spPr>
          <a:xfrm>
            <a:off x="312516" y="173620"/>
            <a:ext cx="8461094" cy="648183"/>
          </a:xfrm>
          <a:prstGeom prst="rect">
            <a:avLst/>
          </a:prstGeom>
          <a:noFill/>
        </p:spPr>
        <p:txBody>
          <a:bodyPr wrap="square" lIns="91440" tIns="45720" rIns="91440" bIns="45720" rtlCol="0" anchor="t">
            <a:spAutoFit/>
          </a:bodyPr>
          <a:lstStyle/>
          <a:p>
            <a:r>
              <a:rPr lang="en-US" sz="3600" dirty="0">
                <a:solidFill>
                  <a:srgbClr val="FF0000"/>
                </a:solidFill>
                <a:cs typeface="Calibri"/>
              </a:rPr>
              <a:t>Jets in the Yellow Report </a:t>
            </a:r>
          </a:p>
        </p:txBody>
      </p:sp>
    </p:spTree>
    <p:extLst>
      <p:ext uri="{BB962C8B-B14F-4D97-AF65-F5344CB8AC3E}">
        <p14:creationId xmlns:p14="http://schemas.microsoft.com/office/powerpoint/2010/main" val="2403373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665894-A5E7-4CC5-A2E7-F808F4F189D7}"/>
              </a:ext>
            </a:extLst>
          </p:cNvPr>
          <p:cNvSpPr txBox="1"/>
          <p:nvPr/>
        </p:nvSpPr>
        <p:spPr>
          <a:xfrm>
            <a:off x="330234" y="1065814"/>
            <a:ext cx="5933383" cy="48320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Initially, jets did not receive much attention and were only mentioned in passing in the initial EIC Whitepaper</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EIC a relatively low energy machine – will jets be a useful probe?</a:t>
            </a:r>
          </a:p>
          <a:p>
            <a:pPr marL="742950" marR="0" lvl="1"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SIDIS is well established and understood – will jets be redundant?</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Last ~10+ years have seen a significant uptick in interest in jet physics at the EIC as evidenced by:</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Increasing number of papers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Dedicated treatment in EICUG Yellow </a:t>
            </a:r>
            <a:r>
              <a:rPr lang="en-US" dirty="0">
                <a:solidFill>
                  <a:prstClr val="black"/>
                </a:solidFill>
                <a:latin typeface="Calibri" panose="020F0502020204030204"/>
              </a:rPr>
              <a:t>Report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Dedicated WGs in EIC proto-collaborations and current project detector collaboration -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ePIC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All this activity is driven by the realization that jets will have a robust and unique role to play in the EIC science program</a:t>
            </a:r>
          </a:p>
        </p:txBody>
      </p:sp>
      <p:pic>
        <p:nvPicPr>
          <p:cNvPr id="6" name="Picture 5">
            <a:extLst>
              <a:ext uri="{FF2B5EF4-FFF2-40B4-BE49-F238E27FC236}">
                <a16:creationId xmlns:a16="http://schemas.microsoft.com/office/drawing/2014/main" id="{803B3087-4451-428B-A23B-B2A70E4F575E}"/>
              </a:ext>
            </a:extLst>
          </p:cNvPr>
          <p:cNvPicPr>
            <a:picLocks noChangeAspect="1"/>
          </p:cNvPicPr>
          <p:nvPr/>
        </p:nvPicPr>
        <p:blipFill>
          <a:blip r:embed="rId2"/>
          <a:stretch>
            <a:fillRect/>
          </a:stretch>
        </p:blipFill>
        <p:spPr>
          <a:xfrm>
            <a:off x="6333067" y="221013"/>
            <a:ext cx="2546505" cy="3292894"/>
          </a:xfrm>
          <a:prstGeom prst="rect">
            <a:avLst/>
          </a:prstGeom>
        </p:spPr>
      </p:pic>
      <p:pic>
        <p:nvPicPr>
          <p:cNvPr id="8" name="Picture 7">
            <a:extLst>
              <a:ext uri="{FF2B5EF4-FFF2-40B4-BE49-F238E27FC236}">
                <a16:creationId xmlns:a16="http://schemas.microsoft.com/office/drawing/2014/main" id="{180B3F64-6AE9-4841-ACD4-4224A176ECE0}"/>
              </a:ext>
            </a:extLst>
          </p:cNvPr>
          <p:cNvPicPr>
            <a:picLocks noChangeAspect="1"/>
          </p:cNvPicPr>
          <p:nvPr/>
        </p:nvPicPr>
        <p:blipFill>
          <a:blip r:embed="rId3"/>
          <a:stretch>
            <a:fillRect/>
          </a:stretch>
        </p:blipFill>
        <p:spPr>
          <a:xfrm>
            <a:off x="9065871" y="1247179"/>
            <a:ext cx="3126129" cy="2763988"/>
          </a:xfrm>
          <a:prstGeom prst="rect">
            <a:avLst/>
          </a:prstGeom>
        </p:spPr>
      </p:pic>
      <p:pic>
        <p:nvPicPr>
          <p:cNvPr id="12" name="Picture 11">
            <a:extLst>
              <a:ext uri="{FF2B5EF4-FFF2-40B4-BE49-F238E27FC236}">
                <a16:creationId xmlns:a16="http://schemas.microsoft.com/office/drawing/2014/main" id="{4F2C1E24-5F9B-A34A-9627-BA6DCC8B86FC}"/>
              </a:ext>
            </a:extLst>
          </p:cNvPr>
          <p:cNvPicPr>
            <a:picLocks noChangeAspect="1"/>
          </p:cNvPicPr>
          <p:nvPr/>
        </p:nvPicPr>
        <p:blipFill>
          <a:blip r:embed="rId4"/>
          <a:stretch>
            <a:fillRect/>
          </a:stretch>
        </p:blipFill>
        <p:spPr>
          <a:xfrm>
            <a:off x="6662580" y="4324564"/>
            <a:ext cx="4964734" cy="1221129"/>
          </a:xfrm>
          <a:prstGeom prst="rect">
            <a:avLst/>
          </a:prstGeom>
        </p:spPr>
      </p:pic>
      <p:sp>
        <p:nvSpPr>
          <p:cNvPr id="13" name="TextBox 12">
            <a:extLst>
              <a:ext uri="{FF2B5EF4-FFF2-40B4-BE49-F238E27FC236}">
                <a16:creationId xmlns:a16="http://schemas.microsoft.com/office/drawing/2014/main" id="{D13CF5A1-40BE-6849-8FDA-B0EFD901D7BB}"/>
              </a:ext>
            </a:extLst>
          </p:cNvPr>
          <p:cNvSpPr txBox="1"/>
          <p:nvPr/>
        </p:nvSpPr>
        <p:spPr>
          <a:xfrm>
            <a:off x="312516" y="173620"/>
            <a:ext cx="8461094" cy="6481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Jets at the EIC: A Brief History</a:t>
            </a:r>
          </a:p>
        </p:txBody>
      </p:sp>
      <p:sp>
        <p:nvSpPr>
          <p:cNvPr id="2" name="Footer Placeholder 1">
            <a:extLst>
              <a:ext uri="{FF2B5EF4-FFF2-40B4-BE49-F238E27FC236}">
                <a16:creationId xmlns:a16="http://schemas.microsoft.com/office/drawing/2014/main" id="{E90D726E-AD33-2D46-BD75-935C1A4795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EICUG Early Career</a:t>
            </a:r>
          </a:p>
        </p:txBody>
      </p:sp>
      <p:sp>
        <p:nvSpPr>
          <p:cNvPr id="4" name="Slide Number Placeholder 3">
            <a:extLst>
              <a:ext uri="{FF2B5EF4-FFF2-40B4-BE49-F238E27FC236}">
                <a16:creationId xmlns:a16="http://schemas.microsoft.com/office/drawing/2014/main" id="{D2040B6A-FB38-6945-A5C7-D9CF247820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4A0402-B54A-814D-BCFB-0A833BEEB0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98598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DD176E-EB7E-214C-B61B-65F3A584E99B}"/>
              </a:ext>
            </a:extLst>
          </p:cNvPr>
          <p:cNvSpPr txBox="1"/>
          <p:nvPr/>
        </p:nvSpPr>
        <p:spPr>
          <a:xfrm>
            <a:off x="312516" y="173620"/>
            <a:ext cx="8461094" cy="648183"/>
          </a:xfrm>
          <a:prstGeom prst="rect">
            <a:avLst/>
          </a:prstGeom>
          <a:noFill/>
        </p:spPr>
        <p:txBody>
          <a:bodyPr wrap="square" lIns="91440" tIns="45720" rIns="91440" bIns="45720" rtlCol="0" anchor="t">
            <a:spAutoFit/>
          </a:bodyPr>
          <a:lstStyle/>
          <a:p>
            <a:r>
              <a:rPr lang="en-US" sz="3600" dirty="0">
                <a:solidFill>
                  <a:srgbClr val="FF0000"/>
                </a:solidFill>
                <a:cs typeface="Calibri"/>
              </a:rPr>
              <a:t>Longitudinal Spin Structure </a:t>
            </a:r>
          </a:p>
        </p:txBody>
      </p:sp>
      <p:pic>
        <p:nvPicPr>
          <p:cNvPr id="3" name="Picture 2">
            <a:extLst>
              <a:ext uri="{FF2B5EF4-FFF2-40B4-BE49-F238E27FC236}">
                <a16:creationId xmlns:a16="http://schemas.microsoft.com/office/drawing/2014/main" id="{A3D6AF04-FF47-6442-8190-170EA1A5B3A0}"/>
              </a:ext>
            </a:extLst>
          </p:cNvPr>
          <p:cNvPicPr>
            <a:picLocks noChangeAspect="1"/>
          </p:cNvPicPr>
          <p:nvPr/>
        </p:nvPicPr>
        <p:blipFill>
          <a:blip r:embed="rId2"/>
          <a:stretch>
            <a:fillRect/>
          </a:stretch>
        </p:blipFill>
        <p:spPr>
          <a:xfrm>
            <a:off x="8748077" y="353020"/>
            <a:ext cx="2980265" cy="6307683"/>
          </a:xfrm>
          <a:prstGeom prst="rect">
            <a:avLst/>
          </a:prstGeom>
        </p:spPr>
      </p:pic>
      <p:pic>
        <p:nvPicPr>
          <p:cNvPr id="4" name="Picture 3">
            <a:extLst>
              <a:ext uri="{FF2B5EF4-FFF2-40B4-BE49-F238E27FC236}">
                <a16:creationId xmlns:a16="http://schemas.microsoft.com/office/drawing/2014/main" id="{862C54D5-6DB5-CF43-9927-57DBED6206D3}"/>
              </a:ext>
            </a:extLst>
          </p:cNvPr>
          <p:cNvPicPr>
            <a:picLocks noChangeAspect="1"/>
          </p:cNvPicPr>
          <p:nvPr/>
        </p:nvPicPr>
        <p:blipFill>
          <a:blip r:embed="rId3"/>
          <a:stretch>
            <a:fillRect/>
          </a:stretch>
        </p:blipFill>
        <p:spPr>
          <a:xfrm>
            <a:off x="6063638" y="550942"/>
            <a:ext cx="2533545" cy="1716753"/>
          </a:xfrm>
          <a:prstGeom prst="rect">
            <a:avLst/>
          </a:prstGeom>
        </p:spPr>
      </p:pic>
      <p:pic>
        <p:nvPicPr>
          <p:cNvPr id="5" name="Picture 4">
            <a:extLst>
              <a:ext uri="{FF2B5EF4-FFF2-40B4-BE49-F238E27FC236}">
                <a16:creationId xmlns:a16="http://schemas.microsoft.com/office/drawing/2014/main" id="{B082B785-3E15-0747-A3A2-DC026D48264A}"/>
              </a:ext>
            </a:extLst>
          </p:cNvPr>
          <p:cNvPicPr>
            <a:picLocks noChangeAspect="1"/>
          </p:cNvPicPr>
          <p:nvPr/>
        </p:nvPicPr>
        <p:blipFill>
          <a:blip r:embed="rId4"/>
          <a:stretch>
            <a:fillRect/>
          </a:stretch>
        </p:blipFill>
        <p:spPr>
          <a:xfrm>
            <a:off x="341605" y="3080118"/>
            <a:ext cx="3859484" cy="2955931"/>
          </a:xfrm>
          <a:prstGeom prst="rect">
            <a:avLst/>
          </a:prstGeom>
        </p:spPr>
      </p:pic>
      <p:sp>
        <p:nvSpPr>
          <p:cNvPr id="6" name="TextBox 5">
            <a:extLst>
              <a:ext uri="{FF2B5EF4-FFF2-40B4-BE49-F238E27FC236}">
                <a16:creationId xmlns:a16="http://schemas.microsoft.com/office/drawing/2014/main" id="{EDDDCEB2-5AA0-4E4C-AA60-9569A770899C}"/>
              </a:ext>
            </a:extLst>
          </p:cNvPr>
          <p:cNvSpPr txBox="1"/>
          <p:nvPr/>
        </p:nvSpPr>
        <p:spPr>
          <a:xfrm>
            <a:off x="474133" y="966572"/>
            <a:ext cx="5438611" cy="2031325"/>
          </a:xfrm>
          <a:prstGeom prst="rect">
            <a:avLst/>
          </a:prstGeom>
          <a:noFill/>
        </p:spPr>
        <p:txBody>
          <a:bodyPr wrap="square" rtlCol="0">
            <a:spAutoFit/>
          </a:bodyPr>
          <a:lstStyle/>
          <a:p>
            <a:pPr marL="285750" indent="-285750">
              <a:buFont typeface="Wingdings" panose="05000000000000000000" pitchFamily="2" charset="2"/>
              <a:buChar char="q"/>
            </a:pPr>
            <a:r>
              <a:rPr lang="en-US" dirty="0"/>
              <a:t>Recent results on inclusive jet A</a:t>
            </a:r>
            <a:r>
              <a:rPr lang="en-US" baseline="-25000" dirty="0"/>
              <a:t>LL</a:t>
            </a:r>
            <a:r>
              <a:rPr lang="en-US" dirty="0"/>
              <a:t> at NLO and NNLO both with and without tagged lepton</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Will place strong constraints on helicity distributions</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Feasibility study for </a:t>
            </a:r>
            <a:r>
              <a:rPr lang="en-US" dirty="0" err="1"/>
              <a:t>dijet</a:t>
            </a:r>
            <a:r>
              <a:rPr lang="en-US" dirty="0"/>
              <a:t> A</a:t>
            </a:r>
            <a:r>
              <a:rPr lang="en-US" baseline="-25000" dirty="0"/>
              <a:t>LL</a:t>
            </a:r>
            <a:r>
              <a:rPr lang="en-US" dirty="0"/>
              <a:t> in the </a:t>
            </a:r>
            <a:r>
              <a:rPr lang="en-US" dirty="0" err="1"/>
              <a:t>Breit</a:t>
            </a:r>
            <a:r>
              <a:rPr lang="en-US" dirty="0"/>
              <a:t> frame also performed – access to gluon via PGF process</a:t>
            </a:r>
          </a:p>
        </p:txBody>
      </p:sp>
      <p:sp>
        <p:nvSpPr>
          <p:cNvPr id="7" name="TextBox 6">
            <a:extLst>
              <a:ext uri="{FF2B5EF4-FFF2-40B4-BE49-F238E27FC236}">
                <a16:creationId xmlns:a16="http://schemas.microsoft.com/office/drawing/2014/main" id="{3498F1FD-B4F9-EC41-9DA6-6BAC6949EC26}"/>
              </a:ext>
            </a:extLst>
          </p:cNvPr>
          <p:cNvSpPr txBox="1"/>
          <p:nvPr/>
        </p:nvSpPr>
        <p:spPr>
          <a:xfrm>
            <a:off x="936521" y="6162368"/>
            <a:ext cx="2980266" cy="369332"/>
          </a:xfrm>
          <a:prstGeom prst="rect">
            <a:avLst/>
          </a:prstGeom>
          <a:noFill/>
        </p:spPr>
        <p:txBody>
          <a:bodyPr wrap="square" rtlCol="0">
            <a:spAutoFit/>
          </a:bodyPr>
          <a:lstStyle/>
          <a:p>
            <a:r>
              <a:rPr lang="en-US" dirty="0" err="1"/>
              <a:t>Boughezal</a:t>
            </a:r>
            <a:r>
              <a:rPr lang="en-US" dirty="0"/>
              <a:t>, Petriello, Xing `18</a:t>
            </a:r>
          </a:p>
        </p:txBody>
      </p:sp>
      <p:sp>
        <p:nvSpPr>
          <p:cNvPr id="8" name="TextBox 7">
            <a:extLst>
              <a:ext uri="{FF2B5EF4-FFF2-40B4-BE49-F238E27FC236}">
                <a16:creationId xmlns:a16="http://schemas.microsoft.com/office/drawing/2014/main" id="{02AE82B0-7ECD-0845-83E8-864EB45200B9}"/>
              </a:ext>
            </a:extLst>
          </p:cNvPr>
          <p:cNvSpPr txBox="1"/>
          <p:nvPr/>
        </p:nvSpPr>
        <p:spPr>
          <a:xfrm>
            <a:off x="5307667" y="6162368"/>
            <a:ext cx="2980266" cy="369332"/>
          </a:xfrm>
          <a:prstGeom prst="rect">
            <a:avLst/>
          </a:prstGeom>
          <a:noFill/>
        </p:spPr>
        <p:txBody>
          <a:bodyPr wrap="square" rtlCol="0">
            <a:spAutoFit/>
          </a:bodyPr>
          <a:lstStyle/>
          <a:p>
            <a:r>
              <a:rPr lang="en-US" dirty="0" err="1"/>
              <a:t>Borsa</a:t>
            </a:r>
            <a:r>
              <a:rPr lang="en-US" dirty="0"/>
              <a:t>, de Florian, </a:t>
            </a:r>
            <a:r>
              <a:rPr lang="en-US" dirty="0" err="1"/>
              <a:t>Pedron</a:t>
            </a:r>
            <a:r>
              <a:rPr lang="en-US" dirty="0"/>
              <a:t> `20</a:t>
            </a:r>
          </a:p>
        </p:txBody>
      </p:sp>
      <p:pic>
        <p:nvPicPr>
          <p:cNvPr id="9" name="Picture 8">
            <a:extLst>
              <a:ext uri="{FF2B5EF4-FFF2-40B4-BE49-F238E27FC236}">
                <a16:creationId xmlns:a16="http://schemas.microsoft.com/office/drawing/2014/main" id="{1E15443B-609B-4249-AE91-726161F4F69E}"/>
              </a:ext>
            </a:extLst>
          </p:cNvPr>
          <p:cNvPicPr>
            <a:picLocks noChangeAspect="1"/>
          </p:cNvPicPr>
          <p:nvPr/>
        </p:nvPicPr>
        <p:blipFill>
          <a:blip r:embed="rId5"/>
          <a:stretch>
            <a:fillRect/>
          </a:stretch>
        </p:blipFill>
        <p:spPr>
          <a:xfrm>
            <a:off x="4737699" y="3082857"/>
            <a:ext cx="3859484" cy="3172677"/>
          </a:xfrm>
          <a:prstGeom prst="rect">
            <a:avLst/>
          </a:prstGeom>
        </p:spPr>
      </p:pic>
      <p:sp>
        <p:nvSpPr>
          <p:cNvPr id="10" name="TextBox 9">
            <a:extLst>
              <a:ext uri="{FF2B5EF4-FFF2-40B4-BE49-F238E27FC236}">
                <a16:creationId xmlns:a16="http://schemas.microsoft.com/office/drawing/2014/main" id="{2C1855BD-973A-1942-897D-7DF26E443547}"/>
              </a:ext>
            </a:extLst>
          </p:cNvPr>
          <p:cNvSpPr txBox="1"/>
          <p:nvPr/>
        </p:nvSpPr>
        <p:spPr>
          <a:xfrm>
            <a:off x="6090573" y="2281401"/>
            <a:ext cx="2597829" cy="307777"/>
          </a:xfrm>
          <a:prstGeom prst="rect">
            <a:avLst/>
          </a:prstGeom>
          <a:noFill/>
        </p:spPr>
        <p:txBody>
          <a:bodyPr wrap="square" rtlCol="0">
            <a:spAutoFit/>
          </a:bodyPr>
          <a:lstStyle/>
          <a:p>
            <a:pPr algn="ctr"/>
            <a:r>
              <a:rPr lang="en-US" sz="1400" dirty="0"/>
              <a:t>Page, Chu, Aschenauer `20</a:t>
            </a:r>
          </a:p>
        </p:txBody>
      </p:sp>
      <p:sp>
        <p:nvSpPr>
          <p:cNvPr id="11" name="Footer Placeholder 10">
            <a:extLst>
              <a:ext uri="{FF2B5EF4-FFF2-40B4-BE49-F238E27FC236}">
                <a16:creationId xmlns:a16="http://schemas.microsoft.com/office/drawing/2014/main" id="{A6BDE225-20A2-8E43-8C2E-10CE9429312F}"/>
              </a:ext>
            </a:extLst>
          </p:cNvPr>
          <p:cNvSpPr>
            <a:spLocks noGrp="1"/>
          </p:cNvSpPr>
          <p:nvPr>
            <p:ph type="ftr" sz="quarter" idx="11"/>
          </p:nvPr>
        </p:nvSpPr>
        <p:spPr/>
        <p:txBody>
          <a:bodyPr/>
          <a:lstStyle/>
          <a:p>
            <a:r>
              <a:rPr lang="en-US"/>
              <a:t>EICUG Early Career</a:t>
            </a:r>
          </a:p>
        </p:txBody>
      </p:sp>
      <p:sp>
        <p:nvSpPr>
          <p:cNvPr id="12" name="Slide Number Placeholder 11">
            <a:extLst>
              <a:ext uri="{FF2B5EF4-FFF2-40B4-BE49-F238E27FC236}">
                <a16:creationId xmlns:a16="http://schemas.microsoft.com/office/drawing/2014/main" id="{2EDE43B8-0490-304A-B3CD-CC79504C3333}"/>
              </a:ext>
            </a:extLst>
          </p:cNvPr>
          <p:cNvSpPr>
            <a:spLocks noGrp="1"/>
          </p:cNvSpPr>
          <p:nvPr>
            <p:ph type="sldNum" sz="quarter" idx="12"/>
          </p:nvPr>
        </p:nvSpPr>
        <p:spPr/>
        <p:txBody>
          <a:bodyPr/>
          <a:lstStyle/>
          <a:p>
            <a:fld id="{5D4A0402-B54A-814D-BCFB-0A833BEEB04B}" type="slidenum">
              <a:rPr lang="en-US" smtClean="0"/>
              <a:t>30</a:t>
            </a:fld>
            <a:endParaRPr lang="en-US"/>
          </a:p>
        </p:txBody>
      </p:sp>
    </p:spTree>
    <p:extLst>
      <p:ext uri="{BB962C8B-B14F-4D97-AF65-F5344CB8AC3E}">
        <p14:creationId xmlns:p14="http://schemas.microsoft.com/office/powerpoint/2010/main" val="2262167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2CF02A-E3A0-1C4F-BE24-ACEEDC15D1EC}"/>
              </a:ext>
            </a:extLst>
          </p:cNvPr>
          <p:cNvSpPr txBox="1"/>
          <p:nvPr/>
        </p:nvSpPr>
        <p:spPr>
          <a:xfrm>
            <a:off x="312516" y="173620"/>
            <a:ext cx="8461094" cy="648183"/>
          </a:xfrm>
          <a:prstGeom prst="rect">
            <a:avLst/>
          </a:prstGeom>
          <a:noFill/>
        </p:spPr>
        <p:txBody>
          <a:bodyPr wrap="square" lIns="91440" tIns="45720" rIns="91440" bIns="45720" rtlCol="0" anchor="t">
            <a:spAutoFit/>
          </a:bodyPr>
          <a:lstStyle/>
          <a:p>
            <a:r>
              <a:rPr lang="en-US" sz="3600" dirty="0">
                <a:solidFill>
                  <a:srgbClr val="FF0000"/>
                </a:solidFill>
                <a:cs typeface="Calibri"/>
              </a:rPr>
              <a:t>Strangeness PDF: Charm Jets </a:t>
            </a:r>
          </a:p>
        </p:txBody>
      </p:sp>
      <p:pic>
        <p:nvPicPr>
          <p:cNvPr id="3" name="Picture 2">
            <a:extLst>
              <a:ext uri="{FF2B5EF4-FFF2-40B4-BE49-F238E27FC236}">
                <a16:creationId xmlns:a16="http://schemas.microsoft.com/office/drawing/2014/main" id="{A44F2E32-250F-4040-857A-C066F39D06F4}"/>
              </a:ext>
            </a:extLst>
          </p:cNvPr>
          <p:cNvPicPr>
            <a:picLocks noChangeAspect="1"/>
          </p:cNvPicPr>
          <p:nvPr/>
        </p:nvPicPr>
        <p:blipFill>
          <a:blip r:embed="rId2"/>
          <a:stretch>
            <a:fillRect/>
          </a:stretch>
        </p:blipFill>
        <p:spPr>
          <a:xfrm>
            <a:off x="670725" y="978892"/>
            <a:ext cx="2925750" cy="2323200"/>
          </a:xfrm>
          <a:prstGeom prst="rect">
            <a:avLst/>
          </a:prstGeom>
        </p:spPr>
      </p:pic>
      <p:pic>
        <p:nvPicPr>
          <p:cNvPr id="4" name="Picture 3">
            <a:extLst>
              <a:ext uri="{FF2B5EF4-FFF2-40B4-BE49-F238E27FC236}">
                <a16:creationId xmlns:a16="http://schemas.microsoft.com/office/drawing/2014/main" id="{78F5EECC-0566-AC4D-92C1-9998BC6EBD0E}"/>
              </a:ext>
            </a:extLst>
          </p:cNvPr>
          <p:cNvPicPr>
            <a:picLocks noChangeAspect="1"/>
          </p:cNvPicPr>
          <p:nvPr/>
        </p:nvPicPr>
        <p:blipFill>
          <a:blip r:embed="rId3"/>
          <a:stretch>
            <a:fillRect/>
          </a:stretch>
        </p:blipFill>
        <p:spPr>
          <a:xfrm>
            <a:off x="7961396" y="850492"/>
            <a:ext cx="3976604" cy="5820747"/>
          </a:xfrm>
          <a:prstGeom prst="rect">
            <a:avLst/>
          </a:prstGeom>
        </p:spPr>
      </p:pic>
      <p:pic>
        <p:nvPicPr>
          <p:cNvPr id="5" name="Picture 4">
            <a:extLst>
              <a:ext uri="{FF2B5EF4-FFF2-40B4-BE49-F238E27FC236}">
                <a16:creationId xmlns:a16="http://schemas.microsoft.com/office/drawing/2014/main" id="{FB598D3A-1E0C-4843-BF44-1662034D48D2}"/>
              </a:ext>
            </a:extLst>
          </p:cNvPr>
          <p:cNvPicPr>
            <a:picLocks noChangeAspect="1"/>
          </p:cNvPicPr>
          <p:nvPr/>
        </p:nvPicPr>
        <p:blipFill>
          <a:blip r:embed="rId4"/>
          <a:stretch>
            <a:fillRect/>
          </a:stretch>
        </p:blipFill>
        <p:spPr>
          <a:xfrm>
            <a:off x="4504266" y="827130"/>
            <a:ext cx="2394029" cy="2632240"/>
          </a:xfrm>
          <a:prstGeom prst="rect">
            <a:avLst/>
          </a:prstGeom>
        </p:spPr>
      </p:pic>
      <p:sp>
        <p:nvSpPr>
          <p:cNvPr id="6" name="TextBox 5">
            <a:extLst>
              <a:ext uri="{FF2B5EF4-FFF2-40B4-BE49-F238E27FC236}">
                <a16:creationId xmlns:a16="http://schemas.microsoft.com/office/drawing/2014/main" id="{5F808B64-F877-3F4E-900F-A017D435F3B7}"/>
              </a:ext>
            </a:extLst>
          </p:cNvPr>
          <p:cNvSpPr txBox="1"/>
          <p:nvPr/>
        </p:nvSpPr>
        <p:spPr>
          <a:xfrm>
            <a:off x="381000" y="3539067"/>
            <a:ext cx="7493000" cy="3139321"/>
          </a:xfrm>
          <a:prstGeom prst="rect">
            <a:avLst/>
          </a:prstGeom>
          <a:noFill/>
        </p:spPr>
        <p:txBody>
          <a:bodyPr wrap="square" rtlCol="0">
            <a:spAutoFit/>
          </a:bodyPr>
          <a:lstStyle/>
          <a:p>
            <a:pPr marL="285750" indent="-285750">
              <a:buFont typeface="Wingdings" panose="05000000000000000000" pitchFamily="2" charset="2"/>
              <a:buChar char="q"/>
            </a:pPr>
            <a:r>
              <a:rPr lang="en-US" dirty="0"/>
              <a:t>Tension exists between neutrino DIS and SIDIS measurements of strange content and LHC extractions</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EIC is sensitive to strange content via charm production in charged-current DIS</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Charm is tagged within a jet via the presence of displaced tracks – good charm efficiency is seen, and methods are being refined</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Charm jet measurements at EIC should be able to discriminate between low and high strangeness scenarios</a:t>
            </a:r>
          </a:p>
        </p:txBody>
      </p:sp>
      <p:pic>
        <p:nvPicPr>
          <p:cNvPr id="7" name="Picture 6">
            <a:extLst>
              <a:ext uri="{FF2B5EF4-FFF2-40B4-BE49-F238E27FC236}">
                <a16:creationId xmlns:a16="http://schemas.microsoft.com/office/drawing/2014/main" id="{8DF4B61F-F71F-3040-A8FA-FAC2A017C594}"/>
              </a:ext>
            </a:extLst>
          </p:cNvPr>
          <p:cNvPicPr>
            <a:picLocks noChangeAspect="1"/>
          </p:cNvPicPr>
          <p:nvPr/>
        </p:nvPicPr>
        <p:blipFill>
          <a:blip r:embed="rId5"/>
          <a:stretch>
            <a:fillRect/>
          </a:stretch>
        </p:blipFill>
        <p:spPr>
          <a:xfrm>
            <a:off x="7874000" y="827130"/>
            <a:ext cx="3976604" cy="2957683"/>
          </a:xfrm>
          <a:prstGeom prst="rect">
            <a:avLst/>
          </a:prstGeom>
        </p:spPr>
      </p:pic>
      <p:sp>
        <p:nvSpPr>
          <p:cNvPr id="8" name="TextBox 7">
            <a:extLst>
              <a:ext uri="{FF2B5EF4-FFF2-40B4-BE49-F238E27FC236}">
                <a16:creationId xmlns:a16="http://schemas.microsoft.com/office/drawing/2014/main" id="{7731497C-06D8-F844-ACC1-D68A437212CD}"/>
              </a:ext>
            </a:extLst>
          </p:cNvPr>
          <p:cNvSpPr txBox="1"/>
          <p:nvPr/>
        </p:nvSpPr>
        <p:spPr>
          <a:xfrm>
            <a:off x="8190238" y="486325"/>
            <a:ext cx="3776134" cy="307777"/>
          </a:xfrm>
          <a:prstGeom prst="rect">
            <a:avLst/>
          </a:prstGeom>
          <a:noFill/>
        </p:spPr>
        <p:txBody>
          <a:bodyPr wrap="square" rtlCol="0">
            <a:spAutoFit/>
          </a:bodyPr>
          <a:lstStyle/>
          <a:p>
            <a:pPr algn="ctr"/>
            <a:r>
              <a:rPr lang="en-US" sz="1400" dirty="0"/>
              <a:t>Arratia, Furletova, Hobbs, </a:t>
            </a:r>
            <a:r>
              <a:rPr lang="en-US" sz="1400" dirty="0" err="1"/>
              <a:t>Olness</a:t>
            </a:r>
            <a:r>
              <a:rPr lang="en-US" sz="1400" dirty="0"/>
              <a:t>, Sekula `20</a:t>
            </a:r>
          </a:p>
        </p:txBody>
      </p:sp>
      <p:sp>
        <p:nvSpPr>
          <p:cNvPr id="9" name="Footer Placeholder 8">
            <a:extLst>
              <a:ext uri="{FF2B5EF4-FFF2-40B4-BE49-F238E27FC236}">
                <a16:creationId xmlns:a16="http://schemas.microsoft.com/office/drawing/2014/main" id="{EEBB39DD-A92D-7C45-BCB2-6E82CCCF2058}"/>
              </a:ext>
            </a:extLst>
          </p:cNvPr>
          <p:cNvSpPr>
            <a:spLocks noGrp="1"/>
          </p:cNvSpPr>
          <p:nvPr>
            <p:ph type="ftr" sz="quarter" idx="11"/>
          </p:nvPr>
        </p:nvSpPr>
        <p:spPr/>
        <p:txBody>
          <a:bodyPr/>
          <a:lstStyle/>
          <a:p>
            <a:r>
              <a:rPr lang="en-US"/>
              <a:t>EICUG Early Career</a:t>
            </a:r>
          </a:p>
        </p:txBody>
      </p:sp>
      <p:sp>
        <p:nvSpPr>
          <p:cNvPr id="10" name="Slide Number Placeholder 9">
            <a:extLst>
              <a:ext uri="{FF2B5EF4-FFF2-40B4-BE49-F238E27FC236}">
                <a16:creationId xmlns:a16="http://schemas.microsoft.com/office/drawing/2014/main" id="{B9C2CAF0-0EFE-5E4C-A39B-AF200BCF8B6E}"/>
              </a:ext>
            </a:extLst>
          </p:cNvPr>
          <p:cNvSpPr>
            <a:spLocks noGrp="1"/>
          </p:cNvSpPr>
          <p:nvPr>
            <p:ph type="sldNum" sz="quarter" idx="12"/>
          </p:nvPr>
        </p:nvSpPr>
        <p:spPr/>
        <p:txBody>
          <a:bodyPr/>
          <a:lstStyle/>
          <a:p>
            <a:fld id="{5D4A0402-B54A-814D-BCFB-0A833BEEB04B}" type="slidenum">
              <a:rPr lang="en-US" smtClean="0"/>
              <a:t>31</a:t>
            </a:fld>
            <a:endParaRPr lang="en-US"/>
          </a:p>
        </p:txBody>
      </p:sp>
    </p:spTree>
    <p:extLst>
      <p:ext uri="{BB962C8B-B14F-4D97-AF65-F5344CB8AC3E}">
        <p14:creationId xmlns:p14="http://schemas.microsoft.com/office/powerpoint/2010/main" val="4772342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796F4B-F831-486B-A4C7-A4FF6D4B043F}"/>
              </a:ext>
            </a:extLst>
          </p:cNvPr>
          <p:cNvPicPr>
            <a:picLocks noChangeAspect="1"/>
          </p:cNvPicPr>
          <p:nvPr/>
        </p:nvPicPr>
        <p:blipFill>
          <a:blip r:embed="rId2"/>
          <a:stretch>
            <a:fillRect/>
          </a:stretch>
        </p:blipFill>
        <p:spPr>
          <a:xfrm>
            <a:off x="3854160" y="1057450"/>
            <a:ext cx="3712786" cy="2371550"/>
          </a:xfrm>
          <a:prstGeom prst="rect">
            <a:avLst/>
          </a:prstGeom>
        </p:spPr>
      </p:pic>
      <p:pic>
        <p:nvPicPr>
          <p:cNvPr id="5" name="Picture 4">
            <a:extLst>
              <a:ext uri="{FF2B5EF4-FFF2-40B4-BE49-F238E27FC236}">
                <a16:creationId xmlns:a16="http://schemas.microsoft.com/office/drawing/2014/main" id="{7CE5F228-CD15-467E-8C54-7F78B2CD645E}"/>
              </a:ext>
            </a:extLst>
          </p:cNvPr>
          <p:cNvPicPr>
            <a:picLocks noChangeAspect="1"/>
          </p:cNvPicPr>
          <p:nvPr/>
        </p:nvPicPr>
        <p:blipFill>
          <a:blip r:embed="rId3"/>
          <a:stretch>
            <a:fillRect/>
          </a:stretch>
        </p:blipFill>
        <p:spPr>
          <a:xfrm>
            <a:off x="7771932" y="841703"/>
            <a:ext cx="4255653" cy="5568499"/>
          </a:xfrm>
          <a:prstGeom prst="rect">
            <a:avLst/>
          </a:prstGeom>
        </p:spPr>
      </p:pic>
      <p:pic>
        <p:nvPicPr>
          <p:cNvPr id="6" name="Picture 1" descr="direct_dijet-eps-converted-to.pdf">
            <a:extLst>
              <a:ext uri="{FF2B5EF4-FFF2-40B4-BE49-F238E27FC236}">
                <a16:creationId xmlns:a16="http://schemas.microsoft.com/office/drawing/2014/main" id="{C42E278A-FF74-4FF8-B1A0-8D068D1C3B4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581916"/>
            <a:ext cx="2160270" cy="20307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 descr="resolved_dijet-eps-converted-to.pdf">
            <a:extLst>
              <a:ext uri="{FF2B5EF4-FFF2-40B4-BE49-F238E27FC236}">
                <a16:creationId xmlns:a16="http://schemas.microsoft.com/office/drawing/2014/main" id="{DD8928B9-BD00-4381-A9C7-5B9EF19D546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60270" y="4581916"/>
            <a:ext cx="2160270" cy="20307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a:extLst>
              <a:ext uri="{FF2B5EF4-FFF2-40B4-BE49-F238E27FC236}">
                <a16:creationId xmlns:a16="http://schemas.microsoft.com/office/drawing/2014/main" id="{C84A97AE-33B8-45D3-98D1-30190F2B096F}"/>
              </a:ext>
            </a:extLst>
          </p:cNvPr>
          <p:cNvSpPr txBox="1"/>
          <p:nvPr/>
        </p:nvSpPr>
        <p:spPr>
          <a:xfrm>
            <a:off x="292608" y="824504"/>
            <a:ext cx="3508830" cy="3693319"/>
          </a:xfrm>
          <a:prstGeom prst="rect">
            <a:avLst/>
          </a:prstGeom>
          <a:noFill/>
        </p:spPr>
        <p:txBody>
          <a:bodyPr wrap="square" rtlCol="0">
            <a:spAutoFit/>
          </a:bodyPr>
          <a:lstStyle/>
          <a:p>
            <a:pPr marL="285750" indent="-285750">
              <a:buFont typeface="Wingdings" panose="05000000000000000000" pitchFamily="2" charset="2"/>
              <a:buChar char="q"/>
            </a:pPr>
            <a:r>
              <a:rPr lang="en-US" dirty="0"/>
              <a:t>At low Q2, virtual photon can behave hadronically and initiate 2-&gt;2 type scattering events</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Results in a quark/anti-quark final state with high transverse momentum</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Dijet allows to reconstruct event characteristics to separate signal and background and characterize the structure of the photon</a:t>
            </a:r>
          </a:p>
        </p:txBody>
      </p:sp>
      <p:sp>
        <p:nvSpPr>
          <p:cNvPr id="10" name="Footer Placeholder 9">
            <a:extLst>
              <a:ext uri="{FF2B5EF4-FFF2-40B4-BE49-F238E27FC236}">
                <a16:creationId xmlns:a16="http://schemas.microsoft.com/office/drawing/2014/main" id="{99E8EBBE-D686-4375-8742-4641F982ADC8}"/>
              </a:ext>
            </a:extLst>
          </p:cNvPr>
          <p:cNvSpPr>
            <a:spLocks noGrp="1"/>
          </p:cNvSpPr>
          <p:nvPr>
            <p:ph type="ftr" sz="quarter" idx="11"/>
          </p:nvPr>
        </p:nvSpPr>
        <p:spPr/>
        <p:txBody>
          <a:bodyPr/>
          <a:lstStyle/>
          <a:p>
            <a:r>
              <a:rPr lang="en-US"/>
              <a:t>EICUG Early Career</a:t>
            </a:r>
          </a:p>
        </p:txBody>
      </p:sp>
      <p:sp>
        <p:nvSpPr>
          <p:cNvPr id="11" name="Slide Number Placeholder 10">
            <a:extLst>
              <a:ext uri="{FF2B5EF4-FFF2-40B4-BE49-F238E27FC236}">
                <a16:creationId xmlns:a16="http://schemas.microsoft.com/office/drawing/2014/main" id="{AF8200A1-58E9-4D9C-A9EC-BD81FFEF563C}"/>
              </a:ext>
            </a:extLst>
          </p:cNvPr>
          <p:cNvSpPr>
            <a:spLocks noGrp="1"/>
          </p:cNvSpPr>
          <p:nvPr>
            <p:ph type="sldNum" sz="quarter" idx="12"/>
          </p:nvPr>
        </p:nvSpPr>
        <p:spPr/>
        <p:txBody>
          <a:bodyPr/>
          <a:lstStyle/>
          <a:p>
            <a:fld id="{72A3925D-BBF2-4C35-95A5-3B3DD3CBBB63}" type="slidenum">
              <a:rPr lang="en-US" smtClean="0"/>
              <a:t>32</a:t>
            </a:fld>
            <a:endParaRPr lang="en-US"/>
          </a:p>
        </p:txBody>
      </p:sp>
      <p:sp>
        <p:nvSpPr>
          <p:cNvPr id="12" name="TextBox 11">
            <a:extLst>
              <a:ext uri="{FF2B5EF4-FFF2-40B4-BE49-F238E27FC236}">
                <a16:creationId xmlns:a16="http://schemas.microsoft.com/office/drawing/2014/main" id="{98522AFE-89EE-A632-8BB6-D8C86B7054C0}"/>
              </a:ext>
            </a:extLst>
          </p:cNvPr>
          <p:cNvSpPr txBox="1"/>
          <p:nvPr/>
        </p:nvSpPr>
        <p:spPr>
          <a:xfrm>
            <a:off x="312516" y="173620"/>
            <a:ext cx="8461094" cy="648183"/>
          </a:xfrm>
          <a:prstGeom prst="rect">
            <a:avLst/>
          </a:prstGeom>
          <a:noFill/>
        </p:spPr>
        <p:txBody>
          <a:bodyPr wrap="square" lIns="91440" tIns="45720" rIns="91440" bIns="45720" rtlCol="0" anchor="t">
            <a:spAutoFit/>
          </a:bodyPr>
          <a:lstStyle/>
          <a:p>
            <a:r>
              <a:rPr lang="en-US" sz="3600">
                <a:solidFill>
                  <a:srgbClr val="FF0000"/>
                </a:solidFill>
                <a:cs typeface="Calibri"/>
              </a:rPr>
              <a:t>(Polarized) Photon Structure </a:t>
            </a:r>
            <a:endParaRPr lang="en-US" sz="3600" dirty="0">
              <a:solidFill>
                <a:srgbClr val="FF0000"/>
              </a:solidFill>
              <a:cs typeface="Calibri"/>
            </a:endParaRPr>
          </a:p>
        </p:txBody>
      </p:sp>
      <p:pic>
        <p:nvPicPr>
          <p:cNvPr id="4" name="Picture 3">
            <a:extLst>
              <a:ext uri="{FF2B5EF4-FFF2-40B4-BE49-F238E27FC236}">
                <a16:creationId xmlns:a16="http://schemas.microsoft.com/office/drawing/2014/main" id="{DFEFC4E9-B5A1-4C99-8141-5CA608428280}"/>
              </a:ext>
            </a:extLst>
          </p:cNvPr>
          <p:cNvPicPr>
            <a:picLocks noChangeAspect="1"/>
          </p:cNvPicPr>
          <p:nvPr/>
        </p:nvPicPr>
        <p:blipFill>
          <a:blip r:embed="rId6"/>
          <a:stretch>
            <a:fillRect/>
          </a:stretch>
        </p:blipFill>
        <p:spPr>
          <a:xfrm>
            <a:off x="4172659" y="4238639"/>
            <a:ext cx="3365881" cy="2521722"/>
          </a:xfrm>
          <a:prstGeom prst="rect">
            <a:avLst/>
          </a:prstGeom>
        </p:spPr>
      </p:pic>
      <p:pic>
        <p:nvPicPr>
          <p:cNvPr id="13" name="Picture 12">
            <a:extLst>
              <a:ext uri="{FF2B5EF4-FFF2-40B4-BE49-F238E27FC236}">
                <a16:creationId xmlns:a16="http://schemas.microsoft.com/office/drawing/2014/main" id="{2363D797-F821-E483-3B2A-A8BE4D346942}"/>
              </a:ext>
            </a:extLst>
          </p:cNvPr>
          <p:cNvPicPr>
            <a:picLocks noChangeAspect="1"/>
          </p:cNvPicPr>
          <p:nvPr/>
        </p:nvPicPr>
        <p:blipFill>
          <a:blip r:embed="rId7"/>
          <a:stretch>
            <a:fillRect/>
          </a:stretch>
        </p:blipFill>
        <p:spPr>
          <a:xfrm>
            <a:off x="7566946" y="391624"/>
            <a:ext cx="4608576" cy="6002671"/>
          </a:xfrm>
          <a:prstGeom prst="rect">
            <a:avLst/>
          </a:prstGeom>
        </p:spPr>
      </p:pic>
      <p:pic>
        <p:nvPicPr>
          <p:cNvPr id="9" name="Picture 8" descr="Screen Shot 2015-04-20 at 9.28.30 AM.png">
            <a:extLst>
              <a:ext uri="{FF2B5EF4-FFF2-40B4-BE49-F238E27FC236}">
                <a16:creationId xmlns:a16="http://schemas.microsoft.com/office/drawing/2014/main" id="{6A84A283-286F-4CCB-A985-B265DBE0017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81496" y="3432001"/>
            <a:ext cx="3733800"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13">
            <a:extLst>
              <a:ext uri="{FF2B5EF4-FFF2-40B4-BE49-F238E27FC236}">
                <a16:creationId xmlns:a16="http://schemas.microsoft.com/office/drawing/2014/main" id="{12B06BB2-AFD1-E53D-51B7-7BC9D081DE61}"/>
              </a:ext>
            </a:extLst>
          </p:cNvPr>
          <p:cNvSpPr txBox="1"/>
          <p:nvPr/>
        </p:nvSpPr>
        <p:spPr>
          <a:xfrm>
            <a:off x="8773610" y="153720"/>
            <a:ext cx="3188043" cy="369332"/>
          </a:xfrm>
          <a:prstGeom prst="rect">
            <a:avLst/>
          </a:prstGeom>
          <a:noFill/>
        </p:spPr>
        <p:txBody>
          <a:bodyPr wrap="square">
            <a:spAutoFit/>
          </a:bodyPr>
          <a:lstStyle/>
          <a:p>
            <a:r>
              <a:rPr lang="en-US" b="0" i="1" dirty="0" err="1">
                <a:effectLst/>
                <a:highlight>
                  <a:srgbClr val="FFFFFF"/>
                </a:highlight>
                <a:latin typeface="-apple-system"/>
              </a:rPr>
              <a:t>Phys.Rev.D</a:t>
            </a:r>
            <a:r>
              <a:rPr lang="en-US" b="0" i="0" dirty="0">
                <a:effectLst/>
                <a:highlight>
                  <a:srgbClr val="FFFFFF"/>
                </a:highlight>
                <a:latin typeface="-apple-system"/>
              </a:rPr>
              <a:t> 96 (2017) 7, 074035</a:t>
            </a:r>
            <a:endParaRPr lang="en-US" dirty="0"/>
          </a:p>
        </p:txBody>
      </p:sp>
    </p:spTree>
    <p:extLst>
      <p:ext uri="{BB962C8B-B14F-4D97-AF65-F5344CB8AC3E}">
        <p14:creationId xmlns:p14="http://schemas.microsoft.com/office/powerpoint/2010/main" val="4268585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74FDE1-3C47-4C6B-A3C7-1462A6228191}"/>
              </a:ext>
            </a:extLst>
          </p:cNvPr>
          <p:cNvPicPr>
            <a:picLocks noChangeAspect="1"/>
          </p:cNvPicPr>
          <p:nvPr/>
        </p:nvPicPr>
        <p:blipFill>
          <a:blip r:embed="rId2"/>
          <a:stretch>
            <a:fillRect/>
          </a:stretch>
        </p:blipFill>
        <p:spPr>
          <a:xfrm>
            <a:off x="101659" y="1618954"/>
            <a:ext cx="6899563" cy="2045815"/>
          </a:xfrm>
          <a:prstGeom prst="rect">
            <a:avLst/>
          </a:prstGeom>
        </p:spPr>
      </p:pic>
      <p:pic>
        <p:nvPicPr>
          <p:cNvPr id="5" name="Picture 4">
            <a:extLst>
              <a:ext uri="{FF2B5EF4-FFF2-40B4-BE49-F238E27FC236}">
                <a16:creationId xmlns:a16="http://schemas.microsoft.com/office/drawing/2014/main" id="{8C585D66-8F44-4F29-9CA7-1FAE823B7F29}"/>
              </a:ext>
            </a:extLst>
          </p:cNvPr>
          <p:cNvPicPr>
            <a:picLocks noChangeAspect="1"/>
          </p:cNvPicPr>
          <p:nvPr/>
        </p:nvPicPr>
        <p:blipFill>
          <a:blip r:embed="rId3"/>
          <a:stretch>
            <a:fillRect/>
          </a:stretch>
        </p:blipFill>
        <p:spPr>
          <a:xfrm>
            <a:off x="7214118" y="308760"/>
            <a:ext cx="4469817" cy="2929157"/>
          </a:xfrm>
          <a:prstGeom prst="rect">
            <a:avLst/>
          </a:prstGeom>
        </p:spPr>
      </p:pic>
      <p:pic>
        <p:nvPicPr>
          <p:cNvPr id="6" name="Picture 5">
            <a:extLst>
              <a:ext uri="{FF2B5EF4-FFF2-40B4-BE49-F238E27FC236}">
                <a16:creationId xmlns:a16="http://schemas.microsoft.com/office/drawing/2014/main" id="{EE9D2441-CE09-4A9D-A3E4-0222D657526D}"/>
              </a:ext>
            </a:extLst>
          </p:cNvPr>
          <p:cNvPicPr>
            <a:picLocks noChangeAspect="1"/>
          </p:cNvPicPr>
          <p:nvPr/>
        </p:nvPicPr>
        <p:blipFill>
          <a:blip r:embed="rId4"/>
          <a:stretch>
            <a:fillRect/>
          </a:stretch>
        </p:blipFill>
        <p:spPr>
          <a:xfrm>
            <a:off x="7070708" y="3435950"/>
            <a:ext cx="4613227" cy="3172330"/>
          </a:xfrm>
          <a:prstGeom prst="rect">
            <a:avLst/>
          </a:prstGeom>
        </p:spPr>
      </p:pic>
      <p:pic>
        <p:nvPicPr>
          <p:cNvPr id="7" name="Picture 6">
            <a:extLst>
              <a:ext uri="{FF2B5EF4-FFF2-40B4-BE49-F238E27FC236}">
                <a16:creationId xmlns:a16="http://schemas.microsoft.com/office/drawing/2014/main" id="{FB6F3F17-78C6-4F7D-9DEB-7DC52E9876F6}"/>
              </a:ext>
            </a:extLst>
          </p:cNvPr>
          <p:cNvPicPr>
            <a:picLocks noChangeAspect="1"/>
          </p:cNvPicPr>
          <p:nvPr/>
        </p:nvPicPr>
        <p:blipFill>
          <a:blip r:embed="rId5"/>
          <a:stretch>
            <a:fillRect/>
          </a:stretch>
        </p:blipFill>
        <p:spPr>
          <a:xfrm>
            <a:off x="1528551" y="769438"/>
            <a:ext cx="4045780" cy="962666"/>
          </a:xfrm>
          <a:prstGeom prst="rect">
            <a:avLst/>
          </a:prstGeom>
        </p:spPr>
      </p:pic>
      <p:sp>
        <p:nvSpPr>
          <p:cNvPr id="8" name="TextBox 7">
            <a:extLst>
              <a:ext uri="{FF2B5EF4-FFF2-40B4-BE49-F238E27FC236}">
                <a16:creationId xmlns:a16="http://schemas.microsoft.com/office/drawing/2014/main" id="{E91A0AAA-FC11-4E2C-A607-18093EF7A54A}"/>
              </a:ext>
            </a:extLst>
          </p:cNvPr>
          <p:cNvSpPr txBox="1"/>
          <p:nvPr/>
        </p:nvSpPr>
        <p:spPr>
          <a:xfrm>
            <a:off x="312517" y="3860692"/>
            <a:ext cx="6688706" cy="2862322"/>
          </a:xfrm>
          <a:prstGeom prst="rect">
            <a:avLst/>
          </a:prstGeom>
          <a:noFill/>
        </p:spPr>
        <p:txBody>
          <a:bodyPr wrap="square" rtlCol="0">
            <a:spAutoFit/>
          </a:bodyPr>
          <a:lstStyle/>
          <a:p>
            <a:pPr marL="285750" indent="-285750">
              <a:buFont typeface="Wingdings" panose="05000000000000000000" pitchFamily="2" charset="2"/>
              <a:buChar char="q"/>
            </a:pPr>
            <a:r>
              <a:rPr lang="en-US" dirty="0"/>
              <a:t>Global event shapes offer possibility of very high precision measurements for extractions of non-perturbative parameters such as the strong coupling constant</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Detailed feasibility studies of 1-jettiness observable were carried out as part of the Yellow Report effort taking into account uncertainties on tracking efficiency and calorimeter resolution</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At N</a:t>
            </a:r>
            <a:r>
              <a:rPr lang="en-US" baseline="30000" dirty="0"/>
              <a:t>3</a:t>
            </a:r>
            <a:r>
              <a:rPr lang="en-US" dirty="0"/>
              <a:t>LL, roughly 1% precision is possible, challenging experimental problem, but recent studies show promise</a:t>
            </a:r>
          </a:p>
        </p:txBody>
      </p:sp>
      <p:sp>
        <p:nvSpPr>
          <p:cNvPr id="9" name="Slide Number Placeholder 8">
            <a:extLst>
              <a:ext uri="{FF2B5EF4-FFF2-40B4-BE49-F238E27FC236}">
                <a16:creationId xmlns:a16="http://schemas.microsoft.com/office/drawing/2014/main" id="{C417A2E8-239A-4203-A29B-A4B8D2DE8D0A}"/>
              </a:ext>
            </a:extLst>
          </p:cNvPr>
          <p:cNvSpPr>
            <a:spLocks noGrp="1"/>
          </p:cNvSpPr>
          <p:nvPr>
            <p:ph type="sldNum" sz="quarter" idx="12"/>
          </p:nvPr>
        </p:nvSpPr>
        <p:spPr/>
        <p:txBody>
          <a:bodyPr/>
          <a:lstStyle/>
          <a:p>
            <a:fld id="{334B7C2E-6900-450F-BD43-49385DC1276E}" type="slidenum">
              <a:rPr lang="en-US" smtClean="0"/>
              <a:t>33</a:t>
            </a:fld>
            <a:endParaRPr lang="en-US"/>
          </a:p>
        </p:txBody>
      </p:sp>
      <p:sp>
        <p:nvSpPr>
          <p:cNvPr id="4" name="Footer Placeholder 3">
            <a:extLst>
              <a:ext uri="{FF2B5EF4-FFF2-40B4-BE49-F238E27FC236}">
                <a16:creationId xmlns:a16="http://schemas.microsoft.com/office/drawing/2014/main" id="{A3B9CA5B-6F77-45D2-BF3F-D143630CB52C}"/>
              </a:ext>
            </a:extLst>
          </p:cNvPr>
          <p:cNvSpPr>
            <a:spLocks noGrp="1"/>
          </p:cNvSpPr>
          <p:nvPr>
            <p:ph type="ftr" sz="quarter" idx="11"/>
          </p:nvPr>
        </p:nvSpPr>
        <p:spPr/>
        <p:txBody>
          <a:bodyPr/>
          <a:lstStyle/>
          <a:p>
            <a:r>
              <a:rPr lang="en-US"/>
              <a:t>EICUG Early Career</a:t>
            </a:r>
          </a:p>
        </p:txBody>
      </p:sp>
      <p:sp>
        <p:nvSpPr>
          <p:cNvPr id="10" name="TextBox 9">
            <a:extLst>
              <a:ext uri="{FF2B5EF4-FFF2-40B4-BE49-F238E27FC236}">
                <a16:creationId xmlns:a16="http://schemas.microsoft.com/office/drawing/2014/main" id="{7494DAD2-EBB4-E54E-BBDD-4E46730B1805}"/>
              </a:ext>
            </a:extLst>
          </p:cNvPr>
          <p:cNvSpPr txBox="1"/>
          <p:nvPr/>
        </p:nvSpPr>
        <p:spPr>
          <a:xfrm>
            <a:off x="312516" y="173620"/>
            <a:ext cx="8461094" cy="648183"/>
          </a:xfrm>
          <a:prstGeom prst="rect">
            <a:avLst/>
          </a:prstGeom>
          <a:noFill/>
        </p:spPr>
        <p:txBody>
          <a:bodyPr wrap="square" lIns="91440" tIns="45720" rIns="91440" bIns="45720" rtlCol="0" anchor="t">
            <a:spAutoFit/>
          </a:bodyPr>
          <a:lstStyle/>
          <a:p>
            <a:r>
              <a:rPr lang="en-US" sz="3600" dirty="0">
                <a:solidFill>
                  <a:srgbClr val="FF0000"/>
                </a:solidFill>
                <a:cs typeface="Calibri"/>
              </a:rPr>
              <a:t>Global Event Shapes </a:t>
            </a:r>
          </a:p>
        </p:txBody>
      </p:sp>
    </p:spTree>
    <p:extLst>
      <p:ext uri="{BB962C8B-B14F-4D97-AF65-F5344CB8AC3E}">
        <p14:creationId xmlns:p14="http://schemas.microsoft.com/office/powerpoint/2010/main" val="20898036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E1DE34C-5F2E-4C6F-BACE-E72F18E7B998}"/>
              </a:ext>
            </a:extLst>
          </p:cNvPr>
          <p:cNvSpPr txBox="1"/>
          <p:nvPr/>
        </p:nvSpPr>
        <p:spPr>
          <a:xfrm>
            <a:off x="84665" y="825555"/>
            <a:ext cx="5952066" cy="369332"/>
          </a:xfrm>
          <a:prstGeom prst="rect">
            <a:avLst/>
          </a:prstGeom>
          <a:noFill/>
        </p:spPr>
        <p:txBody>
          <a:bodyPr wrap="square" rtlCol="0">
            <a:spAutoFit/>
          </a:bodyPr>
          <a:lstStyle/>
          <a:p>
            <a:pPr algn="ctr"/>
            <a:r>
              <a:rPr lang="en-US" u="sng" dirty="0">
                <a:solidFill>
                  <a:schemeClr val="bg1">
                    <a:lumMod val="65000"/>
                  </a:schemeClr>
                </a:solidFill>
              </a:rPr>
              <a:t>Global properties and </a:t>
            </a:r>
            <a:r>
              <a:rPr lang="en-US" u="sng" dirty="0" err="1">
                <a:solidFill>
                  <a:schemeClr val="bg1">
                    <a:lumMod val="65000"/>
                  </a:schemeClr>
                </a:solidFill>
              </a:rPr>
              <a:t>parton</a:t>
            </a:r>
            <a:r>
              <a:rPr lang="en-US" u="sng" dirty="0">
                <a:solidFill>
                  <a:schemeClr val="bg1">
                    <a:lumMod val="65000"/>
                  </a:schemeClr>
                </a:solidFill>
              </a:rPr>
              <a:t> structure of hadrons</a:t>
            </a:r>
          </a:p>
        </p:txBody>
      </p:sp>
      <p:sp>
        <p:nvSpPr>
          <p:cNvPr id="10" name="TextBox 9">
            <a:extLst>
              <a:ext uri="{FF2B5EF4-FFF2-40B4-BE49-F238E27FC236}">
                <a16:creationId xmlns:a16="http://schemas.microsoft.com/office/drawing/2014/main" id="{934CB932-3FBD-4B80-ADF8-DF0B3D951C56}"/>
              </a:ext>
            </a:extLst>
          </p:cNvPr>
          <p:cNvSpPr txBox="1"/>
          <p:nvPr/>
        </p:nvSpPr>
        <p:spPr>
          <a:xfrm>
            <a:off x="6155267" y="829729"/>
            <a:ext cx="5952066" cy="369332"/>
          </a:xfrm>
          <a:prstGeom prst="rect">
            <a:avLst/>
          </a:prstGeom>
          <a:noFill/>
        </p:spPr>
        <p:txBody>
          <a:bodyPr wrap="square" rtlCol="0">
            <a:spAutoFit/>
          </a:bodyPr>
          <a:lstStyle/>
          <a:p>
            <a:pPr algn="ctr"/>
            <a:r>
              <a:rPr lang="en-US" u="sng" dirty="0"/>
              <a:t>Multi-dimensional imaging of nucleons, nuclei and mesons</a:t>
            </a:r>
          </a:p>
        </p:txBody>
      </p:sp>
      <p:sp>
        <p:nvSpPr>
          <p:cNvPr id="11" name="TextBox 10">
            <a:extLst>
              <a:ext uri="{FF2B5EF4-FFF2-40B4-BE49-F238E27FC236}">
                <a16:creationId xmlns:a16="http://schemas.microsoft.com/office/drawing/2014/main" id="{184BF57E-705B-4911-938D-BDB1123A8CA1}"/>
              </a:ext>
            </a:extLst>
          </p:cNvPr>
          <p:cNvSpPr txBox="1"/>
          <p:nvPr/>
        </p:nvSpPr>
        <p:spPr>
          <a:xfrm>
            <a:off x="84665" y="3750728"/>
            <a:ext cx="5952066" cy="369332"/>
          </a:xfrm>
          <a:prstGeom prst="rect">
            <a:avLst/>
          </a:prstGeom>
          <a:noFill/>
        </p:spPr>
        <p:txBody>
          <a:bodyPr wrap="square" rtlCol="0">
            <a:spAutoFit/>
          </a:bodyPr>
          <a:lstStyle/>
          <a:p>
            <a:pPr algn="ctr"/>
            <a:r>
              <a:rPr lang="en-US" u="sng" dirty="0">
                <a:solidFill>
                  <a:schemeClr val="bg1">
                    <a:lumMod val="65000"/>
                  </a:schemeClr>
                </a:solidFill>
              </a:rPr>
              <a:t>The nucleus: a laboratory for QCD</a:t>
            </a:r>
          </a:p>
        </p:txBody>
      </p:sp>
      <p:sp>
        <p:nvSpPr>
          <p:cNvPr id="12" name="TextBox 11">
            <a:extLst>
              <a:ext uri="{FF2B5EF4-FFF2-40B4-BE49-F238E27FC236}">
                <a16:creationId xmlns:a16="http://schemas.microsoft.com/office/drawing/2014/main" id="{74925CF3-8E9B-4913-A154-524DE4C97A40}"/>
              </a:ext>
            </a:extLst>
          </p:cNvPr>
          <p:cNvSpPr txBox="1"/>
          <p:nvPr/>
        </p:nvSpPr>
        <p:spPr>
          <a:xfrm>
            <a:off x="6155267" y="3759195"/>
            <a:ext cx="5952066" cy="369332"/>
          </a:xfrm>
          <a:prstGeom prst="rect">
            <a:avLst/>
          </a:prstGeom>
          <a:noFill/>
        </p:spPr>
        <p:txBody>
          <a:bodyPr wrap="square" rtlCol="0">
            <a:spAutoFit/>
          </a:bodyPr>
          <a:lstStyle/>
          <a:p>
            <a:pPr algn="ctr"/>
            <a:r>
              <a:rPr lang="en-US" u="sng" dirty="0">
                <a:solidFill>
                  <a:schemeClr val="bg1">
                    <a:lumMod val="65000"/>
                  </a:schemeClr>
                </a:solidFill>
              </a:rPr>
              <a:t>Understanding hadronization</a:t>
            </a:r>
          </a:p>
        </p:txBody>
      </p:sp>
      <p:sp>
        <p:nvSpPr>
          <p:cNvPr id="13" name="TextBox 12">
            <a:extLst>
              <a:ext uri="{FF2B5EF4-FFF2-40B4-BE49-F238E27FC236}">
                <a16:creationId xmlns:a16="http://schemas.microsoft.com/office/drawing/2014/main" id="{00D2AAB1-4260-4084-A609-A178446B601C}"/>
              </a:ext>
            </a:extLst>
          </p:cNvPr>
          <p:cNvSpPr txBox="1"/>
          <p:nvPr/>
        </p:nvSpPr>
        <p:spPr>
          <a:xfrm>
            <a:off x="84665" y="1380062"/>
            <a:ext cx="5562602" cy="1846659"/>
          </a:xfrm>
          <a:prstGeom prst="rect">
            <a:avLst/>
          </a:prstGeom>
          <a:noFill/>
        </p:spPr>
        <p:txBody>
          <a:bodyPr wrap="square" rtlCol="0">
            <a:spAutoFit/>
          </a:bodyPr>
          <a:lstStyle/>
          <a:p>
            <a:pPr marL="742950" lvl="1" indent="-285750">
              <a:lnSpc>
                <a:spcPct val="150000"/>
              </a:lnSpc>
              <a:buFont typeface="Wingdings" panose="05000000000000000000" pitchFamily="2" charset="2"/>
              <a:buChar char="Ø"/>
            </a:pPr>
            <a:r>
              <a:rPr lang="en-US" sz="1600" dirty="0">
                <a:solidFill>
                  <a:schemeClr val="bg1">
                    <a:lumMod val="65000"/>
                  </a:schemeClr>
                </a:solidFill>
              </a:rPr>
              <a:t>Unpolarized </a:t>
            </a:r>
            <a:r>
              <a:rPr lang="en-US" sz="1600" dirty="0" err="1">
                <a:solidFill>
                  <a:schemeClr val="bg1">
                    <a:lumMod val="65000"/>
                  </a:schemeClr>
                </a:solidFill>
              </a:rPr>
              <a:t>parton</a:t>
            </a:r>
            <a:r>
              <a:rPr lang="en-US" sz="1600" dirty="0">
                <a:solidFill>
                  <a:schemeClr val="bg1">
                    <a:lumMod val="65000"/>
                  </a:schemeClr>
                </a:solidFill>
              </a:rPr>
              <a:t> structure of the proton and neutron</a:t>
            </a:r>
          </a:p>
          <a:p>
            <a:pPr marL="742950" lvl="1" indent="-285750">
              <a:lnSpc>
                <a:spcPct val="150000"/>
              </a:lnSpc>
              <a:buFont typeface="Wingdings" panose="05000000000000000000" pitchFamily="2" charset="2"/>
              <a:buChar char="Ø"/>
            </a:pPr>
            <a:r>
              <a:rPr lang="en-US" sz="1600" dirty="0">
                <a:solidFill>
                  <a:schemeClr val="bg1">
                    <a:lumMod val="65000"/>
                  </a:schemeClr>
                </a:solidFill>
              </a:rPr>
              <a:t>Spin structure of the proton and neutron</a:t>
            </a:r>
          </a:p>
          <a:p>
            <a:pPr marL="742950" lvl="1" indent="-285750">
              <a:lnSpc>
                <a:spcPct val="150000"/>
              </a:lnSpc>
              <a:buFont typeface="Wingdings" panose="05000000000000000000" pitchFamily="2" charset="2"/>
              <a:buChar char="Ø"/>
            </a:pPr>
            <a:r>
              <a:rPr lang="en-US" sz="1600" dirty="0">
                <a:solidFill>
                  <a:schemeClr val="bg1">
                    <a:lumMod val="65000"/>
                  </a:schemeClr>
                </a:solidFill>
              </a:rPr>
              <a:t>Inclusive and hard diffraction</a:t>
            </a:r>
          </a:p>
          <a:p>
            <a:pPr marL="742950" lvl="1" indent="-285750">
              <a:lnSpc>
                <a:spcPct val="150000"/>
              </a:lnSpc>
              <a:buFont typeface="Wingdings" panose="05000000000000000000" pitchFamily="2" charset="2"/>
              <a:buChar char="Ø"/>
            </a:pPr>
            <a:r>
              <a:rPr lang="en-US" sz="1600" dirty="0">
                <a:solidFill>
                  <a:schemeClr val="bg1">
                    <a:lumMod val="65000"/>
                  </a:schemeClr>
                </a:solidFill>
              </a:rPr>
              <a:t>Global event shapes and the strong coupling constant</a:t>
            </a:r>
          </a:p>
          <a:p>
            <a:endParaRPr lang="en-US" dirty="0"/>
          </a:p>
        </p:txBody>
      </p:sp>
      <p:sp>
        <p:nvSpPr>
          <p:cNvPr id="14" name="TextBox 13">
            <a:extLst>
              <a:ext uri="{FF2B5EF4-FFF2-40B4-BE49-F238E27FC236}">
                <a16:creationId xmlns:a16="http://schemas.microsoft.com/office/drawing/2014/main" id="{8B979765-9DE1-4425-9FD4-221ADA7C3ACB}"/>
              </a:ext>
            </a:extLst>
          </p:cNvPr>
          <p:cNvSpPr txBox="1"/>
          <p:nvPr/>
        </p:nvSpPr>
        <p:spPr>
          <a:xfrm>
            <a:off x="6155267" y="1373821"/>
            <a:ext cx="5655733" cy="1107996"/>
          </a:xfrm>
          <a:prstGeom prst="rect">
            <a:avLst/>
          </a:prstGeom>
          <a:noFill/>
        </p:spPr>
        <p:txBody>
          <a:bodyPr wrap="square" rtlCol="0">
            <a:spAutoFit/>
          </a:bodyPr>
          <a:lstStyle/>
          <a:p>
            <a:pPr marL="742950" lvl="1" indent="-285750">
              <a:lnSpc>
                <a:spcPct val="150000"/>
              </a:lnSpc>
              <a:buFont typeface="Wingdings" panose="05000000000000000000" pitchFamily="2" charset="2"/>
              <a:buChar char="Ø"/>
            </a:pPr>
            <a:r>
              <a:rPr lang="en-US" sz="1600" dirty="0"/>
              <a:t>Imaging of quarks and gluons in momentum space</a:t>
            </a:r>
          </a:p>
          <a:p>
            <a:pPr marL="742950" lvl="1" indent="-285750">
              <a:lnSpc>
                <a:spcPct val="150000"/>
              </a:lnSpc>
              <a:buFont typeface="Wingdings" panose="05000000000000000000" pitchFamily="2" charset="2"/>
              <a:buChar char="Ø"/>
            </a:pPr>
            <a:r>
              <a:rPr lang="en-US" sz="1600" dirty="0"/>
              <a:t>Wigner functions</a:t>
            </a:r>
          </a:p>
          <a:p>
            <a:endParaRPr lang="en-US" dirty="0"/>
          </a:p>
        </p:txBody>
      </p:sp>
      <p:sp>
        <p:nvSpPr>
          <p:cNvPr id="15" name="TextBox 14">
            <a:extLst>
              <a:ext uri="{FF2B5EF4-FFF2-40B4-BE49-F238E27FC236}">
                <a16:creationId xmlns:a16="http://schemas.microsoft.com/office/drawing/2014/main" id="{7C81A27C-1609-4368-A6B5-B90C3515AD8F}"/>
              </a:ext>
            </a:extLst>
          </p:cNvPr>
          <p:cNvSpPr txBox="1"/>
          <p:nvPr/>
        </p:nvSpPr>
        <p:spPr>
          <a:xfrm>
            <a:off x="84665" y="4351871"/>
            <a:ext cx="5723468" cy="1477328"/>
          </a:xfrm>
          <a:prstGeom prst="rect">
            <a:avLst/>
          </a:prstGeom>
          <a:noFill/>
        </p:spPr>
        <p:txBody>
          <a:bodyPr wrap="square" rtlCol="0">
            <a:spAutoFit/>
          </a:bodyPr>
          <a:lstStyle/>
          <a:p>
            <a:pPr marL="742950" lvl="1" indent="-285750">
              <a:lnSpc>
                <a:spcPct val="150000"/>
              </a:lnSpc>
              <a:buFont typeface="Wingdings" panose="05000000000000000000" pitchFamily="2" charset="2"/>
              <a:buChar char="Ø"/>
            </a:pPr>
            <a:r>
              <a:rPr lang="en-US" sz="1600" dirty="0">
                <a:solidFill>
                  <a:schemeClr val="bg1">
                    <a:lumMod val="65000"/>
                  </a:schemeClr>
                </a:solidFill>
              </a:rPr>
              <a:t>High </a:t>
            </a:r>
            <a:r>
              <a:rPr lang="en-US" sz="1600" dirty="0" err="1">
                <a:solidFill>
                  <a:schemeClr val="bg1">
                    <a:lumMod val="65000"/>
                  </a:schemeClr>
                </a:solidFill>
              </a:rPr>
              <a:t>parton</a:t>
            </a:r>
            <a:r>
              <a:rPr lang="en-US" sz="1600" dirty="0">
                <a:solidFill>
                  <a:schemeClr val="bg1">
                    <a:lumMod val="65000"/>
                  </a:schemeClr>
                </a:solidFill>
              </a:rPr>
              <a:t> densities and saturation</a:t>
            </a:r>
          </a:p>
          <a:p>
            <a:pPr marL="742950" lvl="1" indent="-285750">
              <a:lnSpc>
                <a:spcPct val="150000"/>
              </a:lnSpc>
              <a:buFont typeface="Wingdings" panose="05000000000000000000" pitchFamily="2" charset="2"/>
              <a:buChar char="Ø"/>
            </a:pPr>
            <a:r>
              <a:rPr lang="en-US" sz="1600" dirty="0">
                <a:solidFill>
                  <a:schemeClr val="bg1">
                    <a:lumMod val="65000"/>
                  </a:schemeClr>
                </a:solidFill>
              </a:rPr>
              <a:t>Particle propagation in matter and transport properties</a:t>
            </a:r>
          </a:p>
          <a:p>
            <a:pPr marL="742950" lvl="1" indent="-285750">
              <a:lnSpc>
                <a:spcPct val="150000"/>
              </a:lnSpc>
              <a:buFont typeface="Wingdings" panose="05000000000000000000" pitchFamily="2" charset="2"/>
              <a:buChar char="Ø"/>
            </a:pPr>
            <a:r>
              <a:rPr lang="en-US" sz="1600" dirty="0">
                <a:solidFill>
                  <a:schemeClr val="bg1">
                    <a:lumMod val="65000"/>
                  </a:schemeClr>
                </a:solidFill>
              </a:rPr>
              <a:t>Special opportunities with jets and heavy quarks</a:t>
            </a:r>
          </a:p>
          <a:p>
            <a:endParaRPr lang="en-US" dirty="0"/>
          </a:p>
        </p:txBody>
      </p:sp>
      <p:sp>
        <p:nvSpPr>
          <p:cNvPr id="16" name="TextBox 15">
            <a:extLst>
              <a:ext uri="{FF2B5EF4-FFF2-40B4-BE49-F238E27FC236}">
                <a16:creationId xmlns:a16="http://schemas.microsoft.com/office/drawing/2014/main" id="{5BA019A7-EA5E-470F-9658-96564B1751E7}"/>
              </a:ext>
            </a:extLst>
          </p:cNvPr>
          <p:cNvSpPr txBox="1"/>
          <p:nvPr/>
        </p:nvSpPr>
        <p:spPr>
          <a:xfrm>
            <a:off x="6155267" y="4349390"/>
            <a:ext cx="5655733" cy="1107996"/>
          </a:xfrm>
          <a:prstGeom prst="rect">
            <a:avLst/>
          </a:prstGeom>
          <a:noFill/>
        </p:spPr>
        <p:txBody>
          <a:bodyPr wrap="square" rtlCol="0">
            <a:spAutoFit/>
          </a:bodyPr>
          <a:lstStyle/>
          <a:p>
            <a:pPr marL="742950" lvl="1" indent="-285750">
              <a:lnSpc>
                <a:spcPct val="150000"/>
              </a:lnSpc>
              <a:buFont typeface="Wingdings" panose="05000000000000000000" pitchFamily="2" charset="2"/>
              <a:buChar char="Ø"/>
            </a:pPr>
            <a:r>
              <a:rPr lang="en-US" sz="1600" dirty="0">
                <a:solidFill>
                  <a:schemeClr val="bg1">
                    <a:lumMod val="65000"/>
                  </a:schemeClr>
                </a:solidFill>
              </a:rPr>
              <a:t>Hadronization in the vacuum</a:t>
            </a:r>
          </a:p>
          <a:p>
            <a:pPr marL="742950" lvl="1" indent="-285750">
              <a:lnSpc>
                <a:spcPct val="150000"/>
              </a:lnSpc>
              <a:buFont typeface="Wingdings" panose="05000000000000000000" pitchFamily="2" charset="2"/>
              <a:buChar char="Ø"/>
            </a:pPr>
            <a:r>
              <a:rPr lang="en-US" sz="1600" dirty="0">
                <a:solidFill>
                  <a:schemeClr val="bg1">
                    <a:lumMod val="65000"/>
                  </a:schemeClr>
                </a:solidFill>
              </a:rPr>
              <a:t>Hadronization in the nuclear environment</a:t>
            </a:r>
          </a:p>
          <a:p>
            <a:endParaRPr lang="en-US" dirty="0"/>
          </a:p>
        </p:txBody>
      </p:sp>
      <p:sp>
        <p:nvSpPr>
          <p:cNvPr id="4" name="Footer Placeholder 3">
            <a:extLst>
              <a:ext uri="{FF2B5EF4-FFF2-40B4-BE49-F238E27FC236}">
                <a16:creationId xmlns:a16="http://schemas.microsoft.com/office/drawing/2014/main" id="{605DF3EE-E36D-4921-9A4F-EF670E5CB37C}"/>
              </a:ext>
            </a:extLst>
          </p:cNvPr>
          <p:cNvSpPr>
            <a:spLocks noGrp="1"/>
          </p:cNvSpPr>
          <p:nvPr>
            <p:ph type="ftr" sz="quarter" idx="11"/>
          </p:nvPr>
        </p:nvSpPr>
        <p:spPr/>
        <p:txBody>
          <a:bodyPr/>
          <a:lstStyle/>
          <a:p>
            <a:r>
              <a:rPr lang="en-US"/>
              <a:t>EICUG Early Career</a:t>
            </a:r>
          </a:p>
        </p:txBody>
      </p:sp>
      <p:sp>
        <p:nvSpPr>
          <p:cNvPr id="5" name="Slide Number Placeholder 4">
            <a:extLst>
              <a:ext uri="{FF2B5EF4-FFF2-40B4-BE49-F238E27FC236}">
                <a16:creationId xmlns:a16="http://schemas.microsoft.com/office/drawing/2014/main" id="{FBA8E07A-6267-471C-89E6-F67AA5F24118}"/>
              </a:ext>
            </a:extLst>
          </p:cNvPr>
          <p:cNvSpPr>
            <a:spLocks noGrp="1"/>
          </p:cNvSpPr>
          <p:nvPr>
            <p:ph type="sldNum" sz="quarter" idx="12"/>
          </p:nvPr>
        </p:nvSpPr>
        <p:spPr/>
        <p:txBody>
          <a:bodyPr/>
          <a:lstStyle/>
          <a:p>
            <a:fld id="{AE219745-87EB-43FA-8050-32508D18A940}" type="slidenum">
              <a:rPr lang="en-US" smtClean="0"/>
              <a:t>34</a:t>
            </a:fld>
            <a:endParaRPr lang="en-US"/>
          </a:p>
        </p:txBody>
      </p:sp>
      <p:sp>
        <p:nvSpPr>
          <p:cNvPr id="19" name="TextBox 18">
            <a:extLst>
              <a:ext uri="{FF2B5EF4-FFF2-40B4-BE49-F238E27FC236}">
                <a16:creationId xmlns:a16="http://schemas.microsoft.com/office/drawing/2014/main" id="{58B3E2AC-D195-B148-9BB4-2FC9A350C7C9}"/>
              </a:ext>
            </a:extLst>
          </p:cNvPr>
          <p:cNvSpPr txBox="1"/>
          <p:nvPr/>
        </p:nvSpPr>
        <p:spPr>
          <a:xfrm>
            <a:off x="312516" y="173620"/>
            <a:ext cx="8461094" cy="648183"/>
          </a:xfrm>
          <a:prstGeom prst="rect">
            <a:avLst/>
          </a:prstGeom>
          <a:noFill/>
        </p:spPr>
        <p:txBody>
          <a:bodyPr wrap="square" lIns="91440" tIns="45720" rIns="91440" bIns="45720" rtlCol="0" anchor="t">
            <a:spAutoFit/>
          </a:bodyPr>
          <a:lstStyle/>
          <a:p>
            <a:r>
              <a:rPr lang="en-US" sz="3600" dirty="0">
                <a:solidFill>
                  <a:srgbClr val="FF0000"/>
                </a:solidFill>
                <a:cs typeface="Calibri"/>
              </a:rPr>
              <a:t>Jets in the Yellow Report </a:t>
            </a:r>
          </a:p>
        </p:txBody>
      </p:sp>
    </p:spTree>
    <p:extLst>
      <p:ext uri="{BB962C8B-B14F-4D97-AF65-F5344CB8AC3E}">
        <p14:creationId xmlns:p14="http://schemas.microsoft.com/office/powerpoint/2010/main" val="32847611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F91427-CA45-450E-84B0-FF10B366BC65}"/>
              </a:ext>
            </a:extLst>
          </p:cNvPr>
          <p:cNvPicPr>
            <a:picLocks noChangeAspect="1"/>
          </p:cNvPicPr>
          <p:nvPr/>
        </p:nvPicPr>
        <p:blipFill>
          <a:blip r:embed="rId2"/>
          <a:stretch>
            <a:fillRect/>
          </a:stretch>
        </p:blipFill>
        <p:spPr>
          <a:xfrm>
            <a:off x="1995860" y="2506133"/>
            <a:ext cx="5628906" cy="4119036"/>
          </a:xfrm>
          <a:prstGeom prst="rect">
            <a:avLst/>
          </a:prstGeom>
        </p:spPr>
      </p:pic>
      <p:sp>
        <p:nvSpPr>
          <p:cNvPr id="6" name="TextBox 5">
            <a:extLst>
              <a:ext uri="{FF2B5EF4-FFF2-40B4-BE49-F238E27FC236}">
                <a16:creationId xmlns:a16="http://schemas.microsoft.com/office/drawing/2014/main" id="{7E6B0625-9BDE-4FC3-9F26-E5E9910B16FE}"/>
              </a:ext>
            </a:extLst>
          </p:cNvPr>
          <p:cNvSpPr txBox="1"/>
          <p:nvPr/>
        </p:nvSpPr>
        <p:spPr>
          <a:xfrm>
            <a:off x="7718227" y="1163196"/>
            <a:ext cx="4181128" cy="4801314"/>
          </a:xfrm>
          <a:prstGeom prst="rect">
            <a:avLst/>
          </a:prstGeom>
          <a:noFill/>
        </p:spPr>
        <p:txBody>
          <a:bodyPr wrap="square" rtlCol="0">
            <a:spAutoFit/>
          </a:bodyPr>
          <a:lstStyle/>
          <a:p>
            <a:pPr marL="285750" indent="-285750">
              <a:buFont typeface="Wingdings" panose="05000000000000000000" pitchFamily="2" charset="2"/>
              <a:buChar char="q"/>
            </a:pPr>
            <a:r>
              <a:rPr lang="en-US" dirty="0"/>
              <a:t>Jet measurements for 3D imaging of nucleons at the EIC is emerging as a fruitful field</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Jets are complementary to standard SIDIS extractions of TMDs and provide better surrogates for </a:t>
            </a:r>
            <a:r>
              <a:rPr lang="en-US" dirty="0" err="1"/>
              <a:t>parton</a:t>
            </a:r>
            <a:r>
              <a:rPr lang="en-US" dirty="0"/>
              <a:t> kinematics while allowing cleaner separation of target and current fragmentation regions</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Jet measurements allow independent constraints on TMD PDFs and FFs from a single measurement</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Azimuthal correlation between jet and lepton sensitive to TMD PDFs (</a:t>
            </a:r>
            <a:r>
              <a:rPr lang="en-US" dirty="0" err="1"/>
              <a:t>Sivers</a:t>
            </a:r>
            <a:r>
              <a:rPr lang="en-US" dirty="0"/>
              <a:t>)</a:t>
            </a:r>
          </a:p>
        </p:txBody>
      </p:sp>
      <p:pic>
        <p:nvPicPr>
          <p:cNvPr id="7" name="Picture 6">
            <a:extLst>
              <a:ext uri="{FF2B5EF4-FFF2-40B4-BE49-F238E27FC236}">
                <a16:creationId xmlns:a16="http://schemas.microsoft.com/office/drawing/2014/main" id="{6C405060-7FE6-424B-9356-53F8C1466A9E}"/>
              </a:ext>
            </a:extLst>
          </p:cNvPr>
          <p:cNvPicPr>
            <a:picLocks noChangeAspect="1"/>
          </p:cNvPicPr>
          <p:nvPr/>
        </p:nvPicPr>
        <p:blipFill>
          <a:blip r:embed="rId3"/>
          <a:stretch>
            <a:fillRect/>
          </a:stretch>
        </p:blipFill>
        <p:spPr>
          <a:xfrm>
            <a:off x="2980594" y="1544142"/>
            <a:ext cx="4249613" cy="431800"/>
          </a:xfrm>
          <a:prstGeom prst="rect">
            <a:avLst/>
          </a:prstGeom>
        </p:spPr>
      </p:pic>
      <p:pic>
        <p:nvPicPr>
          <p:cNvPr id="9" name="Picture 8">
            <a:extLst>
              <a:ext uri="{FF2B5EF4-FFF2-40B4-BE49-F238E27FC236}">
                <a16:creationId xmlns:a16="http://schemas.microsoft.com/office/drawing/2014/main" id="{6F6BD988-9189-441A-972B-03EFA245D19D}"/>
              </a:ext>
            </a:extLst>
          </p:cNvPr>
          <p:cNvPicPr>
            <a:picLocks noChangeAspect="1"/>
          </p:cNvPicPr>
          <p:nvPr/>
        </p:nvPicPr>
        <p:blipFill>
          <a:blip r:embed="rId4"/>
          <a:stretch>
            <a:fillRect/>
          </a:stretch>
        </p:blipFill>
        <p:spPr>
          <a:xfrm>
            <a:off x="148711" y="858395"/>
            <a:ext cx="2738422" cy="3449847"/>
          </a:xfrm>
          <a:prstGeom prst="rect">
            <a:avLst/>
          </a:prstGeom>
        </p:spPr>
      </p:pic>
      <p:sp>
        <p:nvSpPr>
          <p:cNvPr id="10" name="Oval 9">
            <a:extLst>
              <a:ext uri="{FF2B5EF4-FFF2-40B4-BE49-F238E27FC236}">
                <a16:creationId xmlns:a16="http://schemas.microsoft.com/office/drawing/2014/main" id="{5FC1E711-8AF1-44D3-AA6F-5A7463E1986F}"/>
              </a:ext>
            </a:extLst>
          </p:cNvPr>
          <p:cNvSpPr/>
          <p:nvPr/>
        </p:nvSpPr>
        <p:spPr>
          <a:xfrm>
            <a:off x="4766733" y="1501807"/>
            <a:ext cx="905934" cy="53865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C1CD7BD-4978-496F-A62D-611E6331CF5B}"/>
              </a:ext>
            </a:extLst>
          </p:cNvPr>
          <p:cNvSpPr txBox="1"/>
          <p:nvPr/>
        </p:nvSpPr>
        <p:spPr>
          <a:xfrm>
            <a:off x="5813227" y="6358268"/>
            <a:ext cx="3810000" cy="307777"/>
          </a:xfrm>
          <a:prstGeom prst="rect">
            <a:avLst/>
          </a:prstGeom>
          <a:noFill/>
        </p:spPr>
        <p:txBody>
          <a:bodyPr wrap="square" rtlCol="0">
            <a:spAutoFit/>
          </a:bodyPr>
          <a:lstStyle/>
          <a:p>
            <a:r>
              <a:rPr lang="en-US" sz="1400" dirty="0"/>
              <a:t>Arratia, Kang, Prokudin, Ringer `20</a:t>
            </a:r>
          </a:p>
        </p:txBody>
      </p:sp>
      <p:sp>
        <p:nvSpPr>
          <p:cNvPr id="12" name="Slide Number Placeholder 11">
            <a:extLst>
              <a:ext uri="{FF2B5EF4-FFF2-40B4-BE49-F238E27FC236}">
                <a16:creationId xmlns:a16="http://schemas.microsoft.com/office/drawing/2014/main" id="{7C6E6DF7-DEA8-4F43-A153-AF3D01686E56}"/>
              </a:ext>
            </a:extLst>
          </p:cNvPr>
          <p:cNvSpPr>
            <a:spLocks noGrp="1"/>
          </p:cNvSpPr>
          <p:nvPr>
            <p:ph type="sldNum" sz="quarter" idx="12"/>
          </p:nvPr>
        </p:nvSpPr>
        <p:spPr/>
        <p:txBody>
          <a:bodyPr/>
          <a:lstStyle/>
          <a:p>
            <a:fld id="{334B7C2E-6900-450F-BD43-49385DC1276E}" type="slidenum">
              <a:rPr lang="en-US" smtClean="0"/>
              <a:t>35</a:t>
            </a:fld>
            <a:endParaRPr lang="en-US"/>
          </a:p>
        </p:txBody>
      </p:sp>
      <p:sp>
        <p:nvSpPr>
          <p:cNvPr id="4" name="Footer Placeholder 3">
            <a:extLst>
              <a:ext uri="{FF2B5EF4-FFF2-40B4-BE49-F238E27FC236}">
                <a16:creationId xmlns:a16="http://schemas.microsoft.com/office/drawing/2014/main" id="{5691377C-BD60-4119-8A65-5EEAA69F6696}"/>
              </a:ext>
            </a:extLst>
          </p:cNvPr>
          <p:cNvSpPr>
            <a:spLocks noGrp="1"/>
          </p:cNvSpPr>
          <p:nvPr>
            <p:ph type="ftr" sz="quarter" idx="11"/>
          </p:nvPr>
        </p:nvSpPr>
        <p:spPr/>
        <p:txBody>
          <a:bodyPr/>
          <a:lstStyle/>
          <a:p>
            <a:r>
              <a:rPr lang="en-US"/>
              <a:t>EICUG Early Career</a:t>
            </a:r>
          </a:p>
        </p:txBody>
      </p:sp>
      <p:sp>
        <p:nvSpPr>
          <p:cNvPr id="13" name="TextBox 12">
            <a:extLst>
              <a:ext uri="{FF2B5EF4-FFF2-40B4-BE49-F238E27FC236}">
                <a16:creationId xmlns:a16="http://schemas.microsoft.com/office/drawing/2014/main" id="{8A96F993-A317-044C-A9A7-3364620A440B}"/>
              </a:ext>
            </a:extLst>
          </p:cNvPr>
          <p:cNvSpPr txBox="1"/>
          <p:nvPr/>
        </p:nvSpPr>
        <p:spPr>
          <a:xfrm>
            <a:off x="312516" y="173620"/>
            <a:ext cx="8461094" cy="648183"/>
          </a:xfrm>
          <a:prstGeom prst="rect">
            <a:avLst/>
          </a:prstGeom>
          <a:noFill/>
        </p:spPr>
        <p:txBody>
          <a:bodyPr wrap="square" lIns="91440" tIns="45720" rIns="91440" bIns="45720" rtlCol="0" anchor="t">
            <a:spAutoFit/>
          </a:bodyPr>
          <a:lstStyle/>
          <a:p>
            <a:r>
              <a:rPr lang="en-US" sz="3600" dirty="0">
                <a:solidFill>
                  <a:srgbClr val="FF0000"/>
                </a:solidFill>
                <a:cs typeface="Calibri"/>
              </a:rPr>
              <a:t>Lepton-Jet Correlations: </a:t>
            </a:r>
            <a:r>
              <a:rPr lang="en-US" sz="3600" dirty="0" err="1">
                <a:solidFill>
                  <a:srgbClr val="FF0000"/>
                </a:solidFill>
                <a:cs typeface="Calibri"/>
              </a:rPr>
              <a:t>Sivers</a:t>
            </a:r>
            <a:r>
              <a:rPr lang="en-US" sz="3600" dirty="0">
                <a:solidFill>
                  <a:srgbClr val="FF0000"/>
                </a:solidFill>
                <a:cs typeface="Calibri"/>
              </a:rPr>
              <a:t> TMD </a:t>
            </a:r>
          </a:p>
        </p:txBody>
      </p:sp>
    </p:spTree>
    <p:extLst>
      <p:ext uri="{BB962C8B-B14F-4D97-AF65-F5344CB8AC3E}">
        <p14:creationId xmlns:p14="http://schemas.microsoft.com/office/powerpoint/2010/main" val="3332210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23E37C-1E87-45E7-AC1A-77DEAD76B186}"/>
              </a:ext>
            </a:extLst>
          </p:cNvPr>
          <p:cNvPicPr>
            <a:picLocks noChangeAspect="1"/>
          </p:cNvPicPr>
          <p:nvPr/>
        </p:nvPicPr>
        <p:blipFill>
          <a:blip r:embed="rId2"/>
          <a:stretch>
            <a:fillRect/>
          </a:stretch>
        </p:blipFill>
        <p:spPr>
          <a:xfrm>
            <a:off x="3225796" y="3129951"/>
            <a:ext cx="8406733" cy="3525582"/>
          </a:xfrm>
          <a:prstGeom prst="rect">
            <a:avLst/>
          </a:prstGeom>
        </p:spPr>
      </p:pic>
      <p:sp>
        <p:nvSpPr>
          <p:cNvPr id="6" name="TextBox 5">
            <a:extLst>
              <a:ext uri="{FF2B5EF4-FFF2-40B4-BE49-F238E27FC236}">
                <a16:creationId xmlns:a16="http://schemas.microsoft.com/office/drawing/2014/main" id="{7E6B0625-9BDE-4FC3-9F26-E5E9910B16FE}"/>
              </a:ext>
            </a:extLst>
          </p:cNvPr>
          <p:cNvSpPr txBox="1"/>
          <p:nvPr/>
        </p:nvSpPr>
        <p:spPr>
          <a:xfrm>
            <a:off x="4673600" y="841699"/>
            <a:ext cx="7372095" cy="2215991"/>
          </a:xfrm>
          <a:prstGeom prst="rect">
            <a:avLst/>
          </a:prstGeom>
          <a:noFill/>
        </p:spPr>
        <p:txBody>
          <a:bodyPr wrap="square" rtlCol="0">
            <a:spAutoFit/>
          </a:bodyPr>
          <a:lstStyle/>
          <a:p>
            <a:pPr marL="285750" indent="-285750">
              <a:buFont typeface="Wingdings" panose="05000000000000000000" pitchFamily="2" charset="2"/>
              <a:buChar char="q"/>
            </a:pPr>
            <a:r>
              <a:rPr lang="en-US" dirty="0"/>
              <a:t>Measurement of hadrons within jet give access to TMD FFs</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Relevant variables are </a:t>
            </a:r>
            <a:r>
              <a:rPr lang="en-US" dirty="0" err="1"/>
              <a:t>j</a:t>
            </a:r>
            <a:r>
              <a:rPr lang="en-US" baseline="-25000" dirty="0" err="1"/>
              <a:t>T</a:t>
            </a:r>
            <a:r>
              <a:rPr lang="en-US" dirty="0"/>
              <a:t> – transverse momentum of the hadron with respect to the jet and z – fraction of jet momentum carried by hadron</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Collins asymmetry correlates proton spin vector with </a:t>
            </a:r>
            <a:r>
              <a:rPr lang="en-US" dirty="0" err="1"/>
              <a:t>j</a:t>
            </a:r>
            <a:r>
              <a:rPr lang="en-US" baseline="-25000" dirty="0" err="1"/>
              <a:t>T</a:t>
            </a:r>
            <a:endParaRPr lang="en-US" baseline="-25000" dirty="0"/>
          </a:p>
          <a:p>
            <a:pPr marL="285750" indent="-285750">
              <a:buFont typeface="Wingdings" panose="05000000000000000000" pitchFamily="2" charset="2"/>
              <a:buChar char="q"/>
            </a:pPr>
            <a:endParaRPr lang="en-US" baseline="-25000" dirty="0"/>
          </a:p>
          <a:p>
            <a:pPr marL="285750" indent="-285750">
              <a:buFont typeface="Wingdings" panose="05000000000000000000" pitchFamily="2" charset="2"/>
              <a:buChar char="q"/>
            </a:pPr>
            <a:r>
              <a:rPr lang="en-US" dirty="0"/>
              <a:t>Identified hadrons allow for flavor separation of Collins FF</a:t>
            </a:r>
          </a:p>
        </p:txBody>
      </p:sp>
      <p:pic>
        <p:nvPicPr>
          <p:cNvPr id="7" name="Picture 6">
            <a:extLst>
              <a:ext uri="{FF2B5EF4-FFF2-40B4-BE49-F238E27FC236}">
                <a16:creationId xmlns:a16="http://schemas.microsoft.com/office/drawing/2014/main" id="{6C405060-7FE6-424B-9356-53F8C1466A9E}"/>
              </a:ext>
            </a:extLst>
          </p:cNvPr>
          <p:cNvPicPr>
            <a:picLocks noChangeAspect="1"/>
          </p:cNvPicPr>
          <p:nvPr/>
        </p:nvPicPr>
        <p:blipFill>
          <a:blip r:embed="rId3"/>
          <a:stretch>
            <a:fillRect/>
          </a:stretch>
        </p:blipFill>
        <p:spPr>
          <a:xfrm>
            <a:off x="146305" y="1484746"/>
            <a:ext cx="4249613" cy="432734"/>
          </a:xfrm>
          <a:prstGeom prst="rect">
            <a:avLst/>
          </a:prstGeom>
        </p:spPr>
      </p:pic>
      <p:pic>
        <p:nvPicPr>
          <p:cNvPr id="5" name="Picture 4">
            <a:extLst>
              <a:ext uri="{FF2B5EF4-FFF2-40B4-BE49-F238E27FC236}">
                <a16:creationId xmlns:a16="http://schemas.microsoft.com/office/drawing/2014/main" id="{2D005722-05E7-4FAE-BEC9-9D78A9133332}"/>
              </a:ext>
            </a:extLst>
          </p:cNvPr>
          <p:cNvPicPr>
            <a:picLocks noChangeAspect="1"/>
          </p:cNvPicPr>
          <p:nvPr/>
        </p:nvPicPr>
        <p:blipFill>
          <a:blip r:embed="rId4"/>
          <a:stretch>
            <a:fillRect/>
          </a:stretch>
        </p:blipFill>
        <p:spPr>
          <a:xfrm>
            <a:off x="1067328" y="2284683"/>
            <a:ext cx="1847248" cy="3481118"/>
          </a:xfrm>
          <a:prstGeom prst="rect">
            <a:avLst/>
          </a:prstGeom>
        </p:spPr>
      </p:pic>
      <p:sp>
        <p:nvSpPr>
          <p:cNvPr id="8" name="Oval 7">
            <a:extLst>
              <a:ext uri="{FF2B5EF4-FFF2-40B4-BE49-F238E27FC236}">
                <a16:creationId xmlns:a16="http://schemas.microsoft.com/office/drawing/2014/main" id="{12B01537-B5D6-4B0A-948E-59D41EC0148B}"/>
              </a:ext>
            </a:extLst>
          </p:cNvPr>
          <p:cNvSpPr/>
          <p:nvPr/>
        </p:nvSpPr>
        <p:spPr>
          <a:xfrm>
            <a:off x="2827867" y="1431784"/>
            <a:ext cx="905934" cy="53865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60B2BE1-247B-46CC-8607-4B988B5128E1}"/>
              </a:ext>
            </a:extLst>
          </p:cNvPr>
          <p:cNvSpPr txBox="1"/>
          <p:nvPr/>
        </p:nvSpPr>
        <p:spPr>
          <a:xfrm>
            <a:off x="834811" y="5968800"/>
            <a:ext cx="3810000" cy="307777"/>
          </a:xfrm>
          <a:prstGeom prst="rect">
            <a:avLst/>
          </a:prstGeom>
          <a:noFill/>
        </p:spPr>
        <p:txBody>
          <a:bodyPr wrap="square" rtlCol="0">
            <a:spAutoFit/>
          </a:bodyPr>
          <a:lstStyle/>
          <a:p>
            <a:r>
              <a:rPr lang="en-US" sz="1400" dirty="0"/>
              <a:t>Arratia, Kang, Prokudin, Ringer `20</a:t>
            </a:r>
          </a:p>
        </p:txBody>
      </p:sp>
      <p:sp>
        <p:nvSpPr>
          <p:cNvPr id="10" name="Slide Number Placeholder 9">
            <a:extLst>
              <a:ext uri="{FF2B5EF4-FFF2-40B4-BE49-F238E27FC236}">
                <a16:creationId xmlns:a16="http://schemas.microsoft.com/office/drawing/2014/main" id="{FAAA5682-49E1-4883-B77F-F5558604AFA7}"/>
              </a:ext>
            </a:extLst>
          </p:cNvPr>
          <p:cNvSpPr>
            <a:spLocks noGrp="1"/>
          </p:cNvSpPr>
          <p:nvPr>
            <p:ph type="sldNum" sz="quarter" idx="12"/>
          </p:nvPr>
        </p:nvSpPr>
        <p:spPr/>
        <p:txBody>
          <a:bodyPr/>
          <a:lstStyle/>
          <a:p>
            <a:fld id="{334B7C2E-6900-450F-BD43-49385DC1276E}" type="slidenum">
              <a:rPr lang="en-US" smtClean="0"/>
              <a:t>36</a:t>
            </a:fld>
            <a:endParaRPr lang="en-US"/>
          </a:p>
        </p:txBody>
      </p:sp>
      <p:sp>
        <p:nvSpPr>
          <p:cNvPr id="3" name="Footer Placeholder 2">
            <a:extLst>
              <a:ext uri="{FF2B5EF4-FFF2-40B4-BE49-F238E27FC236}">
                <a16:creationId xmlns:a16="http://schemas.microsoft.com/office/drawing/2014/main" id="{4C5436CA-BF9E-49D1-93D5-D302DE4CA4EB}"/>
              </a:ext>
            </a:extLst>
          </p:cNvPr>
          <p:cNvSpPr>
            <a:spLocks noGrp="1"/>
          </p:cNvSpPr>
          <p:nvPr>
            <p:ph type="ftr" sz="quarter" idx="11"/>
          </p:nvPr>
        </p:nvSpPr>
        <p:spPr/>
        <p:txBody>
          <a:bodyPr/>
          <a:lstStyle/>
          <a:p>
            <a:r>
              <a:rPr lang="en-US"/>
              <a:t>EICUG Early Career</a:t>
            </a:r>
          </a:p>
        </p:txBody>
      </p:sp>
      <p:sp>
        <p:nvSpPr>
          <p:cNvPr id="11" name="TextBox 10">
            <a:extLst>
              <a:ext uri="{FF2B5EF4-FFF2-40B4-BE49-F238E27FC236}">
                <a16:creationId xmlns:a16="http://schemas.microsoft.com/office/drawing/2014/main" id="{BCF7DE12-0CDE-B643-9D99-32922F5D3017}"/>
              </a:ext>
            </a:extLst>
          </p:cNvPr>
          <p:cNvSpPr txBox="1"/>
          <p:nvPr/>
        </p:nvSpPr>
        <p:spPr>
          <a:xfrm>
            <a:off x="312516" y="173620"/>
            <a:ext cx="8461094" cy="648183"/>
          </a:xfrm>
          <a:prstGeom prst="rect">
            <a:avLst/>
          </a:prstGeom>
          <a:noFill/>
        </p:spPr>
        <p:txBody>
          <a:bodyPr wrap="square" lIns="91440" tIns="45720" rIns="91440" bIns="45720" rtlCol="0" anchor="t">
            <a:spAutoFit/>
          </a:bodyPr>
          <a:lstStyle/>
          <a:p>
            <a:r>
              <a:rPr lang="en-US" sz="3600" dirty="0">
                <a:solidFill>
                  <a:srgbClr val="FF0000"/>
                </a:solidFill>
                <a:cs typeface="Calibri"/>
              </a:rPr>
              <a:t>Hadron-in-Jet: Collins TMD </a:t>
            </a:r>
          </a:p>
        </p:txBody>
      </p:sp>
    </p:spTree>
    <p:extLst>
      <p:ext uri="{BB962C8B-B14F-4D97-AF65-F5344CB8AC3E}">
        <p14:creationId xmlns:p14="http://schemas.microsoft.com/office/powerpoint/2010/main" val="38705004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EA55CB-A034-D841-9609-C2FFC1FC028D}"/>
              </a:ext>
            </a:extLst>
          </p:cNvPr>
          <p:cNvSpPr txBox="1"/>
          <p:nvPr/>
        </p:nvSpPr>
        <p:spPr>
          <a:xfrm>
            <a:off x="312516" y="173620"/>
            <a:ext cx="8461094" cy="648183"/>
          </a:xfrm>
          <a:prstGeom prst="rect">
            <a:avLst/>
          </a:prstGeom>
          <a:noFill/>
        </p:spPr>
        <p:txBody>
          <a:bodyPr wrap="square" lIns="91440" tIns="45720" rIns="91440" bIns="45720" rtlCol="0" anchor="t">
            <a:spAutoFit/>
          </a:bodyPr>
          <a:lstStyle/>
          <a:p>
            <a:r>
              <a:rPr lang="en-US" sz="3600" dirty="0">
                <a:solidFill>
                  <a:srgbClr val="FF0000"/>
                </a:solidFill>
                <a:cs typeface="Calibri"/>
              </a:rPr>
              <a:t>Charged Current Lepton-Jet Correlations </a:t>
            </a:r>
          </a:p>
        </p:txBody>
      </p:sp>
      <p:pic>
        <p:nvPicPr>
          <p:cNvPr id="3" name="Picture 2">
            <a:extLst>
              <a:ext uri="{FF2B5EF4-FFF2-40B4-BE49-F238E27FC236}">
                <a16:creationId xmlns:a16="http://schemas.microsoft.com/office/drawing/2014/main" id="{D03C6F93-BDC6-0241-8710-9B3168670966}"/>
              </a:ext>
            </a:extLst>
          </p:cNvPr>
          <p:cNvPicPr>
            <a:picLocks noChangeAspect="1"/>
          </p:cNvPicPr>
          <p:nvPr/>
        </p:nvPicPr>
        <p:blipFill>
          <a:blip r:embed="rId2"/>
          <a:stretch>
            <a:fillRect/>
          </a:stretch>
        </p:blipFill>
        <p:spPr>
          <a:xfrm>
            <a:off x="8773610" y="173620"/>
            <a:ext cx="2553524" cy="2282353"/>
          </a:xfrm>
          <a:prstGeom prst="rect">
            <a:avLst/>
          </a:prstGeom>
        </p:spPr>
      </p:pic>
      <p:pic>
        <p:nvPicPr>
          <p:cNvPr id="4" name="Picture 3">
            <a:extLst>
              <a:ext uri="{FF2B5EF4-FFF2-40B4-BE49-F238E27FC236}">
                <a16:creationId xmlns:a16="http://schemas.microsoft.com/office/drawing/2014/main" id="{357EB4CE-8446-7747-8F3C-02C82AB7CA34}"/>
              </a:ext>
            </a:extLst>
          </p:cNvPr>
          <p:cNvPicPr>
            <a:picLocks noChangeAspect="1"/>
          </p:cNvPicPr>
          <p:nvPr/>
        </p:nvPicPr>
        <p:blipFill>
          <a:blip r:embed="rId3"/>
          <a:stretch>
            <a:fillRect/>
          </a:stretch>
        </p:blipFill>
        <p:spPr>
          <a:xfrm>
            <a:off x="93415" y="1097361"/>
            <a:ext cx="7564911" cy="2864111"/>
          </a:xfrm>
          <a:prstGeom prst="rect">
            <a:avLst/>
          </a:prstGeom>
        </p:spPr>
      </p:pic>
      <p:pic>
        <p:nvPicPr>
          <p:cNvPr id="5" name="Picture 4">
            <a:extLst>
              <a:ext uri="{FF2B5EF4-FFF2-40B4-BE49-F238E27FC236}">
                <a16:creationId xmlns:a16="http://schemas.microsoft.com/office/drawing/2014/main" id="{F6EF0624-4C11-6743-8CF3-2EE962E1A596}"/>
              </a:ext>
            </a:extLst>
          </p:cNvPr>
          <p:cNvPicPr>
            <a:picLocks noChangeAspect="1"/>
          </p:cNvPicPr>
          <p:nvPr/>
        </p:nvPicPr>
        <p:blipFill>
          <a:blip r:embed="rId4"/>
          <a:stretch>
            <a:fillRect/>
          </a:stretch>
        </p:blipFill>
        <p:spPr>
          <a:xfrm>
            <a:off x="7658326" y="2528352"/>
            <a:ext cx="4432231" cy="4068392"/>
          </a:xfrm>
          <a:prstGeom prst="rect">
            <a:avLst/>
          </a:prstGeom>
        </p:spPr>
      </p:pic>
      <p:sp>
        <p:nvSpPr>
          <p:cNvPr id="6" name="TextBox 5">
            <a:extLst>
              <a:ext uri="{FF2B5EF4-FFF2-40B4-BE49-F238E27FC236}">
                <a16:creationId xmlns:a16="http://schemas.microsoft.com/office/drawing/2014/main" id="{05444D86-48B2-5A41-89DB-D6EA53B34044}"/>
              </a:ext>
            </a:extLst>
          </p:cNvPr>
          <p:cNvSpPr txBox="1"/>
          <p:nvPr/>
        </p:nvSpPr>
        <p:spPr>
          <a:xfrm>
            <a:off x="475488" y="3961472"/>
            <a:ext cx="7071360" cy="2308324"/>
          </a:xfrm>
          <a:prstGeom prst="rect">
            <a:avLst/>
          </a:prstGeom>
          <a:noFill/>
        </p:spPr>
        <p:txBody>
          <a:bodyPr wrap="square" rtlCol="0">
            <a:spAutoFit/>
          </a:bodyPr>
          <a:lstStyle/>
          <a:p>
            <a:pPr marL="285750" indent="-285750">
              <a:buFont typeface="Wingdings" pitchFamily="2" charset="2"/>
              <a:buChar char="q"/>
            </a:pPr>
            <a:r>
              <a:rPr lang="en-US" dirty="0"/>
              <a:t>Previous lepton-jet and hadron-in-jet measurements can also be carried out in charged current DIS where the outgoing neutrino is deduced via missing transverse energy</a:t>
            </a:r>
          </a:p>
          <a:p>
            <a:pPr marL="285750" indent="-285750">
              <a:buFont typeface="Wingdings" pitchFamily="2" charset="2"/>
              <a:buChar char="q"/>
            </a:pPr>
            <a:endParaRPr lang="en-US" dirty="0"/>
          </a:p>
          <a:p>
            <a:pPr marL="285750" indent="-285750">
              <a:buFont typeface="Wingdings" pitchFamily="2" charset="2"/>
              <a:buChar char="q"/>
            </a:pPr>
            <a:r>
              <a:rPr lang="en-US" dirty="0"/>
              <a:t>Charge conservation leads to flavor separation</a:t>
            </a:r>
          </a:p>
          <a:p>
            <a:pPr marL="285750" indent="-285750">
              <a:buFont typeface="Wingdings" pitchFamily="2" charset="2"/>
              <a:buChar char="q"/>
            </a:pPr>
            <a:endParaRPr lang="en-US" dirty="0"/>
          </a:p>
          <a:p>
            <a:pPr marL="285750" indent="-285750">
              <a:buFont typeface="Wingdings" pitchFamily="2" charset="2"/>
              <a:buChar char="q"/>
            </a:pPr>
            <a:r>
              <a:rPr lang="en-US" dirty="0"/>
              <a:t>Chiral odd nature of interaction means Collins asymmetries vanish at leading order</a:t>
            </a:r>
          </a:p>
        </p:txBody>
      </p:sp>
      <p:sp>
        <p:nvSpPr>
          <p:cNvPr id="7" name="Footer Placeholder 6">
            <a:extLst>
              <a:ext uri="{FF2B5EF4-FFF2-40B4-BE49-F238E27FC236}">
                <a16:creationId xmlns:a16="http://schemas.microsoft.com/office/drawing/2014/main" id="{8A77F236-41BB-674C-A51F-6228E98DCBA7}"/>
              </a:ext>
            </a:extLst>
          </p:cNvPr>
          <p:cNvSpPr>
            <a:spLocks noGrp="1"/>
          </p:cNvSpPr>
          <p:nvPr>
            <p:ph type="ftr" sz="quarter" idx="11"/>
          </p:nvPr>
        </p:nvSpPr>
        <p:spPr/>
        <p:txBody>
          <a:bodyPr/>
          <a:lstStyle/>
          <a:p>
            <a:r>
              <a:rPr lang="en-US"/>
              <a:t>EICUG Early Career</a:t>
            </a:r>
          </a:p>
        </p:txBody>
      </p:sp>
      <p:sp>
        <p:nvSpPr>
          <p:cNvPr id="8" name="Slide Number Placeholder 7">
            <a:extLst>
              <a:ext uri="{FF2B5EF4-FFF2-40B4-BE49-F238E27FC236}">
                <a16:creationId xmlns:a16="http://schemas.microsoft.com/office/drawing/2014/main" id="{4A1F9CFB-3AE7-2241-B353-204A05C629B8}"/>
              </a:ext>
            </a:extLst>
          </p:cNvPr>
          <p:cNvSpPr>
            <a:spLocks noGrp="1"/>
          </p:cNvSpPr>
          <p:nvPr>
            <p:ph type="sldNum" sz="quarter" idx="12"/>
          </p:nvPr>
        </p:nvSpPr>
        <p:spPr/>
        <p:txBody>
          <a:bodyPr/>
          <a:lstStyle/>
          <a:p>
            <a:fld id="{5D4A0402-B54A-814D-BCFB-0A833BEEB04B}" type="slidenum">
              <a:rPr lang="en-US" smtClean="0"/>
              <a:t>37</a:t>
            </a:fld>
            <a:endParaRPr lang="en-US"/>
          </a:p>
        </p:txBody>
      </p:sp>
      <p:sp>
        <p:nvSpPr>
          <p:cNvPr id="10" name="TextBox 9">
            <a:extLst>
              <a:ext uri="{FF2B5EF4-FFF2-40B4-BE49-F238E27FC236}">
                <a16:creationId xmlns:a16="http://schemas.microsoft.com/office/drawing/2014/main" id="{985DA22F-CDDE-6553-7FC0-A5228D7B9EC1}"/>
              </a:ext>
            </a:extLst>
          </p:cNvPr>
          <p:cNvSpPr txBox="1"/>
          <p:nvPr/>
        </p:nvSpPr>
        <p:spPr>
          <a:xfrm>
            <a:off x="6457661" y="869248"/>
            <a:ext cx="3716069" cy="307777"/>
          </a:xfrm>
          <a:prstGeom prst="rect">
            <a:avLst/>
          </a:prstGeom>
          <a:noFill/>
        </p:spPr>
        <p:txBody>
          <a:bodyPr wrap="square">
            <a:spAutoFit/>
          </a:bodyPr>
          <a:lstStyle/>
          <a:p>
            <a:r>
              <a:rPr lang="en-US" sz="1400" b="0" i="0" dirty="0">
                <a:solidFill>
                  <a:srgbClr val="333333"/>
                </a:solidFill>
                <a:effectLst/>
                <a:highlight>
                  <a:srgbClr val="FFFFFF"/>
                </a:highlight>
                <a:latin typeface="Open Sans" panose="020B0606030504020204" pitchFamily="34" charset="0"/>
              </a:rPr>
              <a:t>Phys. Rev. D 107, 094036 (2023)</a:t>
            </a:r>
            <a:endParaRPr lang="en-US" sz="1400" dirty="0"/>
          </a:p>
        </p:txBody>
      </p:sp>
    </p:spTree>
    <p:extLst>
      <p:ext uri="{BB962C8B-B14F-4D97-AF65-F5344CB8AC3E}">
        <p14:creationId xmlns:p14="http://schemas.microsoft.com/office/powerpoint/2010/main" val="22555507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DB5FAE-9A66-1D00-6334-5428D68481A5}"/>
              </a:ext>
            </a:extLst>
          </p:cNvPr>
          <p:cNvPicPr>
            <a:picLocks noChangeAspect="1"/>
          </p:cNvPicPr>
          <p:nvPr/>
        </p:nvPicPr>
        <p:blipFill>
          <a:blip r:embed="rId2"/>
          <a:stretch>
            <a:fillRect/>
          </a:stretch>
        </p:blipFill>
        <p:spPr>
          <a:xfrm>
            <a:off x="254816" y="846301"/>
            <a:ext cx="3255546" cy="3054361"/>
          </a:xfrm>
          <a:prstGeom prst="rect">
            <a:avLst/>
          </a:prstGeom>
        </p:spPr>
      </p:pic>
      <p:pic>
        <p:nvPicPr>
          <p:cNvPr id="4" name="Picture 3">
            <a:extLst>
              <a:ext uri="{FF2B5EF4-FFF2-40B4-BE49-F238E27FC236}">
                <a16:creationId xmlns:a16="http://schemas.microsoft.com/office/drawing/2014/main" id="{CCE5AD35-0132-2B87-DF10-9A3B9D558557}"/>
              </a:ext>
            </a:extLst>
          </p:cNvPr>
          <p:cNvPicPr>
            <a:picLocks noChangeAspect="1"/>
          </p:cNvPicPr>
          <p:nvPr/>
        </p:nvPicPr>
        <p:blipFill>
          <a:blip r:embed="rId3"/>
          <a:stretch>
            <a:fillRect/>
          </a:stretch>
        </p:blipFill>
        <p:spPr>
          <a:xfrm>
            <a:off x="56988" y="3871451"/>
            <a:ext cx="4664252" cy="2960850"/>
          </a:xfrm>
          <a:prstGeom prst="rect">
            <a:avLst/>
          </a:prstGeom>
        </p:spPr>
      </p:pic>
      <p:sp>
        <p:nvSpPr>
          <p:cNvPr id="5" name="TextBox 4">
            <a:extLst>
              <a:ext uri="{FF2B5EF4-FFF2-40B4-BE49-F238E27FC236}">
                <a16:creationId xmlns:a16="http://schemas.microsoft.com/office/drawing/2014/main" id="{17E8537B-FB2F-294B-E5EB-E8E5D1051BB6}"/>
              </a:ext>
            </a:extLst>
          </p:cNvPr>
          <p:cNvSpPr txBox="1"/>
          <p:nvPr/>
        </p:nvSpPr>
        <p:spPr>
          <a:xfrm>
            <a:off x="1164158" y="3686785"/>
            <a:ext cx="2545977" cy="369332"/>
          </a:xfrm>
          <a:prstGeom prst="rect">
            <a:avLst/>
          </a:prstGeom>
          <a:noFill/>
        </p:spPr>
        <p:txBody>
          <a:bodyPr wrap="square" rtlCol="0">
            <a:spAutoFit/>
          </a:bodyPr>
          <a:lstStyle/>
          <a:p>
            <a:pPr algn="ctr"/>
            <a:r>
              <a:rPr lang="en-US" dirty="0"/>
              <a:t>Di-Hadrons</a:t>
            </a:r>
          </a:p>
        </p:txBody>
      </p:sp>
      <p:pic>
        <p:nvPicPr>
          <p:cNvPr id="6" name="Picture 5">
            <a:extLst>
              <a:ext uri="{FF2B5EF4-FFF2-40B4-BE49-F238E27FC236}">
                <a16:creationId xmlns:a16="http://schemas.microsoft.com/office/drawing/2014/main" id="{E35DE319-C38F-D30E-D50C-3F17975155F6}"/>
              </a:ext>
            </a:extLst>
          </p:cNvPr>
          <p:cNvPicPr>
            <a:picLocks noChangeAspect="1"/>
          </p:cNvPicPr>
          <p:nvPr/>
        </p:nvPicPr>
        <p:blipFill rotWithShape="1">
          <a:blip r:embed="rId4"/>
          <a:srcRect t="33299" b="38163"/>
          <a:stretch/>
        </p:blipFill>
        <p:spPr>
          <a:xfrm>
            <a:off x="4474464" y="3686785"/>
            <a:ext cx="4664252" cy="3069807"/>
          </a:xfrm>
          <a:prstGeom prst="rect">
            <a:avLst/>
          </a:prstGeom>
        </p:spPr>
      </p:pic>
      <p:sp>
        <p:nvSpPr>
          <p:cNvPr id="7" name="TextBox 6">
            <a:extLst>
              <a:ext uri="{FF2B5EF4-FFF2-40B4-BE49-F238E27FC236}">
                <a16:creationId xmlns:a16="http://schemas.microsoft.com/office/drawing/2014/main" id="{E41657C4-48EF-F659-DDA2-032CA9A32E0C}"/>
              </a:ext>
            </a:extLst>
          </p:cNvPr>
          <p:cNvSpPr txBox="1"/>
          <p:nvPr/>
        </p:nvSpPr>
        <p:spPr>
          <a:xfrm>
            <a:off x="5227211" y="3619708"/>
            <a:ext cx="3158757" cy="369332"/>
          </a:xfrm>
          <a:prstGeom prst="rect">
            <a:avLst/>
          </a:prstGeom>
          <a:noFill/>
        </p:spPr>
        <p:txBody>
          <a:bodyPr wrap="square" rtlCol="0">
            <a:spAutoFit/>
          </a:bodyPr>
          <a:lstStyle/>
          <a:p>
            <a:pPr algn="ctr"/>
            <a:r>
              <a:rPr lang="en-US" dirty="0" err="1"/>
              <a:t>Dijets</a:t>
            </a:r>
            <a:endParaRPr lang="en-US" dirty="0"/>
          </a:p>
        </p:txBody>
      </p:sp>
      <p:sp>
        <p:nvSpPr>
          <p:cNvPr id="8" name="TextBox 7">
            <a:extLst>
              <a:ext uri="{FF2B5EF4-FFF2-40B4-BE49-F238E27FC236}">
                <a16:creationId xmlns:a16="http://schemas.microsoft.com/office/drawing/2014/main" id="{77E2BC69-A1E0-BAA1-121F-EEDDC735D3EB}"/>
              </a:ext>
            </a:extLst>
          </p:cNvPr>
          <p:cNvSpPr txBox="1"/>
          <p:nvPr/>
        </p:nvSpPr>
        <p:spPr>
          <a:xfrm>
            <a:off x="4329954" y="935450"/>
            <a:ext cx="6929718" cy="2585323"/>
          </a:xfrm>
          <a:prstGeom prst="rect">
            <a:avLst/>
          </a:prstGeom>
          <a:noFill/>
        </p:spPr>
        <p:txBody>
          <a:bodyPr wrap="square" rtlCol="0">
            <a:spAutoFit/>
          </a:bodyPr>
          <a:lstStyle/>
          <a:p>
            <a:pPr marL="285750" indent="-285750">
              <a:buFont typeface="Wingdings" panose="05000000000000000000" pitchFamily="2" charset="2"/>
              <a:buChar char="q"/>
            </a:pPr>
            <a:r>
              <a:rPr lang="en-US" dirty="0"/>
              <a:t>Modulations of the angle between the proton spin vector and the sum of the di-</a:t>
            </a:r>
            <a:r>
              <a:rPr lang="en-US" dirty="0" err="1"/>
              <a:t>parton</a:t>
            </a:r>
            <a:r>
              <a:rPr lang="en-US" dirty="0"/>
              <a:t> system provide access to gluon </a:t>
            </a:r>
            <a:r>
              <a:rPr lang="en-US" dirty="0" err="1"/>
              <a:t>sivers</a:t>
            </a:r>
            <a:r>
              <a:rPr lang="en-US" dirty="0"/>
              <a:t> function</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Use of </a:t>
            </a:r>
            <a:r>
              <a:rPr lang="en-US" dirty="0" err="1"/>
              <a:t>dijets</a:t>
            </a:r>
            <a:r>
              <a:rPr lang="en-US" dirty="0"/>
              <a:t> has several advantages over di-hadrons including lower dilution of asymmetry and better separation between models of gluon </a:t>
            </a:r>
            <a:r>
              <a:rPr lang="en-US" dirty="0" err="1"/>
              <a:t>sivers</a:t>
            </a:r>
            <a:r>
              <a:rPr lang="en-US" dirty="0"/>
              <a:t> effect</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Jets don’t suffer from uncertainties arising due to fragmentation (although hadronization still a concern)</a:t>
            </a:r>
          </a:p>
        </p:txBody>
      </p:sp>
      <p:sp>
        <p:nvSpPr>
          <p:cNvPr id="9" name="TextBox 8">
            <a:extLst>
              <a:ext uri="{FF2B5EF4-FFF2-40B4-BE49-F238E27FC236}">
                <a16:creationId xmlns:a16="http://schemas.microsoft.com/office/drawing/2014/main" id="{AC8189E6-6938-E202-9EE3-B8CC48D70E33}"/>
              </a:ext>
            </a:extLst>
          </p:cNvPr>
          <p:cNvSpPr txBox="1"/>
          <p:nvPr/>
        </p:nvSpPr>
        <p:spPr>
          <a:xfrm>
            <a:off x="487181" y="779995"/>
            <a:ext cx="4692374" cy="369332"/>
          </a:xfrm>
          <a:prstGeom prst="rect">
            <a:avLst/>
          </a:prstGeom>
          <a:noFill/>
        </p:spPr>
        <p:txBody>
          <a:bodyPr wrap="square" rtlCol="0">
            <a:spAutoFit/>
          </a:bodyPr>
          <a:lstStyle/>
          <a:p>
            <a:r>
              <a:rPr lang="en-US" dirty="0"/>
              <a:t>Phys. Rev. D 98, 034011 (2018)</a:t>
            </a:r>
          </a:p>
        </p:txBody>
      </p:sp>
      <p:sp>
        <p:nvSpPr>
          <p:cNvPr id="10" name="Footer Placeholder 9">
            <a:extLst>
              <a:ext uri="{FF2B5EF4-FFF2-40B4-BE49-F238E27FC236}">
                <a16:creationId xmlns:a16="http://schemas.microsoft.com/office/drawing/2014/main" id="{E38D1700-B9B2-9E2E-F1AF-E471B690EB6E}"/>
              </a:ext>
            </a:extLst>
          </p:cNvPr>
          <p:cNvSpPr>
            <a:spLocks noGrp="1"/>
          </p:cNvSpPr>
          <p:nvPr>
            <p:ph type="ftr" sz="quarter" idx="11"/>
          </p:nvPr>
        </p:nvSpPr>
        <p:spPr/>
        <p:txBody>
          <a:bodyPr/>
          <a:lstStyle/>
          <a:p>
            <a:r>
              <a:rPr lang="en-US"/>
              <a:t>EICUG Early Career</a:t>
            </a:r>
          </a:p>
        </p:txBody>
      </p:sp>
      <p:sp>
        <p:nvSpPr>
          <p:cNvPr id="11" name="Slide Number Placeholder 10">
            <a:extLst>
              <a:ext uri="{FF2B5EF4-FFF2-40B4-BE49-F238E27FC236}">
                <a16:creationId xmlns:a16="http://schemas.microsoft.com/office/drawing/2014/main" id="{499A18F6-04DE-A429-0617-964F3C3EE866}"/>
              </a:ext>
            </a:extLst>
          </p:cNvPr>
          <p:cNvSpPr>
            <a:spLocks noGrp="1"/>
          </p:cNvSpPr>
          <p:nvPr>
            <p:ph type="sldNum" sz="quarter" idx="12"/>
          </p:nvPr>
        </p:nvSpPr>
        <p:spPr/>
        <p:txBody>
          <a:bodyPr/>
          <a:lstStyle/>
          <a:p>
            <a:fld id="{E3A7CE23-C719-3F44-BE03-FA7E30E40BA9}" type="slidenum">
              <a:rPr lang="en-US" smtClean="0"/>
              <a:t>38</a:t>
            </a:fld>
            <a:endParaRPr lang="en-US"/>
          </a:p>
        </p:txBody>
      </p:sp>
      <p:sp>
        <p:nvSpPr>
          <p:cNvPr id="12" name="TextBox 11">
            <a:extLst>
              <a:ext uri="{FF2B5EF4-FFF2-40B4-BE49-F238E27FC236}">
                <a16:creationId xmlns:a16="http://schemas.microsoft.com/office/drawing/2014/main" id="{12D9FECE-82A6-C26F-A589-61950487F29C}"/>
              </a:ext>
            </a:extLst>
          </p:cNvPr>
          <p:cNvSpPr txBox="1"/>
          <p:nvPr/>
        </p:nvSpPr>
        <p:spPr>
          <a:xfrm>
            <a:off x="312516" y="183894"/>
            <a:ext cx="8461094" cy="648183"/>
          </a:xfrm>
          <a:prstGeom prst="rect">
            <a:avLst/>
          </a:prstGeom>
          <a:noFill/>
        </p:spPr>
        <p:txBody>
          <a:bodyPr wrap="square" lIns="91440" tIns="45720" rIns="91440" bIns="45720" rtlCol="0" anchor="t">
            <a:spAutoFit/>
          </a:bodyPr>
          <a:lstStyle/>
          <a:p>
            <a:r>
              <a:rPr lang="en-US" sz="3600" dirty="0">
                <a:solidFill>
                  <a:srgbClr val="FF0000"/>
                </a:solidFill>
                <a:cs typeface="Calibri"/>
              </a:rPr>
              <a:t>Dijet Correlations: Gluon </a:t>
            </a:r>
            <a:r>
              <a:rPr lang="en-US" sz="3600" dirty="0" err="1">
                <a:solidFill>
                  <a:srgbClr val="FF0000"/>
                </a:solidFill>
                <a:cs typeface="Calibri"/>
              </a:rPr>
              <a:t>Sivers</a:t>
            </a:r>
            <a:r>
              <a:rPr lang="en-US" sz="3600" dirty="0">
                <a:solidFill>
                  <a:srgbClr val="FF0000"/>
                </a:solidFill>
                <a:cs typeface="Calibri"/>
              </a:rPr>
              <a:t> TMD </a:t>
            </a:r>
          </a:p>
        </p:txBody>
      </p:sp>
      <p:pic>
        <p:nvPicPr>
          <p:cNvPr id="13" name="Picture 12">
            <a:extLst>
              <a:ext uri="{FF2B5EF4-FFF2-40B4-BE49-F238E27FC236}">
                <a16:creationId xmlns:a16="http://schemas.microsoft.com/office/drawing/2014/main" id="{0A9C64C9-7753-E142-8C79-9B1EAE163E6D}"/>
              </a:ext>
            </a:extLst>
          </p:cNvPr>
          <p:cNvPicPr>
            <a:picLocks noChangeAspect="1"/>
          </p:cNvPicPr>
          <p:nvPr/>
        </p:nvPicPr>
        <p:blipFill rotWithShape="1">
          <a:blip r:embed="rId5">
            <a:extLst>
              <a:ext uri="{28A0092B-C50C-407E-A947-70E740481C1C}">
                <a14:useLocalDpi xmlns:a14="http://schemas.microsoft.com/office/drawing/2010/main" val="0"/>
              </a:ext>
            </a:extLst>
          </a:blip>
          <a:srcRect r="52508" b="59355"/>
          <a:stretch/>
        </p:blipFill>
        <p:spPr>
          <a:xfrm>
            <a:off x="9411774" y="4056117"/>
            <a:ext cx="2231658" cy="2219378"/>
          </a:xfrm>
          <a:prstGeom prst="rect">
            <a:avLst/>
          </a:prstGeom>
        </p:spPr>
      </p:pic>
    </p:spTree>
    <p:extLst>
      <p:ext uri="{BB962C8B-B14F-4D97-AF65-F5344CB8AC3E}">
        <p14:creationId xmlns:p14="http://schemas.microsoft.com/office/powerpoint/2010/main" val="18307647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E1DE34C-5F2E-4C6F-BACE-E72F18E7B998}"/>
              </a:ext>
            </a:extLst>
          </p:cNvPr>
          <p:cNvSpPr txBox="1"/>
          <p:nvPr/>
        </p:nvSpPr>
        <p:spPr>
          <a:xfrm>
            <a:off x="84665" y="825555"/>
            <a:ext cx="5952066" cy="369332"/>
          </a:xfrm>
          <a:prstGeom prst="rect">
            <a:avLst/>
          </a:prstGeom>
          <a:noFill/>
        </p:spPr>
        <p:txBody>
          <a:bodyPr wrap="square" rtlCol="0">
            <a:spAutoFit/>
          </a:bodyPr>
          <a:lstStyle/>
          <a:p>
            <a:pPr algn="ctr"/>
            <a:r>
              <a:rPr lang="en-US" u="sng" dirty="0">
                <a:solidFill>
                  <a:schemeClr val="bg1">
                    <a:lumMod val="65000"/>
                  </a:schemeClr>
                </a:solidFill>
              </a:rPr>
              <a:t>Global properties and </a:t>
            </a:r>
            <a:r>
              <a:rPr lang="en-US" u="sng" dirty="0" err="1">
                <a:solidFill>
                  <a:schemeClr val="bg1">
                    <a:lumMod val="65000"/>
                  </a:schemeClr>
                </a:solidFill>
              </a:rPr>
              <a:t>parton</a:t>
            </a:r>
            <a:r>
              <a:rPr lang="en-US" u="sng" dirty="0">
                <a:solidFill>
                  <a:schemeClr val="bg1">
                    <a:lumMod val="65000"/>
                  </a:schemeClr>
                </a:solidFill>
              </a:rPr>
              <a:t> structure of hadrons</a:t>
            </a:r>
          </a:p>
        </p:txBody>
      </p:sp>
      <p:sp>
        <p:nvSpPr>
          <p:cNvPr id="10" name="TextBox 9">
            <a:extLst>
              <a:ext uri="{FF2B5EF4-FFF2-40B4-BE49-F238E27FC236}">
                <a16:creationId xmlns:a16="http://schemas.microsoft.com/office/drawing/2014/main" id="{934CB932-3FBD-4B80-ADF8-DF0B3D951C56}"/>
              </a:ext>
            </a:extLst>
          </p:cNvPr>
          <p:cNvSpPr txBox="1"/>
          <p:nvPr/>
        </p:nvSpPr>
        <p:spPr>
          <a:xfrm>
            <a:off x="6155267" y="829729"/>
            <a:ext cx="5952066" cy="369332"/>
          </a:xfrm>
          <a:prstGeom prst="rect">
            <a:avLst/>
          </a:prstGeom>
          <a:noFill/>
        </p:spPr>
        <p:txBody>
          <a:bodyPr wrap="square" rtlCol="0">
            <a:spAutoFit/>
          </a:bodyPr>
          <a:lstStyle/>
          <a:p>
            <a:pPr algn="ctr"/>
            <a:r>
              <a:rPr lang="en-US" u="sng" dirty="0">
                <a:solidFill>
                  <a:schemeClr val="bg1">
                    <a:lumMod val="65000"/>
                  </a:schemeClr>
                </a:solidFill>
              </a:rPr>
              <a:t>Multi-dimensional imaging of nucleons, nuclei and mesons</a:t>
            </a:r>
          </a:p>
        </p:txBody>
      </p:sp>
      <p:sp>
        <p:nvSpPr>
          <p:cNvPr id="11" name="TextBox 10">
            <a:extLst>
              <a:ext uri="{FF2B5EF4-FFF2-40B4-BE49-F238E27FC236}">
                <a16:creationId xmlns:a16="http://schemas.microsoft.com/office/drawing/2014/main" id="{184BF57E-705B-4911-938D-BDB1123A8CA1}"/>
              </a:ext>
            </a:extLst>
          </p:cNvPr>
          <p:cNvSpPr txBox="1"/>
          <p:nvPr/>
        </p:nvSpPr>
        <p:spPr>
          <a:xfrm>
            <a:off x="84665" y="3750728"/>
            <a:ext cx="5952066" cy="369332"/>
          </a:xfrm>
          <a:prstGeom prst="rect">
            <a:avLst/>
          </a:prstGeom>
          <a:noFill/>
        </p:spPr>
        <p:txBody>
          <a:bodyPr wrap="square" rtlCol="0">
            <a:spAutoFit/>
          </a:bodyPr>
          <a:lstStyle/>
          <a:p>
            <a:pPr algn="ctr"/>
            <a:r>
              <a:rPr lang="en-US" u="sng" dirty="0"/>
              <a:t>The nucleus: a laboratory for QCD</a:t>
            </a:r>
          </a:p>
        </p:txBody>
      </p:sp>
      <p:sp>
        <p:nvSpPr>
          <p:cNvPr id="12" name="TextBox 11">
            <a:extLst>
              <a:ext uri="{FF2B5EF4-FFF2-40B4-BE49-F238E27FC236}">
                <a16:creationId xmlns:a16="http://schemas.microsoft.com/office/drawing/2014/main" id="{74925CF3-8E9B-4913-A154-524DE4C97A40}"/>
              </a:ext>
            </a:extLst>
          </p:cNvPr>
          <p:cNvSpPr txBox="1"/>
          <p:nvPr/>
        </p:nvSpPr>
        <p:spPr>
          <a:xfrm>
            <a:off x="6155267" y="3759195"/>
            <a:ext cx="5952066" cy="369332"/>
          </a:xfrm>
          <a:prstGeom prst="rect">
            <a:avLst/>
          </a:prstGeom>
          <a:noFill/>
        </p:spPr>
        <p:txBody>
          <a:bodyPr wrap="square" rtlCol="0">
            <a:spAutoFit/>
          </a:bodyPr>
          <a:lstStyle/>
          <a:p>
            <a:pPr algn="ctr"/>
            <a:r>
              <a:rPr lang="en-US" u="sng" dirty="0">
                <a:solidFill>
                  <a:schemeClr val="bg1">
                    <a:lumMod val="65000"/>
                  </a:schemeClr>
                </a:solidFill>
              </a:rPr>
              <a:t>Understanding hadronization</a:t>
            </a:r>
          </a:p>
        </p:txBody>
      </p:sp>
      <p:sp>
        <p:nvSpPr>
          <p:cNvPr id="13" name="TextBox 12">
            <a:extLst>
              <a:ext uri="{FF2B5EF4-FFF2-40B4-BE49-F238E27FC236}">
                <a16:creationId xmlns:a16="http://schemas.microsoft.com/office/drawing/2014/main" id="{00D2AAB1-4260-4084-A609-A178446B601C}"/>
              </a:ext>
            </a:extLst>
          </p:cNvPr>
          <p:cNvSpPr txBox="1"/>
          <p:nvPr/>
        </p:nvSpPr>
        <p:spPr>
          <a:xfrm>
            <a:off x="84665" y="1380062"/>
            <a:ext cx="5562602" cy="1846659"/>
          </a:xfrm>
          <a:prstGeom prst="rect">
            <a:avLst/>
          </a:prstGeom>
          <a:noFill/>
        </p:spPr>
        <p:txBody>
          <a:bodyPr wrap="square" rtlCol="0">
            <a:spAutoFit/>
          </a:bodyPr>
          <a:lstStyle/>
          <a:p>
            <a:pPr marL="742950" lvl="1" indent="-285750">
              <a:lnSpc>
                <a:spcPct val="150000"/>
              </a:lnSpc>
              <a:buFont typeface="Wingdings" panose="05000000000000000000" pitchFamily="2" charset="2"/>
              <a:buChar char="Ø"/>
            </a:pPr>
            <a:r>
              <a:rPr lang="en-US" sz="1600" dirty="0">
                <a:solidFill>
                  <a:schemeClr val="bg1">
                    <a:lumMod val="65000"/>
                  </a:schemeClr>
                </a:solidFill>
              </a:rPr>
              <a:t>Unpolarized </a:t>
            </a:r>
            <a:r>
              <a:rPr lang="en-US" sz="1600" dirty="0" err="1">
                <a:solidFill>
                  <a:schemeClr val="bg1">
                    <a:lumMod val="65000"/>
                  </a:schemeClr>
                </a:solidFill>
              </a:rPr>
              <a:t>parton</a:t>
            </a:r>
            <a:r>
              <a:rPr lang="en-US" sz="1600" dirty="0">
                <a:solidFill>
                  <a:schemeClr val="bg1">
                    <a:lumMod val="65000"/>
                  </a:schemeClr>
                </a:solidFill>
              </a:rPr>
              <a:t> structure of the proton and neutron</a:t>
            </a:r>
          </a:p>
          <a:p>
            <a:pPr marL="742950" lvl="1" indent="-285750">
              <a:lnSpc>
                <a:spcPct val="150000"/>
              </a:lnSpc>
              <a:buFont typeface="Wingdings" panose="05000000000000000000" pitchFamily="2" charset="2"/>
              <a:buChar char="Ø"/>
            </a:pPr>
            <a:r>
              <a:rPr lang="en-US" sz="1600" dirty="0">
                <a:solidFill>
                  <a:schemeClr val="bg1">
                    <a:lumMod val="65000"/>
                  </a:schemeClr>
                </a:solidFill>
              </a:rPr>
              <a:t>Spin structure of the proton and neutron</a:t>
            </a:r>
          </a:p>
          <a:p>
            <a:pPr marL="742950" lvl="1" indent="-285750">
              <a:lnSpc>
                <a:spcPct val="150000"/>
              </a:lnSpc>
              <a:buFont typeface="Wingdings" panose="05000000000000000000" pitchFamily="2" charset="2"/>
              <a:buChar char="Ø"/>
            </a:pPr>
            <a:r>
              <a:rPr lang="en-US" sz="1600" dirty="0">
                <a:solidFill>
                  <a:schemeClr val="bg1">
                    <a:lumMod val="65000"/>
                  </a:schemeClr>
                </a:solidFill>
              </a:rPr>
              <a:t>Inclusive and hard diffraction</a:t>
            </a:r>
          </a:p>
          <a:p>
            <a:pPr marL="742950" lvl="1" indent="-285750">
              <a:lnSpc>
                <a:spcPct val="150000"/>
              </a:lnSpc>
              <a:buFont typeface="Wingdings" panose="05000000000000000000" pitchFamily="2" charset="2"/>
              <a:buChar char="Ø"/>
            </a:pPr>
            <a:r>
              <a:rPr lang="en-US" sz="1600" dirty="0">
                <a:solidFill>
                  <a:schemeClr val="bg1">
                    <a:lumMod val="65000"/>
                  </a:schemeClr>
                </a:solidFill>
              </a:rPr>
              <a:t>Global event shapes and the strong coupling constant</a:t>
            </a:r>
          </a:p>
          <a:p>
            <a:endParaRPr lang="en-US" dirty="0"/>
          </a:p>
        </p:txBody>
      </p:sp>
      <p:sp>
        <p:nvSpPr>
          <p:cNvPr id="14" name="TextBox 13">
            <a:extLst>
              <a:ext uri="{FF2B5EF4-FFF2-40B4-BE49-F238E27FC236}">
                <a16:creationId xmlns:a16="http://schemas.microsoft.com/office/drawing/2014/main" id="{8B979765-9DE1-4425-9FD4-221ADA7C3ACB}"/>
              </a:ext>
            </a:extLst>
          </p:cNvPr>
          <p:cNvSpPr txBox="1"/>
          <p:nvPr/>
        </p:nvSpPr>
        <p:spPr>
          <a:xfrm>
            <a:off x="6155267" y="1373821"/>
            <a:ext cx="5655733" cy="1107996"/>
          </a:xfrm>
          <a:prstGeom prst="rect">
            <a:avLst/>
          </a:prstGeom>
          <a:noFill/>
        </p:spPr>
        <p:txBody>
          <a:bodyPr wrap="square" rtlCol="0">
            <a:spAutoFit/>
          </a:bodyPr>
          <a:lstStyle/>
          <a:p>
            <a:pPr marL="742950" lvl="1" indent="-285750">
              <a:lnSpc>
                <a:spcPct val="150000"/>
              </a:lnSpc>
              <a:buFont typeface="Wingdings" panose="05000000000000000000" pitchFamily="2" charset="2"/>
              <a:buChar char="Ø"/>
            </a:pPr>
            <a:r>
              <a:rPr lang="en-US" sz="1600" dirty="0">
                <a:solidFill>
                  <a:schemeClr val="bg1">
                    <a:lumMod val="65000"/>
                  </a:schemeClr>
                </a:solidFill>
              </a:rPr>
              <a:t>Imaging of quarks and gluons in momentum space</a:t>
            </a:r>
          </a:p>
          <a:p>
            <a:pPr marL="742950" lvl="1" indent="-285750">
              <a:lnSpc>
                <a:spcPct val="150000"/>
              </a:lnSpc>
              <a:buFont typeface="Wingdings" panose="05000000000000000000" pitchFamily="2" charset="2"/>
              <a:buChar char="Ø"/>
            </a:pPr>
            <a:r>
              <a:rPr lang="en-US" sz="1600" dirty="0">
                <a:solidFill>
                  <a:schemeClr val="bg1">
                    <a:lumMod val="65000"/>
                  </a:schemeClr>
                </a:solidFill>
              </a:rPr>
              <a:t>Wigner functions</a:t>
            </a:r>
          </a:p>
          <a:p>
            <a:endParaRPr lang="en-US" dirty="0"/>
          </a:p>
        </p:txBody>
      </p:sp>
      <p:sp>
        <p:nvSpPr>
          <p:cNvPr id="15" name="TextBox 14">
            <a:extLst>
              <a:ext uri="{FF2B5EF4-FFF2-40B4-BE49-F238E27FC236}">
                <a16:creationId xmlns:a16="http://schemas.microsoft.com/office/drawing/2014/main" id="{7C81A27C-1609-4368-A6B5-B90C3515AD8F}"/>
              </a:ext>
            </a:extLst>
          </p:cNvPr>
          <p:cNvSpPr txBox="1"/>
          <p:nvPr/>
        </p:nvSpPr>
        <p:spPr>
          <a:xfrm>
            <a:off x="84665" y="4351871"/>
            <a:ext cx="5723468" cy="1477328"/>
          </a:xfrm>
          <a:prstGeom prst="rect">
            <a:avLst/>
          </a:prstGeom>
          <a:noFill/>
        </p:spPr>
        <p:txBody>
          <a:bodyPr wrap="square" rtlCol="0">
            <a:spAutoFit/>
          </a:bodyPr>
          <a:lstStyle/>
          <a:p>
            <a:pPr marL="742950" lvl="1" indent="-285750">
              <a:lnSpc>
                <a:spcPct val="150000"/>
              </a:lnSpc>
              <a:buFont typeface="Wingdings" panose="05000000000000000000" pitchFamily="2" charset="2"/>
              <a:buChar char="Ø"/>
            </a:pPr>
            <a:r>
              <a:rPr lang="en-US" sz="1600" dirty="0"/>
              <a:t>High </a:t>
            </a:r>
            <a:r>
              <a:rPr lang="en-US" sz="1600" dirty="0" err="1"/>
              <a:t>parton</a:t>
            </a:r>
            <a:r>
              <a:rPr lang="en-US" sz="1600" dirty="0"/>
              <a:t> densities and saturation</a:t>
            </a:r>
          </a:p>
          <a:p>
            <a:pPr marL="742950" lvl="1" indent="-285750">
              <a:lnSpc>
                <a:spcPct val="150000"/>
              </a:lnSpc>
              <a:buFont typeface="Wingdings" panose="05000000000000000000" pitchFamily="2" charset="2"/>
              <a:buChar char="Ø"/>
            </a:pPr>
            <a:r>
              <a:rPr lang="en-US" sz="1600" dirty="0"/>
              <a:t>Particle propagation in matter and transport properties</a:t>
            </a:r>
          </a:p>
          <a:p>
            <a:pPr marL="742950" lvl="1" indent="-285750">
              <a:lnSpc>
                <a:spcPct val="150000"/>
              </a:lnSpc>
              <a:buFont typeface="Wingdings" panose="05000000000000000000" pitchFamily="2" charset="2"/>
              <a:buChar char="Ø"/>
            </a:pPr>
            <a:r>
              <a:rPr lang="en-US" sz="1600" dirty="0"/>
              <a:t>Special opportunities with jets and heavy quarks</a:t>
            </a:r>
          </a:p>
          <a:p>
            <a:endParaRPr lang="en-US" dirty="0"/>
          </a:p>
        </p:txBody>
      </p:sp>
      <p:sp>
        <p:nvSpPr>
          <p:cNvPr id="16" name="TextBox 15">
            <a:extLst>
              <a:ext uri="{FF2B5EF4-FFF2-40B4-BE49-F238E27FC236}">
                <a16:creationId xmlns:a16="http://schemas.microsoft.com/office/drawing/2014/main" id="{5BA019A7-EA5E-470F-9658-96564B1751E7}"/>
              </a:ext>
            </a:extLst>
          </p:cNvPr>
          <p:cNvSpPr txBox="1"/>
          <p:nvPr/>
        </p:nvSpPr>
        <p:spPr>
          <a:xfrm>
            <a:off x="6155267" y="4349390"/>
            <a:ext cx="5655733" cy="1107996"/>
          </a:xfrm>
          <a:prstGeom prst="rect">
            <a:avLst/>
          </a:prstGeom>
          <a:noFill/>
        </p:spPr>
        <p:txBody>
          <a:bodyPr wrap="square" rtlCol="0">
            <a:spAutoFit/>
          </a:bodyPr>
          <a:lstStyle/>
          <a:p>
            <a:pPr marL="742950" lvl="1" indent="-285750">
              <a:lnSpc>
                <a:spcPct val="150000"/>
              </a:lnSpc>
              <a:buFont typeface="Wingdings" panose="05000000000000000000" pitchFamily="2" charset="2"/>
              <a:buChar char="Ø"/>
            </a:pPr>
            <a:r>
              <a:rPr lang="en-US" sz="1600" dirty="0">
                <a:solidFill>
                  <a:schemeClr val="bg1">
                    <a:lumMod val="65000"/>
                  </a:schemeClr>
                </a:solidFill>
              </a:rPr>
              <a:t>Hadronization in the vacuum</a:t>
            </a:r>
          </a:p>
          <a:p>
            <a:pPr marL="742950" lvl="1" indent="-285750">
              <a:lnSpc>
                <a:spcPct val="150000"/>
              </a:lnSpc>
              <a:buFont typeface="Wingdings" panose="05000000000000000000" pitchFamily="2" charset="2"/>
              <a:buChar char="Ø"/>
            </a:pPr>
            <a:r>
              <a:rPr lang="en-US" sz="1600" dirty="0">
                <a:solidFill>
                  <a:schemeClr val="bg1">
                    <a:lumMod val="65000"/>
                  </a:schemeClr>
                </a:solidFill>
              </a:rPr>
              <a:t>Hadronization in the nuclear environment</a:t>
            </a:r>
          </a:p>
          <a:p>
            <a:endParaRPr lang="en-US" dirty="0"/>
          </a:p>
        </p:txBody>
      </p:sp>
      <p:sp>
        <p:nvSpPr>
          <p:cNvPr id="4" name="Footer Placeholder 3">
            <a:extLst>
              <a:ext uri="{FF2B5EF4-FFF2-40B4-BE49-F238E27FC236}">
                <a16:creationId xmlns:a16="http://schemas.microsoft.com/office/drawing/2014/main" id="{605DF3EE-E36D-4921-9A4F-EF670E5CB37C}"/>
              </a:ext>
            </a:extLst>
          </p:cNvPr>
          <p:cNvSpPr>
            <a:spLocks noGrp="1"/>
          </p:cNvSpPr>
          <p:nvPr>
            <p:ph type="ftr" sz="quarter" idx="11"/>
          </p:nvPr>
        </p:nvSpPr>
        <p:spPr/>
        <p:txBody>
          <a:bodyPr/>
          <a:lstStyle/>
          <a:p>
            <a:r>
              <a:rPr lang="en-US"/>
              <a:t>EICUG Early Career</a:t>
            </a:r>
          </a:p>
        </p:txBody>
      </p:sp>
      <p:sp>
        <p:nvSpPr>
          <p:cNvPr id="5" name="Slide Number Placeholder 4">
            <a:extLst>
              <a:ext uri="{FF2B5EF4-FFF2-40B4-BE49-F238E27FC236}">
                <a16:creationId xmlns:a16="http://schemas.microsoft.com/office/drawing/2014/main" id="{FBA8E07A-6267-471C-89E6-F67AA5F24118}"/>
              </a:ext>
            </a:extLst>
          </p:cNvPr>
          <p:cNvSpPr>
            <a:spLocks noGrp="1"/>
          </p:cNvSpPr>
          <p:nvPr>
            <p:ph type="sldNum" sz="quarter" idx="12"/>
          </p:nvPr>
        </p:nvSpPr>
        <p:spPr/>
        <p:txBody>
          <a:bodyPr/>
          <a:lstStyle/>
          <a:p>
            <a:fld id="{AE219745-87EB-43FA-8050-32508D18A940}" type="slidenum">
              <a:rPr lang="en-US" smtClean="0"/>
              <a:t>39</a:t>
            </a:fld>
            <a:endParaRPr lang="en-US"/>
          </a:p>
        </p:txBody>
      </p:sp>
      <p:sp>
        <p:nvSpPr>
          <p:cNvPr id="19" name="TextBox 18">
            <a:extLst>
              <a:ext uri="{FF2B5EF4-FFF2-40B4-BE49-F238E27FC236}">
                <a16:creationId xmlns:a16="http://schemas.microsoft.com/office/drawing/2014/main" id="{58B3E2AC-D195-B148-9BB4-2FC9A350C7C9}"/>
              </a:ext>
            </a:extLst>
          </p:cNvPr>
          <p:cNvSpPr txBox="1"/>
          <p:nvPr/>
        </p:nvSpPr>
        <p:spPr>
          <a:xfrm>
            <a:off x="312516" y="173620"/>
            <a:ext cx="8461094" cy="648183"/>
          </a:xfrm>
          <a:prstGeom prst="rect">
            <a:avLst/>
          </a:prstGeom>
          <a:noFill/>
        </p:spPr>
        <p:txBody>
          <a:bodyPr wrap="square" lIns="91440" tIns="45720" rIns="91440" bIns="45720" rtlCol="0" anchor="t">
            <a:spAutoFit/>
          </a:bodyPr>
          <a:lstStyle/>
          <a:p>
            <a:r>
              <a:rPr lang="en-US" sz="3600" dirty="0">
                <a:solidFill>
                  <a:srgbClr val="FF0000"/>
                </a:solidFill>
                <a:cs typeface="Calibri"/>
              </a:rPr>
              <a:t>Jets in the Yellow Report </a:t>
            </a:r>
          </a:p>
        </p:txBody>
      </p:sp>
    </p:spTree>
    <p:extLst>
      <p:ext uri="{BB962C8B-B14F-4D97-AF65-F5344CB8AC3E}">
        <p14:creationId xmlns:p14="http://schemas.microsoft.com/office/powerpoint/2010/main" val="2981101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2D4C8B-59A1-A441-AF17-08FBB32ED385}"/>
              </a:ext>
            </a:extLst>
          </p:cNvPr>
          <p:cNvSpPr txBox="1"/>
          <p:nvPr/>
        </p:nvSpPr>
        <p:spPr>
          <a:xfrm>
            <a:off x="312516" y="173620"/>
            <a:ext cx="8461094" cy="6481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FF0000"/>
                </a:solidFill>
                <a:latin typeface="Calibri" panose="020F0502020204030204"/>
              </a:rPr>
              <a:t>What is a Jet?</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9773116C-8BAB-734B-B334-3C0B6B03B7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EICUG Early Career</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224980B-B3FB-E64E-A0FB-8C1B7A03FA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4A0402-B54A-814D-BCFB-0A833BEEB0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F10FD3B-78AE-8237-4F64-D930A86563CD}"/>
              </a:ext>
            </a:extLst>
          </p:cNvPr>
          <p:cNvPicPr>
            <a:picLocks noChangeAspect="1"/>
          </p:cNvPicPr>
          <p:nvPr/>
        </p:nvPicPr>
        <p:blipFill>
          <a:blip r:embed="rId2"/>
          <a:stretch>
            <a:fillRect/>
          </a:stretch>
        </p:blipFill>
        <p:spPr>
          <a:xfrm>
            <a:off x="312516" y="1872931"/>
            <a:ext cx="4596372" cy="4458480"/>
          </a:xfrm>
          <a:prstGeom prst="rect">
            <a:avLst/>
          </a:prstGeom>
        </p:spPr>
      </p:pic>
      <p:pic>
        <p:nvPicPr>
          <p:cNvPr id="7" name="Picture 6">
            <a:extLst>
              <a:ext uri="{FF2B5EF4-FFF2-40B4-BE49-F238E27FC236}">
                <a16:creationId xmlns:a16="http://schemas.microsoft.com/office/drawing/2014/main" id="{66674CA1-3627-53F3-B691-94B5599E50EE}"/>
              </a:ext>
            </a:extLst>
          </p:cNvPr>
          <p:cNvPicPr>
            <a:picLocks noChangeAspect="1"/>
          </p:cNvPicPr>
          <p:nvPr/>
        </p:nvPicPr>
        <p:blipFill>
          <a:blip r:embed="rId3"/>
          <a:stretch>
            <a:fillRect/>
          </a:stretch>
        </p:blipFill>
        <p:spPr>
          <a:xfrm>
            <a:off x="5890054" y="2087634"/>
            <a:ext cx="6096000" cy="4029075"/>
          </a:xfrm>
          <a:prstGeom prst="rect">
            <a:avLst/>
          </a:prstGeom>
        </p:spPr>
      </p:pic>
      <p:sp>
        <p:nvSpPr>
          <p:cNvPr id="8" name="TextBox 7">
            <a:extLst>
              <a:ext uri="{FF2B5EF4-FFF2-40B4-BE49-F238E27FC236}">
                <a16:creationId xmlns:a16="http://schemas.microsoft.com/office/drawing/2014/main" id="{5AF33628-F396-31CA-F3FF-83E0DCD26397}"/>
              </a:ext>
            </a:extLst>
          </p:cNvPr>
          <p:cNvSpPr txBox="1"/>
          <p:nvPr/>
        </p:nvSpPr>
        <p:spPr>
          <a:xfrm>
            <a:off x="3385440" y="136525"/>
            <a:ext cx="8461094" cy="2031325"/>
          </a:xfrm>
          <a:prstGeom prst="rect">
            <a:avLst/>
          </a:prstGeom>
          <a:noFill/>
        </p:spPr>
        <p:txBody>
          <a:bodyPr wrap="square" rtlCol="0">
            <a:spAutoFit/>
          </a:bodyPr>
          <a:lstStyle/>
          <a:p>
            <a:r>
              <a:rPr lang="en-US" b="1" dirty="0"/>
              <a:t>ChatGPT</a:t>
            </a:r>
            <a:r>
              <a:rPr lang="en-US" dirty="0"/>
              <a:t>: </a:t>
            </a:r>
            <a:r>
              <a:rPr lang="en-US" b="1" dirty="0">
                <a:solidFill>
                  <a:srgbClr val="FF0000"/>
                </a:solidFill>
              </a:rPr>
              <a:t>In particle physics, a jet is a narrow cone of particles produced by the hadronization of a quark or gluon</a:t>
            </a:r>
            <a:r>
              <a:rPr lang="en-US" dirty="0"/>
              <a:t>. When high-energy quarks or gluons are produced in particle collisions, such as those in a particle accelerator, they cannot exist freely due to a phenomenon called color confinement. Instead, </a:t>
            </a:r>
            <a:r>
              <a:rPr lang="en-US" b="1" dirty="0">
                <a:solidFill>
                  <a:srgbClr val="FF0000"/>
                </a:solidFill>
              </a:rPr>
              <a:t>they fragment and </a:t>
            </a:r>
            <a:r>
              <a:rPr lang="en-US" b="1" dirty="0" err="1">
                <a:solidFill>
                  <a:srgbClr val="FF0000"/>
                </a:solidFill>
              </a:rPr>
              <a:t>hadronize</a:t>
            </a:r>
            <a:r>
              <a:rPr lang="en-US" b="1" dirty="0">
                <a:solidFill>
                  <a:srgbClr val="FF0000"/>
                </a:solidFill>
              </a:rPr>
              <a:t>, forming a shower of hadrons</a:t>
            </a:r>
            <a:r>
              <a:rPr lang="en-US" dirty="0"/>
              <a:t> (particles composed of quarks bound together by the strong force) that travel in roughly the same direction. </a:t>
            </a:r>
            <a:r>
              <a:rPr lang="en-US" b="1" dirty="0">
                <a:solidFill>
                  <a:srgbClr val="FF0000"/>
                </a:solidFill>
              </a:rPr>
              <a:t>This collection of hadrons is what is observed as a jet.</a:t>
            </a:r>
          </a:p>
        </p:txBody>
      </p:sp>
    </p:spTree>
    <p:extLst>
      <p:ext uri="{BB962C8B-B14F-4D97-AF65-F5344CB8AC3E}">
        <p14:creationId xmlns:p14="http://schemas.microsoft.com/office/powerpoint/2010/main" val="30052261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FF27BC-E5B3-4602-9C88-446608642825}"/>
              </a:ext>
            </a:extLst>
          </p:cNvPr>
          <p:cNvPicPr>
            <a:picLocks noChangeAspect="1"/>
          </p:cNvPicPr>
          <p:nvPr/>
        </p:nvPicPr>
        <p:blipFill>
          <a:blip r:embed="rId2"/>
          <a:stretch>
            <a:fillRect/>
          </a:stretch>
        </p:blipFill>
        <p:spPr>
          <a:xfrm>
            <a:off x="9022055" y="3943017"/>
            <a:ext cx="2816123" cy="2631349"/>
          </a:xfrm>
          <a:prstGeom prst="rect">
            <a:avLst/>
          </a:prstGeom>
        </p:spPr>
      </p:pic>
      <p:pic>
        <p:nvPicPr>
          <p:cNvPr id="5" name="Picture 4">
            <a:extLst>
              <a:ext uri="{FF2B5EF4-FFF2-40B4-BE49-F238E27FC236}">
                <a16:creationId xmlns:a16="http://schemas.microsoft.com/office/drawing/2014/main" id="{C5DA2FD3-A3B3-4D01-85F2-B9286ADB164C}"/>
              </a:ext>
            </a:extLst>
          </p:cNvPr>
          <p:cNvPicPr>
            <a:picLocks noChangeAspect="1"/>
          </p:cNvPicPr>
          <p:nvPr/>
        </p:nvPicPr>
        <p:blipFill>
          <a:blip r:embed="rId3"/>
          <a:stretch>
            <a:fillRect/>
          </a:stretch>
        </p:blipFill>
        <p:spPr>
          <a:xfrm>
            <a:off x="8145740" y="856466"/>
            <a:ext cx="3953127" cy="2857533"/>
          </a:xfrm>
          <a:prstGeom prst="rect">
            <a:avLst/>
          </a:prstGeom>
        </p:spPr>
      </p:pic>
      <p:pic>
        <p:nvPicPr>
          <p:cNvPr id="6" name="Picture 5">
            <a:extLst>
              <a:ext uri="{FF2B5EF4-FFF2-40B4-BE49-F238E27FC236}">
                <a16:creationId xmlns:a16="http://schemas.microsoft.com/office/drawing/2014/main" id="{A6C70719-1153-4213-BFA8-B81D08AFF0F2}"/>
              </a:ext>
            </a:extLst>
          </p:cNvPr>
          <p:cNvPicPr>
            <a:picLocks noChangeAspect="1"/>
          </p:cNvPicPr>
          <p:nvPr/>
        </p:nvPicPr>
        <p:blipFill>
          <a:blip r:embed="rId4"/>
          <a:stretch>
            <a:fillRect/>
          </a:stretch>
        </p:blipFill>
        <p:spPr>
          <a:xfrm>
            <a:off x="4735182" y="2948301"/>
            <a:ext cx="3850018" cy="3823813"/>
          </a:xfrm>
          <a:prstGeom prst="rect">
            <a:avLst/>
          </a:prstGeom>
        </p:spPr>
      </p:pic>
      <p:pic>
        <p:nvPicPr>
          <p:cNvPr id="7" name="Picture 6">
            <a:extLst>
              <a:ext uri="{FF2B5EF4-FFF2-40B4-BE49-F238E27FC236}">
                <a16:creationId xmlns:a16="http://schemas.microsoft.com/office/drawing/2014/main" id="{F6C0D0AB-5A76-45AC-B042-6DC76DEC471B}"/>
              </a:ext>
            </a:extLst>
          </p:cNvPr>
          <p:cNvPicPr>
            <a:picLocks noChangeAspect="1"/>
          </p:cNvPicPr>
          <p:nvPr/>
        </p:nvPicPr>
        <p:blipFill>
          <a:blip r:embed="rId5"/>
          <a:stretch>
            <a:fillRect/>
          </a:stretch>
        </p:blipFill>
        <p:spPr>
          <a:xfrm>
            <a:off x="4851867" y="1581939"/>
            <a:ext cx="3124073" cy="949384"/>
          </a:xfrm>
          <a:prstGeom prst="rect">
            <a:avLst/>
          </a:prstGeom>
        </p:spPr>
      </p:pic>
      <p:sp>
        <p:nvSpPr>
          <p:cNvPr id="8" name="TextBox 7">
            <a:extLst>
              <a:ext uri="{FF2B5EF4-FFF2-40B4-BE49-F238E27FC236}">
                <a16:creationId xmlns:a16="http://schemas.microsoft.com/office/drawing/2014/main" id="{689CAE50-8A6D-44F8-A81F-429B20849B0A}"/>
              </a:ext>
            </a:extLst>
          </p:cNvPr>
          <p:cNvSpPr txBox="1"/>
          <p:nvPr/>
        </p:nvSpPr>
        <p:spPr>
          <a:xfrm>
            <a:off x="353822" y="1123400"/>
            <a:ext cx="4328245" cy="5355312"/>
          </a:xfrm>
          <a:prstGeom prst="rect">
            <a:avLst/>
          </a:prstGeom>
          <a:noFill/>
        </p:spPr>
        <p:txBody>
          <a:bodyPr wrap="square" rtlCol="0">
            <a:spAutoFit/>
          </a:bodyPr>
          <a:lstStyle/>
          <a:p>
            <a:pPr marL="285750" indent="-285750">
              <a:buFont typeface="Wingdings" panose="05000000000000000000" pitchFamily="2" charset="2"/>
              <a:buChar char="q"/>
            </a:pPr>
            <a:r>
              <a:rPr lang="en-US" dirty="0"/>
              <a:t>Many opportunities to study the properties of cold nuclear matter with jets</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Simple comparisons of jet yields in ep vs </a:t>
            </a:r>
            <a:r>
              <a:rPr lang="en-US" dirty="0" err="1"/>
              <a:t>eA</a:t>
            </a:r>
            <a:r>
              <a:rPr lang="en-US" dirty="0"/>
              <a:t> will be informative – double ratio </a:t>
            </a:r>
            <a:r>
              <a:rPr lang="en-US" dirty="0" err="1"/>
              <a:t>R</a:t>
            </a:r>
            <a:r>
              <a:rPr lang="en-US" baseline="-25000" dirty="0" err="1"/>
              <a:t>eA</a:t>
            </a:r>
            <a:r>
              <a:rPr lang="en-US" dirty="0"/>
              <a:t>(R)/</a:t>
            </a:r>
            <a:r>
              <a:rPr lang="en-US" dirty="0" err="1"/>
              <a:t>R</a:t>
            </a:r>
            <a:r>
              <a:rPr lang="en-US" baseline="-25000" dirty="0" err="1"/>
              <a:t>eA</a:t>
            </a:r>
            <a:r>
              <a:rPr lang="en-US" dirty="0"/>
              <a:t>(R = 1.0) will reduce impact from </a:t>
            </a:r>
            <a:r>
              <a:rPr lang="en-US" dirty="0" err="1"/>
              <a:t>nPDFs</a:t>
            </a:r>
            <a:r>
              <a:rPr lang="en-US" dirty="0"/>
              <a:t> and enhance final state effects</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Lepton – Jet correlations in Born level DIS can be thought of as analogous to boson – Jet measurements with the lepton as the tag and the jet as the probe of the medium</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err="1"/>
              <a:t>Dijets</a:t>
            </a:r>
            <a:r>
              <a:rPr lang="en-US" dirty="0"/>
              <a:t> and gamma-</a:t>
            </a:r>
            <a:r>
              <a:rPr lang="en-US" dirty="0" err="1"/>
              <a:t>dijet</a:t>
            </a:r>
            <a:r>
              <a:rPr lang="en-US" dirty="0"/>
              <a:t> correlations also expected to be powerful probes of saturation / small-x dynamics</a:t>
            </a:r>
          </a:p>
        </p:txBody>
      </p:sp>
      <p:sp>
        <p:nvSpPr>
          <p:cNvPr id="9" name="TextBox 8">
            <a:extLst>
              <a:ext uri="{FF2B5EF4-FFF2-40B4-BE49-F238E27FC236}">
                <a16:creationId xmlns:a16="http://schemas.microsoft.com/office/drawing/2014/main" id="{DD543847-C3BA-4759-AD61-B3E0500304E4}"/>
              </a:ext>
            </a:extLst>
          </p:cNvPr>
          <p:cNvSpPr txBox="1"/>
          <p:nvPr/>
        </p:nvSpPr>
        <p:spPr>
          <a:xfrm>
            <a:off x="5232399" y="2624457"/>
            <a:ext cx="3124073" cy="307777"/>
          </a:xfrm>
          <a:prstGeom prst="rect">
            <a:avLst/>
          </a:prstGeom>
          <a:noFill/>
        </p:spPr>
        <p:txBody>
          <a:bodyPr wrap="square" rtlCol="0">
            <a:spAutoFit/>
          </a:bodyPr>
          <a:lstStyle/>
          <a:p>
            <a:pPr algn="ctr"/>
            <a:r>
              <a:rPr lang="en-US" sz="1400" dirty="0"/>
              <a:t>Li &amp; Vitev ‘20</a:t>
            </a:r>
          </a:p>
        </p:txBody>
      </p:sp>
      <p:sp>
        <p:nvSpPr>
          <p:cNvPr id="10" name="TextBox 9">
            <a:extLst>
              <a:ext uri="{FF2B5EF4-FFF2-40B4-BE49-F238E27FC236}">
                <a16:creationId xmlns:a16="http://schemas.microsoft.com/office/drawing/2014/main" id="{C328375F-3D6D-46BC-BE39-C596055F9D75}"/>
              </a:ext>
            </a:extLst>
          </p:cNvPr>
          <p:cNvSpPr txBox="1"/>
          <p:nvPr/>
        </p:nvSpPr>
        <p:spPr>
          <a:xfrm>
            <a:off x="8830733" y="3713999"/>
            <a:ext cx="3081867" cy="307777"/>
          </a:xfrm>
          <a:prstGeom prst="rect">
            <a:avLst/>
          </a:prstGeom>
          <a:noFill/>
        </p:spPr>
        <p:txBody>
          <a:bodyPr wrap="square" rtlCol="0">
            <a:spAutoFit/>
          </a:bodyPr>
          <a:lstStyle/>
          <a:p>
            <a:pPr algn="ctr"/>
            <a:r>
              <a:rPr lang="en-US" sz="1400" dirty="0"/>
              <a:t>Arratia, Song, Ringer, Jacak ‘20</a:t>
            </a:r>
          </a:p>
        </p:txBody>
      </p:sp>
      <p:sp>
        <p:nvSpPr>
          <p:cNvPr id="11" name="Slide Number Placeholder 10">
            <a:extLst>
              <a:ext uri="{FF2B5EF4-FFF2-40B4-BE49-F238E27FC236}">
                <a16:creationId xmlns:a16="http://schemas.microsoft.com/office/drawing/2014/main" id="{693C38B2-3BAB-4334-B8CD-1D3F7FE32675}"/>
              </a:ext>
            </a:extLst>
          </p:cNvPr>
          <p:cNvSpPr>
            <a:spLocks noGrp="1"/>
          </p:cNvSpPr>
          <p:nvPr>
            <p:ph type="sldNum" sz="quarter" idx="12"/>
          </p:nvPr>
        </p:nvSpPr>
        <p:spPr/>
        <p:txBody>
          <a:bodyPr/>
          <a:lstStyle/>
          <a:p>
            <a:fld id="{334B7C2E-6900-450F-BD43-49385DC1276E}" type="slidenum">
              <a:rPr lang="en-US" smtClean="0"/>
              <a:t>40</a:t>
            </a:fld>
            <a:endParaRPr lang="en-US"/>
          </a:p>
        </p:txBody>
      </p:sp>
      <p:sp>
        <p:nvSpPr>
          <p:cNvPr id="4" name="Footer Placeholder 3">
            <a:extLst>
              <a:ext uri="{FF2B5EF4-FFF2-40B4-BE49-F238E27FC236}">
                <a16:creationId xmlns:a16="http://schemas.microsoft.com/office/drawing/2014/main" id="{6BB89684-4EAB-4A35-8085-8BAB6F4DCE42}"/>
              </a:ext>
            </a:extLst>
          </p:cNvPr>
          <p:cNvSpPr>
            <a:spLocks noGrp="1"/>
          </p:cNvSpPr>
          <p:nvPr>
            <p:ph type="ftr" sz="quarter" idx="11"/>
          </p:nvPr>
        </p:nvSpPr>
        <p:spPr/>
        <p:txBody>
          <a:bodyPr/>
          <a:lstStyle/>
          <a:p>
            <a:r>
              <a:rPr lang="en-US"/>
              <a:t>EICUG Early Career</a:t>
            </a:r>
          </a:p>
        </p:txBody>
      </p:sp>
      <p:sp>
        <p:nvSpPr>
          <p:cNvPr id="12" name="TextBox 11">
            <a:extLst>
              <a:ext uri="{FF2B5EF4-FFF2-40B4-BE49-F238E27FC236}">
                <a16:creationId xmlns:a16="http://schemas.microsoft.com/office/drawing/2014/main" id="{78F0FC00-BEEE-9140-87BA-E33EB6949CA6}"/>
              </a:ext>
            </a:extLst>
          </p:cNvPr>
          <p:cNvSpPr txBox="1"/>
          <p:nvPr/>
        </p:nvSpPr>
        <p:spPr>
          <a:xfrm>
            <a:off x="312516" y="183894"/>
            <a:ext cx="8461094" cy="648183"/>
          </a:xfrm>
          <a:prstGeom prst="rect">
            <a:avLst/>
          </a:prstGeom>
          <a:noFill/>
        </p:spPr>
        <p:txBody>
          <a:bodyPr wrap="square" lIns="91440" tIns="45720" rIns="91440" bIns="45720" rtlCol="0" anchor="t">
            <a:spAutoFit/>
          </a:bodyPr>
          <a:lstStyle/>
          <a:p>
            <a:r>
              <a:rPr lang="en-US" sz="3600" dirty="0">
                <a:solidFill>
                  <a:srgbClr val="FF0000"/>
                </a:solidFill>
                <a:cs typeface="Calibri"/>
              </a:rPr>
              <a:t>Jets in the Medium: CNM Properties </a:t>
            </a:r>
          </a:p>
        </p:txBody>
      </p:sp>
    </p:spTree>
    <p:extLst>
      <p:ext uri="{BB962C8B-B14F-4D97-AF65-F5344CB8AC3E}">
        <p14:creationId xmlns:p14="http://schemas.microsoft.com/office/powerpoint/2010/main" val="19932665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E1DE34C-5F2E-4C6F-BACE-E72F18E7B998}"/>
              </a:ext>
            </a:extLst>
          </p:cNvPr>
          <p:cNvSpPr txBox="1"/>
          <p:nvPr/>
        </p:nvSpPr>
        <p:spPr>
          <a:xfrm>
            <a:off x="84665" y="825555"/>
            <a:ext cx="5952066" cy="369332"/>
          </a:xfrm>
          <a:prstGeom prst="rect">
            <a:avLst/>
          </a:prstGeom>
          <a:noFill/>
        </p:spPr>
        <p:txBody>
          <a:bodyPr wrap="square" rtlCol="0">
            <a:spAutoFit/>
          </a:bodyPr>
          <a:lstStyle/>
          <a:p>
            <a:pPr algn="ctr"/>
            <a:r>
              <a:rPr lang="en-US" u="sng" dirty="0">
                <a:solidFill>
                  <a:schemeClr val="bg1">
                    <a:lumMod val="65000"/>
                  </a:schemeClr>
                </a:solidFill>
              </a:rPr>
              <a:t>Global properties and </a:t>
            </a:r>
            <a:r>
              <a:rPr lang="en-US" u="sng" dirty="0" err="1">
                <a:solidFill>
                  <a:schemeClr val="bg1">
                    <a:lumMod val="65000"/>
                  </a:schemeClr>
                </a:solidFill>
              </a:rPr>
              <a:t>parton</a:t>
            </a:r>
            <a:r>
              <a:rPr lang="en-US" u="sng" dirty="0">
                <a:solidFill>
                  <a:schemeClr val="bg1">
                    <a:lumMod val="65000"/>
                  </a:schemeClr>
                </a:solidFill>
              </a:rPr>
              <a:t> structure of hadrons</a:t>
            </a:r>
          </a:p>
        </p:txBody>
      </p:sp>
      <p:sp>
        <p:nvSpPr>
          <p:cNvPr id="10" name="TextBox 9">
            <a:extLst>
              <a:ext uri="{FF2B5EF4-FFF2-40B4-BE49-F238E27FC236}">
                <a16:creationId xmlns:a16="http://schemas.microsoft.com/office/drawing/2014/main" id="{934CB932-3FBD-4B80-ADF8-DF0B3D951C56}"/>
              </a:ext>
            </a:extLst>
          </p:cNvPr>
          <p:cNvSpPr txBox="1"/>
          <p:nvPr/>
        </p:nvSpPr>
        <p:spPr>
          <a:xfrm>
            <a:off x="6155267" y="829729"/>
            <a:ext cx="5952066" cy="369332"/>
          </a:xfrm>
          <a:prstGeom prst="rect">
            <a:avLst/>
          </a:prstGeom>
          <a:noFill/>
        </p:spPr>
        <p:txBody>
          <a:bodyPr wrap="square" rtlCol="0">
            <a:spAutoFit/>
          </a:bodyPr>
          <a:lstStyle/>
          <a:p>
            <a:pPr algn="ctr"/>
            <a:r>
              <a:rPr lang="en-US" u="sng" dirty="0">
                <a:solidFill>
                  <a:schemeClr val="bg1">
                    <a:lumMod val="65000"/>
                  </a:schemeClr>
                </a:solidFill>
              </a:rPr>
              <a:t>Multi-dimensional imaging of nucleons, nuclei and mesons</a:t>
            </a:r>
          </a:p>
        </p:txBody>
      </p:sp>
      <p:sp>
        <p:nvSpPr>
          <p:cNvPr id="11" name="TextBox 10">
            <a:extLst>
              <a:ext uri="{FF2B5EF4-FFF2-40B4-BE49-F238E27FC236}">
                <a16:creationId xmlns:a16="http://schemas.microsoft.com/office/drawing/2014/main" id="{184BF57E-705B-4911-938D-BDB1123A8CA1}"/>
              </a:ext>
            </a:extLst>
          </p:cNvPr>
          <p:cNvSpPr txBox="1"/>
          <p:nvPr/>
        </p:nvSpPr>
        <p:spPr>
          <a:xfrm>
            <a:off x="84665" y="3750728"/>
            <a:ext cx="5952066" cy="369332"/>
          </a:xfrm>
          <a:prstGeom prst="rect">
            <a:avLst/>
          </a:prstGeom>
          <a:noFill/>
        </p:spPr>
        <p:txBody>
          <a:bodyPr wrap="square" rtlCol="0">
            <a:spAutoFit/>
          </a:bodyPr>
          <a:lstStyle/>
          <a:p>
            <a:pPr algn="ctr"/>
            <a:r>
              <a:rPr lang="en-US" u="sng" dirty="0">
                <a:solidFill>
                  <a:schemeClr val="bg1">
                    <a:lumMod val="65000"/>
                  </a:schemeClr>
                </a:solidFill>
              </a:rPr>
              <a:t>The nucleus: a laboratory for QCD</a:t>
            </a:r>
          </a:p>
        </p:txBody>
      </p:sp>
      <p:sp>
        <p:nvSpPr>
          <p:cNvPr id="12" name="TextBox 11">
            <a:extLst>
              <a:ext uri="{FF2B5EF4-FFF2-40B4-BE49-F238E27FC236}">
                <a16:creationId xmlns:a16="http://schemas.microsoft.com/office/drawing/2014/main" id="{74925CF3-8E9B-4913-A154-524DE4C97A40}"/>
              </a:ext>
            </a:extLst>
          </p:cNvPr>
          <p:cNvSpPr txBox="1"/>
          <p:nvPr/>
        </p:nvSpPr>
        <p:spPr>
          <a:xfrm>
            <a:off x="6155267" y="3759195"/>
            <a:ext cx="5952066" cy="369332"/>
          </a:xfrm>
          <a:prstGeom prst="rect">
            <a:avLst/>
          </a:prstGeom>
          <a:noFill/>
        </p:spPr>
        <p:txBody>
          <a:bodyPr wrap="square" rtlCol="0">
            <a:spAutoFit/>
          </a:bodyPr>
          <a:lstStyle/>
          <a:p>
            <a:pPr algn="ctr"/>
            <a:r>
              <a:rPr lang="en-US" u="sng" dirty="0"/>
              <a:t>Understanding hadronization</a:t>
            </a:r>
          </a:p>
        </p:txBody>
      </p:sp>
      <p:sp>
        <p:nvSpPr>
          <p:cNvPr id="13" name="TextBox 12">
            <a:extLst>
              <a:ext uri="{FF2B5EF4-FFF2-40B4-BE49-F238E27FC236}">
                <a16:creationId xmlns:a16="http://schemas.microsoft.com/office/drawing/2014/main" id="{00D2AAB1-4260-4084-A609-A178446B601C}"/>
              </a:ext>
            </a:extLst>
          </p:cNvPr>
          <p:cNvSpPr txBox="1"/>
          <p:nvPr/>
        </p:nvSpPr>
        <p:spPr>
          <a:xfrm>
            <a:off x="84665" y="1380062"/>
            <a:ext cx="5562602" cy="1846659"/>
          </a:xfrm>
          <a:prstGeom prst="rect">
            <a:avLst/>
          </a:prstGeom>
          <a:noFill/>
        </p:spPr>
        <p:txBody>
          <a:bodyPr wrap="square" rtlCol="0">
            <a:spAutoFit/>
          </a:bodyPr>
          <a:lstStyle/>
          <a:p>
            <a:pPr marL="742950" lvl="1" indent="-285750">
              <a:lnSpc>
                <a:spcPct val="150000"/>
              </a:lnSpc>
              <a:buFont typeface="Wingdings" panose="05000000000000000000" pitchFamily="2" charset="2"/>
              <a:buChar char="Ø"/>
            </a:pPr>
            <a:r>
              <a:rPr lang="en-US" sz="1600" dirty="0">
                <a:solidFill>
                  <a:schemeClr val="bg1">
                    <a:lumMod val="65000"/>
                  </a:schemeClr>
                </a:solidFill>
              </a:rPr>
              <a:t>Unpolarized </a:t>
            </a:r>
            <a:r>
              <a:rPr lang="en-US" sz="1600" dirty="0" err="1">
                <a:solidFill>
                  <a:schemeClr val="bg1">
                    <a:lumMod val="65000"/>
                  </a:schemeClr>
                </a:solidFill>
              </a:rPr>
              <a:t>parton</a:t>
            </a:r>
            <a:r>
              <a:rPr lang="en-US" sz="1600" dirty="0">
                <a:solidFill>
                  <a:schemeClr val="bg1">
                    <a:lumMod val="65000"/>
                  </a:schemeClr>
                </a:solidFill>
              </a:rPr>
              <a:t> structure of the proton and neutron</a:t>
            </a:r>
          </a:p>
          <a:p>
            <a:pPr marL="742950" lvl="1" indent="-285750">
              <a:lnSpc>
                <a:spcPct val="150000"/>
              </a:lnSpc>
              <a:buFont typeface="Wingdings" panose="05000000000000000000" pitchFamily="2" charset="2"/>
              <a:buChar char="Ø"/>
            </a:pPr>
            <a:r>
              <a:rPr lang="en-US" sz="1600" dirty="0">
                <a:solidFill>
                  <a:schemeClr val="bg1">
                    <a:lumMod val="65000"/>
                  </a:schemeClr>
                </a:solidFill>
              </a:rPr>
              <a:t>Spin structure of the proton and neutron</a:t>
            </a:r>
          </a:p>
          <a:p>
            <a:pPr marL="742950" lvl="1" indent="-285750">
              <a:lnSpc>
                <a:spcPct val="150000"/>
              </a:lnSpc>
              <a:buFont typeface="Wingdings" panose="05000000000000000000" pitchFamily="2" charset="2"/>
              <a:buChar char="Ø"/>
            </a:pPr>
            <a:r>
              <a:rPr lang="en-US" sz="1600" dirty="0">
                <a:solidFill>
                  <a:schemeClr val="bg1">
                    <a:lumMod val="65000"/>
                  </a:schemeClr>
                </a:solidFill>
              </a:rPr>
              <a:t>Inclusive and hard diffraction</a:t>
            </a:r>
          </a:p>
          <a:p>
            <a:pPr marL="742950" lvl="1" indent="-285750">
              <a:lnSpc>
                <a:spcPct val="150000"/>
              </a:lnSpc>
              <a:buFont typeface="Wingdings" panose="05000000000000000000" pitchFamily="2" charset="2"/>
              <a:buChar char="Ø"/>
            </a:pPr>
            <a:r>
              <a:rPr lang="en-US" sz="1600" dirty="0">
                <a:solidFill>
                  <a:schemeClr val="bg1">
                    <a:lumMod val="65000"/>
                  </a:schemeClr>
                </a:solidFill>
              </a:rPr>
              <a:t>Global event shapes and the strong coupling constant</a:t>
            </a:r>
          </a:p>
          <a:p>
            <a:endParaRPr lang="en-US" dirty="0"/>
          </a:p>
        </p:txBody>
      </p:sp>
      <p:sp>
        <p:nvSpPr>
          <p:cNvPr id="14" name="TextBox 13">
            <a:extLst>
              <a:ext uri="{FF2B5EF4-FFF2-40B4-BE49-F238E27FC236}">
                <a16:creationId xmlns:a16="http://schemas.microsoft.com/office/drawing/2014/main" id="{8B979765-9DE1-4425-9FD4-221ADA7C3ACB}"/>
              </a:ext>
            </a:extLst>
          </p:cNvPr>
          <p:cNvSpPr txBox="1"/>
          <p:nvPr/>
        </p:nvSpPr>
        <p:spPr>
          <a:xfrm>
            <a:off x="6155267" y="1373821"/>
            <a:ext cx="5655733" cy="1107996"/>
          </a:xfrm>
          <a:prstGeom prst="rect">
            <a:avLst/>
          </a:prstGeom>
          <a:noFill/>
        </p:spPr>
        <p:txBody>
          <a:bodyPr wrap="square" rtlCol="0">
            <a:spAutoFit/>
          </a:bodyPr>
          <a:lstStyle/>
          <a:p>
            <a:pPr marL="742950" lvl="1" indent="-285750">
              <a:lnSpc>
                <a:spcPct val="150000"/>
              </a:lnSpc>
              <a:buFont typeface="Wingdings" panose="05000000000000000000" pitchFamily="2" charset="2"/>
              <a:buChar char="Ø"/>
            </a:pPr>
            <a:r>
              <a:rPr lang="en-US" sz="1600" dirty="0">
                <a:solidFill>
                  <a:schemeClr val="bg1">
                    <a:lumMod val="65000"/>
                  </a:schemeClr>
                </a:solidFill>
              </a:rPr>
              <a:t>Imaging of quarks and gluons in momentum space</a:t>
            </a:r>
          </a:p>
          <a:p>
            <a:pPr marL="742950" lvl="1" indent="-285750">
              <a:lnSpc>
                <a:spcPct val="150000"/>
              </a:lnSpc>
              <a:buFont typeface="Wingdings" panose="05000000000000000000" pitchFamily="2" charset="2"/>
              <a:buChar char="Ø"/>
            </a:pPr>
            <a:r>
              <a:rPr lang="en-US" sz="1600" dirty="0">
                <a:solidFill>
                  <a:schemeClr val="bg1">
                    <a:lumMod val="65000"/>
                  </a:schemeClr>
                </a:solidFill>
              </a:rPr>
              <a:t>Wigner functions</a:t>
            </a:r>
          </a:p>
          <a:p>
            <a:endParaRPr lang="en-US" dirty="0"/>
          </a:p>
        </p:txBody>
      </p:sp>
      <p:sp>
        <p:nvSpPr>
          <p:cNvPr id="15" name="TextBox 14">
            <a:extLst>
              <a:ext uri="{FF2B5EF4-FFF2-40B4-BE49-F238E27FC236}">
                <a16:creationId xmlns:a16="http://schemas.microsoft.com/office/drawing/2014/main" id="{7C81A27C-1609-4368-A6B5-B90C3515AD8F}"/>
              </a:ext>
            </a:extLst>
          </p:cNvPr>
          <p:cNvSpPr txBox="1"/>
          <p:nvPr/>
        </p:nvSpPr>
        <p:spPr>
          <a:xfrm>
            <a:off x="84665" y="4351871"/>
            <a:ext cx="5723468" cy="1477328"/>
          </a:xfrm>
          <a:prstGeom prst="rect">
            <a:avLst/>
          </a:prstGeom>
          <a:noFill/>
        </p:spPr>
        <p:txBody>
          <a:bodyPr wrap="square" rtlCol="0">
            <a:spAutoFit/>
          </a:bodyPr>
          <a:lstStyle/>
          <a:p>
            <a:pPr marL="742950" lvl="1" indent="-285750">
              <a:lnSpc>
                <a:spcPct val="150000"/>
              </a:lnSpc>
              <a:buFont typeface="Wingdings" panose="05000000000000000000" pitchFamily="2" charset="2"/>
              <a:buChar char="Ø"/>
            </a:pPr>
            <a:r>
              <a:rPr lang="en-US" sz="1600" dirty="0">
                <a:solidFill>
                  <a:schemeClr val="bg1">
                    <a:lumMod val="65000"/>
                  </a:schemeClr>
                </a:solidFill>
              </a:rPr>
              <a:t>High </a:t>
            </a:r>
            <a:r>
              <a:rPr lang="en-US" sz="1600" dirty="0" err="1">
                <a:solidFill>
                  <a:schemeClr val="bg1">
                    <a:lumMod val="65000"/>
                  </a:schemeClr>
                </a:solidFill>
              </a:rPr>
              <a:t>parton</a:t>
            </a:r>
            <a:r>
              <a:rPr lang="en-US" sz="1600" dirty="0">
                <a:solidFill>
                  <a:schemeClr val="bg1">
                    <a:lumMod val="65000"/>
                  </a:schemeClr>
                </a:solidFill>
              </a:rPr>
              <a:t> densities and saturation</a:t>
            </a:r>
          </a:p>
          <a:p>
            <a:pPr marL="742950" lvl="1" indent="-285750">
              <a:lnSpc>
                <a:spcPct val="150000"/>
              </a:lnSpc>
              <a:buFont typeface="Wingdings" panose="05000000000000000000" pitchFamily="2" charset="2"/>
              <a:buChar char="Ø"/>
            </a:pPr>
            <a:r>
              <a:rPr lang="en-US" sz="1600" dirty="0">
                <a:solidFill>
                  <a:schemeClr val="bg1">
                    <a:lumMod val="65000"/>
                  </a:schemeClr>
                </a:solidFill>
              </a:rPr>
              <a:t>Particle propagation in matter and transport properties</a:t>
            </a:r>
          </a:p>
          <a:p>
            <a:pPr marL="742950" lvl="1" indent="-285750">
              <a:lnSpc>
                <a:spcPct val="150000"/>
              </a:lnSpc>
              <a:buFont typeface="Wingdings" panose="05000000000000000000" pitchFamily="2" charset="2"/>
              <a:buChar char="Ø"/>
            </a:pPr>
            <a:r>
              <a:rPr lang="en-US" sz="1600" dirty="0">
                <a:solidFill>
                  <a:schemeClr val="bg1">
                    <a:lumMod val="65000"/>
                  </a:schemeClr>
                </a:solidFill>
              </a:rPr>
              <a:t>Special opportunities with jets and heavy quarks</a:t>
            </a:r>
          </a:p>
          <a:p>
            <a:endParaRPr lang="en-US" dirty="0"/>
          </a:p>
        </p:txBody>
      </p:sp>
      <p:sp>
        <p:nvSpPr>
          <p:cNvPr id="16" name="TextBox 15">
            <a:extLst>
              <a:ext uri="{FF2B5EF4-FFF2-40B4-BE49-F238E27FC236}">
                <a16:creationId xmlns:a16="http://schemas.microsoft.com/office/drawing/2014/main" id="{5BA019A7-EA5E-470F-9658-96564B1751E7}"/>
              </a:ext>
            </a:extLst>
          </p:cNvPr>
          <p:cNvSpPr txBox="1"/>
          <p:nvPr/>
        </p:nvSpPr>
        <p:spPr>
          <a:xfrm>
            <a:off x="6155267" y="4349390"/>
            <a:ext cx="5655733" cy="1107996"/>
          </a:xfrm>
          <a:prstGeom prst="rect">
            <a:avLst/>
          </a:prstGeom>
          <a:noFill/>
        </p:spPr>
        <p:txBody>
          <a:bodyPr wrap="square" rtlCol="0">
            <a:spAutoFit/>
          </a:bodyPr>
          <a:lstStyle/>
          <a:p>
            <a:pPr marL="742950" lvl="1" indent="-285750">
              <a:lnSpc>
                <a:spcPct val="150000"/>
              </a:lnSpc>
              <a:buFont typeface="Wingdings" panose="05000000000000000000" pitchFamily="2" charset="2"/>
              <a:buChar char="Ø"/>
            </a:pPr>
            <a:r>
              <a:rPr lang="en-US" sz="1600" dirty="0"/>
              <a:t>Hadronization in the vacuum</a:t>
            </a:r>
          </a:p>
          <a:p>
            <a:pPr marL="742950" lvl="1" indent="-285750">
              <a:lnSpc>
                <a:spcPct val="150000"/>
              </a:lnSpc>
              <a:buFont typeface="Wingdings" panose="05000000000000000000" pitchFamily="2" charset="2"/>
              <a:buChar char="Ø"/>
            </a:pPr>
            <a:r>
              <a:rPr lang="en-US" sz="1600" dirty="0"/>
              <a:t>Hadronization in the nuclear environment</a:t>
            </a:r>
          </a:p>
          <a:p>
            <a:endParaRPr lang="en-US" dirty="0"/>
          </a:p>
        </p:txBody>
      </p:sp>
      <p:sp>
        <p:nvSpPr>
          <p:cNvPr id="4" name="Footer Placeholder 3">
            <a:extLst>
              <a:ext uri="{FF2B5EF4-FFF2-40B4-BE49-F238E27FC236}">
                <a16:creationId xmlns:a16="http://schemas.microsoft.com/office/drawing/2014/main" id="{605DF3EE-E36D-4921-9A4F-EF670E5CB37C}"/>
              </a:ext>
            </a:extLst>
          </p:cNvPr>
          <p:cNvSpPr>
            <a:spLocks noGrp="1"/>
          </p:cNvSpPr>
          <p:nvPr>
            <p:ph type="ftr" sz="quarter" idx="11"/>
          </p:nvPr>
        </p:nvSpPr>
        <p:spPr/>
        <p:txBody>
          <a:bodyPr/>
          <a:lstStyle/>
          <a:p>
            <a:r>
              <a:rPr lang="en-US"/>
              <a:t>EICUG Early Career</a:t>
            </a:r>
          </a:p>
        </p:txBody>
      </p:sp>
      <p:sp>
        <p:nvSpPr>
          <p:cNvPr id="5" name="Slide Number Placeholder 4">
            <a:extLst>
              <a:ext uri="{FF2B5EF4-FFF2-40B4-BE49-F238E27FC236}">
                <a16:creationId xmlns:a16="http://schemas.microsoft.com/office/drawing/2014/main" id="{FBA8E07A-6267-471C-89E6-F67AA5F24118}"/>
              </a:ext>
            </a:extLst>
          </p:cNvPr>
          <p:cNvSpPr>
            <a:spLocks noGrp="1"/>
          </p:cNvSpPr>
          <p:nvPr>
            <p:ph type="sldNum" sz="quarter" idx="12"/>
          </p:nvPr>
        </p:nvSpPr>
        <p:spPr/>
        <p:txBody>
          <a:bodyPr/>
          <a:lstStyle/>
          <a:p>
            <a:fld id="{AE219745-87EB-43FA-8050-32508D18A940}" type="slidenum">
              <a:rPr lang="en-US" smtClean="0"/>
              <a:t>41</a:t>
            </a:fld>
            <a:endParaRPr lang="en-US"/>
          </a:p>
        </p:txBody>
      </p:sp>
      <p:sp>
        <p:nvSpPr>
          <p:cNvPr id="19" name="TextBox 18">
            <a:extLst>
              <a:ext uri="{FF2B5EF4-FFF2-40B4-BE49-F238E27FC236}">
                <a16:creationId xmlns:a16="http://schemas.microsoft.com/office/drawing/2014/main" id="{58B3E2AC-D195-B148-9BB4-2FC9A350C7C9}"/>
              </a:ext>
            </a:extLst>
          </p:cNvPr>
          <p:cNvSpPr txBox="1"/>
          <p:nvPr/>
        </p:nvSpPr>
        <p:spPr>
          <a:xfrm>
            <a:off x="312516" y="173620"/>
            <a:ext cx="8461094" cy="648183"/>
          </a:xfrm>
          <a:prstGeom prst="rect">
            <a:avLst/>
          </a:prstGeom>
          <a:noFill/>
        </p:spPr>
        <p:txBody>
          <a:bodyPr wrap="square" lIns="91440" tIns="45720" rIns="91440" bIns="45720" rtlCol="0" anchor="t">
            <a:spAutoFit/>
          </a:bodyPr>
          <a:lstStyle/>
          <a:p>
            <a:r>
              <a:rPr lang="en-US" sz="3600" dirty="0">
                <a:solidFill>
                  <a:srgbClr val="FF0000"/>
                </a:solidFill>
                <a:cs typeface="Calibri"/>
              </a:rPr>
              <a:t>Jets in the Yellow Report </a:t>
            </a:r>
          </a:p>
        </p:txBody>
      </p:sp>
    </p:spTree>
    <p:extLst>
      <p:ext uri="{BB962C8B-B14F-4D97-AF65-F5344CB8AC3E}">
        <p14:creationId xmlns:p14="http://schemas.microsoft.com/office/powerpoint/2010/main" val="32922527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35AA17-08F3-4990-AA34-5625EFC6F4D4}"/>
              </a:ext>
            </a:extLst>
          </p:cNvPr>
          <p:cNvPicPr>
            <a:picLocks noChangeAspect="1"/>
          </p:cNvPicPr>
          <p:nvPr/>
        </p:nvPicPr>
        <p:blipFill>
          <a:blip r:embed="rId2"/>
          <a:stretch>
            <a:fillRect/>
          </a:stretch>
        </p:blipFill>
        <p:spPr>
          <a:xfrm>
            <a:off x="5301768" y="3556177"/>
            <a:ext cx="6689010" cy="2803750"/>
          </a:xfrm>
          <a:prstGeom prst="rect">
            <a:avLst/>
          </a:prstGeom>
        </p:spPr>
      </p:pic>
      <p:sp>
        <p:nvSpPr>
          <p:cNvPr id="6" name="TextBox 5">
            <a:extLst>
              <a:ext uri="{FF2B5EF4-FFF2-40B4-BE49-F238E27FC236}">
                <a16:creationId xmlns:a16="http://schemas.microsoft.com/office/drawing/2014/main" id="{52E113CF-26FF-4E51-B51E-03FDD2BB182E}"/>
              </a:ext>
            </a:extLst>
          </p:cNvPr>
          <p:cNvSpPr txBox="1"/>
          <p:nvPr/>
        </p:nvSpPr>
        <p:spPr>
          <a:xfrm>
            <a:off x="5405657" y="914397"/>
            <a:ext cx="6481087" cy="2585323"/>
          </a:xfrm>
          <a:prstGeom prst="rect">
            <a:avLst/>
          </a:prstGeom>
          <a:noFill/>
        </p:spPr>
        <p:txBody>
          <a:bodyPr wrap="square" rtlCol="0">
            <a:spAutoFit/>
          </a:bodyPr>
          <a:lstStyle/>
          <a:p>
            <a:pPr marL="285750" indent="-285750">
              <a:buFont typeface="Wingdings" panose="05000000000000000000" pitchFamily="2" charset="2"/>
              <a:buChar char="q"/>
            </a:pPr>
            <a:r>
              <a:rPr lang="en-US" dirty="0"/>
              <a:t>Jet angularity are a family of one-parameter substructure observables correlating momentum and radial distance of particles in a jet</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Different choices of ‘a’ parameter interpolate between familiar substructure observables such as mass and broadening</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Sensitive to hadronization effects via convolution with the non-perturbative shape function </a:t>
            </a:r>
            <a:r>
              <a:rPr lang="el-GR" dirty="0"/>
              <a:t>Ω</a:t>
            </a:r>
            <a:r>
              <a:rPr lang="en-US" baseline="-25000" dirty="0"/>
              <a:t>1</a:t>
            </a:r>
            <a:endParaRPr lang="en-US" dirty="0"/>
          </a:p>
        </p:txBody>
      </p:sp>
      <p:sp>
        <p:nvSpPr>
          <p:cNvPr id="9" name="Slide Number Placeholder 8">
            <a:extLst>
              <a:ext uri="{FF2B5EF4-FFF2-40B4-BE49-F238E27FC236}">
                <a16:creationId xmlns:a16="http://schemas.microsoft.com/office/drawing/2014/main" id="{DEA3621C-77E6-49B5-A3BB-5D09660DDA93}"/>
              </a:ext>
            </a:extLst>
          </p:cNvPr>
          <p:cNvSpPr>
            <a:spLocks noGrp="1"/>
          </p:cNvSpPr>
          <p:nvPr>
            <p:ph type="sldNum" sz="quarter" idx="12"/>
          </p:nvPr>
        </p:nvSpPr>
        <p:spPr/>
        <p:txBody>
          <a:bodyPr/>
          <a:lstStyle/>
          <a:p>
            <a:fld id="{334B7C2E-6900-450F-BD43-49385DC1276E}" type="slidenum">
              <a:rPr lang="en-US" smtClean="0"/>
              <a:t>42</a:t>
            </a:fld>
            <a:endParaRPr lang="en-US"/>
          </a:p>
        </p:txBody>
      </p:sp>
      <p:sp>
        <p:nvSpPr>
          <p:cNvPr id="10" name="Footer Placeholder 9">
            <a:extLst>
              <a:ext uri="{FF2B5EF4-FFF2-40B4-BE49-F238E27FC236}">
                <a16:creationId xmlns:a16="http://schemas.microsoft.com/office/drawing/2014/main" id="{AA6CB139-13F9-4C3C-BC55-E3371EB17200}"/>
              </a:ext>
            </a:extLst>
          </p:cNvPr>
          <p:cNvSpPr>
            <a:spLocks noGrp="1"/>
          </p:cNvSpPr>
          <p:nvPr>
            <p:ph type="ftr" sz="quarter" idx="11"/>
          </p:nvPr>
        </p:nvSpPr>
        <p:spPr/>
        <p:txBody>
          <a:bodyPr/>
          <a:lstStyle/>
          <a:p>
            <a:r>
              <a:rPr lang="en-US"/>
              <a:t>EICUG Early Career</a:t>
            </a:r>
          </a:p>
        </p:txBody>
      </p:sp>
      <p:sp>
        <p:nvSpPr>
          <p:cNvPr id="11" name="TextBox 10">
            <a:extLst>
              <a:ext uri="{FF2B5EF4-FFF2-40B4-BE49-F238E27FC236}">
                <a16:creationId xmlns:a16="http://schemas.microsoft.com/office/drawing/2014/main" id="{7859601B-E2C8-EC4E-91F6-3A66974667EB}"/>
              </a:ext>
            </a:extLst>
          </p:cNvPr>
          <p:cNvSpPr txBox="1"/>
          <p:nvPr/>
        </p:nvSpPr>
        <p:spPr>
          <a:xfrm>
            <a:off x="312516" y="173620"/>
            <a:ext cx="8461094" cy="648183"/>
          </a:xfrm>
          <a:prstGeom prst="rect">
            <a:avLst/>
          </a:prstGeom>
          <a:noFill/>
        </p:spPr>
        <p:txBody>
          <a:bodyPr wrap="square" lIns="91440" tIns="45720" rIns="91440" bIns="45720" rtlCol="0" anchor="t">
            <a:spAutoFit/>
          </a:bodyPr>
          <a:lstStyle/>
          <a:p>
            <a:r>
              <a:rPr lang="en-US" sz="3600" dirty="0">
                <a:solidFill>
                  <a:srgbClr val="FF0000"/>
                </a:solidFill>
                <a:cs typeface="Calibri"/>
              </a:rPr>
              <a:t>Jet Substructure: Angularity </a:t>
            </a:r>
          </a:p>
        </p:txBody>
      </p:sp>
      <p:pic>
        <p:nvPicPr>
          <p:cNvPr id="12" name="Picture 11">
            <a:extLst>
              <a:ext uri="{FF2B5EF4-FFF2-40B4-BE49-F238E27FC236}">
                <a16:creationId xmlns:a16="http://schemas.microsoft.com/office/drawing/2014/main" id="{4A2D84FC-B54A-DA43-A6C3-B5B297BF41F6}"/>
              </a:ext>
            </a:extLst>
          </p:cNvPr>
          <p:cNvPicPr>
            <a:picLocks noChangeAspect="1"/>
          </p:cNvPicPr>
          <p:nvPr/>
        </p:nvPicPr>
        <p:blipFill>
          <a:blip r:embed="rId3"/>
          <a:stretch>
            <a:fillRect/>
          </a:stretch>
        </p:blipFill>
        <p:spPr>
          <a:xfrm>
            <a:off x="0" y="1693312"/>
            <a:ext cx="5113509" cy="3625650"/>
          </a:xfrm>
          <a:prstGeom prst="rect">
            <a:avLst/>
          </a:prstGeom>
        </p:spPr>
      </p:pic>
      <p:pic>
        <p:nvPicPr>
          <p:cNvPr id="13" name="Picture 12">
            <a:extLst>
              <a:ext uri="{FF2B5EF4-FFF2-40B4-BE49-F238E27FC236}">
                <a16:creationId xmlns:a16="http://schemas.microsoft.com/office/drawing/2014/main" id="{F0E85DBC-DDD1-C847-BC36-C8179481E70B}"/>
              </a:ext>
            </a:extLst>
          </p:cNvPr>
          <p:cNvPicPr>
            <a:picLocks noChangeAspect="1"/>
          </p:cNvPicPr>
          <p:nvPr/>
        </p:nvPicPr>
        <p:blipFill>
          <a:blip r:embed="rId4"/>
          <a:stretch>
            <a:fillRect/>
          </a:stretch>
        </p:blipFill>
        <p:spPr>
          <a:xfrm>
            <a:off x="1416423" y="967848"/>
            <a:ext cx="2922901" cy="797560"/>
          </a:xfrm>
          <a:prstGeom prst="rect">
            <a:avLst/>
          </a:prstGeom>
        </p:spPr>
      </p:pic>
      <p:pic>
        <p:nvPicPr>
          <p:cNvPr id="14" name="Picture 13">
            <a:extLst>
              <a:ext uri="{FF2B5EF4-FFF2-40B4-BE49-F238E27FC236}">
                <a16:creationId xmlns:a16="http://schemas.microsoft.com/office/drawing/2014/main" id="{219A41BA-FABA-7842-BE4D-333C99DD5928}"/>
              </a:ext>
            </a:extLst>
          </p:cNvPr>
          <p:cNvPicPr>
            <a:picLocks noChangeAspect="1"/>
          </p:cNvPicPr>
          <p:nvPr/>
        </p:nvPicPr>
        <p:blipFill>
          <a:blip r:embed="rId5"/>
          <a:stretch>
            <a:fillRect/>
          </a:stretch>
        </p:blipFill>
        <p:spPr>
          <a:xfrm>
            <a:off x="307271" y="5809745"/>
            <a:ext cx="3468925" cy="768163"/>
          </a:xfrm>
          <a:prstGeom prst="rect">
            <a:avLst/>
          </a:prstGeom>
        </p:spPr>
      </p:pic>
      <p:sp>
        <p:nvSpPr>
          <p:cNvPr id="15" name="Rectangle: Rounded Corners 6">
            <a:extLst>
              <a:ext uri="{FF2B5EF4-FFF2-40B4-BE49-F238E27FC236}">
                <a16:creationId xmlns:a16="http://schemas.microsoft.com/office/drawing/2014/main" id="{5FB06483-1605-0943-A3C9-035B2EC916CF}"/>
              </a:ext>
            </a:extLst>
          </p:cNvPr>
          <p:cNvSpPr/>
          <p:nvPr/>
        </p:nvSpPr>
        <p:spPr>
          <a:xfrm>
            <a:off x="188259" y="5674659"/>
            <a:ext cx="5113509" cy="96673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613D23B-BBA7-9A4B-B854-8A42144E1160}"/>
              </a:ext>
            </a:extLst>
          </p:cNvPr>
          <p:cNvSpPr txBox="1"/>
          <p:nvPr/>
        </p:nvSpPr>
        <p:spPr>
          <a:xfrm>
            <a:off x="3771073" y="5917154"/>
            <a:ext cx="1634585" cy="461665"/>
          </a:xfrm>
          <a:prstGeom prst="rect">
            <a:avLst/>
          </a:prstGeom>
          <a:noFill/>
        </p:spPr>
        <p:txBody>
          <a:bodyPr wrap="square" rtlCol="0">
            <a:spAutoFit/>
          </a:bodyPr>
          <a:lstStyle/>
          <a:p>
            <a:r>
              <a:rPr lang="en-US" sz="2400" dirty="0">
                <a:solidFill>
                  <a:srgbClr val="FF0000"/>
                </a:solidFill>
              </a:rPr>
              <a:t>NP Effects</a:t>
            </a:r>
          </a:p>
        </p:txBody>
      </p:sp>
      <p:sp>
        <p:nvSpPr>
          <p:cNvPr id="17" name="TextBox 16">
            <a:extLst>
              <a:ext uri="{FF2B5EF4-FFF2-40B4-BE49-F238E27FC236}">
                <a16:creationId xmlns:a16="http://schemas.microsoft.com/office/drawing/2014/main" id="{6E437C62-1CB0-7747-B268-AA76DDE1CBC6}"/>
              </a:ext>
            </a:extLst>
          </p:cNvPr>
          <p:cNvSpPr txBox="1"/>
          <p:nvPr/>
        </p:nvSpPr>
        <p:spPr>
          <a:xfrm>
            <a:off x="188259" y="5294375"/>
            <a:ext cx="4241345" cy="307777"/>
          </a:xfrm>
          <a:prstGeom prst="rect">
            <a:avLst/>
          </a:prstGeom>
          <a:noFill/>
        </p:spPr>
        <p:txBody>
          <a:bodyPr wrap="square" rtlCol="0">
            <a:spAutoFit/>
          </a:bodyPr>
          <a:lstStyle/>
          <a:p>
            <a:r>
              <a:rPr lang="en-US" sz="1400" dirty="0"/>
              <a:t>Aschenauer, Lee, Page, Ringer `20 &amp; ATHENA Proposal</a:t>
            </a:r>
          </a:p>
        </p:txBody>
      </p:sp>
    </p:spTree>
    <p:extLst>
      <p:ext uri="{BB962C8B-B14F-4D97-AF65-F5344CB8AC3E}">
        <p14:creationId xmlns:p14="http://schemas.microsoft.com/office/powerpoint/2010/main" val="3313990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1D20C2-5EA9-5041-B7FE-29CF2D38236F}"/>
              </a:ext>
            </a:extLst>
          </p:cNvPr>
          <p:cNvSpPr txBox="1"/>
          <p:nvPr/>
        </p:nvSpPr>
        <p:spPr>
          <a:xfrm>
            <a:off x="312516" y="173620"/>
            <a:ext cx="8461094" cy="648183"/>
          </a:xfrm>
          <a:prstGeom prst="rect">
            <a:avLst/>
          </a:prstGeom>
          <a:noFill/>
        </p:spPr>
        <p:txBody>
          <a:bodyPr wrap="square" lIns="91440" tIns="45720" rIns="91440" bIns="45720" rtlCol="0" anchor="t">
            <a:spAutoFit/>
          </a:bodyPr>
          <a:lstStyle/>
          <a:p>
            <a:r>
              <a:rPr lang="en-US" sz="3600" dirty="0">
                <a:solidFill>
                  <a:srgbClr val="FF0000"/>
                </a:solidFill>
                <a:cs typeface="Calibri"/>
              </a:rPr>
              <a:t>Leading Di-hadron Correlations </a:t>
            </a:r>
          </a:p>
        </p:txBody>
      </p:sp>
      <p:pic>
        <p:nvPicPr>
          <p:cNvPr id="3" name="Picture 2">
            <a:extLst>
              <a:ext uri="{FF2B5EF4-FFF2-40B4-BE49-F238E27FC236}">
                <a16:creationId xmlns:a16="http://schemas.microsoft.com/office/drawing/2014/main" id="{5B4FE069-CFF0-3D40-B3B3-576A38AF35C4}"/>
              </a:ext>
            </a:extLst>
          </p:cNvPr>
          <p:cNvPicPr>
            <a:picLocks noChangeAspect="1"/>
          </p:cNvPicPr>
          <p:nvPr/>
        </p:nvPicPr>
        <p:blipFill>
          <a:blip r:embed="rId2"/>
          <a:stretch>
            <a:fillRect/>
          </a:stretch>
        </p:blipFill>
        <p:spPr>
          <a:xfrm>
            <a:off x="6595618" y="95375"/>
            <a:ext cx="5194300" cy="1168400"/>
          </a:xfrm>
          <a:prstGeom prst="rect">
            <a:avLst/>
          </a:prstGeom>
        </p:spPr>
      </p:pic>
      <p:pic>
        <p:nvPicPr>
          <p:cNvPr id="4" name="Picture 3">
            <a:extLst>
              <a:ext uri="{FF2B5EF4-FFF2-40B4-BE49-F238E27FC236}">
                <a16:creationId xmlns:a16="http://schemas.microsoft.com/office/drawing/2014/main" id="{F7B7AA7E-9515-F646-8825-8F5448BFEA44}"/>
              </a:ext>
            </a:extLst>
          </p:cNvPr>
          <p:cNvPicPr>
            <a:picLocks noChangeAspect="1"/>
          </p:cNvPicPr>
          <p:nvPr/>
        </p:nvPicPr>
        <p:blipFill>
          <a:blip r:embed="rId3"/>
          <a:stretch>
            <a:fillRect/>
          </a:stretch>
        </p:blipFill>
        <p:spPr>
          <a:xfrm>
            <a:off x="6459982" y="1998080"/>
            <a:ext cx="4051300" cy="4686300"/>
          </a:xfrm>
          <a:prstGeom prst="rect">
            <a:avLst/>
          </a:prstGeom>
        </p:spPr>
      </p:pic>
      <p:pic>
        <p:nvPicPr>
          <p:cNvPr id="5" name="Picture 4">
            <a:extLst>
              <a:ext uri="{FF2B5EF4-FFF2-40B4-BE49-F238E27FC236}">
                <a16:creationId xmlns:a16="http://schemas.microsoft.com/office/drawing/2014/main" id="{B486D4FC-288D-E54F-891F-36C8685AC104}"/>
              </a:ext>
            </a:extLst>
          </p:cNvPr>
          <p:cNvPicPr>
            <a:picLocks noChangeAspect="1"/>
          </p:cNvPicPr>
          <p:nvPr/>
        </p:nvPicPr>
        <p:blipFill>
          <a:blip r:embed="rId4"/>
          <a:stretch>
            <a:fillRect/>
          </a:stretch>
        </p:blipFill>
        <p:spPr>
          <a:xfrm>
            <a:off x="710421" y="3301153"/>
            <a:ext cx="4915298" cy="3220976"/>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1BCD9E3-7BB9-964B-8FC4-8007E6ED2935}"/>
                  </a:ext>
                </a:extLst>
              </p:cNvPr>
              <p:cNvSpPr txBox="1"/>
              <p:nvPr/>
            </p:nvSpPr>
            <p:spPr>
              <a:xfrm>
                <a:off x="6595618" y="1500057"/>
                <a:ext cx="5421805" cy="459228"/>
              </a:xfrm>
              <a:prstGeom prst="rect">
                <a:avLst/>
              </a:prstGeom>
              <a:noFill/>
            </p:spPr>
            <p:txBody>
              <a:bodyPr wrap="none" lIns="0" tIns="0" rIns="0" bIns="0" rtlCol="0">
                <a:spAutoFit/>
              </a:bodyPr>
              <a:lstStyle/>
              <a:p>
                <a14:m>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𝑡</m:t>
                        </m:r>
                      </m:e>
                      <m:sub>
                        <m:r>
                          <a:rPr lang="en-GB" b="0" i="1" smtClean="0">
                            <a:latin typeface="Cambria Math" panose="02040503050406030204" pitchFamily="18" charset="0"/>
                          </a:rPr>
                          <m:t>𝑓𝑜𝑟𝑚</m:t>
                        </m:r>
                      </m:sub>
                    </m:sSub>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𝑧</m:t>
                        </m:r>
                        <m:d>
                          <m:dPr>
                            <m:ctrlPr>
                              <a:rPr lang="en-GB" b="0" i="1" smtClean="0">
                                <a:latin typeface="Cambria Math" panose="02040503050406030204" pitchFamily="18" charset="0"/>
                              </a:rPr>
                            </m:ctrlPr>
                          </m:dPr>
                          <m:e>
                            <m:r>
                              <a:rPr lang="en-GB" b="0" i="1" smtClean="0">
                                <a:latin typeface="Cambria Math" panose="02040503050406030204" pitchFamily="18" charset="0"/>
                              </a:rPr>
                              <m:t>1−</m:t>
                            </m:r>
                            <m:r>
                              <a:rPr lang="en-GB" b="0" i="1" smtClean="0">
                                <a:latin typeface="Cambria Math" panose="02040503050406030204" pitchFamily="18" charset="0"/>
                              </a:rPr>
                              <m:t>𝑧</m:t>
                            </m:r>
                          </m:e>
                        </m:d>
                        <m:r>
                          <a:rPr lang="en-GB" b="0" i="1" smtClean="0">
                            <a:latin typeface="Cambria Math" panose="02040503050406030204" pitchFamily="18" charset="0"/>
                          </a:rPr>
                          <m:t>𝑝</m:t>
                        </m:r>
                      </m:num>
                      <m:den>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𝑘</m:t>
                            </m:r>
                          </m:e>
                          <m:sub>
                            <m:r>
                              <a:rPr lang="en-GB" b="0" i="1" smtClean="0">
                                <a:latin typeface="Cambria Math" panose="02040503050406030204" pitchFamily="18" charset="0"/>
                                <a:ea typeface="Cambria Math" panose="02040503050406030204" pitchFamily="18" charset="0"/>
                              </a:rPr>
                              <m:t>⊥</m:t>
                            </m:r>
                          </m:sub>
                          <m:sup>
                            <m:r>
                              <a:rPr lang="en-GB" b="0" i="1" smtClean="0">
                                <a:latin typeface="Cambria Math" panose="02040503050406030204" pitchFamily="18" charset="0"/>
                              </a:rPr>
                              <m:t>2</m:t>
                            </m:r>
                          </m:sup>
                        </m:sSubSup>
                      </m:den>
                    </m:f>
                    <m:r>
                      <a:rPr lang="en-GB" b="0" i="1" smtClean="0">
                        <a:latin typeface="Cambria Math" panose="02040503050406030204" pitchFamily="18" charset="0"/>
                      </a:rPr>
                      <m:t>;</m:t>
                    </m:r>
                    <m:r>
                      <a:rPr lang="en-GB" b="0" i="1" smtClean="0">
                        <a:latin typeface="Cambria Math" panose="02040503050406030204" pitchFamily="18" charset="0"/>
                      </a:rPr>
                      <m:t>𝑝</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𝑝</m:t>
                        </m:r>
                      </m:e>
                      <m:sub>
                        <m:r>
                          <a:rPr lang="en-GB" b="0" i="1" smtClean="0">
                            <a:latin typeface="Cambria Math" panose="02040503050406030204" pitchFamily="18" charset="0"/>
                          </a:rPr>
                          <m:t>1</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𝑝</m:t>
                        </m:r>
                      </m:e>
                      <m:sub>
                        <m:r>
                          <a:rPr lang="en-GB" b="0" i="1" smtClean="0">
                            <a:latin typeface="Cambria Math" panose="02040503050406030204" pitchFamily="18" charset="0"/>
                          </a:rPr>
                          <m:t>2</m:t>
                        </m:r>
                      </m:sub>
                    </m:sSub>
                    <m:r>
                      <a:rPr lang="en-GB" b="0" i="1" smtClean="0">
                        <a:latin typeface="Cambria Math" panose="02040503050406030204" pitchFamily="18" charset="0"/>
                      </a:rPr>
                      <m:t>;</m:t>
                    </m:r>
                    <m:r>
                      <a:rPr lang="en-GB" b="0" i="1" smtClean="0">
                        <a:latin typeface="Cambria Math" panose="02040503050406030204" pitchFamily="18" charset="0"/>
                      </a:rPr>
                      <m:t>𝑧</m:t>
                    </m:r>
                    <m:r>
                      <a:rPr lang="en-GB" b="0" i="1" smtClean="0">
                        <a:latin typeface="Cambria Math" panose="02040503050406030204" pitchFamily="18" charset="0"/>
                      </a:rPr>
                      <m:t>=</m:t>
                    </m:r>
                    <m:f>
                      <m:fPr>
                        <m:ctrlPr>
                          <a:rPr lang="en-GB" b="0" i="1" smtClean="0">
                            <a:latin typeface="Cambria Math" panose="02040503050406030204" pitchFamily="18" charset="0"/>
                          </a:rPr>
                        </m:ctrlPr>
                      </m:fPr>
                      <m:num>
                        <m:sSub>
                          <m:sSubPr>
                            <m:ctrlPr>
                              <a:rPr lang="en-GB" b="0" i="1" smtClean="0">
                                <a:latin typeface="Cambria Math" panose="02040503050406030204" pitchFamily="18" charset="0"/>
                              </a:rPr>
                            </m:ctrlPr>
                          </m:sSubPr>
                          <m:e>
                            <m:r>
                              <a:rPr lang="en-GB" b="0" i="1" smtClean="0">
                                <a:latin typeface="Cambria Math" panose="02040503050406030204" pitchFamily="18" charset="0"/>
                              </a:rPr>
                              <m:t>𝑝</m:t>
                            </m:r>
                          </m:e>
                          <m:sub>
                            <m:r>
                              <a:rPr lang="en-GB" b="0" i="1" smtClean="0">
                                <a:latin typeface="Cambria Math" panose="02040503050406030204" pitchFamily="18" charset="0"/>
                              </a:rPr>
                              <m:t>2</m:t>
                            </m:r>
                          </m:sub>
                        </m:sSub>
                      </m:num>
                      <m:den>
                        <m:r>
                          <a:rPr lang="en-GB" b="0" i="1" smtClean="0">
                            <a:latin typeface="Cambria Math" panose="02040503050406030204" pitchFamily="18" charset="0"/>
                          </a:rPr>
                          <m:t>𝑝</m:t>
                        </m:r>
                      </m:den>
                    </m:f>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𝑘</m:t>
                        </m:r>
                      </m:e>
                      <m:sub>
                        <m:r>
                          <a:rPr lang="en-GB" b="0" i="1" smtClean="0">
                            <a:latin typeface="Cambria Math" panose="02040503050406030204" pitchFamily="18" charset="0"/>
                            <a:ea typeface="Cambria Math" panose="02040503050406030204" pitchFamily="18" charset="0"/>
                          </a:rPr>
                          <m:t>⊥</m:t>
                        </m:r>
                      </m:sub>
                    </m:sSub>
                  </m:oMath>
                </a14:m>
                <a:r>
                  <a:rPr lang="en-US" dirty="0"/>
                  <a:t>= </a:t>
                </a:r>
                <a:r>
                  <a:rPr lang="en-US" dirty="0" err="1"/>
                  <a:t>rel</a:t>
                </a:r>
                <a:r>
                  <a:rPr lang="en-US" dirty="0"/>
                  <a:t> trans mom</a:t>
                </a:r>
              </a:p>
            </p:txBody>
          </p:sp>
        </mc:Choice>
        <mc:Fallback xmlns="">
          <p:sp>
            <p:nvSpPr>
              <p:cNvPr id="6" name="TextBox 5">
                <a:extLst>
                  <a:ext uri="{FF2B5EF4-FFF2-40B4-BE49-F238E27FC236}">
                    <a16:creationId xmlns:a16="http://schemas.microsoft.com/office/drawing/2014/main" id="{21BCD9E3-7BB9-964B-8FC4-8007E6ED2935}"/>
                  </a:ext>
                </a:extLst>
              </p:cNvPr>
              <p:cNvSpPr txBox="1">
                <a:spLocks noRot="1" noChangeAspect="1" noMove="1" noResize="1" noEditPoints="1" noAdjustHandles="1" noChangeArrowheads="1" noChangeShapeType="1" noTextEdit="1"/>
              </p:cNvSpPr>
              <p:nvPr/>
            </p:nvSpPr>
            <p:spPr>
              <a:xfrm>
                <a:off x="6595618" y="1500057"/>
                <a:ext cx="5421805" cy="459228"/>
              </a:xfrm>
              <a:prstGeom prst="rect">
                <a:avLst/>
              </a:prstGeom>
              <a:blipFill>
                <a:blip r:embed="rId5"/>
                <a:stretch>
                  <a:fillRect l="-1402" r="-1636" b="-8108"/>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D70F58A9-8C1C-0A4E-8C4B-6E217378482E}"/>
              </a:ext>
            </a:extLst>
          </p:cNvPr>
          <p:cNvSpPr txBox="1"/>
          <p:nvPr/>
        </p:nvSpPr>
        <p:spPr>
          <a:xfrm>
            <a:off x="2160953" y="6382104"/>
            <a:ext cx="2450592" cy="369332"/>
          </a:xfrm>
          <a:prstGeom prst="rect">
            <a:avLst/>
          </a:prstGeom>
          <a:noFill/>
        </p:spPr>
        <p:txBody>
          <a:bodyPr wrap="square">
            <a:spAutoFit/>
          </a:bodyPr>
          <a:lstStyle/>
          <a:p>
            <a:r>
              <a:rPr lang="en-GB" b="0" i="1" dirty="0" err="1">
                <a:effectLst/>
                <a:latin typeface="-apple-system"/>
              </a:rPr>
              <a:t>Phys.Rev.D</a:t>
            </a:r>
            <a:r>
              <a:rPr lang="en-GB" b="0" i="0" dirty="0">
                <a:effectLst/>
                <a:latin typeface="-apple-system"/>
              </a:rPr>
              <a:t> 105 (2022) 5</a:t>
            </a:r>
            <a:endParaRPr lang="en-US" dirty="0"/>
          </a:p>
        </p:txBody>
      </p:sp>
      <p:pic>
        <p:nvPicPr>
          <p:cNvPr id="9" name="Picture 8">
            <a:extLst>
              <a:ext uri="{FF2B5EF4-FFF2-40B4-BE49-F238E27FC236}">
                <a16:creationId xmlns:a16="http://schemas.microsoft.com/office/drawing/2014/main" id="{4A7C6100-ABD9-844A-B2DB-E42BCA1EB5B4}"/>
              </a:ext>
            </a:extLst>
          </p:cNvPr>
          <p:cNvPicPr>
            <a:picLocks noChangeAspect="1"/>
          </p:cNvPicPr>
          <p:nvPr/>
        </p:nvPicPr>
        <p:blipFill>
          <a:blip r:embed="rId6"/>
          <a:stretch>
            <a:fillRect/>
          </a:stretch>
        </p:blipFill>
        <p:spPr>
          <a:xfrm>
            <a:off x="10379517" y="3370169"/>
            <a:ext cx="1637906" cy="1387670"/>
          </a:xfrm>
          <a:prstGeom prst="rect">
            <a:avLst/>
          </a:prstGeom>
        </p:spPr>
      </p:pic>
      <p:sp>
        <p:nvSpPr>
          <p:cNvPr id="10" name="TextBox 9">
            <a:extLst>
              <a:ext uri="{FF2B5EF4-FFF2-40B4-BE49-F238E27FC236}">
                <a16:creationId xmlns:a16="http://schemas.microsoft.com/office/drawing/2014/main" id="{783BAC88-09CE-2343-AAFB-BB482F530BBA}"/>
              </a:ext>
            </a:extLst>
          </p:cNvPr>
          <p:cNvSpPr txBox="1"/>
          <p:nvPr/>
        </p:nvSpPr>
        <p:spPr>
          <a:xfrm>
            <a:off x="312516" y="821803"/>
            <a:ext cx="6147466" cy="2585323"/>
          </a:xfrm>
          <a:prstGeom prst="rect">
            <a:avLst/>
          </a:prstGeom>
          <a:noFill/>
        </p:spPr>
        <p:txBody>
          <a:bodyPr wrap="square" rtlCol="0">
            <a:spAutoFit/>
          </a:bodyPr>
          <a:lstStyle/>
          <a:p>
            <a:pPr marL="285750" indent="-285750">
              <a:buFont typeface="Wingdings" pitchFamily="2" charset="2"/>
              <a:buChar char="q"/>
            </a:pPr>
            <a:r>
              <a:rPr lang="en-US" dirty="0"/>
              <a:t>Quantify distributions of charge, flavor, spin, </a:t>
            </a:r>
            <a:r>
              <a:rPr lang="en-US" dirty="0" err="1"/>
              <a:t>etc</a:t>
            </a:r>
            <a:r>
              <a:rPr lang="en-US" dirty="0"/>
              <a:t> within a jet -&gt; study hadronization process</a:t>
            </a:r>
          </a:p>
          <a:p>
            <a:pPr marL="285750" indent="-285750">
              <a:buFont typeface="Wingdings" pitchFamily="2" charset="2"/>
              <a:buChar char="q"/>
            </a:pPr>
            <a:endParaRPr lang="en-US" dirty="0"/>
          </a:p>
          <a:p>
            <a:pPr marL="285750" indent="-285750">
              <a:buFont typeface="Wingdings" pitchFamily="2" charset="2"/>
              <a:buChar char="q"/>
            </a:pPr>
            <a:r>
              <a:rPr lang="en-US" dirty="0"/>
              <a:t>Define the ratio </a:t>
            </a:r>
            <a:r>
              <a:rPr lang="en-US" dirty="0" err="1"/>
              <a:t>r</a:t>
            </a:r>
            <a:r>
              <a:rPr lang="en-US" baseline="-25000" dirty="0" err="1"/>
              <a:t>c</a:t>
            </a:r>
            <a:r>
              <a:rPr lang="en-US" dirty="0"/>
              <a:t> to explore the charge and flavor correlations between leading hadrons within a jet</a:t>
            </a:r>
          </a:p>
          <a:p>
            <a:pPr marL="285750" indent="-285750">
              <a:buFont typeface="Wingdings" pitchFamily="2" charset="2"/>
              <a:buChar char="q"/>
            </a:pPr>
            <a:endParaRPr lang="en-US" dirty="0"/>
          </a:p>
          <a:p>
            <a:pPr marL="285750" indent="-285750">
              <a:buFont typeface="Wingdings" pitchFamily="2" charset="2"/>
              <a:buChar char="q"/>
            </a:pPr>
            <a:r>
              <a:rPr lang="en-US" dirty="0"/>
              <a:t>See differences in how charge and flavor are distributed vs jet </a:t>
            </a:r>
            <a:r>
              <a:rPr lang="en-US" dirty="0" err="1"/>
              <a:t>p</a:t>
            </a:r>
            <a:r>
              <a:rPr lang="en-US" baseline="-25000" dirty="0" err="1"/>
              <a:t>T</a:t>
            </a:r>
            <a:r>
              <a:rPr lang="en-US" dirty="0"/>
              <a:t> and formation time between different hadronization models</a:t>
            </a:r>
          </a:p>
        </p:txBody>
      </p:sp>
      <p:sp>
        <p:nvSpPr>
          <p:cNvPr id="11" name="Footer Placeholder 10">
            <a:extLst>
              <a:ext uri="{FF2B5EF4-FFF2-40B4-BE49-F238E27FC236}">
                <a16:creationId xmlns:a16="http://schemas.microsoft.com/office/drawing/2014/main" id="{0694047C-F7B4-B845-8CFC-541E51485D89}"/>
              </a:ext>
            </a:extLst>
          </p:cNvPr>
          <p:cNvSpPr>
            <a:spLocks noGrp="1"/>
          </p:cNvSpPr>
          <p:nvPr>
            <p:ph type="ftr" sz="quarter" idx="11"/>
          </p:nvPr>
        </p:nvSpPr>
        <p:spPr/>
        <p:txBody>
          <a:bodyPr/>
          <a:lstStyle/>
          <a:p>
            <a:r>
              <a:rPr lang="en-US"/>
              <a:t>EICUG Early Career</a:t>
            </a:r>
          </a:p>
        </p:txBody>
      </p:sp>
      <p:sp>
        <p:nvSpPr>
          <p:cNvPr id="12" name="Slide Number Placeholder 11">
            <a:extLst>
              <a:ext uri="{FF2B5EF4-FFF2-40B4-BE49-F238E27FC236}">
                <a16:creationId xmlns:a16="http://schemas.microsoft.com/office/drawing/2014/main" id="{A7DC25E1-15D9-C54F-905B-2750BF28E56E}"/>
              </a:ext>
            </a:extLst>
          </p:cNvPr>
          <p:cNvSpPr>
            <a:spLocks noGrp="1"/>
          </p:cNvSpPr>
          <p:nvPr>
            <p:ph type="sldNum" sz="quarter" idx="12"/>
          </p:nvPr>
        </p:nvSpPr>
        <p:spPr/>
        <p:txBody>
          <a:bodyPr/>
          <a:lstStyle/>
          <a:p>
            <a:fld id="{5D4A0402-B54A-814D-BCFB-0A833BEEB04B}" type="slidenum">
              <a:rPr lang="en-US" smtClean="0"/>
              <a:t>43</a:t>
            </a:fld>
            <a:endParaRPr lang="en-US"/>
          </a:p>
        </p:txBody>
      </p:sp>
    </p:spTree>
    <p:extLst>
      <p:ext uri="{BB962C8B-B14F-4D97-AF65-F5344CB8AC3E}">
        <p14:creationId xmlns:p14="http://schemas.microsoft.com/office/powerpoint/2010/main" val="40954701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91966C65-5BA7-914E-A2F8-2F95088C023F}"/>
              </a:ext>
            </a:extLst>
          </p:cNvPr>
          <p:cNvPicPr>
            <a:picLocks noChangeAspect="1"/>
          </p:cNvPicPr>
          <p:nvPr/>
        </p:nvPicPr>
        <p:blipFill>
          <a:blip r:embed="rId2"/>
          <a:stretch>
            <a:fillRect/>
          </a:stretch>
        </p:blipFill>
        <p:spPr>
          <a:xfrm>
            <a:off x="5248792" y="1400266"/>
            <a:ext cx="6511844" cy="4915190"/>
          </a:xfrm>
          <a:prstGeom prst="rect">
            <a:avLst/>
          </a:prstGeom>
        </p:spPr>
      </p:pic>
      <p:sp>
        <p:nvSpPr>
          <p:cNvPr id="6" name="TextBox 5">
            <a:extLst>
              <a:ext uri="{FF2B5EF4-FFF2-40B4-BE49-F238E27FC236}">
                <a16:creationId xmlns:a16="http://schemas.microsoft.com/office/drawing/2014/main" id="{15825E8C-7657-034B-B5FC-A929B829F07A}"/>
              </a:ext>
            </a:extLst>
          </p:cNvPr>
          <p:cNvSpPr txBox="1"/>
          <p:nvPr/>
        </p:nvSpPr>
        <p:spPr>
          <a:xfrm>
            <a:off x="312516" y="173620"/>
            <a:ext cx="8461094" cy="648183"/>
          </a:xfrm>
          <a:prstGeom prst="rect">
            <a:avLst/>
          </a:prstGeom>
          <a:noFill/>
        </p:spPr>
        <p:txBody>
          <a:bodyPr wrap="square" lIns="91440" tIns="45720" rIns="91440" bIns="45720" rtlCol="0" anchor="t">
            <a:spAutoFit/>
          </a:bodyPr>
          <a:lstStyle/>
          <a:p>
            <a:r>
              <a:rPr lang="en-US" sz="3600" dirty="0">
                <a:solidFill>
                  <a:srgbClr val="FF0000"/>
                </a:solidFill>
                <a:cs typeface="Calibri"/>
              </a:rPr>
              <a:t>Beam Crossing Angle</a:t>
            </a:r>
          </a:p>
        </p:txBody>
      </p:sp>
      <p:sp>
        <p:nvSpPr>
          <p:cNvPr id="4" name="TextBox 3">
            <a:extLst>
              <a:ext uri="{FF2B5EF4-FFF2-40B4-BE49-F238E27FC236}">
                <a16:creationId xmlns:a16="http://schemas.microsoft.com/office/drawing/2014/main" id="{5D3B95C3-7D5A-1749-9E4F-95B76317C2B6}"/>
              </a:ext>
            </a:extLst>
          </p:cNvPr>
          <p:cNvSpPr txBox="1"/>
          <p:nvPr/>
        </p:nvSpPr>
        <p:spPr>
          <a:xfrm>
            <a:off x="195072" y="1400266"/>
            <a:ext cx="5053720" cy="5078313"/>
          </a:xfrm>
          <a:prstGeom prst="rect">
            <a:avLst/>
          </a:prstGeom>
          <a:noFill/>
        </p:spPr>
        <p:txBody>
          <a:bodyPr wrap="square" rtlCol="0">
            <a:spAutoFit/>
          </a:bodyPr>
          <a:lstStyle/>
          <a:p>
            <a:pPr marL="285750" indent="-285750">
              <a:buFont typeface="Wingdings" pitchFamily="2" charset="2"/>
              <a:buChar char="q"/>
            </a:pPr>
            <a:r>
              <a:rPr lang="en-US" dirty="0"/>
              <a:t>Both interaction regions at the EIC will feature significant beam crossing angles (25 </a:t>
            </a:r>
            <a:r>
              <a:rPr lang="en-US" dirty="0" err="1"/>
              <a:t>mRad</a:t>
            </a:r>
            <a:r>
              <a:rPr lang="en-US" dirty="0"/>
              <a:t> for IP6 and 35 </a:t>
            </a:r>
            <a:r>
              <a:rPr lang="en-US" dirty="0" err="1"/>
              <a:t>mRad</a:t>
            </a:r>
            <a:r>
              <a:rPr lang="en-US" dirty="0"/>
              <a:t> for IP8)</a:t>
            </a:r>
          </a:p>
          <a:p>
            <a:pPr marL="285750" indent="-285750">
              <a:buFont typeface="Wingdings" pitchFamily="2" charset="2"/>
              <a:buChar char="q"/>
            </a:pPr>
            <a:endParaRPr lang="en-US" dirty="0"/>
          </a:p>
          <a:p>
            <a:pPr marL="285750" indent="-285750">
              <a:buFont typeface="Wingdings" pitchFamily="2" charset="2"/>
              <a:buChar char="q"/>
            </a:pPr>
            <a:r>
              <a:rPr lang="en-US" dirty="0"/>
              <a:t>Crossing angles needed to avoid parasitic collisions which would degrade beams</a:t>
            </a:r>
          </a:p>
          <a:p>
            <a:pPr marL="285750" indent="-285750">
              <a:buFont typeface="Wingdings" pitchFamily="2" charset="2"/>
              <a:buChar char="q"/>
            </a:pPr>
            <a:endParaRPr lang="en-US" dirty="0"/>
          </a:p>
          <a:p>
            <a:pPr marL="285750" indent="-285750">
              <a:buFont typeface="Wingdings" pitchFamily="2" charset="2"/>
              <a:buChar char="q"/>
            </a:pPr>
            <a:r>
              <a:rPr lang="en-US" dirty="0"/>
              <a:t>Presence of crossing angle will affect acceptance and detector design in the proton-going endcap – a region of great importance for many jet measurements</a:t>
            </a:r>
          </a:p>
          <a:p>
            <a:pPr marL="285750" indent="-285750">
              <a:buFont typeface="Wingdings" pitchFamily="2" charset="2"/>
              <a:buChar char="q"/>
            </a:pPr>
            <a:endParaRPr lang="en-US" dirty="0"/>
          </a:p>
          <a:p>
            <a:pPr marL="285750" indent="-285750">
              <a:buFont typeface="Wingdings" pitchFamily="2" charset="2"/>
              <a:buChar char="q"/>
            </a:pPr>
            <a:r>
              <a:rPr lang="en-US" dirty="0"/>
              <a:t>A summary of beam effects, including crossing angle, bunch crabbing, divergence, </a:t>
            </a:r>
            <a:r>
              <a:rPr lang="en-US" dirty="0" err="1"/>
              <a:t>etc</a:t>
            </a:r>
            <a:r>
              <a:rPr lang="en-US" dirty="0"/>
              <a:t> as well as methods for simulating these can be found in the technical note here: </a:t>
            </a:r>
            <a:r>
              <a:rPr lang="en-US" dirty="0">
                <a:hlinkClick r:id="rId3"/>
              </a:rPr>
              <a:t>https://</a:t>
            </a:r>
            <a:r>
              <a:rPr lang="en-US" dirty="0" err="1">
                <a:hlinkClick r:id="rId3"/>
              </a:rPr>
              <a:t>zenodo.org</a:t>
            </a:r>
            <a:r>
              <a:rPr lang="en-US" dirty="0">
                <a:hlinkClick r:id="rId3"/>
              </a:rPr>
              <a:t>/record/6514605#.ZETiIOzMJAY </a:t>
            </a:r>
            <a:endParaRPr lang="en-US" dirty="0"/>
          </a:p>
        </p:txBody>
      </p:sp>
      <p:sp>
        <p:nvSpPr>
          <p:cNvPr id="2" name="Footer Placeholder 1">
            <a:extLst>
              <a:ext uri="{FF2B5EF4-FFF2-40B4-BE49-F238E27FC236}">
                <a16:creationId xmlns:a16="http://schemas.microsoft.com/office/drawing/2014/main" id="{ADAFA270-101B-7E45-B28C-590681BF135A}"/>
              </a:ext>
            </a:extLst>
          </p:cNvPr>
          <p:cNvSpPr>
            <a:spLocks noGrp="1"/>
          </p:cNvSpPr>
          <p:nvPr>
            <p:ph type="ftr" sz="quarter" idx="11"/>
          </p:nvPr>
        </p:nvSpPr>
        <p:spPr/>
        <p:txBody>
          <a:bodyPr/>
          <a:lstStyle/>
          <a:p>
            <a:r>
              <a:rPr lang="en-US"/>
              <a:t>EICUG Early Career</a:t>
            </a:r>
          </a:p>
        </p:txBody>
      </p:sp>
      <p:sp>
        <p:nvSpPr>
          <p:cNvPr id="5" name="Slide Number Placeholder 4">
            <a:extLst>
              <a:ext uri="{FF2B5EF4-FFF2-40B4-BE49-F238E27FC236}">
                <a16:creationId xmlns:a16="http://schemas.microsoft.com/office/drawing/2014/main" id="{CA28DCB6-7172-284A-9C78-97B75AB756A7}"/>
              </a:ext>
            </a:extLst>
          </p:cNvPr>
          <p:cNvSpPr>
            <a:spLocks noGrp="1"/>
          </p:cNvSpPr>
          <p:nvPr>
            <p:ph type="sldNum" sz="quarter" idx="12"/>
          </p:nvPr>
        </p:nvSpPr>
        <p:spPr/>
        <p:txBody>
          <a:bodyPr/>
          <a:lstStyle/>
          <a:p>
            <a:fld id="{5D4A0402-B54A-814D-BCFB-0A833BEEB04B}" type="slidenum">
              <a:rPr lang="en-US" smtClean="0"/>
              <a:t>44</a:t>
            </a:fld>
            <a:endParaRPr lang="en-US"/>
          </a:p>
        </p:txBody>
      </p:sp>
    </p:spTree>
    <p:extLst>
      <p:ext uri="{BB962C8B-B14F-4D97-AF65-F5344CB8AC3E}">
        <p14:creationId xmlns:p14="http://schemas.microsoft.com/office/powerpoint/2010/main" val="1666574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96CE60-7AFD-0245-B810-632984234386}"/>
              </a:ext>
            </a:extLst>
          </p:cNvPr>
          <p:cNvPicPr>
            <a:picLocks noChangeAspect="1"/>
          </p:cNvPicPr>
          <p:nvPr/>
        </p:nvPicPr>
        <p:blipFill>
          <a:blip r:embed="rId2"/>
          <a:stretch>
            <a:fillRect/>
          </a:stretch>
        </p:blipFill>
        <p:spPr>
          <a:xfrm>
            <a:off x="7914188" y="0"/>
            <a:ext cx="3818992" cy="2238951"/>
          </a:xfrm>
          <a:prstGeom prst="rect">
            <a:avLst/>
          </a:prstGeom>
        </p:spPr>
      </p:pic>
      <p:pic>
        <p:nvPicPr>
          <p:cNvPr id="17" name="Picture 16">
            <a:extLst>
              <a:ext uri="{FF2B5EF4-FFF2-40B4-BE49-F238E27FC236}">
                <a16:creationId xmlns:a16="http://schemas.microsoft.com/office/drawing/2014/main" id="{68CFDAEB-3856-2040-8FF5-1C1B60753845}"/>
              </a:ext>
            </a:extLst>
          </p:cNvPr>
          <p:cNvPicPr>
            <a:picLocks noChangeAspect="1"/>
          </p:cNvPicPr>
          <p:nvPr/>
        </p:nvPicPr>
        <p:blipFill rotWithShape="1">
          <a:blip r:embed="rId3"/>
          <a:srcRect t="50788" r="51479"/>
          <a:stretch/>
        </p:blipFill>
        <p:spPr>
          <a:xfrm>
            <a:off x="-1" y="3947420"/>
            <a:ext cx="3966758" cy="2890800"/>
          </a:xfrm>
          <a:prstGeom prst="rect">
            <a:avLst/>
          </a:prstGeom>
        </p:spPr>
      </p:pic>
      <p:pic>
        <p:nvPicPr>
          <p:cNvPr id="18" name="Picture 17">
            <a:extLst>
              <a:ext uri="{FF2B5EF4-FFF2-40B4-BE49-F238E27FC236}">
                <a16:creationId xmlns:a16="http://schemas.microsoft.com/office/drawing/2014/main" id="{9A3637A6-4A88-6347-ADA3-267774073E18}"/>
              </a:ext>
            </a:extLst>
          </p:cNvPr>
          <p:cNvPicPr>
            <a:picLocks noChangeAspect="1"/>
          </p:cNvPicPr>
          <p:nvPr/>
        </p:nvPicPr>
        <p:blipFill rotWithShape="1">
          <a:blip r:embed="rId3"/>
          <a:srcRect r="49394" b="50788"/>
          <a:stretch/>
        </p:blipFill>
        <p:spPr>
          <a:xfrm>
            <a:off x="0" y="880238"/>
            <a:ext cx="4131509" cy="2886826"/>
          </a:xfrm>
          <a:prstGeom prst="rect">
            <a:avLst/>
          </a:prstGeom>
        </p:spPr>
      </p:pic>
      <p:sp>
        <p:nvSpPr>
          <p:cNvPr id="19" name="TextBox 18">
            <a:extLst>
              <a:ext uri="{FF2B5EF4-FFF2-40B4-BE49-F238E27FC236}">
                <a16:creationId xmlns:a16="http://schemas.microsoft.com/office/drawing/2014/main" id="{E601EDBD-3108-B04B-BD58-BF1594015B55}"/>
              </a:ext>
            </a:extLst>
          </p:cNvPr>
          <p:cNvSpPr txBox="1"/>
          <p:nvPr/>
        </p:nvSpPr>
        <p:spPr>
          <a:xfrm>
            <a:off x="312516" y="173620"/>
            <a:ext cx="8461094" cy="648183"/>
          </a:xfrm>
          <a:prstGeom prst="rect">
            <a:avLst/>
          </a:prstGeom>
          <a:noFill/>
        </p:spPr>
        <p:txBody>
          <a:bodyPr wrap="square" lIns="91440" tIns="45720" rIns="91440" bIns="45720" rtlCol="0" anchor="t">
            <a:spAutoFit/>
          </a:bodyPr>
          <a:lstStyle/>
          <a:p>
            <a:r>
              <a:rPr lang="en-US" sz="3600" dirty="0">
                <a:solidFill>
                  <a:srgbClr val="FF0000"/>
                </a:solidFill>
                <a:cs typeface="Calibri"/>
              </a:rPr>
              <a:t>Final State Particle Distributions</a:t>
            </a:r>
          </a:p>
        </p:txBody>
      </p:sp>
      <p:pic>
        <p:nvPicPr>
          <p:cNvPr id="20" name="Picture 19">
            <a:extLst>
              <a:ext uri="{FF2B5EF4-FFF2-40B4-BE49-F238E27FC236}">
                <a16:creationId xmlns:a16="http://schemas.microsoft.com/office/drawing/2014/main" id="{DCABB2F2-6207-4A40-B470-6B723CD4C698}"/>
              </a:ext>
            </a:extLst>
          </p:cNvPr>
          <p:cNvPicPr>
            <a:picLocks noChangeAspect="1"/>
          </p:cNvPicPr>
          <p:nvPr/>
        </p:nvPicPr>
        <p:blipFill>
          <a:blip r:embed="rId4"/>
          <a:stretch>
            <a:fillRect/>
          </a:stretch>
        </p:blipFill>
        <p:spPr>
          <a:xfrm>
            <a:off x="3954565" y="895307"/>
            <a:ext cx="4064611" cy="2917263"/>
          </a:xfrm>
          <a:prstGeom prst="rect">
            <a:avLst/>
          </a:prstGeom>
        </p:spPr>
      </p:pic>
      <p:pic>
        <p:nvPicPr>
          <p:cNvPr id="21" name="Picture 20">
            <a:extLst>
              <a:ext uri="{FF2B5EF4-FFF2-40B4-BE49-F238E27FC236}">
                <a16:creationId xmlns:a16="http://schemas.microsoft.com/office/drawing/2014/main" id="{962F6CDF-F200-DB48-9A6D-642F8410C3D3}"/>
              </a:ext>
            </a:extLst>
          </p:cNvPr>
          <p:cNvPicPr>
            <a:picLocks noChangeAspect="1"/>
          </p:cNvPicPr>
          <p:nvPr/>
        </p:nvPicPr>
        <p:blipFill>
          <a:blip r:embed="rId5"/>
          <a:stretch>
            <a:fillRect/>
          </a:stretch>
        </p:blipFill>
        <p:spPr>
          <a:xfrm>
            <a:off x="3954564" y="3901914"/>
            <a:ext cx="4064611" cy="2917263"/>
          </a:xfrm>
          <a:prstGeom prst="rect">
            <a:avLst/>
          </a:prstGeom>
        </p:spPr>
      </p:pic>
      <p:sp>
        <p:nvSpPr>
          <p:cNvPr id="3" name="TextBox 2">
            <a:extLst>
              <a:ext uri="{FF2B5EF4-FFF2-40B4-BE49-F238E27FC236}">
                <a16:creationId xmlns:a16="http://schemas.microsoft.com/office/drawing/2014/main" id="{B7B1CC2D-4E83-7543-A883-E891C1685881}"/>
              </a:ext>
            </a:extLst>
          </p:cNvPr>
          <p:cNvSpPr txBox="1"/>
          <p:nvPr/>
        </p:nvSpPr>
        <p:spPr>
          <a:xfrm>
            <a:off x="7729728" y="2450592"/>
            <a:ext cx="4352544" cy="3693319"/>
          </a:xfrm>
          <a:prstGeom prst="rect">
            <a:avLst/>
          </a:prstGeom>
          <a:noFill/>
        </p:spPr>
        <p:txBody>
          <a:bodyPr wrap="square" rtlCol="0">
            <a:spAutoFit/>
          </a:bodyPr>
          <a:lstStyle/>
          <a:p>
            <a:pPr marL="285750" indent="-285750">
              <a:buFont typeface="Wingdings" pitchFamily="2" charset="2"/>
              <a:buChar char="q"/>
            </a:pPr>
            <a:r>
              <a:rPr lang="en-US" dirty="0"/>
              <a:t>Detector solenoid must align with electron beam to minimize synchrotron radiation: “lab frame” -&gt; electron beam = z-axis</a:t>
            </a:r>
          </a:p>
          <a:p>
            <a:pPr marL="285750" indent="-285750">
              <a:buFont typeface="Wingdings" pitchFamily="2" charset="2"/>
              <a:buChar char="q"/>
            </a:pPr>
            <a:endParaRPr lang="en-US" dirty="0"/>
          </a:p>
          <a:p>
            <a:pPr marL="285750" indent="-285750">
              <a:buFont typeface="Wingdings" pitchFamily="2" charset="2"/>
              <a:buChar char="q"/>
            </a:pPr>
            <a:r>
              <a:rPr lang="en-US" dirty="0"/>
              <a:t>When measuring in lab frame coordinates – see a hot spot in eta/phi corresponding to the beam direction</a:t>
            </a:r>
          </a:p>
          <a:p>
            <a:pPr marL="285750" indent="-285750">
              <a:buFont typeface="Wingdings" pitchFamily="2" charset="2"/>
              <a:buChar char="q"/>
            </a:pPr>
            <a:endParaRPr lang="en-US" dirty="0"/>
          </a:p>
          <a:p>
            <a:pPr marL="285750" indent="-285750">
              <a:buFont typeface="Wingdings" pitchFamily="2" charset="2"/>
              <a:buChar char="q"/>
            </a:pPr>
            <a:r>
              <a:rPr lang="en-US" dirty="0"/>
              <a:t>More pronounced for more relativistic beams</a:t>
            </a:r>
          </a:p>
          <a:p>
            <a:pPr marL="285750" indent="-285750">
              <a:buFont typeface="Wingdings" pitchFamily="2" charset="2"/>
              <a:buChar char="q"/>
            </a:pPr>
            <a:endParaRPr lang="en-US" dirty="0"/>
          </a:p>
          <a:p>
            <a:pPr marL="285750" indent="-285750">
              <a:buFont typeface="Wingdings" pitchFamily="2" charset="2"/>
              <a:buChar char="q"/>
            </a:pPr>
            <a:r>
              <a:rPr lang="en-US" dirty="0"/>
              <a:t>How do we mitigate these features?</a:t>
            </a:r>
          </a:p>
        </p:txBody>
      </p:sp>
      <p:sp>
        <p:nvSpPr>
          <p:cNvPr id="4" name="Footer Placeholder 3">
            <a:extLst>
              <a:ext uri="{FF2B5EF4-FFF2-40B4-BE49-F238E27FC236}">
                <a16:creationId xmlns:a16="http://schemas.microsoft.com/office/drawing/2014/main" id="{A8928DE8-09CA-554F-93ED-772DFCE4C53E}"/>
              </a:ext>
            </a:extLst>
          </p:cNvPr>
          <p:cNvSpPr>
            <a:spLocks noGrp="1"/>
          </p:cNvSpPr>
          <p:nvPr>
            <p:ph type="ftr" sz="quarter" idx="11"/>
          </p:nvPr>
        </p:nvSpPr>
        <p:spPr/>
        <p:txBody>
          <a:bodyPr/>
          <a:lstStyle/>
          <a:p>
            <a:r>
              <a:rPr lang="en-US"/>
              <a:t>EICUG Early Career</a:t>
            </a:r>
          </a:p>
        </p:txBody>
      </p:sp>
      <p:sp>
        <p:nvSpPr>
          <p:cNvPr id="5" name="Slide Number Placeholder 4">
            <a:extLst>
              <a:ext uri="{FF2B5EF4-FFF2-40B4-BE49-F238E27FC236}">
                <a16:creationId xmlns:a16="http://schemas.microsoft.com/office/drawing/2014/main" id="{843629AB-034D-FC48-8CE6-9B81D20B9F22}"/>
              </a:ext>
            </a:extLst>
          </p:cNvPr>
          <p:cNvSpPr>
            <a:spLocks noGrp="1"/>
          </p:cNvSpPr>
          <p:nvPr>
            <p:ph type="sldNum" sz="quarter" idx="12"/>
          </p:nvPr>
        </p:nvSpPr>
        <p:spPr/>
        <p:txBody>
          <a:bodyPr/>
          <a:lstStyle/>
          <a:p>
            <a:fld id="{5D4A0402-B54A-814D-BCFB-0A833BEEB04B}" type="slidenum">
              <a:rPr lang="en-US" smtClean="0"/>
              <a:t>45</a:t>
            </a:fld>
            <a:endParaRPr lang="en-US"/>
          </a:p>
        </p:txBody>
      </p:sp>
    </p:spTree>
    <p:extLst>
      <p:ext uri="{BB962C8B-B14F-4D97-AF65-F5344CB8AC3E}">
        <p14:creationId xmlns:p14="http://schemas.microsoft.com/office/powerpoint/2010/main" val="30137499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43F215-0047-D147-876F-729E359C91B8}"/>
              </a:ext>
            </a:extLst>
          </p:cNvPr>
          <p:cNvSpPr txBox="1"/>
          <p:nvPr/>
        </p:nvSpPr>
        <p:spPr>
          <a:xfrm>
            <a:off x="312516" y="173620"/>
            <a:ext cx="9575196" cy="646331"/>
          </a:xfrm>
          <a:prstGeom prst="rect">
            <a:avLst/>
          </a:prstGeom>
          <a:noFill/>
        </p:spPr>
        <p:txBody>
          <a:bodyPr wrap="square" lIns="91440" tIns="45720" rIns="91440" bIns="45720" rtlCol="0" anchor="t">
            <a:spAutoFit/>
          </a:bodyPr>
          <a:lstStyle/>
          <a:p>
            <a:r>
              <a:rPr lang="en-US" sz="3600" dirty="0">
                <a:solidFill>
                  <a:srgbClr val="FF0000"/>
                </a:solidFill>
                <a:cs typeface="Calibri"/>
              </a:rPr>
              <a:t>Head-On (Minimum Boost) Frame</a:t>
            </a:r>
          </a:p>
        </p:txBody>
      </p:sp>
      <p:pic>
        <p:nvPicPr>
          <p:cNvPr id="9" name="Picture 8">
            <a:extLst>
              <a:ext uri="{FF2B5EF4-FFF2-40B4-BE49-F238E27FC236}">
                <a16:creationId xmlns:a16="http://schemas.microsoft.com/office/drawing/2014/main" id="{32EF4E2F-8B82-BA4A-8B85-4BF8537CF6F3}"/>
              </a:ext>
            </a:extLst>
          </p:cNvPr>
          <p:cNvPicPr>
            <a:picLocks noChangeAspect="1"/>
          </p:cNvPicPr>
          <p:nvPr/>
        </p:nvPicPr>
        <p:blipFill>
          <a:blip r:embed="rId2"/>
          <a:stretch>
            <a:fillRect/>
          </a:stretch>
        </p:blipFill>
        <p:spPr>
          <a:xfrm>
            <a:off x="7078471" y="1357036"/>
            <a:ext cx="4707333" cy="552874"/>
          </a:xfrm>
          <a:prstGeom prst="rect">
            <a:avLst/>
          </a:prstGeom>
        </p:spPr>
      </p:pic>
      <p:pic>
        <p:nvPicPr>
          <p:cNvPr id="12" name="Picture 11">
            <a:extLst>
              <a:ext uri="{FF2B5EF4-FFF2-40B4-BE49-F238E27FC236}">
                <a16:creationId xmlns:a16="http://schemas.microsoft.com/office/drawing/2014/main" id="{FE89430E-D38F-E842-89C6-D3AB58FEA4B7}"/>
              </a:ext>
            </a:extLst>
          </p:cNvPr>
          <p:cNvPicPr>
            <a:picLocks noChangeAspect="1"/>
          </p:cNvPicPr>
          <p:nvPr/>
        </p:nvPicPr>
        <p:blipFill>
          <a:blip r:embed="rId3"/>
          <a:stretch>
            <a:fillRect/>
          </a:stretch>
        </p:blipFill>
        <p:spPr>
          <a:xfrm>
            <a:off x="7078471" y="2713304"/>
            <a:ext cx="4707333" cy="346939"/>
          </a:xfrm>
          <a:prstGeom prst="rect">
            <a:avLst/>
          </a:prstGeom>
        </p:spPr>
      </p:pic>
      <p:pic>
        <p:nvPicPr>
          <p:cNvPr id="15" name="Picture 14">
            <a:extLst>
              <a:ext uri="{FF2B5EF4-FFF2-40B4-BE49-F238E27FC236}">
                <a16:creationId xmlns:a16="http://schemas.microsoft.com/office/drawing/2014/main" id="{2B8C9477-3C72-2F4E-A72C-A0603CC4193E}"/>
              </a:ext>
            </a:extLst>
          </p:cNvPr>
          <p:cNvPicPr>
            <a:picLocks noChangeAspect="1"/>
          </p:cNvPicPr>
          <p:nvPr/>
        </p:nvPicPr>
        <p:blipFill>
          <a:blip r:embed="rId4"/>
          <a:stretch>
            <a:fillRect/>
          </a:stretch>
        </p:blipFill>
        <p:spPr>
          <a:xfrm>
            <a:off x="7078471" y="3863637"/>
            <a:ext cx="4707333" cy="149815"/>
          </a:xfrm>
          <a:prstGeom prst="rect">
            <a:avLst/>
          </a:prstGeom>
        </p:spPr>
      </p:pic>
      <p:pic>
        <p:nvPicPr>
          <p:cNvPr id="19" name="Picture 18">
            <a:extLst>
              <a:ext uri="{FF2B5EF4-FFF2-40B4-BE49-F238E27FC236}">
                <a16:creationId xmlns:a16="http://schemas.microsoft.com/office/drawing/2014/main" id="{189DCAF0-3CA7-494C-8456-7394CD36CD99}"/>
              </a:ext>
            </a:extLst>
          </p:cNvPr>
          <p:cNvPicPr>
            <a:picLocks noChangeAspect="1"/>
          </p:cNvPicPr>
          <p:nvPr/>
        </p:nvPicPr>
        <p:blipFill>
          <a:blip r:embed="rId5"/>
          <a:stretch>
            <a:fillRect/>
          </a:stretch>
        </p:blipFill>
        <p:spPr>
          <a:xfrm flipV="1">
            <a:off x="7078470" y="4816846"/>
            <a:ext cx="4707333" cy="150825"/>
          </a:xfrm>
          <a:prstGeom prst="rect">
            <a:avLst/>
          </a:prstGeom>
        </p:spPr>
      </p:pic>
      <p:sp>
        <p:nvSpPr>
          <p:cNvPr id="20" name="TextBox 19">
            <a:extLst>
              <a:ext uri="{FF2B5EF4-FFF2-40B4-BE49-F238E27FC236}">
                <a16:creationId xmlns:a16="http://schemas.microsoft.com/office/drawing/2014/main" id="{A70C22A4-4017-F943-B158-D8B0DCB1FB4E}"/>
              </a:ext>
            </a:extLst>
          </p:cNvPr>
          <p:cNvSpPr txBox="1"/>
          <p:nvPr/>
        </p:nvSpPr>
        <p:spPr>
          <a:xfrm>
            <a:off x="153959" y="4092279"/>
            <a:ext cx="6697945" cy="2126864"/>
          </a:xfrm>
          <a:prstGeom prst="rect">
            <a:avLst/>
          </a:prstGeom>
          <a:noFill/>
        </p:spPr>
        <p:txBody>
          <a:bodyPr wrap="square" rtlCol="0">
            <a:spAutoFit/>
          </a:bodyPr>
          <a:lstStyle/>
          <a:p>
            <a:pPr marL="342900" indent="-342900">
              <a:lnSpc>
                <a:spcPct val="150000"/>
              </a:lnSpc>
              <a:buFont typeface="+mj-lt"/>
              <a:buAutoNum type="arabicPeriod"/>
            </a:pPr>
            <a:r>
              <a:rPr lang="en-US" dirty="0"/>
              <a:t>Initial Configuration in the Lab Frame includes a relative angle between the beams</a:t>
            </a:r>
          </a:p>
          <a:p>
            <a:pPr marL="342900" indent="-342900">
              <a:lnSpc>
                <a:spcPct val="150000"/>
              </a:lnSpc>
              <a:buFont typeface="+mj-lt"/>
              <a:buAutoNum type="arabicPeriod"/>
            </a:pPr>
            <a:r>
              <a:rPr lang="en-US" dirty="0"/>
              <a:t>Boost by sum of beam 4-momenta to get to CM Frame</a:t>
            </a:r>
          </a:p>
          <a:p>
            <a:pPr marL="342900" indent="-342900">
              <a:lnSpc>
                <a:spcPct val="150000"/>
              </a:lnSpc>
              <a:buFont typeface="+mj-lt"/>
              <a:buAutoNum type="arabicPeriod"/>
            </a:pPr>
            <a:r>
              <a:rPr lang="en-US" dirty="0"/>
              <a:t>Rotate about y-axis to eliminate x-component of momentum</a:t>
            </a:r>
          </a:p>
          <a:p>
            <a:pPr marL="342900" indent="-342900">
              <a:lnSpc>
                <a:spcPct val="150000"/>
              </a:lnSpc>
              <a:buFont typeface="+mj-lt"/>
              <a:buAutoNum type="arabicPeriod"/>
            </a:pPr>
            <a:r>
              <a:rPr lang="en-US" dirty="0"/>
              <a:t>Boost back along z to (nearly) restore original beam energies</a:t>
            </a:r>
          </a:p>
        </p:txBody>
      </p:sp>
      <p:sp>
        <p:nvSpPr>
          <p:cNvPr id="21" name="TextBox 20">
            <a:extLst>
              <a:ext uri="{FF2B5EF4-FFF2-40B4-BE49-F238E27FC236}">
                <a16:creationId xmlns:a16="http://schemas.microsoft.com/office/drawing/2014/main" id="{ADCC1983-6A7E-F148-B6F1-AC3A862E3A61}"/>
              </a:ext>
            </a:extLst>
          </p:cNvPr>
          <p:cNvSpPr txBox="1"/>
          <p:nvPr/>
        </p:nvSpPr>
        <p:spPr>
          <a:xfrm>
            <a:off x="7078470" y="1211884"/>
            <a:ext cx="682752" cy="461665"/>
          </a:xfrm>
          <a:prstGeom prst="rect">
            <a:avLst/>
          </a:prstGeom>
          <a:noFill/>
        </p:spPr>
        <p:txBody>
          <a:bodyPr wrap="square" rtlCol="0">
            <a:spAutoFit/>
          </a:bodyPr>
          <a:lstStyle/>
          <a:p>
            <a:r>
              <a:rPr lang="en-US" sz="2400" b="1" dirty="0"/>
              <a:t>1</a:t>
            </a:r>
          </a:p>
        </p:txBody>
      </p:sp>
      <p:sp>
        <p:nvSpPr>
          <p:cNvPr id="22" name="TextBox 21">
            <a:extLst>
              <a:ext uri="{FF2B5EF4-FFF2-40B4-BE49-F238E27FC236}">
                <a16:creationId xmlns:a16="http://schemas.microsoft.com/office/drawing/2014/main" id="{AF0174B2-0EC6-9546-BE59-57317D42B513}"/>
              </a:ext>
            </a:extLst>
          </p:cNvPr>
          <p:cNvSpPr txBox="1"/>
          <p:nvPr/>
        </p:nvSpPr>
        <p:spPr>
          <a:xfrm>
            <a:off x="7078470" y="4362298"/>
            <a:ext cx="682752" cy="461665"/>
          </a:xfrm>
          <a:prstGeom prst="rect">
            <a:avLst/>
          </a:prstGeom>
          <a:noFill/>
        </p:spPr>
        <p:txBody>
          <a:bodyPr wrap="square" rtlCol="0">
            <a:spAutoFit/>
          </a:bodyPr>
          <a:lstStyle/>
          <a:p>
            <a:r>
              <a:rPr lang="en-US" sz="2400" b="1" dirty="0"/>
              <a:t>4</a:t>
            </a:r>
          </a:p>
        </p:txBody>
      </p:sp>
      <p:sp>
        <p:nvSpPr>
          <p:cNvPr id="23" name="TextBox 22">
            <a:extLst>
              <a:ext uri="{FF2B5EF4-FFF2-40B4-BE49-F238E27FC236}">
                <a16:creationId xmlns:a16="http://schemas.microsoft.com/office/drawing/2014/main" id="{249C7C6A-E15D-7843-B75F-FBC1C52DA235}"/>
              </a:ext>
            </a:extLst>
          </p:cNvPr>
          <p:cNvSpPr txBox="1"/>
          <p:nvPr/>
        </p:nvSpPr>
        <p:spPr>
          <a:xfrm>
            <a:off x="7078470" y="3401972"/>
            <a:ext cx="682752" cy="461665"/>
          </a:xfrm>
          <a:prstGeom prst="rect">
            <a:avLst/>
          </a:prstGeom>
          <a:noFill/>
        </p:spPr>
        <p:txBody>
          <a:bodyPr wrap="square" rtlCol="0">
            <a:spAutoFit/>
          </a:bodyPr>
          <a:lstStyle/>
          <a:p>
            <a:r>
              <a:rPr lang="en-US" sz="2400" b="1" dirty="0"/>
              <a:t>3</a:t>
            </a:r>
          </a:p>
        </p:txBody>
      </p:sp>
      <p:sp>
        <p:nvSpPr>
          <p:cNvPr id="24" name="TextBox 23">
            <a:extLst>
              <a:ext uri="{FF2B5EF4-FFF2-40B4-BE49-F238E27FC236}">
                <a16:creationId xmlns:a16="http://schemas.microsoft.com/office/drawing/2014/main" id="{1D08E701-C714-1544-823B-17A3741BE7B8}"/>
              </a:ext>
            </a:extLst>
          </p:cNvPr>
          <p:cNvSpPr txBox="1"/>
          <p:nvPr/>
        </p:nvSpPr>
        <p:spPr>
          <a:xfrm>
            <a:off x="7078470" y="2345721"/>
            <a:ext cx="682752" cy="461665"/>
          </a:xfrm>
          <a:prstGeom prst="rect">
            <a:avLst/>
          </a:prstGeom>
          <a:noFill/>
        </p:spPr>
        <p:txBody>
          <a:bodyPr wrap="square" rtlCol="0">
            <a:spAutoFit/>
          </a:bodyPr>
          <a:lstStyle/>
          <a:p>
            <a:r>
              <a:rPr lang="en-US" sz="2400" b="1" dirty="0"/>
              <a:t>2</a:t>
            </a:r>
          </a:p>
        </p:txBody>
      </p:sp>
      <p:sp>
        <p:nvSpPr>
          <p:cNvPr id="25" name="TextBox 24">
            <a:extLst>
              <a:ext uri="{FF2B5EF4-FFF2-40B4-BE49-F238E27FC236}">
                <a16:creationId xmlns:a16="http://schemas.microsoft.com/office/drawing/2014/main" id="{1E18D1A3-06B3-5F43-BA92-D60109A035B4}"/>
              </a:ext>
            </a:extLst>
          </p:cNvPr>
          <p:cNvSpPr txBox="1"/>
          <p:nvPr/>
        </p:nvSpPr>
        <p:spPr>
          <a:xfrm>
            <a:off x="7261350" y="1821152"/>
            <a:ext cx="999744" cy="369332"/>
          </a:xfrm>
          <a:prstGeom prst="rect">
            <a:avLst/>
          </a:prstGeom>
          <a:noFill/>
        </p:spPr>
        <p:txBody>
          <a:bodyPr wrap="square" rtlCol="0">
            <a:spAutoFit/>
          </a:bodyPr>
          <a:lstStyle/>
          <a:p>
            <a:r>
              <a:rPr lang="en-US" dirty="0">
                <a:solidFill>
                  <a:schemeClr val="accent1"/>
                </a:solidFill>
              </a:rPr>
              <a:t>Electron</a:t>
            </a:r>
          </a:p>
        </p:txBody>
      </p:sp>
      <p:sp>
        <p:nvSpPr>
          <p:cNvPr id="26" name="TextBox 25">
            <a:extLst>
              <a:ext uri="{FF2B5EF4-FFF2-40B4-BE49-F238E27FC236}">
                <a16:creationId xmlns:a16="http://schemas.microsoft.com/office/drawing/2014/main" id="{F30D77CE-D5D7-D244-B77F-C0844222B9A1}"/>
              </a:ext>
            </a:extLst>
          </p:cNvPr>
          <p:cNvSpPr txBox="1"/>
          <p:nvPr/>
        </p:nvSpPr>
        <p:spPr>
          <a:xfrm>
            <a:off x="10547094" y="1005413"/>
            <a:ext cx="999744" cy="369332"/>
          </a:xfrm>
          <a:prstGeom prst="rect">
            <a:avLst/>
          </a:prstGeom>
          <a:noFill/>
        </p:spPr>
        <p:txBody>
          <a:bodyPr wrap="square" rtlCol="0">
            <a:spAutoFit/>
          </a:bodyPr>
          <a:lstStyle/>
          <a:p>
            <a:r>
              <a:rPr lang="en-US" dirty="0">
                <a:solidFill>
                  <a:srgbClr val="FF0000"/>
                </a:solidFill>
              </a:rPr>
              <a:t>Proton</a:t>
            </a:r>
          </a:p>
        </p:txBody>
      </p:sp>
      <p:sp>
        <p:nvSpPr>
          <p:cNvPr id="27" name="TextBox 26">
            <a:extLst>
              <a:ext uri="{FF2B5EF4-FFF2-40B4-BE49-F238E27FC236}">
                <a16:creationId xmlns:a16="http://schemas.microsoft.com/office/drawing/2014/main" id="{4336EDEC-A11C-E747-8C55-1E4285970CD0}"/>
              </a:ext>
            </a:extLst>
          </p:cNvPr>
          <p:cNvSpPr txBox="1"/>
          <p:nvPr/>
        </p:nvSpPr>
        <p:spPr>
          <a:xfrm>
            <a:off x="8261094" y="1158105"/>
            <a:ext cx="1455930" cy="369332"/>
          </a:xfrm>
          <a:prstGeom prst="rect">
            <a:avLst/>
          </a:prstGeom>
          <a:noFill/>
        </p:spPr>
        <p:txBody>
          <a:bodyPr wrap="square" rtlCol="0">
            <a:spAutoFit/>
          </a:bodyPr>
          <a:lstStyle/>
          <a:p>
            <a:r>
              <a:rPr lang="en-US" dirty="0"/>
              <a:t>Boost Vector</a:t>
            </a:r>
          </a:p>
        </p:txBody>
      </p:sp>
      <p:sp>
        <p:nvSpPr>
          <p:cNvPr id="28" name="TextBox 27">
            <a:extLst>
              <a:ext uri="{FF2B5EF4-FFF2-40B4-BE49-F238E27FC236}">
                <a16:creationId xmlns:a16="http://schemas.microsoft.com/office/drawing/2014/main" id="{94B8DB80-90E9-5440-9C9D-903F67EB4479}"/>
              </a:ext>
            </a:extLst>
          </p:cNvPr>
          <p:cNvSpPr txBox="1"/>
          <p:nvPr/>
        </p:nvSpPr>
        <p:spPr>
          <a:xfrm>
            <a:off x="312516" y="1357036"/>
            <a:ext cx="6417468" cy="1754326"/>
          </a:xfrm>
          <a:prstGeom prst="rect">
            <a:avLst/>
          </a:prstGeom>
          <a:noFill/>
        </p:spPr>
        <p:txBody>
          <a:bodyPr wrap="square" rtlCol="0">
            <a:spAutoFit/>
          </a:bodyPr>
          <a:lstStyle/>
          <a:p>
            <a:pPr marL="285750" indent="-285750">
              <a:buFont typeface="Wingdings" pitchFamily="2" charset="2"/>
              <a:buChar char="q"/>
            </a:pPr>
            <a:r>
              <a:rPr lang="en-US" dirty="0"/>
              <a:t>Can boost and rotate into a frame in which the beams are collinear (no crossing angle) and energies are very close to the original (minimum boost)</a:t>
            </a:r>
          </a:p>
          <a:p>
            <a:pPr marL="285750" indent="-285750">
              <a:buFont typeface="Wingdings" pitchFamily="2" charset="2"/>
              <a:buChar char="q"/>
            </a:pPr>
            <a:endParaRPr lang="en-US" dirty="0"/>
          </a:p>
          <a:p>
            <a:pPr marL="285750" indent="-285750">
              <a:buFont typeface="Wingdings" pitchFamily="2" charset="2"/>
              <a:buChar char="q"/>
            </a:pPr>
            <a:r>
              <a:rPr lang="en-US" dirty="0"/>
              <a:t>This should give an undistorted distribution of particles at high and low eta simultaneously</a:t>
            </a:r>
          </a:p>
        </p:txBody>
      </p:sp>
      <p:sp>
        <p:nvSpPr>
          <p:cNvPr id="3" name="Footer Placeholder 2">
            <a:extLst>
              <a:ext uri="{FF2B5EF4-FFF2-40B4-BE49-F238E27FC236}">
                <a16:creationId xmlns:a16="http://schemas.microsoft.com/office/drawing/2014/main" id="{DC183AB1-4214-9443-9871-1861E3493492}"/>
              </a:ext>
            </a:extLst>
          </p:cNvPr>
          <p:cNvSpPr>
            <a:spLocks noGrp="1"/>
          </p:cNvSpPr>
          <p:nvPr>
            <p:ph type="ftr" sz="quarter" idx="11"/>
          </p:nvPr>
        </p:nvSpPr>
        <p:spPr/>
        <p:txBody>
          <a:bodyPr/>
          <a:lstStyle/>
          <a:p>
            <a:r>
              <a:rPr lang="en-US"/>
              <a:t>EICUG Early Career</a:t>
            </a:r>
          </a:p>
        </p:txBody>
      </p:sp>
      <p:sp>
        <p:nvSpPr>
          <p:cNvPr id="4" name="Slide Number Placeholder 3">
            <a:extLst>
              <a:ext uri="{FF2B5EF4-FFF2-40B4-BE49-F238E27FC236}">
                <a16:creationId xmlns:a16="http://schemas.microsoft.com/office/drawing/2014/main" id="{AA8B4614-0F4F-5043-B108-BEC35A1438C7}"/>
              </a:ext>
            </a:extLst>
          </p:cNvPr>
          <p:cNvSpPr>
            <a:spLocks noGrp="1"/>
          </p:cNvSpPr>
          <p:nvPr>
            <p:ph type="sldNum" sz="quarter" idx="12"/>
          </p:nvPr>
        </p:nvSpPr>
        <p:spPr/>
        <p:txBody>
          <a:bodyPr/>
          <a:lstStyle/>
          <a:p>
            <a:fld id="{5D4A0402-B54A-814D-BCFB-0A833BEEB04B}" type="slidenum">
              <a:rPr lang="en-US" smtClean="0"/>
              <a:t>46</a:t>
            </a:fld>
            <a:endParaRPr lang="en-US"/>
          </a:p>
        </p:txBody>
      </p:sp>
    </p:spTree>
    <p:extLst>
      <p:ext uri="{BB962C8B-B14F-4D97-AF65-F5344CB8AC3E}">
        <p14:creationId xmlns:p14="http://schemas.microsoft.com/office/powerpoint/2010/main" val="14063493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11B1A7-3814-7E49-928C-BC6019DABF0D}"/>
              </a:ext>
            </a:extLst>
          </p:cNvPr>
          <p:cNvSpPr txBox="1"/>
          <p:nvPr/>
        </p:nvSpPr>
        <p:spPr>
          <a:xfrm>
            <a:off x="312516" y="173620"/>
            <a:ext cx="8461094" cy="648183"/>
          </a:xfrm>
          <a:prstGeom prst="rect">
            <a:avLst/>
          </a:prstGeom>
          <a:noFill/>
        </p:spPr>
        <p:txBody>
          <a:bodyPr wrap="square" lIns="91440" tIns="45720" rIns="91440" bIns="45720" rtlCol="0" anchor="t">
            <a:spAutoFit/>
          </a:bodyPr>
          <a:lstStyle/>
          <a:p>
            <a:r>
              <a:rPr lang="en-US" sz="3600" dirty="0">
                <a:solidFill>
                  <a:srgbClr val="FF0000"/>
                </a:solidFill>
                <a:cs typeface="Calibri"/>
              </a:rPr>
              <a:t>Head-On Frame Particle Distributions</a:t>
            </a:r>
          </a:p>
        </p:txBody>
      </p:sp>
      <p:pic>
        <p:nvPicPr>
          <p:cNvPr id="3" name="Picture 2">
            <a:extLst>
              <a:ext uri="{FF2B5EF4-FFF2-40B4-BE49-F238E27FC236}">
                <a16:creationId xmlns:a16="http://schemas.microsoft.com/office/drawing/2014/main" id="{D5E4E5C1-E128-514B-A5B8-CA95DA4095EA}"/>
              </a:ext>
            </a:extLst>
          </p:cNvPr>
          <p:cNvPicPr>
            <a:picLocks noChangeAspect="1"/>
          </p:cNvPicPr>
          <p:nvPr/>
        </p:nvPicPr>
        <p:blipFill rotWithShape="1">
          <a:blip r:embed="rId2"/>
          <a:srcRect r="49394" b="50788"/>
          <a:stretch/>
        </p:blipFill>
        <p:spPr>
          <a:xfrm>
            <a:off x="888905" y="953388"/>
            <a:ext cx="4847287" cy="3386964"/>
          </a:xfrm>
          <a:prstGeom prst="rect">
            <a:avLst/>
          </a:prstGeom>
        </p:spPr>
      </p:pic>
      <p:pic>
        <p:nvPicPr>
          <p:cNvPr id="4" name="Picture 3" descr="Chart, histogram&#10;&#10;Description automatically generated">
            <a:extLst>
              <a:ext uri="{FF2B5EF4-FFF2-40B4-BE49-F238E27FC236}">
                <a16:creationId xmlns:a16="http://schemas.microsoft.com/office/drawing/2014/main" id="{50F86994-3184-214F-95F4-6301F72864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5902" y="646177"/>
            <a:ext cx="4472700" cy="3030928"/>
          </a:xfrm>
          <a:prstGeom prst="rect">
            <a:avLst/>
          </a:prstGeom>
        </p:spPr>
      </p:pic>
      <p:pic>
        <p:nvPicPr>
          <p:cNvPr id="5" name="Picture 4" descr="Chart, histogram&#10;&#10;Description automatically generated">
            <a:extLst>
              <a:ext uri="{FF2B5EF4-FFF2-40B4-BE49-F238E27FC236}">
                <a16:creationId xmlns:a16="http://schemas.microsoft.com/office/drawing/2014/main" id="{C4BA26AA-8A0C-3A4C-9A09-512559A7B1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5902" y="3752285"/>
            <a:ext cx="4472700" cy="3030927"/>
          </a:xfrm>
          <a:prstGeom prst="rect">
            <a:avLst/>
          </a:prstGeom>
        </p:spPr>
      </p:pic>
      <p:sp>
        <p:nvSpPr>
          <p:cNvPr id="6" name="TextBox 5">
            <a:extLst>
              <a:ext uri="{FF2B5EF4-FFF2-40B4-BE49-F238E27FC236}">
                <a16:creationId xmlns:a16="http://schemas.microsoft.com/office/drawing/2014/main" id="{3673C910-0FDF-C146-B5A7-F07AEC04765A}"/>
              </a:ext>
            </a:extLst>
          </p:cNvPr>
          <p:cNvSpPr txBox="1"/>
          <p:nvPr/>
        </p:nvSpPr>
        <p:spPr>
          <a:xfrm>
            <a:off x="1414272" y="929004"/>
            <a:ext cx="3694176" cy="369332"/>
          </a:xfrm>
          <a:prstGeom prst="rect">
            <a:avLst/>
          </a:prstGeom>
          <a:solidFill>
            <a:schemeClr val="bg1"/>
          </a:solidFill>
        </p:spPr>
        <p:txBody>
          <a:bodyPr wrap="square" rtlCol="0">
            <a:spAutoFit/>
          </a:bodyPr>
          <a:lstStyle/>
          <a:p>
            <a:pPr algn="ctr"/>
            <a:r>
              <a:rPr lang="en-US" dirty="0"/>
              <a:t>Lab Frame Distribution</a:t>
            </a:r>
          </a:p>
        </p:txBody>
      </p:sp>
      <p:sp>
        <p:nvSpPr>
          <p:cNvPr id="7" name="TextBox 6">
            <a:extLst>
              <a:ext uri="{FF2B5EF4-FFF2-40B4-BE49-F238E27FC236}">
                <a16:creationId xmlns:a16="http://schemas.microsoft.com/office/drawing/2014/main" id="{F89D653A-F7E8-B944-BDD4-975DBE49DA36}"/>
              </a:ext>
            </a:extLst>
          </p:cNvPr>
          <p:cNvSpPr txBox="1"/>
          <p:nvPr/>
        </p:nvSpPr>
        <p:spPr>
          <a:xfrm>
            <a:off x="7638288" y="530456"/>
            <a:ext cx="3529584" cy="369332"/>
          </a:xfrm>
          <a:prstGeom prst="rect">
            <a:avLst/>
          </a:prstGeom>
          <a:solidFill>
            <a:schemeClr val="bg1"/>
          </a:solidFill>
        </p:spPr>
        <p:txBody>
          <a:bodyPr wrap="square" rtlCol="0">
            <a:spAutoFit/>
          </a:bodyPr>
          <a:lstStyle/>
          <a:p>
            <a:pPr algn="ctr"/>
            <a:r>
              <a:rPr lang="en-US" dirty="0"/>
              <a:t>No Crossing Angle</a:t>
            </a:r>
          </a:p>
        </p:txBody>
      </p:sp>
      <p:sp>
        <p:nvSpPr>
          <p:cNvPr id="8" name="TextBox 7">
            <a:extLst>
              <a:ext uri="{FF2B5EF4-FFF2-40B4-BE49-F238E27FC236}">
                <a16:creationId xmlns:a16="http://schemas.microsoft.com/office/drawing/2014/main" id="{219D64F0-33AF-D246-99CB-97651540D1BD}"/>
              </a:ext>
            </a:extLst>
          </p:cNvPr>
          <p:cNvSpPr txBox="1"/>
          <p:nvPr/>
        </p:nvSpPr>
        <p:spPr>
          <a:xfrm>
            <a:off x="7632192" y="3669896"/>
            <a:ext cx="3529584" cy="369332"/>
          </a:xfrm>
          <a:prstGeom prst="rect">
            <a:avLst/>
          </a:prstGeom>
          <a:solidFill>
            <a:schemeClr val="bg1"/>
          </a:solidFill>
        </p:spPr>
        <p:txBody>
          <a:bodyPr wrap="square" rtlCol="0">
            <a:spAutoFit/>
          </a:bodyPr>
          <a:lstStyle/>
          <a:p>
            <a:pPr algn="ctr"/>
            <a:r>
              <a:rPr lang="en-US" dirty="0"/>
              <a:t>Head-On Frame</a:t>
            </a:r>
          </a:p>
        </p:txBody>
      </p:sp>
      <p:sp>
        <p:nvSpPr>
          <p:cNvPr id="9" name="Right Arrow 8">
            <a:extLst>
              <a:ext uri="{FF2B5EF4-FFF2-40B4-BE49-F238E27FC236}">
                <a16:creationId xmlns:a16="http://schemas.microsoft.com/office/drawing/2014/main" id="{BEF1F177-A4E0-AE46-A74B-450BD7F4835E}"/>
              </a:ext>
            </a:extLst>
          </p:cNvPr>
          <p:cNvSpPr/>
          <p:nvPr/>
        </p:nvSpPr>
        <p:spPr>
          <a:xfrm rot="1687869">
            <a:off x="5547156" y="4175759"/>
            <a:ext cx="1817308" cy="37795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EAC2AAE-62B0-D849-97F6-931F88CBD40A}"/>
              </a:ext>
            </a:extLst>
          </p:cNvPr>
          <p:cNvSpPr txBox="1"/>
          <p:nvPr/>
        </p:nvSpPr>
        <p:spPr>
          <a:xfrm rot="1751396">
            <a:off x="6035579" y="3970088"/>
            <a:ext cx="1207008" cy="369332"/>
          </a:xfrm>
          <a:prstGeom prst="rect">
            <a:avLst/>
          </a:prstGeom>
          <a:noFill/>
        </p:spPr>
        <p:txBody>
          <a:bodyPr wrap="square" rtlCol="0">
            <a:spAutoFit/>
          </a:bodyPr>
          <a:lstStyle/>
          <a:p>
            <a:r>
              <a:rPr lang="en-US" dirty="0"/>
              <a:t>Transform</a:t>
            </a:r>
          </a:p>
        </p:txBody>
      </p:sp>
      <p:sp>
        <p:nvSpPr>
          <p:cNvPr id="11" name="TextBox 10">
            <a:extLst>
              <a:ext uri="{FF2B5EF4-FFF2-40B4-BE49-F238E27FC236}">
                <a16:creationId xmlns:a16="http://schemas.microsoft.com/office/drawing/2014/main" id="{A384086F-6206-2643-BD9C-58118F785409}"/>
              </a:ext>
            </a:extLst>
          </p:cNvPr>
          <p:cNvSpPr txBox="1"/>
          <p:nvPr/>
        </p:nvSpPr>
        <p:spPr>
          <a:xfrm rot="1706990">
            <a:off x="5674161" y="4361978"/>
            <a:ext cx="1292352" cy="369332"/>
          </a:xfrm>
          <a:prstGeom prst="rect">
            <a:avLst/>
          </a:prstGeom>
          <a:noFill/>
        </p:spPr>
        <p:txBody>
          <a:bodyPr wrap="square" rtlCol="0">
            <a:spAutoFit/>
          </a:bodyPr>
          <a:lstStyle/>
          <a:p>
            <a:r>
              <a:rPr lang="en-US" dirty="0"/>
              <a:t>to Head-On</a:t>
            </a:r>
          </a:p>
        </p:txBody>
      </p:sp>
      <p:sp>
        <p:nvSpPr>
          <p:cNvPr id="12" name="TextBox 11">
            <a:extLst>
              <a:ext uri="{FF2B5EF4-FFF2-40B4-BE49-F238E27FC236}">
                <a16:creationId xmlns:a16="http://schemas.microsoft.com/office/drawing/2014/main" id="{AB62E913-B8BE-C64A-AA0A-EEC701C746E4}"/>
              </a:ext>
            </a:extLst>
          </p:cNvPr>
          <p:cNvSpPr txBox="1"/>
          <p:nvPr/>
        </p:nvSpPr>
        <p:spPr>
          <a:xfrm>
            <a:off x="414528" y="4864608"/>
            <a:ext cx="6681216" cy="1754326"/>
          </a:xfrm>
          <a:prstGeom prst="rect">
            <a:avLst/>
          </a:prstGeom>
          <a:noFill/>
        </p:spPr>
        <p:txBody>
          <a:bodyPr wrap="square" rtlCol="0">
            <a:spAutoFit/>
          </a:bodyPr>
          <a:lstStyle/>
          <a:p>
            <a:pPr marL="285750" indent="-285750">
              <a:buFont typeface="Wingdings" pitchFamily="2" charset="2"/>
              <a:buChar char="q"/>
            </a:pPr>
            <a:r>
              <a:rPr lang="en-US" dirty="0"/>
              <a:t>Transformation to the head-on frame removes all features in the final state particle distribution for forward and backward regions simultaneously</a:t>
            </a:r>
          </a:p>
          <a:p>
            <a:pPr marL="285750" indent="-285750">
              <a:buFont typeface="Wingdings" pitchFamily="2" charset="2"/>
              <a:buChar char="q"/>
            </a:pPr>
            <a:endParaRPr lang="en-US" dirty="0"/>
          </a:p>
          <a:p>
            <a:pPr marL="285750" indent="-285750">
              <a:buFont typeface="Wingdings" pitchFamily="2" charset="2"/>
              <a:buChar char="q"/>
            </a:pPr>
            <a:r>
              <a:rPr lang="en-US" dirty="0"/>
              <a:t>Resulting distribution matches that from default simulation with no crossing angle introduced</a:t>
            </a:r>
          </a:p>
        </p:txBody>
      </p:sp>
      <p:sp>
        <p:nvSpPr>
          <p:cNvPr id="13" name="Footer Placeholder 12">
            <a:extLst>
              <a:ext uri="{FF2B5EF4-FFF2-40B4-BE49-F238E27FC236}">
                <a16:creationId xmlns:a16="http://schemas.microsoft.com/office/drawing/2014/main" id="{A4203CF1-6470-B744-9856-83D6CC38154E}"/>
              </a:ext>
            </a:extLst>
          </p:cNvPr>
          <p:cNvSpPr>
            <a:spLocks noGrp="1"/>
          </p:cNvSpPr>
          <p:nvPr>
            <p:ph type="ftr" sz="quarter" idx="11"/>
          </p:nvPr>
        </p:nvSpPr>
        <p:spPr/>
        <p:txBody>
          <a:bodyPr/>
          <a:lstStyle/>
          <a:p>
            <a:r>
              <a:rPr lang="en-US"/>
              <a:t>EICUG Early Career</a:t>
            </a:r>
          </a:p>
        </p:txBody>
      </p:sp>
      <p:sp>
        <p:nvSpPr>
          <p:cNvPr id="14" name="Slide Number Placeholder 13">
            <a:extLst>
              <a:ext uri="{FF2B5EF4-FFF2-40B4-BE49-F238E27FC236}">
                <a16:creationId xmlns:a16="http://schemas.microsoft.com/office/drawing/2014/main" id="{E1DA725B-2FD8-DF4D-A2B8-5C743BB85499}"/>
              </a:ext>
            </a:extLst>
          </p:cNvPr>
          <p:cNvSpPr>
            <a:spLocks noGrp="1"/>
          </p:cNvSpPr>
          <p:nvPr>
            <p:ph type="sldNum" sz="quarter" idx="12"/>
          </p:nvPr>
        </p:nvSpPr>
        <p:spPr/>
        <p:txBody>
          <a:bodyPr/>
          <a:lstStyle/>
          <a:p>
            <a:fld id="{5D4A0402-B54A-814D-BCFB-0A833BEEB04B}" type="slidenum">
              <a:rPr lang="en-US" smtClean="0"/>
              <a:t>47</a:t>
            </a:fld>
            <a:endParaRPr lang="en-US"/>
          </a:p>
        </p:txBody>
      </p:sp>
    </p:spTree>
    <p:extLst>
      <p:ext uri="{BB962C8B-B14F-4D97-AF65-F5344CB8AC3E}">
        <p14:creationId xmlns:p14="http://schemas.microsoft.com/office/powerpoint/2010/main" val="23301136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8B93A4-7005-F542-9BEE-5781D58BCE04}"/>
              </a:ext>
            </a:extLst>
          </p:cNvPr>
          <p:cNvSpPr txBox="1"/>
          <p:nvPr/>
        </p:nvSpPr>
        <p:spPr>
          <a:xfrm>
            <a:off x="312516" y="173620"/>
            <a:ext cx="8461094" cy="648183"/>
          </a:xfrm>
          <a:prstGeom prst="rect">
            <a:avLst/>
          </a:prstGeom>
          <a:noFill/>
        </p:spPr>
        <p:txBody>
          <a:bodyPr wrap="square" lIns="91440" tIns="45720" rIns="91440" bIns="45720" rtlCol="0" anchor="t">
            <a:spAutoFit/>
          </a:bodyPr>
          <a:lstStyle/>
          <a:p>
            <a:r>
              <a:rPr lang="en-US" sz="3600" dirty="0">
                <a:solidFill>
                  <a:srgbClr val="FF0000"/>
                </a:solidFill>
                <a:cs typeface="Calibri"/>
              </a:rPr>
              <a:t>Detector Acceptance Considerations</a:t>
            </a:r>
          </a:p>
        </p:txBody>
      </p:sp>
      <p:pic>
        <p:nvPicPr>
          <p:cNvPr id="3" name="Picture 2">
            <a:extLst>
              <a:ext uri="{FF2B5EF4-FFF2-40B4-BE49-F238E27FC236}">
                <a16:creationId xmlns:a16="http://schemas.microsoft.com/office/drawing/2014/main" id="{25F4D43D-5163-7745-8F7C-DCA96BE8952B}"/>
              </a:ext>
            </a:extLst>
          </p:cNvPr>
          <p:cNvPicPr>
            <a:picLocks noChangeAspect="1"/>
          </p:cNvPicPr>
          <p:nvPr/>
        </p:nvPicPr>
        <p:blipFill>
          <a:blip r:embed="rId2"/>
          <a:stretch>
            <a:fillRect/>
          </a:stretch>
        </p:blipFill>
        <p:spPr>
          <a:xfrm>
            <a:off x="7375503" y="292265"/>
            <a:ext cx="4015251" cy="2926229"/>
          </a:xfrm>
          <a:prstGeom prst="rect">
            <a:avLst/>
          </a:prstGeom>
        </p:spPr>
      </p:pic>
      <p:pic>
        <p:nvPicPr>
          <p:cNvPr id="4" name="Picture 3" descr="Chart, histogram&#10;&#10;Description automatically generated">
            <a:extLst>
              <a:ext uri="{FF2B5EF4-FFF2-40B4-BE49-F238E27FC236}">
                <a16:creationId xmlns:a16="http://schemas.microsoft.com/office/drawing/2014/main" id="{7A5A4E04-B47A-9D49-90F0-50872AD203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584" y="3154719"/>
            <a:ext cx="5302984" cy="3593570"/>
          </a:xfrm>
          <a:prstGeom prst="rect">
            <a:avLst/>
          </a:prstGeom>
        </p:spPr>
      </p:pic>
      <p:pic>
        <p:nvPicPr>
          <p:cNvPr id="5" name="Picture 4">
            <a:extLst>
              <a:ext uri="{FF2B5EF4-FFF2-40B4-BE49-F238E27FC236}">
                <a16:creationId xmlns:a16="http://schemas.microsoft.com/office/drawing/2014/main" id="{3176CAD6-7B93-9244-99E5-A4C4AA3E454A}"/>
              </a:ext>
            </a:extLst>
          </p:cNvPr>
          <p:cNvPicPr>
            <a:picLocks noChangeAspect="1"/>
          </p:cNvPicPr>
          <p:nvPr/>
        </p:nvPicPr>
        <p:blipFill>
          <a:blip r:embed="rId4"/>
          <a:stretch>
            <a:fillRect/>
          </a:stretch>
        </p:blipFill>
        <p:spPr>
          <a:xfrm>
            <a:off x="7717536" y="3224607"/>
            <a:ext cx="3547874" cy="3465886"/>
          </a:xfrm>
          <a:prstGeom prst="rect">
            <a:avLst/>
          </a:prstGeom>
        </p:spPr>
      </p:pic>
      <p:sp>
        <p:nvSpPr>
          <p:cNvPr id="6" name="TextBox 5">
            <a:extLst>
              <a:ext uri="{FF2B5EF4-FFF2-40B4-BE49-F238E27FC236}">
                <a16:creationId xmlns:a16="http://schemas.microsoft.com/office/drawing/2014/main" id="{5A68482B-D88C-A84F-A339-0671CC2E95D6}"/>
              </a:ext>
            </a:extLst>
          </p:cNvPr>
          <p:cNvSpPr txBox="1"/>
          <p:nvPr/>
        </p:nvSpPr>
        <p:spPr>
          <a:xfrm>
            <a:off x="312515" y="798593"/>
            <a:ext cx="7062987" cy="2308324"/>
          </a:xfrm>
          <a:prstGeom prst="rect">
            <a:avLst/>
          </a:prstGeom>
          <a:noFill/>
        </p:spPr>
        <p:txBody>
          <a:bodyPr wrap="square" rtlCol="0">
            <a:spAutoFit/>
          </a:bodyPr>
          <a:lstStyle/>
          <a:p>
            <a:pPr marL="285750" indent="-285750">
              <a:buFont typeface="Wingdings" pitchFamily="2" charset="2"/>
              <a:buChar char="q"/>
            </a:pPr>
            <a:r>
              <a:rPr lang="en-US" dirty="0"/>
              <a:t>The head-on frame distributions shown previously assumed infinite acceptance – what effect will finite detector acceptance have?</a:t>
            </a:r>
          </a:p>
          <a:p>
            <a:pPr marL="285750" indent="-285750">
              <a:buFont typeface="Wingdings" pitchFamily="2" charset="2"/>
              <a:buChar char="q"/>
            </a:pPr>
            <a:endParaRPr lang="en-US" dirty="0"/>
          </a:p>
          <a:p>
            <a:pPr marL="285750" indent="-285750">
              <a:buFont typeface="Wingdings" pitchFamily="2" charset="2"/>
              <a:buChar char="q"/>
            </a:pPr>
            <a:r>
              <a:rPr lang="en-US" dirty="0"/>
              <a:t>Displacement between beams means that acceptance cuts in the lab frame (</a:t>
            </a:r>
            <a:r>
              <a:rPr lang="en-US" dirty="0" err="1"/>
              <a:t>w.r.t.</a:t>
            </a:r>
            <a:r>
              <a:rPr lang="en-US" dirty="0"/>
              <a:t> the electron beam) will introduce phi-dependent acceptance features in head-on frame</a:t>
            </a:r>
          </a:p>
          <a:p>
            <a:pPr marL="285750" indent="-285750">
              <a:buFont typeface="Wingdings" pitchFamily="2" charset="2"/>
              <a:buChar char="q"/>
            </a:pPr>
            <a:endParaRPr lang="en-US" dirty="0"/>
          </a:p>
          <a:p>
            <a:pPr marL="285750" indent="-285750">
              <a:buFont typeface="Wingdings" pitchFamily="2" charset="2"/>
              <a:buChar char="q"/>
            </a:pPr>
            <a:r>
              <a:rPr lang="en-US" dirty="0"/>
              <a:t>Try defining acceptance cuts </a:t>
            </a:r>
            <a:r>
              <a:rPr lang="en-US" dirty="0" err="1"/>
              <a:t>w.r.t.</a:t>
            </a:r>
            <a:r>
              <a:rPr lang="en-US" dirty="0"/>
              <a:t> the hadron beam instead</a:t>
            </a:r>
          </a:p>
        </p:txBody>
      </p:sp>
      <p:sp>
        <p:nvSpPr>
          <p:cNvPr id="7" name="TextBox 6">
            <a:extLst>
              <a:ext uri="{FF2B5EF4-FFF2-40B4-BE49-F238E27FC236}">
                <a16:creationId xmlns:a16="http://schemas.microsoft.com/office/drawing/2014/main" id="{24C2D4BB-4F81-7246-8F91-402D0A7A711F}"/>
              </a:ext>
            </a:extLst>
          </p:cNvPr>
          <p:cNvSpPr txBox="1"/>
          <p:nvPr/>
        </p:nvSpPr>
        <p:spPr>
          <a:xfrm rot="16200000">
            <a:off x="10286642" y="1360360"/>
            <a:ext cx="2816352" cy="369332"/>
          </a:xfrm>
          <a:prstGeom prst="rect">
            <a:avLst/>
          </a:prstGeom>
          <a:noFill/>
        </p:spPr>
        <p:txBody>
          <a:bodyPr wrap="square" rtlCol="0">
            <a:spAutoFit/>
          </a:bodyPr>
          <a:lstStyle/>
          <a:p>
            <a:r>
              <a:rPr lang="en-US" dirty="0"/>
              <a:t>Figure by Barak </a:t>
            </a:r>
            <a:r>
              <a:rPr lang="en-US" dirty="0" err="1"/>
              <a:t>Schmookler</a:t>
            </a:r>
            <a:endParaRPr lang="en-US" dirty="0"/>
          </a:p>
        </p:txBody>
      </p:sp>
      <p:sp>
        <p:nvSpPr>
          <p:cNvPr id="8" name="TextBox 7">
            <a:extLst>
              <a:ext uri="{FF2B5EF4-FFF2-40B4-BE49-F238E27FC236}">
                <a16:creationId xmlns:a16="http://schemas.microsoft.com/office/drawing/2014/main" id="{5ABD706A-008E-324F-84F3-F0DBB816A3B5}"/>
              </a:ext>
            </a:extLst>
          </p:cNvPr>
          <p:cNvSpPr txBox="1"/>
          <p:nvPr/>
        </p:nvSpPr>
        <p:spPr>
          <a:xfrm rot="16200000">
            <a:off x="10713362" y="4701589"/>
            <a:ext cx="1962912" cy="369332"/>
          </a:xfrm>
          <a:prstGeom prst="rect">
            <a:avLst/>
          </a:prstGeom>
          <a:noFill/>
        </p:spPr>
        <p:txBody>
          <a:bodyPr wrap="square" rtlCol="0">
            <a:spAutoFit/>
          </a:bodyPr>
          <a:lstStyle/>
          <a:p>
            <a:r>
              <a:rPr lang="en-US" dirty="0"/>
              <a:t>arXiv:2208.05472</a:t>
            </a:r>
          </a:p>
        </p:txBody>
      </p:sp>
      <p:sp>
        <p:nvSpPr>
          <p:cNvPr id="9" name="Footer Placeholder 8">
            <a:extLst>
              <a:ext uri="{FF2B5EF4-FFF2-40B4-BE49-F238E27FC236}">
                <a16:creationId xmlns:a16="http://schemas.microsoft.com/office/drawing/2014/main" id="{E80EAA9D-4072-CA4B-BAE9-AD8E78E74897}"/>
              </a:ext>
            </a:extLst>
          </p:cNvPr>
          <p:cNvSpPr>
            <a:spLocks noGrp="1"/>
          </p:cNvSpPr>
          <p:nvPr>
            <p:ph type="ftr" sz="quarter" idx="11"/>
          </p:nvPr>
        </p:nvSpPr>
        <p:spPr/>
        <p:txBody>
          <a:bodyPr/>
          <a:lstStyle/>
          <a:p>
            <a:r>
              <a:rPr lang="en-US"/>
              <a:t>EICUG Early Career</a:t>
            </a:r>
          </a:p>
        </p:txBody>
      </p:sp>
      <p:sp>
        <p:nvSpPr>
          <p:cNvPr id="10" name="Slide Number Placeholder 9">
            <a:extLst>
              <a:ext uri="{FF2B5EF4-FFF2-40B4-BE49-F238E27FC236}">
                <a16:creationId xmlns:a16="http://schemas.microsoft.com/office/drawing/2014/main" id="{8BB6EB01-853B-354B-A2E2-71341C02D8FE}"/>
              </a:ext>
            </a:extLst>
          </p:cNvPr>
          <p:cNvSpPr>
            <a:spLocks noGrp="1"/>
          </p:cNvSpPr>
          <p:nvPr>
            <p:ph type="sldNum" sz="quarter" idx="12"/>
          </p:nvPr>
        </p:nvSpPr>
        <p:spPr/>
        <p:txBody>
          <a:bodyPr/>
          <a:lstStyle/>
          <a:p>
            <a:fld id="{5D4A0402-B54A-814D-BCFB-0A833BEEB04B}" type="slidenum">
              <a:rPr lang="en-US" smtClean="0"/>
              <a:t>48</a:t>
            </a:fld>
            <a:endParaRPr lang="en-US"/>
          </a:p>
        </p:txBody>
      </p:sp>
    </p:spTree>
    <p:extLst>
      <p:ext uri="{BB962C8B-B14F-4D97-AF65-F5344CB8AC3E}">
        <p14:creationId xmlns:p14="http://schemas.microsoft.com/office/powerpoint/2010/main" val="2404771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B3E859-17D9-8D49-A4A5-E723DE5E5B5B}"/>
              </a:ext>
            </a:extLst>
          </p:cNvPr>
          <p:cNvSpPr txBox="1"/>
          <p:nvPr/>
        </p:nvSpPr>
        <p:spPr>
          <a:xfrm>
            <a:off x="312516" y="173620"/>
            <a:ext cx="8461094" cy="648183"/>
          </a:xfrm>
          <a:prstGeom prst="rect">
            <a:avLst/>
          </a:prstGeom>
          <a:noFill/>
        </p:spPr>
        <p:txBody>
          <a:bodyPr wrap="square" lIns="91440" tIns="45720" rIns="91440" bIns="45720" rtlCol="0" anchor="t">
            <a:spAutoFit/>
          </a:bodyPr>
          <a:lstStyle/>
          <a:p>
            <a:r>
              <a:rPr lang="en-US" sz="3600" dirty="0">
                <a:solidFill>
                  <a:srgbClr val="FF0000"/>
                </a:solidFill>
                <a:cs typeface="Calibri"/>
              </a:rPr>
              <a:t>Defining Acceptance Cuts</a:t>
            </a:r>
          </a:p>
        </p:txBody>
      </p:sp>
      <p:pic>
        <p:nvPicPr>
          <p:cNvPr id="3" name="Picture 2" descr="Chart, histogram&#10;&#10;Description automatically generated">
            <a:extLst>
              <a:ext uri="{FF2B5EF4-FFF2-40B4-BE49-F238E27FC236}">
                <a16:creationId xmlns:a16="http://schemas.microsoft.com/office/drawing/2014/main" id="{F0603026-B880-CF48-7F83-4EF1D9413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8867" y="3518607"/>
            <a:ext cx="4817535" cy="3264605"/>
          </a:xfrm>
          <a:prstGeom prst="rect">
            <a:avLst/>
          </a:prstGeom>
        </p:spPr>
      </p:pic>
      <p:pic>
        <p:nvPicPr>
          <p:cNvPr id="4" name="Picture 3" descr="Chart, histogram&#10;&#10;Description automatically generated">
            <a:extLst>
              <a:ext uri="{FF2B5EF4-FFF2-40B4-BE49-F238E27FC236}">
                <a16:creationId xmlns:a16="http://schemas.microsoft.com/office/drawing/2014/main" id="{FF885DE1-9E40-0527-1F8F-15BF097FD7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8868" y="211668"/>
            <a:ext cx="4817534" cy="3264604"/>
          </a:xfrm>
          <a:prstGeom prst="rect">
            <a:avLst/>
          </a:prstGeom>
        </p:spPr>
      </p:pic>
      <p:sp>
        <p:nvSpPr>
          <p:cNvPr id="5" name="TextBox 4">
            <a:extLst>
              <a:ext uri="{FF2B5EF4-FFF2-40B4-BE49-F238E27FC236}">
                <a16:creationId xmlns:a16="http://schemas.microsoft.com/office/drawing/2014/main" id="{288EC3E7-EBED-288F-B175-CC62675B7251}"/>
              </a:ext>
            </a:extLst>
          </p:cNvPr>
          <p:cNvSpPr txBox="1"/>
          <p:nvPr/>
        </p:nvSpPr>
        <p:spPr>
          <a:xfrm>
            <a:off x="312517" y="1037308"/>
            <a:ext cx="6706350" cy="1754326"/>
          </a:xfrm>
          <a:prstGeom prst="rect">
            <a:avLst/>
          </a:prstGeom>
          <a:noFill/>
        </p:spPr>
        <p:txBody>
          <a:bodyPr wrap="square" rtlCol="0">
            <a:spAutoFit/>
          </a:bodyPr>
          <a:lstStyle/>
          <a:p>
            <a:pPr marL="285750" indent="-285750">
              <a:buFont typeface="Wingdings" panose="05000000000000000000" pitchFamily="2" charset="2"/>
              <a:buChar char="q"/>
            </a:pPr>
            <a:r>
              <a:rPr lang="en-US" dirty="0"/>
              <a:t>The beam line shape in the endcap region is complicated, but mostly follows the hadron beam direction</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The z-axis in the head-on frame corresponds to the direction of the lab frame proton beam -&gt; defining detector acceptance </a:t>
            </a:r>
            <a:r>
              <a:rPr lang="en-US" dirty="0" err="1"/>
              <a:t>w.r.t.</a:t>
            </a:r>
            <a:r>
              <a:rPr lang="en-US" dirty="0"/>
              <a:t> the hadron beam should eliminate the phi-dependent artifact</a:t>
            </a:r>
          </a:p>
        </p:txBody>
      </p:sp>
      <p:pic>
        <p:nvPicPr>
          <p:cNvPr id="6" name="Picture 5">
            <a:extLst>
              <a:ext uri="{FF2B5EF4-FFF2-40B4-BE49-F238E27FC236}">
                <a16:creationId xmlns:a16="http://schemas.microsoft.com/office/drawing/2014/main" id="{A29014B7-F55E-A0C9-5165-8A47C2F9E694}"/>
              </a:ext>
            </a:extLst>
          </p:cNvPr>
          <p:cNvPicPr>
            <a:picLocks noChangeAspect="1"/>
          </p:cNvPicPr>
          <p:nvPr/>
        </p:nvPicPr>
        <p:blipFill>
          <a:blip r:embed="rId4"/>
          <a:stretch>
            <a:fillRect/>
          </a:stretch>
        </p:blipFill>
        <p:spPr>
          <a:xfrm>
            <a:off x="3665692" y="3339393"/>
            <a:ext cx="3536128" cy="2464112"/>
          </a:xfrm>
          <a:prstGeom prst="rect">
            <a:avLst/>
          </a:prstGeom>
        </p:spPr>
      </p:pic>
      <p:sp>
        <p:nvSpPr>
          <p:cNvPr id="7" name="TextBox 6">
            <a:extLst>
              <a:ext uri="{FF2B5EF4-FFF2-40B4-BE49-F238E27FC236}">
                <a16:creationId xmlns:a16="http://schemas.microsoft.com/office/drawing/2014/main" id="{5B4CFEED-C32C-0CE1-9642-A928E154B319}"/>
              </a:ext>
            </a:extLst>
          </p:cNvPr>
          <p:cNvSpPr txBox="1"/>
          <p:nvPr/>
        </p:nvSpPr>
        <p:spPr>
          <a:xfrm>
            <a:off x="312516" y="2989540"/>
            <a:ext cx="3221043" cy="3770263"/>
          </a:xfrm>
          <a:prstGeom prst="rect">
            <a:avLst/>
          </a:prstGeom>
          <a:noFill/>
        </p:spPr>
        <p:txBody>
          <a:bodyPr wrap="square" rtlCol="0">
            <a:spAutoFit/>
          </a:bodyPr>
          <a:lstStyle/>
          <a:p>
            <a:pPr marL="285750" indent="-285750">
              <a:spcAft>
                <a:spcPts val="600"/>
              </a:spcAft>
              <a:buFont typeface="Wingdings" pitchFamily="2" charset="2"/>
              <a:buChar char="q"/>
            </a:pPr>
            <a:r>
              <a:rPr lang="en-US" dirty="0"/>
              <a:t>Both plots on the right show the phi vs eta distribution where these quantities are defined in the head-on frame</a:t>
            </a:r>
          </a:p>
          <a:p>
            <a:pPr marL="742950" lvl="1" indent="-285750">
              <a:buFont typeface="Wingdings" panose="05000000000000000000" pitchFamily="2" charset="2"/>
              <a:buChar char="Ø"/>
            </a:pPr>
            <a:r>
              <a:rPr lang="en-US" dirty="0"/>
              <a:t>Top plot applies a cut for |eta| &lt; 4 where eta is defined relative to the electron beam</a:t>
            </a:r>
          </a:p>
          <a:p>
            <a:pPr marL="742950" lvl="1" indent="-285750">
              <a:buFont typeface="Wingdings" panose="05000000000000000000" pitchFamily="2" charset="2"/>
              <a:buChar char="Ø"/>
            </a:pPr>
            <a:r>
              <a:rPr lang="en-US" dirty="0"/>
              <a:t>Bottom plot applies a cut for |eta| &lt; 4 where eta is defined relative to the hadron beam</a:t>
            </a:r>
          </a:p>
          <a:p>
            <a:pPr marL="285750" indent="-285750">
              <a:buFont typeface="Wingdings" pitchFamily="2" charset="2"/>
              <a:buChar char="q"/>
            </a:pPr>
            <a:endParaRPr lang="en-US" dirty="0"/>
          </a:p>
        </p:txBody>
      </p:sp>
      <p:sp>
        <p:nvSpPr>
          <p:cNvPr id="8" name="Footer Placeholder 7">
            <a:extLst>
              <a:ext uri="{FF2B5EF4-FFF2-40B4-BE49-F238E27FC236}">
                <a16:creationId xmlns:a16="http://schemas.microsoft.com/office/drawing/2014/main" id="{6E4C374E-4FE3-BA4A-A094-9454F185A8AF}"/>
              </a:ext>
            </a:extLst>
          </p:cNvPr>
          <p:cNvSpPr>
            <a:spLocks noGrp="1"/>
          </p:cNvSpPr>
          <p:nvPr>
            <p:ph type="ftr" sz="quarter" idx="11"/>
          </p:nvPr>
        </p:nvSpPr>
        <p:spPr/>
        <p:txBody>
          <a:bodyPr/>
          <a:lstStyle/>
          <a:p>
            <a:r>
              <a:rPr lang="en-US"/>
              <a:t>EICUG Early Career</a:t>
            </a:r>
          </a:p>
        </p:txBody>
      </p:sp>
      <p:sp>
        <p:nvSpPr>
          <p:cNvPr id="9" name="Slide Number Placeholder 8">
            <a:extLst>
              <a:ext uri="{FF2B5EF4-FFF2-40B4-BE49-F238E27FC236}">
                <a16:creationId xmlns:a16="http://schemas.microsoft.com/office/drawing/2014/main" id="{32CEBD21-7805-594E-83D0-5B31171D80A4}"/>
              </a:ext>
            </a:extLst>
          </p:cNvPr>
          <p:cNvSpPr>
            <a:spLocks noGrp="1"/>
          </p:cNvSpPr>
          <p:nvPr>
            <p:ph type="sldNum" sz="quarter" idx="12"/>
          </p:nvPr>
        </p:nvSpPr>
        <p:spPr/>
        <p:txBody>
          <a:bodyPr/>
          <a:lstStyle/>
          <a:p>
            <a:fld id="{5D4A0402-B54A-814D-BCFB-0A833BEEB04B}" type="slidenum">
              <a:rPr lang="en-US" smtClean="0"/>
              <a:t>49</a:t>
            </a:fld>
            <a:endParaRPr lang="en-US"/>
          </a:p>
        </p:txBody>
      </p:sp>
    </p:spTree>
    <p:extLst>
      <p:ext uri="{BB962C8B-B14F-4D97-AF65-F5344CB8AC3E}">
        <p14:creationId xmlns:p14="http://schemas.microsoft.com/office/powerpoint/2010/main" val="2175368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2D4C8B-59A1-A441-AF17-08FBB32ED385}"/>
              </a:ext>
            </a:extLst>
          </p:cNvPr>
          <p:cNvSpPr txBox="1"/>
          <p:nvPr/>
        </p:nvSpPr>
        <p:spPr>
          <a:xfrm>
            <a:off x="312516" y="173620"/>
            <a:ext cx="8461094" cy="6481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FF0000"/>
                </a:solidFill>
                <a:latin typeface="Calibri" panose="020F0502020204030204"/>
              </a:rPr>
              <a:t>What is a Jet?</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9773116C-8BAB-734B-B334-3C0B6B03B7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EICUG Early Career</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224980B-B3FB-E64E-A0FB-8C1B7A03FA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4A0402-B54A-814D-BCFB-0A833BEEB0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3D2B533-9DBF-FBA6-9A0E-C10F5B34BFEC}"/>
              </a:ext>
            </a:extLst>
          </p:cNvPr>
          <p:cNvSpPr txBox="1"/>
          <p:nvPr/>
        </p:nvSpPr>
        <p:spPr>
          <a:xfrm>
            <a:off x="312516" y="938542"/>
            <a:ext cx="5618205" cy="1200329"/>
          </a:xfrm>
          <a:prstGeom prst="rect">
            <a:avLst/>
          </a:prstGeom>
          <a:noFill/>
        </p:spPr>
        <p:txBody>
          <a:bodyPr wrap="square" rtlCol="0">
            <a:spAutoFit/>
          </a:bodyPr>
          <a:lstStyle/>
          <a:p>
            <a:r>
              <a:rPr lang="en-US" dirty="0"/>
              <a:t>The above definition is not very useful from a physics standpoint. A more precise statement is that a jets is the result of applying a </a:t>
            </a:r>
            <a:r>
              <a:rPr lang="en-US" b="1" dirty="0">
                <a:solidFill>
                  <a:srgbClr val="FF0000"/>
                </a:solidFill>
              </a:rPr>
              <a:t>jet definition</a:t>
            </a:r>
            <a:r>
              <a:rPr lang="en-US" dirty="0"/>
              <a:t> to a set of final state objects</a:t>
            </a:r>
          </a:p>
        </p:txBody>
      </p:sp>
    </p:spTree>
    <p:extLst>
      <p:ext uri="{BB962C8B-B14F-4D97-AF65-F5344CB8AC3E}">
        <p14:creationId xmlns:p14="http://schemas.microsoft.com/office/powerpoint/2010/main" val="42309424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2D4C8B-59A1-A441-AF17-08FBB32ED385}"/>
              </a:ext>
            </a:extLst>
          </p:cNvPr>
          <p:cNvSpPr txBox="1"/>
          <p:nvPr/>
        </p:nvSpPr>
        <p:spPr>
          <a:xfrm>
            <a:off x="312516" y="173620"/>
            <a:ext cx="8461094" cy="6481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Jet Reconstruction at </a:t>
            </a:r>
            <a:r>
              <a:rPr lang="en-US" sz="3600" dirty="0" err="1">
                <a:solidFill>
                  <a:srgbClr val="FF0000"/>
                </a:solidFill>
                <a:latin typeface="Calibri" panose="020F0502020204030204"/>
              </a:rPr>
              <a:t>ePIC</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9773116C-8BAB-734B-B334-3C0B6B03B7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EICUG Early Career</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224980B-B3FB-E64E-A0FB-8C1B7A03FA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4A0402-B54A-814D-BCFB-0A833BEEB0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3248429-70D7-C69D-6253-D75422591539}"/>
              </a:ext>
            </a:extLst>
          </p:cNvPr>
          <p:cNvPicPr>
            <a:picLocks noChangeAspect="1"/>
          </p:cNvPicPr>
          <p:nvPr/>
        </p:nvPicPr>
        <p:blipFill rotWithShape="1">
          <a:blip r:embed="rId2"/>
          <a:srcRect t="4062"/>
          <a:stretch/>
        </p:blipFill>
        <p:spPr>
          <a:xfrm>
            <a:off x="0" y="1070918"/>
            <a:ext cx="8183695" cy="4988869"/>
          </a:xfrm>
          <a:prstGeom prst="rect">
            <a:avLst/>
          </a:prstGeom>
        </p:spPr>
      </p:pic>
      <p:sp>
        <p:nvSpPr>
          <p:cNvPr id="10" name="TextBox 9">
            <a:extLst>
              <a:ext uri="{FF2B5EF4-FFF2-40B4-BE49-F238E27FC236}">
                <a16:creationId xmlns:a16="http://schemas.microsoft.com/office/drawing/2014/main" id="{B804410E-5E15-A044-7732-E9C6EB0B5EDB}"/>
              </a:ext>
            </a:extLst>
          </p:cNvPr>
          <p:cNvSpPr txBox="1"/>
          <p:nvPr/>
        </p:nvSpPr>
        <p:spPr>
          <a:xfrm>
            <a:off x="8509686" y="955589"/>
            <a:ext cx="3534033" cy="5355312"/>
          </a:xfrm>
          <a:prstGeom prst="rect">
            <a:avLst/>
          </a:prstGeom>
          <a:noFill/>
        </p:spPr>
        <p:txBody>
          <a:bodyPr wrap="square" rtlCol="0">
            <a:spAutoFit/>
          </a:bodyPr>
          <a:lstStyle/>
          <a:p>
            <a:pPr marL="285750" indent="-285750">
              <a:buFont typeface="Wingdings" panose="05000000000000000000" pitchFamily="2" charset="2"/>
              <a:buChar char="q"/>
            </a:pPr>
            <a:r>
              <a:rPr lang="en-US" dirty="0" err="1"/>
              <a:t>ePIC</a:t>
            </a:r>
            <a:r>
              <a:rPr lang="en-US" dirty="0"/>
              <a:t> </a:t>
            </a:r>
            <a:r>
              <a:rPr lang="en-US" dirty="0" err="1"/>
              <a:t>EICrecon</a:t>
            </a:r>
            <a:r>
              <a:rPr lang="en-US" dirty="0"/>
              <a:t> output contains several jet branches using both the </a:t>
            </a:r>
            <a:r>
              <a:rPr lang="en-US" dirty="0" err="1"/>
              <a:t>anti_kT</a:t>
            </a:r>
            <a:r>
              <a:rPr lang="en-US" dirty="0"/>
              <a:t> and </a:t>
            </a:r>
            <a:r>
              <a:rPr lang="en-US" dirty="0" err="1"/>
              <a:t>Centauro</a:t>
            </a:r>
            <a:r>
              <a:rPr lang="en-US" dirty="0"/>
              <a:t> algorithms</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The most vetted outputs are based on the charged particles collection (track-only jets): </a:t>
            </a:r>
            <a:r>
              <a:rPr lang="en-US" dirty="0" err="1"/>
              <a:t>ReconstructedChargedJets</a:t>
            </a:r>
            <a:r>
              <a:rPr lang="en-US" dirty="0"/>
              <a:t> &amp; </a:t>
            </a:r>
            <a:r>
              <a:rPr lang="en-US" dirty="0" err="1"/>
              <a:t>GeneratedChargedJets</a:t>
            </a:r>
            <a:endParaRPr lang="en-US" dirty="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Example demonstrating how to read and analyze the jet branches can be found in the snippets repository: </a:t>
            </a:r>
            <a:r>
              <a:rPr lang="en-US" dirty="0">
                <a:hlinkClick r:id="rId3"/>
              </a:rPr>
              <a:t>https://github.com/eic/snippets/tree/main/JetsAndHF/jetReaderExamples</a:t>
            </a:r>
            <a:endParaRPr lang="en-US" dirty="0"/>
          </a:p>
          <a:p>
            <a:endParaRPr lang="en-US" dirty="0"/>
          </a:p>
        </p:txBody>
      </p:sp>
    </p:spTree>
    <p:extLst>
      <p:ext uri="{BB962C8B-B14F-4D97-AF65-F5344CB8AC3E}">
        <p14:creationId xmlns:p14="http://schemas.microsoft.com/office/powerpoint/2010/main" val="2918371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F84B19-6CEA-EE8B-0FA0-B0ED3DB6EBEC}"/>
              </a:ext>
            </a:extLst>
          </p:cNvPr>
          <p:cNvPicPr>
            <a:picLocks noChangeAspect="1"/>
          </p:cNvPicPr>
          <p:nvPr/>
        </p:nvPicPr>
        <p:blipFill rotWithShape="1">
          <a:blip r:embed="rId2"/>
          <a:srcRect t="4204"/>
          <a:stretch/>
        </p:blipFill>
        <p:spPr>
          <a:xfrm>
            <a:off x="0" y="1070918"/>
            <a:ext cx="8195907" cy="4988869"/>
          </a:xfrm>
          <a:prstGeom prst="rect">
            <a:avLst/>
          </a:prstGeom>
        </p:spPr>
      </p:pic>
      <p:sp>
        <p:nvSpPr>
          <p:cNvPr id="2" name="TextBox 1">
            <a:extLst>
              <a:ext uri="{FF2B5EF4-FFF2-40B4-BE49-F238E27FC236}">
                <a16:creationId xmlns:a16="http://schemas.microsoft.com/office/drawing/2014/main" id="{172D4C8B-59A1-A441-AF17-08FBB32ED385}"/>
              </a:ext>
            </a:extLst>
          </p:cNvPr>
          <p:cNvSpPr txBox="1"/>
          <p:nvPr/>
        </p:nvSpPr>
        <p:spPr>
          <a:xfrm>
            <a:off x="312516" y="173620"/>
            <a:ext cx="8461094" cy="6481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Jet </a:t>
            </a:r>
            <a:r>
              <a:rPr lang="en-US" sz="3600" dirty="0">
                <a:solidFill>
                  <a:srgbClr val="FF0000"/>
                </a:solidFill>
                <a:latin typeface="Calibri" panose="020F0502020204030204"/>
              </a:rPr>
              <a:t>Validation</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 at </a:t>
            </a:r>
            <a:r>
              <a:rPr lang="en-US" sz="3600" dirty="0" err="1">
                <a:solidFill>
                  <a:srgbClr val="FF0000"/>
                </a:solidFill>
                <a:latin typeface="Calibri" panose="020F0502020204030204"/>
              </a:rPr>
              <a:t>ePIC</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9773116C-8BAB-734B-B334-3C0B6B03B7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EICUG Early Career</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224980B-B3FB-E64E-A0FB-8C1B7A03FA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4A0402-B54A-814D-BCFB-0A833BEEB0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B804410E-5E15-A044-7732-E9C6EB0B5EDB}"/>
              </a:ext>
            </a:extLst>
          </p:cNvPr>
          <p:cNvSpPr txBox="1"/>
          <p:nvPr/>
        </p:nvSpPr>
        <p:spPr>
          <a:xfrm>
            <a:off x="8509686" y="955589"/>
            <a:ext cx="3534033" cy="5355312"/>
          </a:xfrm>
          <a:prstGeom prst="rect">
            <a:avLst/>
          </a:prstGeom>
          <a:noFill/>
        </p:spPr>
        <p:txBody>
          <a:bodyPr wrap="square" rtlCol="0">
            <a:spAutoFit/>
          </a:bodyPr>
          <a:lstStyle/>
          <a:p>
            <a:pPr marL="285750" indent="-285750">
              <a:buFont typeface="Wingdings" panose="05000000000000000000" pitchFamily="2" charset="2"/>
              <a:buChar char="q"/>
            </a:pPr>
            <a:r>
              <a:rPr lang="en-US" dirty="0"/>
              <a:t>A set of jet performance plots has been developed and run automatically over the monthly productions</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Plots are displayed on a web based interface allowing easy comparison of jet quantities between different simulation campaigns</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Browser: </a:t>
            </a:r>
            <a:r>
              <a:rPr lang="en-US" dirty="0">
                <a:hlinkClick r:id="rId3"/>
              </a:rPr>
              <a:t>https://eic.jlab.org/epic/image_browser.html#</a:t>
            </a:r>
            <a:endParaRPr lang="en-US" dirty="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Navigate to Physics -&gt; Jets and Heavy Flavor</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endParaRPr lang="en-US" dirty="0"/>
          </a:p>
        </p:txBody>
      </p:sp>
    </p:spTree>
    <p:extLst>
      <p:ext uri="{BB962C8B-B14F-4D97-AF65-F5344CB8AC3E}">
        <p14:creationId xmlns:p14="http://schemas.microsoft.com/office/powerpoint/2010/main" val="25265176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AC2507E-757E-C3A8-D6DC-5A3806793CA4}"/>
              </a:ext>
            </a:extLst>
          </p:cNvPr>
          <p:cNvSpPr>
            <a:spLocks noGrp="1"/>
          </p:cNvSpPr>
          <p:nvPr>
            <p:ph type="ftr" sz="quarter" idx="11"/>
          </p:nvPr>
        </p:nvSpPr>
        <p:spPr/>
        <p:txBody>
          <a:bodyPr/>
          <a:lstStyle/>
          <a:p>
            <a:r>
              <a:rPr lang="en-US"/>
              <a:t>EICUG Early Career</a:t>
            </a:r>
          </a:p>
        </p:txBody>
      </p:sp>
      <p:sp>
        <p:nvSpPr>
          <p:cNvPr id="3" name="Slide Number Placeholder 2">
            <a:extLst>
              <a:ext uri="{FF2B5EF4-FFF2-40B4-BE49-F238E27FC236}">
                <a16:creationId xmlns:a16="http://schemas.microsoft.com/office/drawing/2014/main" id="{6636CE1A-0A18-D546-7942-DC370A976C5D}"/>
              </a:ext>
            </a:extLst>
          </p:cNvPr>
          <p:cNvSpPr>
            <a:spLocks noGrp="1"/>
          </p:cNvSpPr>
          <p:nvPr>
            <p:ph type="sldNum" sz="quarter" idx="12"/>
          </p:nvPr>
        </p:nvSpPr>
        <p:spPr/>
        <p:txBody>
          <a:bodyPr/>
          <a:lstStyle/>
          <a:p>
            <a:fld id="{5D4A0402-B54A-814D-BCFB-0A833BEEB04B}" type="slidenum">
              <a:rPr lang="en-US" smtClean="0"/>
              <a:t>52</a:t>
            </a:fld>
            <a:endParaRPr lang="en-US"/>
          </a:p>
        </p:txBody>
      </p:sp>
      <p:sp>
        <p:nvSpPr>
          <p:cNvPr id="4" name="TextBox 3">
            <a:extLst>
              <a:ext uri="{FF2B5EF4-FFF2-40B4-BE49-F238E27FC236}">
                <a16:creationId xmlns:a16="http://schemas.microsoft.com/office/drawing/2014/main" id="{49BC302E-B7F7-2696-55AF-FAA3D6075A91}"/>
              </a:ext>
            </a:extLst>
          </p:cNvPr>
          <p:cNvSpPr txBox="1"/>
          <p:nvPr/>
        </p:nvSpPr>
        <p:spPr>
          <a:xfrm>
            <a:off x="312516" y="173620"/>
            <a:ext cx="8461094" cy="6481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FF0000"/>
                </a:solidFill>
                <a:latin typeface="Calibri" panose="020F0502020204030204"/>
              </a:rPr>
              <a:t>Summary</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0D4A6FB-C17E-6EA9-A25B-3641E5722EE7}"/>
              </a:ext>
            </a:extLst>
          </p:cNvPr>
          <p:cNvSpPr txBox="1"/>
          <p:nvPr/>
        </p:nvSpPr>
        <p:spPr>
          <a:xfrm>
            <a:off x="312515" y="1040702"/>
            <a:ext cx="11319311" cy="4524315"/>
          </a:xfrm>
          <a:prstGeom prst="rect">
            <a:avLst/>
          </a:prstGeom>
          <a:noFill/>
        </p:spPr>
        <p:txBody>
          <a:bodyPr wrap="square">
            <a:spAutoFit/>
          </a:bodyPr>
          <a:lstStyle/>
          <a:p>
            <a:pPr marL="461963" indent="-461963">
              <a:buFont typeface="Wingdings" pitchFamily="2" charset="2"/>
              <a:buChar char="q"/>
            </a:pPr>
            <a:r>
              <a:rPr lang="en-US" sz="2400" dirty="0"/>
              <a:t>The last ~10 years have seen a rapid increasing in the amount of theoretical and experimental work exploring the use of jets at the EIC</a:t>
            </a:r>
          </a:p>
          <a:p>
            <a:pPr marL="461963" indent="-461963">
              <a:buFont typeface="Wingdings" pitchFamily="2" charset="2"/>
              <a:buChar char="q"/>
            </a:pPr>
            <a:endParaRPr lang="en-US" sz="2400" dirty="0"/>
          </a:p>
          <a:p>
            <a:pPr marL="461963" indent="-461963">
              <a:buFont typeface="Wingdings" pitchFamily="2" charset="2"/>
              <a:buChar char="q"/>
            </a:pPr>
            <a:r>
              <a:rPr lang="en-US" sz="2400" dirty="0"/>
              <a:t>The variety of subprocesses, kinematic dependencies and ability to work in different frames will make jets exceedingly versatile probes at the EIC</a:t>
            </a:r>
          </a:p>
          <a:p>
            <a:pPr marL="461963" indent="-461963"/>
            <a:endParaRPr lang="en-US" sz="2400" dirty="0"/>
          </a:p>
          <a:p>
            <a:pPr marL="461963" indent="-461963">
              <a:buFont typeface="Wingdings" pitchFamily="2" charset="2"/>
              <a:buChar char="q"/>
            </a:pPr>
            <a:r>
              <a:rPr lang="en-US" sz="2400" dirty="0"/>
              <a:t>Jet observables will contribute to nearly every area of the EIC science program, both complementing more traditional inclusive and semi-inclusive measurements and providing unique capabilities of their own</a:t>
            </a:r>
          </a:p>
          <a:p>
            <a:pPr marL="461963" indent="-461963">
              <a:buFont typeface="Wingdings" pitchFamily="2" charset="2"/>
              <a:buChar char="q"/>
            </a:pPr>
            <a:endParaRPr lang="en-US" sz="2400" dirty="0"/>
          </a:p>
          <a:p>
            <a:pPr marL="461963" indent="-461963">
              <a:buFont typeface="Wingdings" pitchFamily="2" charset="2"/>
              <a:buChar char="q"/>
            </a:pPr>
            <a:r>
              <a:rPr lang="en-US" sz="2400" dirty="0"/>
              <a:t>The </a:t>
            </a:r>
            <a:r>
              <a:rPr lang="en-US" sz="2400" dirty="0" err="1"/>
              <a:t>ePIC</a:t>
            </a:r>
            <a:r>
              <a:rPr lang="en-US" sz="2400" dirty="0"/>
              <a:t> Collaboration is making strong progress developing the software tools necessary to implement and validate jet measurements</a:t>
            </a:r>
          </a:p>
        </p:txBody>
      </p:sp>
    </p:spTree>
    <p:extLst>
      <p:ext uri="{BB962C8B-B14F-4D97-AF65-F5344CB8AC3E}">
        <p14:creationId xmlns:p14="http://schemas.microsoft.com/office/powerpoint/2010/main" val="3704882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C8F1586-DEF9-2CB2-F764-D04BAC0E5AFE}"/>
              </a:ext>
            </a:extLst>
          </p:cNvPr>
          <p:cNvSpPr>
            <a:spLocks noGrp="1"/>
          </p:cNvSpPr>
          <p:nvPr>
            <p:ph type="ftr" sz="quarter" idx="11"/>
          </p:nvPr>
        </p:nvSpPr>
        <p:spPr/>
        <p:txBody>
          <a:bodyPr/>
          <a:lstStyle/>
          <a:p>
            <a:r>
              <a:rPr lang="en-US"/>
              <a:t>EICUG Early Career</a:t>
            </a:r>
          </a:p>
        </p:txBody>
      </p:sp>
      <p:sp>
        <p:nvSpPr>
          <p:cNvPr id="3" name="Slide Number Placeholder 2">
            <a:extLst>
              <a:ext uri="{FF2B5EF4-FFF2-40B4-BE49-F238E27FC236}">
                <a16:creationId xmlns:a16="http://schemas.microsoft.com/office/drawing/2014/main" id="{B067ED3B-3646-74BE-7F6F-E2163FA21901}"/>
              </a:ext>
            </a:extLst>
          </p:cNvPr>
          <p:cNvSpPr>
            <a:spLocks noGrp="1"/>
          </p:cNvSpPr>
          <p:nvPr>
            <p:ph type="sldNum" sz="quarter" idx="12"/>
          </p:nvPr>
        </p:nvSpPr>
        <p:spPr/>
        <p:txBody>
          <a:bodyPr/>
          <a:lstStyle/>
          <a:p>
            <a:fld id="{5D4A0402-B54A-814D-BCFB-0A833BEEB04B}" type="slidenum">
              <a:rPr lang="en-US" smtClean="0"/>
              <a:t>53</a:t>
            </a:fld>
            <a:endParaRPr lang="en-US"/>
          </a:p>
        </p:txBody>
      </p:sp>
      <p:sp>
        <p:nvSpPr>
          <p:cNvPr id="4" name="TextBox 3">
            <a:extLst>
              <a:ext uri="{FF2B5EF4-FFF2-40B4-BE49-F238E27FC236}">
                <a16:creationId xmlns:a16="http://schemas.microsoft.com/office/drawing/2014/main" id="{911FFB59-6837-C0D5-B64F-CA21AF616B39}"/>
              </a:ext>
            </a:extLst>
          </p:cNvPr>
          <p:cNvSpPr txBox="1"/>
          <p:nvPr/>
        </p:nvSpPr>
        <p:spPr>
          <a:xfrm>
            <a:off x="601362" y="2562592"/>
            <a:ext cx="10989276" cy="6481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Backup</a:t>
            </a:r>
          </a:p>
        </p:txBody>
      </p:sp>
    </p:spTree>
    <p:extLst>
      <p:ext uri="{BB962C8B-B14F-4D97-AF65-F5344CB8AC3E}">
        <p14:creationId xmlns:p14="http://schemas.microsoft.com/office/powerpoint/2010/main" val="18529262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91C990-1867-4696-BF23-2E2AEF46DBE7}"/>
              </a:ext>
            </a:extLst>
          </p:cNvPr>
          <p:cNvPicPr>
            <a:picLocks noChangeAspect="1"/>
          </p:cNvPicPr>
          <p:nvPr/>
        </p:nvPicPr>
        <p:blipFill rotWithShape="1">
          <a:blip r:embed="rId2"/>
          <a:srcRect l="17197" t="9341" r="15989" b="8736"/>
          <a:stretch/>
        </p:blipFill>
        <p:spPr>
          <a:xfrm>
            <a:off x="8454715" y="2714491"/>
            <a:ext cx="3314444" cy="4064001"/>
          </a:xfrm>
          <a:prstGeom prst="rect">
            <a:avLst/>
          </a:prstGeom>
        </p:spPr>
      </p:pic>
      <p:pic>
        <p:nvPicPr>
          <p:cNvPr id="6" name="Picture 5">
            <a:extLst>
              <a:ext uri="{FF2B5EF4-FFF2-40B4-BE49-F238E27FC236}">
                <a16:creationId xmlns:a16="http://schemas.microsoft.com/office/drawing/2014/main" id="{8F144093-5BCF-4418-A063-69BA72594E67}"/>
              </a:ext>
            </a:extLst>
          </p:cNvPr>
          <p:cNvPicPr>
            <a:picLocks noChangeAspect="1"/>
          </p:cNvPicPr>
          <p:nvPr/>
        </p:nvPicPr>
        <p:blipFill rotWithShape="1">
          <a:blip r:embed="rId3"/>
          <a:srcRect l="9935" r="9405" b="10689"/>
          <a:stretch/>
        </p:blipFill>
        <p:spPr>
          <a:xfrm>
            <a:off x="10773192" y="3519531"/>
            <a:ext cx="1163055" cy="1226960"/>
          </a:xfrm>
          <a:prstGeom prst="rect">
            <a:avLst/>
          </a:prstGeom>
        </p:spPr>
      </p:pic>
      <p:sp>
        <p:nvSpPr>
          <p:cNvPr id="7" name="TextBox 6">
            <a:extLst>
              <a:ext uri="{FF2B5EF4-FFF2-40B4-BE49-F238E27FC236}">
                <a16:creationId xmlns:a16="http://schemas.microsoft.com/office/drawing/2014/main" id="{A5A06985-9BF7-407A-84A7-8E03FD6A9237}"/>
              </a:ext>
            </a:extLst>
          </p:cNvPr>
          <p:cNvSpPr txBox="1"/>
          <p:nvPr/>
        </p:nvSpPr>
        <p:spPr>
          <a:xfrm>
            <a:off x="399685" y="1065814"/>
            <a:ext cx="4299063" cy="507831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Understanding internal dynamics of QCD bound states will require precision measurements over a wide kinematic regime – the EIC fits the bill</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Equally important will be high resolution, hermetic detectors with good PID and far-forward detection capabilities to fully characterize the final states of collisions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Finally, need observables which are well understood theoretically, and which connect to the properties we want to explore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This talk will focus on the unique capabilities jet observables will bring to the EIC science program</a:t>
            </a:r>
          </a:p>
        </p:txBody>
      </p:sp>
      <p:pic>
        <p:nvPicPr>
          <p:cNvPr id="8" name="Picture 7">
            <a:extLst>
              <a:ext uri="{FF2B5EF4-FFF2-40B4-BE49-F238E27FC236}">
                <a16:creationId xmlns:a16="http://schemas.microsoft.com/office/drawing/2014/main" id="{6AA0275D-1C4F-48CC-83D8-5B1F409C57E3}"/>
              </a:ext>
            </a:extLst>
          </p:cNvPr>
          <p:cNvPicPr>
            <a:picLocks noChangeAspect="1"/>
          </p:cNvPicPr>
          <p:nvPr/>
        </p:nvPicPr>
        <p:blipFill>
          <a:blip r:embed="rId4"/>
          <a:stretch>
            <a:fillRect/>
          </a:stretch>
        </p:blipFill>
        <p:spPr>
          <a:xfrm>
            <a:off x="4698749" y="1065814"/>
            <a:ext cx="3834411" cy="3456015"/>
          </a:xfrm>
          <a:prstGeom prst="rect">
            <a:avLst/>
          </a:prstGeom>
        </p:spPr>
      </p:pic>
      <p:sp>
        <p:nvSpPr>
          <p:cNvPr id="3" name="Footer Placeholder 2">
            <a:extLst>
              <a:ext uri="{FF2B5EF4-FFF2-40B4-BE49-F238E27FC236}">
                <a16:creationId xmlns:a16="http://schemas.microsoft.com/office/drawing/2014/main" id="{32B70F33-B1D9-48EA-8DFB-60863D26494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EICUG Early Career</a:t>
            </a:r>
          </a:p>
        </p:txBody>
      </p:sp>
      <p:sp>
        <p:nvSpPr>
          <p:cNvPr id="5" name="Slide Number Placeholder 4">
            <a:extLst>
              <a:ext uri="{FF2B5EF4-FFF2-40B4-BE49-F238E27FC236}">
                <a16:creationId xmlns:a16="http://schemas.microsoft.com/office/drawing/2014/main" id="{E0FA24ED-505F-4DA3-A21F-DCAC388B41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219745-87EB-43FA-8050-32508D18A94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4FECD9B-A07B-D945-B260-2436982A1E80}"/>
              </a:ext>
            </a:extLst>
          </p:cNvPr>
          <p:cNvSpPr txBox="1"/>
          <p:nvPr/>
        </p:nvSpPr>
        <p:spPr>
          <a:xfrm>
            <a:off x="312516" y="173620"/>
            <a:ext cx="8461094" cy="6481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The Ultimate QCD Microscope</a:t>
            </a:r>
          </a:p>
        </p:txBody>
      </p:sp>
    </p:spTree>
    <p:extLst>
      <p:ext uri="{BB962C8B-B14F-4D97-AF65-F5344CB8AC3E}">
        <p14:creationId xmlns:p14="http://schemas.microsoft.com/office/powerpoint/2010/main" val="629825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CBDA51-46EF-3443-A4DC-760828667ECE}"/>
              </a:ext>
            </a:extLst>
          </p:cNvPr>
          <p:cNvSpPr txBox="1"/>
          <p:nvPr/>
        </p:nvSpPr>
        <p:spPr>
          <a:xfrm>
            <a:off x="312516" y="173620"/>
            <a:ext cx="8461094" cy="648183"/>
          </a:xfrm>
          <a:prstGeom prst="rect">
            <a:avLst/>
          </a:prstGeom>
          <a:noFill/>
        </p:spPr>
        <p:txBody>
          <a:bodyPr wrap="square" lIns="91440" tIns="45720" rIns="91440" bIns="45720" rtlCol="0" anchor="t">
            <a:spAutoFit/>
          </a:bodyPr>
          <a:lstStyle/>
          <a:p>
            <a:r>
              <a:rPr lang="en-US" sz="3600" dirty="0">
                <a:solidFill>
                  <a:srgbClr val="FF0000"/>
                </a:solidFill>
                <a:cs typeface="Calibri"/>
              </a:rPr>
              <a:t>Electron and Struck Quark (5x41)</a:t>
            </a:r>
          </a:p>
        </p:txBody>
      </p:sp>
      <p:pic>
        <p:nvPicPr>
          <p:cNvPr id="3" name="Picture 2" descr="Graphical user interface, application&#10;&#10;Description automatically generated">
            <a:extLst>
              <a:ext uri="{FF2B5EF4-FFF2-40B4-BE49-F238E27FC236}">
                <a16:creationId xmlns:a16="http://schemas.microsoft.com/office/drawing/2014/main" id="{8BD79FEB-0A99-0849-AC9C-1AD08E390AF8}"/>
              </a:ext>
            </a:extLst>
          </p:cNvPr>
          <p:cNvPicPr>
            <a:picLocks noChangeAspect="1"/>
          </p:cNvPicPr>
          <p:nvPr/>
        </p:nvPicPr>
        <p:blipFill>
          <a:blip r:embed="rId2"/>
          <a:stretch>
            <a:fillRect/>
          </a:stretch>
        </p:blipFill>
        <p:spPr>
          <a:xfrm>
            <a:off x="0" y="939796"/>
            <a:ext cx="6096000" cy="4377202"/>
          </a:xfrm>
          <a:prstGeom prst="rect">
            <a:avLst/>
          </a:prstGeom>
        </p:spPr>
      </p:pic>
      <p:pic>
        <p:nvPicPr>
          <p:cNvPr id="4" name="Picture 3" descr="Chart&#10;&#10;Description automatically generated">
            <a:extLst>
              <a:ext uri="{FF2B5EF4-FFF2-40B4-BE49-F238E27FC236}">
                <a16:creationId xmlns:a16="http://schemas.microsoft.com/office/drawing/2014/main" id="{20D72C57-55DE-E244-AB2F-E85C386DFAC1}"/>
              </a:ext>
            </a:extLst>
          </p:cNvPr>
          <p:cNvPicPr>
            <a:picLocks noChangeAspect="1"/>
          </p:cNvPicPr>
          <p:nvPr/>
        </p:nvPicPr>
        <p:blipFill>
          <a:blip r:embed="rId3"/>
          <a:stretch>
            <a:fillRect/>
          </a:stretch>
        </p:blipFill>
        <p:spPr>
          <a:xfrm>
            <a:off x="6096000" y="2221570"/>
            <a:ext cx="6096000" cy="4377202"/>
          </a:xfrm>
          <a:prstGeom prst="rect">
            <a:avLst/>
          </a:prstGeom>
        </p:spPr>
      </p:pic>
      <p:pic>
        <p:nvPicPr>
          <p:cNvPr id="5" name="Picture 4" descr="Chart&#10;&#10;Description automatically generated">
            <a:extLst>
              <a:ext uri="{FF2B5EF4-FFF2-40B4-BE49-F238E27FC236}">
                <a16:creationId xmlns:a16="http://schemas.microsoft.com/office/drawing/2014/main" id="{61BBE318-E113-9348-B284-E9F1DA1BDB7F}"/>
              </a:ext>
            </a:extLst>
          </p:cNvPr>
          <p:cNvPicPr>
            <a:picLocks noChangeAspect="1"/>
          </p:cNvPicPr>
          <p:nvPr/>
        </p:nvPicPr>
        <p:blipFill>
          <a:blip r:embed="rId4"/>
          <a:stretch>
            <a:fillRect/>
          </a:stretch>
        </p:blipFill>
        <p:spPr>
          <a:xfrm>
            <a:off x="0" y="939796"/>
            <a:ext cx="6096000" cy="4377202"/>
          </a:xfrm>
          <a:prstGeom prst="rect">
            <a:avLst/>
          </a:prstGeom>
        </p:spPr>
      </p:pic>
      <p:pic>
        <p:nvPicPr>
          <p:cNvPr id="6" name="Picture 5" descr="Graphical user interface, chart&#10;&#10;Description automatically generated">
            <a:extLst>
              <a:ext uri="{FF2B5EF4-FFF2-40B4-BE49-F238E27FC236}">
                <a16:creationId xmlns:a16="http://schemas.microsoft.com/office/drawing/2014/main" id="{9A9CEC76-40EA-254D-B0C1-2A5B4ACD943D}"/>
              </a:ext>
            </a:extLst>
          </p:cNvPr>
          <p:cNvPicPr>
            <a:picLocks noChangeAspect="1"/>
          </p:cNvPicPr>
          <p:nvPr/>
        </p:nvPicPr>
        <p:blipFill>
          <a:blip r:embed="rId5"/>
          <a:stretch>
            <a:fillRect/>
          </a:stretch>
        </p:blipFill>
        <p:spPr>
          <a:xfrm>
            <a:off x="6096000" y="2221570"/>
            <a:ext cx="6096001" cy="4377203"/>
          </a:xfrm>
          <a:prstGeom prst="rect">
            <a:avLst/>
          </a:prstGeom>
        </p:spPr>
      </p:pic>
      <p:cxnSp>
        <p:nvCxnSpPr>
          <p:cNvPr id="8" name="Straight Connector 7">
            <a:extLst>
              <a:ext uri="{FF2B5EF4-FFF2-40B4-BE49-F238E27FC236}">
                <a16:creationId xmlns:a16="http://schemas.microsoft.com/office/drawing/2014/main" id="{A7B262AC-66F5-7B4D-9F57-F34DEA1D81C6}"/>
              </a:ext>
            </a:extLst>
          </p:cNvPr>
          <p:cNvCxnSpPr/>
          <p:nvPr/>
        </p:nvCxnSpPr>
        <p:spPr>
          <a:xfrm flipV="1">
            <a:off x="2452577" y="1190847"/>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823D0B9-113C-9042-B6DE-1D010DF449A0}"/>
              </a:ext>
            </a:extLst>
          </p:cNvPr>
          <p:cNvCxnSpPr/>
          <p:nvPr/>
        </p:nvCxnSpPr>
        <p:spPr>
          <a:xfrm flipV="1">
            <a:off x="577703" y="1190847"/>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44C4CF8-ADD2-C741-B29E-685A389E5FA9}"/>
              </a:ext>
            </a:extLst>
          </p:cNvPr>
          <p:cNvCxnSpPr/>
          <p:nvPr/>
        </p:nvCxnSpPr>
        <p:spPr>
          <a:xfrm flipV="1">
            <a:off x="577703" y="3374415"/>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8455111-6575-4049-AB5F-717C55D09E97}"/>
              </a:ext>
            </a:extLst>
          </p:cNvPr>
          <p:cNvCxnSpPr/>
          <p:nvPr/>
        </p:nvCxnSpPr>
        <p:spPr>
          <a:xfrm flipV="1">
            <a:off x="2455657" y="3374415"/>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8F17C69-E77D-A14D-80EB-FC67F477051E}"/>
              </a:ext>
            </a:extLst>
          </p:cNvPr>
          <p:cNvCxnSpPr/>
          <p:nvPr/>
        </p:nvCxnSpPr>
        <p:spPr>
          <a:xfrm flipV="1">
            <a:off x="3630700" y="1190847"/>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1A50808-59BD-A749-AA20-4721E6E06645}"/>
              </a:ext>
            </a:extLst>
          </p:cNvPr>
          <p:cNvCxnSpPr/>
          <p:nvPr/>
        </p:nvCxnSpPr>
        <p:spPr>
          <a:xfrm flipV="1">
            <a:off x="5496975" y="1190847"/>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815990C-0263-554C-9C4C-FD8B4C36C1B6}"/>
              </a:ext>
            </a:extLst>
          </p:cNvPr>
          <p:cNvCxnSpPr/>
          <p:nvPr/>
        </p:nvCxnSpPr>
        <p:spPr>
          <a:xfrm flipV="1">
            <a:off x="3630700" y="3374415"/>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88A4712-2F9E-634F-8A58-1CC4AB0B0773}"/>
              </a:ext>
            </a:extLst>
          </p:cNvPr>
          <p:cNvCxnSpPr/>
          <p:nvPr/>
        </p:nvCxnSpPr>
        <p:spPr>
          <a:xfrm flipV="1">
            <a:off x="5496975" y="3374415"/>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DAA918D-128D-5046-A571-AD8F4CAAD78B}"/>
              </a:ext>
            </a:extLst>
          </p:cNvPr>
          <p:cNvCxnSpPr/>
          <p:nvPr/>
        </p:nvCxnSpPr>
        <p:spPr>
          <a:xfrm flipV="1">
            <a:off x="6673703" y="2460014"/>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ADD6444-41FA-DC4E-9282-C2582FE53F23}"/>
              </a:ext>
            </a:extLst>
          </p:cNvPr>
          <p:cNvCxnSpPr/>
          <p:nvPr/>
        </p:nvCxnSpPr>
        <p:spPr>
          <a:xfrm flipV="1">
            <a:off x="8542476" y="2460014"/>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9ECFA4C-35BF-F848-8029-F1824221C5B8}"/>
              </a:ext>
            </a:extLst>
          </p:cNvPr>
          <p:cNvCxnSpPr/>
          <p:nvPr/>
        </p:nvCxnSpPr>
        <p:spPr>
          <a:xfrm flipV="1">
            <a:off x="6673703" y="4658571"/>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B6B0B41-1E8C-324F-B23E-FAC7C21F0A1C}"/>
              </a:ext>
            </a:extLst>
          </p:cNvPr>
          <p:cNvCxnSpPr/>
          <p:nvPr/>
        </p:nvCxnSpPr>
        <p:spPr>
          <a:xfrm flipV="1">
            <a:off x="8542476" y="4658571"/>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8CFFFF4-3B1A-EE42-8E3A-C907056ED922}"/>
              </a:ext>
            </a:extLst>
          </p:cNvPr>
          <p:cNvCxnSpPr/>
          <p:nvPr/>
        </p:nvCxnSpPr>
        <p:spPr>
          <a:xfrm flipV="1">
            <a:off x="9719204" y="2460014"/>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BC3591D-BFC0-AD42-B0BB-8AADB6A043FA}"/>
              </a:ext>
            </a:extLst>
          </p:cNvPr>
          <p:cNvCxnSpPr/>
          <p:nvPr/>
        </p:nvCxnSpPr>
        <p:spPr>
          <a:xfrm flipV="1">
            <a:off x="11600470" y="2460014"/>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60879C-ACA0-6D4E-A69C-334A38270FBA}"/>
              </a:ext>
            </a:extLst>
          </p:cNvPr>
          <p:cNvCxnSpPr/>
          <p:nvPr/>
        </p:nvCxnSpPr>
        <p:spPr>
          <a:xfrm flipV="1">
            <a:off x="9717287" y="4658571"/>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963E305-5987-9A40-BFF1-972B285A0D59}"/>
              </a:ext>
            </a:extLst>
          </p:cNvPr>
          <p:cNvCxnSpPr/>
          <p:nvPr/>
        </p:nvCxnSpPr>
        <p:spPr>
          <a:xfrm flipV="1">
            <a:off x="11600470" y="4658571"/>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AB4CAEE-E513-8644-A68E-BF3ACFF7A51B}"/>
              </a:ext>
            </a:extLst>
          </p:cNvPr>
          <p:cNvSpPr txBox="1"/>
          <p:nvPr/>
        </p:nvSpPr>
        <p:spPr>
          <a:xfrm>
            <a:off x="660952" y="1528691"/>
            <a:ext cx="1094874" cy="369044"/>
          </a:xfrm>
          <a:prstGeom prst="rect">
            <a:avLst/>
          </a:prstGeom>
          <a:noFill/>
        </p:spPr>
        <p:txBody>
          <a:bodyPr wrap="square" rtlCol="0">
            <a:spAutoFit/>
          </a:bodyPr>
          <a:lstStyle/>
          <a:p>
            <a:r>
              <a:rPr lang="en-US" dirty="0">
                <a:solidFill>
                  <a:srgbClr val="0070C0"/>
                </a:solidFill>
              </a:rPr>
              <a:t>Electron</a:t>
            </a:r>
          </a:p>
        </p:txBody>
      </p:sp>
      <p:sp>
        <p:nvSpPr>
          <p:cNvPr id="26" name="TextBox 25">
            <a:extLst>
              <a:ext uri="{FF2B5EF4-FFF2-40B4-BE49-F238E27FC236}">
                <a16:creationId xmlns:a16="http://schemas.microsoft.com/office/drawing/2014/main" id="{6B136254-B15F-584C-BBF7-BF99309879D1}"/>
              </a:ext>
            </a:extLst>
          </p:cNvPr>
          <p:cNvSpPr txBox="1"/>
          <p:nvPr/>
        </p:nvSpPr>
        <p:spPr>
          <a:xfrm>
            <a:off x="3693505" y="1557483"/>
            <a:ext cx="1094874" cy="369044"/>
          </a:xfrm>
          <a:prstGeom prst="rect">
            <a:avLst/>
          </a:prstGeom>
          <a:noFill/>
        </p:spPr>
        <p:txBody>
          <a:bodyPr wrap="square" rtlCol="0">
            <a:spAutoFit/>
          </a:bodyPr>
          <a:lstStyle/>
          <a:p>
            <a:r>
              <a:rPr lang="en-US" dirty="0">
                <a:solidFill>
                  <a:srgbClr val="0070C0"/>
                </a:solidFill>
              </a:rPr>
              <a:t>Electron</a:t>
            </a:r>
          </a:p>
        </p:txBody>
      </p:sp>
      <p:sp>
        <p:nvSpPr>
          <p:cNvPr id="27" name="TextBox 26">
            <a:extLst>
              <a:ext uri="{FF2B5EF4-FFF2-40B4-BE49-F238E27FC236}">
                <a16:creationId xmlns:a16="http://schemas.microsoft.com/office/drawing/2014/main" id="{A0A866DC-AAB0-A745-B575-71F75E87A079}"/>
              </a:ext>
            </a:extLst>
          </p:cNvPr>
          <p:cNvSpPr txBox="1"/>
          <p:nvPr/>
        </p:nvSpPr>
        <p:spPr>
          <a:xfrm>
            <a:off x="963404" y="4289527"/>
            <a:ext cx="1094874" cy="369044"/>
          </a:xfrm>
          <a:prstGeom prst="rect">
            <a:avLst/>
          </a:prstGeom>
          <a:noFill/>
        </p:spPr>
        <p:txBody>
          <a:bodyPr wrap="square" rtlCol="0">
            <a:spAutoFit/>
          </a:bodyPr>
          <a:lstStyle/>
          <a:p>
            <a:r>
              <a:rPr lang="en-US" dirty="0">
                <a:solidFill>
                  <a:srgbClr val="0070C0"/>
                </a:solidFill>
              </a:rPr>
              <a:t>Electron</a:t>
            </a:r>
          </a:p>
        </p:txBody>
      </p:sp>
      <p:sp>
        <p:nvSpPr>
          <p:cNvPr id="28" name="TextBox 27">
            <a:extLst>
              <a:ext uri="{FF2B5EF4-FFF2-40B4-BE49-F238E27FC236}">
                <a16:creationId xmlns:a16="http://schemas.microsoft.com/office/drawing/2014/main" id="{1BF09ABA-26C1-084A-B3C6-108C1E007BDC}"/>
              </a:ext>
            </a:extLst>
          </p:cNvPr>
          <p:cNvSpPr txBox="1"/>
          <p:nvPr/>
        </p:nvSpPr>
        <p:spPr>
          <a:xfrm>
            <a:off x="4419009" y="4289527"/>
            <a:ext cx="1094874" cy="369044"/>
          </a:xfrm>
          <a:prstGeom prst="rect">
            <a:avLst/>
          </a:prstGeom>
          <a:noFill/>
        </p:spPr>
        <p:txBody>
          <a:bodyPr wrap="square" rtlCol="0">
            <a:spAutoFit/>
          </a:bodyPr>
          <a:lstStyle/>
          <a:p>
            <a:r>
              <a:rPr lang="en-US" dirty="0">
                <a:solidFill>
                  <a:srgbClr val="0070C0"/>
                </a:solidFill>
              </a:rPr>
              <a:t>Electron</a:t>
            </a:r>
          </a:p>
        </p:txBody>
      </p:sp>
      <p:sp>
        <p:nvSpPr>
          <p:cNvPr id="29" name="TextBox 28">
            <a:extLst>
              <a:ext uri="{FF2B5EF4-FFF2-40B4-BE49-F238E27FC236}">
                <a16:creationId xmlns:a16="http://schemas.microsoft.com/office/drawing/2014/main" id="{DD4003C7-0272-F54B-AC77-3D457AF2F2FF}"/>
              </a:ext>
            </a:extLst>
          </p:cNvPr>
          <p:cNvSpPr txBox="1"/>
          <p:nvPr/>
        </p:nvSpPr>
        <p:spPr>
          <a:xfrm>
            <a:off x="6661211" y="2759353"/>
            <a:ext cx="1094874" cy="369044"/>
          </a:xfrm>
          <a:prstGeom prst="rect">
            <a:avLst/>
          </a:prstGeom>
          <a:noFill/>
        </p:spPr>
        <p:txBody>
          <a:bodyPr wrap="square" rtlCol="0">
            <a:spAutoFit/>
          </a:bodyPr>
          <a:lstStyle/>
          <a:p>
            <a:r>
              <a:rPr lang="en-US" dirty="0">
                <a:solidFill>
                  <a:srgbClr val="0070C0"/>
                </a:solidFill>
              </a:rPr>
              <a:t>Electron</a:t>
            </a:r>
          </a:p>
        </p:txBody>
      </p:sp>
      <p:sp>
        <p:nvSpPr>
          <p:cNvPr id="30" name="TextBox 29">
            <a:extLst>
              <a:ext uri="{FF2B5EF4-FFF2-40B4-BE49-F238E27FC236}">
                <a16:creationId xmlns:a16="http://schemas.microsoft.com/office/drawing/2014/main" id="{0D3C951C-445E-EF44-9BCF-00915E16B4CA}"/>
              </a:ext>
            </a:extLst>
          </p:cNvPr>
          <p:cNvSpPr txBox="1"/>
          <p:nvPr/>
        </p:nvSpPr>
        <p:spPr>
          <a:xfrm>
            <a:off x="9753885" y="2759353"/>
            <a:ext cx="1094874" cy="369044"/>
          </a:xfrm>
          <a:prstGeom prst="rect">
            <a:avLst/>
          </a:prstGeom>
          <a:noFill/>
        </p:spPr>
        <p:txBody>
          <a:bodyPr wrap="square" rtlCol="0">
            <a:spAutoFit/>
          </a:bodyPr>
          <a:lstStyle/>
          <a:p>
            <a:r>
              <a:rPr lang="en-US" dirty="0">
                <a:solidFill>
                  <a:srgbClr val="0070C0"/>
                </a:solidFill>
              </a:rPr>
              <a:t>Electron</a:t>
            </a:r>
          </a:p>
        </p:txBody>
      </p:sp>
      <p:sp>
        <p:nvSpPr>
          <p:cNvPr id="31" name="TextBox 30">
            <a:extLst>
              <a:ext uri="{FF2B5EF4-FFF2-40B4-BE49-F238E27FC236}">
                <a16:creationId xmlns:a16="http://schemas.microsoft.com/office/drawing/2014/main" id="{DAFCFE01-3C6B-2A48-808E-F97391AFC6DF}"/>
              </a:ext>
            </a:extLst>
          </p:cNvPr>
          <p:cNvSpPr txBox="1"/>
          <p:nvPr/>
        </p:nvSpPr>
        <p:spPr>
          <a:xfrm>
            <a:off x="7520167" y="5532636"/>
            <a:ext cx="1094874" cy="369044"/>
          </a:xfrm>
          <a:prstGeom prst="rect">
            <a:avLst/>
          </a:prstGeom>
          <a:noFill/>
        </p:spPr>
        <p:txBody>
          <a:bodyPr wrap="square" rtlCol="0">
            <a:spAutoFit/>
          </a:bodyPr>
          <a:lstStyle/>
          <a:p>
            <a:r>
              <a:rPr lang="en-US" dirty="0">
                <a:solidFill>
                  <a:srgbClr val="0070C0"/>
                </a:solidFill>
              </a:rPr>
              <a:t>Electron</a:t>
            </a:r>
          </a:p>
        </p:txBody>
      </p:sp>
      <p:sp>
        <p:nvSpPr>
          <p:cNvPr id="32" name="TextBox 31">
            <a:extLst>
              <a:ext uri="{FF2B5EF4-FFF2-40B4-BE49-F238E27FC236}">
                <a16:creationId xmlns:a16="http://schemas.microsoft.com/office/drawing/2014/main" id="{FD789AD6-1398-4C46-A217-19006CE46FEA}"/>
              </a:ext>
            </a:extLst>
          </p:cNvPr>
          <p:cNvSpPr txBox="1"/>
          <p:nvPr/>
        </p:nvSpPr>
        <p:spPr>
          <a:xfrm>
            <a:off x="10350516" y="5717158"/>
            <a:ext cx="1094874" cy="369044"/>
          </a:xfrm>
          <a:prstGeom prst="rect">
            <a:avLst/>
          </a:prstGeom>
          <a:noFill/>
        </p:spPr>
        <p:txBody>
          <a:bodyPr wrap="square" rtlCol="0">
            <a:spAutoFit/>
          </a:bodyPr>
          <a:lstStyle/>
          <a:p>
            <a:r>
              <a:rPr lang="en-US" dirty="0">
                <a:solidFill>
                  <a:srgbClr val="0070C0"/>
                </a:solidFill>
              </a:rPr>
              <a:t>Electron</a:t>
            </a:r>
          </a:p>
        </p:txBody>
      </p:sp>
      <p:sp>
        <p:nvSpPr>
          <p:cNvPr id="33" name="TextBox 32">
            <a:extLst>
              <a:ext uri="{FF2B5EF4-FFF2-40B4-BE49-F238E27FC236}">
                <a16:creationId xmlns:a16="http://schemas.microsoft.com/office/drawing/2014/main" id="{F6D56D6D-8AC0-7A44-9A44-ABFCAFFB0518}"/>
              </a:ext>
            </a:extLst>
          </p:cNvPr>
          <p:cNvSpPr txBox="1"/>
          <p:nvPr/>
        </p:nvSpPr>
        <p:spPr>
          <a:xfrm>
            <a:off x="1439981" y="2359365"/>
            <a:ext cx="872241" cy="369332"/>
          </a:xfrm>
          <a:prstGeom prst="rect">
            <a:avLst/>
          </a:prstGeom>
          <a:noFill/>
        </p:spPr>
        <p:txBody>
          <a:bodyPr wrap="square" rtlCol="0">
            <a:spAutoFit/>
          </a:bodyPr>
          <a:lstStyle/>
          <a:p>
            <a:r>
              <a:rPr lang="en-US" dirty="0">
                <a:solidFill>
                  <a:srgbClr val="FF0000"/>
                </a:solidFill>
              </a:rPr>
              <a:t>Quark</a:t>
            </a:r>
          </a:p>
        </p:txBody>
      </p:sp>
      <p:sp>
        <p:nvSpPr>
          <p:cNvPr id="34" name="TextBox 33">
            <a:extLst>
              <a:ext uri="{FF2B5EF4-FFF2-40B4-BE49-F238E27FC236}">
                <a16:creationId xmlns:a16="http://schemas.microsoft.com/office/drawing/2014/main" id="{798C9816-2F84-4546-B0A0-5B55404DD716}"/>
              </a:ext>
            </a:extLst>
          </p:cNvPr>
          <p:cNvSpPr txBox="1"/>
          <p:nvPr/>
        </p:nvSpPr>
        <p:spPr>
          <a:xfrm>
            <a:off x="4094205" y="2147706"/>
            <a:ext cx="872241" cy="369332"/>
          </a:xfrm>
          <a:prstGeom prst="rect">
            <a:avLst/>
          </a:prstGeom>
          <a:noFill/>
        </p:spPr>
        <p:txBody>
          <a:bodyPr wrap="square" rtlCol="0">
            <a:spAutoFit/>
          </a:bodyPr>
          <a:lstStyle/>
          <a:p>
            <a:r>
              <a:rPr lang="en-US" dirty="0">
                <a:solidFill>
                  <a:srgbClr val="FF0000"/>
                </a:solidFill>
              </a:rPr>
              <a:t>Quark</a:t>
            </a:r>
          </a:p>
        </p:txBody>
      </p:sp>
      <p:sp>
        <p:nvSpPr>
          <p:cNvPr id="35" name="TextBox 34">
            <a:extLst>
              <a:ext uri="{FF2B5EF4-FFF2-40B4-BE49-F238E27FC236}">
                <a16:creationId xmlns:a16="http://schemas.microsoft.com/office/drawing/2014/main" id="{4F280696-C332-5E42-9FC5-9A637B65C757}"/>
              </a:ext>
            </a:extLst>
          </p:cNvPr>
          <p:cNvSpPr txBox="1"/>
          <p:nvPr/>
        </p:nvSpPr>
        <p:spPr>
          <a:xfrm>
            <a:off x="740607" y="3684658"/>
            <a:ext cx="872241" cy="369332"/>
          </a:xfrm>
          <a:prstGeom prst="rect">
            <a:avLst/>
          </a:prstGeom>
          <a:noFill/>
        </p:spPr>
        <p:txBody>
          <a:bodyPr wrap="square" rtlCol="0">
            <a:spAutoFit/>
          </a:bodyPr>
          <a:lstStyle/>
          <a:p>
            <a:r>
              <a:rPr lang="en-US" dirty="0">
                <a:solidFill>
                  <a:srgbClr val="FF0000"/>
                </a:solidFill>
              </a:rPr>
              <a:t>Quark</a:t>
            </a:r>
          </a:p>
        </p:txBody>
      </p:sp>
      <p:sp>
        <p:nvSpPr>
          <p:cNvPr id="36" name="TextBox 35">
            <a:extLst>
              <a:ext uri="{FF2B5EF4-FFF2-40B4-BE49-F238E27FC236}">
                <a16:creationId xmlns:a16="http://schemas.microsoft.com/office/drawing/2014/main" id="{DCD0141C-15A2-9046-A051-BD066049CE48}"/>
              </a:ext>
            </a:extLst>
          </p:cNvPr>
          <p:cNvSpPr txBox="1"/>
          <p:nvPr/>
        </p:nvSpPr>
        <p:spPr>
          <a:xfrm>
            <a:off x="3649631" y="3758197"/>
            <a:ext cx="872241" cy="369332"/>
          </a:xfrm>
          <a:prstGeom prst="rect">
            <a:avLst/>
          </a:prstGeom>
          <a:noFill/>
        </p:spPr>
        <p:txBody>
          <a:bodyPr wrap="square" rtlCol="0">
            <a:spAutoFit/>
          </a:bodyPr>
          <a:lstStyle/>
          <a:p>
            <a:r>
              <a:rPr lang="en-US" dirty="0">
                <a:solidFill>
                  <a:srgbClr val="FF0000"/>
                </a:solidFill>
              </a:rPr>
              <a:t>Quark</a:t>
            </a:r>
          </a:p>
        </p:txBody>
      </p:sp>
      <p:sp>
        <p:nvSpPr>
          <p:cNvPr id="37" name="TextBox 36">
            <a:extLst>
              <a:ext uri="{FF2B5EF4-FFF2-40B4-BE49-F238E27FC236}">
                <a16:creationId xmlns:a16="http://schemas.microsoft.com/office/drawing/2014/main" id="{072DB91C-D301-0E48-904A-1951CCCB58F5}"/>
              </a:ext>
            </a:extLst>
          </p:cNvPr>
          <p:cNvSpPr txBox="1"/>
          <p:nvPr/>
        </p:nvSpPr>
        <p:spPr>
          <a:xfrm>
            <a:off x="7614313" y="3315326"/>
            <a:ext cx="872241" cy="369332"/>
          </a:xfrm>
          <a:prstGeom prst="rect">
            <a:avLst/>
          </a:prstGeom>
          <a:noFill/>
        </p:spPr>
        <p:txBody>
          <a:bodyPr wrap="square" rtlCol="0">
            <a:spAutoFit/>
          </a:bodyPr>
          <a:lstStyle/>
          <a:p>
            <a:r>
              <a:rPr lang="en-US" dirty="0">
                <a:solidFill>
                  <a:srgbClr val="FF0000"/>
                </a:solidFill>
              </a:rPr>
              <a:t>Quark</a:t>
            </a:r>
          </a:p>
        </p:txBody>
      </p:sp>
      <p:sp>
        <p:nvSpPr>
          <p:cNvPr id="38" name="TextBox 37">
            <a:extLst>
              <a:ext uri="{FF2B5EF4-FFF2-40B4-BE49-F238E27FC236}">
                <a16:creationId xmlns:a16="http://schemas.microsoft.com/office/drawing/2014/main" id="{146AE79E-7E92-2D45-B922-21F9F05ACDCA}"/>
              </a:ext>
            </a:extLst>
          </p:cNvPr>
          <p:cNvSpPr txBox="1"/>
          <p:nvPr/>
        </p:nvSpPr>
        <p:spPr>
          <a:xfrm>
            <a:off x="10720735" y="3244334"/>
            <a:ext cx="872241" cy="369332"/>
          </a:xfrm>
          <a:prstGeom prst="rect">
            <a:avLst/>
          </a:prstGeom>
          <a:noFill/>
        </p:spPr>
        <p:txBody>
          <a:bodyPr wrap="square" rtlCol="0">
            <a:spAutoFit/>
          </a:bodyPr>
          <a:lstStyle/>
          <a:p>
            <a:r>
              <a:rPr lang="en-US" dirty="0">
                <a:solidFill>
                  <a:srgbClr val="FF0000"/>
                </a:solidFill>
              </a:rPr>
              <a:t>Quark</a:t>
            </a:r>
          </a:p>
        </p:txBody>
      </p:sp>
      <p:sp>
        <p:nvSpPr>
          <p:cNvPr id="39" name="TextBox 38">
            <a:extLst>
              <a:ext uri="{FF2B5EF4-FFF2-40B4-BE49-F238E27FC236}">
                <a16:creationId xmlns:a16="http://schemas.microsoft.com/office/drawing/2014/main" id="{2DB669B1-42A7-4347-8209-F28E1152E370}"/>
              </a:ext>
            </a:extLst>
          </p:cNvPr>
          <p:cNvSpPr txBox="1"/>
          <p:nvPr/>
        </p:nvSpPr>
        <p:spPr>
          <a:xfrm>
            <a:off x="6840695" y="4976375"/>
            <a:ext cx="872241" cy="369332"/>
          </a:xfrm>
          <a:prstGeom prst="rect">
            <a:avLst/>
          </a:prstGeom>
          <a:noFill/>
        </p:spPr>
        <p:txBody>
          <a:bodyPr wrap="square" rtlCol="0">
            <a:spAutoFit/>
          </a:bodyPr>
          <a:lstStyle/>
          <a:p>
            <a:r>
              <a:rPr lang="en-US" dirty="0">
                <a:solidFill>
                  <a:srgbClr val="FF0000"/>
                </a:solidFill>
              </a:rPr>
              <a:t>Quark</a:t>
            </a:r>
          </a:p>
        </p:txBody>
      </p:sp>
      <p:sp>
        <p:nvSpPr>
          <p:cNvPr id="40" name="TextBox 39">
            <a:extLst>
              <a:ext uri="{FF2B5EF4-FFF2-40B4-BE49-F238E27FC236}">
                <a16:creationId xmlns:a16="http://schemas.microsoft.com/office/drawing/2014/main" id="{13F8CBCC-D000-B043-B5D0-DC9AE03B901F}"/>
              </a:ext>
            </a:extLst>
          </p:cNvPr>
          <p:cNvSpPr txBox="1"/>
          <p:nvPr/>
        </p:nvSpPr>
        <p:spPr>
          <a:xfrm>
            <a:off x="9848494" y="4924500"/>
            <a:ext cx="872241" cy="369332"/>
          </a:xfrm>
          <a:prstGeom prst="rect">
            <a:avLst/>
          </a:prstGeom>
          <a:noFill/>
        </p:spPr>
        <p:txBody>
          <a:bodyPr wrap="square" rtlCol="0">
            <a:spAutoFit/>
          </a:bodyPr>
          <a:lstStyle/>
          <a:p>
            <a:r>
              <a:rPr lang="en-US" dirty="0">
                <a:solidFill>
                  <a:srgbClr val="FF0000"/>
                </a:solidFill>
              </a:rPr>
              <a:t>Quark</a:t>
            </a:r>
          </a:p>
        </p:txBody>
      </p:sp>
      <p:sp>
        <p:nvSpPr>
          <p:cNvPr id="41" name="TextBox 40">
            <a:extLst>
              <a:ext uri="{FF2B5EF4-FFF2-40B4-BE49-F238E27FC236}">
                <a16:creationId xmlns:a16="http://schemas.microsoft.com/office/drawing/2014/main" id="{4DCFA37A-41CE-3B42-9494-6652CC2CA226}"/>
              </a:ext>
            </a:extLst>
          </p:cNvPr>
          <p:cNvSpPr txBox="1"/>
          <p:nvPr/>
        </p:nvSpPr>
        <p:spPr>
          <a:xfrm>
            <a:off x="1876926" y="5240980"/>
            <a:ext cx="2542083" cy="369332"/>
          </a:xfrm>
          <a:prstGeom prst="rect">
            <a:avLst/>
          </a:prstGeom>
          <a:noFill/>
        </p:spPr>
        <p:txBody>
          <a:bodyPr wrap="square" rtlCol="0">
            <a:spAutoFit/>
          </a:bodyPr>
          <a:lstStyle/>
          <a:p>
            <a:pPr algn="ctr"/>
            <a:r>
              <a:rPr lang="en-US" b="1" dirty="0"/>
              <a:t>0.1 &lt; Q</a:t>
            </a:r>
            <a:r>
              <a:rPr lang="en-US" b="1" baseline="30000" dirty="0"/>
              <a:t>2</a:t>
            </a:r>
            <a:r>
              <a:rPr lang="en-US" b="1" dirty="0"/>
              <a:t> &lt; 1.0</a:t>
            </a:r>
          </a:p>
        </p:txBody>
      </p:sp>
      <p:sp>
        <p:nvSpPr>
          <p:cNvPr id="42" name="TextBox 41">
            <a:extLst>
              <a:ext uri="{FF2B5EF4-FFF2-40B4-BE49-F238E27FC236}">
                <a16:creationId xmlns:a16="http://schemas.microsoft.com/office/drawing/2014/main" id="{3BD62E8D-C9A8-9945-9979-5A077DD12FAD}"/>
              </a:ext>
            </a:extLst>
          </p:cNvPr>
          <p:cNvSpPr txBox="1"/>
          <p:nvPr/>
        </p:nvSpPr>
        <p:spPr>
          <a:xfrm>
            <a:off x="7872958" y="1975072"/>
            <a:ext cx="2542083" cy="369332"/>
          </a:xfrm>
          <a:prstGeom prst="rect">
            <a:avLst/>
          </a:prstGeom>
          <a:noFill/>
        </p:spPr>
        <p:txBody>
          <a:bodyPr wrap="square" rtlCol="0">
            <a:spAutoFit/>
          </a:bodyPr>
          <a:lstStyle/>
          <a:p>
            <a:pPr algn="ctr"/>
            <a:r>
              <a:rPr lang="en-US" b="1" dirty="0"/>
              <a:t>10 &lt; Q</a:t>
            </a:r>
            <a:r>
              <a:rPr lang="en-US" b="1" baseline="30000" dirty="0"/>
              <a:t>2</a:t>
            </a:r>
            <a:r>
              <a:rPr lang="en-US" b="1" dirty="0"/>
              <a:t> &lt; 100</a:t>
            </a:r>
          </a:p>
        </p:txBody>
      </p:sp>
      <p:sp>
        <p:nvSpPr>
          <p:cNvPr id="43" name="TextBox 42">
            <a:extLst>
              <a:ext uri="{FF2B5EF4-FFF2-40B4-BE49-F238E27FC236}">
                <a16:creationId xmlns:a16="http://schemas.microsoft.com/office/drawing/2014/main" id="{DCE5D55A-8255-4C45-B851-1F7F6A13E39F}"/>
              </a:ext>
            </a:extLst>
          </p:cNvPr>
          <p:cNvSpPr txBox="1"/>
          <p:nvPr/>
        </p:nvSpPr>
        <p:spPr>
          <a:xfrm>
            <a:off x="6610676" y="2472180"/>
            <a:ext cx="1571615" cy="338554"/>
          </a:xfrm>
          <a:prstGeom prst="rect">
            <a:avLst/>
          </a:prstGeom>
          <a:noFill/>
        </p:spPr>
        <p:txBody>
          <a:bodyPr wrap="square" rtlCol="0">
            <a:spAutoFit/>
          </a:bodyPr>
          <a:lstStyle/>
          <a:p>
            <a:pPr algn="ctr"/>
            <a:r>
              <a:rPr lang="en-US" sz="1600" dirty="0"/>
              <a:t>0.01 &lt; y &lt; 0.1</a:t>
            </a:r>
          </a:p>
        </p:txBody>
      </p:sp>
      <p:sp>
        <p:nvSpPr>
          <p:cNvPr id="44" name="TextBox 43">
            <a:extLst>
              <a:ext uri="{FF2B5EF4-FFF2-40B4-BE49-F238E27FC236}">
                <a16:creationId xmlns:a16="http://schemas.microsoft.com/office/drawing/2014/main" id="{30242BA7-3410-EB4B-B0C6-050A3D85302F}"/>
              </a:ext>
            </a:extLst>
          </p:cNvPr>
          <p:cNvSpPr txBox="1"/>
          <p:nvPr/>
        </p:nvSpPr>
        <p:spPr>
          <a:xfrm>
            <a:off x="9663672" y="2479895"/>
            <a:ext cx="1571615" cy="338554"/>
          </a:xfrm>
          <a:prstGeom prst="rect">
            <a:avLst/>
          </a:prstGeom>
          <a:noFill/>
        </p:spPr>
        <p:txBody>
          <a:bodyPr wrap="square" rtlCol="0">
            <a:spAutoFit/>
          </a:bodyPr>
          <a:lstStyle/>
          <a:p>
            <a:pPr algn="ctr"/>
            <a:r>
              <a:rPr lang="en-US" sz="1600" dirty="0"/>
              <a:t>0.3 &lt; y &lt; 0.4</a:t>
            </a:r>
          </a:p>
        </p:txBody>
      </p:sp>
      <p:sp>
        <p:nvSpPr>
          <p:cNvPr id="45" name="TextBox 44">
            <a:extLst>
              <a:ext uri="{FF2B5EF4-FFF2-40B4-BE49-F238E27FC236}">
                <a16:creationId xmlns:a16="http://schemas.microsoft.com/office/drawing/2014/main" id="{103B0C13-D2D8-5444-8CC8-5EC278B780DE}"/>
              </a:ext>
            </a:extLst>
          </p:cNvPr>
          <p:cNvSpPr txBox="1"/>
          <p:nvPr/>
        </p:nvSpPr>
        <p:spPr>
          <a:xfrm>
            <a:off x="6608692" y="4666267"/>
            <a:ext cx="1571615" cy="338554"/>
          </a:xfrm>
          <a:prstGeom prst="rect">
            <a:avLst/>
          </a:prstGeom>
          <a:noFill/>
        </p:spPr>
        <p:txBody>
          <a:bodyPr wrap="square" rtlCol="0">
            <a:spAutoFit/>
          </a:bodyPr>
          <a:lstStyle/>
          <a:p>
            <a:pPr algn="ctr"/>
            <a:r>
              <a:rPr lang="en-US" sz="1600" dirty="0"/>
              <a:t>0.6 &lt; y &lt; 0.7</a:t>
            </a:r>
          </a:p>
        </p:txBody>
      </p:sp>
      <p:sp>
        <p:nvSpPr>
          <p:cNvPr id="46" name="TextBox 45">
            <a:extLst>
              <a:ext uri="{FF2B5EF4-FFF2-40B4-BE49-F238E27FC236}">
                <a16:creationId xmlns:a16="http://schemas.microsoft.com/office/drawing/2014/main" id="{8F4E5C83-47A5-A545-A226-148E17509EE5}"/>
              </a:ext>
            </a:extLst>
          </p:cNvPr>
          <p:cNvSpPr txBox="1"/>
          <p:nvPr/>
        </p:nvSpPr>
        <p:spPr>
          <a:xfrm>
            <a:off x="9663672" y="4666267"/>
            <a:ext cx="1571615" cy="338554"/>
          </a:xfrm>
          <a:prstGeom prst="rect">
            <a:avLst/>
          </a:prstGeom>
          <a:noFill/>
        </p:spPr>
        <p:txBody>
          <a:bodyPr wrap="square" rtlCol="0">
            <a:spAutoFit/>
          </a:bodyPr>
          <a:lstStyle/>
          <a:p>
            <a:pPr algn="ctr"/>
            <a:r>
              <a:rPr lang="en-US" sz="1600" dirty="0"/>
              <a:t>0.9 &lt; y &lt; 0.95</a:t>
            </a:r>
          </a:p>
        </p:txBody>
      </p:sp>
      <p:sp>
        <p:nvSpPr>
          <p:cNvPr id="47" name="TextBox 46">
            <a:extLst>
              <a:ext uri="{FF2B5EF4-FFF2-40B4-BE49-F238E27FC236}">
                <a16:creationId xmlns:a16="http://schemas.microsoft.com/office/drawing/2014/main" id="{16DDDD08-DCBE-2046-8294-1809B61C9314}"/>
              </a:ext>
            </a:extLst>
          </p:cNvPr>
          <p:cNvSpPr txBox="1"/>
          <p:nvPr/>
        </p:nvSpPr>
        <p:spPr>
          <a:xfrm>
            <a:off x="471675" y="1201123"/>
            <a:ext cx="1571615" cy="338554"/>
          </a:xfrm>
          <a:prstGeom prst="rect">
            <a:avLst/>
          </a:prstGeom>
          <a:noFill/>
        </p:spPr>
        <p:txBody>
          <a:bodyPr wrap="square" rtlCol="0">
            <a:spAutoFit/>
          </a:bodyPr>
          <a:lstStyle/>
          <a:p>
            <a:pPr algn="ctr"/>
            <a:r>
              <a:rPr lang="en-US" sz="1600" dirty="0"/>
              <a:t>0.01 &lt; y &lt; 0.1</a:t>
            </a:r>
          </a:p>
        </p:txBody>
      </p:sp>
      <p:sp>
        <p:nvSpPr>
          <p:cNvPr id="48" name="TextBox 47">
            <a:extLst>
              <a:ext uri="{FF2B5EF4-FFF2-40B4-BE49-F238E27FC236}">
                <a16:creationId xmlns:a16="http://schemas.microsoft.com/office/drawing/2014/main" id="{62D3A27A-DADF-9549-B5E6-5D7F90104CE5}"/>
              </a:ext>
            </a:extLst>
          </p:cNvPr>
          <p:cNvSpPr txBox="1"/>
          <p:nvPr/>
        </p:nvSpPr>
        <p:spPr>
          <a:xfrm>
            <a:off x="3524671" y="1208838"/>
            <a:ext cx="1571615" cy="338554"/>
          </a:xfrm>
          <a:prstGeom prst="rect">
            <a:avLst/>
          </a:prstGeom>
          <a:noFill/>
        </p:spPr>
        <p:txBody>
          <a:bodyPr wrap="square" rtlCol="0">
            <a:spAutoFit/>
          </a:bodyPr>
          <a:lstStyle/>
          <a:p>
            <a:pPr algn="ctr"/>
            <a:r>
              <a:rPr lang="en-US" sz="1600" dirty="0"/>
              <a:t>0.3 &lt; y &lt; 0.4</a:t>
            </a:r>
          </a:p>
        </p:txBody>
      </p:sp>
      <p:sp>
        <p:nvSpPr>
          <p:cNvPr id="49" name="TextBox 48">
            <a:extLst>
              <a:ext uri="{FF2B5EF4-FFF2-40B4-BE49-F238E27FC236}">
                <a16:creationId xmlns:a16="http://schemas.microsoft.com/office/drawing/2014/main" id="{91E8DBE5-0CF5-DD4D-BB88-8622CE5FBE7C}"/>
              </a:ext>
            </a:extLst>
          </p:cNvPr>
          <p:cNvSpPr txBox="1"/>
          <p:nvPr/>
        </p:nvSpPr>
        <p:spPr>
          <a:xfrm>
            <a:off x="469691" y="3395210"/>
            <a:ext cx="1571615" cy="338554"/>
          </a:xfrm>
          <a:prstGeom prst="rect">
            <a:avLst/>
          </a:prstGeom>
          <a:noFill/>
        </p:spPr>
        <p:txBody>
          <a:bodyPr wrap="square" rtlCol="0">
            <a:spAutoFit/>
          </a:bodyPr>
          <a:lstStyle/>
          <a:p>
            <a:pPr algn="ctr"/>
            <a:r>
              <a:rPr lang="en-US" sz="1600" dirty="0"/>
              <a:t>0.6 &lt; y &lt; 0.7</a:t>
            </a:r>
          </a:p>
        </p:txBody>
      </p:sp>
      <p:sp>
        <p:nvSpPr>
          <p:cNvPr id="50" name="TextBox 49">
            <a:extLst>
              <a:ext uri="{FF2B5EF4-FFF2-40B4-BE49-F238E27FC236}">
                <a16:creationId xmlns:a16="http://schemas.microsoft.com/office/drawing/2014/main" id="{190FE2B6-3A4E-8746-842C-60B7E985BE78}"/>
              </a:ext>
            </a:extLst>
          </p:cNvPr>
          <p:cNvSpPr txBox="1"/>
          <p:nvPr/>
        </p:nvSpPr>
        <p:spPr>
          <a:xfrm>
            <a:off x="3524671" y="3395210"/>
            <a:ext cx="1571615" cy="338554"/>
          </a:xfrm>
          <a:prstGeom prst="rect">
            <a:avLst/>
          </a:prstGeom>
          <a:noFill/>
        </p:spPr>
        <p:txBody>
          <a:bodyPr wrap="square" rtlCol="0">
            <a:spAutoFit/>
          </a:bodyPr>
          <a:lstStyle/>
          <a:p>
            <a:pPr algn="ctr"/>
            <a:r>
              <a:rPr lang="en-US" sz="1600" dirty="0"/>
              <a:t>0.9 &lt; y &lt; 0.95</a:t>
            </a:r>
          </a:p>
        </p:txBody>
      </p:sp>
      <p:sp>
        <p:nvSpPr>
          <p:cNvPr id="51" name="TextBox 50">
            <a:extLst>
              <a:ext uri="{FF2B5EF4-FFF2-40B4-BE49-F238E27FC236}">
                <a16:creationId xmlns:a16="http://schemas.microsoft.com/office/drawing/2014/main" id="{C7D381B7-0C9D-194C-A590-852AF47BA9ED}"/>
              </a:ext>
            </a:extLst>
          </p:cNvPr>
          <p:cNvSpPr txBox="1"/>
          <p:nvPr/>
        </p:nvSpPr>
        <p:spPr>
          <a:xfrm>
            <a:off x="6626529" y="517362"/>
            <a:ext cx="5429114" cy="1477328"/>
          </a:xfrm>
          <a:prstGeom prst="rect">
            <a:avLst/>
          </a:prstGeom>
          <a:noFill/>
        </p:spPr>
        <p:txBody>
          <a:bodyPr wrap="square" rtlCol="0">
            <a:spAutoFit/>
          </a:bodyPr>
          <a:lstStyle/>
          <a:p>
            <a:pPr marL="285750" indent="-285750">
              <a:buFont typeface="Wingdings" pitchFamily="2" charset="2"/>
              <a:buChar char="q"/>
            </a:pPr>
            <a:r>
              <a:rPr lang="en-US" dirty="0"/>
              <a:t>Look at energy vs </a:t>
            </a:r>
            <a:r>
              <a:rPr lang="en-US" dirty="0" err="1"/>
              <a:t>pseudorapidity</a:t>
            </a:r>
            <a:r>
              <a:rPr lang="en-US" dirty="0"/>
              <a:t> of the scattered electron and struck quark as a function of y and Q</a:t>
            </a:r>
            <a:r>
              <a:rPr lang="en-US" baseline="30000" dirty="0"/>
              <a:t>2</a:t>
            </a:r>
          </a:p>
          <a:p>
            <a:pPr marL="285750" indent="-285750">
              <a:buFont typeface="Wingdings" pitchFamily="2" charset="2"/>
              <a:buChar char="q"/>
            </a:pPr>
            <a:endParaRPr lang="en-US" dirty="0"/>
          </a:p>
          <a:p>
            <a:pPr marL="285750" indent="-285750">
              <a:buFont typeface="Wingdings" pitchFamily="2" charset="2"/>
              <a:buChar char="q"/>
            </a:pPr>
            <a:r>
              <a:rPr lang="en-US" dirty="0"/>
              <a:t>For fixed Q</a:t>
            </a:r>
            <a:r>
              <a:rPr lang="en-US" baseline="30000" dirty="0"/>
              <a:t>2</a:t>
            </a:r>
            <a:r>
              <a:rPr lang="en-US" dirty="0"/>
              <a:t>, as y increases, electron eta increases while </a:t>
            </a:r>
            <a:r>
              <a:rPr lang="en-US" dirty="0" err="1"/>
              <a:t>parton</a:t>
            </a:r>
            <a:r>
              <a:rPr lang="en-US" dirty="0"/>
              <a:t> eta decreases</a:t>
            </a:r>
          </a:p>
        </p:txBody>
      </p:sp>
      <p:sp>
        <p:nvSpPr>
          <p:cNvPr id="52" name="TextBox 51">
            <a:extLst>
              <a:ext uri="{FF2B5EF4-FFF2-40B4-BE49-F238E27FC236}">
                <a16:creationId xmlns:a16="http://schemas.microsoft.com/office/drawing/2014/main" id="{3BB3238B-8FA5-A442-A852-AAE57A0D8DE6}"/>
              </a:ext>
            </a:extLst>
          </p:cNvPr>
          <p:cNvSpPr txBox="1"/>
          <p:nvPr/>
        </p:nvSpPr>
        <p:spPr>
          <a:xfrm>
            <a:off x="312517" y="5742661"/>
            <a:ext cx="5783484" cy="646331"/>
          </a:xfrm>
          <a:prstGeom prst="rect">
            <a:avLst/>
          </a:prstGeom>
          <a:noFill/>
        </p:spPr>
        <p:txBody>
          <a:bodyPr wrap="square" rtlCol="0">
            <a:spAutoFit/>
          </a:bodyPr>
          <a:lstStyle/>
          <a:p>
            <a:pPr marL="285750" indent="-285750">
              <a:buFont typeface="Wingdings" pitchFamily="2" charset="2"/>
              <a:buChar char="q"/>
            </a:pPr>
            <a:r>
              <a:rPr lang="en-US" dirty="0"/>
              <a:t>As Q</a:t>
            </a:r>
            <a:r>
              <a:rPr lang="en-US" baseline="30000" dirty="0"/>
              <a:t>2</a:t>
            </a:r>
            <a:r>
              <a:rPr lang="en-US" dirty="0"/>
              <a:t> increases, both the scattered electron and struck quark move to larger eta for all values of y</a:t>
            </a:r>
          </a:p>
        </p:txBody>
      </p:sp>
      <p:sp>
        <p:nvSpPr>
          <p:cNvPr id="7" name="Footer Placeholder 6">
            <a:extLst>
              <a:ext uri="{FF2B5EF4-FFF2-40B4-BE49-F238E27FC236}">
                <a16:creationId xmlns:a16="http://schemas.microsoft.com/office/drawing/2014/main" id="{ADE1954B-2812-9E43-BB80-AD0723EEEB00}"/>
              </a:ext>
            </a:extLst>
          </p:cNvPr>
          <p:cNvSpPr>
            <a:spLocks noGrp="1"/>
          </p:cNvSpPr>
          <p:nvPr>
            <p:ph type="ftr" sz="quarter" idx="11"/>
          </p:nvPr>
        </p:nvSpPr>
        <p:spPr/>
        <p:txBody>
          <a:bodyPr/>
          <a:lstStyle/>
          <a:p>
            <a:r>
              <a:rPr lang="en-US"/>
              <a:t>EICUG Early Career</a:t>
            </a:r>
          </a:p>
        </p:txBody>
      </p:sp>
      <p:sp>
        <p:nvSpPr>
          <p:cNvPr id="10" name="Slide Number Placeholder 9">
            <a:extLst>
              <a:ext uri="{FF2B5EF4-FFF2-40B4-BE49-F238E27FC236}">
                <a16:creationId xmlns:a16="http://schemas.microsoft.com/office/drawing/2014/main" id="{13FA36EC-1C84-F144-891A-DD8161323F15}"/>
              </a:ext>
            </a:extLst>
          </p:cNvPr>
          <p:cNvSpPr>
            <a:spLocks noGrp="1"/>
          </p:cNvSpPr>
          <p:nvPr>
            <p:ph type="sldNum" sz="quarter" idx="12"/>
          </p:nvPr>
        </p:nvSpPr>
        <p:spPr/>
        <p:txBody>
          <a:bodyPr/>
          <a:lstStyle/>
          <a:p>
            <a:fld id="{5D4A0402-B54A-814D-BCFB-0A833BEEB04B}" type="slidenum">
              <a:rPr lang="en-US" smtClean="0"/>
              <a:t>55</a:t>
            </a:fld>
            <a:endParaRPr lang="en-US"/>
          </a:p>
        </p:txBody>
      </p:sp>
    </p:spTree>
    <p:extLst>
      <p:ext uri="{BB962C8B-B14F-4D97-AF65-F5344CB8AC3E}">
        <p14:creationId xmlns:p14="http://schemas.microsoft.com/office/powerpoint/2010/main" val="19932185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CBDA51-46EF-3443-A4DC-760828667ECE}"/>
              </a:ext>
            </a:extLst>
          </p:cNvPr>
          <p:cNvSpPr txBox="1"/>
          <p:nvPr/>
        </p:nvSpPr>
        <p:spPr>
          <a:xfrm>
            <a:off x="312516" y="173620"/>
            <a:ext cx="8461094" cy="648183"/>
          </a:xfrm>
          <a:prstGeom prst="rect">
            <a:avLst/>
          </a:prstGeom>
          <a:noFill/>
        </p:spPr>
        <p:txBody>
          <a:bodyPr wrap="square" lIns="91440" tIns="45720" rIns="91440" bIns="45720" rtlCol="0" anchor="t">
            <a:spAutoFit/>
          </a:bodyPr>
          <a:lstStyle/>
          <a:p>
            <a:r>
              <a:rPr lang="en-US" sz="3600" dirty="0">
                <a:solidFill>
                  <a:srgbClr val="FF0000"/>
                </a:solidFill>
                <a:cs typeface="Calibri"/>
              </a:rPr>
              <a:t>Struck Quark + FSR (5x41)</a:t>
            </a:r>
          </a:p>
        </p:txBody>
      </p:sp>
      <p:pic>
        <p:nvPicPr>
          <p:cNvPr id="3" name="Picture 2" descr="Graphical user interface, application&#10;&#10;Description automatically generated">
            <a:extLst>
              <a:ext uri="{FF2B5EF4-FFF2-40B4-BE49-F238E27FC236}">
                <a16:creationId xmlns:a16="http://schemas.microsoft.com/office/drawing/2014/main" id="{8BD79FEB-0A99-0849-AC9C-1AD08E390AF8}"/>
              </a:ext>
            </a:extLst>
          </p:cNvPr>
          <p:cNvPicPr>
            <a:picLocks noChangeAspect="1"/>
          </p:cNvPicPr>
          <p:nvPr/>
        </p:nvPicPr>
        <p:blipFill>
          <a:blip r:embed="rId2"/>
          <a:stretch>
            <a:fillRect/>
          </a:stretch>
        </p:blipFill>
        <p:spPr>
          <a:xfrm>
            <a:off x="0" y="939796"/>
            <a:ext cx="6096000" cy="4377202"/>
          </a:xfrm>
          <a:prstGeom prst="rect">
            <a:avLst/>
          </a:prstGeom>
        </p:spPr>
      </p:pic>
      <p:pic>
        <p:nvPicPr>
          <p:cNvPr id="4" name="Picture 3" descr="Chart&#10;&#10;Description automatically generated">
            <a:extLst>
              <a:ext uri="{FF2B5EF4-FFF2-40B4-BE49-F238E27FC236}">
                <a16:creationId xmlns:a16="http://schemas.microsoft.com/office/drawing/2014/main" id="{20D72C57-55DE-E244-AB2F-E85C386DFAC1}"/>
              </a:ext>
            </a:extLst>
          </p:cNvPr>
          <p:cNvPicPr>
            <a:picLocks noChangeAspect="1"/>
          </p:cNvPicPr>
          <p:nvPr/>
        </p:nvPicPr>
        <p:blipFill>
          <a:blip r:embed="rId3"/>
          <a:stretch>
            <a:fillRect/>
          </a:stretch>
        </p:blipFill>
        <p:spPr>
          <a:xfrm>
            <a:off x="6096000" y="2221570"/>
            <a:ext cx="6096000" cy="4377202"/>
          </a:xfrm>
          <a:prstGeom prst="rect">
            <a:avLst/>
          </a:prstGeom>
        </p:spPr>
      </p:pic>
      <p:pic>
        <p:nvPicPr>
          <p:cNvPr id="5" name="Picture 4" descr="Chart, surface chart&#10;&#10;Description automatically generated">
            <a:extLst>
              <a:ext uri="{FF2B5EF4-FFF2-40B4-BE49-F238E27FC236}">
                <a16:creationId xmlns:a16="http://schemas.microsoft.com/office/drawing/2014/main" id="{220B39E8-0BF1-A140-B277-54575C6E316F}"/>
              </a:ext>
            </a:extLst>
          </p:cNvPr>
          <p:cNvPicPr>
            <a:picLocks noChangeAspect="1"/>
          </p:cNvPicPr>
          <p:nvPr/>
        </p:nvPicPr>
        <p:blipFill>
          <a:blip r:embed="rId4"/>
          <a:stretch>
            <a:fillRect/>
          </a:stretch>
        </p:blipFill>
        <p:spPr>
          <a:xfrm>
            <a:off x="6096000" y="2221569"/>
            <a:ext cx="6096001" cy="4377203"/>
          </a:xfrm>
          <a:prstGeom prst="rect">
            <a:avLst/>
          </a:prstGeom>
        </p:spPr>
      </p:pic>
      <p:pic>
        <p:nvPicPr>
          <p:cNvPr id="6" name="Picture 5" descr="Chart&#10;&#10;Description automatically generated">
            <a:extLst>
              <a:ext uri="{FF2B5EF4-FFF2-40B4-BE49-F238E27FC236}">
                <a16:creationId xmlns:a16="http://schemas.microsoft.com/office/drawing/2014/main" id="{A1FE1821-12DB-4B41-87F4-766A14EFD7DD}"/>
              </a:ext>
            </a:extLst>
          </p:cNvPr>
          <p:cNvPicPr>
            <a:picLocks noChangeAspect="1"/>
          </p:cNvPicPr>
          <p:nvPr/>
        </p:nvPicPr>
        <p:blipFill>
          <a:blip r:embed="rId5"/>
          <a:stretch>
            <a:fillRect/>
          </a:stretch>
        </p:blipFill>
        <p:spPr>
          <a:xfrm>
            <a:off x="0" y="939795"/>
            <a:ext cx="6096000" cy="4377202"/>
          </a:xfrm>
          <a:prstGeom prst="rect">
            <a:avLst/>
          </a:prstGeom>
        </p:spPr>
      </p:pic>
      <p:pic>
        <p:nvPicPr>
          <p:cNvPr id="7" name="Picture 6" descr="Chart&#10;&#10;Description automatically generated">
            <a:extLst>
              <a:ext uri="{FF2B5EF4-FFF2-40B4-BE49-F238E27FC236}">
                <a16:creationId xmlns:a16="http://schemas.microsoft.com/office/drawing/2014/main" id="{8394BEE1-B1AD-174B-A25F-8F7E62931AD6}"/>
              </a:ext>
            </a:extLst>
          </p:cNvPr>
          <p:cNvPicPr>
            <a:picLocks noChangeAspect="1"/>
          </p:cNvPicPr>
          <p:nvPr/>
        </p:nvPicPr>
        <p:blipFill>
          <a:blip r:embed="rId6"/>
          <a:stretch>
            <a:fillRect/>
          </a:stretch>
        </p:blipFill>
        <p:spPr>
          <a:xfrm>
            <a:off x="-2" y="939794"/>
            <a:ext cx="6096001" cy="4377203"/>
          </a:xfrm>
          <a:prstGeom prst="rect">
            <a:avLst/>
          </a:prstGeom>
        </p:spPr>
      </p:pic>
      <p:pic>
        <p:nvPicPr>
          <p:cNvPr id="8" name="Picture 7" descr="Chart, surface chart&#10;&#10;Description automatically generated">
            <a:extLst>
              <a:ext uri="{FF2B5EF4-FFF2-40B4-BE49-F238E27FC236}">
                <a16:creationId xmlns:a16="http://schemas.microsoft.com/office/drawing/2014/main" id="{3CFF88DF-FA30-0545-A475-54F9A4995C0B}"/>
              </a:ext>
            </a:extLst>
          </p:cNvPr>
          <p:cNvPicPr>
            <a:picLocks noChangeAspect="1"/>
          </p:cNvPicPr>
          <p:nvPr/>
        </p:nvPicPr>
        <p:blipFill>
          <a:blip r:embed="rId7"/>
          <a:stretch>
            <a:fillRect/>
          </a:stretch>
        </p:blipFill>
        <p:spPr>
          <a:xfrm>
            <a:off x="6095998" y="2221568"/>
            <a:ext cx="6096001" cy="4377203"/>
          </a:xfrm>
          <a:prstGeom prst="rect">
            <a:avLst/>
          </a:prstGeom>
        </p:spPr>
      </p:pic>
      <p:cxnSp>
        <p:nvCxnSpPr>
          <p:cNvPr id="9" name="Straight Connector 8">
            <a:extLst>
              <a:ext uri="{FF2B5EF4-FFF2-40B4-BE49-F238E27FC236}">
                <a16:creationId xmlns:a16="http://schemas.microsoft.com/office/drawing/2014/main" id="{C8AD8632-F3A3-4D4A-B709-31A5F8F9482D}"/>
              </a:ext>
            </a:extLst>
          </p:cNvPr>
          <p:cNvCxnSpPr/>
          <p:nvPr/>
        </p:nvCxnSpPr>
        <p:spPr>
          <a:xfrm flipV="1">
            <a:off x="2452577" y="1190847"/>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52C7BA8-A11D-C94B-8068-9324F81A7972}"/>
              </a:ext>
            </a:extLst>
          </p:cNvPr>
          <p:cNvCxnSpPr/>
          <p:nvPr/>
        </p:nvCxnSpPr>
        <p:spPr>
          <a:xfrm flipV="1">
            <a:off x="577703" y="1190847"/>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E1A10FF-1B43-4E42-9D82-77A762FDDDD0}"/>
              </a:ext>
            </a:extLst>
          </p:cNvPr>
          <p:cNvCxnSpPr/>
          <p:nvPr/>
        </p:nvCxnSpPr>
        <p:spPr>
          <a:xfrm flipV="1">
            <a:off x="577703" y="3374415"/>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2259EFF-401C-784F-A127-2F7E77C6D4E3}"/>
              </a:ext>
            </a:extLst>
          </p:cNvPr>
          <p:cNvCxnSpPr/>
          <p:nvPr/>
        </p:nvCxnSpPr>
        <p:spPr>
          <a:xfrm flipV="1">
            <a:off x="2455657" y="3374415"/>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8453B65-2708-954B-A4BF-F706BE84D439}"/>
              </a:ext>
            </a:extLst>
          </p:cNvPr>
          <p:cNvCxnSpPr/>
          <p:nvPr/>
        </p:nvCxnSpPr>
        <p:spPr>
          <a:xfrm flipV="1">
            <a:off x="3630700" y="1190847"/>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F66859B-1CC9-A648-9C61-C44C714752E9}"/>
              </a:ext>
            </a:extLst>
          </p:cNvPr>
          <p:cNvCxnSpPr/>
          <p:nvPr/>
        </p:nvCxnSpPr>
        <p:spPr>
          <a:xfrm flipV="1">
            <a:off x="5496975" y="1190847"/>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AB8F758-E48A-CE42-8834-B6FCF1A09FCE}"/>
              </a:ext>
            </a:extLst>
          </p:cNvPr>
          <p:cNvCxnSpPr/>
          <p:nvPr/>
        </p:nvCxnSpPr>
        <p:spPr>
          <a:xfrm flipV="1">
            <a:off x="3630700" y="3374415"/>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E153E4B-75FF-1648-9576-858AFFC62600}"/>
              </a:ext>
            </a:extLst>
          </p:cNvPr>
          <p:cNvCxnSpPr/>
          <p:nvPr/>
        </p:nvCxnSpPr>
        <p:spPr>
          <a:xfrm flipV="1">
            <a:off x="5496975" y="3374415"/>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67819E6-12D2-2F42-9B18-1AFD81268158}"/>
              </a:ext>
            </a:extLst>
          </p:cNvPr>
          <p:cNvCxnSpPr/>
          <p:nvPr/>
        </p:nvCxnSpPr>
        <p:spPr>
          <a:xfrm flipV="1">
            <a:off x="6673703" y="2460014"/>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8DCF668-60E4-7849-8DCB-F5AF185E9729}"/>
              </a:ext>
            </a:extLst>
          </p:cNvPr>
          <p:cNvCxnSpPr/>
          <p:nvPr/>
        </p:nvCxnSpPr>
        <p:spPr>
          <a:xfrm flipV="1">
            <a:off x="6673703" y="4658571"/>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EB81EEC-0F1F-2E43-83C9-27A1C6F7ACA4}"/>
              </a:ext>
            </a:extLst>
          </p:cNvPr>
          <p:cNvCxnSpPr/>
          <p:nvPr/>
        </p:nvCxnSpPr>
        <p:spPr>
          <a:xfrm flipV="1">
            <a:off x="8542476" y="4658571"/>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6B049AB-84D8-094E-804F-E4094A592097}"/>
              </a:ext>
            </a:extLst>
          </p:cNvPr>
          <p:cNvCxnSpPr/>
          <p:nvPr/>
        </p:nvCxnSpPr>
        <p:spPr>
          <a:xfrm flipV="1">
            <a:off x="9719204" y="2460014"/>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87CB2DF-AFF7-514F-907A-8F6DCC56F690}"/>
              </a:ext>
            </a:extLst>
          </p:cNvPr>
          <p:cNvCxnSpPr/>
          <p:nvPr/>
        </p:nvCxnSpPr>
        <p:spPr>
          <a:xfrm flipV="1">
            <a:off x="11600470" y="2460014"/>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95A42DD-9D16-E345-B0DE-47CCF931044E}"/>
              </a:ext>
            </a:extLst>
          </p:cNvPr>
          <p:cNvCxnSpPr/>
          <p:nvPr/>
        </p:nvCxnSpPr>
        <p:spPr>
          <a:xfrm flipV="1">
            <a:off x="9717287" y="4658571"/>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C925A3B-5A58-934B-B83E-87075F7996BD}"/>
              </a:ext>
            </a:extLst>
          </p:cNvPr>
          <p:cNvCxnSpPr/>
          <p:nvPr/>
        </p:nvCxnSpPr>
        <p:spPr>
          <a:xfrm flipV="1">
            <a:off x="11600470" y="4658571"/>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9A1367C-EA13-1B4C-BCAD-9FF105400396}"/>
              </a:ext>
            </a:extLst>
          </p:cNvPr>
          <p:cNvCxnSpPr/>
          <p:nvPr/>
        </p:nvCxnSpPr>
        <p:spPr>
          <a:xfrm flipV="1">
            <a:off x="8542476" y="2460014"/>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F306095-6B87-094F-A349-FBFE63664A2B}"/>
              </a:ext>
            </a:extLst>
          </p:cNvPr>
          <p:cNvSpPr txBox="1"/>
          <p:nvPr/>
        </p:nvSpPr>
        <p:spPr>
          <a:xfrm>
            <a:off x="1876926" y="5240980"/>
            <a:ext cx="2542083" cy="369332"/>
          </a:xfrm>
          <a:prstGeom prst="rect">
            <a:avLst/>
          </a:prstGeom>
          <a:noFill/>
        </p:spPr>
        <p:txBody>
          <a:bodyPr wrap="square" rtlCol="0">
            <a:spAutoFit/>
          </a:bodyPr>
          <a:lstStyle/>
          <a:p>
            <a:pPr algn="ctr"/>
            <a:r>
              <a:rPr lang="en-US" b="1" dirty="0"/>
              <a:t>0.1 &lt; Q</a:t>
            </a:r>
            <a:r>
              <a:rPr lang="en-US" b="1" baseline="30000" dirty="0"/>
              <a:t>2</a:t>
            </a:r>
            <a:r>
              <a:rPr lang="en-US" b="1" dirty="0"/>
              <a:t> &lt; 1.0</a:t>
            </a:r>
          </a:p>
        </p:txBody>
      </p:sp>
      <p:sp>
        <p:nvSpPr>
          <p:cNvPr id="26" name="TextBox 25">
            <a:extLst>
              <a:ext uri="{FF2B5EF4-FFF2-40B4-BE49-F238E27FC236}">
                <a16:creationId xmlns:a16="http://schemas.microsoft.com/office/drawing/2014/main" id="{4DA6AFA1-A75B-1148-9544-6372A199802D}"/>
              </a:ext>
            </a:extLst>
          </p:cNvPr>
          <p:cNvSpPr txBox="1"/>
          <p:nvPr/>
        </p:nvSpPr>
        <p:spPr>
          <a:xfrm>
            <a:off x="7872958" y="1975072"/>
            <a:ext cx="2542083" cy="369332"/>
          </a:xfrm>
          <a:prstGeom prst="rect">
            <a:avLst/>
          </a:prstGeom>
          <a:noFill/>
        </p:spPr>
        <p:txBody>
          <a:bodyPr wrap="square" rtlCol="0">
            <a:spAutoFit/>
          </a:bodyPr>
          <a:lstStyle/>
          <a:p>
            <a:pPr algn="ctr"/>
            <a:r>
              <a:rPr lang="en-US" b="1" dirty="0"/>
              <a:t>10 &lt; Q</a:t>
            </a:r>
            <a:r>
              <a:rPr lang="en-US" b="1" baseline="30000" dirty="0"/>
              <a:t>2</a:t>
            </a:r>
            <a:r>
              <a:rPr lang="en-US" b="1" dirty="0"/>
              <a:t> &lt; 100</a:t>
            </a:r>
          </a:p>
        </p:txBody>
      </p:sp>
      <p:sp>
        <p:nvSpPr>
          <p:cNvPr id="27" name="TextBox 26">
            <a:extLst>
              <a:ext uri="{FF2B5EF4-FFF2-40B4-BE49-F238E27FC236}">
                <a16:creationId xmlns:a16="http://schemas.microsoft.com/office/drawing/2014/main" id="{A490AC90-2FCC-6341-90BF-3DDE3DD71F29}"/>
              </a:ext>
            </a:extLst>
          </p:cNvPr>
          <p:cNvSpPr txBox="1"/>
          <p:nvPr/>
        </p:nvSpPr>
        <p:spPr>
          <a:xfrm>
            <a:off x="6610676" y="2472180"/>
            <a:ext cx="1571615" cy="338554"/>
          </a:xfrm>
          <a:prstGeom prst="rect">
            <a:avLst/>
          </a:prstGeom>
          <a:noFill/>
        </p:spPr>
        <p:txBody>
          <a:bodyPr wrap="square" rtlCol="0">
            <a:spAutoFit/>
          </a:bodyPr>
          <a:lstStyle/>
          <a:p>
            <a:pPr algn="ctr"/>
            <a:r>
              <a:rPr lang="en-US" sz="1600" dirty="0"/>
              <a:t>0.01 &lt; y &lt; 0.1</a:t>
            </a:r>
          </a:p>
        </p:txBody>
      </p:sp>
      <p:sp>
        <p:nvSpPr>
          <p:cNvPr id="28" name="TextBox 27">
            <a:extLst>
              <a:ext uri="{FF2B5EF4-FFF2-40B4-BE49-F238E27FC236}">
                <a16:creationId xmlns:a16="http://schemas.microsoft.com/office/drawing/2014/main" id="{0C78D8EF-B6BD-3640-A8D7-C6C4CD81CC38}"/>
              </a:ext>
            </a:extLst>
          </p:cNvPr>
          <p:cNvSpPr txBox="1"/>
          <p:nvPr/>
        </p:nvSpPr>
        <p:spPr>
          <a:xfrm>
            <a:off x="9663672" y="2479895"/>
            <a:ext cx="1571615" cy="338554"/>
          </a:xfrm>
          <a:prstGeom prst="rect">
            <a:avLst/>
          </a:prstGeom>
          <a:noFill/>
        </p:spPr>
        <p:txBody>
          <a:bodyPr wrap="square" rtlCol="0">
            <a:spAutoFit/>
          </a:bodyPr>
          <a:lstStyle/>
          <a:p>
            <a:pPr algn="ctr"/>
            <a:r>
              <a:rPr lang="en-US" sz="1600" dirty="0"/>
              <a:t>0.3 &lt; y &lt; 0.4</a:t>
            </a:r>
          </a:p>
        </p:txBody>
      </p:sp>
      <p:sp>
        <p:nvSpPr>
          <p:cNvPr id="29" name="TextBox 28">
            <a:extLst>
              <a:ext uri="{FF2B5EF4-FFF2-40B4-BE49-F238E27FC236}">
                <a16:creationId xmlns:a16="http://schemas.microsoft.com/office/drawing/2014/main" id="{F70C6446-64D8-D04A-9868-B512D89B6E98}"/>
              </a:ext>
            </a:extLst>
          </p:cNvPr>
          <p:cNvSpPr txBox="1"/>
          <p:nvPr/>
        </p:nvSpPr>
        <p:spPr>
          <a:xfrm>
            <a:off x="6608692" y="4666267"/>
            <a:ext cx="1571615" cy="338554"/>
          </a:xfrm>
          <a:prstGeom prst="rect">
            <a:avLst/>
          </a:prstGeom>
          <a:noFill/>
        </p:spPr>
        <p:txBody>
          <a:bodyPr wrap="square" rtlCol="0">
            <a:spAutoFit/>
          </a:bodyPr>
          <a:lstStyle/>
          <a:p>
            <a:pPr algn="ctr"/>
            <a:r>
              <a:rPr lang="en-US" sz="1600" dirty="0"/>
              <a:t>0.6 &lt; y &lt; 0.7</a:t>
            </a:r>
          </a:p>
        </p:txBody>
      </p:sp>
      <p:sp>
        <p:nvSpPr>
          <p:cNvPr id="30" name="TextBox 29">
            <a:extLst>
              <a:ext uri="{FF2B5EF4-FFF2-40B4-BE49-F238E27FC236}">
                <a16:creationId xmlns:a16="http://schemas.microsoft.com/office/drawing/2014/main" id="{455F4722-E285-0D47-89B8-FBF981D8BA5F}"/>
              </a:ext>
            </a:extLst>
          </p:cNvPr>
          <p:cNvSpPr txBox="1"/>
          <p:nvPr/>
        </p:nvSpPr>
        <p:spPr>
          <a:xfrm>
            <a:off x="9663672" y="4666267"/>
            <a:ext cx="1571615" cy="338554"/>
          </a:xfrm>
          <a:prstGeom prst="rect">
            <a:avLst/>
          </a:prstGeom>
          <a:noFill/>
        </p:spPr>
        <p:txBody>
          <a:bodyPr wrap="square" rtlCol="0">
            <a:spAutoFit/>
          </a:bodyPr>
          <a:lstStyle/>
          <a:p>
            <a:pPr algn="ctr"/>
            <a:r>
              <a:rPr lang="en-US" sz="1600" dirty="0"/>
              <a:t>0.9 &lt; y &lt; 0.95</a:t>
            </a:r>
          </a:p>
        </p:txBody>
      </p:sp>
      <p:sp>
        <p:nvSpPr>
          <p:cNvPr id="31" name="TextBox 30">
            <a:extLst>
              <a:ext uri="{FF2B5EF4-FFF2-40B4-BE49-F238E27FC236}">
                <a16:creationId xmlns:a16="http://schemas.microsoft.com/office/drawing/2014/main" id="{1F94F69F-8D6F-DA42-94E0-FF31999E3BE4}"/>
              </a:ext>
            </a:extLst>
          </p:cNvPr>
          <p:cNvSpPr txBox="1"/>
          <p:nvPr/>
        </p:nvSpPr>
        <p:spPr>
          <a:xfrm>
            <a:off x="471675" y="1201123"/>
            <a:ext cx="1571615" cy="338554"/>
          </a:xfrm>
          <a:prstGeom prst="rect">
            <a:avLst/>
          </a:prstGeom>
          <a:noFill/>
        </p:spPr>
        <p:txBody>
          <a:bodyPr wrap="square" rtlCol="0">
            <a:spAutoFit/>
          </a:bodyPr>
          <a:lstStyle/>
          <a:p>
            <a:pPr algn="ctr"/>
            <a:r>
              <a:rPr lang="en-US" sz="1600" dirty="0"/>
              <a:t>0.01 &lt; y &lt; 0.1</a:t>
            </a:r>
          </a:p>
        </p:txBody>
      </p:sp>
      <p:sp>
        <p:nvSpPr>
          <p:cNvPr id="32" name="TextBox 31">
            <a:extLst>
              <a:ext uri="{FF2B5EF4-FFF2-40B4-BE49-F238E27FC236}">
                <a16:creationId xmlns:a16="http://schemas.microsoft.com/office/drawing/2014/main" id="{4F6A41AB-20F5-5E4F-9E79-1F4B9DD6A5F8}"/>
              </a:ext>
            </a:extLst>
          </p:cNvPr>
          <p:cNvSpPr txBox="1"/>
          <p:nvPr/>
        </p:nvSpPr>
        <p:spPr>
          <a:xfrm>
            <a:off x="3524671" y="1208838"/>
            <a:ext cx="1571615" cy="338554"/>
          </a:xfrm>
          <a:prstGeom prst="rect">
            <a:avLst/>
          </a:prstGeom>
          <a:noFill/>
        </p:spPr>
        <p:txBody>
          <a:bodyPr wrap="square" rtlCol="0">
            <a:spAutoFit/>
          </a:bodyPr>
          <a:lstStyle/>
          <a:p>
            <a:pPr algn="ctr"/>
            <a:r>
              <a:rPr lang="en-US" sz="1600" dirty="0"/>
              <a:t>0.3 &lt; y &lt; 0.4</a:t>
            </a:r>
          </a:p>
        </p:txBody>
      </p:sp>
      <p:sp>
        <p:nvSpPr>
          <p:cNvPr id="33" name="TextBox 32">
            <a:extLst>
              <a:ext uri="{FF2B5EF4-FFF2-40B4-BE49-F238E27FC236}">
                <a16:creationId xmlns:a16="http://schemas.microsoft.com/office/drawing/2014/main" id="{E08B19D9-5B94-F840-AEDE-9CFBACBAFC73}"/>
              </a:ext>
            </a:extLst>
          </p:cNvPr>
          <p:cNvSpPr txBox="1"/>
          <p:nvPr/>
        </p:nvSpPr>
        <p:spPr>
          <a:xfrm>
            <a:off x="469691" y="3395210"/>
            <a:ext cx="1571615" cy="338554"/>
          </a:xfrm>
          <a:prstGeom prst="rect">
            <a:avLst/>
          </a:prstGeom>
          <a:noFill/>
        </p:spPr>
        <p:txBody>
          <a:bodyPr wrap="square" rtlCol="0">
            <a:spAutoFit/>
          </a:bodyPr>
          <a:lstStyle/>
          <a:p>
            <a:pPr algn="ctr"/>
            <a:r>
              <a:rPr lang="en-US" sz="1600" dirty="0"/>
              <a:t>0.6 &lt; y &lt; 0.7</a:t>
            </a:r>
          </a:p>
        </p:txBody>
      </p:sp>
      <p:sp>
        <p:nvSpPr>
          <p:cNvPr id="34" name="TextBox 33">
            <a:extLst>
              <a:ext uri="{FF2B5EF4-FFF2-40B4-BE49-F238E27FC236}">
                <a16:creationId xmlns:a16="http://schemas.microsoft.com/office/drawing/2014/main" id="{D01546E5-E856-2344-9C77-F753ECD3AECA}"/>
              </a:ext>
            </a:extLst>
          </p:cNvPr>
          <p:cNvSpPr txBox="1"/>
          <p:nvPr/>
        </p:nvSpPr>
        <p:spPr>
          <a:xfrm>
            <a:off x="3524671" y="3395210"/>
            <a:ext cx="1571615" cy="338554"/>
          </a:xfrm>
          <a:prstGeom prst="rect">
            <a:avLst/>
          </a:prstGeom>
          <a:noFill/>
        </p:spPr>
        <p:txBody>
          <a:bodyPr wrap="square" rtlCol="0">
            <a:spAutoFit/>
          </a:bodyPr>
          <a:lstStyle/>
          <a:p>
            <a:pPr algn="ctr"/>
            <a:r>
              <a:rPr lang="en-US" sz="1600" dirty="0"/>
              <a:t>0.9 &lt; y &lt; 0.95</a:t>
            </a:r>
          </a:p>
        </p:txBody>
      </p:sp>
      <p:sp>
        <p:nvSpPr>
          <p:cNvPr id="35" name="TextBox 34">
            <a:extLst>
              <a:ext uri="{FF2B5EF4-FFF2-40B4-BE49-F238E27FC236}">
                <a16:creationId xmlns:a16="http://schemas.microsoft.com/office/drawing/2014/main" id="{B0F22367-13FE-5D4C-9158-00A5701D9CD2}"/>
              </a:ext>
            </a:extLst>
          </p:cNvPr>
          <p:cNvSpPr txBox="1"/>
          <p:nvPr/>
        </p:nvSpPr>
        <p:spPr>
          <a:xfrm>
            <a:off x="6340642" y="709863"/>
            <a:ext cx="5715000" cy="646331"/>
          </a:xfrm>
          <a:prstGeom prst="rect">
            <a:avLst/>
          </a:prstGeom>
          <a:noFill/>
        </p:spPr>
        <p:txBody>
          <a:bodyPr wrap="square" rtlCol="0">
            <a:spAutoFit/>
          </a:bodyPr>
          <a:lstStyle/>
          <a:p>
            <a:pPr marL="285750" indent="-285750">
              <a:buFont typeface="Wingdings" pitchFamily="2" charset="2"/>
              <a:buChar char="q"/>
            </a:pPr>
            <a:r>
              <a:rPr lang="en-US" dirty="0"/>
              <a:t>Behavior as a function of Q</a:t>
            </a:r>
            <a:r>
              <a:rPr lang="en-US" baseline="30000" dirty="0"/>
              <a:t>2</a:t>
            </a:r>
            <a:r>
              <a:rPr lang="en-US" dirty="0"/>
              <a:t>, y, and beam energy is still seen</a:t>
            </a:r>
          </a:p>
        </p:txBody>
      </p:sp>
      <p:sp>
        <p:nvSpPr>
          <p:cNvPr id="36" name="Footer Placeholder 35">
            <a:extLst>
              <a:ext uri="{FF2B5EF4-FFF2-40B4-BE49-F238E27FC236}">
                <a16:creationId xmlns:a16="http://schemas.microsoft.com/office/drawing/2014/main" id="{9CD387BF-DE8A-CD47-931C-A92DFDF4EB92}"/>
              </a:ext>
            </a:extLst>
          </p:cNvPr>
          <p:cNvSpPr>
            <a:spLocks noGrp="1"/>
          </p:cNvSpPr>
          <p:nvPr>
            <p:ph type="ftr" sz="quarter" idx="11"/>
          </p:nvPr>
        </p:nvSpPr>
        <p:spPr/>
        <p:txBody>
          <a:bodyPr/>
          <a:lstStyle/>
          <a:p>
            <a:r>
              <a:rPr lang="en-US"/>
              <a:t>EICUG Early Career</a:t>
            </a:r>
          </a:p>
        </p:txBody>
      </p:sp>
      <p:sp>
        <p:nvSpPr>
          <p:cNvPr id="37" name="Slide Number Placeholder 36">
            <a:extLst>
              <a:ext uri="{FF2B5EF4-FFF2-40B4-BE49-F238E27FC236}">
                <a16:creationId xmlns:a16="http://schemas.microsoft.com/office/drawing/2014/main" id="{E690BB06-B93E-A140-AA5E-546C227FC01C}"/>
              </a:ext>
            </a:extLst>
          </p:cNvPr>
          <p:cNvSpPr>
            <a:spLocks noGrp="1"/>
          </p:cNvSpPr>
          <p:nvPr>
            <p:ph type="sldNum" sz="quarter" idx="12"/>
          </p:nvPr>
        </p:nvSpPr>
        <p:spPr/>
        <p:txBody>
          <a:bodyPr/>
          <a:lstStyle/>
          <a:p>
            <a:fld id="{5D4A0402-B54A-814D-BCFB-0A833BEEB04B}" type="slidenum">
              <a:rPr lang="en-US" smtClean="0"/>
              <a:t>56</a:t>
            </a:fld>
            <a:endParaRPr lang="en-US"/>
          </a:p>
        </p:txBody>
      </p:sp>
    </p:spTree>
    <p:extLst>
      <p:ext uri="{BB962C8B-B14F-4D97-AF65-F5344CB8AC3E}">
        <p14:creationId xmlns:p14="http://schemas.microsoft.com/office/powerpoint/2010/main" val="37680204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CBDA51-46EF-3443-A4DC-760828667ECE}"/>
              </a:ext>
            </a:extLst>
          </p:cNvPr>
          <p:cNvSpPr txBox="1"/>
          <p:nvPr/>
        </p:nvSpPr>
        <p:spPr>
          <a:xfrm>
            <a:off x="312516" y="173620"/>
            <a:ext cx="8461094" cy="648183"/>
          </a:xfrm>
          <a:prstGeom prst="rect">
            <a:avLst/>
          </a:prstGeom>
          <a:noFill/>
        </p:spPr>
        <p:txBody>
          <a:bodyPr wrap="square" lIns="91440" tIns="45720" rIns="91440" bIns="45720" rtlCol="0" anchor="t">
            <a:spAutoFit/>
          </a:bodyPr>
          <a:lstStyle/>
          <a:p>
            <a:r>
              <a:rPr lang="en-US" sz="3600" dirty="0">
                <a:solidFill>
                  <a:srgbClr val="FF0000"/>
                </a:solidFill>
                <a:cs typeface="Calibri"/>
              </a:rPr>
              <a:t>(Charged) Particle Distributions (5x41)</a:t>
            </a:r>
          </a:p>
        </p:txBody>
      </p:sp>
      <p:pic>
        <p:nvPicPr>
          <p:cNvPr id="3" name="Picture 2" descr="Graphical user interface, application&#10;&#10;Description automatically generated">
            <a:extLst>
              <a:ext uri="{FF2B5EF4-FFF2-40B4-BE49-F238E27FC236}">
                <a16:creationId xmlns:a16="http://schemas.microsoft.com/office/drawing/2014/main" id="{8BD79FEB-0A99-0849-AC9C-1AD08E390AF8}"/>
              </a:ext>
            </a:extLst>
          </p:cNvPr>
          <p:cNvPicPr>
            <a:picLocks noChangeAspect="1"/>
          </p:cNvPicPr>
          <p:nvPr/>
        </p:nvPicPr>
        <p:blipFill>
          <a:blip r:embed="rId2"/>
          <a:stretch>
            <a:fillRect/>
          </a:stretch>
        </p:blipFill>
        <p:spPr>
          <a:xfrm>
            <a:off x="0" y="939796"/>
            <a:ext cx="6096000" cy="4377202"/>
          </a:xfrm>
          <a:prstGeom prst="rect">
            <a:avLst/>
          </a:prstGeom>
        </p:spPr>
      </p:pic>
      <p:pic>
        <p:nvPicPr>
          <p:cNvPr id="4" name="Picture 3" descr="Chart&#10;&#10;Description automatically generated">
            <a:extLst>
              <a:ext uri="{FF2B5EF4-FFF2-40B4-BE49-F238E27FC236}">
                <a16:creationId xmlns:a16="http://schemas.microsoft.com/office/drawing/2014/main" id="{20D72C57-55DE-E244-AB2F-E85C386DFAC1}"/>
              </a:ext>
            </a:extLst>
          </p:cNvPr>
          <p:cNvPicPr>
            <a:picLocks noChangeAspect="1"/>
          </p:cNvPicPr>
          <p:nvPr/>
        </p:nvPicPr>
        <p:blipFill>
          <a:blip r:embed="rId3"/>
          <a:stretch>
            <a:fillRect/>
          </a:stretch>
        </p:blipFill>
        <p:spPr>
          <a:xfrm>
            <a:off x="6096000" y="2221570"/>
            <a:ext cx="6096000" cy="4377202"/>
          </a:xfrm>
          <a:prstGeom prst="rect">
            <a:avLst/>
          </a:prstGeom>
        </p:spPr>
      </p:pic>
      <p:pic>
        <p:nvPicPr>
          <p:cNvPr id="5" name="Picture 4" descr="Chart, surface chart&#10;&#10;Description automatically generated">
            <a:extLst>
              <a:ext uri="{FF2B5EF4-FFF2-40B4-BE49-F238E27FC236}">
                <a16:creationId xmlns:a16="http://schemas.microsoft.com/office/drawing/2014/main" id="{220B39E8-0BF1-A140-B277-54575C6E316F}"/>
              </a:ext>
            </a:extLst>
          </p:cNvPr>
          <p:cNvPicPr>
            <a:picLocks noChangeAspect="1"/>
          </p:cNvPicPr>
          <p:nvPr/>
        </p:nvPicPr>
        <p:blipFill>
          <a:blip r:embed="rId4"/>
          <a:stretch>
            <a:fillRect/>
          </a:stretch>
        </p:blipFill>
        <p:spPr>
          <a:xfrm>
            <a:off x="6096000" y="2221569"/>
            <a:ext cx="6096001" cy="4377203"/>
          </a:xfrm>
          <a:prstGeom prst="rect">
            <a:avLst/>
          </a:prstGeom>
        </p:spPr>
      </p:pic>
      <p:pic>
        <p:nvPicPr>
          <p:cNvPr id="6" name="Picture 5" descr="Chart, surface chart&#10;&#10;Description automatically generated">
            <a:extLst>
              <a:ext uri="{FF2B5EF4-FFF2-40B4-BE49-F238E27FC236}">
                <a16:creationId xmlns:a16="http://schemas.microsoft.com/office/drawing/2014/main" id="{BEA7D2E3-6645-5E4A-AEAB-44DCA0DCB643}"/>
              </a:ext>
            </a:extLst>
          </p:cNvPr>
          <p:cNvPicPr>
            <a:picLocks noChangeAspect="1"/>
          </p:cNvPicPr>
          <p:nvPr/>
        </p:nvPicPr>
        <p:blipFill>
          <a:blip r:embed="rId5"/>
          <a:stretch>
            <a:fillRect/>
          </a:stretch>
        </p:blipFill>
        <p:spPr>
          <a:xfrm>
            <a:off x="0" y="939794"/>
            <a:ext cx="6096002" cy="4377204"/>
          </a:xfrm>
          <a:prstGeom prst="rect">
            <a:avLst/>
          </a:prstGeom>
        </p:spPr>
      </p:pic>
      <p:pic>
        <p:nvPicPr>
          <p:cNvPr id="7" name="Picture 6" descr="Chart, surface chart&#10;&#10;Description automatically generated">
            <a:extLst>
              <a:ext uri="{FF2B5EF4-FFF2-40B4-BE49-F238E27FC236}">
                <a16:creationId xmlns:a16="http://schemas.microsoft.com/office/drawing/2014/main" id="{DA2B906F-B65E-8A44-8385-FF552ADDA16C}"/>
              </a:ext>
            </a:extLst>
          </p:cNvPr>
          <p:cNvPicPr>
            <a:picLocks noChangeAspect="1"/>
          </p:cNvPicPr>
          <p:nvPr/>
        </p:nvPicPr>
        <p:blipFill>
          <a:blip r:embed="rId6"/>
          <a:stretch>
            <a:fillRect/>
          </a:stretch>
        </p:blipFill>
        <p:spPr>
          <a:xfrm>
            <a:off x="6096000" y="2221568"/>
            <a:ext cx="6096000" cy="4377202"/>
          </a:xfrm>
          <a:prstGeom prst="rect">
            <a:avLst/>
          </a:prstGeom>
        </p:spPr>
      </p:pic>
      <p:pic>
        <p:nvPicPr>
          <p:cNvPr id="9" name="Picture 8" descr="Chart, histogram&#10;&#10;Description automatically generated">
            <a:extLst>
              <a:ext uri="{FF2B5EF4-FFF2-40B4-BE49-F238E27FC236}">
                <a16:creationId xmlns:a16="http://schemas.microsoft.com/office/drawing/2014/main" id="{E05AEE78-354D-DF41-8AC0-28D8C73D91DE}"/>
              </a:ext>
            </a:extLst>
          </p:cNvPr>
          <p:cNvPicPr>
            <a:picLocks noChangeAspect="1"/>
          </p:cNvPicPr>
          <p:nvPr/>
        </p:nvPicPr>
        <p:blipFill>
          <a:blip r:embed="rId7"/>
          <a:stretch>
            <a:fillRect/>
          </a:stretch>
        </p:blipFill>
        <p:spPr>
          <a:xfrm>
            <a:off x="3957" y="939796"/>
            <a:ext cx="6096000" cy="4377202"/>
          </a:xfrm>
          <a:prstGeom prst="rect">
            <a:avLst/>
          </a:prstGeom>
        </p:spPr>
      </p:pic>
      <p:cxnSp>
        <p:nvCxnSpPr>
          <p:cNvPr id="10" name="Straight Connector 9">
            <a:extLst>
              <a:ext uri="{FF2B5EF4-FFF2-40B4-BE49-F238E27FC236}">
                <a16:creationId xmlns:a16="http://schemas.microsoft.com/office/drawing/2014/main" id="{849D39F1-6476-CD41-884D-9C16527F895F}"/>
              </a:ext>
            </a:extLst>
          </p:cNvPr>
          <p:cNvCxnSpPr/>
          <p:nvPr/>
        </p:nvCxnSpPr>
        <p:spPr>
          <a:xfrm flipV="1">
            <a:off x="2452577" y="1190847"/>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DFE6A1F-6C7B-B848-93B2-688FAF41ED1D}"/>
              </a:ext>
            </a:extLst>
          </p:cNvPr>
          <p:cNvCxnSpPr/>
          <p:nvPr/>
        </p:nvCxnSpPr>
        <p:spPr>
          <a:xfrm flipV="1">
            <a:off x="577703" y="1190847"/>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CB8C17A-64A6-DA45-8EA8-8509D49690EF}"/>
              </a:ext>
            </a:extLst>
          </p:cNvPr>
          <p:cNvCxnSpPr/>
          <p:nvPr/>
        </p:nvCxnSpPr>
        <p:spPr>
          <a:xfrm flipV="1">
            <a:off x="577703" y="3374415"/>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F7538A-C231-8E42-836C-4D396C600427}"/>
              </a:ext>
            </a:extLst>
          </p:cNvPr>
          <p:cNvCxnSpPr/>
          <p:nvPr/>
        </p:nvCxnSpPr>
        <p:spPr>
          <a:xfrm flipV="1">
            <a:off x="2455657" y="3374415"/>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4862C83-6E50-FA49-B74E-8877C579D870}"/>
              </a:ext>
            </a:extLst>
          </p:cNvPr>
          <p:cNvCxnSpPr/>
          <p:nvPr/>
        </p:nvCxnSpPr>
        <p:spPr>
          <a:xfrm flipV="1">
            <a:off x="3630700" y="1190847"/>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12A12F9-48BE-7A4A-85BA-69581F861348}"/>
              </a:ext>
            </a:extLst>
          </p:cNvPr>
          <p:cNvCxnSpPr/>
          <p:nvPr/>
        </p:nvCxnSpPr>
        <p:spPr>
          <a:xfrm flipV="1">
            <a:off x="5496975" y="1190847"/>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6F159F6-67CC-F648-98B9-F3693C488975}"/>
              </a:ext>
            </a:extLst>
          </p:cNvPr>
          <p:cNvCxnSpPr/>
          <p:nvPr/>
        </p:nvCxnSpPr>
        <p:spPr>
          <a:xfrm flipV="1">
            <a:off x="3630700" y="3374415"/>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96E8DF9-E9D2-D44A-BFBF-37A3A322B993}"/>
              </a:ext>
            </a:extLst>
          </p:cNvPr>
          <p:cNvCxnSpPr/>
          <p:nvPr/>
        </p:nvCxnSpPr>
        <p:spPr>
          <a:xfrm flipV="1">
            <a:off x="5496975" y="3374415"/>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A1DAD48-7D44-E447-944C-A4B9FDE1A74C}"/>
              </a:ext>
            </a:extLst>
          </p:cNvPr>
          <p:cNvCxnSpPr/>
          <p:nvPr/>
        </p:nvCxnSpPr>
        <p:spPr>
          <a:xfrm flipV="1">
            <a:off x="6673703" y="2460014"/>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6C6D298-DEF0-9049-A8CB-49CAF0A07905}"/>
              </a:ext>
            </a:extLst>
          </p:cNvPr>
          <p:cNvCxnSpPr/>
          <p:nvPr/>
        </p:nvCxnSpPr>
        <p:spPr>
          <a:xfrm flipV="1">
            <a:off x="6673703" y="4658571"/>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E3F2C8D-1970-3B40-8907-AA19C229DEFD}"/>
              </a:ext>
            </a:extLst>
          </p:cNvPr>
          <p:cNvCxnSpPr/>
          <p:nvPr/>
        </p:nvCxnSpPr>
        <p:spPr>
          <a:xfrm flipV="1">
            <a:off x="8542476" y="4658571"/>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A876320-652D-AE4D-B886-49D64A45C191}"/>
              </a:ext>
            </a:extLst>
          </p:cNvPr>
          <p:cNvCxnSpPr/>
          <p:nvPr/>
        </p:nvCxnSpPr>
        <p:spPr>
          <a:xfrm flipV="1">
            <a:off x="9719204" y="2460014"/>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9682BC0-944A-624D-BF88-86A2299B991C}"/>
              </a:ext>
            </a:extLst>
          </p:cNvPr>
          <p:cNvCxnSpPr/>
          <p:nvPr/>
        </p:nvCxnSpPr>
        <p:spPr>
          <a:xfrm flipV="1">
            <a:off x="11600470" y="2460014"/>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FA7F48D-50E9-3149-9226-887556E074A6}"/>
              </a:ext>
            </a:extLst>
          </p:cNvPr>
          <p:cNvCxnSpPr/>
          <p:nvPr/>
        </p:nvCxnSpPr>
        <p:spPr>
          <a:xfrm flipV="1">
            <a:off x="9717287" y="4658571"/>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C97051E-F53E-F941-B4AB-D4E545093969}"/>
              </a:ext>
            </a:extLst>
          </p:cNvPr>
          <p:cNvCxnSpPr/>
          <p:nvPr/>
        </p:nvCxnSpPr>
        <p:spPr>
          <a:xfrm flipV="1">
            <a:off x="11600470" y="4658571"/>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C094A29-07BB-1442-AFE1-3010443D833A}"/>
              </a:ext>
            </a:extLst>
          </p:cNvPr>
          <p:cNvCxnSpPr/>
          <p:nvPr/>
        </p:nvCxnSpPr>
        <p:spPr>
          <a:xfrm flipV="1">
            <a:off x="8542476" y="2460014"/>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B085500-181F-224D-8EDF-5FD946759785}"/>
              </a:ext>
            </a:extLst>
          </p:cNvPr>
          <p:cNvSpPr txBox="1"/>
          <p:nvPr/>
        </p:nvSpPr>
        <p:spPr>
          <a:xfrm>
            <a:off x="1876926" y="5240980"/>
            <a:ext cx="2542083" cy="369332"/>
          </a:xfrm>
          <a:prstGeom prst="rect">
            <a:avLst/>
          </a:prstGeom>
          <a:noFill/>
        </p:spPr>
        <p:txBody>
          <a:bodyPr wrap="square" rtlCol="0">
            <a:spAutoFit/>
          </a:bodyPr>
          <a:lstStyle/>
          <a:p>
            <a:pPr algn="ctr"/>
            <a:r>
              <a:rPr lang="en-US" b="1" dirty="0"/>
              <a:t>0.1 &lt; Q</a:t>
            </a:r>
            <a:r>
              <a:rPr lang="en-US" b="1" baseline="30000" dirty="0"/>
              <a:t>2</a:t>
            </a:r>
            <a:r>
              <a:rPr lang="en-US" b="1" dirty="0"/>
              <a:t> &lt; 1.0</a:t>
            </a:r>
          </a:p>
        </p:txBody>
      </p:sp>
      <p:sp>
        <p:nvSpPr>
          <p:cNvPr id="27" name="TextBox 26">
            <a:extLst>
              <a:ext uri="{FF2B5EF4-FFF2-40B4-BE49-F238E27FC236}">
                <a16:creationId xmlns:a16="http://schemas.microsoft.com/office/drawing/2014/main" id="{1F50ADA7-E247-F646-B54C-AE325DD28FDF}"/>
              </a:ext>
            </a:extLst>
          </p:cNvPr>
          <p:cNvSpPr txBox="1"/>
          <p:nvPr/>
        </p:nvSpPr>
        <p:spPr>
          <a:xfrm>
            <a:off x="7872958" y="1975072"/>
            <a:ext cx="2542083" cy="369332"/>
          </a:xfrm>
          <a:prstGeom prst="rect">
            <a:avLst/>
          </a:prstGeom>
          <a:noFill/>
        </p:spPr>
        <p:txBody>
          <a:bodyPr wrap="square" rtlCol="0">
            <a:spAutoFit/>
          </a:bodyPr>
          <a:lstStyle/>
          <a:p>
            <a:pPr algn="ctr"/>
            <a:r>
              <a:rPr lang="en-US" b="1" dirty="0"/>
              <a:t>10 &lt; Q</a:t>
            </a:r>
            <a:r>
              <a:rPr lang="en-US" b="1" baseline="30000" dirty="0"/>
              <a:t>2</a:t>
            </a:r>
            <a:r>
              <a:rPr lang="en-US" b="1" dirty="0"/>
              <a:t> &lt; 100</a:t>
            </a:r>
          </a:p>
        </p:txBody>
      </p:sp>
      <p:sp>
        <p:nvSpPr>
          <p:cNvPr id="28" name="TextBox 27">
            <a:extLst>
              <a:ext uri="{FF2B5EF4-FFF2-40B4-BE49-F238E27FC236}">
                <a16:creationId xmlns:a16="http://schemas.microsoft.com/office/drawing/2014/main" id="{B91DEE74-817E-1B42-AC34-90A0B82207C2}"/>
              </a:ext>
            </a:extLst>
          </p:cNvPr>
          <p:cNvSpPr txBox="1"/>
          <p:nvPr/>
        </p:nvSpPr>
        <p:spPr>
          <a:xfrm>
            <a:off x="6610676" y="2472180"/>
            <a:ext cx="1571615" cy="338554"/>
          </a:xfrm>
          <a:prstGeom prst="rect">
            <a:avLst/>
          </a:prstGeom>
          <a:noFill/>
        </p:spPr>
        <p:txBody>
          <a:bodyPr wrap="square" rtlCol="0">
            <a:spAutoFit/>
          </a:bodyPr>
          <a:lstStyle/>
          <a:p>
            <a:pPr algn="ctr"/>
            <a:r>
              <a:rPr lang="en-US" sz="1600" dirty="0"/>
              <a:t>0.01 &lt; y &lt; 0.1</a:t>
            </a:r>
          </a:p>
        </p:txBody>
      </p:sp>
      <p:sp>
        <p:nvSpPr>
          <p:cNvPr id="29" name="TextBox 28">
            <a:extLst>
              <a:ext uri="{FF2B5EF4-FFF2-40B4-BE49-F238E27FC236}">
                <a16:creationId xmlns:a16="http://schemas.microsoft.com/office/drawing/2014/main" id="{038E69C4-1EAC-4E4C-82EA-58DE1236E706}"/>
              </a:ext>
            </a:extLst>
          </p:cNvPr>
          <p:cNvSpPr txBox="1"/>
          <p:nvPr/>
        </p:nvSpPr>
        <p:spPr>
          <a:xfrm>
            <a:off x="9663672" y="2479895"/>
            <a:ext cx="1571615" cy="338554"/>
          </a:xfrm>
          <a:prstGeom prst="rect">
            <a:avLst/>
          </a:prstGeom>
          <a:noFill/>
        </p:spPr>
        <p:txBody>
          <a:bodyPr wrap="square" rtlCol="0">
            <a:spAutoFit/>
          </a:bodyPr>
          <a:lstStyle/>
          <a:p>
            <a:pPr algn="ctr"/>
            <a:r>
              <a:rPr lang="en-US" sz="1600" dirty="0"/>
              <a:t>0.3 &lt; y &lt; 0.4</a:t>
            </a:r>
          </a:p>
        </p:txBody>
      </p:sp>
      <p:sp>
        <p:nvSpPr>
          <p:cNvPr id="30" name="TextBox 29">
            <a:extLst>
              <a:ext uri="{FF2B5EF4-FFF2-40B4-BE49-F238E27FC236}">
                <a16:creationId xmlns:a16="http://schemas.microsoft.com/office/drawing/2014/main" id="{98E3DC06-8DF6-9F49-A588-4E2D3F04ABA3}"/>
              </a:ext>
            </a:extLst>
          </p:cNvPr>
          <p:cNvSpPr txBox="1"/>
          <p:nvPr/>
        </p:nvSpPr>
        <p:spPr>
          <a:xfrm>
            <a:off x="6608692" y="4666267"/>
            <a:ext cx="1571615" cy="338554"/>
          </a:xfrm>
          <a:prstGeom prst="rect">
            <a:avLst/>
          </a:prstGeom>
          <a:noFill/>
        </p:spPr>
        <p:txBody>
          <a:bodyPr wrap="square" rtlCol="0">
            <a:spAutoFit/>
          </a:bodyPr>
          <a:lstStyle/>
          <a:p>
            <a:pPr algn="ctr"/>
            <a:r>
              <a:rPr lang="en-US" sz="1600" dirty="0"/>
              <a:t>0.6 &lt; y &lt; 0.7</a:t>
            </a:r>
          </a:p>
        </p:txBody>
      </p:sp>
      <p:sp>
        <p:nvSpPr>
          <p:cNvPr id="31" name="TextBox 30">
            <a:extLst>
              <a:ext uri="{FF2B5EF4-FFF2-40B4-BE49-F238E27FC236}">
                <a16:creationId xmlns:a16="http://schemas.microsoft.com/office/drawing/2014/main" id="{36FCD5CB-716B-A643-903E-9828B9B47EE2}"/>
              </a:ext>
            </a:extLst>
          </p:cNvPr>
          <p:cNvSpPr txBox="1"/>
          <p:nvPr/>
        </p:nvSpPr>
        <p:spPr>
          <a:xfrm>
            <a:off x="9663672" y="4666267"/>
            <a:ext cx="1571615" cy="338554"/>
          </a:xfrm>
          <a:prstGeom prst="rect">
            <a:avLst/>
          </a:prstGeom>
          <a:noFill/>
        </p:spPr>
        <p:txBody>
          <a:bodyPr wrap="square" rtlCol="0">
            <a:spAutoFit/>
          </a:bodyPr>
          <a:lstStyle/>
          <a:p>
            <a:pPr algn="ctr"/>
            <a:r>
              <a:rPr lang="en-US" sz="1600" dirty="0"/>
              <a:t>0.9 &lt; y &lt; 0.95</a:t>
            </a:r>
          </a:p>
        </p:txBody>
      </p:sp>
      <p:sp>
        <p:nvSpPr>
          <p:cNvPr id="32" name="TextBox 31">
            <a:extLst>
              <a:ext uri="{FF2B5EF4-FFF2-40B4-BE49-F238E27FC236}">
                <a16:creationId xmlns:a16="http://schemas.microsoft.com/office/drawing/2014/main" id="{39D314DF-4D4B-EF45-ABA0-B49A5FF95898}"/>
              </a:ext>
            </a:extLst>
          </p:cNvPr>
          <p:cNvSpPr txBox="1"/>
          <p:nvPr/>
        </p:nvSpPr>
        <p:spPr>
          <a:xfrm>
            <a:off x="471675" y="1201123"/>
            <a:ext cx="1571615" cy="338554"/>
          </a:xfrm>
          <a:prstGeom prst="rect">
            <a:avLst/>
          </a:prstGeom>
          <a:noFill/>
        </p:spPr>
        <p:txBody>
          <a:bodyPr wrap="square" rtlCol="0">
            <a:spAutoFit/>
          </a:bodyPr>
          <a:lstStyle/>
          <a:p>
            <a:pPr algn="ctr"/>
            <a:r>
              <a:rPr lang="en-US" sz="1600" dirty="0"/>
              <a:t>0.01 &lt; y &lt; 0.1</a:t>
            </a:r>
          </a:p>
        </p:txBody>
      </p:sp>
      <p:sp>
        <p:nvSpPr>
          <p:cNvPr id="33" name="TextBox 32">
            <a:extLst>
              <a:ext uri="{FF2B5EF4-FFF2-40B4-BE49-F238E27FC236}">
                <a16:creationId xmlns:a16="http://schemas.microsoft.com/office/drawing/2014/main" id="{896F345E-455D-2A47-BE16-D6F4F998A7CF}"/>
              </a:ext>
            </a:extLst>
          </p:cNvPr>
          <p:cNvSpPr txBox="1"/>
          <p:nvPr/>
        </p:nvSpPr>
        <p:spPr>
          <a:xfrm>
            <a:off x="3524671" y="1208838"/>
            <a:ext cx="1571615" cy="338554"/>
          </a:xfrm>
          <a:prstGeom prst="rect">
            <a:avLst/>
          </a:prstGeom>
          <a:noFill/>
        </p:spPr>
        <p:txBody>
          <a:bodyPr wrap="square" rtlCol="0">
            <a:spAutoFit/>
          </a:bodyPr>
          <a:lstStyle/>
          <a:p>
            <a:pPr algn="ctr"/>
            <a:r>
              <a:rPr lang="en-US" sz="1600" dirty="0"/>
              <a:t>0.3 &lt; y &lt; 0.4</a:t>
            </a:r>
          </a:p>
        </p:txBody>
      </p:sp>
      <p:sp>
        <p:nvSpPr>
          <p:cNvPr id="34" name="TextBox 33">
            <a:extLst>
              <a:ext uri="{FF2B5EF4-FFF2-40B4-BE49-F238E27FC236}">
                <a16:creationId xmlns:a16="http://schemas.microsoft.com/office/drawing/2014/main" id="{94AEA982-C763-3E46-BF5B-746AC1D62527}"/>
              </a:ext>
            </a:extLst>
          </p:cNvPr>
          <p:cNvSpPr txBox="1"/>
          <p:nvPr/>
        </p:nvSpPr>
        <p:spPr>
          <a:xfrm>
            <a:off x="469691" y="3395210"/>
            <a:ext cx="1571615" cy="338554"/>
          </a:xfrm>
          <a:prstGeom prst="rect">
            <a:avLst/>
          </a:prstGeom>
          <a:noFill/>
        </p:spPr>
        <p:txBody>
          <a:bodyPr wrap="square" rtlCol="0">
            <a:spAutoFit/>
          </a:bodyPr>
          <a:lstStyle/>
          <a:p>
            <a:pPr algn="ctr"/>
            <a:r>
              <a:rPr lang="en-US" sz="1600" dirty="0"/>
              <a:t>0.6 &lt; y &lt; 0.7</a:t>
            </a:r>
          </a:p>
        </p:txBody>
      </p:sp>
      <p:sp>
        <p:nvSpPr>
          <p:cNvPr id="35" name="TextBox 34">
            <a:extLst>
              <a:ext uri="{FF2B5EF4-FFF2-40B4-BE49-F238E27FC236}">
                <a16:creationId xmlns:a16="http://schemas.microsoft.com/office/drawing/2014/main" id="{72E7C701-5354-BD44-8E9C-AA3F106E3C02}"/>
              </a:ext>
            </a:extLst>
          </p:cNvPr>
          <p:cNvSpPr txBox="1"/>
          <p:nvPr/>
        </p:nvSpPr>
        <p:spPr>
          <a:xfrm>
            <a:off x="3524671" y="3395210"/>
            <a:ext cx="1571615" cy="338554"/>
          </a:xfrm>
          <a:prstGeom prst="rect">
            <a:avLst/>
          </a:prstGeom>
          <a:noFill/>
        </p:spPr>
        <p:txBody>
          <a:bodyPr wrap="square" rtlCol="0">
            <a:spAutoFit/>
          </a:bodyPr>
          <a:lstStyle/>
          <a:p>
            <a:pPr algn="ctr"/>
            <a:r>
              <a:rPr lang="en-US" sz="1600" dirty="0"/>
              <a:t>0.9 &lt; y &lt; 0.95</a:t>
            </a:r>
          </a:p>
        </p:txBody>
      </p:sp>
      <p:sp>
        <p:nvSpPr>
          <p:cNvPr id="8" name="TextBox 7">
            <a:extLst>
              <a:ext uri="{FF2B5EF4-FFF2-40B4-BE49-F238E27FC236}">
                <a16:creationId xmlns:a16="http://schemas.microsoft.com/office/drawing/2014/main" id="{46E4F20C-3DAE-5043-AF37-F08EB5127D1D}"/>
              </a:ext>
            </a:extLst>
          </p:cNvPr>
          <p:cNvSpPr txBox="1"/>
          <p:nvPr/>
        </p:nvSpPr>
        <p:spPr>
          <a:xfrm>
            <a:off x="6268453" y="855570"/>
            <a:ext cx="5787189" cy="1200329"/>
          </a:xfrm>
          <a:prstGeom prst="rect">
            <a:avLst/>
          </a:prstGeom>
          <a:noFill/>
        </p:spPr>
        <p:txBody>
          <a:bodyPr wrap="square" rtlCol="0">
            <a:spAutoFit/>
          </a:bodyPr>
          <a:lstStyle/>
          <a:p>
            <a:pPr marL="285750" indent="-285750">
              <a:buFont typeface="Wingdings" pitchFamily="2" charset="2"/>
              <a:buChar char="q"/>
            </a:pPr>
            <a:r>
              <a:rPr lang="en-US" dirty="0"/>
              <a:t>Of course, it is final state hadrons which are measured</a:t>
            </a:r>
          </a:p>
          <a:p>
            <a:pPr marL="285750" indent="-285750">
              <a:buFont typeface="Wingdings" pitchFamily="2" charset="2"/>
              <a:buChar char="q"/>
            </a:pPr>
            <a:endParaRPr lang="en-US" dirty="0"/>
          </a:p>
          <a:p>
            <a:pPr marL="285750" indent="-285750">
              <a:buFont typeface="Wingdings" pitchFamily="2" charset="2"/>
              <a:buChar char="q"/>
            </a:pPr>
            <a:r>
              <a:rPr lang="en-US" dirty="0"/>
              <a:t>Differences with y and Q2 are now somewhat less pronounced</a:t>
            </a:r>
          </a:p>
        </p:txBody>
      </p:sp>
      <p:sp>
        <p:nvSpPr>
          <p:cNvPr id="36" name="TextBox 35">
            <a:extLst>
              <a:ext uri="{FF2B5EF4-FFF2-40B4-BE49-F238E27FC236}">
                <a16:creationId xmlns:a16="http://schemas.microsoft.com/office/drawing/2014/main" id="{07AC90A7-87F4-DA49-9EE0-20AF0D677BA3}"/>
              </a:ext>
            </a:extLst>
          </p:cNvPr>
          <p:cNvSpPr txBox="1"/>
          <p:nvPr/>
        </p:nvSpPr>
        <p:spPr>
          <a:xfrm>
            <a:off x="312516" y="5570617"/>
            <a:ext cx="5783484" cy="1200329"/>
          </a:xfrm>
          <a:prstGeom prst="rect">
            <a:avLst/>
          </a:prstGeom>
          <a:noFill/>
        </p:spPr>
        <p:txBody>
          <a:bodyPr wrap="square" rtlCol="0">
            <a:spAutoFit/>
          </a:bodyPr>
          <a:lstStyle/>
          <a:p>
            <a:pPr marL="285750" indent="-285750">
              <a:buFont typeface="Wingdings" pitchFamily="2" charset="2"/>
              <a:buChar char="q"/>
            </a:pPr>
            <a:r>
              <a:rPr lang="en-US" dirty="0"/>
              <a:t>Particle production not associated only with struck </a:t>
            </a:r>
            <a:r>
              <a:rPr lang="en-US" dirty="0" err="1"/>
              <a:t>parton</a:t>
            </a:r>
            <a:endParaRPr lang="en-US" dirty="0"/>
          </a:p>
          <a:p>
            <a:pPr marL="285750" indent="-285750">
              <a:buFont typeface="Wingdings" pitchFamily="2" charset="2"/>
              <a:buChar char="q"/>
            </a:pPr>
            <a:endParaRPr lang="en-US" dirty="0"/>
          </a:p>
          <a:p>
            <a:pPr marL="285750" indent="-285750">
              <a:buFont typeface="Wingdings" pitchFamily="2" charset="2"/>
              <a:buChar char="q"/>
            </a:pPr>
            <a:r>
              <a:rPr lang="en-US" dirty="0"/>
              <a:t>Gammas and neutrals follow same pattern</a:t>
            </a:r>
          </a:p>
        </p:txBody>
      </p:sp>
      <p:sp>
        <p:nvSpPr>
          <p:cNvPr id="37" name="Footer Placeholder 36">
            <a:extLst>
              <a:ext uri="{FF2B5EF4-FFF2-40B4-BE49-F238E27FC236}">
                <a16:creationId xmlns:a16="http://schemas.microsoft.com/office/drawing/2014/main" id="{7AFFB309-9A0F-004A-87B1-05F085501D4D}"/>
              </a:ext>
            </a:extLst>
          </p:cNvPr>
          <p:cNvSpPr>
            <a:spLocks noGrp="1"/>
          </p:cNvSpPr>
          <p:nvPr>
            <p:ph type="ftr" sz="quarter" idx="11"/>
          </p:nvPr>
        </p:nvSpPr>
        <p:spPr/>
        <p:txBody>
          <a:bodyPr/>
          <a:lstStyle/>
          <a:p>
            <a:r>
              <a:rPr lang="en-US"/>
              <a:t>EICUG Early Career</a:t>
            </a:r>
          </a:p>
        </p:txBody>
      </p:sp>
      <p:sp>
        <p:nvSpPr>
          <p:cNvPr id="38" name="Slide Number Placeholder 37">
            <a:extLst>
              <a:ext uri="{FF2B5EF4-FFF2-40B4-BE49-F238E27FC236}">
                <a16:creationId xmlns:a16="http://schemas.microsoft.com/office/drawing/2014/main" id="{4DFBC5E5-2340-CF41-8181-AAA29891437F}"/>
              </a:ext>
            </a:extLst>
          </p:cNvPr>
          <p:cNvSpPr>
            <a:spLocks noGrp="1"/>
          </p:cNvSpPr>
          <p:nvPr>
            <p:ph type="sldNum" sz="quarter" idx="12"/>
          </p:nvPr>
        </p:nvSpPr>
        <p:spPr/>
        <p:txBody>
          <a:bodyPr/>
          <a:lstStyle/>
          <a:p>
            <a:fld id="{5D4A0402-B54A-814D-BCFB-0A833BEEB04B}" type="slidenum">
              <a:rPr lang="en-US" smtClean="0"/>
              <a:t>57</a:t>
            </a:fld>
            <a:endParaRPr lang="en-US"/>
          </a:p>
        </p:txBody>
      </p:sp>
    </p:spTree>
    <p:extLst>
      <p:ext uri="{BB962C8B-B14F-4D97-AF65-F5344CB8AC3E}">
        <p14:creationId xmlns:p14="http://schemas.microsoft.com/office/powerpoint/2010/main" val="23086657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CBDA51-46EF-3443-A4DC-760828667ECE}"/>
              </a:ext>
            </a:extLst>
          </p:cNvPr>
          <p:cNvSpPr txBox="1"/>
          <p:nvPr/>
        </p:nvSpPr>
        <p:spPr>
          <a:xfrm>
            <a:off x="312516" y="173620"/>
            <a:ext cx="8461094" cy="648183"/>
          </a:xfrm>
          <a:prstGeom prst="rect">
            <a:avLst/>
          </a:prstGeom>
          <a:noFill/>
        </p:spPr>
        <p:txBody>
          <a:bodyPr wrap="square" lIns="91440" tIns="45720" rIns="91440" bIns="45720" rtlCol="0" anchor="t">
            <a:spAutoFit/>
          </a:bodyPr>
          <a:lstStyle/>
          <a:p>
            <a:r>
              <a:rPr lang="en-US" sz="3600" dirty="0">
                <a:solidFill>
                  <a:srgbClr val="FF0000"/>
                </a:solidFill>
                <a:cs typeface="Calibri"/>
              </a:rPr>
              <a:t>(Charged) Particle x-Feynman (18x275)</a:t>
            </a:r>
          </a:p>
        </p:txBody>
      </p:sp>
      <p:pic>
        <p:nvPicPr>
          <p:cNvPr id="3" name="Picture 2" descr="Graphical user interface, application&#10;&#10;Description automatically generated">
            <a:extLst>
              <a:ext uri="{FF2B5EF4-FFF2-40B4-BE49-F238E27FC236}">
                <a16:creationId xmlns:a16="http://schemas.microsoft.com/office/drawing/2014/main" id="{8BD79FEB-0A99-0849-AC9C-1AD08E390AF8}"/>
              </a:ext>
            </a:extLst>
          </p:cNvPr>
          <p:cNvPicPr>
            <a:picLocks noChangeAspect="1"/>
          </p:cNvPicPr>
          <p:nvPr/>
        </p:nvPicPr>
        <p:blipFill>
          <a:blip r:embed="rId2"/>
          <a:stretch>
            <a:fillRect/>
          </a:stretch>
        </p:blipFill>
        <p:spPr>
          <a:xfrm>
            <a:off x="0" y="939796"/>
            <a:ext cx="6096000" cy="4377202"/>
          </a:xfrm>
          <a:prstGeom prst="rect">
            <a:avLst/>
          </a:prstGeom>
        </p:spPr>
      </p:pic>
      <p:pic>
        <p:nvPicPr>
          <p:cNvPr id="4" name="Picture 3" descr="Chart&#10;&#10;Description automatically generated">
            <a:extLst>
              <a:ext uri="{FF2B5EF4-FFF2-40B4-BE49-F238E27FC236}">
                <a16:creationId xmlns:a16="http://schemas.microsoft.com/office/drawing/2014/main" id="{20D72C57-55DE-E244-AB2F-E85C386DFAC1}"/>
              </a:ext>
            </a:extLst>
          </p:cNvPr>
          <p:cNvPicPr>
            <a:picLocks noChangeAspect="1"/>
          </p:cNvPicPr>
          <p:nvPr/>
        </p:nvPicPr>
        <p:blipFill>
          <a:blip r:embed="rId3"/>
          <a:stretch>
            <a:fillRect/>
          </a:stretch>
        </p:blipFill>
        <p:spPr>
          <a:xfrm>
            <a:off x="6096000" y="2221570"/>
            <a:ext cx="6096000" cy="4377202"/>
          </a:xfrm>
          <a:prstGeom prst="rect">
            <a:avLst/>
          </a:prstGeom>
        </p:spPr>
      </p:pic>
      <p:pic>
        <p:nvPicPr>
          <p:cNvPr id="5" name="Picture 4" descr="Chart, surface chart&#10;&#10;Description automatically generated">
            <a:extLst>
              <a:ext uri="{FF2B5EF4-FFF2-40B4-BE49-F238E27FC236}">
                <a16:creationId xmlns:a16="http://schemas.microsoft.com/office/drawing/2014/main" id="{220B39E8-0BF1-A140-B277-54575C6E316F}"/>
              </a:ext>
            </a:extLst>
          </p:cNvPr>
          <p:cNvPicPr>
            <a:picLocks noChangeAspect="1"/>
          </p:cNvPicPr>
          <p:nvPr/>
        </p:nvPicPr>
        <p:blipFill>
          <a:blip r:embed="rId4"/>
          <a:stretch>
            <a:fillRect/>
          </a:stretch>
        </p:blipFill>
        <p:spPr>
          <a:xfrm>
            <a:off x="6096000" y="2221569"/>
            <a:ext cx="6096001" cy="4377203"/>
          </a:xfrm>
          <a:prstGeom prst="rect">
            <a:avLst/>
          </a:prstGeom>
        </p:spPr>
      </p:pic>
      <p:pic>
        <p:nvPicPr>
          <p:cNvPr id="6" name="Picture 5" descr="Chart, surface chart&#10;&#10;Description automatically generated">
            <a:extLst>
              <a:ext uri="{FF2B5EF4-FFF2-40B4-BE49-F238E27FC236}">
                <a16:creationId xmlns:a16="http://schemas.microsoft.com/office/drawing/2014/main" id="{BEA7D2E3-6645-5E4A-AEAB-44DCA0DCB643}"/>
              </a:ext>
            </a:extLst>
          </p:cNvPr>
          <p:cNvPicPr>
            <a:picLocks noChangeAspect="1"/>
          </p:cNvPicPr>
          <p:nvPr/>
        </p:nvPicPr>
        <p:blipFill>
          <a:blip r:embed="rId5"/>
          <a:stretch>
            <a:fillRect/>
          </a:stretch>
        </p:blipFill>
        <p:spPr>
          <a:xfrm>
            <a:off x="0" y="939794"/>
            <a:ext cx="6096002" cy="4377204"/>
          </a:xfrm>
          <a:prstGeom prst="rect">
            <a:avLst/>
          </a:prstGeom>
        </p:spPr>
      </p:pic>
      <p:pic>
        <p:nvPicPr>
          <p:cNvPr id="7" name="Picture 6" descr="Chart, surface chart&#10;&#10;Description automatically generated">
            <a:extLst>
              <a:ext uri="{FF2B5EF4-FFF2-40B4-BE49-F238E27FC236}">
                <a16:creationId xmlns:a16="http://schemas.microsoft.com/office/drawing/2014/main" id="{DA2B906F-B65E-8A44-8385-FF552ADDA16C}"/>
              </a:ext>
            </a:extLst>
          </p:cNvPr>
          <p:cNvPicPr>
            <a:picLocks noChangeAspect="1"/>
          </p:cNvPicPr>
          <p:nvPr/>
        </p:nvPicPr>
        <p:blipFill>
          <a:blip r:embed="rId6"/>
          <a:stretch>
            <a:fillRect/>
          </a:stretch>
        </p:blipFill>
        <p:spPr>
          <a:xfrm>
            <a:off x="6096000" y="2221568"/>
            <a:ext cx="6096000" cy="4377202"/>
          </a:xfrm>
          <a:prstGeom prst="rect">
            <a:avLst/>
          </a:prstGeom>
        </p:spPr>
      </p:pic>
      <p:pic>
        <p:nvPicPr>
          <p:cNvPr id="9" name="Picture 8" descr="Chart, histogram&#10;&#10;Description automatically generated">
            <a:extLst>
              <a:ext uri="{FF2B5EF4-FFF2-40B4-BE49-F238E27FC236}">
                <a16:creationId xmlns:a16="http://schemas.microsoft.com/office/drawing/2014/main" id="{E05AEE78-354D-DF41-8AC0-28D8C73D91DE}"/>
              </a:ext>
            </a:extLst>
          </p:cNvPr>
          <p:cNvPicPr>
            <a:picLocks noChangeAspect="1"/>
          </p:cNvPicPr>
          <p:nvPr/>
        </p:nvPicPr>
        <p:blipFill>
          <a:blip r:embed="rId7"/>
          <a:stretch>
            <a:fillRect/>
          </a:stretch>
        </p:blipFill>
        <p:spPr>
          <a:xfrm>
            <a:off x="3957" y="939796"/>
            <a:ext cx="6096000" cy="4377202"/>
          </a:xfrm>
          <a:prstGeom prst="rect">
            <a:avLst/>
          </a:prstGeom>
        </p:spPr>
      </p:pic>
      <p:pic>
        <p:nvPicPr>
          <p:cNvPr id="10" name="Picture 9" descr="Chart, histogram&#10;&#10;Description automatically generated">
            <a:extLst>
              <a:ext uri="{FF2B5EF4-FFF2-40B4-BE49-F238E27FC236}">
                <a16:creationId xmlns:a16="http://schemas.microsoft.com/office/drawing/2014/main" id="{23968157-04F9-6141-99AF-BF6BEF14141D}"/>
              </a:ext>
            </a:extLst>
          </p:cNvPr>
          <p:cNvPicPr>
            <a:picLocks noChangeAspect="1"/>
          </p:cNvPicPr>
          <p:nvPr/>
        </p:nvPicPr>
        <p:blipFill>
          <a:blip r:embed="rId8"/>
          <a:stretch>
            <a:fillRect/>
          </a:stretch>
        </p:blipFill>
        <p:spPr>
          <a:xfrm>
            <a:off x="-3955" y="939796"/>
            <a:ext cx="6096000" cy="4377202"/>
          </a:xfrm>
          <a:prstGeom prst="rect">
            <a:avLst/>
          </a:prstGeom>
        </p:spPr>
      </p:pic>
      <p:pic>
        <p:nvPicPr>
          <p:cNvPr id="11" name="Picture 10" descr="Chart, surface chart&#10;&#10;Description automatically generated">
            <a:extLst>
              <a:ext uri="{FF2B5EF4-FFF2-40B4-BE49-F238E27FC236}">
                <a16:creationId xmlns:a16="http://schemas.microsoft.com/office/drawing/2014/main" id="{D4B0C7DE-7BD4-B149-BE96-B3150751CD1C}"/>
              </a:ext>
            </a:extLst>
          </p:cNvPr>
          <p:cNvPicPr>
            <a:picLocks noChangeAspect="1"/>
          </p:cNvPicPr>
          <p:nvPr/>
        </p:nvPicPr>
        <p:blipFill>
          <a:blip r:embed="rId5"/>
          <a:stretch>
            <a:fillRect/>
          </a:stretch>
        </p:blipFill>
        <p:spPr>
          <a:xfrm>
            <a:off x="6088085" y="2221565"/>
            <a:ext cx="6096003" cy="4377205"/>
          </a:xfrm>
          <a:prstGeom prst="rect">
            <a:avLst/>
          </a:prstGeom>
        </p:spPr>
      </p:pic>
      <p:pic>
        <p:nvPicPr>
          <p:cNvPr id="12" name="Picture 11" descr="Chart&#10;&#10;Description automatically generated">
            <a:extLst>
              <a:ext uri="{FF2B5EF4-FFF2-40B4-BE49-F238E27FC236}">
                <a16:creationId xmlns:a16="http://schemas.microsoft.com/office/drawing/2014/main" id="{769F0237-6EDC-284A-BB11-01513895C9D5}"/>
              </a:ext>
            </a:extLst>
          </p:cNvPr>
          <p:cNvPicPr>
            <a:picLocks noChangeAspect="1"/>
          </p:cNvPicPr>
          <p:nvPr/>
        </p:nvPicPr>
        <p:blipFill>
          <a:blip r:embed="rId9"/>
          <a:stretch>
            <a:fillRect/>
          </a:stretch>
        </p:blipFill>
        <p:spPr>
          <a:xfrm>
            <a:off x="7911" y="939795"/>
            <a:ext cx="6096001" cy="4377203"/>
          </a:xfrm>
          <a:prstGeom prst="rect">
            <a:avLst/>
          </a:prstGeom>
        </p:spPr>
      </p:pic>
      <p:pic>
        <p:nvPicPr>
          <p:cNvPr id="13" name="Picture 12" descr="Chart, surface chart&#10;&#10;Description automatically generated">
            <a:extLst>
              <a:ext uri="{FF2B5EF4-FFF2-40B4-BE49-F238E27FC236}">
                <a16:creationId xmlns:a16="http://schemas.microsoft.com/office/drawing/2014/main" id="{01DF77BD-8EBE-C44D-8BFC-3E6BC5034F1A}"/>
              </a:ext>
            </a:extLst>
          </p:cNvPr>
          <p:cNvPicPr>
            <a:picLocks noChangeAspect="1"/>
          </p:cNvPicPr>
          <p:nvPr/>
        </p:nvPicPr>
        <p:blipFill>
          <a:blip r:embed="rId10"/>
          <a:stretch>
            <a:fillRect/>
          </a:stretch>
        </p:blipFill>
        <p:spPr>
          <a:xfrm>
            <a:off x="6092037" y="2221564"/>
            <a:ext cx="6096003" cy="4377205"/>
          </a:xfrm>
          <a:prstGeom prst="rect">
            <a:avLst/>
          </a:prstGeom>
        </p:spPr>
      </p:pic>
      <p:cxnSp>
        <p:nvCxnSpPr>
          <p:cNvPr id="14" name="Straight Connector 13">
            <a:extLst>
              <a:ext uri="{FF2B5EF4-FFF2-40B4-BE49-F238E27FC236}">
                <a16:creationId xmlns:a16="http://schemas.microsoft.com/office/drawing/2014/main" id="{D081F770-90CA-7948-9C92-65946587C761}"/>
              </a:ext>
            </a:extLst>
          </p:cNvPr>
          <p:cNvCxnSpPr/>
          <p:nvPr/>
        </p:nvCxnSpPr>
        <p:spPr>
          <a:xfrm flipV="1">
            <a:off x="2452577" y="1190847"/>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C701AE9-6C27-CA44-BF4B-98D5D41D21E8}"/>
              </a:ext>
            </a:extLst>
          </p:cNvPr>
          <p:cNvCxnSpPr/>
          <p:nvPr/>
        </p:nvCxnSpPr>
        <p:spPr>
          <a:xfrm flipV="1">
            <a:off x="577703" y="1190847"/>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5FECF60-673A-A14E-B2EB-888C3E19C4B7}"/>
              </a:ext>
            </a:extLst>
          </p:cNvPr>
          <p:cNvCxnSpPr/>
          <p:nvPr/>
        </p:nvCxnSpPr>
        <p:spPr>
          <a:xfrm flipV="1">
            <a:off x="577703" y="3374415"/>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FB4FF7D-572F-3A4C-8C46-3718FAD34600}"/>
              </a:ext>
            </a:extLst>
          </p:cNvPr>
          <p:cNvCxnSpPr/>
          <p:nvPr/>
        </p:nvCxnSpPr>
        <p:spPr>
          <a:xfrm flipV="1">
            <a:off x="2455657" y="3374415"/>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A36AB1-A130-D14F-A950-C22ABF1DA0F2}"/>
              </a:ext>
            </a:extLst>
          </p:cNvPr>
          <p:cNvCxnSpPr/>
          <p:nvPr/>
        </p:nvCxnSpPr>
        <p:spPr>
          <a:xfrm flipV="1">
            <a:off x="3630700" y="1190847"/>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7293CA0-3073-D049-9286-D57E6EFD3105}"/>
              </a:ext>
            </a:extLst>
          </p:cNvPr>
          <p:cNvCxnSpPr/>
          <p:nvPr/>
        </p:nvCxnSpPr>
        <p:spPr>
          <a:xfrm flipV="1">
            <a:off x="5496975" y="1190847"/>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BF95DAE-3A5E-4949-B139-32F9BB2E6ED7}"/>
              </a:ext>
            </a:extLst>
          </p:cNvPr>
          <p:cNvCxnSpPr/>
          <p:nvPr/>
        </p:nvCxnSpPr>
        <p:spPr>
          <a:xfrm flipV="1">
            <a:off x="3630700" y="3374415"/>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61EF168-0B37-F940-A05B-A2B2EECA95FE}"/>
              </a:ext>
            </a:extLst>
          </p:cNvPr>
          <p:cNvCxnSpPr/>
          <p:nvPr/>
        </p:nvCxnSpPr>
        <p:spPr>
          <a:xfrm flipV="1">
            <a:off x="5496975" y="3374415"/>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EB80F09-8DB9-A74E-8636-BADD7262BD11}"/>
              </a:ext>
            </a:extLst>
          </p:cNvPr>
          <p:cNvCxnSpPr/>
          <p:nvPr/>
        </p:nvCxnSpPr>
        <p:spPr>
          <a:xfrm flipV="1">
            <a:off x="6673703" y="2460014"/>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F684308-1735-7749-9412-7442149AACD7}"/>
              </a:ext>
            </a:extLst>
          </p:cNvPr>
          <p:cNvCxnSpPr/>
          <p:nvPr/>
        </p:nvCxnSpPr>
        <p:spPr>
          <a:xfrm flipV="1">
            <a:off x="6673703" y="4658571"/>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ECADA37-73F9-F94D-AD05-FD650E3078C0}"/>
              </a:ext>
            </a:extLst>
          </p:cNvPr>
          <p:cNvCxnSpPr/>
          <p:nvPr/>
        </p:nvCxnSpPr>
        <p:spPr>
          <a:xfrm flipV="1">
            <a:off x="8542476" y="4658571"/>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E20AB12-1D88-7B48-AEE1-7F818E3533C5}"/>
              </a:ext>
            </a:extLst>
          </p:cNvPr>
          <p:cNvCxnSpPr/>
          <p:nvPr/>
        </p:nvCxnSpPr>
        <p:spPr>
          <a:xfrm flipV="1">
            <a:off x="9719204" y="2460014"/>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0D162C5-D7C7-064F-A717-1AA730F6ABB8}"/>
              </a:ext>
            </a:extLst>
          </p:cNvPr>
          <p:cNvCxnSpPr/>
          <p:nvPr/>
        </p:nvCxnSpPr>
        <p:spPr>
          <a:xfrm flipV="1">
            <a:off x="11600470" y="2460014"/>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12350FD-70DA-D14D-B901-1812001D38B0}"/>
              </a:ext>
            </a:extLst>
          </p:cNvPr>
          <p:cNvCxnSpPr/>
          <p:nvPr/>
        </p:nvCxnSpPr>
        <p:spPr>
          <a:xfrm flipV="1">
            <a:off x="9717287" y="4658571"/>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6B7FF77-8305-C94A-90F8-4D462570967C}"/>
              </a:ext>
            </a:extLst>
          </p:cNvPr>
          <p:cNvCxnSpPr/>
          <p:nvPr/>
        </p:nvCxnSpPr>
        <p:spPr>
          <a:xfrm flipV="1">
            <a:off x="11600470" y="4658571"/>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2DAD312-29B0-0244-86C2-EC15CFB85685}"/>
              </a:ext>
            </a:extLst>
          </p:cNvPr>
          <p:cNvCxnSpPr/>
          <p:nvPr/>
        </p:nvCxnSpPr>
        <p:spPr>
          <a:xfrm flipV="1">
            <a:off x="8542476" y="2460014"/>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595BA00-03B7-B841-A351-A66FEFFD76FE}"/>
              </a:ext>
            </a:extLst>
          </p:cNvPr>
          <p:cNvCxnSpPr>
            <a:cxnSpLocks/>
          </p:cNvCxnSpPr>
          <p:nvPr/>
        </p:nvCxnSpPr>
        <p:spPr>
          <a:xfrm>
            <a:off x="368300" y="2027274"/>
            <a:ext cx="2323017" cy="0"/>
          </a:xfrm>
          <a:prstGeom prst="line">
            <a:avLst/>
          </a:prstGeom>
          <a:ln w="254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9CDF45A-923E-9A4F-979D-F4178A6DFFF0}"/>
              </a:ext>
            </a:extLst>
          </p:cNvPr>
          <p:cNvCxnSpPr>
            <a:cxnSpLocks/>
          </p:cNvCxnSpPr>
          <p:nvPr/>
        </p:nvCxnSpPr>
        <p:spPr>
          <a:xfrm>
            <a:off x="368300" y="4210842"/>
            <a:ext cx="2323017" cy="0"/>
          </a:xfrm>
          <a:prstGeom prst="line">
            <a:avLst/>
          </a:prstGeom>
          <a:ln w="254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7744DBC-43E4-D34C-B599-76D310E32D92}"/>
              </a:ext>
            </a:extLst>
          </p:cNvPr>
          <p:cNvCxnSpPr>
            <a:cxnSpLocks/>
          </p:cNvCxnSpPr>
          <p:nvPr/>
        </p:nvCxnSpPr>
        <p:spPr>
          <a:xfrm>
            <a:off x="3413304" y="2027274"/>
            <a:ext cx="2323017" cy="0"/>
          </a:xfrm>
          <a:prstGeom prst="line">
            <a:avLst/>
          </a:prstGeom>
          <a:ln w="254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793AAA0-6B95-E840-945F-FA967499809A}"/>
              </a:ext>
            </a:extLst>
          </p:cNvPr>
          <p:cNvCxnSpPr>
            <a:cxnSpLocks/>
          </p:cNvCxnSpPr>
          <p:nvPr/>
        </p:nvCxnSpPr>
        <p:spPr>
          <a:xfrm>
            <a:off x="3413304" y="4218816"/>
            <a:ext cx="2323017" cy="0"/>
          </a:xfrm>
          <a:prstGeom prst="line">
            <a:avLst/>
          </a:prstGeom>
          <a:ln w="254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39E4AFC-CBF2-B343-8685-052AE51E8AB9}"/>
              </a:ext>
            </a:extLst>
          </p:cNvPr>
          <p:cNvCxnSpPr>
            <a:cxnSpLocks/>
          </p:cNvCxnSpPr>
          <p:nvPr/>
        </p:nvCxnSpPr>
        <p:spPr>
          <a:xfrm>
            <a:off x="6431543" y="3309141"/>
            <a:ext cx="2323017" cy="0"/>
          </a:xfrm>
          <a:prstGeom prst="line">
            <a:avLst/>
          </a:prstGeom>
          <a:ln w="254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40B4AEB-4619-9C4C-A19C-84D3D0FFE1A3}"/>
              </a:ext>
            </a:extLst>
          </p:cNvPr>
          <p:cNvCxnSpPr>
            <a:cxnSpLocks/>
          </p:cNvCxnSpPr>
          <p:nvPr/>
        </p:nvCxnSpPr>
        <p:spPr>
          <a:xfrm>
            <a:off x="6431542" y="5494998"/>
            <a:ext cx="2323017" cy="0"/>
          </a:xfrm>
          <a:prstGeom prst="line">
            <a:avLst/>
          </a:prstGeom>
          <a:ln w="254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31B6078-2E5A-C541-9A40-7F0D264D0344}"/>
              </a:ext>
            </a:extLst>
          </p:cNvPr>
          <p:cNvCxnSpPr>
            <a:cxnSpLocks/>
          </p:cNvCxnSpPr>
          <p:nvPr/>
        </p:nvCxnSpPr>
        <p:spPr>
          <a:xfrm>
            <a:off x="9483117" y="3309932"/>
            <a:ext cx="2323017" cy="0"/>
          </a:xfrm>
          <a:prstGeom prst="line">
            <a:avLst/>
          </a:prstGeom>
          <a:ln w="254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E5695C4-F884-8143-89FA-CA88FDF5A45A}"/>
              </a:ext>
            </a:extLst>
          </p:cNvPr>
          <p:cNvCxnSpPr>
            <a:cxnSpLocks/>
          </p:cNvCxnSpPr>
          <p:nvPr/>
        </p:nvCxnSpPr>
        <p:spPr>
          <a:xfrm>
            <a:off x="9483117" y="5502930"/>
            <a:ext cx="2323017" cy="0"/>
          </a:xfrm>
          <a:prstGeom prst="line">
            <a:avLst/>
          </a:prstGeom>
          <a:ln w="25400">
            <a:solidFill>
              <a:srgbClr val="FF40FF"/>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5F229CBA-634C-4344-B10B-BC512C57BD61}"/>
              </a:ext>
            </a:extLst>
          </p:cNvPr>
          <p:cNvSpPr txBox="1"/>
          <p:nvPr/>
        </p:nvSpPr>
        <p:spPr>
          <a:xfrm>
            <a:off x="1876926" y="5240980"/>
            <a:ext cx="2542083" cy="369332"/>
          </a:xfrm>
          <a:prstGeom prst="rect">
            <a:avLst/>
          </a:prstGeom>
          <a:noFill/>
        </p:spPr>
        <p:txBody>
          <a:bodyPr wrap="square" rtlCol="0">
            <a:spAutoFit/>
          </a:bodyPr>
          <a:lstStyle/>
          <a:p>
            <a:pPr algn="ctr"/>
            <a:r>
              <a:rPr lang="en-US" b="1" dirty="0"/>
              <a:t>0.1 &lt; Q</a:t>
            </a:r>
            <a:r>
              <a:rPr lang="en-US" b="1" baseline="30000" dirty="0"/>
              <a:t>2</a:t>
            </a:r>
            <a:r>
              <a:rPr lang="en-US" b="1" dirty="0"/>
              <a:t> &lt; 1.0</a:t>
            </a:r>
          </a:p>
        </p:txBody>
      </p:sp>
      <p:sp>
        <p:nvSpPr>
          <p:cNvPr id="39" name="TextBox 38">
            <a:extLst>
              <a:ext uri="{FF2B5EF4-FFF2-40B4-BE49-F238E27FC236}">
                <a16:creationId xmlns:a16="http://schemas.microsoft.com/office/drawing/2014/main" id="{40AF2D6D-6EC7-F84A-9830-B8BC1BC7860D}"/>
              </a:ext>
            </a:extLst>
          </p:cNvPr>
          <p:cNvSpPr txBox="1"/>
          <p:nvPr/>
        </p:nvSpPr>
        <p:spPr>
          <a:xfrm>
            <a:off x="7872958" y="1975072"/>
            <a:ext cx="2542083" cy="369332"/>
          </a:xfrm>
          <a:prstGeom prst="rect">
            <a:avLst/>
          </a:prstGeom>
          <a:noFill/>
        </p:spPr>
        <p:txBody>
          <a:bodyPr wrap="square" rtlCol="0">
            <a:spAutoFit/>
          </a:bodyPr>
          <a:lstStyle/>
          <a:p>
            <a:pPr algn="ctr"/>
            <a:r>
              <a:rPr lang="en-US" b="1" dirty="0"/>
              <a:t>10 &lt; Q</a:t>
            </a:r>
            <a:r>
              <a:rPr lang="en-US" b="1" baseline="30000" dirty="0"/>
              <a:t>2</a:t>
            </a:r>
            <a:r>
              <a:rPr lang="en-US" b="1" dirty="0"/>
              <a:t> &lt; 100</a:t>
            </a:r>
          </a:p>
        </p:txBody>
      </p:sp>
      <p:sp>
        <p:nvSpPr>
          <p:cNvPr id="40" name="TextBox 39">
            <a:extLst>
              <a:ext uri="{FF2B5EF4-FFF2-40B4-BE49-F238E27FC236}">
                <a16:creationId xmlns:a16="http://schemas.microsoft.com/office/drawing/2014/main" id="{DEFBE449-8BA5-EB45-A845-56EA7A54D8C4}"/>
              </a:ext>
            </a:extLst>
          </p:cNvPr>
          <p:cNvSpPr txBox="1"/>
          <p:nvPr/>
        </p:nvSpPr>
        <p:spPr>
          <a:xfrm>
            <a:off x="6525986" y="3794939"/>
            <a:ext cx="1571615" cy="338554"/>
          </a:xfrm>
          <a:prstGeom prst="rect">
            <a:avLst/>
          </a:prstGeom>
          <a:noFill/>
        </p:spPr>
        <p:txBody>
          <a:bodyPr wrap="square" rtlCol="0">
            <a:spAutoFit/>
          </a:bodyPr>
          <a:lstStyle/>
          <a:p>
            <a:pPr algn="ctr"/>
            <a:r>
              <a:rPr lang="en-US" sz="1600" dirty="0"/>
              <a:t>0.01 &lt; y &lt; 0.1</a:t>
            </a:r>
          </a:p>
        </p:txBody>
      </p:sp>
      <p:sp>
        <p:nvSpPr>
          <p:cNvPr id="41" name="TextBox 40">
            <a:extLst>
              <a:ext uri="{FF2B5EF4-FFF2-40B4-BE49-F238E27FC236}">
                <a16:creationId xmlns:a16="http://schemas.microsoft.com/office/drawing/2014/main" id="{CB6FD145-4657-A74F-A441-77ED903A11CD}"/>
              </a:ext>
            </a:extLst>
          </p:cNvPr>
          <p:cNvSpPr txBox="1"/>
          <p:nvPr/>
        </p:nvSpPr>
        <p:spPr>
          <a:xfrm>
            <a:off x="9578982" y="3802654"/>
            <a:ext cx="1571615" cy="338554"/>
          </a:xfrm>
          <a:prstGeom prst="rect">
            <a:avLst/>
          </a:prstGeom>
          <a:noFill/>
        </p:spPr>
        <p:txBody>
          <a:bodyPr wrap="square" rtlCol="0">
            <a:spAutoFit/>
          </a:bodyPr>
          <a:lstStyle/>
          <a:p>
            <a:pPr algn="ctr"/>
            <a:r>
              <a:rPr lang="en-US" sz="1600" dirty="0"/>
              <a:t>0.3 &lt; y &lt; 0.4</a:t>
            </a:r>
          </a:p>
        </p:txBody>
      </p:sp>
      <p:sp>
        <p:nvSpPr>
          <p:cNvPr id="42" name="TextBox 41">
            <a:extLst>
              <a:ext uri="{FF2B5EF4-FFF2-40B4-BE49-F238E27FC236}">
                <a16:creationId xmlns:a16="http://schemas.microsoft.com/office/drawing/2014/main" id="{0EA4678A-7B25-C34E-A905-40098A487659}"/>
              </a:ext>
            </a:extLst>
          </p:cNvPr>
          <p:cNvSpPr txBox="1"/>
          <p:nvPr/>
        </p:nvSpPr>
        <p:spPr>
          <a:xfrm>
            <a:off x="6524002" y="5989026"/>
            <a:ext cx="1571615" cy="338554"/>
          </a:xfrm>
          <a:prstGeom prst="rect">
            <a:avLst/>
          </a:prstGeom>
          <a:noFill/>
        </p:spPr>
        <p:txBody>
          <a:bodyPr wrap="square" rtlCol="0">
            <a:spAutoFit/>
          </a:bodyPr>
          <a:lstStyle/>
          <a:p>
            <a:pPr algn="ctr"/>
            <a:r>
              <a:rPr lang="en-US" sz="1600" dirty="0"/>
              <a:t>0.6 &lt; y &lt; 0.7</a:t>
            </a:r>
          </a:p>
        </p:txBody>
      </p:sp>
      <p:sp>
        <p:nvSpPr>
          <p:cNvPr id="43" name="TextBox 42">
            <a:extLst>
              <a:ext uri="{FF2B5EF4-FFF2-40B4-BE49-F238E27FC236}">
                <a16:creationId xmlns:a16="http://schemas.microsoft.com/office/drawing/2014/main" id="{57CBFEE9-7CC3-BD47-BC68-F25900197D1B}"/>
              </a:ext>
            </a:extLst>
          </p:cNvPr>
          <p:cNvSpPr txBox="1"/>
          <p:nvPr/>
        </p:nvSpPr>
        <p:spPr>
          <a:xfrm>
            <a:off x="9578982" y="5989026"/>
            <a:ext cx="1571615" cy="338554"/>
          </a:xfrm>
          <a:prstGeom prst="rect">
            <a:avLst/>
          </a:prstGeom>
          <a:noFill/>
        </p:spPr>
        <p:txBody>
          <a:bodyPr wrap="square" rtlCol="0">
            <a:spAutoFit/>
          </a:bodyPr>
          <a:lstStyle/>
          <a:p>
            <a:pPr algn="ctr"/>
            <a:r>
              <a:rPr lang="en-US" sz="1600" dirty="0"/>
              <a:t>0.9 &lt; y &lt; 0.95</a:t>
            </a:r>
          </a:p>
        </p:txBody>
      </p:sp>
      <p:sp>
        <p:nvSpPr>
          <p:cNvPr id="44" name="TextBox 43">
            <a:extLst>
              <a:ext uri="{FF2B5EF4-FFF2-40B4-BE49-F238E27FC236}">
                <a16:creationId xmlns:a16="http://schemas.microsoft.com/office/drawing/2014/main" id="{D573CD9E-921D-844B-89F6-C231BADCD1CD}"/>
              </a:ext>
            </a:extLst>
          </p:cNvPr>
          <p:cNvSpPr txBox="1"/>
          <p:nvPr/>
        </p:nvSpPr>
        <p:spPr>
          <a:xfrm>
            <a:off x="387850" y="2497476"/>
            <a:ext cx="1571615" cy="338554"/>
          </a:xfrm>
          <a:prstGeom prst="rect">
            <a:avLst/>
          </a:prstGeom>
          <a:noFill/>
        </p:spPr>
        <p:txBody>
          <a:bodyPr wrap="square" rtlCol="0">
            <a:spAutoFit/>
          </a:bodyPr>
          <a:lstStyle/>
          <a:p>
            <a:pPr algn="ctr"/>
            <a:r>
              <a:rPr lang="en-US" sz="1600" dirty="0"/>
              <a:t>0.01 &lt; y &lt; 0.1</a:t>
            </a:r>
          </a:p>
        </p:txBody>
      </p:sp>
      <p:sp>
        <p:nvSpPr>
          <p:cNvPr id="45" name="TextBox 44">
            <a:extLst>
              <a:ext uri="{FF2B5EF4-FFF2-40B4-BE49-F238E27FC236}">
                <a16:creationId xmlns:a16="http://schemas.microsoft.com/office/drawing/2014/main" id="{972207FF-DB97-5846-8A1B-F855354099E7}"/>
              </a:ext>
            </a:extLst>
          </p:cNvPr>
          <p:cNvSpPr txBox="1"/>
          <p:nvPr/>
        </p:nvSpPr>
        <p:spPr>
          <a:xfrm>
            <a:off x="3440846" y="2505191"/>
            <a:ext cx="1571615" cy="338554"/>
          </a:xfrm>
          <a:prstGeom prst="rect">
            <a:avLst/>
          </a:prstGeom>
          <a:noFill/>
        </p:spPr>
        <p:txBody>
          <a:bodyPr wrap="square" rtlCol="0">
            <a:spAutoFit/>
          </a:bodyPr>
          <a:lstStyle/>
          <a:p>
            <a:pPr algn="ctr"/>
            <a:r>
              <a:rPr lang="en-US" sz="1600" dirty="0"/>
              <a:t>0.3 &lt; y &lt; 0.4</a:t>
            </a:r>
          </a:p>
        </p:txBody>
      </p:sp>
      <p:sp>
        <p:nvSpPr>
          <p:cNvPr id="46" name="TextBox 45">
            <a:extLst>
              <a:ext uri="{FF2B5EF4-FFF2-40B4-BE49-F238E27FC236}">
                <a16:creationId xmlns:a16="http://schemas.microsoft.com/office/drawing/2014/main" id="{E206DD13-4FB1-E044-B4F0-3179114F7628}"/>
              </a:ext>
            </a:extLst>
          </p:cNvPr>
          <p:cNvSpPr txBox="1"/>
          <p:nvPr/>
        </p:nvSpPr>
        <p:spPr>
          <a:xfrm>
            <a:off x="385866" y="4691563"/>
            <a:ext cx="1571615" cy="338554"/>
          </a:xfrm>
          <a:prstGeom prst="rect">
            <a:avLst/>
          </a:prstGeom>
          <a:noFill/>
        </p:spPr>
        <p:txBody>
          <a:bodyPr wrap="square" rtlCol="0">
            <a:spAutoFit/>
          </a:bodyPr>
          <a:lstStyle/>
          <a:p>
            <a:pPr algn="ctr"/>
            <a:r>
              <a:rPr lang="en-US" sz="1600" dirty="0"/>
              <a:t>0.6 &lt; y &lt; 0.7</a:t>
            </a:r>
          </a:p>
        </p:txBody>
      </p:sp>
      <p:sp>
        <p:nvSpPr>
          <p:cNvPr id="47" name="TextBox 46">
            <a:extLst>
              <a:ext uri="{FF2B5EF4-FFF2-40B4-BE49-F238E27FC236}">
                <a16:creationId xmlns:a16="http://schemas.microsoft.com/office/drawing/2014/main" id="{067FED7A-6EC3-EF46-8C7A-6A5E95C323AF}"/>
              </a:ext>
            </a:extLst>
          </p:cNvPr>
          <p:cNvSpPr txBox="1"/>
          <p:nvPr/>
        </p:nvSpPr>
        <p:spPr>
          <a:xfrm>
            <a:off x="3440846" y="4691563"/>
            <a:ext cx="1571615" cy="338554"/>
          </a:xfrm>
          <a:prstGeom prst="rect">
            <a:avLst/>
          </a:prstGeom>
          <a:noFill/>
        </p:spPr>
        <p:txBody>
          <a:bodyPr wrap="square" rtlCol="0">
            <a:spAutoFit/>
          </a:bodyPr>
          <a:lstStyle/>
          <a:p>
            <a:pPr algn="ctr"/>
            <a:r>
              <a:rPr lang="en-US" sz="1600" dirty="0"/>
              <a:t>0.9 &lt; y &lt; 0.95</a:t>
            </a:r>
          </a:p>
        </p:txBody>
      </p:sp>
      <p:sp>
        <p:nvSpPr>
          <p:cNvPr id="8" name="TextBox 7">
            <a:extLst>
              <a:ext uri="{FF2B5EF4-FFF2-40B4-BE49-F238E27FC236}">
                <a16:creationId xmlns:a16="http://schemas.microsoft.com/office/drawing/2014/main" id="{CBF9B399-20C3-E442-AC6A-C29530FE2C9B}"/>
              </a:ext>
            </a:extLst>
          </p:cNvPr>
          <p:cNvSpPr txBox="1"/>
          <p:nvPr/>
        </p:nvSpPr>
        <p:spPr>
          <a:xfrm>
            <a:off x="6340642" y="821803"/>
            <a:ext cx="5715000" cy="1200329"/>
          </a:xfrm>
          <a:prstGeom prst="rect">
            <a:avLst/>
          </a:prstGeom>
          <a:noFill/>
        </p:spPr>
        <p:txBody>
          <a:bodyPr wrap="square" rtlCol="0">
            <a:spAutoFit/>
          </a:bodyPr>
          <a:lstStyle/>
          <a:p>
            <a:pPr marL="285750" indent="-285750">
              <a:buFont typeface="Wingdings" pitchFamily="2" charset="2"/>
              <a:buChar char="q"/>
            </a:pPr>
            <a:r>
              <a:rPr lang="en-US" dirty="0"/>
              <a:t>Define </a:t>
            </a:r>
            <a:r>
              <a:rPr lang="en-US" dirty="0" err="1"/>
              <a:t>xF</a:t>
            </a:r>
            <a:r>
              <a:rPr lang="en-US" dirty="0"/>
              <a:t> as 2*</a:t>
            </a:r>
            <a:r>
              <a:rPr lang="en-US" dirty="0" err="1"/>
              <a:t>particle_pZ</a:t>
            </a:r>
            <a:r>
              <a:rPr lang="en-US" dirty="0"/>
              <a:t>/W in the hadron-boson center of mass frame</a:t>
            </a:r>
          </a:p>
          <a:p>
            <a:pPr marL="285750" indent="-285750">
              <a:buFont typeface="Wingdings" pitchFamily="2" charset="2"/>
              <a:buChar char="q"/>
            </a:pPr>
            <a:endParaRPr lang="en-US" dirty="0"/>
          </a:p>
          <a:p>
            <a:pPr marL="285750" indent="-285750">
              <a:buFont typeface="Wingdings" pitchFamily="2" charset="2"/>
              <a:buChar char="q"/>
            </a:pPr>
            <a:r>
              <a:rPr lang="en-US" dirty="0"/>
              <a:t>Z-axis defined </a:t>
            </a:r>
            <a:r>
              <a:rPr lang="en-US" dirty="0" err="1"/>
              <a:t>w.r.t.</a:t>
            </a:r>
            <a:r>
              <a:rPr lang="en-US" dirty="0"/>
              <a:t> the virtual photon</a:t>
            </a:r>
          </a:p>
        </p:txBody>
      </p:sp>
      <p:sp>
        <p:nvSpPr>
          <p:cNvPr id="48" name="TextBox 47">
            <a:extLst>
              <a:ext uri="{FF2B5EF4-FFF2-40B4-BE49-F238E27FC236}">
                <a16:creationId xmlns:a16="http://schemas.microsoft.com/office/drawing/2014/main" id="{91717C67-37BB-C948-A659-2AA6294FFC63}"/>
              </a:ext>
            </a:extLst>
          </p:cNvPr>
          <p:cNvSpPr txBox="1"/>
          <p:nvPr/>
        </p:nvSpPr>
        <p:spPr>
          <a:xfrm>
            <a:off x="216568" y="5754695"/>
            <a:ext cx="5871517" cy="646331"/>
          </a:xfrm>
          <a:prstGeom prst="rect">
            <a:avLst/>
          </a:prstGeom>
          <a:noFill/>
        </p:spPr>
        <p:txBody>
          <a:bodyPr wrap="square" rtlCol="0">
            <a:spAutoFit/>
          </a:bodyPr>
          <a:lstStyle/>
          <a:p>
            <a:pPr marL="285750" indent="-285750">
              <a:buFont typeface="Wingdings" pitchFamily="2" charset="2"/>
              <a:buChar char="q"/>
            </a:pPr>
            <a:r>
              <a:rPr lang="en-US" dirty="0"/>
              <a:t>Positive </a:t>
            </a:r>
            <a:r>
              <a:rPr lang="en-US" dirty="0" err="1"/>
              <a:t>xF</a:t>
            </a:r>
            <a:r>
              <a:rPr lang="en-US" dirty="0"/>
              <a:t> indicates particles more associated with the struck quark</a:t>
            </a:r>
          </a:p>
        </p:txBody>
      </p:sp>
      <p:sp>
        <p:nvSpPr>
          <p:cNvPr id="49" name="Footer Placeholder 48">
            <a:extLst>
              <a:ext uri="{FF2B5EF4-FFF2-40B4-BE49-F238E27FC236}">
                <a16:creationId xmlns:a16="http://schemas.microsoft.com/office/drawing/2014/main" id="{591E9C43-ED29-3C4A-B85E-A7E9D9706BCB}"/>
              </a:ext>
            </a:extLst>
          </p:cNvPr>
          <p:cNvSpPr>
            <a:spLocks noGrp="1"/>
          </p:cNvSpPr>
          <p:nvPr>
            <p:ph type="ftr" sz="quarter" idx="11"/>
          </p:nvPr>
        </p:nvSpPr>
        <p:spPr/>
        <p:txBody>
          <a:bodyPr/>
          <a:lstStyle/>
          <a:p>
            <a:r>
              <a:rPr lang="en-US"/>
              <a:t>EICUG Early Career</a:t>
            </a:r>
          </a:p>
        </p:txBody>
      </p:sp>
      <p:sp>
        <p:nvSpPr>
          <p:cNvPr id="50" name="Slide Number Placeholder 49">
            <a:extLst>
              <a:ext uri="{FF2B5EF4-FFF2-40B4-BE49-F238E27FC236}">
                <a16:creationId xmlns:a16="http://schemas.microsoft.com/office/drawing/2014/main" id="{269FFE6B-6530-9C4C-BFAD-507371E4D4F3}"/>
              </a:ext>
            </a:extLst>
          </p:cNvPr>
          <p:cNvSpPr>
            <a:spLocks noGrp="1"/>
          </p:cNvSpPr>
          <p:nvPr>
            <p:ph type="sldNum" sz="quarter" idx="12"/>
          </p:nvPr>
        </p:nvSpPr>
        <p:spPr/>
        <p:txBody>
          <a:bodyPr/>
          <a:lstStyle/>
          <a:p>
            <a:fld id="{5D4A0402-B54A-814D-BCFB-0A833BEEB04B}" type="slidenum">
              <a:rPr lang="en-US" smtClean="0"/>
              <a:t>58</a:t>
            </a:fld>
            <a:endParaRPr lang="en-US"/>
          </a:p>
        </p:txBody>
      </p:sp>
    </p:spTree>
    <p:extLst>
      <p:ext uri="{BB962C8B-B14F-4D97-AF65-F5344CB8AC3E}">
        <p14:creationId xmlns:p14="http://schemas.microsoft.com/office/powerpoint/2010/main" val="18196742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CBDA51-46EF-3443-A4DC-760828667ECE}"/>
              </a:ext>
            </a:extLst>
          </p:cNvPr>
          <p:cNvSpPr txBox="1"/>
          <p:nvPr/>
        </p:nvSpPr>
        <p:spPr>
          <a:xfrm>
            <a:off x="312516" y="173620"/>
            <a:ext cx="8461094" cy="648183"/>
          </a:xfrm>
          <a:prstGeom prst="rect">
            <a:avLst/>
          </a:prstGeom>
          <a:noFill/>
        </p:spPr>
        <p:txBody>
          <a:bodyPr wrap="square" lIns="91440" tIns="45720" rIns="91440" bIns="45720" rtlCol="0" anchor="t">
            <a:spAutoFit/>
          </a:bodyPr>
          <a:lstStyle/>
          <a:p>
            <a:r>
              <a:rPr lang="en-US" sz="3600" dirty="0">
                <a:solidFill>
                  <a:srgbClr val="FF0000"/>
                </a:solidFill>
                <a:cs typeface="Calibri"/>
              </a:rPr>
              <a:t>(Charged) Particle x-Feynman (5x41)</a:t>
            </a:r>
          </a:p>
        </p:txBody>
      </p:sp>
      <p:pic>
        <p:nvPicPr>
          <p:cNvPr id="3" name="Picture 2" descr="Graphical user interface, application&#10;&#10;Description automatically generated">
            <a:extLst>
              <a:ext uri="{FF2B5EF4-FFF2-40B4-BE49-F238E27FC236}">
                <a16:creationId xmlns:a16="http://schemas.microsoft.com/office/drawing/2014/main" id="{8BD79FEB-0A99-0849-AC9C-1AD08E390AF8}"/>
              </a:ext>
            </a:extLst>
          </p:cNvPr>
          <p:cNvPicPr>
            <a:picLocks noChangeAspect="1"/>
          </p:cNvPicPr>
          <p:nvPr/>
        </p:nvPicPr>
        <p:blipFill>
          <a:blip r:embed="rId2"/>
          <a:stretch>
            <a:fillRect/>
          </a:stretch>
        </p:blipFill>
        <p:spPr>
          <a:xfrm>
            <a:off x="0" y="939796"/>
            <a:ext cx="6096000" cy="4377202"/>
          </a:xfrm>
          <a:prstGeom prst="rect">
            <a:avLst/>
          </a:prstGeom>
        </p:spPr>
      </p:pic>
      <p:pic>
        <p:nvPicPr>
          <p:cNvPr id="4" name="Picture 3" descr="Chart&#10;&#10;Description automatically generated">
            <a:extLst>
              <a:ext uri="{FF2B5EF4-FFF2-40B4-BE49-F238E27FC236}">
                <a16:creationId xmlns:a16="http://schemas.microsoft.com/office/drawing/2014/main" id="{20D72C57-55DE-E244-AB2F-E85C386DFAC1}"/>
              </a:ext>
            </a:extLst>
          </p:cNvPr>
          <p:cNvPicPr>
            <a:picLocks noChangeAspect="1"/>
          </p:cNvPicPr>
          <p:nvPr/>
        </p:nvPicPr>
        <p:blipFill>
          <a:blip r:embed="rId3"/>
          <a:stretch>
            <a:fillRect/>
          </a:stretch>
        </p:blipFill>
        <p:spPr>
          <a:xfrm>
            <a:off x="6096000" y="2221570"/>
            <a:ext cx="6096000" cy="4377202"/>
          </a:xfrm>
          <a:prstGeom prst="rect">
            <a:avLst/>
          </a:prstGeom>
        </p:spPr>
      </p:pic>
      <p:pic>
        <p:nvPicPr>
          <p:cNvPr id="5" name="Picture 4" descr="Chart, surface chart&#10;&#10;Description automatically generated">
            <a:extLst>
              <a:ext uri="{FF2B5EF4-FFF2-40B4-BE49-F238E27FC236}">
                <a16:creationId xmlns:a16="http://schemas.microsoft.com/office/drawing/2014/main" id="{220B39E8-0BF1-A140-B277-54575C6E316F}"/>
              </a:ext>
            </a:extLst>
          </p:cNvPr>
          <p:cNvPicPr>
            <a:picLocks noChangeAspect="1"/>
          </p:cNvPicPr>
          <p:nvPr/>
        </p:nvPicPr>
        <p:blipFill>
          <a:blip r:embed="rId4"/>
          <a:stretch>
            <a:fillRect/>
          </a:stretch>
        </p:blipFill>
        <p:spPr>
          <a:xfrm>
            <a:off x="6096000" y="2221569"/>
            <a:ext cx="6096001" cy="4377203"/>
          </a:xfrm>
          <a:prstGeom prst="rect">
            <a:avLst/>
          </a:prstGeom>
        </p:spPr>
      </p:pic>
      <p:pic>
        <p:nvPicPr>
          <p:cNvPr id="6" name="Picture 5" descr="Chart, surface chart&#10;&#10;Description automatically generated">
            <a:extLst>
              <a:ext uri="{FF2B5EF4-FFF2-40B4-BE49-F238E27FC236}">
                <a16:creationId xmlns:a16="http://schemas.microsoft.com/office/drawing/2014/main" id="{BEA7D2E3-6645-5E4A-AEAB-44DCA0DCB643}"/>
              </a:ext>
            </a:extLst>
          </p:cNvPr>
          <p:cNvPicPr>
            <a:picLocks noChangeAspect="1"/>
          </p:cNvPicPr>
          <p:nvPr/>
        </p:nvPicPr>
        <p:blipFill>
          <a:blip r:embed="rId5"/>
          <a:stretch>
            <a:fillRect/>
          </a:stretch>
        </p:blipFill>
        <p:spPr>
          <a:xfrm>
            <a:off x="0" y="939794"/>
            <a:ext cx="6096002" cy="4377204"/>
          </a:xfrm>
          <a:prstGeom prst="rect">
            <a:avLst/>
          </a:prstGeom>
        </p:spPr>
      </p:pic>
      <p:pic>
        <p:nvPicPr>
          <p:cNvPr id="7" name="Picture 6" descr="Chart, surface chart&#10;&#10;Description automatically generated">
            <a:extLst>
              <a:ext uri="{FF2B5EF4-FFF2-40B4-BE49-F238E27FC236}">
                <a16:creationId xmlns:a16="http://schemas.microsoft.com/office/drawing/2014/main" id="{DA2B906F-B65E-8A44-8385-FF552ADDA16C}"/>
              </a:ext>
            </a:extLst>
          </p:cNvPr>
          <p:cNvPicPr>
            <a:picLocks noChangeAspect="1"/>
          </p:cNvPicPr>
          <p:nvPr/>
        </p:nvPicPr>
        <p:blipFill>
          <a:blip r:embed="rId6"/>
          <a:stretch>
            <a:fillRect/>
          </a:stretch>
        </p:blipFill>
        <p:spPr>
          <a:xfrm>
            <a:off x="6096000" y="2221568"/>
            <a:ext cx="6096000" cy="4377202"/>
          </a:xfrm>
          <a:prstGeom prst="rect">
            <a:avLst/>
          </a:prstGeom>
        </p:spPr>
      </p:pic>
      <p:pic>
        <p:nvPicPr>
          <p:cNvPr id="9" name="Picture 8" descr="Chart, histogram&#10;&#10;Description automatically generated">
            <a:extLst>
              <a:ext uri="{FF2B5EF4-FFF2-40B4-BE49-F238E27FC236}">
                <a16:creationId xmlns:a16="http://schemas.microsoft.com/office/drawing/2014/main" id="{E05AEE78-354D-DF41-8AC0-28D8C73D91DE}"/>
              </a:ext>
            </a:extLst>
          </p:cNvPr>
          <p:cNvPicPr>
            <a:picLocks noChangeAspect="1"/>
          </p:cNvPicPr>
          <p:nvPr/>
        </p:nvPicPr>
        <p:blipFill>
          <a:blip r:embed="rId7"/>
          <a:stretch>
            <a:fillRect/>
          </a:stretch>
        </p:blipFill>
        <p:spPr>
          <a:xfrm>
            <a:off x="3957" y="939796"/>
            <a:ext cx="6096000" cy="4377202"/>
          </a:xfrm>
          <a:prstGeom prst="rect">
            <a:avLst/>
          </a:prstGeom>
        </p:spPr>
      </p:pic>
      <p:pic>
        <p:nvPicPr>
          <p:cNvPr id="10" name="Picture 9" descr="Chart, histogram&#10;&#10;Description automatically generated">
            <a:extLst>
              <a:ext uri="{FF2B5EF4-FFF2-40B4-BE49-F238E27FC236}">
                <a16:creationId xmlns:a16="http://schemas.microsoft.com/office/drawing/2014/main" id="{23968157-04F9-6141-99AF-BF6BEF14141D}"/>
              </a:ext>
            </a:extLst>
          </p:cNvPr>
          <p:cNvPicPr>
            <a:picLocks noChangeAspect="1"/>
          </p:cNvPicPr>
          <p:nvPr/>
        </p:nvPicPr>
        <p:blipFill>
          <a:blip r:embed="rId8"/>
          <a:stretch>
            <a:fillRect/>
          </a:stretch>
        </p:blipFill>
        <p:spPr>
          <a:xfrm>
            <a:off x="-3955" y="939796"/>
            <a:ext cx="6096000" cy="4377202"/>
          </a:xfrm>
          <a:prstGeom prst="rect">
            <a:avLst/>
          </a:prstGeom>
        </p:spPr>
      </p:pic>
      <p:pic>
        <p:nvPicPr>
          <p:cNvPr id="11" name="Picture 10" descr="Chart, surface chart&#10;&#10;Description automatically generated">
            <a:extLst>
              <a:ext uri="{FF2B5EF4-FFF2-40B4-BE49-F238E27FC236}">
                <a16:creationId xmlns:a16="http://schemas.microsoft.com/office/drawing/2014/main" id="{D4B0C7DE-7BD4-B149-BE96-B3150751CD1C}"/>
              </a:ext>
            </a:extLst>
          </p:cNvPr>
          <p:cNvPicPr>
            <a:picLocks noChangeAspect="1"/>
          </p:cNvPicPr>
          <p:nvPr/>
        </p:nvPicPr>
        <p:blipFill>
          <a:blip r:embed="rId5"/>
          <a:stretch>
            <a:fillRect/>
          </a:stretch>
        </p:blipFill>
        <p:spPr>
          <a:xfrm>
            <a:off x="6088085" y="2221565"/>
            <a:ext cx="6096003" cy="4377205"/>
          </a:xfrm>
          <a:prstGeom prst="rect">
            <a:avLst/>
          </a:prstGeom>
        </p:spPr>
      </p:pic>
      <p:pic>
        <p:nvPicPr>
          <p:cNvPr id="12" name="Picture 11" descr="Chart&#10;&#10;Description automatically generated">
            <a:extLst>
              <a:ext uri="{FF2B5EF4-FFF2-40B4-BE49-F238E27FC236}">
                <a16:creationId xmlns:a16="http://schemas.microsoft.com/office/drawing/2014/main" id="{769F0237-6EDC-284A-BB11-01513895C9D5}"/>
              </a:ext>
            </a:extLst>
          </p:cNvPr>
          <p:cNvPicPr>
            <a:picLocks noChangeAspect="1"/>
          </p:cNvPicPr>
          <p:nvPr/>
        </p:nvPicPr>
        <p:blipFill>
          <a:blip r:embed="rId9"/>
          <a:stretch>
            <a:fillRect/>
          </a:stretch>
        </p:blipFill>
        <p:spPr>
          <a:xfrm>
            <a:off x="7911" y="939795"/>
            <a:ext cx="6096001" cy="4377203"/>
          </a:xfrm>
          <a:prstGeom prst="rect">
            <a:avLst/>
          </a:prstGeom>
        </p:spPr>
      </p:pic>
      <p:pic>
        <p:nvPicPr>
          <p:cNvPr id="13" name="Picture 12" descr="Chart, surface chart&#10;&#10;Description automatically generated">
            <a:extLst>
              <a:ext uri="{FF2B5EF4-FFF2-40B4-BE49-F238E27FC236}">
                <a16:creationId xmlns:a16="http://schemas.microsoft.com/office/drawing/2014/main" id="{01DF77BD-8EBE-C44D-8BFC-3E6BC5034F1A}"/>
              </a:ext>
            </a:extLst>
          </p:cNvPr>
          <p:cNvPicPr>
            <a:picLocks noChangeAspect="1"/>
          </p:cNvPicPr>
          <p:nvPr/>
        </p:nvPicPr>
        <p:blipFill>
          <a:blip r:embed="rId10"/>
          <a:stretch>
            <a:fillRect/>
          </a:stretch>
        </p:blipFill>
        <p:spPr>
          <a:xfrm>
            <a:off x="6092037" y="2221564"/>
            <a:ext cx="6096003" cy="4377205"/>
          </a:xfrm>
          <a:prstGeom prst="rect">
            <a:avLst/>
          </a:prstGeom>
        </p:spPr>
      </p:pic>
      <p:pic>
        <p:nvPicPr>
          <p:cNvPr id="14" name="Picture 13" descr="Chart, surface chart&#10;&#10;Description automatically generated">
            <a:extLst>
              <a:ext uri="{FF2B5EF4-FFF2-40B4-BE49-F238E27FC236}">
                <a16:creationId xmlns:a16="http://schemas.microsoft.com/office/drawing/2014/main" id="{6B97AFD0-4B33-3545-9909-703ACDD2F337}"/>
              </a:ext>
            </a:extLst>
          </p:cNvPr>
          <p:cNvPicPr>
            <a:picLocks noChangeAspect="1"/>
          </p:cNvPicPr>
          <p:nvPr/>
        </p:nvPicPr>
        <p:blipFill>
          <a:blip r:embed="rId11"/>
          <a:stretch>
            <a:fillRect/>
          </a:stretch>
        </p:blipFill>
        <p:spPr>
          <a:xfrm>
            <a:off x="15822" y="939795"/>
            <a:ext cx="6096001" cy="4377203"/>
          </a:xfrm>
          <a:prstGeom prst="rect">
            <a:avLst/>
          </a:prstGeom>
        </p:spPr>
      </p:pic>
      <p:pic>
        <p:nvPicPr>
          <p:cNvPr id="15" name="Picture 14" descr="Chart, surface chart&#10;&#10;Description automatically generated">
            <a:extLst>
              <a:ext uri="{FF2B5EF4-FFF2-40B4-BE49-F238E27FC236}">
                <a16:creationId xmlns:a16="http://schemas.microsoft.com/office/drawing/2014/main" id="{A12A1652-B9F7-1D43-9F83-7C377942B9B5}"/>
              </a:ext>
            </a:extLst>
          </p:cNvPr>
          <p:cNvPicPr>
            <a:picLocks noChangeAspect="1"/>
          </p:cNvPicPr>
          <p:nvPr/>
        </p:nvPicPr>
        <p:blipFill>
          <a:blip r:embed="rId12"/>
          <a:stretch>
            <a:fillRect/>
          </a:stretch>
        </p:blipFill>
        <p:spPr>
          <a:xfrm>
            <a:off x="6084126" y="2221564"/>
            <a:ext cx="6096001" cy="4377203"/>
          </a:xfrm>
          <a:prstGeom prst="rect">
            <a:avLst/>
          </a:prstGeom>
        </p:spPr>
      </p:pic>
      <p:cxnSp>
        <p:nvCxnSpPr>
          <p:cNvPr id="16" name="Straight Connector 15">
            <a:extLst>
              <a:ext uri="{FF2B5EF4-FFF2-40B4-BE49-F238E27FC236}">
                <a16:creationId xmlns:a16="http://schemas.microsoft.com/office/drawing/2014/main" id="{2DA7B938-D838-4B49-8D2E-1EE9345F0D87}"/>
              </a:ext>
            </a:extLst>
          </p:cNvPr>
          <p:cNvCxnSpPr/>
          <p:nvPr/>
        </p:nvCxnSpPr>
        <p:spPr>
          <a:xfrm flipV="1">
            <a:off x="2452577" y="1190847"/>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C6FED86-3945-1641-9182-CA3A272F27C1}"/>
              </a:ext>
            </a:extLst>
          </p:cNvPr>
          <p:cNvCxnSpPr/>
          <p:nvPr/>
        </p:nvCxnSpPr>
        <p:spPr>
          <a:xfrm flipV="1">
            <a:off x="577703" y="1190847"/>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E9231C7-7E16-8047-8A31-2B29404AECB0}"/>
              </a:ext>
            </a:extLst>
          </p:cNvPr>
          <p:cNvCxnSpPr/>
          <p:nvPr/>
        </p:nvCxnSpPr>
        <p:spPr>
          <a:xfrm flipV="1">
            <a:off x="577703" y="3374415"/>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6B9560B-F38C-6C45-B84B-9B0B120ED521}"/>
              </a:ext>
            </a:extLst>
          </p:cNvPr>
          <p:cNvCxnSpPr/>
          <p:nvPr/>
        </p:nvCxnSpPr>
        <p:spPr>
          <a:xfrm flipV="1">
            <a:off x="2455657" y="3374415"/>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B727959-8B1D-F649-AE31-2866D6E80256}"/>
              </a:ext>
            </a:extLst>
          </p:cNvPr>
          <p:cNvCxnSpPr/>
          <p:nvPr/>
        </p:nvCxnSpPr>
        <p:spPr>
          <a:xfrm flipV="1">
            <a:off x="3630700" y="1190847"/>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C41C744-6885-634A-A9BA-4469E8366E61}"/>
              </a:ext>
            </a:extLst>
          </p:cNvPr>
          <p:cNvCxnSpPr/>
          <p:nvPr/>
        </p:nvCxnSpPr>
        <p:spPr>
          <a:xfrm flipV="1">
            <a:off x="5496975" y="1190847"/>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CF8E342-5F51-F846-BAFC-928227055B2E}"/>
              </a:ext>
            </a:extLst>
          </p:cNvPr>
          <p:cNvCxnSpPr/>
          <p:nvPr/>
        </p:nvCxnSpPr>
        <p:spPr>
          <a:xfrm flipV="1">
            <a:off x="3630700" y="3374415"/>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95C4398-E7C5-1E40-8302-9386E2EDA1F4}"/>
              </a:ext>
            </a:extLst>
          </p:cNvPr>
          <p:cNvCxnSpPr/>
          <p:nvPr/>
        </p:nvCxnSpPr>
        <p:spPr>
          <a:xfrm flipV="1">
            <a:off x="5496975" y="3374415"/>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ED105E2-D6F7-7F44-9041-A80BD9FBD7F3}"/>
              </a:ext>
            </a:extLst>
          </p:cNvPr>
          <p:cNvCxnSpPr/>
          <p:nvPr/>
        </p:nvCxnSpPr>
        <p:spPr>
          <a:xfrm flipV="1">
            <a:off x="6673703" y="2460014"/>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4B00D41-2F2C-E849-9789-E8B3672A637C}"/>
              </a:ext>
            </a:extLst>
          </p:cNvPr>
          <p:cNvCxnSpPr/>
          <p:nvPr/>
        </p:nvCxnSpPr>
        <p:spPr>
          <a:xfrm flipV="1">
            <a:off x="6673703" y="4658571"/>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50F5379-ED74-B948-8F53-FBFA19791AAF}"/>
              </a:ext>
            </a:extLst>
          </p:cNvPr>
          <p:cNvCxnSpPr/>
          <p:nvPr/>
        </p:nvCxnSpPr>
        <p:spPr>
          <a:xfrm flipV="1">
            <a:off x="8542476" y="4658571"/>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6BA9553-055A-1044-9F51-5B4737994FE5}"/>
              </a:ext>
            </a:extLst>
          </p:cNvPr>
          <p:cNvCxnSpPr/>
          <p:nvPr/>
        </p:nvCxnSpPr>
        <p:spPr>
          <a:xfrm flipV="1">
            <a:off x="9719204" y="2460014"/>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FD9BB23-6432-FA44-9043-8DB39E5D9829}"/>
              </a:ext>
            </a:extLst>
          </p:cNvPr>
          <p:cNvCxnSpPr/>
          <p:nvPr/>
        </p:nvCxnSpPr>
        <p:spPr>
          <a:xfrm flipV="1">
            <a:off x="11600470" y="2460014"/>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9C13687-FCD1-F546-9974-AB234B29C3E5}"/>
              </a:ext>
            </a:extLst>
          </p:cNvPr>
          <p:cNvCxnSpPr/>
          <p:nvPr/>
        </p:nvCxnSpPr>
        <p:spPr>
          <a:xfrm flipV="1">
            <a:off x="9717287" y="4658571"/>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B5E67CF-C33C-2A4E-9CF5-8BAD74EC7626}"/>
              </a:ext>
            </a:extLst>
          </p:cNvPr>
          <p:cNvCxnSpPr/>
          <p:nvPr/>
        </p:nvCxnSpPr>
        <p:spPr>
          <a:xfrm flipV="1">
            <a:off x="11600470" y="4658571"/>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FADF46B-239B-C547-A544-9CF81011FA90}"/>
              </a:ext>
            </a:extLst>
          </p:cNvPr>
          <p:cNvCxnSpPr/>
          <p:nvPr/>
        </p:nvCxnSpPr>
        <p:spPr>
          <a:xfrm flipV="1">
            <a:off x="8542476" y="2460014"/>
            <a:ext cx="0" cy="167285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D787D14-0B17-5B46-B72C-D305587496BA}"/>
              </a:ext>
            </a:extLst>
          </p:cNvPr>
          <p:cNvCxnSpPr>
            <a:cxnSpLocks/>
          </p:cNvCxnSpPr>
          <p:nvPr/>
        </p:nvCxnSpPr>
        <p:spPr>
          <a:xfrm>
            <a:off x="368300" y="2027274"/>
            <a:ext cx="2323017" cy="0"/>
          </a:xfrm>
          <a:prstGeom prst="line">
            <a:avLst/>
          </a:prstGeom>
          <a:ln w="254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5CC4F04-CBC5-7F4A-8BC1-15D6F2313255}"/>
              </a:ext>
            </a:extLst>
          </p:cNvPr>
          <p:cNvCxnSpPr>
            <a:cxnSpLocks/>
          </p:cNvCxnSpPr>
          <p:nvPr/>
        </p:nvCxnSpPr>
        <p:spPr>
          <a:xfrm>
            <a:off x="368300" y="4210842"/>
            <a:ext cx="2323017" cy="0"/>
          </a:xfrm>
          <a:prstGeom prst="line">
            <a:avLst/>
          </a:prstGeom>
          <a:ln w="254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2D63489-5EA6-2547-A244-C1CEA8D900E5}"/>
              </a:ext>
            </a:extLst>
          </p:cNvPr>
          <p:cNvCxnSpPr>
            <a:cxnSpLocks/>
          </p:cNvCxnSpPr>
          <p:nvPr/>
        </p:nvCxnSpPr>
        <p:spPr>
          <a:xfrm>
            <a:off x="3413304" y="2027274"/>
            <a:ext cx="2323017" cy="0"/>
          </a:xfrm>
          <a:prstGeom prst="line">
            <a:avLst/>
          </a:prstGeom>
          <a:ln w="254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C4EC5C2-B43F-EB4F-86EF-95A8D2E4AC49}"/>
              </a:ext>
            </a:extLst>
          </p:cNvPr>
          <p:cNvCxnSpPr>
            <a:cxnSpLocks/>
          </p:cNvCxnSpPr>
          <p:nvPr/>
        </p:nvCxnSpPr>
        <p:spPr>
          <a:xfrm>
            <a:off x="3413304" y="4218816"/>
            <a:ext cx="2323017" cy="0"/>
          </a:xfrm>
          <a:prstGeom prst="line">
            <a:avLst/>
          </a:prstGeom>
          <a:ln w="254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4DD7CC4-1331-8946-8231-58CD03A6A034}"/>
              </a:ext>
            </a:extLst>
          </p:cNvPr>
          <p:cNvCxnSpPr>
            <a:cxnSpLocks/>
          </p:cNvCxnSpPr>
          <p:nvPr/>
        </p:nvCxnSpPr>
        <p:spPr>
          <a:xfrm>
            <a:off x="6431543" y="3309141"/>
            <a:ext cx="2323017" cy="0"/>
          </a:xfrm>
          <a:prstGeom prst="line">
            <a:avLst/>
          </a:prstGeom>
          <a:ln w="254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5325D0D-D618-F040-BA20-B33880C443B6}"/>
              </a:ext>
            </a:extLst>
          </p:cNvPr>
          <p:cNvCxnSpPr>
            <a:cxnSpLocks/>
          </p:cNvCxnSpPr>
          <p:nvPr/>
        </p:nvCxnSpPr>
        <p:spPr>
          <a:xfrm>
            <a:off x="6431542" y="5494998"/>
            <a:ext cx="2323017" cy="0"/>
          </a:xfrm>
          <a:prstGeom prst="line">
            <a:avLst/>
          </a:prstGeom>
          <a:ln w="254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4BF4066-E4B8-4640-936D-9854174D332B}"/>
              </a:ext>
            </a:extLst>
          </p:cNvPr>
          <p:cNvCxnSpPr>
            <a:cxnSpLocks/>
          </p:cNvCxnSpPr>
          <p:nvPr/>
        </p:nvCxnSpPr>
        <p:spPr>
          <a:xfrm>
            <a:off x="9483117" y="3309932"/>
            <a:ext cx="2323017" cy="0"/>
          </a:xfrm>
          <a:prstGeom prst="line">
            <a:avLst/>
          </a:prstGeom>
          <a:ln w="25400">
            <a:solidFill>
              <a:srgbClr val="FF40FF"/>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58291C3-4F53-334C-9197-4B93A0492845}"/>
              </a:ext>
            </a:extLst>
          </p:cNvPr>
          <p:cNvCxnSpPr>
            <a:cxnSpLocks/>
          </p:cNvCxnSpPr>
          <p:nvPr/>
        </p:nvCxnSpPr>
        <p:spPr>
          <a:xfrm>
            <a:off x="9483117" y="5502930"/>
            <a:ext cx="2323017" cy="0"/>
          </a:xfrm>
          <a:prstGeom prst="line">
            <a:avLst/>
          </a:prstGeom>
          <a:ln w="25400">
            <a:solidFill>
              <a:srgbClr val="FF40FF"/>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326D1000-CB6E-7D4E-9AAE-83E0038DFC57}"/>
              </a:ext>
            </a:extLst>
          </p:cNvPr>
          <p:cNvSpPr txBox="1"/>
          <p:nvPr/>
        </p:nvSpPr>
        <p:spPr>
          <a:xfrm>
            <a:off x="1876926" y="5240980"/>
            <a:ext cx="2542083" cy="369332"/>
          </a:xfrm>
          <a:prstGeom prst="rect">
            <a:avLst/>
          </a:prstGeom>
          <a:noFill/>
        </p:spPr>
        <p:txBody>
          <a:bodyPr wrap="square" rtlCol="0">
            <a:spAutoFit/>
          </a:bodyPr>
          <a:lstStyle/>
          <a:p>
            <a:pPr algn="ctr"/>
            <a:r>
              <a:rPr lang="en-US" b="1" dirty="0"/>
              <a:t>0.1 &lt; Q</a:t>
            </a:r>
            <a:r>
              <a:rPr lang="en-US" b="1" baseline="30000" dirty="0"/>
              <a:t>2</a:t>
            </a:r>
            <a:r>
              <a:rPr lang="en-US" b="1" dirty="0"/>
              <a:t> &lt; 1.0</a:t>
            </a:r>
          </a:p>
        </p:txBody>
      </p:sp>
      <p:sp>
        <p:nvSpPr>
          <p:cNvPr id="42" name="TextBox 41">
            <a:extLst>
              <a:ext uri="{FF2B5EF4-FFF2-40B4-BE49-F238E27FC236}">
                <a16:creationId xmlns:a16="http://schemas.microsoft.com/office/drawing/2014/main" id="{5A12D901-D565-4C4B-A98A-57DCA6CDC346}"/>
              </a:ext>
            </a:extLst>
          </p:cNvPr>
          <p:cNvSpPr txBox="1"/>
          <p:nvPr/>
        </p:nvSpPr>
        <p:spPr>
          <a:xfrm>
            <a:off x="7872958" y="1975072"/>
            <a:ext cx="2542083" cy="369332"/>
          </a:xfrm>
          <a:prstGeom prst="rect">
            <a:avLst/>
          </a:prstGeom>
          <a:noFill/>
        </p:spPr>
        <p:txBody>
          <a:bodyPr wrap="square" rtlCol="0">
            <a:spAutoFit/>
          </a:bodyPr>
          <a:lstStyle/>
          <a:p>
            <a:pPr algn="ctr"/>
            <a:r>
              <a:rPr lang="en-US" b="1" dirty="0"/>
              <a:t>10 &lt; Q</a:t>
            </a:r>
            <a:r>
              <a:rPr lang="en-US" b="1" baseline="30000" dirty="0"/>
              <a:t>2</a:t>
            </a:r>
            <a:r>
              <a:rPr lang="en-US" b="1" dirty="0"/>
              <a:t> &lt; 100</a:t>
            </a:r>
          </a:p>
        </p:txBody>
      </p:sp>
      <p:sp>
        <p:nvSpPr>
          <p:cNvPr id="43" name="TextBox 42">
            <a:extLst>
              <a:ext uri="{FF2B5EF4-FFF2-40B4-BE49-F238E27FC236}">
                <a16:creationId xmlns:a16="http://schemas.microsoft.com/office/drawing/2014/main" id="{695C942E-0022-0F44-9B67-ED247AF71D9F}"/>
              </a:ext>
            </a:extLst>
          </p:cNvPr>
          <p:cNvSpPr txBox="1"/>
          <p:nvPr/>
        </p:nvSpPr>
        <p:spPr>
          <a:xfrm>
            <a:off x="6525986" y="3794939"/>
            <a:ext cx="1571615" cy="338554"/>
          </a:xfrm>
          <a:prstGeom prst="rect">
            <a:avLst/>
          </a:prstGeom>
          <a:noFill/>
        </p:spPr>
        <p:txBody>
          <a:bodyPr wrap="square" rtlCol="0">
            <a:spAutoFit/>
          </a:bodyPr>
          <a:lstStyle/>
          <a:p>
            <a:pPr algn="ctr"/>
            <a:r>
              <a:rPr lang="en-US" sz="1600" dirty="0"/>
              <a:t>0.01 &lt; y &lt; 0.1</a:t>
            </a:r>
          </a:p>
        </p:txBody>
      </p:sp>
      <p:sp>
        <p:nvSpPr>
          <p:cNvPr id="44" name="TextBox 43">
            <a:extLst>
              <a:ext uri="{FF2B5EF4-FFF2-40B4-BE49-F238E27FC236}">
                <a16:creationId xmlns:a16="http://schemas.microsoft.com/office/drawing/2014/main" id="{2127471D-66E9-EF42-A391-9CCB2A35246B}"/>
              </a:ext>
            </a:extLst>
          </p:cNvPr>
          <p:cNvSpPr txBox="1"/>
          <p:nvPr/>
        </p:nvSpPr>
        <p:spPr>
          <a:xfrm>
            <a:off x="9578982" y="3802654"/>
            <a:ext cx="1571615" cy="338554"/>
          </a:xfrm>
          <a:prstGeom prst="rect">
            <a:avLst/>
          </a:prstGeom>
          <a:noFill/>
        </p:spPr>
        <p:txBody>
          <a:bodyPr wrap="square" rtlCol="0">
            <a:spAutoFit/>
          </a:bodyPr>
          <a:lstStyle/>
          <a:p>
            <a:pPr algn="ctr"/>
            <a:r>
              <a:rPr lang="en-US" sz="1600" dirty="0"/>
              <a:t>0.3 &lt; y &lt; 0.4</a:t>
            </a:r>
          </a:p>
        </p:txBody>
      </p:sp>
      <p:sp>
        <p:nvSpPr>
          <p:cNvPr id="45" name="TextBox 44">
            <a:extLst>
              <a:ext uri="{FF2B5EF4-FFF2-40B4-BE49-F238E27FC236}">
                <a16:creationId xmlns:a16="http://schemas.microsoft.com/office/drawing/2014/main" id="{E53BD9E5-2287-B943-8F44-33FAE97F8962}"/>
              </a:ext>
            </a:extLst>
          </p:cNvPr>
          <p:cNvSpPr txBox="1"/>
          <p:nvPr/>
        </p:nvSpPr>
        <p:spPr>
          <a:xfrm>
            <a:off x="6524002" y="5989026"/>
            <a:ext cx="1571615" cy="338554"/>
          </a:xfrm>
          <a:prstGeom prst="rect">
            <a:avLst/>
          </a:prstGeom>
          <a:noFill/>
        </p:spPr>
        <p:txBody>
          <a:bodyPr wrap="square" rtlCol="0">
            <a:spAutoFit/>
          </a:bodyPr>
          <a:lstStyle/>
          <a:p>
            <a:pPr algn="ctr"/>
            <a:r>
              <a:rPr lang="en-US" sz="1600" dirty="0"/>
              <a:t>0.6 &lt; y &lt; 0.7</a:t>
            </a:r>
          </a:p>
        </p:txBody>
      </p:sp>
      <p:sp>
        <p:nvSpPr>
          <p:cNvPr id="46" name="TextBox 45">
            <a:extLst>
              <a:ext uri="{FF2B5EF4-FFF2-40B4-BE49-F238E27FC236}">
                <a16:creationId xmlns:a16="http://schemas.microsoft.com/office/drawing/2014/main" id="{55C17D2D-71F9-4542-8724-9E835A1CEDF0}"/>
              </a:ext>
            </a:extLst>
          </p:cNvPr>
          <p:cNvSpPr txBox="1"/>
          <p:nvPr/>
        </p:nvSpPr>
        <p:spPr>
          <a:xfrm>
            <a:off x="9578982" y="5989026"/>
            <a:ext cx="1571615" cy="338554"/>
          </a:xfrm>
          <a:prstGeom prst="rect">
            <a:avLst/>
          </a:prstGeom>
          <a:noFill/>
        </p:spPr>
        <p:txBody>
          <a:bodyPr wrap="square" rtlCol="0">
            <a:spAutoFit/>
          </a:bodyPr>
          <a:lstStyle/>
          <a:p>
            <a:pPr algn="ctr"/>
            <a:r>
              <a:rPr lang="en-US" sz="1600" dirty="0"/>
              <a:t>0.9 &lt; y &lt; 0.95</a:t>
            </a:r>
          </a:p>
        </p:txBody>
      </p:sp>
      <p:sp>
        <p:nvSpPr>
          <p:cNvPr id="47" name="TextBox 46">
            <a:extLst>
              <a:ext uri="{FF2B5EF4-FFF2-40B4-BE49-F238E27FC236}">
                <a16:creationId xmlns:a16="http://schemas.microsoft.com/office/drawing/2014/main" id="{52D3EA33-20D4-7640-9407-FFD35D0AB830}"/>
              </a:ext>
            </a:extLst>
          </p:cNvPr>
          <p:cNvSpPr txBox="1"/>
          <p:nvPr/>
        </p:nvSpPr>
        <p:spPr>
          <a:xfrm>
            <a:off x="387850" y="2497476"/>
            <a:ext cx="1571615" cy="338554"/>
          </a:xfrm>
          <a:prstGeom prst="rect">
            <a:avLst/>
          </a:prstGeom>
          <a:noFill/>
        </p:spPr>
        <p:txBody>
          <a:bodyPr wrap="square" rtlCol="0">
            <a:spAutoFit/>
          </a:bodyPr>
          <a:lstStyle/>
          <a:p>
            <a:pPr algn="ctr"/>
            <a:r>
              <a:rPr lang="en-US" sz="1600" dirty="0"/>
              <a:t>0.01 &lt; y &lt; 0.1</a:t>
            </a:r>
          </a:p>
        </p:txBody>
      </p:sp>
      <p:sp>
        <p:nvSpPr>
          <p:cNvPr id="48" name="TextBox 47">
            <a:extLst>
              <a:ext uri="{FF2B5EF4-FFF2-40B4-BE49-F238E27FC236}">
                <a16:creationId xmlns:a16="http://schemas.microsoft.com/office/drawing/2014/main" id="{71D808F3-EA2F-FD4E-A7A0-CE9AEAF127F8}"/>
              </a:ext>
            </a:extLst>
          </p:cNvPr>
          <p:cNvSpPr txBox="1"/>
          <p:nvPr/>
        </p:nvSpPr>
        <p:spPr>
          <a:xfrm>
            <a:off x="3440846" y="2505191"/>
            <a:ext cx="1571615" cy="338554"/>
          </a:xfrm>
          <a:prstGeom prst="rect">
            <a:avLst/>
          </a:prstGeom>
          <a:noFill/>
        </p:spPr>
        <p:txBody>
          <a:bodyPr wrap="square" rtlCol="0">
            <a:spAutoFit/>
          </a:bodyPr>
          <a:lstStyle/>
          <a:p>
            <a:pPr algn="ctr"/>
            <a:r>
              <a:rPr lang="en-US" sz="1600" dirty="0"/>
              <a:t>0.3 &lt; y &lt; 0.4</a:t>
            </a:r>
          </a:p>
        </p:txBody>
      </p:sp>
      <p:sp>
        <p:nvSpPr>
          <p:cNvPr id="49" name="TextBox 48">
            <a:extLst>
              <a:ext uri="{FF2B5EF4-FFF2-40B4-BE49-F238E27FC236}">
                <a16:creationId xmlns:a16="http://schemas.microsoft.com/office/drawing/2014/main" id="{5634719C-09C5-8D41-9B4F-7E6B0468F3B2}"/>
              </a:ext>
            </a:extLst>
          </p:cNvPr>
          <p:cNvSpPr txBox="1"/>
          <p:nvPr/>
        </p:nvSpPr>
        <p:spPr>
          <a:xfrm>
            <a:off x="385866" y="4691563"/>
            <a:ext cx="1571615" cy="338554"/>
          </a:xfrm>
          <a:prstGeom prst="rect">
            <a:avLst/>
          </a:prstGeom>
          <a:noFill/>
        </p:spPr>
        <p:txBody>
          <a:bodyPr wrap="square" rtlCol="0">
            <a:spAutoFit/>
          </a:bodyPr>
          <a:lstStyle/>
          <a:p>
            <a:pPr algn="ctr"/>
            <a:r>
              <a:rPr lang="en-US" sz="1600" dirty="0"/>
              <a:t>0.6 &lt; y &lt; 0.7</a:t>
            </a:r>
          </a:p>
        </p:txBody>
      </p:sp>
      <p:sp>
        <p:nvSpPr>
          <p:cNvPr id="50" name="TextBox 49">
            <a:extLst>
              <a:ext uri="{FF2B5EF4-FFF2-40B4-BE49-F238E27FC236}">
                <a16:creationId xmlns:a16="http://schemas.microsoft.com/office/drawing/2014/main" id="{6D773869-B866-CA4A-9839-5F71554B1EB8}"/>
              </a:ext>
            </a:extLst>
          </p:cNvPr>
          <p:cNvSpPr txBox="1"/>
          <p:nvPr/>
        </p:nvSpPr>
        <p:spPr>
          <a:xfrm>
            <a:off x="3440846" y="4691563"/>
            <a:ext cx="1571615" cy="338554"/>
          </a:xfrm>
          <a:prstGeom prst="rect">
            <a:avLst/>
          </a:prstGeom>
          <a:noFill/>
        </p:spPr>
        <p:txBody>
          <a:bodyPr wrap="square" rtlCol="0">
            <a:spAutoFit/>
          </a:bodyPr>
          <a:lstStyle/>
          <a:p>
            <a:pPr algn="ctr"/>
            <a:r>
              <a:rPr lang="en-US" sz="1600" dirty="0"/>
              <a:t>0.9 &lt; y &lt; 0.95</a:t>
            </a:r>
          </a:p>
        </p:txBody>
      </p:sp>
      <p:sp>
        <p:nvSpPr>
          <p:cNvPr id="51" name="TextBox 50">
            <a:extLst>
              <a:ext uri="{FF2B5EF4-FFF2-40B4-BE49-F238E27FC236}">
                <a16:creationId xmlns:a16="http://schemas.microsoft.com/office/drawing/2014/main" id="{58F180D0-61EA-E347-BEC4-0B564B4DC2A1}"/>
              </a:ext>
            </a:extLst>
          </p:cNvPr>
          <p:cNvSpPr txBox="1"/>
          <p:nvPr/>
        </p:nvSpPr>
        <p:spPr>
          <a:xfrm>
            <a:off x="6281898" y="939794"/>
            <a:ext cx="5773744" cy="646331"/>
          </a:xfrm>
          <a:prstGeom prst="rect">
            <a:avLst/>
          </a:prstGeom>
          <a:noFill/>
        </p:spPr>
        <p:txBody>
          <a:bodyPr wrap="square" rtlCol="0">
            <a:spAutoFit/>
          </a:bodyPr>
          <a:lstStyle/>
          <a:p>
            <a:pPr marL="285750" indent="-285750">
              <a:buFont typeface="Wingdings" pitchFamily="2" charset="2"/>
              <a:buChar char="q"/>
            </a:pPr>
            <a:r>
              <a:rPr lang="en-US" dirty="0"/>
              <a:t>Larger negative </a:t>
            </a:r>
            <a:r>
              <a:rPr lang="en-US" dirty="0" err="1"/>
              <a:t>xF</a:t>
            </a:r>
            <a:r>
              <a:rPr lang="en-US" dirty="0"/>
              <a:t> particles come into the detector acceptance for lower beam energies</a:t>
            </a:r>
          </a:p>
        </p:txBody>
      </p:sp>
      <p:sp>
        <p:nvSpPr>
          <p:cNvPr id="52" name="TextBox 51">
            <a:extLst>
              <a:ext uri="{FF2B5EF4-FFF2-40B4-BE49-F238E27FC236}">
                <a16:creationId xmlns:a16="http://schemas.microsoft.com/office/drawing/2014/main" id="{13E5040E-BFA9-1B4C-AFBD-595B3B147F08}"/>
              </a:ext>
            </a:extLst>
          </p:cNvPr>
          <p:cNvSpPr txBox="1"/>
          <p:nvPr/>
        </p:nvSpPr>
        <p:spPr>
          <a:xfrm>
            <a:off x="120316" y="5690933"/>
            <a:ext cx="5963810" cy="923330"/>
          </a:xfrm>
          <a:prstGeom prst="rect">
            <a:avLst/>
          </a:prstGeom>
          <a:noFill/>
        </p:spPr>
        <p:txBody>
          <a:bodyPr wrap="square" rtlCol="0">
            <a:spAutoFit/>
          </a:bodyPr>
          <a:lstStyle/>
          <a:p>
            <a:pPr marL="285750" indent="-285750">
              <a:buFont typeface="Wingdings" pitchFamily="2" charset="2"/>
              <a:buChar char="q"/>
            </a:pPr>
            <a:r>
              <a:rPr lang="en-US" dirty="0"/>
              <a:t>Study differences in fragmentation in these regions</a:t>
            </a:r>
          </a:p>
          <a:p>
            <a:pPr marL="285750" indent="-285750">
              <a:buFont typeface="Wingdings" pitchFamily="2" charset="2"/>
              <a:buChar char="q"/>
            </a:pPr>
            <a:endParaRPr lang="en-US" dirty="0"/>
          </a:p>
          <a:p>
            <a:pPr marL="285750" indent="-285750">
              <a:buFont typeface="Wingdings" pitchFamily="2" charset="2"/>
              <a:buChar char="q"/>
            </a:pPr>
            <a:r>
              <a:rPr lang="en-US" dirty="0"/>
              <a:t>Look at correlations between these regions</a:t>
            </a:r>
          </a:p>
        </p:txBody>
      </p:sp>
      <p:sp>
        <p:nvSpPr>
          <p:cNvPr id="8" name="Footer Placeholder 7">
            <a:extLst>
              <a:ext uri="{FF2B5EF4-FFF2-40B4-BE49-F238E27FC236}">
                <a16:creationId xmlns:a16="http://schemas.microsoft.com/office/drawing/2014/main" id="{840980AA-DF82-A248-BAC0-507F3FFC6AFB}"/>
              </a:ext>
            </a:extLst>
          </p:cNvPr>
          <p:cNvSpPr>
            <a:spLocks noGrp="1"/>
          </p:cNvSpPr>
          <p:nvPr>
            <p:ph type="ftr" sz="quarter" idx="11"/>
          </p:nvPr>
        </p:nvSpPr>
        <p:spPr/>
        <p:txBody>
          <a:bodyPr/>
          <a:lstStyle/>
          <a:p>
            <a:r>
              <a:rPr lang="en-US"/>
              <a:t>EICUG Early Career</a:t>
            </a:r>
          </a:p>
        </p:txBody>
      </p:sp>
      <p:sp>
        <p:nvSpPr>
          <p:cNvPr id="33" name="Slide Number Placeholder 32">
            <a:extLst>
              <a:ext uri="{FF2B5EF4-FFF2-40B4-BE49-F238E27FC236}">
                <a16:creationId xmlns:a16="http://schemas.microsoft.com/office/drawing/2014/main" id="{7A0BE2B0-1FF6-4B4E-A38C-F24212EF63D6}"/>
              </a:ext>
            </a:extLst>
          </p:cNvPr>
          <p:cNvSpPr>
            <a:spLocks noGrp="1"/>
          </p:cNvSpPr>
          <p:nvPr>
            <p:ph type="sldNum" sz="quarter" idx="12"/>
          </p:nvPr>
        </p:nvSpPr>
        <p:spPr/>
        <p:txBody>
          <a:bodyPr/>
          <a:lstStyle/>
          <a:p>
            <a:fld id="{5D4A0402-B54A-814D-BCFB-0A833BEEB04B}" type="slidenum">
              <a:rPr lang="en-US" smtClean="0"/>
              <a:t>59</a:t>
            </a:fld>
            <a:endParaRPr lang="en-US"/>
          </a:p>
        </p:txBody>
      </p:sp>
    </p:spTree>
    <p:extLst>
      <p:ext uri="{BB962C8B-B14F-4D97-AF65-F5344CB8AC3E}">
        <p14:creationId xmlns:p14="http://schemas.microsoft.com/office/powerpoint/2010/main" val="2924086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2D4C8B-59A1-A441-AF17-08FBB32ED385}"/>
              </a:ext>
            </a:extLst>
          </p:cNvPr>
          <p:cNvSpPr txBox="1"/>
          <p:nvPr/>
        </p:nvSpPr>
        <p:spPr>
          <a:xfrm>
            <a:off x="312516" y="173620"/>
            <a:ext cx="8461094" cy="6481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FF0000"/>
                </a:solidFill>
                <a:latin typeface="Calibri" panose="020F0502020204030204"/>
              </a:rPr>
              <a:t>What is a Jet?</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9773116C-8BAB-734B-B334-3C0B6B03B7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EICUG Early Career</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224980B-B3FB-E64E-A0FB-8C1B7A03FA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4A0402-B54A-814D-BCFB-0A833BEEB0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3D2B533-9DBF-FBA6-9A0E-C10F5B34BFEC}"/>
              </a:ext>
            </a:extLst>
          </p:cNvPr>
          <p:cNvSpPr txBox="1"/>
          <p:nvPr/>
        </p:nvSpPr>
        <p:spPr>
          <a:xfrm>
            <a:off x="312516" y="938542"/>
            <a:ext cx="5618205" cy="1200329"/>
          </a:xfrm>
          <a:prstGeom prst="rect">
            <a:avLst/>
          </a:prstGeom>
          <a:noFill/>
        </p:spPr>
        <p:txBody>
          <a:bodyPr wrap="square" rtlCol="0">
            <a:spAutoFit/>
          </a:bodyPr>
          <a:lstStyle/>
          <a:p>
            <a:r>
              <a:rPr lang="en-US" dirty="0"/>
              <a:t>The above definition is not very useful from a physics standpoint. A more precise statement is that a jets is the result of applying a </a:t>
            </a:r>
            <a:r>
              <a:rPr lang="en-US" b="1" dirty="0">
                <a:solidFill>
                  <a:srgbClr val="FF0000"/>
                </a:solidFill>
              </a:rPr>
              <a:t>jet definition</a:t>
            </a:r>
            <a:r>
              <a:rPr lang="en-US" dirty="0"/>
              <a:t> to a set of final state objects</a:t>
            </a:r>
          </a:p>
        </p:txBody>
      </p:sp>
      <p:sp>
        <p:nvSpPr>
          <p:cNvPr id="10" name="TextBox 9">
            <a:extLst>
              <a:ext uri="{FF2B5EF4-FFF2-40B4-BE49-F238E27FC236}">
                <a16:creationId xmlns:a16="http://schemas.microsoft.com/office/drawing/2014/main" id="{71E17F6C-6E96-BD9B-75A7-F12B9572787D}"/>
              </a:ext>
            </a:extLst>
          </p:cNvPr>
          <p:cNvSpPr txBox="1"/>
          <p:nvPr/>
        </p:nvSpPr>
        <p:spPr>
          <a:xfrm>
            <a:off x="1993919" y="2730079"/>
            <a:ext cx="1964366" cy="461665"/>
          </a:xfrm>
          <a:prstGeom prst="rect">
            <a:avLst/>
          </a:prstGeom>
          <a:solidFill>
            <a:schemeClr val="accent2">
              <a:lumMod val="20000"/>
              <a:lumOff val="80000"/>
            </a:schemeClr>
          </a:solidFill>
          <a:ln w="12700">
            <a:solidFill>
              <a:schemeClr val="accent2">
                <a:lumMod val="75000"/>
              </a:schemeClr>
            </a:solidFill>
          </a:ln>
        </p:spPr>
        <p:txBody>
          <a:bodyPr wrap="square" rtlCol="0">
            <a:spAutoFit/>
          </a:bodyPr>
          <a:lstStyle/>
          <a:p>
            <a:pPr algn="ctr"/>
            <a:r>
              <a:rPr lang="en-US" sz="2400" b="1" dirty="0"/>
              <a:t>Jet Definition</a:t>
            </a:r>
          </a:p>
        </p:txBody>
      </p:sp>
      <p:sp>
        <p:nvSpPr>
          <p:cNvPr id="11" name="Equals 10">
            <a:extLst>
              <a:ext uri="{FF2B5EF4-FFF2-40B4-BE49-F238E27FC236}">
                <a16:creationId xmlns:a16="http://schemas.microsoft.com/office/drawing/2014/main" id="{B1C30DA4-7FE6-01B7-F776-123E2D927BD3}"/>
              </a:ext>
            </a:extLst>
          </p:cNvPr>
          <p:cNvSpPr/>
          <p:nvPr/>
        </p:nvSpPr>
        <p:spPr>
          <a:xfrm>
            <a:off x="4069159" y="2813498"/>
            <a:ext cx="337751" cy="292615"/>
          </a:xfrm>
          <a:prstGeom prst="mathEqual">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F52F4BED-40E4-9DAF-F026-AB5C17B6499B}"/>
              </a:ext>
            </a:extLst>
          </p:cNvPr>
          <p:cNvSpPr txBox="1"/>
          <p:nvPr/>
        </p:nvSpPr>
        <p:spPr>
          <a:xfrm>
            <a:off x="4520514" y="2728974"/>
            <a:ext cx="1964366" cy="461665"/>
          </a:xfrm>
          <a:prstGeom prst="rect">
            <a:avLst/>
          </a:prstGeom>
          <a:solidFill>
            <a:schemeClr val="accent6">
              <a:lumMod val="20000"/>
              <a:lumOff val="80000"/>
            </a:schemeClr>
          </a:solidFill>
          <a:ln w="12700">
            <a:solidFill>
              <a:schemeClr val="accent6">
                <a:lumMod val="75000"/>
              </a:schemeClr>
            </a:solidFill>
          </a:ln>
        </p:spPr>
        <p:txBody>
          <a:bodyPr wrap="square" rtlCol="0">
            <a:spAutoFit/>
          </a:bodyPr>
          <a:lstStyle/>
          <a:p>
            <a:pPr algn="ctr"/>
            <a:r>
              <a:rPr lang="en-US" sz="2400" b="1" dirty="0"/>
              <a:t>Jet Algorithm</a:t>
            </a:r>
          </a:p>
        </p:txBody>
      </p:sp>
      <p:sp>
        <p:nvSpPr>
          <p:cNvPr id="13" name="TextBox 12">
            <a:extLst>
              <a:ext uri="{FF2B5EF4-FFF2-40B4-BE49-F238E27FC236}">
                <a16:creationId xmlns:a16="http://schemas.microsoft.com/office/drawing/2014/main" id="{5A996AC9-692A-00FB-82E2-22D60B4DF19E}"/>
              </a:ext>
            </a:extLst>
          </p:cNvPr>
          <p:cNvSpPr txBox="1"/>
          <p:nvPr/>
        </p:nvSpPr>
        <p:spPr>
          <a:xfrm>
            <a:off x="7044380" y="2738719"/>
            <a:ext cx="3181868" cy="461665"/>
          </a:xfrm>
          <a:prstGeom prst="rect">
            <a:avLst/>
          </a:prstGeom>
          <a:solidFill>
            <a:schemeClr val="accent5">
              <a:lumMod val="20000"/>
              <a:lumOff val="80000"/>
            </a:schemeClr>
          </a:solidFill>
          <a:ln w="12700">
            <a:solidFill>
              <a:schemeClr val="accent5">
                <a:lumMod val="75000"/>
              </a:schemeClr>
            </a:solidFill>
          </a:ln>
        </p:spPr>
        <p:txBody>
          <a:bodyPr wrap="square" rtlCol="0">
            <a:spAutoFit/>
          </a:bodyPr>
          <a:lstStyle/>
          <a:p>
            <a:pPr algn="ctr"/>
            <a:r>
              <a:rPr lang="en-US" sz="2400" b="1" dirty="0"/>
              <a:t>Recombination Scheme</a:t>
            </a:r>
          </a:p>
        </p:txBody>
      </p:sp>
      <p:sp>
        <p:nvSpPr>
          <p:cNvPr id="14" name="Plus Sign 13">
            <a:extLst>
              <a:ext uri="{FF2B5EF4-FFF2-40B4-BE49-F238E27FC236}">
                <a16:creationId xmlns:a16="http://schemas.microsoft.com/office/drawing/2014/main" id="{38DFED39-5282-A60E-2474-0EECA220F875}"/>
              </a:ext>
            </a:extLst>
          </p:cNvPr>
          <p:cNvSpPr/>
          <p:nvPr/>
        </p:nvSpPr>
        <p:spPr>
          <a:xfrm>
            <a:off x="6595754" y="2813497"/>
            <a:ext cx="337751" cy="292615"/>
          </a:xfrm>
          <a:prstGeom prst="mathPlus">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20948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0D564D-508E-81A2-93FD-3BCD2E170694}"/>
              </a:ext>
            </a:extLst>
          </p:cNvPr>
          <p:cNvPicPr>
            <a:picLocks noChangeAspect="1"/>
          </p:cNvPicPr>
          <p:nvPr/>
        </p:nvPicPr>
        <p:blipFill rotWithShape="1">
          <a:blip r:embed="rId2"/>
          <a:srcRect l="51287"/>
          <a:stretch/>
        </p:blipFill>
        <p:spPr>
          <a:xfrm>
            <a:off x="80683" y="1048912"/>
            <a:ext cx="4089974" cy="5576005"/>
          </a:xfrm>
          <a:prstGeom prst="rect">
            <a:avLst/>
          </a:prstGeom>
        </p:spPr>
      </p:pic>
      <p:pic>
        <p:nvPicPr>
          <p:cNvPr id="6" name="Picture 5">
            <a:extLst>
              <a:ext uri="{FF2B5EF4-FFF2-40B4-BE49-F238E27FC236}">
                <a16:creationId xmlns:a16="http://schemas.microsoft.com/office/drawing/2014/main" id="{D0515E48-9CD4-4A4D-67E6-410C5EC530DD}"/>
              </a:ext>
            </a:extLst>
          </p:cNvPr>
          <p:cNvPicPr>
            <a:picLocks noChangeAspect="1"/>
          </p:cNvPicPr>
          <p:nvPr/>
        </p:nvPicPr>
        <p:blipFill>
          <a:blip r:embed="rId3"/>
          <a:stretch>
            <a:fillRect/>
          </a:stretch>
        </p:blipFill>
        <p:spPr>
          <a:xfrm>
            <a:off x="4362364" y="2008114"/>
            <a:ext cx="3780692" cy="3657600"/>
          </a:xfrm>
          <a:prstGeom prst="rect">
            <a:avLst/>
          </a:prstGeom>
        </p:spPr>
      </p:pic>
      <p:sp>
        <p:nvSpPr>
          <p:cNvPr id="3" name="TextBox 2">
            <a:extLst>
              <a:ext uri="{FF2B5EF4-FFF2-40B4-BE49-F238E27FC236}">
                <a16:creationId xmlns:a16="http://schemas.microsoft.com/office/drawing/2014/main" id="{30BD95E1-EC41-5B50-8A23-A10226BAE5BD}"/>
              </a:ext>
            </a:extLst>
          </p:cNvPr>
          <p:cNvSpPr txBox="1"/>
          <p:nvPr/>
        </p:nvSpPr>
        <p:spPr>
          <a:xfrm>
            <a:off x="8247529" y="1201270"/>
            <a:ext cx="3780692" cy="5078313"/>
          </a:xfrm>
          <a:prstGeom prst="rect">
            <a:avLst/>
          </a:prstGeom>
          <a:noFill/>
        </p:spPr>
        <p:txBody>
          <a:bodyPr wrap="square" rtlCol="0">
            <a:spAutoFit/>
          </a:bodyPr>
          <a:lstStyle/>
          <a:p>
            <a:pPr marL="285750" indent="-285750">
              <a:buFont typeface="Wingdings" panose="05000000000000000000" pitchFamily="2" charset="2"/>
              <a:buChar char="q"/>
            </a:pPr>
            <a:r>
              <a:rPr lang="en-US" dirty="0"/>
              <a:t>Bulk of jets produced at the EIC will be low energy / low </a:t>
            </a:r>
            <a:r>
              <a:rPr lang="en-US" dirty="0" err="1"/>
              <a:t>pT</a:t>
            </a:r>
            <a:endParaRPr lang="en-US" dirty="0"/>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Pushing to analyze the lowest energy jets will provide access to the lowest x values, which will be important for spin structure and saturation studies</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In addition to being relatively low energy, jets will be quite broad and have few particles</a:t>
            </a:r>
          </a:p>
          <a:p>
            <a:pPr marL="285750" indent="-285750">
              <a:buFont typeface="Wingdings" panose="05000000000000000000" pitchFamily="2" charset="2"/>
              <a:buChar char="q"/>
            </a:pPr>
            <a:endParaRPr lang="en-US" dirty="0"/>
          </a:p>
          <a:p>
            <a:pPr marL="285750" indent="-285750">
              <a:buFont typeface="Wingdings" panose="05000000000000000000" pitchFamily="2" charset="2"/>
              <a:buChar char="q"/>
            </a:pPr>
            <a:r>
              <a:rPr lang="en-US" dirty="0"/>
              <a:t>Must ensure theory and MC can make robust predictions for low energy jets and hadronization models can handle low multiplicity jets</a:t>
            </a:r>
          </a:p>
        </p:txBody>
      </p:sp>
      <p:sp>
        <p:nvSpPr>
          <p:cNvPr id="5" name="Footer Placeholder 4">
            <a:extLst>
              <a:ext uri="{FF2B5EF4-FFF2-40B4-BE49-F238E27FC236}">
                <a16:creationId xmlns:a16="http://schemas.microsoft.com/office/drawing/2014/main" id="{43E09C37-FDE0-87C7-6ED2-A24C79CA888E}"/>
              </a:ext>
            </a:extLst>
          </p:cNvPr>
          <p:cNvSpPr>
            <a:spLocks noGrp="1"/>
          </p:cNvSpPr>
          <p:nvPr>
            <p:ph type="ftr" sz="quarter" idx="11"/>
          </p:nvPr>
        </p:nvSpPr>
        <p:spPr/>
        <p:txBody>
          <a:bodyPr/>
          <a:lstStyle/>
          <a:p>
            <a:r>
              <a:rPr lang="en-US"/>
              <a:t>EICUG Early Career</a:t>
            </a:r>
          </a:p>
        </p:txBody>
      </p:sp>
      <p:sp>
        <p:nvSpPr>
          <p:cNvPr id="7" name="Slide Number Placeholder 6">
            <a:extLst>
              <a:ext uri="{FF2B5EF4-FFF2-40B4-BE49-F238E27FC236}">
                <a16:creationId xmlns:a16="http://schemas.microsoft.com/office/drawing/2014/main" id="{EE7DE54C-09F4-F733-6F75-B3FBE29F5CC4}"/>
              </a:ext>
            </a:extLst>
          </p:cNvPr>
          <p:cNvSpPr>
            <a:spLocks noGrp="1"/>
          </p:cNvSpPr>
          <p:nvPr>
            <p:ph type="sldNum" sz="quarter" idx="12"/>
          </p:nvPr>
        </p:nvSpPr>
        <p:spPr/>
        <p:txBody>
          <a:bodyPr/>
          <a:lstStyle/>
          <a:p>
            <a:fld id="{E3A7CE23-C719-3F44-BE03-FA7E30E40BA9}" type="slidenum">
              <a:rPr lang="en-US" smtClean="0"/>
              <a:t>60</a:t>
            </a:fld>
            <a:endParaRPr lang="en-US"/>
          </a:p>
        </p:txBody>
      </p:sp>
      <p:sp>
        <p:nvSpPr>
          <p:cNvPr id="8" name="TextBox 7">
            <a:extLst>
              <a:ext uri="{FF2B5EF4-FFF2-40B4-BE49-F238E27FC236}">
                <a16:creationId xmlns:a16="http://schemas.microsoft.com/office/drawing/2014/main" id="{78593981-5A0F-21B8-33AE-1E5634B1D82E}"/>
              </a:ext>
            </a:extLst>
          </p:cNvPr>
          <p:cNvSpPr txBox="1"/>
          <p:nvPr/>
        </p:nvSpPr>
        <p:spPr>
          <a:xfrm>
            <a:off x="312516" y="173620"/>
            <a:ext cx="8461094" cy="6481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Jet </a:t>
            </a:r>
            <a:r>
              <a:rPr lang="en-US" sz="3600" dirty="0">
                <a:solidFill>
                  <a:srgbClr val="FF0000"/>
                </a:solidFill>
                <a:latin typeface="Calibri" panose="020F0502020204030204"/>
              </a:rPr>
              <a:t>Kinematics</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3041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517A02-ED2C-9E4C-A640-7BCE1BE96BB1}"/>
              </a:ext>
            </a:extLst>
          </p:cNvPr>
          <p:cNvSpPr txBox="1"/>
          <p:nvPr/>
        </p:nvSpPr>
        <p:spPr>
          <a:xfrm>
            <a:off x="312516" y="173620"/>
            <a:ext cx="9575196" cy="646331"/>
          </a:xfrm>
          <a:prstGeom prst="rect">
            <a:avLst/>
          </a:prstGeom>
          <a:noFill/>
        </p:spPr>
        <p:txBody>
          <a:bodyPr wrap="square" lIns="91440" tIns="45720" rIns="91440" bIns="45720" rtlCol="0" anchor="t">
            <a:spAutoFit/>
          </a:bodyPr>
          <a:lstStyle/>
          <a:p>
            <a:r>
              <a:rPr lang="en-US" sz="3600" dirty="0">
                <a:solidFill>
                  <a:srgbClr val="FF0000"/>
                </a:solidFill>
                <a:cs typeface="Calibri"/>
              </a:rPr>
              <a:t>Coordinates W.R.T. Hadron Beam</a:t>
            </a:r>
          </a:p>
        </p:txBody>
      </p:sp>
      <p:pic>
        <p:nvPicPr>
          <p:cNvPr id="3" name="Picture 2" descr="Chart, histogram&#10;&#10;Description automatically generated">
            <a:extLst>
              <a:ext uri="{FF2B5EF4-FFF2-40B4-BE49-F238E27FC236}">
                <a16:creationId xmlns:a16="http://schemas.microsoft.com/office/drawing/2014/main" id="{A5CDD0E9-1916-E947-A4B1-341F1CEDF8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8164" y="496700"/>
            <a:ext cx="5422456" cy="3674530"/>
          </a:xfrm>
          <a:prstGeom prst="rect">
            <a:avLst/>
          </a:prstGeom>
        </p:spPr>
      </p:pic>
      <p:pic>
        <p:nvPicPr>
          <p:cNvPr id="4" name="Picture 3" descr="Chart&#10;&#10;Description automatically generated">
            <a:extLst>
              <a:ext uri="{FF2B5EF4-FFF2-40B4-BE49-F238E27FC236}">
                <a16:creationId xmlns:a16="http://schemas.microsoft.com/office/drawing/2014/main" id="{D2E61C00-8B3C-D548-8421-A541846797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980" y="2846029"/>
            <a:ext cx="5664204" cy="3838351"/>
          </a:xfrm>
          <a:prstGeom prst="rect">
            <a:avLst/>
          </a:prstGeom>
        </p:spPr>
      </p:pic>
      <p:sp>
        <p:nvSpPr>
          <p:cNvPr id="5" name="Right Arrow 4">
            <a:extLst>
              <a:ext uri="{FF2B5EF4-FFF2-40B4-BE49-F238E27FC236}">
                <a16:creationId xmlns:a16="http://schemas.microsoft.com/office/drawing/2014/main" id="{0A7D0CA4-EBAB-FD47-87EF-9B1BF1BEA5A0}"/>
              </a:ext>
            </a:extLst>
          </p:cNvPr>
          <p:cNvSpPr/>
          <p:nvPr/>
        </p:nvSpPr>
        <p:spPr>
          <a:xfrm rot="16200000">
            <a:off x="-69842" y="4034961"/>
            <a:ext cx="1158240" cy="58670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B7A6E7C3-C3B0-934A-A441-8282AF77B113}"/>
              </a:ext>
            </a:extLst>
          </p:cNvPr>
          <p:cNvSpPr/>
          <p:nvPr/>
        </p:nvSpPr>
        <p:spPr>
          <a:xfrm rot="5400000">
            <a:off x="-69842" y="5200708"/>
            <a:ext cx="1158240" cy="58670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A3F44EA-F556-5F48-A6A4-31D0ED3ED019}"/>
              </a:ext>
            </a:extLst>
          </p:cNvPr>
          <p:cNvSpPr txBox="1"/>
          <p:nvPr/>
        </p:nvSpPr>
        <p:spPr>
          <a:xfrm>
            <a:off x="177308" y="3026813"/>
            <a:ext cx="686284" cy="646331"/>
          </a:xfrm>
          <a:prstGeom prst="rect">
            <a:avLst/>
          </a:prstGeom>
          <a:noFill/>
        </p:spPr>
        <p:txBody>
          <a:bodyPr wrap="square" rtlCol="0">
            <a:spAutoFit/>
          </a:bodyPr>
          <a:lstStyle/>
          <a:p>
            <a:pPr algn="ctr"/>
            <a:r>
              <a:rPr lang="en-US" dirty="0">
                <a:solidFill>
                  <a:srgbClr val="FF0000"/>
                </a:solidFill>
              </a:rPr>
              <a:t>High Eta</a:t>
            </a:r>
          </a:p>
        </p:txBody>
      </p:sp>
      <p:sp>
        <p:nvSpPr>
          <p:cNvPr id="8" name="TextBox 7">
            <a:extLst>
              <a:ext uri="{FF2B5EF4-FFF2-40B4-BE49-F238E27FC236}">
                <a16:creationId xmlns:a16="http://schemas.microsoft.com/office/drawing/2014/main" id="{942413F3-3EA7-EC4F-8974-B507861DF612}"/>
              </a:ext>
            </a:extLst>
          </p:cNvPr>
          <p:cNvSpPr txBox="1"/>
          <p:nvPr/>
        </p:nvSpPr>
        <p:spPr>
          <a:xfrm>
            <a:off x="166136" y="6094137"/>
            <a:ext cx="686284" cy="646331"/>
          </a:xfrm>
          <a:prstGeom prst="rect">
            <a:avLst/>
          </a:prstGeom>
          <a:noFill/>
        </p:spPr>
        <p:txBody>
          <a:bodyPr wrap="square" rtlCol="0">
            <a:spAutoFit/>
          </a:bodyPr>
          <a:lstStyle/>
          <a:p>
            <a:pPr algn="ctr"/>
            <a:r>
              <a:rPr lang="en-US" dirty="0">
                <a:solidFill>
                  <a:srgbClr val="FF0000"/>
                </a:solidFill>
              </a:rPr>
              <a:t>Low Eta</a:t>
            </a:r>
          </a:p>
        </p:txBody>
      </p:sp>
      <p:sp>
        <p:nvSpPr>
          <p:cNvPr id="9" name="Rectangle 8">
            <a:extLst>
              <a:ext uri="{FF2B5EF4-FFF2-40B4-BE49-F238E27FC236}">
                <a16:creationId xmlns:a16="http://schemas.microsoft.com/office/drawing/2014/main" id="{B9F22B63-D287-474E-A594-1E13499A7F3C}"/>
              </a:ext>
            </a:extLst>
          </p:cNvPr>
          <p:cNvSpPr/>
          <p:nvPr/>
        </p:nvSpPr>
        <p:spPr>
          <a:xfrm>
            <a:off x="1840992" y="2870413"/>
            <a:ext cx="3438144" cy="180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A2C06A6-32CA-A849-A1CA-12A5EE5624C7}"/>
              </a:ext>
            </a:extLst>
          </p:cNvPr>
          <p:cNvSpPr txBox="1"/>
          <p:nvPr/>
        </p:nvSpPr>
        <p:spPr>
          <a:xfrm>
            <a:off x="2372862" y="2776139"/>
            <a:ext cx="2316480" cy="369332"/>
          </a:xfrm>
          <a:prstGeom prst="rect">
            <a:avLst/>
          </a:prstGeom>
          <a:noFill/>
        </p:spPr>
        <p:txBody>
          <a:bodyPr wrap="square" rtlCol="0">
            <a:spAutoFit/>
          </a:bodyPr>
          <a:lstStyle/>
          <a:p>
            <a:pPr algn="ctr"/>
            <a:r>
              <a:rPr lang="en-US" dirty="0"/>
              <a:t>Phi Counts in Eta Slices</a:t>
            </a:r>
          </a:p>
        </p:txBody>
      </p:sp>
      <p:sp>
        <p:nvSpPr>
          <p:cNvPr id="11" name="TextBox 10">
            <a:extLst>
              <a:ext uri="{FF2B5EF4-FFF2-40B4-BE49-F238E27FC236}">
                <a16:creationId xmlns:a16="http://schemas.microsoft.com/office/drawing/2014/main" id="{ADFB4C20-1E97-B84D-8DE4-8535D0DBFB73}"/>
              </a:ext>
            </a:extLst>
          </p:cNvPr>
          <p:cNvSpPr txBox="1"/>
          <p:nvPr/>
        </p:nvSpPr>
        <p:spPr>
          <a:xfrm>
            <a:off x="312516" y="947804"/>
            <a:ext cx="6234588" cy="1754326"/>
          </a:xfrm>
          <a:prstGeom prst="rect">
            <a:avLst/>
          </a:prstGeom>
          <a:noFill/>
        </p:spPr>
        <p:txBody>
          <a:bodyPr wrap="square" rtlCol="0">
            <a:spAutoFit/>
          </a:bodyPr>
          <a:lstStyle/>
          <a:p>
            <a:pPr marL="285750" indent="-285750">
              <a:buFont typeface="Wingdings" pitchFamily="2" charset="2"/>
              <a:buChar char="q"/>
            </a:pPr>
            <a:r>
              <a:rPr lang="en-US" dirty="0"/>
              <a:t>”Physics” in the forward region should be consistent around the hadron beam regardless of where the beam is pointing</a:t>
            </a:r>
          </a:p>
          <a:p>
            <a:pPr marL="285750" indent="-285750">
              <a:buFont typeface="Wingdings" pitchFamily="2" charset="2"/>
              <a:buChar char="q"/>
            </a:pPr>
            <a:endParaRPr lang="en-US" dirty="0"/>
          </a:p>
          <a:p>
            <a:pPr marL="285750" indent="-285750">
              <a:buFont typeface="Wingdings" pitchFamily="2" charset="2"/>
              <a:buChar char="q"/>
            </a:pPr>
            <a:r>
              <a:rPr lang="en-US" dirty="0"/>
              <a:t>In some sense, the features seen above are simply artifacts of measuring about the ”wrong” axis -&gt; instead, define eta and phi with respect to the hadron beam direction (Eta*, Phi*)</a:t>
            </a:r>
          </a:p>
        </p:txBody>
      </p:sp>
      <p:sp>
        <p:nvSpPr>
          <p:cNvPr id="12" name="TextBox 11">
            <a:extLst>
              <a:ext uri="{FF2B5EF4-FFF2-40B4-BE49-F238E27FC236}">
                <a16:creationId xmlns:a16="http://schemas.microsoft.com/office/drawing/2014/main" id="{E5232439-C589-954F-9012-49F74E70B59C}"/>
              </a:ext>
            </a:extLst>
          </p:cNvPr>
          <p:cNvSpPr txBox="1"/>
          <p:nvPr/>
        </p:nvSpPr>
        <p:spPr>
          <a:xfrm>
            <a:off x="10997184" y="3871616"/>
            <a:ext cx="633984" cy="369332"/>
          </a:xfrm>
          <a:prstGeom prst="rect">
            <a:avLst/>
          </a:prstGeom>
          <a:noFill/>
        </p:spPr>
        <p:txBody>
          <a:bodyPr wrap="square" rtlCol="0">
            <a:spAutoFit/>
          </a:bodyPr>
          <a:lstStyle/>
          <a:p>
            <a:r>
              <a:rPr lang="en-US" dirty="0"/>
              <a:t>Eta*</a:t>
            </a:r>
          </a:p>
        </p:txBody>
      </p:sp>
      <p:sp>
        <p:nvSpPr>
          <p:cNvPr id="13" name="TextBox 12">
            <a:extLst>
              <a:ext uri="{FF2B5EF4-FFF2-40B4-BE49-F238E27FC236}">
                <a16:creationId xmlns:a16="http://schemas.microsoft.com/office/drawing/2014/main" id="{987B9652-FBE6-F04A-A003-E54FF3DA9D65}"/>
              </a:ext>
            </a:extLst>
          </p:cNvPr>
          <p:cNvSpPr txBox="1"/>
          <p:nvPr/>
        </p:nvSpPr>
        <p:spPr>
          <a:xfrm rot="16200000">
            <a:off x="6595566" y="908781"/>
            <a:ext cx="633984" cy="369332"/>
          </a:xfrm>
          <a:prstGeom prst="rect">
            <a:avLst/>
          </a:prstGeom>
          <a:noFill/>
        </p:spPr>
        <p:txBody>
          <a:bodyPr wrap="square" rtlCol="0">
            <a:spAutoFit/>
          </a:bodyPr>
          <a:lstStyle/>
          <a:p>
            <a:r>
              <a:rPr lang="en-US" dirty="0"/>
              <a:t>Phi*</a:t>
            </a:r>
          </a:p>
        </p:txBody>
      </p:sp>
      <p:sp>
        <p:nvSpPr>
          <p:cNvPr id="14" name="TextBox 13">
            <a:extLst>
              <a:ext uri="{FF2B5EF4-FFF2-40B4-BE49-F238E27FC236}">
                <a16:creationId xmlns:a16="http://schemas.microsoft.com/office/drawing/2014/main" id="{E113A045-D371-7B43-9986-0AEAF0007755}"/>
              </a:ext>
            </a:extLst>
          </p:cNvPr>
          <p:cNvSpPr txBox="1"/>
          <p:nvPr/>
        </p:nvSpPr>
        <p:spPr>
          <a:xfrm>
            <a:off x="6425184" y="4192180"/>
            <a:ext cx="5615436" cy="2585323"/>
          </a:xfrm>
          <a:prstGeom prst="rect">
            <a:avLst/>
          </a:prstGeom>
          <a:noFill/>
        </p:spPr>
        <p:txBody>
          <a:bodyPr wrap="square" rtlCol="0">
            <a:spAutoFit/>
          </a:bodyPr>
          <a:lstStyle/>
          <a:p>
            <a:pPr marL="285750" indent="-285750">
              <a:buFont typeface="Wingdings" pitchFamily="2" charset="2"/>
              <a:buChar char="q"/>
            </a:pPr>
            <a:r>
              <a:rPr lang="en-US" dirty="0"/>
              <a:t>When defined </a:t>
            </a:r>
            <a:r>
              <a:rPr lang="en-US" dirty="0" err="1"/>
              <a:t>w.r.t.</a:t>
            </a:r>
            <a:r>
              <a:rPr lang="en-US" dirty="0"/>
              <a:t> the hadron beam, the concentrations in eta and phi disappear</a:t>
            </a:r>
          </a:p>
          <a:p>
            <a:pPr marL="285750" indent="-285750">
              <a:buFont typeface="Wingdings" pitchFamily="2" charset="2"/>
              <a:buChar char="q"/>
            </a:pPr>
            <a:endParaRPr lang="en-US" dirty="0"/>
          </a:p>
          <a:p>
            <a:pPr marL="285750" indent="-285750">
              <a:buFont typeface="Wingdings" pitchFamily="2" charset="2"/>
              <a:buChar char="q"/>
            </a:pPr>
            <a:r>
              <a:rPr lang="en-US" dirty="0"/>
              <a:t>However, because there is no common beam axis, the particle distribution along the electron-going direction becomes distorted</a:t>
            </a:r>
          </a:p>
          <a:p>
            <a:pPr marL="285750" indent="-285750">
              <a:buFont typeface="Wingdings" pitchFamily="2" charset="2"/>
              <a:buChar char="q"/>
            </a:pPr>
            <a:endParaRPr lang="en-US" dirty="0"/>
          </a:p>
          <a:p>
            <a:pPr marL="285750" indent="-285750">
              <a:buFont typeface="Wingdings" pitchFamily="2" charset="2"/>
              <a:buChar char="q"/>
            </a:pPr>
            <a:r>
              <a:rPr lang="en-US" dirty="0"/>
              <a:t>Can avoid these distortions by boosting to a frame in which the beams are collinear</a:t>
            </a:r>
          </a:p>
        </p:txBody>
      </p:sp>
      <p:sp>
        <p:nvSpPr>
          <p:cNvPr id="15" name="Footer Placeholder 14">
            <a:extLst>
              <a:ext uri="{FF2B5EF4-FFF2-40B4-BE49-F238E27FC236}">
                <a16:creationId xmlns:a16="http://schemas.microsoft.com/office/drawing/2014/main" id="{5B8A1DF9-8A0A-1544-A28C-133DAC105FDA}"/>
              </a:ext>
            </a:extLst>
          </p:cNvPr>
          <p:cNvSpPr>
            <a:spLocks noGrp="1"/>
          </p:cNvSpPr>
          <p:nvPr>
            <p:ph type="ftr" sz="quarter" idx="11"/>
          </p:nvPr>
        </p:nvSpPr>
        <p:spPr/>
        <p:txBody>
          <a:bodyPr/>
          <a:lstStyle/>
          <a:p>
            <a:r>
              <a:rPr lang="en-US"/>
              <a:t>EICUG Early Career</a:t>
            </a:r>
          </a:p>
        </p:txBody>
      </p:sp>
      <p:sp>
        <p:nvSpPr>
          <p:cNvPr id="16" name="Slide Number Placeholder 15">
            <a:extLst>
              <a:ext uri="{FF2B5EF4-FFF2-40B4-BE49-F238E27FC236}">
                <a16:creationId xmlns:a16="http://schemas.microsoft.com/office/drawing/2014/main" id="{F5906EAB-F9DF-174E-8A30-D374E8812A10}"/>
              </a:ext>
            </a:extLst>
          </p:cNvPr>
          <p:cNvSpPr>
            <a:spLocks noGrp="1"/>
          </p:cNvSpPr>
          <p:nvPr>
            <p:ph type="sldNum" sz="quarter" idx="12"/>
          </p:nvPr>
        </p:nvSpPr>
        <p:spPr/>
        <p:txBody>
          <a:bodyPr/>
          <a:lstStyle/>
          <a:p>
            <a:fld id="{5D4A0402-B54A-814D-BCFB-0A833BEEB04B}" type="slidenum">
              <a:rPr lang="en-US" smtClean="0"/>
              <a:t>61</a:t>
            </a:fld>
            <a:endParaRPr lang="en-US"/>
          </a:p>
        </p:txBody>
      </p:sp>
    </p:spTree>
    <p:extLst>
      <p:ext uri="{BB962C8B-B14F-4D97-AF65-F5344CB8AC3E}">
        <p14:creationId xmlns:p14="http://schemas.microsoft.com/office/powerpoint/2010/main" val="810765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2D4C8B-59A1-A441-AF17-08FBB32ED385}"/>
              </a:ext>
            </a:extLst>
          </p:cNvPr>
          <p:cNvSpPr txBox="1"/>
          <p:nvPr/>
        </p:nvSpPr>
        <p:spPr>
          <a:xfrm>
            <a:off x="312516" y="173620"/>
            <a:ext cx="8461094" cy="6481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FF0000"/>
                </a:solidFill>
                <a:latin typeface="Calibri" panose="020F0502020204030204"/>
              </a:rPr>
              <a:t>What is a Jet?</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9773116C-8BAB-734B-B334-3C0B6B03B7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EICUG Early Career</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224980B-B3FB-E64E-A0FB-8C1B7A03FA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4A0402-B54A-814D-BCFB-0A833BEEB0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3D2B533-9DBF-FBA6-9A0E-C10F5B34BFEC}"/>
              </a:ext>
            </a:extLst>
          </p:cNvPr>
          <p:cNvSpPr txBox="1"/>
          <p:nvPr/>
        </p:nvSpPr>
        <p:spPr>
          <a:xfrm>
            <a:off x="312516" y="938542"/>
            <a:ext cx="5618205" cy="1200329"/>
          </a:xfrm>
          <a:prstGeom prst="rect">
            <a:avLst/>
          </a:prstGeom>
          <a:noFill/>
        </p:spPr>
        <p:txBody>
          <a:bodyPr wrap="square" rtlCol="0">
            <a:spAutoFit/>
          </a:bodyPr>
          <a:lstStyle/>
          <a:p>
            <a:r>
              <a:rPr lang="en-US" dirty="0"/>
              <a:t>The above definition is not very useful from a physics standpoint. A more precise statement is that a jets is the result of applying a </a:t>
            </a:r>
            <a:r>
              <a:rPr lang="en-US" b="1" dirty="0">
                <a:solidFill>
                  <a:srgbClr val="FF0000"/>
                </a:solidFill>
              </a:rPr>
              <a:t>jet definition</a:t>
            </a:r>
            <a:r>
              <a:rPr lang="en-US" dirty="0"/>
              <a:t> to a set of final state objects</a:t>
            </a:r>
          </a:p>
        </p:txBody>
      </p:sp>
      <p:sp>
        <p:nvSpPr>
          <p:cNvPr id="10" name="TextBox 9">
            <a:extLst>
              <a:ext uri="{FF2B5EF4-FFF2-40B4-BE49-F238E27FC236}">
                <a16:creationId xmlns:a16="http://schemas.microsoft.com/office/drawing/2014/main" id="{71E17F6C-6E96-BD9B-75A7-F12B9572787D}"/>
              </a:ext>
            </a:extLst>
          </p:cNvPr>
          <p:cNvSpPr txBox="1"/>
          <p:nvPr/>
        </p:nvSpPr>
        <p:spPr>
          <a:xfrm>
            <a:off x="1993919" y="2730079"/>
            <a:ext cx="1964366" cy="461665"/>
          </a:xfrm>
          <a:prstGeom prst="rect">
            <a:avLst/>
          </a:prstGeom>
          <a:solidFill>
            <a:schemeClr val="accent2">
              <a:lumMod val="20000"/>
              <a:lumOff val="80000"/>
            </a:schemeClr>
          </a:solidFill>
          <a:ln w="12700">
            <a:solidFill>
              <a:schemeClr val="accent2">
                <a:lumMod val="75000"/>
              </a:schemeClr>
            </a:solidFill>
          </a:ln>
        </p:spPr>
        <p:txBody>
          <a:bodyPr wrap="square" rtlCol="0">
            <a:spAutoFit/>
          </a:bodyPr>
          <a:lstStyle/>
          <a:p>
            <a:pPr algn="ctr"/>
            <a:r>
              <a:rPr lang="en-US" sz="2400" b="1" dirty="0"/>
              <a:t>Jet Definition</a:t>
            </a:r>
          </a:p>
        </p:txBody>
      </p:sp>
      <p:sp>
        <p:nvSpPr>
          <p:cNvPr id="11" name="Equals 10">
            <a:extLst>
              <a:ext uri="{FF2B5EF4-FFF2-40B4-BE49-F238E27FC236}">
                <a16:creationId xmlns:a16="http://schemas.microsoft.com/office/drawing/2014/main" id="{B1C30DA4-7FE6-01B7-F776-123E2D927BD3}"/>
              </a:ext>
            </a:extLst>
          </p:cNvPr>
          <p:cNvSpPr/>
          <p:nvPr/>
        </p:nvSpPr>
        <p:spPr>
          <a:xfrm>
            <a:off x="4069159" y="2813498"/>
            <a:ext cx="337751" cy="292615"/>
          </a:xfrm>
          <a:prstGeom prst="mathEqual">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F52F4BED-40E4-9DAF-F026-AB5C17B6499B}"/>
              </a:ext>
            </a:extLst>
          </p:cNvPr>
          <p:cNvSpPr txBox="1"/>
          <p:nvPr/>
        </p:nvSpPr>
        <p:spPr>
          <a:xfrm>
            <a:off x="4520514" y="2728974"/>
            <a:ext cx="1964366" cy="461665"/>
          </a:xfrm>
          <a:prstGeom prst="rect">
            <a:avLst/>
          </a:prstGeom>
          <a:solidFill>
            <a:schemeClr val="accent6">
              <a:lumMod val="20000"/>
              <a:lumOff val="80000"/>
            </a:schemeClr>
          </a:solidFill>
          <a:ln w="12700">
            <a:solidFill>
              <a:schemeClr val="accent6">
                <a:lumMod val="75000"/>
              </a:schemeClr>
            </a:solidFill>
          </a:ln>
        </p:spPr>
        <p:txBody>
          <a:bodyPr wrap="square" rtlCol="0">
            <a:spAutoFit/>
          </a:bodyPr>
          <a:lstStyle/>
          <a:p>
            <a:pPr algn="ctr"/>
            <a:r>
              <a:rPr lang="en-US" sz="2400" b="1" dirty="0"/>
              <a:t>Jet Algorithm</a:t>
            </a:r>
          </a:p>
        </p:txBody>
      </p:sp>
      <p:sp>
        <p:nvSpPr>
          <p:cNvPr id="13" name="TextBox 12">
            <a:extLst>
              <a:ext uri="{FF2B5EF4-FFF2-40B4-BE49-F238E27FC236}">
                <a16:creationId xmlns:a16="http://schemas.microsoft.com/office/drawing/2014/main" id="{5A996AC9-692A-00FB-82E2-22D60B4DF19E}"/>
              </a:ext>
            </a:extLst>
          </p:cNvPr>
          <p:cNvSpPr txBox="1"/>
          <p:nvPr/>
        </p:nvSpPr>
        <p:spPr>
          <a:xfrm>
            <a:off x="7044380" y="2738719"/>
            <a:ext cx="3181868" cy="461665"/>
          </a:xfrm>
          <a:prstGeom prst="rect">
            <a:avLst/>
          </a:prstGeom>
          <a:solidFill>
            <a:schemeClr val="accent5">
              <a:lumMod val="20000"/>
              <a:lumOff val="80000"/>
            </a:schemeClr>
          </a:solidFill>
          <a:ln w="12700">
            <a:solidFill>
              <a:schemeClr val="accent5">
                <a:lumMod val="75000"/>
              </a:schemeClr>
            </a:solidFill>
          </a:ln>
        </p:spPr>
        <p:txBody>
          <a:bodyPr wrap="square" rtlCol="0">
            <a:spAutoFit/>
          </a:bodyPr>
          <a:lstStyle/>
          <a:p>
            <a:pPr algn="ctr"/>
            <a:r>
              <a:rPr lang="en-US" sz="2400" b="1" dirty="0"/>
              <a:t>Recombination Scheme</a:t>
            </a:r>
          </a:p>
        </p:txBody>
      </p:sp>
      <p:sp>
        <p:nvSpPr>
          <p:cNvPr id="14" name="Plus Sign 13">
            <a:extLst>
              <a:ext uri="{FF2B5EF4-FFF2-40B4-BE49-F238E27FC236}">
                <a16:creationId xmlns:a16="http://schemas.microsoft.com/office/drawing/2014/main" id="{38DFED39-5282-A60E-2474-0EECA220F875}"/>
              </a:ext>
            </a:extLst>
          </p:cNvPr>
          <p:cNvSpPr/>
          <p:nvPr/>
        </p:nvSpPr>
        <p:spPr>
          <a:xfrm>
            <a:off x="6595754" y="2813497"/>
            <a:ext cx="337751" cy="292615"/>
          </a:xfrm>
          <a:prstGeom prst="mathPlus">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B8CC968-3E12-B1DE-E02D-C07A1390C489}"/>
              </a:ext>
            </a:extLst>
          </p:cNvPr>
          <p:cNvSpPr txBox="1"/>
          <p:nvPr/>
        </p:nvSpPr>
        <p:spPr>
          <a:xfrm>
            <a:off x="7108731" y="128996"/>
            <a:ext cx="4670854" cy="1985159"/>
          </a:xfrm>
          <a:prstGeom prst="rect">
            <a:avLst/>
          </a:prstGeom>
          <a:noFill/>
          <a:ln w="12700">
            <a:solidFill>
              <a:schemeClr val="accent6">
                <a:lumMod val="75000"/>
              </a:schemeClr>
            </a:solidFill>
          </a:ln>
        </p:spPr>
        <p:txBody>
          <a:bodyPr wrap="square" rtlCol="0">
            <a:spAutoFit/>
          </a:bodyPr>
          <a:lstStyle/>
          <a:p>
            <a:pPr marL="285750" indent="-285750">
              <a:spcAft>
                <a:spcPts val="600"/>
              </a:spcAft>
              <a:buFont typeface="Wingdings" panose="05000000000000000000" pitchFamily="2" charset="2"/>
              <a:buChar char="q"/>
            </a:pPr>
            <a:r>
              <a:rPr lang="en-US" dirty="0"/>
              <a:t>A jet algorithm is a recipe for mapping a set of constituents into a set of jets</a:t>
            </a:r>
          </a:p>
          <a:p>
            <a:pPr marL="285750" indent="-285750">
              <a:spcAft>
                <a:spcPts val="600"/>
              </a:spcAft>
              <a:buFont typeface="Wingdings" panose="05000000000000000000" pitchFamily="2" charset="2"/>
              <a:buChar char="q"/>
            </a:pPr>
            <a:r>
              <a:rPr lang="en-US" dirty="0"/>
              <a:t>Broadly divided into cone and sequential recombination type algorithms</a:t>
            </a:r>
          </a:p>
          <a:p>
            <a:pPr marL="285750" indent="-285750">
              <a:spcAft>
                <a:spcPts val="600"/>
              </a:spcAft>
              <a:buFont typeface="Wingdings" panose="05000000000000000000" pitchFamily="2" charset="2"/>
              <a:buChar char="q"/>
            </a:pPr>
            <a:r>
              <a:rPr lang="en-US" dirty="0"/>
              <a:t>Cone: Midpoint-cone &amp; </a:t>
            </a:r>
            <a:r>
              <a:rPr lang="en-US" dirty="0" err="1"/>
              <a:t>SIScone</a:t>
            </a:r>
            <a:endParaRPr lang="en-US" dirty="0"/>
          </a:p>
          <a:p>
            <a:pPr marL="285750" indent="-285750">
              <a:buFont typeface="Wingdings" panose="05000000000000000000" pitchFamily="2" charset="2"/>
              <a:buChar char="q"/>
            </a:pPr>
            <a:r>
              <a:rPr lang="en-US" dirty="0"/>
              <a:t>S.R.: (Anti)</a:t>
            </a:r>
            <a:r>
              <a:rPr lang="en-US" dirty="0" err="1"/>
              <a:t>k_T</a:t>
            </a:r>
            <a:r>
              <a:rPr lang="en-US" dirty="0"/>
              <a:t> </a:t>
            </a:r>
          </a:p>
        </p:txBody>
      </p:sp>
      <p:sp>
        <p:nvSpPr>
          <p:cNvPr id="17" name="Arrow: Down 16">
            <a:extLst>
              <a:ext uri="{FF2B5EF4-FFF2-40B4-BE49-F238E27FC236}">
                <a16:creationId xmlns:a16="http://schemas.microsoft.com/office/drawing/2014/main" id="{66A18B58-79CA-7E0F-D0B9-188EDC6F0BDF}"/>
              </a:ext>
            </a:extLst>
          </p:cNvPr>
          <p:cNvSpPr/>
          <p:nvPr/>
        </p:nvSpPr>
        <p:spPr>
          <a:xfrm rot="14406528">
            <a:off x="5841147" y="1123865"/>
            <a:ext cx="576650" cy="1896128"/>
          </a:xfrm>
          <a:prstGeom prst="downArrow">
            <a:avLst/>
          </a:prstGeom>
          <a:solidFill>
            <a:schemeClr val="accent6">
              <a:lumMod val="20000"/>
              <a:lumOff val="80000"/>
            </a:schemeClr>
          </a:solidFill>
          <a:ln w="127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272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2D4C8B-59A1-A441-AF17-08FBB32ED385}"/>
              </a:ext>
            </a:extLst>
          </p:cNvPr>
          <p:cNvSpPr txBox="1"/>
          <p:nvPr/>
        </p:nvSpPr>
        <p:spPr>
          <a:xfrm>
            <a:off x="312516" y="173620"/>
            <a:ext cx="8461094" cy="6481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FF0000"/>
                </a:solidFill>
                <a:latin typeface="Calibri" panose="020F0502020204030204"/>
              </a:rPr>
              <a:t>What is a Jet?</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9773116C-8BAB-734B-B334-3C0B6B03B7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EICUG Early Career</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224980B-B3FB-E64E-A0FB-8C1B7A03FA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4A0402-B54A-814D-BCFB-0A833BEEB0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3D2B533-9DBF-FBA6-9A0E-C10F5B34BFEC}"/>
              </a:ext>
            </a:extLst>
          </p:cNvPr>
          <p:cNvSpPr txBox="1"/>
          <p:nvPr/>
        </p:nvSpPr>
        <p:spPr>
          <a:xfrm>
            <a:off x="312516" y="938542"/>
            <a:ext cx="5618205" cy="1200329"/>
          </a:xfrm>
          <a:prstGeom prst="rect">
            <a:avLst/>
          </a:prstGeom>
          <a:noFill/>
        </p:spPr>
        <p:txBody>
          <a:bodyPr wrap="square" rtlCol="0">
            <a:spAutoFit/>
          </a:bodyPr>
          <a:lstStyle/>
          <a:p>
            <a:r>
              <a:rPr lang="en-US" dirty="0"/>
              <a:t>The above definition is not very useful from a physics standpoint. A more precise statement is that a jets is the result of applying a </a:t>
            </a:r>
            <a:r>
              <a:rPr lang="en-US" b="1" dirty="0">
                <a:solidFill>
                  <a:srgbClr val="FF0000"/>
                </a:solidFill>
              </a:rPr>
              <a:t>jet definition</a:t>
            </a:r>
            <a:r>
              <a:rPr lang="en-US" dirty="0"/>
              <a:t> to a set of final state objects</a:t>
            </a:r>
          </a:p>
        </p:txBody>
      </p:sp>
      <p:sp>
        <p:nvSpPr>
          <p:cNvPr id="10" name="TextBox 9">
            <a:extLst>
              <a:ext uri="{FF2B5EF4-FFF2-40B4-BE49-F238E27FC236}">
                <a16:creationId xmlns:a16="http://schemas.microsoft.com/office/drawing/2014/main" id="{71E17F6C-6E96-BD9B-75A7-F12B9572787D}"/>
              </a:ext>
            </a:extLst>
          </p:cNvPr>
          <p:cNvSpPr txBox="1"/>
          <p:nvPr/>
        </p:nvSpPr>
        <p:spPr>
          <a:xfrm>
            <a:off x="1993919" y="2730079"/>
            <a:ext cx="1964366" cy="461665"/>
          </a:xfrm>
          <a:prstGeom prst="rect">
            <a:avLst/>
          </a:prstGeom>
          <a:solidFill>
            <a:schemeClr val="accent2">
              <a:lumMod val="20000"/>
              <a:lumOff val="80000"/>
            </a:schemeClr>
          </a:solidFill>
          <a:ln w="12700">
            <a:solidFill>
              <a:schemeClr val="accent2">
                <a:lumMod val="75000"/>
              </a:schemeClr>
            </a:solidFill>
          </a:ln>
        </p:spPr>
        <p:txBody>
          <a:bodyPr wrap="square" rtlCol="0">
            <a:spAutoFit/>
          </a:bodyPr>
          <a:lstStyle/>
          <a:p>
            <a:pPr algn="ctr"/>
            <a:r>
              <a:rPr lang="en-US" sz="2400" b="1" dirty="0"/>
              <a:t>Jet Definition</a:t>
            </a:r>
          </a:p>
        </p:txBody>
      </p:sp>
      <p:sp>
        <p:nvSpPr>
          <p:cNvPr id="11" name="Equals 10">
            <a:extLst>
              <a:ext uri="{FF2B5EF4-FFF2-40B4-BE49-F238E27FC236}">
                <a16:creationId xmlns:a16="http://schemas.microsoft.com/office/drawing/2014/main" id="{B1C30DA4-7FE6-01B7-F776-123E2D927BD3}"/>
              </a:ext>
            </a:extLst>
          </p:cNvPr>
          <p:cNvSpPr/>
          <p:nvPr/>
        </p:nvSpPr>
        <p:spPr>
          <a:xfrm>
            <a:off x="4069159" y="2813498"/>
            <a:ext cx="337751" cy="292615"/>
          </a:xfrm>
          <a:prstGeom prst="mathEqual">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F52F4BED-40E4-9DAF-F026-AB5C17B6499B}"/>
              </a:ext>
            </a:extLst>
          </p:cNvPr>
          <p:cNvSpPr txBox="1"/>
          <p:nvPr/>
        </p:nvSpPr>
        <p:spPr>
          <a:xfrm>
            <a:off x="4520514" y="2728974"/>
            <a:ext cx="1964366" cy="461665"/>
          </a:xfrm>
          <a:prstGeom prst="rect">
            <a:avLst/>
          </a:prstGeom>
          <a:solidFill>
            <a:schemeClr val="accent6">
              <a:lumMod val="20000"/>
              <a:lumOff val="80000"/>
            </a:schemeClr>
          </a:solidFill>
          <a:ln w="12700">
            <a:solidFill>
              <a:schemeClr val="accent6">
                <a:lumMod val="75000"/>
              </a:schemeClr>
            </a:solidFill>
          </a:ln>
        </p:spPr>
        <p:txBody>
          <a:bodyPr wrap="square" rtlCol="0">
            <a:spAutoFit/>
          </a:bodyPr>
          <a:lstStyle/>
          <a:p>
            <a:pPr algn="ctr"/>
            <a:r>
              <a:rPr lang="en-US" sz="2400" b="1" dirty="0"/>
              <a:t>Jet Algorithm</a:t>
            </a:r>
          </a:p>
        </p:txBody>
      </p:sp>
      <p:sp>
        <p:nvSpPr>
          <p:cNvPr id="13" name="TextBox 12">
            <a:extLst>
              <a:ext uri="{FF2B5EF4-FFF2-40B4-BE49-F238E27FC236}">
                <a16:creationId xmlns:a16="http://schemas.microsoft.com/office/drawing/2014/main" id="{5A996AC9-692A-00FB-82E2-22D60B4DF19E}"/>
              </a:ext>
            </a:extLst>
          </p:cNvPr>
          <p:cNvSpPr txBox="1"/>
          <p:nvPr/>
        </p:nvSpPr>
        <p:spPr>
          <a:xfrm>
            <a:off x="7044380" y="2738719"/>
            <a:ext cx="3181868" cy="461665"/>
          </a:xfrm>
          <a:prstGeom prst="rect">
            <a:avLst/>
          </a:prstGeom>
          <a:solidFill>
            <a:schemeClr val="accent5">
              <a:lumMod val="20000"/>
              <a:lumOff val="80000"/>
            </a:schemeClr>
          </a:solidFill>
          <a:ln w="12700">
            <a:solidFill>
              <a:schemeClr val="accent5">
                <a:lumMod val="75000"/>
              </a:schemeClr>
            </a:solidFill>
          </a:ln>
        </p:spPr>
        <p:txBody>
          <a:bodyPr wrap="square" rtlCol="0">
            <a:spAutoFit/>
          </a:bodyPr>
          <a:lstStyle/>
          <a:p>
            <a:pPr algn="ctr"/>
            <a:r>
              <a:rPr lang="en-US" sz="2400" b="1" dirty="0"/>
              <a:t>Recombination Scheme</a:t>
            </a:r>
          </a:p>
        </p:txBody>
      </p:sp>
      <p:sp>
        <p:nvSpPr>
          <p:cNvPr id="14" name="Plus Sign 13">
            <a:extLst>
              <a:ext uri="{FF2B5EF4-FFF2-40B4-BE49-F238E27FC236}">
                <a16:creationId xmlns:a16="http://schemas.microsoft.com/office/drawing/2014/main" id="{38DFED39-5282-A60E-2474-0EECA220F875}"/>
              </a:ext>
            </a:extLst>
          </p:cNvPr>
          <p:cNvSpPr/>
          <p:nvPr/>
        </p:nvSpPr>
        <p:spPr>
          <a:xfrm>
            <a:off x="6595754" y="2813497"/>
            <a:ext cx="337751" cy="292615"/>
          </a:xfrm>
          <a:prstGeom prst="mathPlus">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B8CC968-3E12-B1DE-E02D-C07A1390C489}"/>
              </a:ext>
            </a:extLst>
          </p:cNvPr>
          <p:cNvSpPr txBox="1"/>
          <p:nvPr/>
        </p:nvSpPr>
        <p:spPr>
          <a:xfrm>
            <a:off x="7108731" y="128996"/>
            <a:ext cx="4670854" cy="1985159"/>
          </a:xfrm>
          <a:prstGeom prst="rect">
            <a:avLst/>
          </a:prstGeom>
          <a:noFill/>
          <a:ln w="12700">
            <a:solidFill>
              <a:schemeClr val="accent6">
                <a:lumMod val="75000"/>
              </a:schemeClr>
            </a:solidFill>
          </a:ln>
        </p:spPr>
        <p:txBody>
          <a:bodyPr wrap="square" rtlCol="0">
            <a:spAutoFit/>
          </a:bodyPr>
          <a:lstStyle/>
          <a:p>
            <a:pPr marL="285750" indent="-285750">
              <a:spcAft>
                <a:spcPts val="600"/>
              </a:spcAft>
              <a:buFont typeface="Wingdings" panose="05000000000000000000" pitchFamily="2" charset="2"/>
              <a:buChar char="q"/>
            </a:pPr>
            <a:r>
              <a:rPr lang="en-US" dirty="0"/>
              <a:t>A jet algorithm is a recipe for mapping a set of constituents into a set of jets</a:t>
            </a:r>
          </a:p>
          <a:p>
            <a:pPr marL="285750" indent="-285750">
              <a:spcAft>
                <a:spcPts val="600"/>
              </a:spcAft>
              <a:buFont typeface="Wingdings" panose="05000000000000000000" pitchFamily="2" charset="2"/>
              <a:buChar char="q"/>
            </a:pPr>
            <a:r>
              <a:rPr lang="en-US" dirty="0"/>
              <a:t>Broadly divided into cone and sequential recombination type algorithms</a:t>
            </a:r>
          </a:p>
          <a:p>
            <a:pPr marL="285750" indent="-285750">
              <a:spcAft>
                <a:spcPts val="600"/>
              </a:spcAft>
              <a:buFont typeface="Wingdings" panose="05000000000000000000" pitchFamily="2" charset="2"/>
              <a:buChar char="q"/>
            </a:pPr>
            <a:r>
              <a:rPr lang="en-US" dirty="0"/>
              <a:t>Cone: Midpoint-cone &amp; </a:t>
            </a:r>
            <a:r>
              <a:rPr lang="en-US" dirty="0" err="1"/>
              <a:t>SIScone</a:t>
            </a:r>
            <a:endParaRPr lang="en-US" dirty="0"/>
          </a:p>
          <a:p>
            <a:pPr marL="285750" indent="-285750">
              <a:buFont typeface="Wingdings" panose="05000000000000000000" pitchFamily="2" charset="2"/>
              <a:buChar char="q"/>
            </a:pPr>
            <a:r>
              <a:rPr lang="en-US" dirty="0"/>
              <a:t>S.R.: (Anti)</a:t>
            </a:r>
            <a:r>
              <a:rPr lang="en-US" dirty="0" err="1"/>
              <a:t>k_T</a:t>
            </a:r>
            <a:r>
              <a:rPr lang="en-US" dirty="0"/>
              <a:t> </a:t>
            </a:r>
          </a:p>
        </p:txBody>
      </p:sp>
      <p:sp>
        <p:nvSpPr>
          <p:cNvPr id="16" name="TextBox 15">
            <a:extLst>
              <a:ext uri="{FF2B5EF4-FFF2-40B4-BE49-F238E27FC236}">
                <a16:creationId xmlns:a16="http://schemas.microsoft.com/office/drawing/2014/main" id="{752769F8-A127-1BE1-4D45-7D0872D6C171}"/>
              </a:ext>
            </a:extLst>
          </p:cNvPr>
          <p:cNvSpPr txBox="1"/>
          <p:nvPr/>
        </p:nvSpPr>
        <p:spPr>
          <a:xfrm>
            <a:off x="6004287" y="3961363"/>
            <a:ext cx="5775298" cy="2462213"/>
          </a:xfrm>
          <a:prstGeom prst="rect">
            <a:avLst/>
          </a:prstGeom>
          <a:noFill/>
          <a:ln w="12700">
            <a:solidFill>
              <a:schemeClr val="accent5">
                <a:lumMod val="75000"/>
              </a:schemeClr>
            </a:solidFill>
          </a:ln>
        </p:spPr>
        <p:txBody>
          <a:bodyPr wrap="square" rtlCol="0">
            <a:spAutoFit/>
          </a:bodyPr>
          <a:lstStyle/>
          <a:p>
            <a:pPr marL="285750" indent="-285750">
              <a:spcAft>
                <a:spcPts val="600"/>
              </a:spcAft>
              <a:buFont typeface="Wingdings" panose="05000000000000000000" pitchFamily="2" charset="2"/>
              <a:buChar char="q"/>
            </a:pPr>
            <a:r>
              <a:rPr lang="en-US" dirty="0"/>
              <a:t>A recombination scheme tells us how to add together the energy and momenta of the jet constituents into that of the jet</a:t>
            </a:r>
          </a:p>
          <a:p>
            <a:pPr marL="285750" indent="-285750">
              <a:spcAft>
                <a:spcPts val="600"/>
              </a:spcAft>
              <a:buFont typeface="Wingdings" panose="05000000000000000000" pitchFamily="2" charset="2"/>
              <a:buChar char="q"/>
            </a:pPr>
            <a:r>
              <a:rPr lang="en-US" dirty="0"/>
              <a:t>E-scheme: constituent 4-momenta are simply added – is by far the most common</a:t>
            </a:r>
          </a:p>
          <a:p>
            <a:pPr marL="285750" indent="-285750">
              <a:buFont typeface="Wingdings" panose="05000000000000000000" pitchFamily="2" charset="2"/>
              <a:buChar char="q"/>
            </a:pPr>
            <a:r>
              <a:rPr lang="en-US" dirty="0"/>
              <a:t>Winner-Take-All: adds energies but sets direction to lay along hardest constituent – thrust axis insensitive to soft radiation</a:t>
            </a:r>
          </a:p>
        </p:txBody>
      </p:sp>
      <p:sp>
        <p:nvSpPr>
          <p:cNvPr id="17" name="Arrow: Down 16">
            <a:extLst>
              <a:ext uri="{FF2B5EF4-FFF2-40B4-BE49-F238E27FC236}">
                <a16:creationId xmlns:a16="http://schemas.microsoft.com/office/drawing/2014/main" id="{66A18B58-79CA-7E0F-D0B9-188EDC6F0BDF}"/>
              </a:ext>
            </a:extLst>
          </p:cNvPr>
          <p:cNvSpPr/>
          <p:nvPr/>
        </p:nvSpPr>
        <p:spPr>
          <a:xfrm rot="14406528">
            <a:off x="5841147" y="1123865"/>
            <a:ext cx="576650" cy="1896128"/>
          </a:xfrm>
          <a:prstGeom prst="downArrow">
            <a:avLst/>
          </a:prstGeom>
          <a:solidFill>
            <a:schemeClr val="accent6">
              <a:lumMod val="20000"/>
              <a:lumOff val="80000"/>
            </a:schemeClr>
          </a:solidFill>
          <a:ln w="127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8A64D34F-E592-2964-C474-3B534C2AD537}"/>
              </a:ext>
            </a:extLst>
          </p:cNvPr>
          <p:cNvSpPr/>
          <p:nvPr/>
        </p:nvSpPr>
        <p:spPr>
          <a:xfrm>
            <a:off x="8228503" y="3305860"/>
            <a:ext cx="409676" cy="563308"/>
          </a:xfrm>
          <a:prstGeom prst="downArrow">
            <a:avLst/>
          </a:prstGeom>
          <a:solidFill>
            <a:schemeClr val="accent1">
              <a:lumMod val="20000"/>
              <a:lumOff val="80000"/>
            </a:schemeClr>
          </a:solidFill>
          <a:ln w="127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3535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2D4C8B-59A1-A441-AF17-08FBB32ED385}"/>
              </a:ext>
            </a:extLst>
          </p:cNvPr>
          <p:cNvSpPr txBox="1"/>
          <p:nvPr/>
        </p:nvSpPr>
        <p:spPr>
          <a:xfrm>
            <a:off x="312516" y="173620"/>
            <a:ext cx="8461094" cy="6481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FF0000"/>
                </a:solidFill>
                <a:latin typeface="Calibri" panose="020F0502020204030204"/>
              </a:rPr>
              <a:t>What is a Jet?</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9773116C-8BAB-734B-B334-3C0B6B03B71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EICUG Early Career</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224980B-B3FB-E64E-A0FB-8C1B7A03FA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4A0402-B54A-814D-BCFB-0A833BEEB0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3D2B533-9DBF-FBA6-9A0E-C10F5B34BFEC}"/>
              </a:ext>
            </a:extLst>
          </p:cNvPr>
          <p:cNvSpPr txBox="1"/>
          <p:nvPr/>
        </p:nvSpPr>
        <p:spPr>
          <a:xfrm>
            <a:off x="312516" y="938542"/>
            <a:ext cx="5618205" cy="1200329"/>
          </a:xfrm>
          <a:prstGeom prst="rect">
            <a:avLst/>
          </a:prstGeom>
          <a:noFill/>
        </p:spPr>
        <p:txBody>
          <a:bodyPr wrap="square" rtlCol="0">
            <a:spAutoFit/>
          </a:bodyPr>
          <a:lstStyle/>
          <a:p>
            <a:r>
              <a:rPr lang="en-US" dirty="0"/>
              <a:t>The above definition is not very useful from a physics standpoint. A more precise statement is that a jets is the result of applying a </a:t>
            </a:r>
            <a:r>
              <a:rPr lang="en-US" b="1" dirty="0">
                <a:solidFill>
                  <a:srgbClr val="FF0000"/>
                </a:solidFill>
              </a:rPr>
              <a:t>jet definition</a:t>
            </a:r>
            <a:r>
              <a:rPr lang="en-US" dirty="0"/>
              <a:t> to a set of final state objects</a:t>
            </a:r>
          </a:p>
        </p:txBody>
      </p:sp>
      <p:sp>
        <p:nvSpPr>
          <p:cNvPr id="10" name="TextBox 9">
            <a:extLst>
              <a:ext uri="{FF2B5EF4-FFF2-40B4-BE49-F238E27FC236}">
                <a16:creationId xmlns:a16="http://schemas.microsoft.com/office/drawing/2014/main" id="{71E17F6C-6E96-BD9B-75A7-F12B9572787D}"/>
              </a:ext>
            </a:extLst>
          </p:cNvPr>
          <p:cNvSpPr txBox="1"/>
          <p:nvPr/>
        </p:nvSpPr>
        <p:spPr>
          <a:xfrm>
            <a:off x="1993919" y="2730079"/>
            <a:ext cx="1964366" cy="461665"/>
          </a:xfrm>
          <a:prstGeom prst="rect">
            <a:avLst/>
          </a:prstGeom>
          <a:solidFill>
            <a:schemeClr val="accent2">
              <a:lumMod val="20000"/>
              <a:lumOff val="80000"/>
            </a:schemeClr>
          </a:solidFill>
          <a:ln w="12700">
            <a:solidFill>
              <a:schemeClr val="accent2">
                <a:lumMod val="75000"/>
              </a:schemeClr>
            </a:solidFill>
          </a:ln>
        </p:spPr>
        <p:txBody>
          <a:bodyPr wrap="square" rtlCol="0">
            <a:spAutoFit/>
          </a:bodyPr>
          <a:lstStyle/>
          <a:p>
            <a:pPr algn="ctr"/>
            <a:r>
              <a:rPr lang="en-US" sz="2400" b="1" dirty="0"/>
              <a:t>Jet Definition</a:t>
            </a:r>
          </a:p>
        </p:txBody>
      </p:sp>
      <p:sp>
        <p:nvSpPr>
          <p:cNvPr id="11" name="Equals 10">
            <a:extLst>
              <a:ext uri="{FF2B5EF4-FFF2-40B4-BE49-F238E27FC236}">
                <a16:creationId xmlns:a16="http://schemas.microsoft.com/office/drawing/2014/main" id="{B1C30DA4-7FE6-01B7-F776-123E2D927BD3}"/>
              </a:ext>
            </a:extLst>
          </p:cNvPr>
          <p:cNvSpPr/>
          <p:nvPr/>
        </p:nvSpPr>
        <p:spPr>
          <a:xfrm>
            <a:off x="4069159" y="2813498"/>
            <a:ext cx="337751" cy="292615"/>
          </a:xfrm>
          <a:prstGeom prst="mathEqual">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F52F4BED-40E4-9DAF-F026-AB5C17B6499B}"/>
              </a:ext>
            </a:extLst>
          </p:cNvPr>
          <p:cNvSpPr txBox="1"/>
          <p:nvPr/>
        </p:nvSpPr>
        <p:spPr>
          <a:xfrm>
            <a:off x="4520514" y="2728974"/>
            <a:ext cx="1964366" cy="461665"/>
          </a:xfrm>
          <a:prstGeom prst="rect">
            <a:avLst/>
          </a:prstGeom>
          <a:solidFill>
            <a:schemeClr val="accent6">
              <a:lumMod val="20000"/>
              <a:lumOff val="80000"/>
            </a:schemeClr>
          </a:solidFill>
          <a:ln w="12700">
            <a:solidFill>
              <a:schemeClr val="accent6">
                <a:lumMod val="75000"/>
              </a:schemeClr>
            </a:solidFill>
          </a:ln>
        </p:spPr>
        <p:txBody>
          <a:bodyPr wrap="square" rtlCol="0">
            <a:spAutoFit/>
          </a:bodyPr>
          <a:lstStyle/>
          <a:p>
            <a:pPr algn="ctr"/>
            <a:r>
              <a:rPr lang="en-US" sz="2400" b="1" dirty="0"/>
              <a:t>Jet Algorithm</a:t>
            </a:r>
          </a:p>
        </p:txBody>
      </p:sp>
      <p:sp>
        <p:nvSpPr>
          <p:cNvPr id="13" name="TextBox 12">
            <a:extLst>
              <a:ext uri="{FF2B5EF4-FFF2-40B4-BE49-F238E27FC236}">
                <a16:creationId xmlns:a16="http://schemas.microsoft.com/office/drawing/2014/main" id="{5A996AC9-692A-00FB-82E2-22D60B4DF19E}"/>
              </a:ext>
            </a:extLst>
          </p:cNvPr>
          <p:cNvSpPr txBox="1"/>
          <p:nvPr/>
        </p:nvSpPr>
        <p:spPr>
          <a:xfrm>
            <a:off x="7044380" y="2738719"/>
            <a:ext cx="3181868" cy="461665"/>
          </a:xfrm>
          <a:prstGeom prst="rect">
            <a:avLst/>
          </a:prstGeom>
          <a:solidFill>
            <a:schemeClr val="accent5">
              <a:lumMod val="20000"/>
              <a:lumOff val="80000"/>
            </a:schemeClr>
          </a:solidFill>
          <a:ln w="12700">
            <a:solidFill>
              <a:schemeClr val="accent5">
                <a:lumMod val="75000"/>
              </a:schemeClr>
            </a:solidFill>
          </a:ln>
        </p:spPr>
        <p:txBody>
          <a:bodyPr wrap="square" rtlCol="0">
            <a:spAutoFit/>
          </a:bodyPr>
          <a:lstStyle/>
          <a:p>
            <a:pPr algn="ctr"/>
            <a:r>
              <a:rPr lang="en-US" sz="2400" b="1" dirty="0"/>
              <a:t>Recombination Scheme</a:t>
            </a:r>
          </a:p>
        </p:txBody>
      </p:sp>
      <p:sp>
        <p:nvSpPr>
          <p:cNvPr id="14" name="Plus Sign 13">
            <a:extLst>
              <a:ext uri="{FF2B5EF4-FFF2-40B4-BE49-F238E27FC236}">
                <a16:creationId xmlns:a16="http://schemas.microsoft.com/office/drawing/2014/main" id="{38DFED39-5282-A60E-2474-0EECA220F875}"/>
              </a:ext>
            </a:extLst>
          </p:cNvPr>
          <p:cNvSpPr/>
          <p:nvPr/>
        </p:nvSpPr>
        <p:spPr>
          <a:xfrm>
            <a:off x="6595754" y="2813497"/>
            <a:ext cx="337751" cy="292615"/>
          </a:xfrm>
          <a:prstGeom prst="mathPlus">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B8CC968-3E12-B1DE-E02D-C07A1390C489}"/>
              </a:ext>
            </a:extLst>
          </p:cNvPr>
          <p:cNvSpPr txBox="1"/>
          <p:nvPr/>
        </p:nvSpPr>
        <p:spPr>
          <a:xfrm>
            <a:off x="7108731" y="128996"/>
            <a:ext cx="4670854" cy="1985159"/>
          </a:xfrm>
          <a:prstGeom prst="rect">
            <a:avLst/>
          </a:prstGeom>
          <a:noFill/>
          <a:ln w="12700">
            <a:solidFill>
              <a:schemeClr val="accent6">
                <a:lumMod val="75000"/>
              </a:schemeClr>
            </a:solidFill>
          </a:ln>
        </p:spPr>
        <p:txBody>
          <a:bodyPr wrap="square" rtlCol="0">
            <a:spAutoFit/>
          </a:bodyPr>
          <a:lstStyle/>
          <a:p>
            <a:pPr marL="285750" indent="-285750">
              <a:spcAft>
                <a:spcPts val="600"/>
              </a:spcAft>
              <a:buFont typeface="Wingdings" panose="05000000000000000000" pitchFamily="2" charset="2"/>
              <a:buChar char="q"/>
            </a:pPr>
            <a:r>
              <a:rPr lang="en-US" dirty="0"/>
              <a:t>A jet algorithm is a recipe for mapping a set of constituents into a set of jets</a:t>
            </a:r>
          </a:p>
          <a:p>
            <a:pPr marL="285750" indent="-285750">
              <a:spcAft>
                <a:spcPts val="600"/>
              </a:spcAft>
              <a:buFont typeface="Wingdings" panose="05000000000000000000" pitchFamily="2" charset="2"/>
              <a:buChar char="q"/>
            </a:pPr>
            <a:r>
              <a:rPr lang="en-US" dirty="0"/>
              <a:t>Broadly divided into cone and sequential recombination type algorithms</a:t>
            </a:r>
          </a:p>
          <a:p>
            <a:pPr marL="285750" indent="-285750">
              <a:spcAft>
                <a:spcPts val="600"/>
              </a:spcAft>
              <a:buFont typeface="Wingdings" panose="05000000000000000000" pitchFamily="2" charset="2"/>
              <a:buChar char="q"/>
            </a:pPr>
            <a:r>
              <a:rPr lang="en-US" dirty="0"/>
              <a:t>Cone: Midpoint-cone &amp; </a:t>
            </a:r>
            <a:r>
              <a:rPr lang="en-US" dirty="0" err="1"/>
              <a:t>SIScone</a:t>
            </a:r>
            <a:endParaRPr lang="en-US" dirty="0"/>
          </a:p>
          <a:p>
            <a:pPr marL="285750" indent="-285750">
              <a:buFont typeface="Wingdings" panose="05000000000000000000" pitchFamily="2" charset="2"/>
              <a:buChar char="q"/>
            </a:pPr>
            <a:r>
              <a:rPr lang="en-US" dirty="0"/>
              <a:t>S.R.: (Anti)</a:t>
            </a:r>
            <a:r>
              <a:rPr lang="en-US" dirty="0" err="1"/>
              <a:t>k_T</a:t>
            </a:r>
            <a:r>
              <a:rPr lang="en-US" dirty="0"/>
              <a:t> </a:t>
            </a:r>
          </a:p>
        </p:txBody>
      </p:sp>
      <p:sp>
        <p:nvSpPr>
          <p:cNvPr id="16" name="TextBox 15">
            <a:extLst>
              <a:ext uri="{FF2B5EF4-FFF2-40B4-BE49-F238E27FC236}">
                <a16:creationId xmlns:a16="http://schemas.microsoft.com/office/drawing/2014/main" id="{752769F8-A127-1BE1-4D45-7D0872D6C171}"/>
              </a:ext>
            </a:extLst>
          </p:cNvPr>
          <p:cNvSpPr txBox="1"/>
          <p:nvPr/>
        </p:nvSpPr>
        <p:spPr>
          <a:xfrm>
            <a:off x="6004287" y="3961363"/>
            <a:ext cx="5775298" cy="2462213"/>
          </a:xfrm>
          <a:prstGeom prst="rect">
            <a:avLst/>
          </a:prstGeom>
          <a:noFill/>
          <a:ln w="12700">
            <a:solidFill>
              <a:schemeClr val="accent5">
                <a:lumMod val="75000"/>
              </a:schemeClr>
            </a:solidFill>
          </a:ln>
        </p:spPr>
        <p:txBody>
          <a:bodyPr wrap="square" rtlCol="0">
            <a:spAutoFit/>
          </a:bodyPr>
          <a:lstStyle/>
          <a:p>
            <a:pPr marL="285750" indent="-285750">
              <a:spcAft>
                <a:spcPts val="600"/>
              </a:spcAft>
              <a:buFont typeface="Wingdings" panose="05000000000000000000" pitchFamily="2" charset="2"/>
              <a:buChar char="q"/>
            </a:pPr>
            <a:r>
              <a:rPr lang="en-US" dirty="0"/>
              <a:t>A recombination scheme tells us how to add together the energy and momenta of the jet constituents into that of the jet</a:t>
            </a:r>
          </a:p>
          <a:p>
            <a:pPr marL="285750" indent="-285750">
              <a:spcAft>
                <a:spcPts val="600"/>
              </a:spcAft>
              <a:buFont typeface="Wingdings" panose="05000000000000000000" pitchFamily="2" charset="2"/>
              <a:buChar char="q"/>
            </a:pPr>
            <a:r>
              <a:rPr lang="en-US" dirty="0"/>
              <a:t>E-scheme: constituent 4-momenta are simply added – is by far the most common</a:t>
            </a:r>
          </a:p>
          <a:p>
            <a:pPr marL="285750" indent="-285750">
              <a:buFont typeface="Wingdings" panose="05000000000000000000" pitchFamily="2" charset="2"/>
              <a:buChar char="q"/>
            </a:pPr>
            <a:r>
              <a:rPr lang="en-US" dirty="0"/>
              <a:t>Winner-Take-All: adds energies but sets direction to lay along hardest constituent – thrust axis insensitive to soft radiation</a:t>
            </a:r>
          </a:p>
        </p:txBody>
      </p:sp>
      <p:sp>
        <p:nvSpPr>
          <p:cNvPr id="17" name="Arrow: Down 16">
            <a:extLst>
              <a:ext uri="{FF2B5EF4-FFF2-40B4-BE49-F238E27FC236}">
                <a16:creationId xmlns:a16="http://schemas.microsoft.com/office/drawing/2014/main" id="{66A18B58-79CA-7E0F-D0B9-188EDC6F0BDF}"/>
              </a:ext>
            </a:extLst>
          </p:cNvPr>
          <p:cNvSpPr/>
          <p:nvPr/>
        </p:nvSpPr>
        <p:spPr>
          <a:xfrm rot="14406528">
            <a:off x="5841147" y="1123865"/>
            <a:ext cx="576650" cy="1896128"/>
          </a:xfrm>
          <a:prstGeom prst="downArrow">
            <a:avLst/>
          </a:prstGeom>
          <a:solidFill>
            <a:schemeClr val="accent6">
              <a:lumMod val="20000"/>
              <a:lumOff val="80000"/>
            </a:schemeClr>
          </a:solidFill>
          <a:ln w="127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8A64D34F-E592-2964-C474-3B534C2AD537}"/>
              </a:ext>
            </a:extLst>
          </p:cNvPr>
          <p:cNvSpPr/>
          <p:nvPr/>
        </p:nvSpPr>
        <p:spPr>
          <a:xfrm>
            <a:off x="8228503" y="3305860"/>
            <a:ext cx="409676" cy="563308"/>
          </a:xfrm>
          <a:prstGeom prst="downArrow">
            <a:avLst/>
          </a:prstGeom>
          <a:solidFill>
            <a:schemeClr val="accent1">
              <a:lumMod val="20000"/>
              <a:lumOff val="80000"/>
            </a:schemeClr>
          </a:solidFill>
          <a:ln w="1270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88BC8A4-6D96-6BD7-7C35-0A9ABA9A2723}"/>
              </a:ext>
            </a:extLst>
          </p:cNvPr>
          <p:cNvSpPr txBox="1"/>
          <p:nvPr/>
        </p:nvSpPr>
        <p:spPr>
          <a:xfrm>
            <a:off x="412416" y="3869168"/>
            <a:ext cx="4843326" cy="2539157"/>
          </a:xfrm>
          <a:prstGeom prst="rect">
            <a:avLst/>
          </a:prstGeom>
          <a:noFill/>
          <a:ln w="12700">
            <a:solidFill>
              <a:schemeClr val="accent2">
                <a:lumMod val="75000"/>
              </a:schemeClr>
            </a:solidFill>
          </a:ln>
        </p:spPr>
        <p:txBody>
          <a:bodyPr wrap="square" rtlCol="0">
            <a:spAutoFit/>
          </a:bodyPr>
          <a:lstStyle/>
          <a:p>
            <a:pPr marL="285750" indent="-285750">
              <a:spcAft>
                <a:spcPts val="600"/>
              </a:spcAft>
              <a:buFont typeface="Wingdings" panose="05000000000000000000" pitchFamily="2" charset="2"/>
              <a:buChar char="q"/>
            </a:pPr>
            <a:r>
              <a:rPr lang="en-US" dirty="0"/>
              <a:t>A good jet definition should </a:t>
            </a:r>
          </a:p>
          <a:p>
            <a:pPr marL="742950" lvl="1" indent="-285750">
              <a:spcAft>
                <a:spcPts val="600"/>
              </a:spcAft>
              <a:buFont typeface="Wingdings" panose="05000000000000000000" pitchFamily="2" charset="2"/>
              <a:buChar char="Ø"/>
            </a:pPr>
            <a:r>
              <a:rPr lang="en-US" dirty="0"/>
              <a:t>Be applicable to experimental measurements, </a:t>
            </a:r>
            <a:r>
              <a:rPr lang="en-US" dirty="0" err="1"/>
              <a:t>parton</a:t>
            </a:r>
            <a:r>
              <a:rPr lang="en-US" dirty="0"/>
              <a:t>-shower MC, and theory calculations</a:t>
            </a:r>
          </a:p>
          <a:p>
            <a:pPr marL="742950" lvl="1" indent="-285750">
              <a:spcAft>
                <a:spcPts val="600"/>
              </a:spcAft>
              <a:buFont typeface="Wingdings" panose="05000000000000000000" pitchFamily="2" charset="2"/>
              <a:buChar char="Ø"/>
            </a:pPr>
            <a:r>
              <a:rPr lang="en-US" dirty="0"/>
              <a:t>Be “well behaved” theoretically</a:t>
            </a:r>
          </a:p>
          <a:p>
            <a:pPr marL="742950" lvl="1" indent="-285750">
              <a:buFont typeface="Wingdings" panose="05000000000000000000" pitchFamily="2" charset="2"/>
              <a:buChar char="Ø"/>
            </a:pPr>
            <a:r>
              <a:rPr lang="en-US" dirty="0"/>
              <a:t>Be relatively insensitive to “non-jet” contributions like underlying event or pile-up</a:t>
            </a:r>
          </a:p>
        </p:txBody>
      </p:sp>
      <p:sp>
        <p:nvSpPr>
          <p:cNvPr id="20" name="Arrow: Down 19">
            <a:extLst>
              <a:ext uri="{FF2B5EF4-FFF2-40B4-BE49-F238E27FC236}">
                <a16:creationId xmlns:a16="http://schemas.microsoft.com/office/drawing/2014/main" id="{8A9E4102-2F5D-0D0D-FEC2-0D8AAA71888D}"/>
              </a:ext>
            </a:extLst>
          </p:cNvPr>
          <p:cNvSpPr/>
          <p:nvPr/>
        </p:nvSpPr>
        <p:spPr>
          <a:xfrm rot="3089484">
            <a:off x="2390362" y="3158079"/>
            <a:ext cx="409676" cy="795880"/>
          </a:xfrm>
          <a:prstGeom prst="downArrow">
            <a:avLst/>
          </a:prstGeom>
          <a:solidFill>
            <a:schemeClr val="accent2">
              <a:lumMod val="20000"/>
              <a:lumOff val="80000"/>
            </a:schemeClr>
          </a:solidFill>
          <a:ln w="127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03240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4810</TotalTime>
  <Words>5982</Words>
  <Application>Microsoft Office PowerPoint</Application>
  <PresentationFormat>Widescreen</PresentationFormat>
  <Paragraphs>803</Paragraphs>
  <Slides>61</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61</vt:i4>
      </vt:variant>
    </vt:vector>
  </HeadingPairs>
  <TitlesOfParts>
    <vt:vector size="72" baseType="lpstr">
      <vt:lpstr>-apple-system</vt:lpstr>
      <vt:lpstr>Aptos</vt:lpstr>
      <vt:lpstr>Aptos Display</vt:lpstr>
      <vt:lpstr>Arial</vt:lpstr>
      <vt:lpstr>Calibri</vt:lpstr>
      <vt:lpstr>Calibri Light</vt:lpstr>
      <vt:lpstr>Cambria Math</vt:lpstr>
      <vt:lpstr>Open Sans</vt:lpstr>
      <vt:lpstr>Wingdings</vt:lpstr>
      <vt:lpstr>Office Theme</vt:lpstr>
      <vt:lpstr>1_Office Theme</vt:lpstr>
      <vt:lpstr>Jets at the EIC: A Primer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Junior Jets</dc:title>
  <dc:creator>Page, Brian</dc:creator>
  <cp:lastModifiedBy>Page, Brian</cp:lastModifiedBy>
  <cp:revision>22</cp:revision>
  <dcterms:created xsi:type="dcterms:W3CDTF">2024-07-15T07:24:07Z</dcterms:created>
  <dcterms:modified xsi:type="dcterms:W3CDTF">2024-07-22T15:32:07Z</dcterms:modified>
</cp:coreProperties>
</file>