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89" r:id="rId4"/>
    <p:sldId id="358" r:id="rId5"/>
    <p:sldId id="362" r:id="rId6"/>
    <p:sldId id="293" r:id="rId7"/>
    <p:sldId id="359" r:id="rId8"/>
    <p:sldId id="360" r:id="rId9"/>
    <p:sldId id="361" r:id="rId10"/>
    <p:sldId id="310" r:id="rId11"/>
    <p:sldId id="269" r:id="rId12"/>
    <p:sldId id="284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1"/>
    <p:restoredTop sz="92177"/>
  </p:normalViewPr>
  <p:slideViewPr>
    <p:cSldViewPr snapToGrid="0">
      <p:cViewPr>
        <p:scale>
          <a:sx n="136" d="100"/>
          <a:sy n="136" d="100"/>
        </p:scale>
        <p:origin x="4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01BC-2476-B74B-896C-6A2EAD6802C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3212A-4F2E-F54A-B7AA-B8F05B49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3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8FC8DD-35CB-3009-29CC-0AE7C560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010F14-ABF8-46F4-9B8D-FFBF9167D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F8A6B3-A561-C975-7A74-6ACF92430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0138A1-B177-E65B-7811-B6D1217C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8D7763-E04C-CE1B-A482-4A6CD066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8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CDA03D-89A6-35D6-4184-F1EB4F1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4D1124-C969-2958-F165-0E47C9597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E5C94B-A70A-5B90-DBC5-D0BF9625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B99C61-5373-36A4-8DA4-94B17FDD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CC73F5-4E26-EE55-2519-A6A7CBAB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1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CE05882-2BAC-45AF-628C-F04E7454A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2C0D4E-09DE-D1B6-DA44-131B761B7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21E15E-A958-99EE-144E-63081A03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2D34B9-D510-6BE0-EAA7-899B1704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AC1EB6-C184-C02C-5FE3-482AE99F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32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86A9E-1D1B-7655-F040-321967A5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968D7B-0DD4-1BDA-C6A9-D8260AD7E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382B7-46D9-AFD9-EBD0-4FA8EEA0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1C200-4E1E-FBE2-75A7-0804FE63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E20CE6-4548-6952-F3CF-B679469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11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E2F29-E5F2-F5CE-296D-D04F5932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5CE45C-B716-6706-3516-580F4B3F0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4472F4-1860-A7A2-8215-241E055C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8C7C1A-4823-CE83-9177-269B4FD9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364F4A-1552-3139-32BA-C95C0DC8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73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2FF6F0-3197-7C40-F792-E3FF3EAD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49825F-F704-8EB1-D616-ACBBF5BC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A36AA5-6EEE-9B5D-D315-BD6892745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53218D-E3BE-F4A2-5D02-A603EE457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2BF78D-FBD8-3AFD-A790-84CE3C96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EA66CB-1F67-2D0C-8322-00B6F3AB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09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760E01-DA4C-2681-2B0E-AD2A0063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642491-9035-F6BD-DA66-3680B988D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FCA501-948B-C9BD-D523-38236F18E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FF94CC-DF3A-E570-A0AA-4B9224037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D7E118-44E3-7D6D-221B-A5C9A7559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3094E4-EE15-19DE-6F66-67EE3D9C4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E0E3FA-0622-80A6-22C3-B39F6364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E741A8-182B-4E41-BF7A-D0A05295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51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5D7CE-8B24-D25E-418C-066FB15A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D7A998-9EF4-4152-0BF2-52AAD16E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3BFDFF-AB6B-C433-F941-3111CF61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C1FC7D-2462-82BA-D97B-A5847361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49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5085DDB-B05F-AAD3-E5EF-99E67D1A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E4E587-F2CD-8024-7072-29E8837C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EEC43F-0BAF-0256-0C58-89777B27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37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AD3FD-F0C3-78D0-9C53-7CC20054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72EFA7-6CDE-D5F8-0E7D-79EB6301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0F0771-ACB3-A682-100D-B25446F06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6F627D-A4DA-A38D-FEEA-FF0E2AD7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08B9DA-F7F2-C9BB-C2E7-16AFBFA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10B043-7BED-F9BB-70BB-5FFBCB92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08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8665E-E5F7-8F79-6D3D-2B2FF619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39EFF4-ADE5-6C03-D63A-39B1E383F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586DBF-6805-6077-E604-7B05A0360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DFE338-DEB8-4247-D207-1CE70D6D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FC4896-3DFA-D49C-CC68-89CFE62A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27F9BF-3B53-8E8E-3739-EBC07C62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04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A78BFB0-13CD-AD46-F593-D514E2B1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59EA24-9DD6-586D-5AF9-ABD674714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782AAF-2F81-F8CF-9BFB-2E2CBA893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1AA11-B0C8-4CD1-879B-39D6BEBAD950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B3A03F-06F7-0FFB-860F-88AE50A71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5415E9-39D4-A460-2501-008C7EC16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8F4F8-CF09-4344-B4A7-7DCE67D1BE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06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50.png"/><Relationship Id="rId4" Type="http://schemas.openxmlformats.org/officeDocument/2006/relationships/image" Target="../media/image11.png"/><Relationship Id="rId9" Type="http://schemas.openxmlformats.org/officeDocument/2006/relationships/image" Target="../media/image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B3105-2837-4055-57A4-85AE4AF64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613"/>
            <a:ext cx="6858000" cy="2387600"/>
          </a:xfrm>
        </p:spPr>
        <p:txBody>
          <a:bodyPr>
            <a:normAutofit/>
          </a:bodyPr>
          <a:lstStyle/>
          <a:p>
            <a:r>
              <a:rPr lang="it-IT" sz="5000" dirty="0">
                <a:solidFill>
                  <a:schemeClr val="tx1"/>
                </a:solidFill>
              </a:rPr>
              <a:t>Generative </a:t>
            </a:r>
            <a:r>
              <a:rPr lang="it-IT" sz="5000" dirty="0" err="1">
                <a:solidFill>
                  <a:schemeClr val="tx1"/>
                </a:solidFill>
              </a:rPr>
              <a:t>modelling</a:t>
            </a:r>
            <a:r>
              <a:rPr lang="it-IT" sz="5000" dirty="0">
                <a:solidFill>
                  <a:schemeClr val="tx1"/>
                </a:solidFill>
              </a:rPr>
              <a:t> for CLAS </a:t>
            </a:r>
            <a:r>
              <a:rPr lang="it-IT" sz="5000" dirty="0" err="1">
                <a:solidFill>
                  <a:schemeClr val="tx1"/>
                </a:solidFill>
              </a:rPr>
              <a:t>analysis</a:t>
            </a:r>
            <a:endParaRPr lang="it-IT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88EAC2-3E9F-9557-1FDC-BC01821A9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554288"/>
            <a:ext cx="6858000" cy="1655762"/>
          </a:xfrm>
        </p:spPr>
        <p:txBody>
          <a:bodyPr>
            <a:normAutofit/>
          </a:bodyPr>
          <a:lstStyle/>
          <a:p>
            <a:r>
              <a:rPr lang="it-IT" sz="2200" dirty="0">
                <a:solidFill>
                  <a:schemeClr val="tx1">
                    <a:alpha val="60000"/>
                  </a:schemeClr>
                </a:solidFill>
              </a:rPr>
              <a:t>Marco Spreafico</a:t>
            </a:r>
          </a:p>
          <a:p>
            <a:r>
              <a:rPr lang="it-IT" sz="2200" i="1" dirty="0">
                <a:solidFill>
                  <a:schemeClr val="tx1">
                    <a:alpha val="60000"/>
                  </a:schemeClr>
                </a:solidFill>
              </a:rPr>
              <a:t>on </a:t>
            </a:r>
            <a:r>
              <a:rPr lang="en-US" sz="2200" i="1" dirty="0">
                <a:solidFill>
                  <a:schemeClr val="tx1">
                    <a:alpha val="60000"/>
                  </a:schemeClr>
                </a:solidFill>
              </a:rPr>
              <a:t>behalf</a:t>
            </a:r>
            <a:r>
              <a:rPr lang="it-IT" sz="2200" i="1" dirty="0">
                <a:solidFill>
                  <a:schemeClr val="tx1">
                    <a:alpha val="60000"/>
                  </a:schemeClr>
                </a:solidFill>
              </a:rPr>
              <a:t> of A(i)DAPT Working Group</a:t>
            </a:r>
            <a:r>
              <a:rPr lang="it-IT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</a:p>
        </p:txBody>
      </p:sp>
      <p:pic>
        <p:nvPicPr>
          <p:cNvPr id="4" name="Picture 3" descr="Disegno astratto che indica la connessione di rete su sfondo bianco">
            <a:extLst>
              <a:ext uri="{FF2B5EF4-FFF2-40B4-BE49-F238E27FC236}">
                <a16:creationId xmlns:a16="http://schemas.microsoft.com/office/drawing/2014/main" id="{600BA211-33C5-6E85-2FF3-0BC01A77A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969" r="54025" b="-1"/>
          <a:stretch/>
        </p:blipFill>
        <p:spPr>
          <a:xfrm>
            <a:off x="8069579" y="0"/>
            <a:ext cx="4110228" cy="6550222"/>
          </a:xfrm>
          <a:prstGeom prst="rect">
            <a:avLst/>
          </a:prstGeom>
        </p:spPr>
      </p:pic>
      <p:pic>
        <p:nvPicPr>
          <p:cNvPr id="6" name="Immagine 5" descr="Immagine che contiene silhouette, mammifero, testo&#10;&#10;Descrizione generata automaticamente">
            <a:extLst>
              <a:ext uri="{FF2B5EF4-FFF2-40B4-BE49-F238E27FC236}">
                <a16:creationId xmlns:a16="http://schemas.microsoft.com/office/drawing/2014/main" id="{DA6BC9E8-2975-49B1-A493-9EB672C8A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93" y="3736149"/>
            <a:ext cx="3875614" cy="138090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0D05870-4634-6434-CA84-5DCF971FAFC3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7FBC7E87-62F1-D59E-9D77-3BA3EF373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85CC22-B86F-BB7C-80E7-31F75C7171A3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B32504-DB26-5A64-EB81-99BE1B8257F6}"/>
              </a:ext>
            </a:extLst>
          </p:cNvPr>
          <p:cNvSpPr txBox="1"/>
          <p:nvPr/>
        </p:nvSpPr>
        <p:spPr>
          <a:xfrm>
            <a:off x="96528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Marco Spreafico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2261CE-CF23-F949-0B0F-62B66F00C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236" y="5445854"/>
            <a:ext cx="5493928" cy="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7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1DFCCC54-E5A6-2ECD-5F17-84EFF4932FD0}"/>
              </a:ext>
            </a:extLst>
          </p:cNvPr>
          <p:cNvSpPr/>
          <p:nvPr/>
        </p:nvSpPr>
        <p:spPr>
          <a:xfrm>
            <a:off x="3484869" y="115324"/>
            <a:ext cx="5222263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DD39618-AB67-6441-D457-06FE98211AA7}"/>
              </a:ext>
            </a:extLst>
          </p:cNvPr>
          <p:cNvSpPr txBox="1"/>
          <p:nvPr/>
        </p:nvSpPr>
        <p:spPr>
          <a:xfrm>
            <a:off x="3484868" y="152132"/>
            <a:ext cx="5222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</a:rPr>
              <a:t>Work in progress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52C3B378-4E57-EFDA-5EB1-349B9D35A6DE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Immagine 43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3C3C730-DB04-EB36-6872-B56DCDD3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9C79E57-E4D3-C37B-FEDB-6A57F734FCF8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9 – Marco Spreafico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09D88-F443-6E67-E757-386121316436}"/>
              </a:ext>
            </a:extLst>
          </p:cNvPr>
          <p:cNvSpPr txBox="1"/>
          <p:nvPr/>
        </p:nvSpPr>
        <p:spPr>
          <a:xfrm>
            <a:off x="603503" y="1347834"/>
            <a:ext cx="56010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The next step to achieve A(</a:t>
            </a:r>
            <a:r>
              <a:rPr lang="en-US" dirty="0" err="1"/>
              <a:t>i</a:t>
            </a:r>
            <a:r>
              <a:rPr lang="en-US" dirty="0"/>
              <a:t>)DAPT goals: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Application to real data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Train UNF-GAN using CLAS g11 data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Assess GAN capability learn real data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Application to CLAS12 detector and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Train DS-GAN on CLAS12 pseudo-data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Apply UNF-GAN to electroproduction data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Extrapolation of scattering amplitudes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Extract amplitudes from differential </a:t>
            </a:r>
            <a:br>
              <a:rPr lang="en-US" dirty="0"/>
            </a:br>
            <a:r>
              <a:rPr lang="en-US" dirty="0"/>
              <a:t>cross-sections exploiting theoretical constraints</a:t>
            </a:r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F815C710-D7B4-CB6F-2E3D-8BFD61933C39}"/>
              </a:ext>
            </a:extLst>
          </p:cNvPr>
          <p:cNvSpPr txBox="1"/>
          <p:nvPr/>
        </p:nvSpPr>
        <p:spPr>
          <a:xfrm>
            <a:off x="603503" y="5619671"/>
            <a:ext cx="10972799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Our goal is to develop a new tool accessible to everyone and that can be used to improve any analysis 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5AD12630-96D1-71B4-E7C9-EAD82915CCCB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60B44-6FD7-9FD7-7EA6-98621036C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981" y="1231604"/>
            <a:ext cx="5522349" cy="40008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C0E584-3A62-8DE2-FAC9-5C00E197FE9E}"/>
              </a:ext>
            </a:extLst>
          </p:cNvPr>
          <p:cNvSpPr/>
          <p:nvPr/>
        </p:nvSpPr>
        <p:spPr>
          <a:xfrm rot="19471385">
            <a:off x="5632157" y="2524080"/>
            <a:ext cx="59998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cap="none" spc="0" dirty="0">
                <a:ln w="22225">
                  <a:solidFill>
                    <a:schemeClr val="accent2">
                      <a:alpha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alpha val="25000"/>
                  </a:schemeClr>
                </a:solidFill>
                <a:effectLst/>
              </a:rPr>
              <a:t>Preliminary</a:t>
            </a:r>
            <a:endParaRPr lang="en-GB" sz="5400" b="1" cap="none" spc="0" dirty="0">
              <a:ln w="22225">
                <a:solidFill>
                  <a:schemeClr val="accent2">
                    <a:alpha val="2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  <a:alpha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329392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B4CB03F-5CA0-DB75-6CFE-CD392A0393F4}"/>
                  </a:ext>
                </a:extLst>
              </p:cNvPr>
              <p:cNvSpPr txBox="1"/>
              <p:nvPr/>
            </p:nvSpPr>
            <p:spPr>
              <a:xfrm>
                <a:off x="227146" y="882515"/>
                <a:ext cx="1157431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A(I)DAPT program aims to demonstrate a novel way to extract and interpret physics observables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aim at creating AI-powered algorithms to address NP/HEP challenges: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Unfold detector effects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Preserve data in an alternative and efficient way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Performed closure test on </a:t>
                </a:r>
                <a:r>
                  <a:rPr lang="en-US" dirty="0">
                    <a:sym typeface="Wingdings" pitchFamily="2" charset="2"/>
                  </a:rPr>
                  <a:t>2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𝜋</m:t>
                    </m:r>
                  </m:oMath>
                </a14:m>
                <a:r>
                  <a:rPr lang="en-US" dirty="0"/>
                  <a:t> photoproduction 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GAN can mimic realistic pseudo-data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GAN synthetic data retain multi-dimensional correlations</a:t>
                </a:r>
                <a:r>
                  <a:rPr lang="en-US" dirty="0"/>
                  <a:t> </a:t>
                </a:r>
              </a:p>
              <a:p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Proven algorithm robustness: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It can reproduce different detector layouts (CLAS, CLAS12)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It can simulate different processes (photoproduction, electroproduction)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b="1" dirty="0"/>
                  <a:t>We are working on</a:t>
                </a:r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Application on real data (CLAS and CLAS12 </a:t>
                </a:r>
                <a:r>
                  <a:rPr lang="it-IT" dirty="0"/>
                  <a:t>2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data)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Use of AI to extract scattering amplitudes from cross-section data</a:t>
                </a:r>
                <a:endParaRPr lang="it-IT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B4CB03F-5CA0-DB75-6CFE-CD392A03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46" y="882515"/>
                <a:ext cx="11574310" cy="5078313"/>
              </a:xfrm>
              <a:prstGeom prst="rect">
                <a:avLst/>
              </a:prstGeom>
              <a:blipFill>
                <a:blip r:embed="rId2"/>
                <a:stretch>
                  <a:fillRect l="-438" t="-499" b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>
            <a:extLst>
              <a:ext uri="{FF2B5EF4-FFF2-40B4-BE49-F238E27FC236}">
                <a16:creationId xmlns:a16="http://schemas.microsoft.com/office/drawing/2014/main" id="{A7F458DC-F62D-CACE-0CEB-E330F57668A4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4C433AFC-8D48-7D1A-C04E-93A55694D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891A31-3CA6-8E52-F269-C7ABB6D475E7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10 - Marco Spreafico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0E24AF4-4113-3273-4FC6-B71FD842806B}"/>
              </a:ext>
            </a:extLst>
          </p:cNvPr>
          <p:cNvSpPr/>
          <p:nvPr/>
        </p:nvSpPr>
        <p:spPr>
          <a:xfrm>
            <a:off x="4166648" y="115324"/>
            <a:ext cx="3695308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D8B7B74-30E6-4009-FBE7-ECB0ADD02619}"/>
              </a:ext>
            </a:extLst>
          </p:cNvPr>
          <p:cNvSpPr txBox="1"/>
          <p:nvPr/>
        </p:nvSpPr>
        <p:spPr>
          <a:xfrm>
            <a:off x="4166647" y="152132"/>
            <a:ext cx="36953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36D60B7A-C356-9A1F-3705-51FBBE14B61B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</p:spTree>
    <p:extLst>
      <p:ext uri="{BB962C8B-B14F-4D97-AF65-F5344CB8AC3E}">
        <p14:creationId xmlns:p14="http://schemas.microsoft.com/office/powerpoint/2010/main" val="42786893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BE4B1E-AF8D-BEC3-AAD6-609E7C75D94B}"/>
              </a:ext>
            </a:extLst>
          </p:cNvPr>
          <p:cNvSpPr txBox="1"/>
          <p:nvPr/>
        </p:nvSpPr>
        <p:spPr>
          <a:xfrm>
            <a:off x="4605746" y="2730514"/>
            <a:ext cx="2968313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b="1" dirty="0">
                <a:ea typeface="Cambria Math" panose="02040503050406030204" pitchFamily="18" charset="0"/>
              </a:rPr>
              <a:t>Thank you</a:t>
            </a:r>
            <a:r>
              <a:rPr lang="it-IT" sz="5000" b="1" dirty="0">
                <a:ea typeface="Cambria Math" panose="02040503050406030204" pitchFamily="18" charset="0"/>
              </a:rPr>
              <a:t>!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E78EC16-231F-9875-46B6-50A6C1413172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8C92C561-F658-09B4-0FB5-EDD7F731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5AD532-DB02-A186-8533-2C2DDECA8D1E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11 - Marco Spreafico</a:t>
            </a: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A6A77A25-E49F-4075-7FC4-5E3C0BD09355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</p:spTree>
    <p:extLst>
      <p:ext uri="{BB962C8B-B14F-4D97-AF65-F5344CB8AC3E}">
        <p14:creationId xmlns:p14="http://schemas.microsoft.com/office/powerpoint/2010/main" val="10811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2B319C77-89C8-842F-8D39-A571270D9F68}"/>
              </a:ext>
            </a:extLst>
          </p:cNvPr>
          <p:cNvSpPr/>
          <p:nvPr/>
        </p:nvSpPr>
        <p:spPr>
          <a:xfrm>
            <a:off x="6281872" y="3205195"/>
            <a:ext cx="1026059" cy="81225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Immagine 18" descr="Immagine che contiene silhouette, mammifero, testo&#10;&#10;Descrizione generata automaticamente">
            <a:extLst>
              <a:ext uri="{FF2B5EF4-FFF2-40B4-BE49-F238E27FC236}">
                <a16:creationId xmlns:a16="http://schemas.microsoft.com/office/drawing/2014/main" id="{617F77EC-C2A0-1966-6048-39BAD9B72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63" y="2920871"/>
            <a:ext cx="3875614" cy="138090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CACFC94-03DD-B91E-2F49-7A56B79AE068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08D2C6E7-0AC2-8795-9956-92251A8FA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D759796-1C73-13B4-6BFD-5537AD323C09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 – Marco Spreafico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75D56-AE16-6223-C245-CD03444F7DE7}"/>
              </a:ext>
            </a:extLst>
          </p:cNvPr>
          <p:cNvSpPr txBox="1"/>
          <p:nvPr/>
        </p:nvSpPr>
        <p:spPr>
          <a:xfrm>
            <a:off x="2395331" y="643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B6171-86D3-6FFB-43A0-129C31EDC450}"/>
              </a:ext>
            </a:extLst>
          </p:cNvPr>
          <p:cNvSpPr txBox="1"/>
          <p:nvPr/>
        </p:nvSpPr>
        <p:spPr>
          <a:xfrm>
            <a:off x="395008" y="2913574"/>
            <a:ext cx="5360633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Can AI support NP/HEP experiments and allow to extract physics form data in a more efficient way?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7AE1A-F036-7BE8-384E-442F17753878}"/>
              </a:ext>
            </a:extLst>
          </p:cNvPr>
          <p:cNvSpPr txBox="1"/>
          <p:nvPr/>
        </p:nvSpPr>
        <p:spPr>
          <a:xfrm>
            <a:off x="408758" y="4651488"/>
            <a:ext cx="587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Develop AI-supported procedures to: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Unfold detector effects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Accurately fit data in </a:t>
            </a:r>
            <a:r>
              <a:rPr lang="en-US" dirty="0" err="1"/>
              <a:t>multiD</a:t>
            </a:r>
            <a:r>
              <a:rPr lang="en-US" dirty="0"/>
              <a:t>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Preserve data in a more compact format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B4DB3-2797-1B7A-26A1-1919C63D52A0}"/>
              </a:ext>
            </a:extLst>
          </p:cNvPr>
          <p:cNvSpPr txBox="1"/>
          <p:nvPr/>
        </p:nvSpPr>
        <p:spPr>
          <a:xfrm>
            <a:off x="7834163" y="4645229"/>
            <a:ext cx="3875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Collaborative effort: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 experts (ODU,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Experimentalists (</a:t>
            </a:r>
            <a:r>
              <a:rPr lang="en-US" dirty="0" err="1"/>
              <a:t>JLab</a:t>
            </a:r>
            <a:r>
              <a:rPr lang="en-US" dirty="0"/>
              <a:t> Hall-B)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Theorists (JPAC, JAM)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90704-0941-537D-3774-A20B255E926D}"/>
              </a:ext>
            </a:extLst>
          </p:cNvPr>
          <p:cNvSpPr txBox="1"/>
          <p:nvPr/>
        </p:nvSpPr>
        <p:spPr>
          <a:xfrm>
            <a:off x="1885891" y="1012442"/>
            <a:ext cx="840802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NP/HEP experiments are affected by the following problems: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are affected by detector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Multidimensional problems reduced in lower-dimensional spaces for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datasets are difficult to manipulate and preserve </a:t>
            </a:r>
          </a:p>
        </p:txBody>
      </p:sp>
      <p:sp>
        <p:nvSpPr>
          <p:cNvPr id="7" name="Rettangolo 14">
            <a:extLst>
              <a:ext uri="{FF2B5EF4-FFF2-40B4-BE49-F238E27FC236}">
                <a16:creationId xmlns:a16="http://schemas.microsoft.com/office/drawing/2014/main" id="{1D6072B9-D10A-F9C6-1E7C-35FFB671388C}"/>
              </a:ext>
            </a:extLst>
          </p:cNvPr>
          <p:cNvSpPr/>
          <p:nvPr/>
        </p:nvSpPr>
        <p:spPr>
          <a:xfrm>
            <a:off x="4234805" y="158000"/>
            <a:ext cx="3940404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21">
            <a:extLst>
              <a:ext uri="{FF2B5EF4-FFF2-40B4-BE49-F238E27FC236}">
                <a16:creationId xmlns:a16="http://schemas.microsoft.com/office/drawing/2014/main" id="{455A4BCC-C2C0-33C9-886E-FA4CAFAB9722}"/>
              </a:ext>
            </a:extLst>
          </p:cNvPr>
          <p:cNvSpPr txBox="1"/>
          <p:nvPr/>
        </p:nvSpPr>
        <p:spPr>
          <a:xfrm>
            <a:off x="4311670" y="198520"/>
            <a:ext cx="3940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</a:rPr>
              <a:t>A(i)DAPT </a:t>
            </a:r>
            <a:r>
              <a:rPr lang="it-IT" sz="2200" b="1" dirty="0" err="1">
                <a:solidFill>
                  <a:schemeClr val="bg1"/>
                </a:solidFill>
              </a:rPr>
              <a:t>motivation</a:t>
            </a:r>
            <a:endParaRPr lang="it-IT" sz="2200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419DB2-D4BC-3D24-1C00-19F200311460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</p:spTree>
    <p:extLst>
      <p:ext uri="{BB962C8B-B14F-4D97-AF65-F5344CB8AC3E}">
        <p14:creationId xmlns:p14="http://schemas.microsoft.com/office/powerpoint/2010/main" val="8852050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>
            <a:extLst>
              <a:ext uri="{FF2B5EF4-FFF2-40B4-BE49-F238E27FC236}">
                <a16:creationId xmlns:a16="http://schemas.microsoft.com/office/drawing/2014/main" id="{D5728E44-F121-AB6F-780C-A8EB9D44DD34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BFEDC5A-64B7-F30C-F631-FB5437416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ABE8217-AC6A-0159-8FD7-E7DAB85E299E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2 – Marco Spreafico</a:t>
            </a: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7C3123C1-647D-8402-4E92-A8BCEE30347C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pic>
        <p:nvPicPr>
          <p:cNvPr id="4" name="Picture 3" descr="A group of colorful graphs&#10;&#10;Description automatically generated with medium confidence">
            <a:extLst>
              <a:ext uri="{FF2B5EF4-FFF2-40B4-BE49-F238E27FC236}">
                <a16:creationId xmlns:a16="http://schemas.microsoft.com/office/drawing/2014/main" id="{533D2B6D-348F-8BDD-7AC8-0AC1D0D7F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7" y="3333682"/>
            <a:ext cx="3146359" cy="2326889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47269E0-F85F-5BD6-CE11-10BFE4DAF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376" y="3384975"/>
            <a:ext cx="4800595" cy="2444502"/>
          </a:xfrm>
          <a:prstGeom prst="rect">
            <a:avLst/>
          </a:prstGeom>
          <a:ln w="3175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D4E60B-23C8-4A8F-73DA-72EC6E2BE924}"/>
                  </a:ext>
                </a:extLst>
              </p:cNvPr>
              <p:cNvSpPr txBox="1"/>
              <p:nvPr/>
            </p:nvSpPr>
            <p:spPr>
              <a:xfrm>
                <a:off x="8064974" y="5040721"/>
                <a:ext cx="5028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(770)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D4E60B-23C8-4A8F-73DA-72EC6E2BE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974" y="5040721"/>
                <a:ext cx="502830" cy="276999"/>
              </a:xfrm>
              <a:prstGeom prst="rect">
                <a:avLst/>
              </a:prstGeom>
              <a:blipFill>
                <a:blip r:embed="rId5"/>
                <a:stretch>
                  <a:fillRect r="-400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09AD2-2F9D-892A-9D56-0DFF2E588412}"/>
                  </a:ext>
                </a:extLst>
              </p:cNvPr>
              <p:cNvSpPr txBox="1"/>
              <p:nvPr/>
            </p:nvSpPr>
            <p:spPr>
              <a:xfrm rot="16200000">
                <a:off x="7070386" y="4531781"/>
                <a:ext cx="12948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(1232)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09AD2-2F9D-892A-9D56-0DFF2E588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70386" y="4531781"/>
                <a:ext cx="1294879" cy="276999"/>
              </a:xfrm>
              <a:prstGeom prst="rect">
                <a:avLst/>
              </a:prstGeom>
              <a:blipFill>
                <a:blip r:embed="rId6"/>
                <a:stretch>
                  <a:fillRect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654F32C4-D5D7-8AEC-C0C0-799529525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64" y="3333682"/>
            <a:ext cx="3332625" cy="2467378"/>
          </a:xfrm>
          <a:prstGeom prst="rect">
            <a:avLst/>
          </a:prstGeom>
        </p:spPr>
      </p:pic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C80154C8-4BB9-A80C-2727-20BB26D1A134}"/>
              </a:ext>
            </a:extLst>
          </p:cNvPr>
          <p:cNvSpPr txBox="1"/>
          <p:nvPr/>
        </p:nvSpPr>
        <p:spPr>
          <a:xfrm>
            <a:off x="338211" y="5891692"/>
            <a:ext cx="11570760" cy="47672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AI could provide a new way to look at data and to extract observables and physics interpretation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8EB67-56EC-E191-F1BB-E1D289E75B60}"/>
              </a:ext>
            </a:extLst>
          </p:cNvPr>
          <p:cNvSpPr txBox="1"/>
          <p:nvPr/>
        </p:nvSpPr>
        <p:spPr>
          <a:xfrm>
            <a:off x="195257" y="1110121"/>
            <a:ext cx="6687632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DETECTOR EFFECTS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Acceptance</a:t>
            </a:r>
            <a:r>
              <a:rPr lang="en-US" dirty="0"/>
              <a:t>: measurements only access a limited portion of phase space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Resolution</a:t>
            </a:r>
            <a:r>
              <a:rPr lang="en-US" dirty="0"/>
              <a:t>: limited resolution may lead to interesting effects being washed out</a:t>
            </a:r>
            <a:endParaRPr lang="it-IT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3DB87A-C4C3-5B5B-62E0-1DED9F5AAFD4}"/>
              </a:ext>
            </a:extLst>
          </p:cNvPr>
          <p:cNvSpPr txBox="1"/>
          <p:nvPr/>
        </p:nvSpPr>
        <p:spPr>
          <a:xfrm>
            <a:off x="7403121" y="1097336"/>
            <a:ext cx="4505850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DIMENSIONALITY</a:t>
            </a:r>
          </a:p>
          <a:p>
            <a:pPr algn="just"/>
            <a:r>
              <a:rPr lang="en-US" dirty="0"/>
              <a:t>When reducing a high-dimensionality problem to a lower dimensionality, resonances may become less clear</a:t>
            </a:r>
          </a:p>
          <a:p>
            <a:pPr algn="just"/>
            <a:endParaRPr lang="it-IT" dirty="0"/>
          </a:p>
        </p:txBody>
      </p:sp>
      <p:sp>
        <p:nvSpPr>
          <p:cNvPr id="2" name="Rettangolo 14">
            <a:extLst>
              <a:ext uri="{FF2B5EF4-FFF2-40B4-BE49-F238E27FC236}">
                <a16:creationId xmlns:a16="http://schemas.microsoft.com/office/drawing/2014/main" id="{EFE30BF9-8543-9D1F-0276-F2C7562D7DBD}"/>
              </a:ext>
            </a:extLst>
          </p:cNvPr>
          <p:cNvSpPr/>
          <p:nvPr/>
        </p:nvSpPr>
        <p:spPr>
          <a:xfrm>
            <a:off x="4234805" y="158000"/>
            <a:ext cx="3940404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1">
            <a:extLst>
              <a:ext uri="{FF2B5EF4-FFF2-40B4-BE49-F238E27FC236}">
                <a16:creationId xmlns:a16="http://schemas.microsoft.com/office/drawing/2014/main" id="{9F178837-7F49-86C8-0E2E-F91E03D18FA4}"/>
              </a:ext>
            </a:extLst>
          </p:cNvPr>
          <p:cNvSpPr txBox="1"/>
          <p:nvPr/>
        </p:nvSpPr>
        <p:spPr>
          <a:xfrm>
            <a:off x="4311670" y="198520"/>
            <a:ext cx="3940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</a:rPr>
              <a:t>A(i)DAPT </a:t>
            </a:r>
            <a:r>
              <a:rPr lang="it-IT" sz="2200" b="1" dirty="0" err="1">
                <a:solidFill>
                  <a:schemeClr val="bg1"/>
                </a:solidFill>
              </a:rPr>
              <a:t>motivation</a:t>
            </a:r>
            <a:endParaRPr lang="it-IT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09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">
            <a:extLst>
              <a:ext uri="{FF2B5EF4-FFF2-40B4-BE49-F238E27FC236}">
                <a16:creationId xmlns:a16="http://schemas.microsoft.com/office/drawing/2014/main" id="{962B97A0-9B1B-9BE1-7130-C89A72FD4A84}"/>
              </a:ext>
            </a:extLst>
          </p:cNvPr>
          <p:cNvGrpSpPr/>
          <p:nvPr/>
        </p:nvGrpSpPr>
        <p:grpSpPr>
          <a:xfrm>
            <a:off x="463739" y="875062"/>
            <a:ext cx="3954198" cy="2709186"/>
            <a:chOff x="0" y="0"/>
            <a:chExt cx="5827466" cy="3846171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72BED0D1-7C4A-4B37-8A5D-2CF794590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991" r="5036"/>
            <a:stretch>
              <a:fillRect/>
            </a:stretch>
          </p:blipFill>
          <p:spPr>
            <a:xfrm>
              <a:off x="0" y="0"/>
              <a:ext cx="5827467" cy="384617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22937770-3019-58D9-B629-2E9C95A24AA6}"/>
                </a:ext>
              </a:extLst>
            </p:cNvPr>
            <p:cNvSpPr/>
            <p:nvPr/>
          </p:nvSpPr>
          <p:spPr>
            <a:xfrm>
              <a:off x="513953" y="444898"/>
              <a:ext cx="649535" cy="679450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7854" tIns="17854" rIns="17854" bIns="17854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66"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46333A56-490D-0112-67D0-A45AD3BAA334}"/>
              </a:ext>
            </a:extLst>
          </p:cNvPr>
          <p:cNvGrpSpPr/>
          <p:nvPr/>
        </p:nvGrpSpPr>
        <p:grpSpPr>
          <a:xfrm>
            <a:off x="1024838" y="3755723"/>
            <a:ext cx="7591435" cy="2602620"/>
            <a:chOff x="0" y="0"/>
            <a:chExt cx="10640987" cy="3438853"/>
          </a:xfrm>
        </p:grpSpPr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32BDFAEC-037C-4EA4-0A61-A60039D3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97582" cy="340380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89CFB463-4FA3-99A1-B7CC-4CA1743D0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8401" y="120711"/>
              <a:ext cx="3397582" cy="33181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0C772131-22F3-B036-6F19-EB3B7A698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6802" y="120711"/>
              <a:ext cx="3324186" cy="33181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M(ππ)">
                <a:extLst>
                  <a:ext uri="{FF2B5EF4-FFF2-40B4-BE49-F238E27FC236}">
                    <a16:creationId xmlns:a16="http://schemas.microsoft.com/office/drawing/2014/main" id="{F74595BF-D58A-AD9C-CE95-A4027C76324B}"/>
                  </a:ext>
                </a:extLst>
              </p:cNvPr>
              <p:cNvSpPr txBox="1"/>
              <p:nvPr/>
            </p:nvSpPr>
            <p:spPr>
              <a:xfrm>
                <a:off x="2502996" y="3828738"/>
                <a:ext cx="540334" cy="266889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854" tIns="17854" rIns="17854" bIns="17854" anchor="ctr">
                <a:spAutoFit/>
              </a:bodyPr>
              <a:lstStyle>
                <a:lvl1pPr algn="just" defTabSz="1168400">
                  <a:defRPr sz="2400"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𝜋𝜋</m:t>
                          </m:r>
                        </m:sub>
                      </m:sSub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24" name="M(ππ)">
                <a:extLst>
                  <a:ext uri="{FF2B5EF4-FFF2-40B4-BE49-F238E27FC236}">
                    <a16:creationId xmlns:a16="http://schemas.microsoft.com/office/drawing/2014/main" id="{F74595BF-D58A-AD9C-CE95-A4027C763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96" y="3828738"/>
                <a:ext cx="540334" cy="26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995B2DCF-034E-E9C2-C44E-0CE0F27D7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833" y="3786716"/>
            <a:ext cx="2609242" cy="2571563"/>
          </a:xfrm>
          <a:prstGeom prst="rect">
            <a:avLst/>
          </a:prstGeom>
          <a:ln w="3175">
            <a:miter lim="400000"/>
          </a:ln>
        </p:spPr>
      </p:pic>
      <p:sp>
        <p:nvSpPr>
          <p:cNvPr id="33" name="Rectangle">
            <a:extLst>
              <a:ext uri="{FF2B5EF4-FFF2-40B4-BE49-F238E27FC236}">
                <a16:creationId xmlns:a16="http://schemas.microsoft.com/office/drawing/2014/main" id="{5555812E-ABAF-44A4-414B-3F495671B5F7}"/>
              </a:ext>
            </a:extLst>
          </p:cNvPr>
          <p:cNvSpPr/>
          <p:nvPr/>
        </p:nvSpPr>
        <p:spPr>
          <a:xfrm>
            <a:off x="10766356" y="5824218"/>
            <a:ext cx="400806" cy="26688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  <a:alpha val="30608"/>
            </a:schemeClr>
          </a:solidFill>
          <a:ln w="3175">
            <a:miter lim="400000"/>
          </a:ln>
        </p:spPr>
        <p:txBody>
          <a:bodyPr lIns="17854" tIns="17854" rIns="17854" bIns="17854" anchor="ctr"/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66"/>
          </a:p>
        </p:txBody>
      </p:sp>
      <p:sp>
        <p:nvSpPr>
          <p:cNvPr id="34" name="M. Battaglieri et al. (CLAS Collaboration) Phys. Rev. Lett. 102, 102001">
            <a:extLst>
              <a:ext uri="{FF2B5EF4-FFF2-40B4-BE49-F238E27FC236}">
                <a16:creationId xmlns:a16="http://schemas.microsoft.com/office/drawing/2014/main" id="{F227E325-A2F2-D213-96D8-759B92ED8064}"/>
              </a:ext>
            </a:extLst>
          </p:cNvPr>
          <p:cNvSpPr txBox="1"/>
          <p:nvPr/>
        </p:nvSpPr>
        <p:spPr>
          <a:xfrm>
            <a:off x="8389194" y="200800"/>
            <a:ext cx="3977508" cy="6950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854" tIns="17854" rIns="17854" bIns="17854" anchor="ctr">
            <a:spAutoFit/>
          </a:bodyPr>
          <a:lstStyle/>
          <a:p>
            <a:pPr defTabSz="321457"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1000" dirty="0"/>
              <a:t>M. </a:t>
            </a:r>
            <a:r>
              <a:rPr sz="1000" dirty="0" err="1"/>
              <a:t>Battaglieri</a:t>
            </a:r>
            <a:r>
              <a:rPr sz="1000" dirty="0"/>
              <a:t> </a:t>
            </a:r>
            <a:r>
              <a:rPr sz="1000" i="1" dirty="0"/>
              <a:t>et al.</a:t>
            </a:r>
            <a:r>
              <a:rPr sz="1000" dirty="0"/>
              <a:t> (CLAS Collaboration) Phys. Rev. Lett. 102, 102001</a:t>
            </a:r>
            <a:endParaRPr lang="en-US" sz="1000" dirty="0"/>
          </a:p>
          <a:p>
            <a:pPr defTabSz="321457"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1000" dirty="0"/>
              <a:t>M. </a:t>
            </a:r>
            <a:r>
              <a:rPr lang="en-GB" sz="1000" dirty="0" err="1"/>
              <a:t>Battaglieri</a:t>
            </a:r>
            <a:r>
              <a:rPr lang="en-GB" sz="1000" dirty="0"/>
              <a:t> </a:t>
            </a:r>
            <a:r>
              <a:rPr lang="en-GB" sz="1000" i="1" dirty="0"/>
              <a:t>et al.</a:t>
            </a:r>
            <a:r>
              <a:rPr lang="en-GB" sz="1000" dirty="0"/>
              <a:t> (CLAS Collaboration</a:t>
            </a:r>
            <a:r>
              <a:rPr lang="en-GB" sz="1050" dirty="0"/>
              <a:t>) Phys. Rev. D 80, 072005</a:t>
            </a:r>
          </a:p>
          <a:p>
            <a:pPr defTabSz="321457">
              <a:spcBef>
                <a:spcPts val="1125"/>
              </a:spcBef>
              <a:defRPr b="0">
                <a:latin typeface="Gill Sans"/>
                <a:ea typeface="Gill Sans"/>
                <a:cs typeface="Gill Sans"/>
                <a:sym typeface="Gill Sans"/>
              </a:defRPr>
            </a:pPr>
            <a:endParaRPr sz="1266" dirty="0"/>
          </a:p>
        </p:txBody>
      </p:sp>
      <p:sp>
        <p:nvSpPr>
          <p:cNvPr id="35" name="M. Battaglieri et al. (CLAS Collaboration) Phys. Rev. D 80, 072005">
            <a:extLst>
              <a:ext uri="{FF2B5EF4-FFF2-40B4-BE49-F238E27FC236}">
                <a16:creationId xmlns:a16="http://schemas.microsoft.com/office/drawing/2014/main" id="{E18329F2-0759-E3E8-1AB9-0004F7E6F617}"/>
              </a:ext>
            </a:extLst>
          </p:cNvPr>
          <p:cNvSpPr txBox="1"/>
          <p:nvPr/>
        </p:nvSpPr>
        <p:spPr>
          <a:xfrm>
            <a:off x="9492096" y="519605"/>
            <a:ext cx="2687015" cy="2308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854" tIns="17854" rIns="17854" bIns="17854" anchor="ctr">
            <a:spAutoFit/>
          </a:bodyPr>
          <a:lstStyle/>
          <a:p>
            <a:pPr defTabSz="321457">
              <a:spcBef>
                <a:spcPts val="1125"/>
              </a:spcBef>
              <a:defRPr b="0">
                <a:latin typeface="Gill Sans"/>
                <a:ea typeface="Gill Sans"/>
                <a:cs typeface="Gill Sans"/>
                <a:sym typeface="Gill Sans"/>
              </a:defRPr>
            </a:pPr>
            <a:endParaRPr sz="1266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AE62BEB8-231B-D77B-5243-606D8C7A1AB0}"/>
              </a:ext>
            </a:extLst>
          </p:cNvPr>
          <p:cNvSpPr/>
          <p:nvPr/>
        </p:nvSpPr>
        <p:spPr>
          <a:xfrm>
            <a:off x="3448722" y="115324"/>
            <a:ext cx="4543355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3D6324D6-9613-D838-D7B2-0BD4EFA6D9D8}"/>
                  </a:ext>
                </a:extLst>
              </p:cNvPr>
              <p:cNvSpPr txBox="1"/>
              <p:nvPr/>
            </p:nvSpPr>
            <p:spPr>
              <a:xfrm>
                <a:off x="3055825" y="168122"/>
                <a:ext cx="52872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</a:rPr>
                  <a:t>Exclusive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200" b="1" dirty="0">
                    <a:solidFill>
                      <a:schemeClr val="bg1"/>
                    </a:solidFill>
                  </a:rPr>
                  <a:t> photoproduction</a:t>
                </a:r>
              </a:p>
            </p:txBody>
          </p:sp>
        </mc:Choice>
        <mc:Fallback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3D6324D6-9613-D838-D7B2-0BD4EFA6D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825" y="168122"/>
                <a:ext cx="5287250" cy="430887"/>
              </a:xfrm>
              <a:prstGeom prst="rect">
                <a:avLst/>
              </a:prstGeom>
              <a:blipFill>
                <a:blip r:embed="rId8"/>
                <a:stretch>
                  <a:fillRect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tangolo 47">
            <a:extLst>
              <a:ext uri="{FF2B5EF4-FFF2-40B4-BE49-F238E27FC236}">
                <a16:creationId xmlns:a16="http://schemas.microsoft.com/office/drawing/2014/main" id="{B4E04F29-090F-9B2C-E39F-552FA9E0C7AA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9" name="Immagine 48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A25A807E-271E-4517-3FF9-BFB55AE60B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FC4F71A-A010-3690-EF0B-61AF7459FDE2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3 – Marco Spreafico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M(ππ)">
                <a:extLst>
                  <a:ext uri="{FF2B5EF4-FFF2-40B4-BE49-F238E27FC236}">
                    <a16:creationId xmlns:a16="http://schemas.microsoft.com/office/drawing/2014/main" id="{D43E7C89-031C-CA54-D025-A8E7933FDA7D}"/>
                  </a:ext>
                </a:extLst>
              </p:cNvPr>
              <p:cNvSpPr txBox="1"/>
              <p:nvPr/>
            </p:nvSpPr>
            <p:spPr>
              <a:xfrm>
                <a:off x="5087989" y="3894114"/>
                <a:ext cx="540334" cy="293563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854" tIns="17854" rIns="17854" bIns="17854" anchor="ctr">
                <a:spAutoFit/>
              </a:bodyPr>
              <a:lstStyle>
                <a:lvl1pPr algn="just" defTabSz="1168400">
                  <a:defRPr sz="2400"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2" name="M(ππ)">
                <a:extLst>
                  <a:ext uri="{FF2B5EF4-FFF2-40B4-BE49-F238E27FC236}">
                    <a16:creationId xmlns:a16="http://schemas.microsoft.com/office/drawing/2014/main" id="{D43E7C89-031C-CA54-D025-A8E7933FD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989" y="3894114"/>
                <a:ext cx="540334" cy="293563"/>
              </a:xfrm>
              <a:prstGeom prst="rect">
                <a:avLst/>
              </a:prstGeom>
              <a:blipFill>
                <a:blip r:embed="rId10"/>
                <a:stretch>
                  <a:fillRect l="-4545" b="-8333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M(ππ)">
                <a:extLst>
                  <a:ext uri="{FF2B5EF4-FFF2-40B4-BE49-F238E27FC236}">
                    <a16:creationId xmlns:a16="http://schemas.microsoft.com/office/drawing/2014/main" id="{FE4EFB84-3B5A-5FCD-7491-C74EB9027F67}"/>
                  </a:ext>
                </a:extLst>
              </p:cNvPr>
              <p:cNvSpPr txBox="1"/>
              <p:nvPr/>
            </p:nvSpPr>
            <p:spPr>
              <a:xfrm>
                <a:off x="6476193" y="3910293"/>
                <a:ext cx="540334" cy="284651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854" tIns="17854" rIns="17854" bIns="17854" anchor="ctr">
                <a:spAutoFit/>
              </a:bodyPr>
              <a:lstStyle>
                <a:lvl1pPr algn="just" defTabSz="1168400">
                  <a:defRPr sz="2400"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5" name="M(ππ)">
                <a:extLst>
                  <a:ext uri="{FF2B5EF4-FFF2-40B4-BE49-F238E27FC236}">
                    <a16:creationId xmlns:a16="http://schemas.microsoft.com/office/drawing/2014/main" id="{FE4EFB84-3B5A-5FCD-7491-C74EB9027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193" y="3910293"/>
                <a:ext cx="540334" cy="284651"/>
              </a:xfrm>
              <a:prstGeom prst="rect">
                <a:avLst/>
              </a:prstGeom>
              <a:blipFill>
                <a:blip r:embed="rId11"/>
                <a:stretch>
                  <a:fillRect l="-2273" b="-8333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(ππ)">
                <a:extLst>
                  <a:ext uri="{FF2B5EF4-FFF2-40B4-BE49-F238E27FC236}">
                    <a16:creationId xmlns:a16="http://schemas.microsoft.com/office/drawing/2014/main" id="{1C0B8132-3BEF-8246-E858-8E3051205BC4}"/>
                  </a:ext>
                </a:extLst>
              </p:cNvPr>
              <p:cNvSpPr txBox="1"/>
              <p:nvPr/>
            </p:nvSpPr>
            <p:spPr>
              <a:xfrm>
                <a:off x="8912949" y="3897202"/>
                <a:ext cx="540334" cy="266889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854" tIns="17854" rIns="17854" bIns="17854" anchor="ctr">
                <a:spAutoFit/>
              </a:bodyPr>
              <a:lstStyle>
                <a:lvl1pPr algn="just" defTabSz="1168400">
                  <a:defRPr sz="2400"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6" name="M(ππ)">
                <a:extLst>
                  <a:ext uri="{FF2B5EF4-FFF2-40B4-BE49-F238E27FC236}">
                    <a16:creationId xmlns:a16="http://schemas.microsoft.com/office/drawing/2014/main" id="{1C0B8132-3BEF-8246-E858-8E305120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949" y="3897202"/>
                <a:ext cx="540334" cy="266889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(ππ)">
                <a:extLst>
                  <a:ext uri="{FF2B5EF4-FFF2-40B4-BE49-F238E27FC236}">
                    <a16:creationId xmlns:a16="http://schemas.microsoft.com/office/drawing/2014/main" id="{14389245-3262-1194-D276-B7023F4CE369}"/>
                  </a:ext>
                </a:extLst>
              </p:cNvPr>
              <p:cNvSpPr txBox="1"/>
              <p:nvPr/>
            </p:nvSpPr>
            <p:spPr>
              <a:xfrm>
                <a:off x="10408743" y="5490055"/>
                <a:ext cx="540334" cy="288626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854" tIns="17854" rIns="17854" bIns="17854" anchor="ctr">
                <a:spAutoFit/>
              </a:bodyPr>
              <a:lstStyle>
                <a:lvl1pPr algn="just" defTabSz="1168400">
                  <a:defRPr sz="2400"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00" b="0" i="0" smtClean="0">
                              <a:latin typeface="Cambria Math" panose="02040503050406030204" pitchFamily="18" charset="0"/>
                            </a:rPr>
                            <m:t>missing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𝜋𝜋</m:t>
                          </m:r>
                        </m:sub>
                      </m:sSub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7" name="M(ππ)">
                <a:extLst>
                  <a:ext uri="{FF2B5EF4-FFF2-40B4-BE49-F238E27FC236}">
                    <a16:creationId xmlns:a16="http://schemas.microsoft.com/office/drawing/2014/main" id="{14389245-3262-1194-D276-B7023F4CE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743" y="5490055"/>
                <a:ext cx="540334" cy="288626"/>
              </a:xfrm>
              <a:prstGeom prst="rect">
                <a:avLst/>
              </a:prstGeom>
              <a:blipFill>
                <a:blip r:embed="rId13"/>
                <a:stretch>
                  <a:fillRect l="-9091" r="-70455" b="-12500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M(ππ)">
                <a:extLst>
                  <a:ext uri="{FF2B5EF4-FFF2-40B4-BE49-F238E27FC236}">
                    <a16:creationId xmlns:a16="http://schemas.microsoft.com/office/drawing/2014/main" id="{443CC787-6F50-B245-CABF-454F60F286B0}"/>
                  </a:ext>
                </a:extLst>
              </p:cNvPr>
              <p:cNvSpPr txBox="1"/>
              <p:nvPr/>
            </p:nvSpPr>
            <p:spPr>
              <a:xfrm>
                <a:off x="10084331" y="4078456"/>
                <a:ext cx="1751460" cy="266889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7854" tIns="17854" rIns="17854" bIns="17854" anchor="ctr">
                <a:spAutoFit/>
              </a:bodyPr>
              <a:lstStyle>
                <a:lvl1pPr algn="just" defTabSz="1168400">
                  <a:defRPr sz="2400"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8" name="M(ππ)">
                <a:extLst>
                  <a:ext uri="{FF2B5EF4-FFF2-40B4-BE49-F238E27FC236}">
                    <a16:creationId xmlns:a16="http://schemas.microsoft.com/office/drawing/2014/main" id="{443CC787-6F50-B245-CABF-454F60F28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331" y="4078456"/>
                <a:ext cx="1751460" cy="266889"/>
              </a:xfrm>
              <a:prstGeom prst="rect">
                <a:avLst/>
              </a:prstGeom>
              <a:blipFill>
                <a:blip r:embed="rId14"/>
                <a:stretch>
                  <a:fillRect b="-22727"/>
                </a:stretch>
              </a:blipFill>
              <a:ln w="3175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5D8698-8E63-330B-FD8E-A627B25BA343}"/>
                  </a:ext>
                </a:extLst>
              </p:cNvPr>
              <p:cNvSpPr txBox="1"/>
              <p:nvPr/>
            </p:nvSpPr>
            <p:spPr>
              <a:xfrm>
                <a:off x="2102524" y="4782127"/>
                <a:ext cx="90626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(770)</m:t>
                      </m:r>
                    </m:oMath>
                  </m:oMathPara>
                </a14:m>
                <a:endParaRPr lang="ar-AE" sz="1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5D8698-8E63-330B-FD8E-A627B25BA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524" y="4782127"/>
                <a:ext cx="906266" cy="323165"/>
              </a:xfrm>
              <a:prstGeom prst="rect">
                <a:avLst/>
              </a:prstGeom>
              <a:blipFill>
                <a:blip r:embed="rId15"/>
                <a:stretch>
                  <a:fillRect t="-3846" r="-4110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C91982-C2A3-7A0F-076E-3D88DAA7396F}"/>
                  </a:ext>
                </a:extLst>
              </p:cNvPr>
              <p:cNvSpPr txBox="1"/>
              <p:nvPr/>
            </p:nvSpPr>
            <p:spPr>
              <a:xfrm>
                <a:off x="4116466" y="4329346"/>
                <a:ext cx="90626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(1232)</m:t>
                      </m:r>
                    </m:oMath>
                  </m:oMathPara>
                </a14:m>
                <a:endParaRPr lang="ar-AE" sz="1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C91982-C2A3-7A0F-076E-3D88DAA73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466" y="4329346"/>
                <a:ext cx="906266" cy="323165"/>
              </a:xfrm>
              <a:prstGeom prst="rect">
                <a:avLst/>
              </a:prstGeom>
              <a:blipFill>
                <a:blip r:embed="rId16"/>
                <a:stretch>
                  <a:fillRect t="-3704" r="-27778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BC6726-45EA-2582-1C61-873E7DEE72FF}"/>
                  </a:ext>
                </a:extLst>
              </p:cNvPr>
              <p:cNvSpPr txBox="1"/>
              <p:nvPr/>
            </p:nvSpPr>
            <p:spPr>
              <a:xfrm>
                <a:off x="5224474" y="794003"/>
                <a:ext cx="6554867" cy="2607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CLAS g11 kinematics</a:t>
                </a:r>
              </a:p>
              <a:p>
                <a:pPr algn="ctr"/>
                <a:endParaRPr lang="en-US" dirty="0"/>
              </a:p>
              <a:p>
                <a:r>
                  <a:rPr lang="en-US" dirty="0"/>
                  <a:t>Focus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3−4</m:t>
                        </m:r>
                      </m:e>
                    </m:d>
                  </m:oMath>
                </a14:m>
                <a:r>
                  <a:rPr lang="en-US" dirty="0"/>
                  <a:t> GeV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Missing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measured as missing momentum </a:t>
                </a:r>
              </a:p>
              <a:p>
                <a:pPr lvl="1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Multi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background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BC6726-45EA-2582-1C61-873E7DEE7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474" y="794003"/>
                <a:ext cx="6554867" cy="2607509"/>
              </a:xfrm>
              <a:prstGeom prst="rect">
                <a:avLst/>
              </a:prstGeom>
              <a:blipFill>
                <a:blip r:embed="rId17"/>
                <a:stretch>
                  <a:fillRect l="-774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8">
            <a:extLst>
              <a:ext uri="{FF2B5EF4-FFF2-40B4-BE49-F238E27FC236}">
                <a16:creationId xmlns:a16="http://schemas.microsoft.com/office/drawing/2014/main" id="{BF6799BD-6066-276B-BFF1-CBDFD3B953E5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FA9077-BB65-6B09-31F9-B5496D7B24A7}"/>
                  </a:ext>
                </a:extLst>
              </p:cNvPr>
              <p:cNvSpPr txBox="1"/>
              <p:nvPr/>
            </p:nvSpPr>
            <p:spPr>
              <a:xfrm>
                <a:off x="8082685" y="1471927"/>
                <a:ext cx="47765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electroproduction: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dirty="0"/>
                  <a:t> resonance excitation: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FA9077-BB65-6B09-31F9-B5496D7B2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685" y="1471927"/>
                <a:ext cx="4776578" cy="923330"/>
              </a:xfrm>
              <a:prstGeom prst="rect">
                <a:avLst/>
              </a:prstGeom>
              <a:blipFill>
                <a:blip r:embed="rId18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eft Brace 15">
            <a:extLst>
              <a:ext uri="{FF2B5EF4-FFF2-40B4-BE49-F238E27FC236}">
                <a16:creationId xmlns:a16="http://schemas.microsoft.com/office/drawing/2014/main" id="{F354B63C-71BC-5D76-7A0B-3B6577A008A6}"/>
              </a:ext>
            </a:extLst>
          </p:cNvPr>
          <p:cNvSpPr/>
          <p:nvPr/>
        </p:nvSpPr>
        <p:spPr>
          <a:xfrm>
            <a:off x="7983143" y="1465477"/>
            <a:ext cx="199084" cy="687549"/>
          </a:xfrm>
          <a:prstGeom prst="leftBrace">
            <a:avLst>
              <a:gd name="adj1" fmla="val 14102"/>
              <a:gd name="adj2" fmla="val 53594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8066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67B3F928-9944-C3ED-8EB3-707F2E629A11}"/>
              </a:ext>
            </a:extLst>
          </p:cNvPr>
          <p:cNvSpPr/>
          <p:nvPr/>
        </p:nvSpPr>
        <p:spPr>
          <a:xfrm>
            <a:off x="3484869" y="115324"/>
            <a:ext cx="5222263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19F803F-90C0-07DB-FB07-6452DDBF688E}"/>
              </a:ext>
            </a:extLst>
          </p:cNvPr>
          <p:cNvSpPr txBox="1"/>
          <p:nvPr/>
        </p:nvSpPr>
        <p:spPr>
          <a:xfrm>
            <a:off x="3484868" y="152132"/>
            <a:ext cx="5222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</a:rPr>
              <a:t>Generative </a:t>
            </a:r>
            <a:r>
              <a:rPr lang="it-IT" sz="2200" b="1" dirty="0" err="1">
                <a:solidFill>
                  <a:schemeClr val="bg1"/>
                </a:solidFill>
              </a:rPr>
              <a:t>Adversarial</a:t>
            </a:r>
            <a:r>
              <a:rPr lang="it-IT" sz="2200" b="1" dirty="0">
                <a:solidFill>
                  <a:schemeClr val="bg1"/>
                </a:solidFill>
              </a:rPr>
              <a:t> Networks (GAN)</a:t>
            </a:r>
          </a:p>
        </p:txBody>
      </p:sp>
      <p:sp>
        <p:nvSpPr>
          <p:cNvPr id="43" name="T.Alghamdi, M.Battaglieri, A.Golda, A. Hiller Blin, L.Marsicano, W.Melnitchouk, G.Montaña, E.Isupov, Y.Li, V.Mokeev, A.Pilloni, N.Sato, A.Szczepaniak, T.Vittorini, Y.Alanazi to appear in ArXiv">
            <a:extLst>
              <a:ext uri="{FF2B5EF4-FFF2-40B4-BE49-F238E27FC236}">
                <a16:creationId xmlns:a16="http://schemas.microsoft.com/office/drawing/2014/main" id="{1758D2B8-59E9-56A7-C60C-A8D97E6446D6}"/>
              </a:ext>
            </a:extLst>
          </p:cNvPr>
          <p:cNvSpPr txBox="1"/>
          <p:nvPr/>
        </p:nvSpPr>
        <p:spPr>
          <a:xfrm>
            <a:off x="115382" y="6254232"/>
            <a:ext cx="12064425" cy="2314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854" tIns="17854" rIns="17854" bIns="17854" anchor="ctr">
            <a:spAutoFit/>
          </a:bodyPr>
          <a:lstStyle/>
          <a:p>
            <a:pPr algn="just" defTabSz="321457">
              <a:spcBef>
                <a:spcPts val="1125"/>
              </a:spcBef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266" dirty="0"/>
              <a:t>Credit: </a:t>
            </a:r>
            <a:r>
              <a:rPr sz="1266" dirty="0" err="1"/>
              <a:t>T.Alghamdi</a:t>
            </a:r>
            <a:r>
              <a:rPr lang="en-US" sz="1266" dirty="0"/>
              <a:t> et al,</a:t>
            </a:r>
            <a:r>
              <a:rPr lang="en-US" sz="1266" dirty="0">
                <a:latin typeface="Gill Sans MT" panose="020B0502020104020203" pitchFamily="34" charset="77"/>
              </a:rPr>
              <a:t> </a:t>
            </a:r>
            <a:r>
              <a:rPr lang="en-GB" sz="1270" dirty="0">
                <a:latin typeface="Gill Sans MT" panose="020B0502020104020203" pitchFamily="34" charset="77"/>
                <a:cs typeface="Arial" panose="020B0604020202020204" pitchFamily="34" charset="0"/>
              </a:rPr>
              <a:t>Phys. Rev. D 108, 094030</a:t>
            </a:r>
            <a:r>
              <a:rPr lang="en-US" sz="1270" dirty="0">
                <a:latin typeface="Gill Sans MT" panose="020B0502020104020203" pitchFamily="34" charset="77"/>
              </a:rPr>
              <a:t> </a:t>
            </a:r>
            <a:endParaRPr sz="1270" i="1" dirty="0">
              <a:latin typeface="Gill Sans MT" panose="020B0502020104020203" pitchFamily="34" charset="77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3D2BB2F-6E57-CD6F-F992-9FB32573EED0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8161296-C31C-79D6-53E5-CA16EA51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A6D1BF6-A88B-4D29-CDEA-1A652A486524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4 – Marco Spreafico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15538DD3-312B-6686-E74D-CC6AEF22D057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2C86E6-0F59-9E24-3AB6-8D0CAFA1584F}"/>
              </a:ext>
            </a:extLst>
          </p:cNvPr>
          <p:cNvSpPr/>
          <p:nvPr/>
        </p:nvSpPr>
        <p:spPr>
          <a:xfrm>
            <a:off x="1906757" y="763898"/>
            <a:ext cx="8493042" cy="3521826"/>
          </a:xfrm>
          <a:prstGeom prst="roundRect">
            <a:avLst>
              <a:gd name="adj" fmla="val 54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5F18EE-EFBE-4034-1407-826D7B19B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53" y="998258"/>
            <a:ext cx="8318281" cy="3089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A65A72-3B62-DFAC-5B0E-76991F044D51}"/>
              </a:ext>
            </a:extLst>
          </p:cNvPr>
          <p:cNvSpPr txBox="1"/>
          <p:nvPr/>
        </p:nvSpPr>
        <p:spPr>
          <a:xfrm>
            <a:off x="568313" y="4455980"/>
            <a:ext cx="4823820" cy="14301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Generator</a:t>
            </a:r>
          </a:p>
          <a:p>
            <a:pPr algn="just"/>
            <a:r>
              <a:rPr lang="en-US" dirty="0"/>
              <a:t>Produce synthetic data that mimic real data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Can retain high dimensional correlations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Can produce realistic pseudo-data quickly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CA9DB-B054-4672-05E6-13C84F3C247D}"/>
              </a:ext>
            </a:extLst>
          </p:cNvPr>
          <p:cNvSpPr txBox="1"/>
          <p:nvPr/>
        </p:nvSpPr>
        <p:spPr>
          <a:xfrm>
            <a:off x="6799869" y="4462891"/>
            <a:ext cx="4823821" cy="14301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Discriminator</a:t>
            </a:r>
          </a:p>
          <a:p>
            <a:pPr algn="just"/>
            <a:r>
              <a:rPr lang="en-US" dirty="0"/>
              <a:t>Distinguish between synthetic and real data</a:t>
            </a:r>
          </a:p>
          <a:p>
            <a:pPr algn="just"/>
            <a:r>
              <a:rPr lang="en-US" dirty="0"/>
              <a:t>Forces generator to generate synthetic data indistinguishable from real data  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18457-B383-FD88-65FC-7524DDB876AD}"/>
              </a:ext>
            </a:extLst>
          </p:cNvPr>
          <p:cNvSpPr txBox="1"/>
          <p:nvPr/>
        </p:nvSpPr>
        <p:spPr>
          <a:xfrm>
            <a:off x="5787262" y="4885592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317717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ACE5B4-165D-11A7-0218-F59E7840F31C}"/>
              </a:ext>
            </a:extLst>
          </p:cNvPr>
          <p:cNvSpPr txBox="1"/>
          <p:nvPr/>
        </p:nvSpPr>
        <p:spPr>
          <a:xfrm>
            <a:off x="991239" y="4868321"/>
            <a:ext cx="10312710" cy="7150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/>
              <a:t>CLOSURE TEST</a:t>
            </a:r>
            <a:r>
              <a:rPr lang="it-IT" dirty="0"/>
              <a:t> </a:t>
            </a:r>
          </a:p>
          <a:p>
            <a:r>
              <a:rPr lang="en-US" dirty="0"/>
              <a:t>Can an AI-based model learn underlying features of (pseudo-)data while unfolding detector effects?</a:t>
            </a:r>
            <a:endParaRPr lang="it-IT" dirty="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67B3F928-9944-C3ED-8EB3-707F2E629A11}"/>
              </a:ext>
            </a:extLst>
          </p:cNvPr>
          <p:cNvSpPr/>
          <p:nvPr/>
        </p:nvSpPr>
        <p:spPr>
          <a:xfrm>
            <a:off x="3484869" y="115324"/>
            <a:ext cx="5222263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/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it-IT" sz="2200" b="1">
                    <a:solidFill>
                      <a:schemeClr val="bg1"/>
                    </a:solidFill>
                  </a:rPr>
                  <a:t> photoproduction closure test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blipFill>
                <a:blip r:embed="rId4"/>
                <a:stretch>
                  <a:fillRect t="-9859" b="-267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.Alghamdi, M.Battaglieri, A.Golda, A. Hiller Blin, L.Marsicano, W.Melnitchouk, G.Montaña, E.Isupov, Y.Li, V.Mokeev, A.Pilloni, N.Sato, A.Szczepaniak, T.Vittorini, Y.Alanazi to appear in ArXiv">
            <a:extLst>
              <a:ext uri="{FF2B5EF4-FFF2-40B4-BE49-F238E27FC236}">
                <a16:creationId xmlns:a16="http://schemas.microsoft.com/office/drawing/2014/main" id="{1758D2B8-59E9-56A7-C60C-A8D97E6446D6}"/>
              </a:ext>
            </a:extLst>
          </p:cNvPr>
          <p:cNvSpPr txBox="1"/>
          <p:nvPr/>
        </p:nvSpPr>
        <p:spPr>
          <a:xfrm>
            <a:off x="115382" y="6254232"/>
            <a:ext cx="12064425" cy="2314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854" tIns="17854" rIns="17854" bIns="17854" anchor="ctr">
            <a:spAutoFit/>
          </a:bodyPr>
          <a:lstStyle/>
          <a:p>
            <a:pPr algn="just" defTabSz="321457">
              <a:spcBef>
                <a:spcPts val="1125"/>
              </a:spcBef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266" dirty="0"/>
              <a:t>Credit: </a:t>
            </a:r>
            <a:r>
              <a:rPr sz="1266" dirty="0" err="1"/>
              <a:t>T.Alghamdi</a:t>
            </a:r>
            <a:r>
              <a:rPr lang="en-US" sz="1266" dirty="0"/>
              <a:t> et al,</a:t>
            </a:r>
            <a:r>
              <a:rPr lang="en-US" sz="1266" dirty="0">
                <a:latin typeface="Gill Sans MT" panose="020B0502020104020203" pitchFamily="34" charset="77"/>
              </a:rPr>
              <a:t> </a:t>
            </a:r>
            <a:r>
              <a:rPr lang="en-GB" sz="1270" dirty="0">
                <a:latin typeface="Gill Sans MT" panose="020B0502020104020203" pitchFamily="34" charset="77"/>
                <a:cs typeface="Arial" panose="020B0604020202020204" pitchFamily="34" charset="0"/>
              </a:rPr>
              <a:t>Phys. Rev. D 108, 094030</a:t>
            </a:r>
            <a:r>
              <a:rPr lang="en-US" sz="1270" dirty="0">
                <a:latin typeface="Gill Sans MT" panose="020B0502020104020203" pitchFamily="34" charset="77"/>
              </a:rPr>
              <a:t> </a:t>
            </a:r>
            <a:endParaRPr sz="1270" i="1" dirty="0">
              <a:latin typeface="Gill Sans MT" panose="020B0502020104020203" pitchFamily="34" charset="77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3D2BB2F-6E57-CD6F-F992-9FB32573EED0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8161296-C31C-79D6-53E5-CA16EA514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A6D1BF6-A88B-4D29-CDEA-1A652A486524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5 – Marco Spreafico</a:t>
            </a:r>
          </a:p>
        </p:txBody>
      </p:sp>
      <p:pic>
        <p:nvPicPr>
          <p:cNvPr id="5" name="Picture 4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F8A7EDF7-E68E-093E-6B24-971D6FCC0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3" y="1038750"/>
            <a:ext cx="8370512" cy="3052354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15538DD3-312B-6686-E74D-CC6AEF22D057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2C86E6-0F59-9E24-3AB6-8D0CAFA1584F}"/>
              </a:ext>
            </a:extLst>
          </p:cNvPr>
          <p:cNvSpPr/>
          <p:nvPr/>
        </p:nvSpPr>
        <p:spPr>
          <a:xfrm>
            <a:off x="1906757" y="763898"/>
            <a:ext cx="8493042" cy="3521826"/>
          </a:xfrm>
          <a:prstGeom prst="roundRect">
            <a:avLst>
              <a:gd name="adj" fmla="val 54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16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67B3F928-9944-C3ED-8EB3-707F2E629A11}"/>
              </a:ext>
            </a:extLst>
          </p:cNvPr>
          <p:cNvSpPr/>
          <p:nvPr/>
        </p:nvSpPr>
        <p:spPr>
          <a:xfrm>
            <a:off x="3484869" y="115324"/>
            <a:ext cx="5222263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/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it-IT" sz="2200" b="1">
                    <a:solidFill>
                      <a:schemeClr val="bg1"/>
                    </a:solidFill>
                  </a:rPr>
                  <a:t> photoproduction closure test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blipFill>
                <a:blip r:embed="rId2"/>
                <a:stretch>
                  <a:fillRect t="-11429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.Alghamdi, M.Battaglieri, A.Golda, A. Hiller Blin, L.Marsicano, W.Melnitchouk, G.Montaña, E.Isupov, Y.Li, V.Mokeev, A.Pilloni, N.Sato, A.Szczepaniak, T.Vittorini, Y.Alanazi to appear in ArXiv">
            <a:extLst>
              <a:ext uri="{FF2B5EF4-FFF2-40B4-BE49-F238E27FC236}">
                <a16:creationId xmlns:a16="http://schemas.microsoft.com/office/drawing/2014/main" id="{1758D2B8-59E9-56A7-C60C-A8D97E6446D6}"/>
              </a:ext>
            </a:extLst>
          </p:cNvPr>
          <p:cNvSpPr txBox="1"/>
          <p:nvPr/>
        </p:nvSpPr>
        <p:spPr>
          <a:xfrm>
            <a:off x="115382" y="6264281"/>
            <a:ext cx="12064425" cy="2314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854" tIns="17854" rIns="17854" bIns="17854" anchor="ctr">
            <a:spAutoFit/>
          </a:bodyPr>
          <a:lstStyle/>
          <a:p>
            <a:pPr algn="just" defTabSz="321457">
              <a:spcBef>
                <a:spcPts val="1125"/>
              </a:spcBef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266" dirty="0"/>
              <a:t>Credit: </a:t>
            </a:r>
            <a:r>
              <a:rPr sz="1266" dirty="0" err="1"/>
              <a:t>T.Alghamdi</a:t>
            </a:r>
            <a:r>
              <a:rPr lang="en-US" sz="1266" dirty="0"/>
              <a:t> et al,</a:t>
            </a:r>
            <a:r>
              <a:rPr lang="en-US" sz="1266" dirty="0">
                <a:latin typeface="Gill Sans MT" panose="020B0502020104020203" pitchFamily="34" charset="77"/>
              </a:rPr>
              <a:t> </a:t>
            </a:r>
            <a:r>
              <a:rPr lang="en-GB" sz="1270" dirty="0">
                <a:latin typeface="Gill Sans MT" panose="020B0502020104020203" pitchFamily="34" charset="77"/>
                <a:cs typeface="Arial" panose="020B0604020202020204" pitchFamily="34" charset="0"/>
              </a:rPr>
              <a:t>Phys. Rev. D 108, 094030</a:t>
            </a:r>
            <a:r>
              <a:rPr lang="en-US" sz="1270" dirty="0">
                <a:latin typeface="Gill Sans MT" panose="020B0502020104020203" pitchFamily="34" charset="77"/>
              </a:rPr>
              <a:t> </a:t>
            </a:r>
            <a:endParaRPr sz="1270" i="1" dirty="0">
              <a:latin typeface="Gill Sans MT" panose="020B0502020104020203" pitchFamily="34" charset="77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3D2BB2F-6E57-CD6F-F992-9FB32573EED0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8161296-C31C-79D6-53E5-CA16EA514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A6D1BF6-A88B-4D29-CDEA-1A652A486524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6 – Marco Spreafico</a:t>
            </a:r>
          </a:p>
        </p:txBody>
      </p:sp>
      <p:pic>
        <p:nvPicPr>
          <p:cNvPr id="5" name="Picture 4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F8A7EDF7-E68E-093E-6B24-971D6FCC0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3" y="1038750"/>
            <a:ext cx="8370512" cy="3052354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15538DD3-312B-6686-E74D-CC6AEF22D057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6F21DF-51C1-67B1-F160-2D04D1ADA5CE}"/>
              </a:ext>
            </a:extLst>
          </p:cNvPr>
          <p:cNvSpPr/>
          <p:nvPr/>
        </p:nvSpPr>
        <p:spPr>
          <a:xfrm>
            <a:off x="1906757" y="763898"/>
            <a:ext cx="8493042" cy="3521826"/>
          </a:xfrm>
          <a:prstGeom prst="roundRect">
            <a:avLst>
              <a:gd name="adj" fmla="val 5416"/>
            </a:avLst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BE91DED7-C848-EFED-6584-35E719B61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-1793" r="70846" b="75661"/>
          <a:stretch/>
        </p:blipFill>
        <p:spPr>
          <a:xfrm>
            <a:off x="2809413" y="979211"/>
            <a:ext cx="1669774" cy="809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</p:pic>
      <p:pic>
        <p:nvPicPr>
          <p:cNvPr id="9" name="Picture 8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3E5888B2-1BFC-0648-9F94-38173F591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5" t="-4191" r="26810" b="72581"/>
          <a:stretch/>
        </p:blipFill>
        <p:spPr>
          <a:xfrm>
            <a:off x="5670192" y="899711"/>
            <a:ext cx="2561996" cy="988813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A1AC0B-20C5-46BC-87E0-5913100F7B4F}"/>
                  </a:ext>
                </a:extLst>
              </p:cNvPr>
              <p:cNvSpPr txBox="1"/>
              <p:nvPr/>
            </p:nvSpPr>
            <p:spPr>
              <a:xfrm>
                <a:off x="869059" y="2006054"/>
                <a:ext cx="4443530" cy="408622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Generate events with a MC model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Include measured cross sections, angular distributions, main resonances and decay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A1AC0B-20C5-46BC-87E0-5913100F7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59" y="2006054"/>
                <a:ext cx="4443530" cy="408622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06C07F1-5012-C02E-508F-EE488FAEF4E1}"/>
              </a:ext>
            </a:extLst>
          </p:cNvPr>
          <p:cNvSpPr txBox="1"/>
          <p:nvPr/>
        </p:nvSpPr>
        <p:spPr>
          <a:xfrm>
            <a:off x="6879411" y="2006054"/>
            <a:ext cx="4443530" cy="40862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Simulate detector smearing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of detector effects (acceptance and resolution) using GSIM-GEANT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A group of graphs of a function&#10;&#10;Description automatically generated with medium confidence">
            <a:extLst>
              <a:ext uri="{FF2B5EF4-FFF2-40B4-BE49-F238E27FC236}">
                <a16:creationId xmlns:a16="http://schemas.microsoft.com/office/drawing/2014/main" id="{2A8E1310-52C0-6A8B-E049-2FE846A3F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1" y="3365853"/>
            <a:ext cx="3575780" cy="2647323"/>
          </a:xfrm>
          <a:prstGeom prst="rect">
            <a:avLst/>
          </a:prstGeom>
        </p:spPr>
      </p:pic>
      <p:pic>
        <p:nvPicPr>
          <p:cNvPr id="13" name="Picture 12" descr="A group of colorful graphs&#10;&#10;Description automatically generated with medium confidence">
            <a:extLst>
              <a:ext uri="{FF2B5EF4-FFF2-40B4-BE49-F238E27FC236}">
                <a16:creationId xmlns:a16="http://schemas.microsoft.com/office/drawing/2014/main" id="{0F3D72BD-66E1-C206-2EDD-C9A3BA9F5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10" y="3340686"/>
            <a:ext cx="3611617" cy="267097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464C6BF4-FF15-2B7B-817A-49F13FD33FC5}"/>
              </a:ext>
            </a:extLst>
          </p:cNvPr>
          <p:cNvSpPr/>
          <p:nvPr/>
        </p:nvSpPr>
        <p:spPr>
          <a:xfrm>
            <a:off x="5493905" y="4522791"/>
            <a:ext cx="1211307" cy="105717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18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67B3F928-9944-C3ED-8EB3-707F2E629A11}"/>
              </a:ext>
            </a:extLst>
          </p:cNvPr>
          <p:cNvSpPr/>
          <p:nvPr/>
        </p:nvSpPr>
        <p:spPr>
          <a:xfrm>
            <a:off x="3484869" y="115324"/>
            <a:ext cx="5222263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/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it-IT" sz="2200" b="1">
                    <a:solidFill>
                      <a:schemeClr val="bg1"/>
                    </a:solidFill>
                  </a:rPr>
                  <a:t> photoproduction closure test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blipFill>
                <a:blip r:embed="rId2"/>
                <a:stretch>
                  <a:fillRect t="-11429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.Alghamdi, M.Battaglieri, A.Golda, A. Hiller Blin, L.Marsicano, W.Melnitchouk, G.Montaña, E.Isupov, Y.Li, V.Mokeev, A.Pilloni, N.Sato, A.Szczepaniak, T.Vittorini, Y.Alanazi to appear in ArXiv">
            <a:extLst>
              <a:ext uri="{FF2B5EF4-FFF2-40B4-BE49-F238E27FC236}">
                <a16:creationId xmlns:a16="http://schemas.microsoft.com/office/drawing/2014/main" id="{1758D2B8-59E9-56A7-C60C-A8D97E6446D6}"/>
              </a:ext>
            </a:extLst>
          </p:cNvPr>
          <p:cNvSpPr txBox="1"/>
          <p:nvPr/>
        </p:nvSpPr>
        <p:spPr>
          <a:xfrm>
            <a:off x="115382" y="6254232"/>
            <a:ext cx="12064425" cy="2314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854" tIns="17854" rIns="17854" bIns="17854" anchor="ctr">
            <a:spAutoFit/>
          </a:bodyPr>
          <a:lstStyle/>
          <a:p>
            <a:pPr algn="just" defTabSz="321457">
              <a:spcBef>
                <a:spcPts val="1125"/>
              </a:spcBef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266" dirty="0"/>
              <a:t>Credit: </a:t>
            </a:r>
            <a:r>
              <a:rPr sz="1266" dirty="0" err="1"/>
              <a:t>T.Alghamdi</a:t>
            </a:r>
            <a:r>
              <a:rPr lang="en-US" sz="1266" dirty="0"/>
              <a:t> et al,</a:t>
            </a:r>
            <a:r>
              <a:rPr lang="en-US" sz="1266" dirty="0">
                <a:latin typeface="Gill Sans MT" panose="020B0502020104020203" pitchFamily="34" charset="77"/>
              </a:rPr>
              <a:t> </a:t>
            </a:r>
            <a:r>
              <a:rPr lang="en-GB" sz="1270" dirty="0">
                <a:latin typeface="Gill Sans MT" panose="020B0502020104020203" pitchFamily="34" charset="77"/>
                <a:cs typeface="Arial" panose="020B0604020202020204" pitchFamily="34" charset="0"/>
              </a:rPr>
              <a:t>Phys. Rev. D 108, 094030</a:t>
            </a:r>
            <a:r>
              <a:rPr lang="en-US" sz="1270" dirty="0">
                <a:latin typeface="Gill Sans MT" panose="020B0502020104020203" pitchFamily="34" charset="77"/>
              </a:rPr>
              <a:t> </a:t>
            </a:r>
            <a:endParaRPr sz="1270" i="1" dirty="0">
              <a:latin typeface="Gill Sans MT" panose="020B0502020104020203" pitchFamily="34" charset="77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3D2BB2F-6E57-CD6F-F992-9FB32573EED0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8161296-C31C-79D6-53E5-CA16EA514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A6D1BF6-A88B-4D29-CDEA-1A652A486524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7 – Marco Spreafico</a:t>
            </a:r>
          </a:p>
        </p:txBody>
      </p:sp>
      <p:pic>
        <p:nvPicPr>
          <p:cNvPr id="5" name="Picture 4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F8A7EDF7-E68E-093E-6B24-971D6FCC0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3" y="1038750"/>
            <a:ext cx="8370512" cy="3052354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15538DD3-312B-6686-E74D-CC6AEF22D057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6F21DF-51C1-67B1-F160-2D04D1ADA5CE}"/>
              </a:ext>
            </a:extLst>
          </p:cNvPr>
          <p:cNvSpPr/>
          <p:nvPr/>
        </p:nvSpPr>
        <p:spPr>
          <a:xfrm>
            <a:off x="1906757" y="763898"/>
            <a:ext cx="8493042" cy="3521826"/>
          </a:xfrm>
          <a:prstGeom prst="roundRect">
            <a:avLst>
              <a:gd name="adj" fmla="val 5416"/>
            </a:avLst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FF345DC3-BF07-14B2-FD2B-58485276C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t="51142" r="32613" b="6129"/>
          <a:stretch/>
        </p:blipFill>
        <p:spPr>
          <a:xfrm>
            <a:off x="5885722" y="2594912"/>
            <a:ext cx="1831441" cy="13105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75D36EC-A242-8D1F-8F76-BF8A60A9A5F0}"/>
              </a:ext>
            </a:extLst>
          </p:cNvPr>
          <p:cNvSpPr/>
          <p:nvPr/>
        </p:nvSpPr>
        <p:spPr>
          <a:xfrm>
            <a:off x="7795297" y="3426670"/>
            <a:ext cx="4398685" cy="2813586"/>
          </a:xfrm>
          <a:prstGeom prst="roundRect">
            <a:avLst>
              <a:gd name="adj" fmla="val 9181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309B722-C369-E1D2-E647-099E43A3D7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" t="1541" r="2440" b="-747"/>
          <a:stretch/>
        </p:blipFill>
        <p:spPr>
          <a:xfrm>
            <a:off x="7899234" y="3532808"/>
            <a:ext cx="4179557" cy="2656766"/>
          </a:xfrm>
          <a:prstGeom prst="rect">
            <a:avLst/>
          </a:prstGeom>
          <a:ln w="38100">
            <a:noFill/>
            <a:miter lim="400000"/>
          </a:ln>
          <a:effectLst>
            <a:softEdge rad="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9D4978-02EB-B3F7-0178-F920DC31B1F5}"/>
              </a:ext>
            </a:extLst>
          </p:cNvPr>
          <p:cNvCxnSpPr>
            <a:cxnSpLocks/>
          </p:cNvCxnSpPr>
          <p:nvPr/>
        </p:nvCxnSpPr>
        <p:spPr>
          <a:xfrm>
            <a:off x="6174116" y="3720094"/>
            <a:ext cx="1673150" cy="24279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E2CA8E-8BAE-2D7A-5082-020A6D47BA6A}"/>
              </a:ext>
            </a:extLst>
          </p:cNvPr>
          <p:cNvCxnSpPr>
            <a:cxnSpLocks/>
          </p:cNvCxnSpPr>
          <p:nvPr/>
        </p:nvCxnSpPr>
        <p:spPr>
          <a:xfrm>
            <a:off x="7482579" y="2786092"/>
            <a:ext cx="4538401" cy="64057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C6159E1-C63A-1F9E-452B-1277B5F3A58E}"/>
              </a:ext>
            </a:extLst>
          </p:cNvPr>
          <p:cNvSpPr/>
          <p:nvPr/>
        </p:nvSpPr>
        <p:spPr>
          <a:xfrm>
            <a:off x="605961" y="672194"/>
            <a:ext cx="3724895" cy="5546097"/>
          </a:xfrm>
          <a:prstGeom prst="roundRect">
            <a:avLst>
              <a:gd name="adj" fmla="val 9181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group of graphs of a function&#10;&#10;Description automatically generated with medium confidence">
            <a:extLst>
              <a:ext uri="{FF2B5EF4-FFF2-40B4-BE49-F238E27FC236}">
                <a16:creationId xmlns:a16="http://schemas.microsoft.com/office/drawing/2014/main" id="{F723F559-021C-BD64-0C09-260D0D34C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2" y="928383"/>
            <a:ext cx="3393326" cy="2521468"/>
          </a:xfrm>
          <a:prstGeom prst="rect">
            <a:avLst/>
          </a:prstGeom>
        </p:spPr>
      </p:pic>
      <p:pic>
        <p:nvPicPr>
          <p:cNvPr id="27" name="Picture 26" descr="A group of graphs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3FBF8CFE-5122-593B-7691-0A50182B0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8" y="3445243"/>
            <a:ext cx="3068820" cy="2645219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F4B93564-0ADD-2E06-47F6-C68C44A9FF49}"/>
              </a:ext>
            </a:extLst>
          </p:cNvPr>
          <p:cNvSpPr/>
          <p:nvPr/>
        </p:nvSpPr>
        <p:spPr>
          <a:xfrm rot="5400000">
            <a:off x="2422287" y="3198055"/>
            <a:ext cx="343814" cy="25156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CF39FD-3CF6-A205-10BA-EE55A671A53C}"/>
              </a:ext>
            </a:extLst>
          </p:cNvPr>
          <p:cNvSpPr txBox="1"/>
          <p:nvPr/>
        </p:nvSpPr>
        <p:spPr>
          <a:xfrm>
            <a:off x="6205007" y="936229"/>
            <a:ext cx="5838200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Detector Simulation GAN (DS-GAN)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AI-based detector proxy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over phase space data to avoid model dependance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Uncertainty evaluated training 10 independent GANs</a:t>
            </a:r>
          </a:p>
        </p:txBody>
      </p:sp>
    </p:spTree>
    <p:extLst>
      <p:ext uri="{BB962C8B-B14F-4D97-AF65-F5344CB8AC3E}">
        <p14:creationId xmlns:p14="http://schemas.microsoft.com/office/powerpoint/2010/main" val="335158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67B3F928-9944-C3ED-8EB3-707F2E629A11}"/>
              </a:ext>
            </a:extLst>
          </p:cNvPr>
          <p:cNvSpPr/>
          <p:nvPr/>
        </p:nvSpPr>
        <p:spPr>
          <a:xfrm>
            <a:off x="3484869" y="115324"/>
            <a:ext cx="5222263" cy="4714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/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it-IT" sz="2200" b="1">
                    <a:solidFill>
                      <a:schemeClr val="bg1"/>
                    </a:solidFill>
                  </a:rPr>
                  <a:t> photoproduction closure test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19F803F-90C0-07DB-FB07-6452DDBF6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868" y="152132"/>
                <a:ext cx="5222263" cy="430887"/>
              </a:xfrm>
              <a:prstGeom prst="rect">
                <a:avLst/>
              </a:prstGeom>
              <a:blipFill>
                <a:blip r:embed="rId2"/>
                <a:stretch>
                  <a:fillRect t="-11429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tangolo 44">
            <a:extLst>
              <a:ext uri="{FF2B5EF4-FFF2-40B4-BE49-F238E27FC236}">
                <a16:creationId xmlns:a16="http://schemas.microsoft.com/office/drawing/2014/main" id="{E3D2BB2F-6E57-CD6F-F992-9FB32573EED0}"/>
              </a:ext>
            </a:extLst>
          </p:cNvPr>
          <p:cNvSpPr/>
          <p:nvPr/>
        </p:nvSpPr>
        <p:spPr>
          <a:xfrm>
            <a:off x="0" y="6537324"/>
            <a:ext cx="12179807" cy="3206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 descr="Immagine che contiene silhouette, mammifero, cavallo, arte&#10;&#10;Descrizione generata automaticamente">
            <a:extLst>
              <a:ext uri="{FF2B5EF4-FFF2-40B4-BE49-F238E27FC236}">
                <a16:creationId xmlns:a16="http://schemas.microsoft.com/office/drawing/2014/main" id="{E8161296-C31C-79D6-53E5-CA16EA514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762" y="6550222"/>
            <a:ext cx="905855" cy="307778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A6D1BF6-A88B-4D29-CDEA-1A652A486524}"/>
              </a:ext>
            </a:extLst>
          </p:cNvPr>
          <p:cNvSpPr txBox="1"/>
          <p:nvPr/>
        </p:nvSpPr>
        <p:spPr>
          <a:xfrm>
            <a:off x="115382" y="6555396"/>
            <a:ext cx="204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8 – Marco Spreafico</a:t>
            </a:r>
          </a:p>
        </p:txBody>
      </p:sp>
      <p:pic>
        <p:nvPicPr>
          <p:cNvPr id="5" name="Picture 4" descr="A diagram of a general data flow&#10;&#10;Description automatically generated with medium confidence">
            <a:extLst>
              <a:ext uri="{FF2B5EF4-FFF2-40B4-BE49-F238E27FC236}">
                <a16:creationId xmlns:a16="http://schemas.microsoft.com/office/drawing/2014/main" id="{F8A7EDF7-E68E-093E-6B24-971D6FCC0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84" y="757329"/>
            <a:ext cx="6137260" cy="2237986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15538DD3-312B-6686-E74D-CC6AEF22D057}"/>
              </a:ext>
            </a:extLst>
          </p:cNvPr>
          <p:cNvSpPr txBox="1"/>
          <p:nvPr/>
        </p:nvSpPr>
        <p:spPr>
          <a:xfrm>
            <a:off x="4417937" y="6543772"/>
            <a:ext cx="3574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Generative modelling for CLAS analysis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6F21DF-51C1-67B1-F160-2D04D1ADA5CE}"/>
              </a:ext>
            </a:extLst>
          </p:cNvPr>
          <p:cNvSpPr/>
          <p:nvPr/>
        </p:nvSpPr>
        <p:spPr>
          <a:xfrm>
            <a:off x="6081588" y="628650"/>
            <a:ext cx="6068959" cy="2351504"/>
          </a:xfrm>
          <a:prstGeom prst="roundRect">
            <a:avLst>
              <a:gd name="adj" fmla="val 54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3E6214-B367-7641-CD70-DBA7384D1EE4}"/>
                  </a:ext>
                </a:extLst>
              </p:cNvPr>
              <p:cNvSpPr txBox="1"/>
              <p:nvPr/>
            </p:nvSpPr>
            <p:spPr>
              <a:xfrm>
                <a:off x="3653652" y="5617049"/>
                <a:ext cx="8498592" cy="7831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/>
                    <a:latin typeface="Gill Sans SemiBold" panose="020B0502020104020203" pitchFamily="34" charset="-79"/>
                    <a:cs typeface="Gill Sans" panose="020B0502020104020203" pitchFamily="34" charset="-79"/>
                  </a:rPr>
                  <a:t>U</a:t>
                </a:r>
                <a:r>
                  <a:rPr lang="en-US" sz="2000" b="1" dirty="0">
                    <a:solidFill>
                      <a:schemeClr val="tx1"/>
                    </a:solidFill>
                    <a:latin typeface="Gill Sans SemiBold" panose="020B0502020104020203" pitchFamily="34" charset="-79"/>
                    <a:cs typeface="Gill Sans" panose="020B0502020104020203" pitchFamily="34" charset="-79"/>
                  </a:rPr>
                  <a:t>NF-GAN can reproduce detector level pseudo-data within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anose="020B0502020104020203" pitchFamily="34" charset="-79"/>
                      </a:rPr>
                      <m:t>±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anose="020B0502020104020203" pitchFamily="34" charset="-79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anose="020B0502020104020203" pitchFamily="34" charset="-79"/>
                      </a:rPr>
                      <m:t>𝝈</m:t>
                    </m:r>
                  </m:oMath>
                </a14:m>
                <a:endParaRPr lang="en-GB" sz="2000" dirty="0">
                  <a:solidFill>
                    <a:schemeClr val="tx1"/>
                  </a:solidFill>
                  <a:effectLst/>
                  <a:latin typeface="Gill Sans SemiBold" panose="020B0502020104020203" pitchFamily="34" charset="-79"/>
                  <a:cs typeface="Gill Sans SemiBold" panose="020B0502020104020203" pitchFamily="34" charset="-79"/>
                </a:endParaRPr>
              </a:p>
              <a:p>
                <a:pPr algn="ctr"/>
                <a:r>
                  <a:rPr lang="en-GB" sz="2000" dirty="0">
                    <a:solidFill>
                      <a:schemeClr val="tx1"/>
                    </a:solidFill>
                    <a:effectLst/>
                    <a:latin typeface="Gill Sans SemiBold" panose="020B0502020104020203" pitchFamily="34" charset="-79"/>
                    <a:cs typeface="Gill Sans SemiBold" panose="020B0502020104020203" pitchFamily="34" charset="-79"/>
                  </a:rPr>
                  <a:t>Correlations are preserved </a:t>
                </a:r>
                <a:r>
                  <a:rPr lang="en-GB" sz="2000" dirty="0">
                    <a:solidFill>
                      <a:schemeClr val="tx1"/>
                    </a:solidFill>
                    <a:latin typeface="Gill Sans SemiBold" panose="020B0502020104020203" pitchFamily="34" charset="-79"/>
                    <a:cs typeface="Gill Sans SemiBold" panose="020B0502020104020203" pitchFamily="34" charset="-79"/>
                  </a:rPr>
                  <a:t>both in 2D and in 4D distributions within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anose="020B0502020104020203" pitchFamily="34" charset="-79"/>
                      </a:rPr>
                      <m:t>±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anose="020B0502020104020203" pitchFamily="34" charset="-79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anose="020B0502020104020203" pitchFamily="34" charset="-79"/>
                      </a:rPr>
                      <m:t>𝝈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Gill Sans SemiBold" panose="020B0502020104020203" pitchFamily="34" charset="-79"/>
                    <a:cs typeface="Gill Sans SemiBold" panose="020B0502020104020203" pitchFamily="34" charset="-79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effectLst/>
                    <a:latin typeface="Gill Sans SemiBold" panose="020B0502020104020203" pitchFamily="34" charset="-79"/>
                    <a:cs typeface="Gill Sans SemiBold" panose="020B0502020104020203" pitchFamily="34" charset="-79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3E6214-B367-7641-CD70-DBA7384D1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52" y="5617049"/>
                <a:ext cx="8498592" cy="783193"/>
              </a:xfrm>
              <a:prstGeom prst="roundRect">
                <a:avLst/>
              </a:prstGeom>
              <a:blipFill>
                <a:blip r:embed="rId5"/>
                <a:stretch>
                  <a:fillRect b="-6061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oup of graphs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8D367F65-AB41-27FA-2290-D846F9100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" y="3477061"/>
            <a:ext cx="3419756" cy="2954345"/>
          </a:xfrm>
          <a:prstGeom prst="rect">
            <a:avLst/>
          </a:prstGeom>
        </p:spPr>
      </p:pic>
      <p:pic>
        <p:nvPicPr>
          <p:cNvPr id="10" name="Picture 9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64DD67E6-5660-FA76-9B3C-9C0BF8F00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99" y="3498401"/>
            <a:ext cx="4167770" cy="2089848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13235A2-0181-003E-8E9C-C8F53F2B0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63" y="3482333"/>
            <a:ext cx="4450622" cy="1919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F1334C-FE86-7F53-9E1C-D12E55DAB80F}"/>
              </a:ext>
            </a:extLst>
          </p:cNvPr>
          <p:cNvSpPr txBox="1"/>
          <p:nvPr/>
        </p:nvSpPr>
        <p:spPr>
          <a:xfrm>
            <a:off x="1491536" y="306004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0983D-EB36-DCFC-C687-83D11FAA9D0D}"/>
              </a:ext>
            </a:extLst>
          </p:cNvPr>
          <p:cNvSpPr txBox="1"/>
          <p:nvPr/>
        </p:nvSpPr>
        <p:spPr>
          <a:xfrm>
            <a:off x="5407809" y="304689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A74F9-E60E-43E6-7453-56BE0125F6AE}"/>
              </a:ext>
            </a:extLst>
          </p:cNvPr>
          <p:cNvSpPr txBox="1"/>
          <p:nvPr/>
        </p:nvSpPr>
        <p:spPr>
          <a:xfrm>
            <a:off x="9746795" y="304689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4D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E2F26E6-04E7-3C80-0A6E-C436251CAC77}"/>
              </a:ext>
            </a:extLst>
          </p:cNvPr>
          <p:cNvSpPr/>
          <p:nvPr/>
        </p:nvSpPr>
        <p:spPr>
          <a:xfrm>
            <a:off x="2496709" y="3046891"/>
            <a:ext cx="2355907" cy="37721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C82140A-DE5F-1001-0290-97A121740E93}"/>
              </a:ext>
            </a:extLst>
          </p:cNvPr>
          <p:cNvSpPr/>
          <p:nvPr/>
        </p:nvSpPr>
        <p:spPr>
          <a:xfrm>
            <a:off x="6520070" y="3046891"/>
            <a:ext cx="2560831" cy="37721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58C765-12BE-B0EB-EBA8-A690BFD065C1}"/>
              </a:ext>
            </a:extLst>
          </p:cNvPr>
          <p:cNvSpPr txBox="1"/>
          <p:nvPr/>
        </p:nvSpPr>
        <p:spPr>
          <a:xfrm>
            <a:off x="446485" y="805986"/>
            <a:ext cx="4911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Training of the UNF-GAN with pseudo-data</a:t>
            </a:r>
          </a:p>
          <a:p>
            <a:pPr algn="ctr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Trained on MC pseudo-data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Generated synthetic vertex-level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effects applied with DS-GAN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Uncertainty estimated with pull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2815833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29605</TotalTime>
  <Words>856</Words>
  <Application>Microsoft Macintosh PowerPoint</Application>
  <PresentationFormat>Widescreen</PresentationFormat>
  <Paragraphs>158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 Math</vt:lpstr>
      <vt:lpstr>Gill Sans MT</vt:lpstr>
      <vt:lpstr>Gill Sans SemiBold</vt:lpstr>
      <vt:lpstr>Wingdings</vt:lpstr>
      <vt:lpstr>Tema di Office</vt:lpstr>
      <vt:lpstr>Generative modelling for CLAS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A(i)DAPT program AI for Data Analysis and Preservation </dc:title>
  <dc:creator>filippo</dc:creator>
  <cp:lastModifiedBy>Marco Spreafico</cp:lastModifiedBy>
  <cp:revision>57</cp:revision>
  <dcterms:created xsi:type="dcterms:W3CDTF">2023-10-13T19:32:32Z</dcterms:created>
  <dcterms:modified xsi:type="dcterms:W3CDTF">2024-06-12T11:40:50Z</dcterms:modified>
</cp:coreProperties>
</file>