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1"/>
  </p:notesMasterIdLst>
  <p:sldIdLst>
    <p:sldId id="256" r:id="rId5"/>
    <p:sldId id="258" r:id="rId6"/>
    <p:sldId id="261" r:id="rId7"/>
    <p:sldId id="269" r:id="rId8"/>
    <p:sldId id="259" r:id="rId9"/>
    <p:sldId id="263" r:id="rId10"/>
    <p:sldId id="267" r:id="rId11"/>
    <p:sldId id="260" r:id="rId12"/>
    <p:sldId id="262" r:id="rId13"/>
    <p:sldId id="264" r:id="rId14"/>
    <p:sldId id="265" r:id="rId15"/>
    <p:sldId id="268" r:id="rId16"/>
    <p:sldId id="266" r:id="rId17"/>
    <p:sldId id="271" r:id="rId18"/>
    <p:sldId id="270"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3663"/>
    <a:srgbClr val="FF7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4E4B4D-D929-9B41-902F-1885B388E234}" v="390" dt="2024-06-14T03:57:00.9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81001"/>
  </p:normalViewPr>
  <p:slideViewPr>
    <p:cSldViewPr snapToGrid="0">
      <p:cViewPr varScale="1">
        <p:scale>
          <a:sx n="97" d="100"/>
          <a:sy n="97" d="100"/>
        </p:scale>
        <p:origin x="110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193E15-9C2D-4565-8866-14B30478633C}" type="datetimeFigureOut">
              <a:rPr lang="en-US" smtClean="0"/>
              <a:t>6/13/24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6BF05E-19ED-42B1-8EA4-E288FCA35615}" type="slidenum">
              <a:rPr lang="en-US" smtClean="0"/>
              <a:t>‹#›</a:t>
            </a:fld>
            <a:endParaRPr lang="en-US"/>
          </a:p>
        </p:txBody>
      </p:sp>
    </p:spTree>
    <p:extLst>
      <p:ext uri="{BB962C8B-B14F-4D97-AF65-F5344CB8AC3E}">
        <p14:creationId xmlns:p14="http://schemas.microsoft.com/office/powerpoint/2010/main" val="2596982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6BF05E-19ED-42B1-8EA4-E288FCA35615}" type="slidenum">
              <a:rPr lang="en-US" smtClean="0"/>
              <a:t>1</a:t>
            </a:fld>
            <a:endParaRPr lang="en-US"/>
          </a:p>
        </p:txBody>
      </p:sp>
    </p:spTree>
    <p:extLst>
      <p:ext uri="{BB962C8B-B14F-4D97-AF65-F5344CB8AC3E}">
        <p14:creationId xmlns:p14="http://schemas.microsoft.com/office/powerpoint/2010/main" val="2711471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Nucleon Elastic Form Factors represent fundamental observable quantities which are related to the internal ground state structure of the nucleon. This includes the charge and magnetization distributions of the nucleon which can be obtained from the Nucleon transition current described in this equation. Rather than looking at F1 and 2 the </a:t>
            </a:r>
            <a:r>
              <a:rPr lang="en-US" dirty="0" err="1"/>
              <a:t>dirac</a:t>
            </a:r>
            <a:r>
              <a:rPr lang="en-US" dirty="0"/>
              <a:t> and </a:t>
            </a:r>
            <a:r>
              <a:rPr lang="en-US" dirty="0" err="1"/>
              <a:t>pauli</a:t>
            </a:r>
            <a:r>
              <a:rPr lang="en-US" dirty="0"/>
              <a:t> form factors, we instead look at the Sach’s form factors.</a:t>
            </a:r>
          </a:p>
        </p:txBody>
      </p:sp>
      <p:sp>
        <p:nvSpPr>
          <p:cNvPr id="4" name="Slide Number Placeholder 3"/>
          <p:cNvSpPr>
            <a:spLocks noGrp="1"/>
          </p:cNvSpPr>
          <p:nvPr>
            <p:ph type="sldNum" sz="quarter" idx="5"/>
          </p:nvPr>
        </p:nvSpPr>
        <p:spPr/>
        <p:txBody>
          <a:bodyPr/>
          <a:lstStyle/>
          <a:p>
            <a:fld id="{816BF05E-19ED-42B1-8EA4-E288FCA35615}" type="slidenum">
              <a:rPr lang="en-US" smtClean="0"/>
              <a:t>4</a:t>
            </a:fld>
            <a:endParaRPr lang="en-US"/>
          </a:p>
        </p:txBody>
      </p:sp>
    </p:spTree>
    <p:extLst>
      <p:ext uri="{BB962C8B-B14F-4D97-AF65-F5344CB8AC3E}">
        <p14:creationId xmlns:p14="http://schemas.microsoft.com/office/powerpoint/2010/main" val="3042136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form factors appear in the cross section, so early experiments focused on this measurement to extract the form factors</a:t>
            </a:r>
          </a:p>
          <a:p>
            <a:endParaRPr lang="en-US" dirty="0"/>
          </a:p>
          <a:p>
            <a:r>
              <a:rPr lang="en-US" dirty="0"/>
              <a:t>20 years ago the expectation was that the ratio of GE/GM would be 1, but further measurements began to differ from theory, leading physicists to explore other avenues.</a:t>
            </a:r>
          </a:p>
          <a:p>
            <a:endParaRPr lang="en-US" dirty="0"/>
          </a:p>
          <a:p>
            <a:r>
              <a:rPr lang="en-US" dirty="0"/>
              <a:t>A major problem is that the relativistic quark model incorporates different elements of QCD, but there is too much going on in the nucleon to calculate form factors from scratch. We  need to understand which elements need to be incorporated </a:t>
            </a:r>
          </a:p>
          <a:p>
            <a:endParaRPr lang="en-US" dirty="0"/>
          </a:p>
          <a:p>
            <a:r>
              <a:rPr lang="en-US" dirty="0"/>
              <a:t>The two-photon exchange is a higher order correction to these form factors that offers the most likely path to explain this discrepancy. We want to make these precision measurements at high Q^2 where models differ greatly in order to help constrain the effect of the two-photon exchange.</a:t>
            </a:r>
          </a:p>
        </p:txBody>
      </p:sp>
      <p:sp>
        <p:nvSpPr>
          <p:cNvPr id="4" name="Slide Number Placeholder 3"/>
          <p:cNvSpPr>
            <a:spLocks noGrp="1"/>
          </p:cNvSpPr>
          <p:nvPr>
            <p:ph type="sldNum" sz="quarter" idx="5"/>
          </p:nvPr>
        </p:nvSpPr>
        <p:spPr/>
        <p:txBody>
          <a:bodyPr/>
          <a:lstStyle/>
          <a:p>
            <a:fld id="{816BF05E-19ED-42B1-8EA4-E288FCA35615}" type="slidenum">
              <a:rPr lang="en-US" smtClean="0"/>
              <a:t>5</a:t>
            </a:fld>
            <a:endParaRPr lang="en-US"/>
          </a:p>
        </p:txBody>
      </p:sp>
    </p:spTree>
    <p:extLst>
      <p:ext uri="{BB962C8B-B14F-4D97-AF65-F5344CB8AC3E}">
        <p14:creationId xmlns:p14="http://schemas.microsoft.com/office/powerpoint/2010/main" val="904424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does the experiment actually work? We do what is called the polarization transfer method in which a polarized electron beam is scattered off an unpolarized proton target resulting in partial polarization transfer. In this method we can write the ratio of the form factors as being proportional to the ratio of the scattered hadron polarization.</a:t>
            </a:r>
          </a:p>
          <a:p>
            <a:endParaRPr lang="en-US" dirty="0"/>
          </a:p>
          <a:p>
            <a:r>
              <a:rPr lang="en-US" dirty="0"/>
              <a:t> So if we refer to the diagram; Our beam comes in, hits our liquid hydrogen target, and the scattered electron and proton our detected in our spectrometer. Our spectrometer is broken into two parts: On the top here we have the “</a:t>
            </a:r>
            <a:r>
              <a:rPr lang="en-US" dirty="0" err="1"/>
              <a:t>Bigbite</a:t>
            </a:r>
            <a:r>
              <a:rPr lang="en-US" dirty="0"/>
              <a:t>” spectrometer where our scattered electrons enter. This helps us find coincidence to all the relevant proton events we detect in the hadron side. In the Super </a:t>
            </a:r>
            <a:r>
              <a:rPr lang="en-US" dirty="0" err="1"/>
              <a:t>Bigbite</a:t>
            </a:r>
            <a:r>
              <a:rPr lang="en-US" dirty="0"/>
              <a:t> side, the protons momentum, energy, and most importantly polarization are detected, all quantities we need in our analysis. NOTE: The spectrometers are not fixed and can rotate.</a:t>
            </a:r>
          </a:p>
        </p:txBody>
      </p:sp>
      <p:sp>
        <p:nvSpPr>
          <p:cNvPr id="4" name="Slide Number Placeholder 3"/>
          <p:cNvSpPr>
            <a:spLocks noGrp="1"/>
          </p:cNvSpPr>
          <p:nvPr>
            <p:ph type="sldNum" sz="quarter" idx="5"/>
          </p:nvPr>
        </p:nvSpPr>
        <p:spPr/>
        <p:txBody>
          <a:bodyPr/>
          <a:lstStyle/>
          <a:p>
            <a:fld id="{816BF05E-19ED-42B1-8EA4-E288FCA35615}" type="slidenum">
              <a:rPr lang="en-US" smtClean="0"/>
              <a:t>6</a:t>
            </a:fld>
            <a:endParaRPr lang="en-US"/>
          </a:p>
        </p:txBody>
      </p:sp>
    </p:spTree>
    <p:extLst>
      <p:ext uri="{BB962C8B-B14F-4D97-AF65-F5344CB8AC3E}">
        <p14:creationId xmlns:p14="http://schemas.microsoft.com/office/powerpoint/2010/main" val="297193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the polarimeter measure the polarization? Strictly speaking, it doesn’t exactly give us the actual polarization value of the protons, rather what we measure is an asymmetry which is related to the polarization.</a:t>
            </a:r>
          </a:p>
          <a:p>
            <a:endParaRPr lang="en-US" dirty="0"/>
          </a:p>
          <a:p>
            <a:r>
              <a:rPr lang="en-US" dirty="0"/>
              <a:t>What ends up happening is that the incident proton undergoes secondary scattering in the polarimeter analyzer block which will give the proton a preferential scattering direction dependent on its polarization. </a:t>
            </a:r>
          </a:p>
          <a:p>
            <a:endParaRPr lang="en-US" dirty="0"/>
          </a:p>
          <a:p>
            <a:r>
              <a:rPr lang="en-US" dirty="0"/>
              <a:t>One major catch is that to get this asymmetry, the polarization vector must be perpendicular to the momentum of the proton.</a:t>
            </a:r>
          </a:p>
          <a:p>
            <a:endParaRPr lang="en-US" dirty="0"/>
          </a:p>
          <a:p>
            <a:r>
              <a:rPr lang="en-US" dirty="0"/>
              <a:t>But I’ve said that the form factor ratio requires this longitudinal polarization component that is parallel to the protons momentum. This is where the dipole magnet comes in, the proton undergoes spin orbit precession in the field rotating the longitudinal component out of the scattering plane.</a:t>
            </a:r>
          </a:p>
        </p:txBody>
      </p:sp>
      <p:sp>
        <p:nvSpPr>
          <p:cNvPr id="4" name="Slide Number Placeholder 3"/>
          <p:cNvSpPr>
            <a:spLocks noGrp="1"/>
          </p:cNvSpPr>
          <p:nvPr>
            <p:ph type="sldNum" sz="quarter" idx="5"/>
          </p:nvPr>
        </p:nvSpPr>
        <p:spPr/>
        <p:txBody>
          <a:bodyPr/>
          <a:lstStyle/>
          <a:p>
            <a:fld id="{816BF05E-19ED-42B1-8EA4-E288FCA35615}" type="slidenum">
              <a:rPr lang="en-US" smtClean="0"/>
              <a:t>7</a:t>
            </a:fld>
            <a:endParaRPr lang="en-US"/>
          </a:p>
        </p:txBody>
      </p:sp>
    </p:spTree>
    <p:extLst>
      <p:ext uri="{BB962C8B-B14F-4D97-AF65-F5344CB8AC3E}">
        <p14:creationId xmlns:p14="http://schemas.microsoft.com/office/powerpoint/2010/main" val="1442553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how are we going to make these measurements really? I mean, really, how do these detectors work. Let’s zoom in on the hadron arm. As is shown in the diagram, we have our SBS magnet on the right here to select out all our protons. Next we find our polarimeter flanked by a series of GEM tracking detectors. Why do we need these tracking detectors? They provide us with spatial information about the scattered proton such as the scattering angle and direction. Note that we have many different GEMs in this schematic; There are 3 different types, but all were built by the Uva GEM group and have all been tested in pervious SBS experiments. We put the “smaller” GEMs in front to allow for the spread of  particles as they pass through the spectrometer.</a:t>
            </a:r>
          </a:p>
        </p:txBody>
      </p:sp>
      <p:sp>
        <p:nvSpPr>
          <p:cNvPr id="4" name="Slide Number Placeholder 3"/>
          <p:cNvSpPr>
            <a:spLocks noGrp="1"/>
          </p:cNvSpPr>
          <p:nvPr>
            <p:ph type="sldNum" sz="quarter" idx="5"/>
          </p:nvPr>
        </p:nvSpPr>
        <p:spPr/>
        <p:txBody>
          <a:bodyPr/>
          <a:lstStyle/>
          <a:p>
            <a:fld id="{816BF05E-19ED-42B1-8EA4-E288FCA35615}" type="slidenum">
              <a:rPr lang="en-US" smtClean="0"/>
              <a:t>8</a:t>
            </a:fld>
            <a:endParaRPr lang="en-US"/>
          </a:p>
        </p:txBody>
      </p:sp>
    </p:spTree>
    <p:extLst>
      <p:ext uri="{BB962C8B-B14F-4D97-AF65-F5344CB8AC3E}">
        <p14:creationId xmlns:p14="http://schemas.microsoft.com/office/powerpoint/2010/main" val="2754754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D0D0D"/>
                </a:solidFill>
                <a:effectLst/>
                <a:highlight>
                  <a:srgbClr val="FFFFFF"/>
                </a:highlight>
                <a:latin typeface="ui-sans-serif"/>
              </a:rPr>
              <a:t>(Analog Pipeline Voltage)</a:t>
            </a:r>
          </a:p>
          <a:p>
            <a:r>
              <a:rPr lang="en-US" dirty="0"/>
              <a:t>What exactly is a GEM detector? GEM stands for Gas electron multiplication, for those familiar these are a subset of MPGDs or micro pattern… If we follow the diagram here, we have this entire region filled with an ionizing gas. Each of these layers, including the top and the bottom of these internal layers, are held at a different potential that cascades from top to bottom. When in incident particle (say, a proton) enters the chamber it will ionize gas in this top region. The resulting ionized electrons drift through the field until they reach the first GEM layer, where they are amplified by a factor of roughly 20. Those electrons then drift, are amplified, and so on. Finally, the charge is deposited on a readout board made of a bunch of wire strips spaced on the order of roughly 400 microns. The signals from these wires are then readout by our electronics and use coincidence in the two directions to map out a hit.</a:t>
            </a:r>
          </a:p>
        </p:txBody>
      </p:sp>
      <p:sp>
        <p:nvSpPr>
          <p:cNvPr id="4" name="Slide Number Placeholder 3"/>
          <p:cNvSpPr>
            <a:spLocks noGrp="1"/>
          </p:cNvSpPr>
          <p:nvPr>
            <p:ph type="sldNum" sz="quarter" idx="5"/>
          </p:nvPr>
        </p:nvSpPr>
        <p:spPr/>
        <p:txBody>
          <a:bodyPr/>
          <a:lstStyle/>
          <a:p>
            <a:fld id="{816BF05E-19ED-42B1-8EA4-E288FCA35615}" type="slidenum">
              <a:rPr lang="en-US" smtClean="0"/>
              <a:t>9</a:t>
            </a:fld>
            <a:endParaRPr lang="en-US"/>
          </a:p>
        </p:txBody>
      </p:sp>
    </p:spTree>
    <p:extLst>
      <p:ext uri="{BB962C8B-B14F-4D97-AF65-F5344CB8AC3E}">
        <p14:creationId xmlns:p14="http://schemas.microsoft.com/office/powerpoint/2010/main" val="3899238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6BF05E-19ED-42B1-8EA4-E288FCA35615}" type="slidenum">
              <a:rPr lang="en-US" smtClean="0"/>
              <a:t>12</a:t>
            </a:fld>
            <a:endParaRPr lang="en-US"/>
          </a:p>
        </p:txBody>
      </p:sp>
    </p:spTree>
    <p:extLst>
      <p:ext uri="{BB962C8B-B14F-4D97-AF65-F5344CB8AC3E}">
        <p14:creationId xmlns:p14="http://schemas.microsoft.com/office/powerpoint/2010/main" val="2604797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6BF05E-19ED-42B1-8EA4-E288FCA35615}" type="slidenum">
              <a:rPr lang="en-US" smtClean="0"/>
              <a:t>15</a:t>
            </a:fld>
            <a:endParaRPr lang="en-US"/>
          </a:p>
        </p:txBody>
      </p:sp>
    </p:spTree>
    <p:extLst>
      <p:ext uri="{BB962C8B-B14F-4D97-AF65-F5344CB8AC3E}">
        <p14:creationId xmlns:p14="http://schemas.microsoft.com/office/powerpoint/2010/main" val="22133967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9F4CF07-0B65-EAD2-3193-F7FF61C061B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2758" y="3602038"/>
            <a:ext cx="2482970" cy="2482970"/>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9;p2">
            <a:extLst>
              <a:ext uri="{FF2B5EF4-FFF2-40B4-BE49-F238E27FC236}">
                <a16:creationId xmlns:a16="http://schemas.microsoft.com/office/drawing/2014/main" id="{1601BB4F-FD86-677B-1E3E-49F2771A5A86}"/>
              </a:ext>
            </a:extLst>
          </p:cNvPr>
          <p:cNvSpPr/>
          <p:nvPr userDrawn="1"/>
        </p:nvSpPr>
        <p:spPr>
          <a:xfrm>
            <a:off x="173966" y="136525"/>
            <a:ext cx="11844068" cy="2949463"/>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09F82428-5010-6E68-4EEA-55EB836344F8}"/>
              </a:ext>
            </a:extLst>
          </p:cNvPr>
          <p:cNvSpPr>
            <a:spLocks noGrp="1"/>
          </p:cNvSpPr>
          <p:nvPr>
            <p:ph type="ctrTitle"/>
          </p:nvPr>
        </p:nvSpPr>
        <p:spPr>
          <a:xfrm>
            <a:off x="313426" y="267703"/>
            <a:ext cx="11565148" cy="2699783"/>
          </a:xfrm>
        </p:spPr>
        <p:txBody>
          <a:bodyPr anchor="ctr"/>
          <a:lstStyle>
            <a:lvl1pPr algn="ctr">
              <a:defRPr sz="6000">
                <a:solidFill>
                  <a:schemeClr val="bg1"/>
                </a:solidFill>
                <a:latin typeface="+mn-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9C5067C-93FB-92D0-9D21-3C98571345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702EB9-D9B0-327F-E416-4B4E82053735}"/>
              </a:ext>
            </a:extLst>
          </p:cNvPr>
          <p:cNvSpPr>
            <a:spLocks noGrp="1"/>
          </p:cNvSpPr>
          <p:nvPr>
            <p:ph type="dt" sz="half" idx="10"/>
          </p:nvPr>
        </p:nvSpPr>
        <p:spPr/>
        <p:txBody>
          <a:bodyPr/>
          <a:lstStyle/>
          <a:p>
            <a:r>
              <a:rPr lang="en-US"/>
              <a:t>June 14, 2024</a:t>
            </a:r>
          </a:p>
        </p:txBody>
      </p:sp>
      <p:sp>
        <p:nvSpPr>
          <p:cNvPr id="5" name="Footer Placeholder 4">
            <a:extLst>
              <a:ext uri="{FF2B5EF4-FFF2-40B4-BE49-F238E27FC236}">
                <a16:creationId xmlns:a16="http://schemas.microsoft.com/office/drawing/2014/main" id="{33478EBD-4E30-898C-F063-E761F8458351}"/>
              </a:ext>
            </a:extLst>
          </p:cNvPr>
          <p:cNvSpPr>
            <a:spLocks noGrp="1"/>
          </p:cNvSpPr>
          <p:nvPr>
            <p:ph type="ftr" sz="quarter" idx="11"/>
          </p:nvPr>
        </p:nvSpPr>
        <p:spPr/>
        <p:txBody>
          <a:bodyPr/>
          <a:lstStyle/>
          <a:p>
            <a:r>
              <a:rPr lang="en-US"/>
              <a:t>Jacob McMurtry, University of Virginia</a:t>
            </a:r>
          </a:p>
        </p:txBody>
      </p:sp>
      <p:sp>
        <p:nvSpPr>
          <p:cNvPr id="6" name="Slide Number Placeholder 5">
            <a:extLst>
              <a:ext uri="{FF2B5EF4-FFF2-40B4-BE49-F238E27FC236}">
                <a16:creationId xmlns:a16="http://schemas.microsoft.com/office/drawing/2014/main" id="{E55B25C0-C58C-EC50-12A0-51402D026F65}"/>
              </a:ext>
            </a:extLst>
          </p:cNvPr>
          <p:cNvSpPr>
            <a:spLocks noGrp="1"/>
          </p:cNvSpPr>
          <p:nvPr>
            <p:ph type="sldNum" sz="quarter" idx="12"/>
          </p:nvPr>
        </p:nvSpPr>
        <p:spPr/>
        <p:txBody>
          <a:bodyPr/>
          <a:lstStyle/>
          <a:p>
            <a:fld id="{08C49C7C-553C-4518-9854-3BEE41672621}" type="slidenum">
              <a:rPr lang="en-US" smtClean="0"/>
              <a:t>‹#›</a:t>
            </a:fld>
            <a:endParaRPr lang="en-US" dirty="0"/>
          </a:p>
        </p:txBody>
      </p:sp>
    </p:spTree>
    <p:extLst>
      <p:ext uri="{BB962C8B-B14F-4D97-AF65-F5344CB8AC3E}">
        <p14:creationId xmlns:p14="http://schemas.microsoft.com/office/powerpoint/2010/main" val="2591202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4FB80-85EE-1A30-A603-C7C97B8F96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4C3A2D-9CDD-88E1-4BB3-11E7958F6D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1E51B0-474C-1AFF-3DCE-BCE30E2A7C44}"/>
              </a:ext>
            </a:extLst>
          </p:cNvPr>
          <p:cNvSpPr>
            <a:spLocks noGrp="1"/>
          </p:cNvSpPr>
          <p:nvPr>
            <p:ph type="dt" sz="half" idx="10"/>
          </p:nvPr>
        </p:nvSpPr>
        <p:spPr/>
        <p:txBody>
          <a:bodyPr/>
          <a:lstStyle/>
          <a:p>
            <a:r>
              <a:rPr lang="en-US"/>
              <a:t>June 14, 2024</a:t>
            </a:r>
          </a:p>
        </p:txBody>
      </p:sp>
      <p:sp>
        <p:nvSpPr>
          <p:cNvPr id="5" name="Footer Placeholder 4">
            <a:extLst>
              <a:ext uri="{FF2B5EF4-FFF2-40B4-BE49-F238E27FC236}">
                <a16:creationId xmlns:a16="http://schemas.microsoft.com/office/drawing/2014/main" id="{B0C0CBA4-851B-C0F0-2C6D-B9ED50E43D90}"/>
              </a:ext>
            </a:extLst>
          </p:cNvPr>
          <p:cNvSpPr>
            <a:spLocks noGrp="1"/>
          </p:cNvSpPr>
          <p:nvPr>
            <p:ph type="ftr" sz="quarter" idx="11"/>
          </p:nvPr>
        </p:nvSpPr>
        <p:spPr/>
        <p:txBody>
          <a:bodyPr/>
          <a:lstStyle/>
          <a:p>
            <a:r>
              <a:rPr lang="en-US"/>
              <a:t>Jacob McMurtry, University of Virginia</a:t>
            </a:r>
          </a:p>
        </p:txBody>
      </p:sp>
      <p:sp>
        <p:nvSpPr>
          <p:cNvPr id="6" name="Slide Number Placeholder 5">
            <a:extLst>
              <a:ext uri="{FF2B5EF4-FFF2-40B4-BE49-F238E27FC236}">
                <a16:creationId xmlns:a16="http://schemas.microsoft.com/office/drawing/2014/main" id="{53A25AB5-E649-0020-4BB2-5D079F988A65}"/>
              </a:ext>
            </a:extLst>
          </p:cNvPr>
          <p:cNvSpPr>
            <a:spLocks noGrp="1"/>
          </p:cNvSpPr>
          <p:nvPr>
            <p:ph type="sldNum" sz="quarter" idx="12"/>
          </p:nvPr>
        </p:nvSpPr>
        <p:spPr/>
        <p:txBody>
          <a:bodyPr/>
          <a:lstStyle/>
          <a:p>
            <a:fld id="{08C49C7C-553C-4518-9854-3BEE41672621}" type="slidenum">
              <a:rPr lang="en-US" smtClean="0"/>
              <a:t>‹#›</a:t>
            </a:fld>
            <a:endParaRPr lang="en-US"/>
          </a:p>
        </p:txBody>
      </p:sp>
    </p:spTree>
    <p:extLst>
      <p:ext uri="{BB962C8B-B14F-4D97-AF65-F5344CB8AC3E}">
        <p14:creationId xmlns:p14="http://schemas.microsoft.com/office/powerpoint/2010/main" val="2047823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4D706F-B967-D81C-F6A2-82C6A105DC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9085A4-5AF7-3A49-076D-67D4ED9F86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AF9C9D-5A64-737A-BBC3-BC850ED7152A}"/>
              </a:ext>
            </a:extLst>
          </p:cNvPr>
          <p:cNvSpPr>
            <a:spLocks noGrp="1"/>
          </p:cNvSpPr>
          <p:nvPr>
            <p:ph type="dt" sz="half" idx="10"/>
          </p:nvPr>
        </p:nvSpPr>
        <p:spPr/>
        <p:txBody>
          <a:bodyPr/>
          <a:lstStyle/>
          <a:p>
            <a:r>
              <a:rPr lang="en-US"/>
              <a:t>June 14, 2024</a:t>
            </a:r>
          </a:p>
        </p:txBody>
      </p:sp>
      <p:sp>
        <p:nvSpPr>
          <p:cNvPr id="5" name="Footer Placeholder 4">
            <a:extLst>
              <a:ext uri="{FF2B5EF4-FFF2-40B4-BE49-F238E27FC236}">
                <a16:creationId xmlns:a16="http://schemas.microsoft.com/office/drawing/2014/main" id="{31CD4A49-41FA-F680-2B42-2E421247E86B}"/>
              </a:ext>
            </a:extLst>
          </p:cNvPr>
          <p:cNvSpPr>
            <a:spLocks noGrp="1"/>
          </p:cNvSpPr>
          <p:nvPr>
            <p:ph type="ftr" sz="quarter" idx="11"/>
          </p:nvPr>
        </p:nvSpPr>
        <p:spPr/>
        <p:txBody>
          <a:bodyPr/>
          <a:lstStyle/>
          <a:p>
            <a:r>
              <a:rPr lang="en-US"/>
              <a:t>Jacob McMurtry, University of Virginia</a:t>
            </a:r>
          </a:p>
        </p:txBody>
      </p:sp>
      <p:sp>
        <p:nvSpPr>
          <p:cNvPr id="6" name="Slide Number Placeholder 5">
            <a:extLst>
              <a:ext uri="{FF2B5EF4-FFF2-40B4-BE49-F238E27FC236}">
                <a16:creationId xmlns:a16="http://schemas.microsoft.com/office/drawing/2014/main" id="{C55D108E-B896-5F42-0D04-E97425D8E847}"/>
              </a:ext>
            </a:extLst>
          </p:cNvPr>
          <p:cNvSpPr>
            <a:spLocks noGrp="1"/>
          </p:cNvSpPr>
          <p:nvPr>
            <p:ph type="sldNum" sz="quarter" idx="12"/>
          </p:nvPr>
        </p:nvSpPr>
        <p:spPr/>
        <p:txBody>
          <a:bodyPr/>
          <a:lstStyle/>
          <a:p>
            <a:fld id="{08C49C7C-553C-4518-9854-3BEE41672621}" type="slidenum">
              <a:rPr lang="en-US" smtClean="0"/>
              <a:t>‹#›</a:t>
            </a:fld>
            <a:endParaRPr lang="en-US"/>
          </a:p>
        </p:txBody>
      </p:sp>
    </p:spTree>
    <p:extLst>
      <p:ext uri="{BB962C8B-B14F-4D97-AF65-F5344CB8AC3E}">
        <p14:creationId xmlns:p14="http://schemas.microsoft.com/office/powerpoint/2010/main" val="3257664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Google Shape;24;p4">
            <a:extLst>
              <a:ext uri="{FF2B5EF4-FFF2-40B4-BE49-F238E27FC236}">
                <a16:creationId xmlns:a16="http://schemas.microsoft.com/office/drawing/2014/main" id="{4B347939-8102-CCF7-B8BD-8948D55384A5}"/>
              </a:ext>
            </a:extLst>
          </p:cNvPr>
          <p:cNvSpPr/>
          <p:nvPr userDrawn="1"/>
        </p:nvSpPr>
        <p:spPr>
          <a:xfrm>
            <a:off x="-4050" y="6581999"/>
            <a:ext cx="1684500" cy="276000"/>
          </a:xfrm>
          <a:prstGeom prst="rect">
            <a:avLst/>
          </a:prstGeom>
          <a:solidFill>
            <a:srgbClr val="FF78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7" name="Google Shape;24;p4">
            <a:extLst>
              <a:ext uri="{FF2B5EF4-FFF2-40B4-BE49-F238E27FC236}">
                <a16:creationId xmlns:a16="http://schemas.microsoft.com/office/drawing/2014/main" id="{362639A3-016E-00F5-6EEE-C10A2FCB0E6E}"/>
              </a:ext>
            </a:extLst>
          </p:cNvPr>
          <p:cNvSpPr/>
          <p:nvPr userDrawn="1"/>
        </p:nvSpPr>
        <p:spPr>
          <a:xfrm>
            <a:off x="10507500" y="6583475"/>
            <a:ext cx="1684500" cy="274525"/>
          </a:xfrm>
          <a:prstGeom prst="rect">
            <a:avLst/>
          </a:prstGeom>
          <a:solidFill>
            <a:srgbClr val="FF78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2;p4">
            <a:extLst>
              <a:ext uri="{FF2B5EF4-FFF2-40B4-BE49-F238E27FC236}">
                <a16:creationId xmlns:a16="http://schemas.microsoft.com/office/drawing/2014/main" id="{BA45FE0D-69B6-BDBC-A084-FE710EA3A6F4}"/>
              </a:ext>
            </a:extLst>
          </p:cNvPr>
          <p:cNvSpPr/>
          <p:nvPr userDrawn="1"/>
        </p:nvSpPr>
        <p:spPr>
          <a:xfrm>
            <a:off x="1680450" y="6583475"/>
            <a:ext cx="8827050" cy="2760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p4">
            <a:extLst>
              <a:ext uri="{FF2B5EF4-FFF2-40B4-BE49-F238E27FC236}">
                <a16:creationId xmlns:a16="http://schemas.microsoft.com/office/drawing/2014/main" id="{2CB47F6C-48D9-19A3-3AB7-C972FF695609}"/>
              </a:ext>
            </a:extLst>
          </p:cNvPr>
          <p:cNvSpPr/>
          <p:nvPr userDrawn="1"/>
        </p:nvSpPr>
        <p:spPr>
          <a:xfrm>
            <a:off x="0" y="0"/>
            <a:ext cx="11353800" cy="927694"/>
          </a:xfrm>
          <a:prstGeom prst="flowChartProcess">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3D91CC3C-EC0D-C058-BF8C-656BF4ECC0A4}"/>
              </a:ext>
            </a:extLst>
          </p:cNvPr>
          <p:cNvSpPr>
            <a:spLocks noGrp="1"/>
          </p:cNvSpPr>
          <p:nvPr>
            <p:ph type="title"/>
          </p:nvPr>
        </p:nvSpPr>
        <p:spPr>
          <a:xfrm>
            <a:off x="-1" y="1"/>
            <a:ext cx="11353799" cy="927694"/>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9D6CFC4-EEB0-F8E6-57D1-A6168782F0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3F19CD-12DF-954C-BDE8-040FA2C505C9}"/>
              </a:ext>
            </a:extLst>
          </p:cNvPr>
          <p:cNvSpPr>
            <a:spLocks noGrp="1"/>
          </p:cNvSpPr>
          <p:nvPr>
            <p:ph type="dt" sz="half" idx="10"/>
          </p:nvPr>
        </p:nvSpPr>
        <p:spPr>
          <a:xfrm>
            <a:off x="0" y="6581978"/>
            <a:ext cx="2743200" cy="276021"/>
          </a:xfrm>
        </p:spPr>
        <p:txBody>
          <a:bodyPr/>
          <a:lstStyle>
            <a:lvl1pPr>
              <a:defRPr>
                <a:solidFill>
                  <a:schemeClr val="bg1"/>
                </a:solidFill>
              </a:defRPr>
            </a:lvl1pPr>
          </a:lstStyle>
          <a:p>
            <a:r>
              <a:rPr lang="en-US"/>
              <a:t>June 14, 2024</a:t>
            </a:r>
            <a:endParaRPr lang="en-US" dirty="0"/>
          </a:p>
        </p:txBody>
      </p:sp>
      <p:sp>
        <p:nvSpPr>
          <p:cNvPr id="5" name="Footer Placeholder 4">
            <a:extLst>
              <a:ext uri="{FF2B5EF4-FFF2-40B4-BE49-F238E27FC236}">
                <a16:creationId xmlns:a16="http://schemas.microsoft.com/office/drawing/2014/main" id="{A8FAB4F9-9A75-A9FB-02BB-B862AAE3C099}"/>
              </a:ext>
            </a:extLst>
          </p:cNvPr>
          <p:cNvSpPr>
            <a:spLocks noGrp="1"/>
          </p:cNvSpPr>
          <p:nvPr>
            <p:ph type="ftr" sz="quarter" idx="11"/>
          </p:nvPr>
        </p:nvSpPr>
        <p:spPr>
          <a:xfrm>
            <a:off x="4036575" y="6581978"/>
            <a:ext cx="4114800" cy="276022"/>
          </a:xfrm>
        </p:spPr>
        <p:txBody>
          <a:bodyPr/>
          <a:lstStyle>
            <a:lvl1pPr>
              <a:defRPr>
                <a:solidFill>
                  <a:schemeClr val="bg1"/>
                </a:solidFill>
              </a:defRPr>
            </a:lvl1pPr>
          </a:lstStyle>
          <a:p>
            <a:r>
              <a:rPr lang="en-US" dirty="0"/>
              <a:t>Jacob McMurtry, University of Virginia</a:t>
            </a:r>
          </a:p>
        </p:txBody>
      </p:sp>
      <p:sp>
        <p:nvSpPr>
          <p:cNvPr id="6" name="Slide Number Placeholder 5">
            <a:extLst>
              <a:ext uri="{FF2B5EF4-FFF2-40B4-BE49-F238E27FC236}">
                <a16:creationId xmlns:a16="http://schemas.microsoft.com/office/drawing/2014/main" id="{D162231B-07D0-AA7F-BB46-0EF23FAFB152}"/>
              </a:ext>
            </a:extLst>
          </p:cNvPr>
          <p:cNvSpPr>
            <a:spLocks noGrp="1"/>
          </p:cNvSpPr>
          <p:nvPr>
            <p:ph type="sldNum" sz="quarter" idx="12"/>
          </p:nvPr>
        </p:nvSpPr>
        <p:spPr>
          <a:xfrm>
            <a:off x="10507500" y="6581978"/>
            <a:ext cx="1684500" cy="274525"/>
          </a:xfrm>
        </p:spPr>
        <p:txBody>
          <a:bodyPr/>
          <a:lstStyle>
            <a:lvl1pPr>
              <a:defRPr>
                <a:solidFill>
                  <a:schemeClr val="bg1"/>
                </a:solidFill>
              </a:defRPr>
            </a:lvl1pPr>
          </a:lstStyle>
          <a:p>
            <a:fld id="{08C49C7C-553C-4518-9854-3BEE41672621}" type="slidenum">
              <a:rPr lang="en-US" smtClean="0"/>
              <a:pPr/>
              <a:t>‹#›</a:t>
            </a:fld>
            <a:endParaRPr lang="en-US" dirty="0"/>
          </a:p>
        </p:txBody>
      </p:sp>
      <p:pic>
        <p:nvPicPr>
          <p:cNvPr id="10" name="Picture 9" descr="A blue and white logo with red lines around it&#10;&#10;Description automatically generated">
            <a:extLst>
              <a:ext uri="{FF2B5EF4-FFF2-40B4-BE49-F238E27FC236}">
                <a16:creationId xmlns:a16="http://schemas.microsoft.com/office/drawing/2014/main" id="{CAB6321B-4562-A358-A34B-22B12242AA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6469" y="955"/>
            <a:ext cx="815531" cy="926739"/>
          </a:xfrm>
          <a:prstGeom prst="rect">
            <a:avLst/>
          </a:prstGeom>
        </p:spPr>
      </p:pic>
    </p:spTree>
    <p:extLst>
      <p:ext uri="{BB962C8B-B14F-4D97-AF65-F5344CB8AC3E}">
        <p14:creationId xmlns:p14="http://schemas.microsoft.com/office/powerpoint/2010/main" val="473573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B51C7-1BD2-FB7E-FDB5-6302B659F5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31D67D-83B6-EF7A-5E00-B28A36D7E7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D35995-5F85-9BCC-97A6-3BBD30396FB6}"/>
              </a:ext>
            </a:extLst>
          </p:cNvPr>
          <p:cNvSpPr>
            <a:spLocks noGrp="1"/>
          </p:cNvSpPr>
          <p:nvPr>
            <p:ph type="dt" sz="half" idx="10"/>
          </p:nvPr>
        </p:nvSpPr>
        <p:spPr/>
        <p:txBody>
          <a:bodyPr/>
          <a:lstStyle/>
          <a:p>
            <a:r>
              <a:rPr lang="en-US"/>
              <a:t>June 14, 2024</a:t>
            </a:r>
          </a:p>
        </p:txBody>
      </p:sp>
      <p:sp>
        <p:nvSpPr>
          <p:cNvPr id="5" name="Footer Placeholder 4">
            <a:extLst>
              <a:ext uri="{FF2B5EF4-FFF2-40B4-BE49-F238E27FC236}">
                <a16:creationId xmlns:a16="http://schemas.microsoft.com/office/drawing/2014/main" id="{59258FCE-12C5-CD65-E5B2-ED419863B342}"/>
              </a:ext>
            </a:extLst>
          </p:cNvPr>
          <p:cNvSpPr>
            <a:spLocks noGrp="1"/>
          </p:cNvSpPr>
          <p:nvPr>
            <p:ph type="ftr" sz="quarter" idx="11"/>
          </p:nvPr>
        </p:nvSpPr>
        <p:spPr/>
        <p:txBody>
          <a:bodyPr/>
          <a:lstStyle/>
          <a:p>
            <a:r>
              <a:rPr lang="en-US"/>
              <a:t>Jacob McMurtry, University of Virginia</a:t>
            </a:r>
          </a:p>
        </p:txBody>
      </p:sp>
      <p:sp>
        <p:nvSpPr>
          <p:cNvPr id="6" name="Slide Number Placeholder 5">
            <a:extLst>
              <a:ext uri="{FF2B5EF4-FFF2-40B4-BE49-F238E27FC236}">
                <a16:creationId xmlns:a16="http://schemas.microsoft.com/office/drawing/2014/main" id="{7F269D05-DFD7-D51E-4795-D56B11AAB416}"/>
              </a:ext>
            </a:extLst>
          </p:cNvPr>
          <p:cNvSpPr>
            <a:spLocks noGrp="1"/>
          </p:cNvSpPr>
          <p:nvPr>
            <p:ph type="sldNum" sz="quarter" idx="12"/>
          </p:nvPr>
        </p:nvSpPr>
        <p:spPr/>
        <p:txBody>
          <a:bodyPr/>
          <a:lstStyle/>
          <a:p>
            <a:fld id="{08C49C7C-553C-4518-9854-3BEE41672621}" type="slidenum">
              <a:rPr lang="en-US" smtClean="0"/>
              <a:t>‹#›</a:t>
            </a:fld>
            <a:endParaRPr lang="en-US"/>
          </a:p>
        </p:txBody>
      </p:sp>
    </p:spTree>
    <p:extLst>
      <p:ext uri="{BB962C8B-B14F-4D97-AF65-F5344CB8AC3E}">
        <p14:creationId xmlns:p14="http://schemas.microsoft.com/office/powerpoint/2010/main" val="808743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6D33A-B2B2-983D-A4E0-4F5C4A7B67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58853D-6559-D409-D629-F9630FAE94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1EEFE-9AD2-4851-20B5-B5B452ABF4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AD0527-6294-2B2F-68A6-CCEB54F88054}"/>
              </a:ext>
            </a:extLst>
          </p:cNvPr>
          <p:cNvSpPr>
            <a:spLocks noGrp="1"/>
          </p:cNvSpPr>
          <p:nvPr>
            <p:ph type="dt" sz="half" idx="10"/>
          </p:nvPr>
        </p:nvSpPr>
        <p:spPr/>
        <p:txBody>
          <a:bodyPr/>
          <a:lstStyle/>
          <a:p>
            <a:r>
              <a:rPr lang="en-US"/>
              <a:t>June 14, 2024</a:t>
            </a:r>
          </a:p>
        </p:txBody>
      </p:sp>
      <p:sp>
        <p:nvSpPr>
          <p:cNvPr id="6" name="Footer Placeholder 5">
            <a:extLst>
              <a:ext uri="{FF2B5EF4-FFF2-40B4-BE49-F238E27FC236}">
                <a16:creationId xmlns:a16="http://schemas.microsoft.com/office/drawing/2014/main" id="{F822ACC2-FD4C-E216-B48D-EC120CF494FD}"/>
              </a:ext>
            </a:extLst>
          </p:cNvPr>
          <p:cNvSpPr>
            <a:spLocks noGrp="1"/>
          </p:cNvSpPr>
          <p:nvPr>
            <p:ph type="ftr" sz="quarter" idx="11"/>
          </p:nvPr>
        </p:nvSpPr>
        <p:spPr/>
        <p:txBody>
          <a:bodyPr/>
          <a:lstStyle/>
          <a:p>
            <a:r>
              <a:rPr lang="en-US"/>
              <a:t>Jacob McMurtry, University of Virginia</a:t>
            </a:r>
          </a:p>
        </p:txBody>
      </p:sp>
      <p:sp>
        <p:nvSpPr>
          <p:cNvPr id="7" name="Slide Number Placeholder 6">
            <a:extLst>
              <a:ext uri="{FF2B5EF4-FFF2-40B4-BE49-F238E27FC236}">
                <a16:creationId xmlns:a16="http://schemas.microsoft.com/office/drawing/2014/main" id="{60AE1480-6EB6-E773-8DDA-13671216AEAB}"/>
              </a:ext>
            </a:extLst>
          </p:cNvPr>
          <p:cNvSpPr>
            <a:spLocks noGrp="1"/>
          </p:cNvSpPr>
          <p:nvPr>
            <p:ph type="sldNum" sz="quarter" idx="12"/>
          </p:nvPr>
        </p:nvSpPr>
        <p:spPr/>
        <p:txBody>
          <a:bodyPr/>
          <a:lstStyle/>
          <a:p>
            <a:fld id="{08C49C7C-553C-4518-9854-3BEE41672621}" type="slidenum">
              <a:rPr lang="en-US" smtClean="0"/>
              <a:t>‹#›</a:t>
            </a:fld>
            <a:endParaRPr lang="en-US"/>
          </a:p>
        </p:txBody>
      </p:sp>
    </p:spTree>
    <p:extLst>
      <p:ext uri="{BB962C8B-B14F-4D97-AF65-F5344CB8AC3E}">
        <p14:creationId xmlns:p14="http://schemas.microsoft.com/office/powerpoint/2010/main" val="3284057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80594-4CE6-3652-CCF0-BF1B79E466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940516-0E47-5B8C-8F5C-BE2D6FE402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8F5DA0-20AC-361F-EAD1-71151522B4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307E3C-D9FB-2D47-823B-12C12FD4F9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68273A-3630-9D2D-6612-3ED90F98F7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3D052C-CC23-82FF-F025-74708B087FFD}"/>
              </a:ext>
            </a:extLst>
          </p:cNvPr>
          <p:cNvSpPr>
            <a:spLocks noGrp="1"/>
          </p:cNvSpPr>
          <p:nvPr>
            <p:ph type="dt" sz="half" idx="10"/>
          </p:nvPr>
        </p:nvSpPr>
        <p:spPr/>
        <p:txBody>
          <a:bodyPr/>
          <a:lstStyle/>
          <a:p>
            <a:r>
              <a:rPr lang="en-US"/>
              <a:t>June 14, 2024</a:t>
            </a:r>
          </a:p>
        </p:txBody>
      </p:sp>
      <p:sp>
        <p:nvSpPr>
          <p:cNvPr id="8" name="Footer Placeholder 7">
            <a:extLst>
              <a:ext uri="{FF2B5EF4-FFF2-40B4-BE49-F238E27FC236}">
                <a16:creationId xmlns:a16="http://schemas.microsoft.com/office/drawing/2014/main" id="{35B4B6EB-FD50-F085-C88C-C27E720C7EBA}"/>
              </a:ext>
            </a:extLst>
          </p:cNvPr>
          <p:cNvSpPr>
            <a:spLocks noGrp="1"/>
          </p:cNvSpPr>
          <p:nvPr>
            <p:ph type="ftr" sz="quarter" idx="11"/>
          </p:nvPr>
        </p:nvSpPr>
        <p:spPr/>
        <p:txBody>
          <a:bodyPr/>
          <a:lstStyle/>
          <a:p>
            <a:r>
              <a:rPr lang="en-US"/>
              <a:t>Jacob McMurtry, University of Virginia</a:t>
            </a:r>
          </a:p>
        </p:txBody>
      </p:sp>
      <p:sp>
        <p:nvSpPr>
          <p:cNvPr id="9" name="Slide Number Placeholder 8">
            <a:extLst>
              <a:ext uri="{FF2B5EF4-FFF2-40B4-BE49-F238E27FC236}">
                <a16:creationId xmlns:a16="http://schemas.microsoft.com/office/drawing/2014/main" id="{21ECAF44-D43D-55FC-3CB5-59CB74E27551}"/>
              </a:ext>
            </a:extLst>
          </p:cNvPr>
          <p:cNvSpPr>
            <a:spLocks noGrp="1"/>
          </p:cNvSpPr>
          <p:nvPr>
            <p:ph type="sldNum" sz="quarter" idx="12"/>
          </p:nvPr>
        </p:nvSpPr>
        <p:spPr/>
        <p:txBody>
          <a:bodyPr/>
          <a:lstStyle/>
          <a:p>
            <a:fld id="{08C49C7C-553C-4518-9854-3BEE41672621}" type="slidenum">
              <a:rPr lang="en-US" smtClean="0"/>
              <a:t>‹#›</a:t>
            </a:fld>
            <a:endParaRPr lang="en-US"/>
          </a:p>
        </p:txBody>
      </p:sp>
    </p:spTree>
    <p:extLst>
      <p:ext uri="{BB962C8B-B14F-4D97-AF65-F5344CB8AC3E}">
        <p14:creationId xmlns:p14="http://schemas.microsoft.com/office/powerpoint/2010/main" val="1652277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BFA22-0A06-505F-BD9E-CF454042F6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350392-E339-BC75-5177-34F8DCA71372}"/>
              </a:ext>
            </a:extLst>
          </p:cNvPr>
          <p:cNvSpPr>
            <a:spLocks noGrp="1"/>
          </p:cNvSpPr>
          <p:nvPr>
            <p:ph type="dt" sz="half" idx="10"/>
          </p:nvPr>
        </p:nvSpPr>
        <p:spPr/>
        <p:txBody>
          <a:bodyPr/>
          <a:lstStyle/>
          <a:p>
            <a:r>
              <a:rPr lang="en-US"/>
              <a:t>June 14, 2024</a:t>
            </a:r>
          </a:p>
        </p:txBody>
      </p:sp>
      <p:sp>
        <p:nvSpPr>
          <p:cNvPr id="4" name="Footer Placeholder 3">
            <a:extLst>
              <a:ext uri="{FF2B5EF4-FFF2-40B4-BE49-F238E27FC236}">
                <a16:creationId xmlns:a16="http://schemas.microsoft.com/office/drawing/2014/main" id="{C5CDDE8C-D84F-0900-4FAE-878868202C7E}"/>
              </a:ext>
            </a:extLst>
          </p:cNvPr>
          <p:cNvSpPr>
            <a:spLocks noGrp="1"/>
          </p:cNvSpPr>
          <p:nvPr>
            <p:ph type="ftr" sz="quarter" idx="11"/>
          </p:nvPr>
        </p:nvSpPr>
        <p:spPr/>
        <p:txBody>
          <a:bodyPr/>
          <a:lstStyle/>
          <a:p>
            <a:r>
              <a:rPr lang="en-US"/>
              <a:t>Jacob McMurtry, University of Virginia</a:t>
            </a:r>
          </a:p>
        </p:txBody>
      </p:sp>
      <p:sp>
        <p:nvSpPr>
          <p:cNvPr id="5" name="Slide Number Placeholder 4">
            <a:extLst>
              <a:ext uri="{FF2B5EF4-FFF2-40B4-BE49-F238E27FC236}">
                <a16:creationId xmlns:a16="http://schemas.microsoft.com/office/drawing/2014/main" id="{B43C421B-4D4A-1501-7BCD-8584E863C668}"/>
              </a:ext>
            </a:extLst>
          </p:cNvPr>
          <p:cNvSpPr>
            <a:spLocks noGrp="1"/>
          </p:cNvSpPr>
          <p:nvPr>
            <p:ph type="sldNum" sz="quarter" idx="12"/>
          </p:nvPr>
        </p:nvSpPr>
        <p:spPr/>
        <p:txBody>
          <a:bodyPr/>
          <a:lstStyle/>
          <a:p>
            <a:fld id="{08C49C7C-553C-4518-9854-3BEE41672621}" type="slidenum">
              <a:rPr lang="en-US" smtClean="0"/>
              <a:t>‹#›</a:t>
            </a:fld>
            <a:endParaRPr lang="en-US"/>
          </a:p>
        </p:txBody>
      </p:sp>
    </p:spTree>
    <p:extLst>
      <p:ext uri="{BB962C8B-B14F-4D97-AF65-F5344CB8AC3E}">
        <p14:creationId xmlns:p14="http://schemas.microsoft.com/office/powerpoint/2010/main" val="4158076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7F1624-09DF-0511-B66F-CB16D8322E0B}"/>
              </a:ext>
            </a:extLst>
          </p:cNvPr>
          <p:cNvSpPr>
            <a:spLocks noGrp="1"/>
          </p:cNvSpPr>
          <p:nvPr>
            <p:ph type="dt" sz="half" idx="10"/>
          </p:nvPr>
        </p:nvSpPr>
        <p:spPr/>
        <p:txBody>
          <a:bodyPr/>
          <a:lstStyle/>
          <a:p>
            <a:r>
              <a:rPr lang="en-US"/>
              <a:t>June 14, 2024</a:t>
            </a:r>
          </a:p>
        </p:txBody>
      </p:sp>
      <p:sp>
        <p:nvSpPr>
          <p:cNvPr id="3" name="Footer Placeholder 2">
            <a:extLst>
              <a:ext uri="{FF2B5EF4-FFF2-40B4-BE49-F238E27FC236}">
                <a16:creationId xmlns:a16="http://schemas.microsoft.com/office/drawing/2014/main" id="{FFEE53A1-829A-9E68-0004-E725831C6C71}"/>
              </a:ext>
            </a:extLst>
          </p:cNvPr>
          <p:cNvSpPr>
            <a:spLocks noGrp="1"/>
          </p:cNvSpPr>
          <p:nvPr>
            <p:ph type="ftr" sz="quarter" idx="11"/>
          </p:nvPr>
        </p:nvSpPr>
        <p:spPr/>
        <p:txBody>
          <a:bodyPr/>
          <a:lstStyle/>
          <a:p>
            <a:r>
              <a:rPr lang="en-US"/>
              <a:t>Jacob McMurtry, University of Virginia</a:t>
            </a:r>
          </a:p>
        </p:txBody>
      </p:sp>
      <p:sp>
        <p:nvSpPr>
          <p:cNvPr id="4" name="Slide Number Placeholder 3">
            <a:extLst>
              <a:ext uri="{FF2B5EF4-FFF2-40B4-BE49-F238E27FC236}">
                <a16:creationId xmlns:a16="http://schemas.microsoft.com/office/drawing/2014/main" id="{71E28F37-1CC5-23FC-7310-097EF8D5EEA7}"/>
              </a:ext>
            </a:extLst>
          </p:cNvPr>
          <p:cNvSpPr>
            <a:spLocks noGrp="1"/>
          </p:cNvSpPr>
          <p:nvPr>
            <p:ph type="sldNum" sz="quarter" idx="12"/>
          </p:nvPr>
        </p:nvSpPr>
        <p:spPr/>
        <p:txBody>
          <a:bodyPr/>
          <a:lstStyle/>
          <a:p>
            <a:fld id="{08C49C7C-553C-4518-9854-3BEE41672621}" type="slidenum">
              <a:rPr lang="en-US" smtClean="0"/>
              <a:t>‹#›</a:t>
            </a:fld>
            <a:endParaRPr lang="en-US"/>
          </a:p>
        </p:txBody>
      </p:sp>
    </p:spTree>
    <p:extLst>
      <p:ext uri="{BB962C8B-B14F-4D97-AF65-F5344CB8AC3E}">
        <p14:creationId xmlns:p14="http://schemas.microsoft.com/office/powerpoint/2010/main" val="1251522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359D2-5A92-0CB6-2E87-E6A0A3C11A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C6D7E7-0BFE-71B4-2320-074E5E2344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362780-1A97-6F83-5491-3F856197B0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C5FF23-28A8-6097-871A-DE37739330FC}"/>
              </a:ext>
            </a:extLst>
          </p:cNvPr>
          <p:cNvSpPr>
            <a:spLocks noGrp="1"/>
          </p:cNvSpPr>
          <p:nvPr>
            <p:ph type="dt" sz="half" idx="10"/>
          </p:nvPr>
        </p:nvSpPr>
        <p:spPr/>
        <p:txBody>
          <a:bodyPr/>
          <a:lstStyle/>
          <a:p>
            <a:r>
              <a:rPr lang="en-US"/>
              <a:t>June 14, 2024</a:t>
            </a:r>
          </a:p>
        </p:txBody>
      </p:sp>
      <p:sp>
        <p:nvSpPr>
          <p:cNvPr id="6" name="Footer Placeholder 5">
            <a:extLst>
              <a:ext uri="{FF2B5EF4-FFF2-40B4-BE49-F238E27FC236}">
                <a16:creationId xmlns:a16="http://schemas.microsoft.com/office/drawing/2014/main" id="{CEF6771E-838E-2B16-A877-1A6B37CB4731}"/>
              </a:ext>
            </a:extLst>
          </p:cNvPr>
          <p:cNvSpPr>
            <a:spLocks noGrp="1"/>
          </p:cNvSpPr>
          <p:nvPr>
            <p:ph type="ftr" sz="quarter" idx="11"/>
          </p:nvPr>
        </p:nvSpPr>
        <p:spPr/>
        <p:txBody>
          <a:bodyPr/>
          <a:lstStyle/>
          <a:p>
            <a:r>
              <a:rPr lang="en-US"/>
              <a:t>Jacob McMurtry, University of Virginia</a:t>
            </a:r>
          </a:p>
        </p:txBody>
      </p:sp>
      <p:sp>
        <p:nvSpPr>
          <p:cNvPr id="7" name="Slide Number Placeholder 6">
            <a:extLst>
              <a:ext uri="{FF2B5EF4-FFF2-40B4-BE49-F238E27FC236}">
                <a16:creationId xmlns:a16="http://schemas.microsoft.com/office/drawing/2014/main" id="{4BEC15BC-D622-9513-730F-D619573182EA}"/>
              </a:ext>
            </a:extLst>
          </p:cNvPr>
          <p:cNvSpPr>
            <a:spLocks noGrp="1"/>
          </p:cNvSpPr>
          <p:nvPr>
            <p:ph type="sldNum" sz="quarter" idx="12"/>
          </p:nvPr>
        </p:nvSpPr>
        <p:spPr/>
        <p:txBody>
          <a:bodyPr/>
          <a:lstStyle/>
          <a:p>
            <a:fld id="{08C49C7C-553C-4518-9854-3BEE41672621}" type="slidenum">
              <a:rPr lang="en-US" smtClean="0"/>
              <a:t>‹#›</a:t>
            </a:fld>
            <a:endParaRPr lang="en-US"/>
          </a:p>
        </p:txBody>
      </p:sp>
    </p:spTree>
    <p:extLst>
      <p:ext uri="{BB962C8B-B14F-4D97-AF65-F5344CB8AC3E}">
        <p14:creationId xmlns:p14="http://schemas.microsoft.com/office/powerpoint/2010/main" val="4130706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F54EC-9F22-4788-2642-2C773A8095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01A1C3-F2EB-3695-0153-08B898E6C0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99E2551-6C25-FB67-866E-3A36C8AC1B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D0E84F-F541-BC20-A3F5-6F481CCACAA1}"/>
              </a:ext>
            </a:extLst>
          </p:cNvPr>
          <p:cNvSpPr>
            <a:spLocks noGrp="1"/>
          </p:cNvSpPr>
          <p:nvPr>
            <p:ph type="dt" sz="half" idx="10"/>
          </p:nvPr>
        </p:nvSpPr>
        <p:spPr/>
        <p:txBody>
          <a:bodyPr/>
          <a:lstStyle/>
          <a:p>
            <a:r>
              <a:rPr lang="en-US"/>
              <a:t>June 14, 2024</a:t>
            </a:r>
          </a:p>
        </p:txBody>
      </p:sp>
      <p:sp>
        <p:nvSpPr>
          <p:cNvPr id="6" name="Footer Placeholder 5">
            <a:extLst>
              <a:ext uri="{FF2B5EF4-FFF2-40B4-BE49-F238E27FC236}">
                <a16:creationId xmlns:a16="http://schemas.microsoft.com/office/drawing/2014/main" id="{B154FF03-A7FD-4D1E-427E-D003C32D30B3}"/>
              </a:ext>
            </a:extLst>
          </p:cNvPr>
          <p:cNvSpPr>
            <a:spLocks noGrp="1"/>
          </p:cNvSpPr>
          <p:nvPr>
            <p:ph type="ftr" sz="quarter" idx="11"/>
          </p:nvPr>
        </p:nvSpPr>
        <p:spPr/>
        <p:txBody>
          <a:bodyPr/>
          <a:lstStyle/>
          <a:p>
            <a:r>
              <a:rPr lang="en-US"/>
              <a:t>Jacob McMurtry, University of Virginia</a:t>
            </a:r>
          </a:p>
        </p:txBody>
      </p:sp>
      <p:sp>
        <p:nvSpPr>
          <p:cNvPr id="7" name="Slide Number Placeholder 6">
            <a:extLst>
              <a:ext uri="{FF2B5EF4-FFF2-40B4-BE49-F238E27FC236}">
                <a16:creationId xmlns:a16="http://schemas.microsoft.com/office/drawing/2014/main" id="{01FADC33-1FCD-9D75-E6CB-69F236096D6D}"/>
              </a:ext>
            </a:extLst>
          </p:cNvPr>
          <p:cNvSpPr>
            <a:spLocks noGrp="1"/>
          </p:cNvSpPr>
          <p:nvPr>
            <p:ph type="sldNum" sz="quarter" idx="12"/>
          </p:nvPr>
        </p:nvSpPr>
        <p:spPr/>
        <p:txBody>
          <a:bodyPr/>
          <a:lstStyle/>
          <a:p>
            <a:fld id="{08C49C7C-553C-4518-9854-3BEE41672621}" type="slidenum">
              <a:rPr lang="en-US" smtClean="0"/>
              <a:t>‹#›</a:t>
            </a:fld>
            <a:endParaRPr lang="en-US"/>
          </a:p>
        </p:txBody>
      </p:sp>
    </p:spTree>
    <p:extLst>
      <p:ext uri="{BB962C8B-B14F-4D97-AF65-F5344CB8AC3E}">
        <p14:creationId xmlns:p14="http://schemas.microsoft.com/office/powerpoint/2010/main" val="292729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6EDD17-83DF-4E18-2035-E7A85DBBED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BB5851-EC7B-D858-D238-F7E8C541FC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2E8792-2470-5D7C-38D2-9C0B10B817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June 14, 2024</a:t>
            </a:r>
          </a:p>
        </p:txBody>
      </p:sp>
      <p:sp>
        <p:nvSpPr>
          <p:cNvPr id="5" name="Footer Placeholder 4">
            <a:extLst>
              <a:ext uri="{FF2B5EF4-FFF2-40B4-BE49-F238E27FC236}">
                <a16:creationId xmlns:a16="http://schemas.microsoft.com/office/drawing/2014/main" id="{E3C85E0E-3906-7613-FA8B-1C5A35FBA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Jacob McMurtry, University of Virginia</a:t>
            </a:r>
          </a:p>
        </p:txBody>
      </p:sp>
      <p:sp>
        <p:nvSpPr>
          <p:cNvPr id="6" name="Slide Number Placeholder 5">
            <a:extLst>
              <a:ext uri="{FF2B5EF4-FFF2-40B4-BE49-F238E27FC236}">
                <a16:creationId xmlns:a16="http://schemas.microsoft.com/office/drawing/2014/main" id="{06460013-3F8A-B351-9A05-727EAEF527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C49C7C-553C-4518-9854-3BEE41672621}" type="slidenum">
              <a:rPr lang="en-US" smtClean="0"/>
              <a:t>‹#›</a:t>
            </a:fld>
            <a:endParaRPr lang="en-US"/>
          </a:p>
        </p:txBody>
      </p:sp>
    </p:spTree>
    <p:extLst>
      <p:ext uri="{BB962C8B-B14F-4D97-AF65-F5344CB8AC3E}">
        <p14:creationId xmlns:p14="http://schemas.microsoft.com/office/powerpoint/2010/main" val="2983814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www.new-educ.com/outils-de-simulation-des-activites-scientifiqu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9.jpe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new-educ.com/outils-de-simulation-des-activites-scientifiques" TargetMode="Externa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BBCC4-C686-156C-D149-E5D9C25BAEB9}"/>
              </a:ext>
            </a:extLst>
          </p:cNvPr>
          <p:cNvSpPr>
            <a:spLocks noGrp="1"/>
          </p:cNvSpPr>
          <p:nvPr>
            <p:ph type="ctrTitle"/>
          </p:nvPr>
        </p:nvSpPr>
        <p:spPr/>
        <p:txBody>
          <a:bodyPr/>
          <a:lstStyle/>
          <a:p>
            <a:r>
              <a:rPr lang="en-US" dirty="0"/>
              <a:t>Proton Form Factor Measurement Using Recoil Polarization Method</a:t>
            </a:r>
          </a:p>
        </p:txBody>
      </p:sp>
      <p:pic>
        <p:nvPicPr>
          <p:cNvPr id="5" name="Picture 4" descr="A close-up of a logo&#10;&#10;Description automatically generated">
            <a:extLst>
              <a:ext uri="{FF2B5EF4-FFF2-40B4-BE49-F238E27FC236}">
                <a16:creationId xmlns:a16="http://schemas.microsoft.com/office/drawing/2014/main" id="{92C38144-8545-DF6E-3F7B-D79C9BD41E0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686800" y="3255962"/>
            <a:ext cx="2952750" cy="976116"/>
          </a:xfrm>
          <a:prstGeom prst="rect">
            <a:avLst/>
          </a:prstGeom>
        </p:spPr>
      </p:pic>
      <p:pic>
        <p:nvPicPr>
          <p:cNvPr id="1026" name="Picture 2" descr="Hall A Update">
            <a:extLst>
              <a:ext uri="{FF2B5EF4-FFF2-40B4-BE49-F238E27FC236}">
                <a16:creationId xmlns:a16="http://schemas.microsoft.com/office/drawing/2014/main" id="{EC023613-E1B3-9951-EE20-F36EE5ADC0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36055" y="4727575"/>
            <a:ext cx="2503495" cy="1740348"/>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E8B469F9-DA26-75AD-94DE-2475ACFACC14}"/>
              </a:ext>
            </a:extLst>
          </p:cNvPr>
          <p:cNvSpPr>
            <a:spLocks noGrp="1"/>
          </p:cNvSpPr>
          <p:nvPr>
            <p:ph type="subTitle" idx="1"/>
          </p:nvPr>
        </p:nvSpPr>
        <p:spPr>
          <a:xfrm>
            <a:off x="1524000" y="3602038"/>
            <a:ext cx="9144000" cy="3255962"/>
          </a:xfrm>
        </p:spPr>
        <p:txBody>
          <a:bodyPr>
            <a:normAutofit fontScale="92500" lnSpcReduction="20000"/>
          </a:bodyPr>
          <a:lstStyle/>
          <a:p>
            <a:r>
              <a:rPr lang="en-US" sz="3000" dirty="0"/>
              <a:t>Jacob McMurtry</a:t>
            </a:r>
          </a:p>
          <a:p>
            <a:r>
              <a:rPr lang="en-US" sz="2000" dirty="0"/>
              <a:t>N. Liyanage, H. Nguyen, and </a:t>
            </a:r>
            <a:r>
              <a:rPr lang="en-US" sz="1900" dirty="0"/>
              <a:t>the SBS collaboration</a:t>
            </a:r>
          </a:p>
          <a:p>
            <a:endParaRPr lang="en-US" sz="1900" dirty="0"/>
          </a:p>
          <a:p>
            <a:r>
              <a:rPr lang="en-US" sz="3000" dirty="0"/>
              <a:t>University of Virginia</a:t>
            </a:r>
          </a:p>
          <a:p>
            <a:endParaRPr lang="en-US" sz="2800" dirty="0"/>
          </a:p>
          <a:p>
            <a:r>
              <a:rPr lang="en-US" sz="3000" dirty="0"/>
              <a:t>Hampton University Graduate School</a:t>
            </a:r>
          </a:p>
          <a:p>
            <a:endParaRPr lang="en-US" dirty="0"/>
          </a:p>
          <a:p>
            <a:r>
              <a:rPr lang="en-US" dirty="0"/>
              <a:t>June 14, 2024</a:t>
            </a:r>
          </a:p>
        </p:txBody>
      </p:sp>
    </p:spTree>
    <p:extLst>
      <p:ext uri="{BB962C8B-B14F-4D97-AF65-F5344CB8AC3E}">
        <p14:creationId xmlns:p14="http://schemas.microsoft.com/office/powerpoint/2010/main" val="1807689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39532-A16F-0086-C059-1FED35C9F72C}"/>
              </a:ext>
            </a:extLst>
          </p:cNvPr>
          <p:cNvSpPr>
            <a:spLocks noGrp="1"/>
          </p:cNvSpPr>
          <p:nvPr>
            <p:ph type="title"/>
          </p:nvPr>
        </p:nvSpPr>
        <p:spPr/>
        <p:txBody>
          <a:bodyPr/>
          <a:lstStyle/>
          <a:p>
            <a:r>
              <a:rPr lang="en-US" dirty="0"/>
              <a:t>GEM Characteristics</a:t>
            </a:r>
          </a:p>
        </p:txBody>
      </p:sp>
      <p:pic>
        <p:nvPicPr>
          <p:cNvPr id="8" name="Content Placeholder 7" descr="A person in a white suit and mask working on a large rectangular piece of paper&#10;&#10;Description automatically generated">
            <a:extLst>
              <a:ext uri="{FF2B5EF4-FFF2-40B4-BE49-F238E27FC236}">
                <a16:creationId xmlns:a16="http://schemas.microsoft.com/office/drawing/2014/main" id="{48B9B181-23D0-BA3F-2634-D5B9C718AD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03845" y="1051872"/>
            <a:ext cx="5801784" cy="4351338"/>
          </a:xfrm>
        </p:spPr>
      </p:pic>
      <p:sp>
        <p:nvSpPr>
          <p:cNvPr id="4" name="Date Placeholder 3">
            <a:extLst>
              <a:ext uri="{FF2B5EF4-FFF2-40B4-BE49-F238E27FC236}">
                <a16:creationId xmlns:a16="http://schemas.microsoft.com/office/drawing/2014/main" id="{E758AFDE-5765-07A8-7AEC-D02CB107F1DD}"/>
              </a:ext>
            </a:extLst>
          </p:cNvPr>
          <p:cNvSpPr>
            <a:spLocks noGrp="1"/>
          </p:cNvSpPr>
          <p:nvPr>
            <p:ph type="dt" sz="half" idx="10"/>
          </p:nvPr>
        </p:nvSpPr>
        <p:spPr/>
        <p:txBody>
          <a:bodyPr/>
          <a:lstStyle/>
          <a:p>
            <a:r>
              <a:rPr lang="en-US"/>
              <a:t>June 14, 2024</a:t>
            </a:r>
            <a:endParaRPr lang="en-US" dirty="0"/>
          </a:p>
        </p:txBody>
      </p:sp>
      <p:sp>
        <p:nvSpPr>
          <p:cNvPr id="5" name="Footer Placeholder 4">
            <a:extLst>
              <a:ext uri="{FF2B5EF4-FFF2-40B4-BE49-F238E27FC236}">
                <a16:creationId xmlns:a16="http://schemas.microsoft.com/office/drawing/2014/main" id="{535E0C1B-7EFF-C12E-EC73-9ECAAC906F54}"/>
              </a:ext>
            </a:extLst>
          </p:cNvPr>
          <p:cNvSpPr>
            <a:spLocks noGrp="1"/>
          </p:cNvSpPr>
          <p:nvPr>
            <p:ph type="ftr" sz="quarter" idx="11"/>
          </p:nvPr>
        </p:nvSpPr>
        <p:spPr/>
        <p:txBody>
          <a:bodyPr/>
          <a:lstStyle/>
          <a:p>
            <a:r>
              <a:rPr lang="en-US"/>
              <a:t>Jacob McMurtry, University of Virginia</a:t>
            </a:r>
            <a:endParaRPr lang="en-US" dirty="0"/>
          </a:p>
        </p:txBody>
      </p:sp>
      <p:sp>
        <p:nvSpPr>
          <p:cNvPr id="6" name="Slide Number Placeholder 5">
            <a:extLst>
              <a:ext uri="{FF2B5EF4-FFF2-40B4-BE49-F238E27FC236}">
                <a16:creationId xmlns:a16="http://schemas.microsoft.com/office/drawing/2014/main" id="{F92FAACD-CDBF-1A08-771D-21C78083C9F1}"/>
              </a:ext>
            </a:extLst>
          </p:cNvPr>
          <p:cNvSpPr>
            <a:spLocks noGrp="1"/>
          </p:cNvSpPr>
          <p:nvPr>
            <p:ph type="sldNum" sz="quarter" idx="12"/>
          </p:nvPr>
        </p:nvSpPr>
        <p:spPr/>
        <p:txBody>
          <a:bodyPr/>
          <a:lstStyle/>
          <a:p>
            <a:fld id="{08C49C7C-553C-4518-9854-3BEE41672621}" type="slidenum">
              <a:rPr lang="en-US" smtClean="0"/>
              <a:pPr/>
              <a:t>10</a:t>
            </a:fld>
            <a:endParaRPr lang="en-US" dirty="0"/>
          </a:p>
        </p:txBody>
      </p:sp>
      <p:sp>
        <p:nvSpPr>
          <p:cNvPr id="9" name="TextBox 8">
            <a:extLst>
              <a:ext uri="{FF2B5EF4-FFF2-40B4-BE49-F238E27FC236}">
                <a16:creationId xmlns:a16="http://schemas.microsoft.com/office/drawing/2014/main" id="{EA8F5C63-F76F-B195-1CFC-517A588B6AD7}"/>
              </a:ext>
            </a:extLst>
          </p:cNvPr>
          <p:cNvSpPr txBox="1"/>
          <p:nvPr/>
        </p:nvSpPr>
        <p:spPr>
          <a:xfrm>
            <a:off x="423746" y="927695"/>
            <a:ext cx="5531005" cy="3416320"/>
          </a:xfrm>
          <a:prstGeom prst="rect">
            <a:avLst/>
          </a:prstGeom>
          <a:noFill/>
        </p:spPr>
        <p:txBody>
          <a:bodyPr wrap="square" rtlCol="0">
            <a:spAutoFit/>
          </a:bodyPr>
          <a:lstStyle/>
          <a:p>
            <a:pPr marL="285750" indent="-285750">
              <a:buFont typeface="Arial" panose="020B0604020202020204" pitchFamily="34" charset="0"/>
              <a:buChar char="•"/>
            </a:pPr>
            <a:r>
              <a:rPr lang="en-US" dirty="0"/>
              <a:t>3 mm spaced triple GEMs</a:t>
            </a:r>
          </a:p>
          <a:p>
            <a:pPr marL="285750" indent="-285750">
              <a:buFont typeface="Arial" panose="020B0604020202020204" pitchFamily="34" charset="0"/>
              <a:buChar char="•"/>
            </a:pPr>
            <a:r>
              <a:rPr lang="en-US" dirty="0"/>
              <a:t>GEM hole diameter/pitch: 70/140 </a:t>
            </a:r>
            <a:r>
              <a:rPr lang="el-GR" b="0" i="0" u="none" strike="noStrike" dirty="0">
                <a:solidFill>
                  <a:srgbClr val="202122"/>
                </a:solidFill>
                <a:effectLst/>
                <a:highlight>
                  <a:srgbClr val="FFFFFF"/>
                </a:highlight>
                <a:cs typeface="Calibri" panose="020F0502020204030204" pitchFamily="34" charset="0"/>
              </a:rPr>
              <a:t>μ</a:t>
            </a:r>
            <a:r>
              <a:rPr lang="en-US" b="0" i="0" u="none" strike="noStrike" dirty="0">
                <a:solidFill>
                  <a:srgbClr val="202122"/>
                </a:solidFill>
                <a:effectLst/>
                <a:highlight>
                  <a:srgbClr val="FFFFFF"/>
                </a:highlight>
                <a:cs typeface="Calibri" panose="020F0502020204030204" pitchFamily="34" charset="0"/>
              </a:rPr>
              <a:t>m</a:t>
            </a:r>
            <a:endParaRPr lang="en-US" dirty="0">
              <a:cs typeface="Calibri" panose="020F0502020204030204" pitchFamily="34" charset="0"/>
            </a:endParaRPr>
          </a:p>
          <a:p>
            <a:pPr marL="285750" indent="-285750">
              <a:buFont typeface="Arial" panose="020B0604020202020204" pitchFamily="34" charset="0"/>
              <a:buChar char="•"/>
            </a:pPr>
            <a:r>
              <a:rPr lang="en-US" dirty="0"/>
              <a:t>Readout wire spacing:</a:t>
            </a:r>
          </a:p>
          <a:p>
            <a:pPr marL="742950" lvl="1" indent="-285750">
              <a:buFont typeface="Arial" panose="020B0604020202020204" pitchFamily="34" charset="0"/>
              <a:buChar char="•"/>
            </a:pPr>
            <a:r>
              <a:rPr lang="en-US" dirty="0"/>
              <a:t>Resolution: 70 </a:t>
            </a:r>
            <a:r>
              <a:rPr lang="el-GR" b="0" i="0" u="none" strike="noStrike" dirty="0">
                <a:solidFill>
                  <a:srgbClr val="202122"/>
                </a:solidFill>
                <a:effectLst/>
                <a:highlight>
                  <a:srgbClr val="FFFFFF"/>
                </a:highlight>
                <a:cs typeface="Calibri" panose="020F0502020204030204" pitchFamily="34" charset="0"/>
              </a:rPr>
              <a:t>μ</a:t>
            </a:r>
            <a:r>
              <a:rPr lang="en-US" b="0" i="0" u="none" strike="noStrike" dirty="0">
                <a:solidFill>
                  <a:srgbClr val="202122"/>
                </a:solidFill>
                <a:effectLst/>
                <a:highlight>
                  <a:srgbClr val="FFFFFF"/>
                </a:highlight>
                <a:cs typeface="Calibri" panose="020F0502020204030204" pitchFamily="34" charset="0"/>
              </a:rPr>
              <a:t>m</a:t>
            </a:r>
            <a:endParaRPr lang="en-US" dirty="0"/>
          </a:p>
          <a:p>
            <a:pPr marL="285750" indent="-285750">
              <a:buFont typeface="Arial" panose="020B0604020202020204" pitchFamily="34" charset="0"/>
              <a:buChar char="•"/>
            </a:pPr>
            <a:r>
              <a:rPr lang="en-US" dirty="0"/>
              <a:t>Wire Pitch:</a:t>
            </a:r>
          </a:p>
          <a:p>
            <a:pPr marL="742950" lvl="1" indent="-285750">
              <a:buFont typeface="Arial" panose="020B0604020202020204" pitchFamily="34" charset="0"/>
              <a:buChar char="•"/>
            </a:pPr>
            <a:r>
              <a:rPr lang="en-US" dirty="0"/>
              <a:t>XW: 35°</a:t>
            </a:r>
          </a:p>
          <a:p>
            <a:pPr marL="742950" lvl="1" indent="-285750">
              <a:buFont typeface="Arial" panose="020B0604020202020204" pitchFamily="34" charset="0"/>
              <a:buChar char="•"/>
            </a:pPr>
            <a:r>
              <a:rPr lang="en-US" dirty="0"/>
              <a:t>UV: 45°</a:t>
            </a:r>
          </a:p>
          <a:p>
            <a:pPr marL="742950" lvl="1" indent="-285750">
              <a:buFont typeface="Arial" panose="020B0604020202020204" pitchFamily="34" charset="0"/>
              <a:buChar char="•"/>
            </a:pPr>
            <a:r>
              <a:rPr lang="en-US" dirty="0"/>
              <a:t>XY: 90°</a:t>
            </a:r>
          </a:p>
          <a:p>
            <a:pPr marL="285750" indent="-285750">
              <a:buFont typeface="Arial" panose="020B0604020202020204" pitchFamily="34" charset="0"/>
              <a:buChar char="•"/>
            </a:pPr>
            <a:r>
              <a:rPr lang="en-US" dirty="0"/>
              <a:t>Active Area:</a:t>
            </a:r>
          </a:p>
          <a:p>
            <a:pPr marL="742950" lvl="1" indent="-285750">
              <a:buFont typeface="Arial" panose="020B0604020202020204" pitchFamily="34" charset="0"/>
              <a:buChar char="•"/>
            </a:pPr>
            <a:r>
              <a:rPr lang="en-US" dirty="0"/>
              <a:t>XW/UV: 150x40 cm²</a:t>
            </a:r>
          </a:p>
          <a:p>
            <a:pPr marL="742950" lvl="1" indent="-285750">
              <a:buFont typeface="Arial" panose="020B0604020202020204" pitchFamily="34" charset="0"/>
              <a:buChar char="•"/>
            </a:pPr>
            <a:r>
              <a:rPr lang="en-US" dirty="0"/>
              <a:t>XY: 50x60 cm²</a:t>
            </a:r>
          </a:p>
          <a:p>
            <a:endParaRPr lang="en-US" dirty="0"/>
          </a:p>
        </p:txBody>
      </p:sp>
      <p:pic>
        <p:nvPicPr>
          <p:cNvPr id="12" name="Picture 11" descr="A close-up of a yellow rectangular object&#10;&#10;Description automatically generated">
            <a:extLst>
              <a:ext uri="{FF2B5EF4-FFF2-40B4-BE49-F238E27FC236}">
                <a16:creationId xmlns:a16="http://schemas.microsoft.com/office/drawing/2014/main" id="{96A5A1E5-9FFD-B243-9432-3927225FAC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53" y="4317360"/>
            <a:ext cx="3225800" cy="2171700"/>
          </a:xfrm>
          <a:prstGeom prst="rect">
            <a:avLst/>
          </a:prstGeom>
        </p:spPr>
      </p:pic>
      <p:pic>
        <p:nvPicPr>
          <p:cNvPr id="14" name="Picture 13" descr="A person standing next to a machine&#10;&#10;Description automatically generated">
            <a:extLst>
              <a:ext uri="{FF2B5EF4-FFF2-40B4-BE49-F238E27FC236}">
                <a16:creationId xmlns:a16="http://schemas.microsoft.com/office/drawing/2014/main" id="{23111ACC-C81D-E249-5FB8-BA64DCC70B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5464" y="2218527"/>
            <a:ext cx="2783834" cy="3711778"/>
          </a:xfrm>
          <a:prstGeom prst="rect">
            <a:avLst/>
          </a:prstGeom>
        </p:spPr>
      </p:pic>
    </p:spTree>
    <p:extLst>
      <p:ext uri="{BB962C8B-B14F-4D97-AF65-F5344CB8AC3E}">
        <p14:creationId xmlns:p14="http://schemas.microsoft.com/office/powerpoint/2010/main" val="3056927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1E960-B85E-6796-FBAA-FC128DC222F8}"/>
              </a:ext>
            </a:extLst>
          </p:cNvPr>
          <p:cNvSpPr>
            <a:spLocks noGrp="1"/>
          </p:cNvSpPr>
          <p:nvPr>
            <p:ph type="title"/>
          </p:nvPr>
        </p:nvSpPr>
        <p:spPr/>
        <p:txBody>
          <a:bodyPr/>
          <a:lstStyle/>
          <a:p>
            <a:r>
              <a:rPr lang="en-US" dirty="0"/>
              <a:t>Summary and Outlook</a:t>
            </a:r>
          </a:p>
        </p:txBody>
      </p:sp>
      <p:sp>
        <p:nvSpPr>
          <p:cNvPr id="3" name="Content Placeholder 2">
            <a:extLst>
              <a:ext uri="{FF2B5EF4-FFF2-40B4-BE49-F238E27FC236}">
                <a16:creationId xmlns:a16="http://schemas.microsoft.com/office/drawing/2014/main" id="{32F75F30-42D7-D6EF-704B-4ACF9462340D}"/>
              </a:ext>
            </a:extLst>
          </p:cNvPr>
          <p:cNvSpPr>
            <a:spLocks noGrp="1"/>
          </p:cNvSpPr>
          <p:nvPr>
            <p:ph idx="1"/>
          </p:nvPr>
        </p:nvSpPr>
        <p:spPr>
          <a:xfrm>
            <a:off x="838202" y="1059293"/>
            <a:ext cx="10515600" cy="4219740"/>
          </a:xfrm>
        </p:spPr>
        <p:txBody>
          <a:bodyPr/>
          <a:lstStyle/>
          <a:p>
            <a:r>
              <a:rPr lang="en-US" dirty="0">
                <a:cs typeface="Calibri" panose="020F0502020204030204" pitchFamily="34" charset="0"/>
              </a:rPr>
              <a:t>SBS experiment </a:t>
            </a:r>
            <a:r>
              <a:rPr lang="en-US" b="0" i="0" u="none" strike="noStrike" dirty="0">
                <a:effectLst/>
                <a:highlight>
                  <a:srgbClr val="FFFFFF"/>
                </a:highlight>
                <a:cs typeface="Calibri" panose="020F0502020204030204" pitchFamily="34" charset="0"/>
              </a:rPr>
              <a:t>E12-17-004 (</a:t>
            </a:r>
            <a:r>
              <a:rPr lang="en-US" b="0" i="0" u="none" strike="noStrike" dirty="0" err="1">
                <a:effectLst/>
                <a:highlight>
                  <a:srgbClr val="FFFFFF"/>
                </a:highlight>
                <a:cs typeface="Calibri" panose="020F0502020204030204" pitchFamily="34" charset="0"/>
              </a:rPr>
              <a:t>GEn</a:t>
            </a:r>
            <a:r>
              <a:rPr lang="en-US" b="0" i="0" u="none" strike="noStrike" dirty="0">
                <a:effectLst/>
                <a:highlight>
                  <a:srgbClr val="FFFFFF"/>
                </a:highlight>
                <a:cs typeface="Calibri" panose="020F0502020204030204" pitchFamily="34" charset="0"/>
              </a:rPr>
              <a:t>-RP) </a:t>
            </a:r>
            <a:r>
              <a:rPr lang="en-US" dirty="0">
                <a:highlight>
                  <a:srgbClr val="FFFFFF"/>
                </a:highlight>
                <a:cs typeface="Calibri" panose="020F0502020204030204" pitchFamily="34" charset="0"/>
              </a:rPr>
              <a:t>c</a:t>
            </a:r>
            <a:r>
              <a:rPr lang="en-US" b="0" i="0" u="none" strike="noStrike" dirty="0">
                <a:effectLst/>
                <a:highlight>
                  <a:srgbClr val="FFFFFF"/>
                </a:highlight>
                <a:cs typeface="Calibri" panose="020F0502020204030204" pitchFamily="34" charset="0"/>
              </a:rPr>
              <a:t>ompleted May 2024</a:t>
            </a:r>
          </a:p>
          <a:p>
            <a:r>
              <a:rPr lang="en-US" dirty="0">
                <a:highlight>
                  <a:srgbClr val="FFFFFF"/>
                </a:highlight>
                <a:cs typeface="Calibri" panose="020F0502020204030204" pitchFamily="34" charset="0"/>
              </a:rPr>
              <a:t>SBS currently being reconfigured for </a:t>
            </a:r>
            <a:r>
              <a:rPr lang="en-US" dirty="0" err="1">
                <a:highlight>
                  <a:srgbClr val="FFFFFF"/>
                </a:highlight>
                <a:cs typeface="Calibri" panose="020F0502020204030204" pitchFamily="34" charset="0"/>
              </a:rPr>
              <a:t>GEp</a:t>
            </a:r>
            <a:r>
              <a:rPr lang="en-US" dirty="0">
                <a:highlight>
                  <a:srgbClr val="FFFFFF"/>
                </a:highlight>
                <a:cs typeface="Calibri" panose="020F0502020204030204" pitchFamily="34" charset="0"/>
              </a:rPr>
              <a:t>-V</a:t>
            </a:r>
          </a:p>
          <a:p>
            <a:r>
              <a:rPr lang="en-US" dirty="0">
                <a:highlight>
                  <a:srgbClr val="FFFFFF"/>
                </a:highlight>
                <a:cs typeface="Calibri" panose="020F0502020204030204" pitchFamily="34" charset="0"/>
              </a:rPr>
              <a:t>Nominal start date of October 24</a:t>
            </a:r>
            <a:r>
              <a:rPr lang="en-US" baseline="30000" dirty="0">
                <a:highlight>
                  <a:srgbClr val="FFFFFF"/>
                </a:highlight>
                <a:cs typeface="Calibri" panose="020F0502020204030204" pitchFamily="34" charset="0"/>
              </a:rPr>
              <a:t>th</a:t>
            </a:r>
            <a:r>
              <a:rPr lang="en-US" dirty="0">
                <a:highlight>
                  <a:srgbClr val="FFFFFF"/>
                </a:highlight>
                <a:cs typeface="Calibri" panose="020F0502020204030204" pitchFamily="34" charset="0"/>
              </a:rPr>
              <a:t>, 2024</a:t>
            </a:r>
          </a:p>
          <a:p>
            <a:pPr lvl="1"/>
            <a:r>
              <a:rPr lang="en-US" dirty="0">
                <a:highlight>
                  <a:srgbClr val="FFFFFF"/>
                </a:highlight>
                <a:cs typeface="Calibri" panose="020F0502020204030204" pitchFamily="34" charset="0"/>
              </a:rPr>
              <a:t>Completion in April 2025 with subsequent analysis</a:t>
            </a:r>
          </a:p>
          <a:p>
            <a:endParaRPr lang="en-US" b="0" i="0" u="none" strike="noStrike" dirty="0">
              <a:effectLst/>
              <a:highlight>
                <a:srgbClr val="FFFFFF"/>
              </a:highlight>
              <a:latin typeface="Arial" panose="020B0604020202020204" pitchFamily="34" charset="0"/>
            </a:endParaRPr>
          </a:p>
        </p:txBody>
      </p:sp>
      <p:sp>
        <p:nvSpPr>
          <p:cNvPr id="4" name="Date Placeholder 3">
            <a:extLst>
              <a:ext uri="{FF2B5EF4-FFF2-40B4-BE49-F238E27FC236}">
                <a16:creationId xmlns:a16="http://schemas.microsoft.com/office/drawing/2014/main" id="{C2337B5D-EEFA-E67D-78BF-4ADA9F1EE938}"/>
              </a:ext>
            </a:extLst>
          </p:cNvPr>
          <p:cNvSpPr>
            <a:spLocks noGrp="1"/>
          </p:cNvSpPr>
          <p:nvPr>
            <p:ph type="dt" sz="half" idx="10"/>
          </p:nvPr>
        </p:nvSpPr>
        <p:spPr/>
        <p:txBody>
          <a:bodyPr/>
          <a:lstStyle/>
          <a:p>
            <a:r>
              <a:rPr lang="en-US"/>
              <a:t>June 14, 2024</a:t>
            </a:r>
            <a:endParaRPr lang="en-US" dirty="0"/>
          </a:p>
        </p:txBody>
      </p:sp>
      <p:sp>
        <p:nvSpPr>
          <p:cNvPr id="5" name="Footer Placeholder 4">
            <a:extLst>
              <a:ext uri="{FF2B5EF4-FFF2-40B4-BE49-F238E27FC236}">
                <a16:creationId xmlns:a16="http://schemas.microsoft.com/office/drawing/2014/main" id="{7F940F83-E35A-3B58-972E-B1D4FE64639E}"/>
              </a:ext>
            </a:extLst>
          </p:cNvPr>
          <p:cNvSpPr>
            <a:spLocks noGrp="1"/>
          </p:cNvSpPr>
          <p:nvPr>
            <p:ph type="ftr" sz="quarter" idx="11"/>
          </p:nvPr>
        </p:nvSpPr>
        <p:spPr/>
        <p:txBody>
          <a:bodyPr/>
          <a:lstStyle/>
          <a:p>
            <a:r>
              <a:rPr lang="en-US"/>
              <a:t>Jacob McMurtry, University of Virginia</a:t>
            </a:r>
            <a:endParaRPr lang="en-US" dirty="0"/>
          </a:p>
        </p:txBody>
      </p:sp>
      <p:sp>
        <p:nvSpPr>
          <p:cNvPr id="6" name="Slide Number Placeholder 5">
            <a:extLst>
              <a:ext uri="{FF2B5EF4-FFF2-40B4-BE49-F238E27FC236}">
                <a16:creationId xmlns:a16="http://schemas.microsoft.com/office/drawing/2014/main" id="{E28BC9BC-92B4-3409-4725-1D37FF20F3AD}"/>
              </a:ext>
            </a:extLst>
          </p:cNvPr>
          <p:cNvSpPr>
            <a:spLocks noGrp="1"/>
          </p:cNvSpPr>
          <p:nvPr>
            <p:ph type="sldNum" sz="quarter" idx="12"/>
          </p:nvPr>
        </p:nvSpPr>
        <p:spPr/>
        <p:txBody>
          <a:bodyPr/>
          <a:lstStyle/>
          <a:p>
            <a:fld id="{08C49C7C-553C-4518-9854-3BEE41672621}" type="slidenum">
              <a:rPr lang="en-US" smtClean="0"/>
              <a:pPr/>
              <a:t>11</a:t>
            </a:fld>
            <a:endParaRPr lang="en-US" dirty="0"/>
          </a:p>
        </p:txBody>
      </p:sp>
      <p:pic>
        <p:nvPicPr>
          <p:cNvPr id="1028" name="Picture 4" descr="SpongeBob | Chrome Everything | Facebook">
            <a:extLst>
              <a:ext uri="{FF2B5EF4-FFF2-40B4-BE49-F238E27FC236}">
                <a16:creationId xmlns:a16="http://schemas.microsoft.com/office/drawing/2014/main" id="{6CCEE537-DD68-A5EC-B92E-2268C5E4EE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9909" y="3078199"/>
            <a:ext cx="3372181" cy="3372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70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72A33-4164-3ED3-F05C-59F74D35B313}"/>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1D50B94A-4CD8-DF3C-83C5-389CAC3EFB82}"/>
              </a:ext>
            </a:extLst>
          </p:cNvPr>
          <p:cNvSpPr>
            <a:spLocks noGrp="1"/>
          </p:cNvSpPr>
          <p:nvPr>
            <p:ph idx="1"/>
          </p:nvPr>
        </p:nvSpPr>
        <p:spPr>
          <a:xfrm>
            <a:off x="838200" y="927696"/>
            <a:ext cx="10515600" cy="3584934"/>
          </a:xfrm>
        </p:spPr>
        <p:txBody>
          <a:bodyPr>
            <a:normAutofit lnSpcReduction="10000"/>
          </a:bodyPr>
          <a:lstStyle/>
          <a:p>
            <a:r>
              <a:rPr lang="en-US" dirty="0"/>
              <a:t>The UVa Group: Prof. </a:t>
            </a:r>
            <a:r>
              <a:rPr lang="en-US" dirty="0" err="1"/>
              <a:t>Nilanga</a:t>
            </a:r>
            <a:r>
              <a:rPr lang="en-US" dirty="0"/>
              <a:t> Liyanage, Huong Nguyen, </a:t>
            </a:r>
            <a:r>
              <a:rPr lang="en-US" dirty="0" err="1"/>
              <a:t>Xinzhan</a:t>
            </a:r>
            <a:r>
              <a:rPr lang="en-US" dirty="0"/>
              <a:t> Bai, </a:t>
            </a:r>
            <a:r>
              <a:rPr lang="en-US" dirty="0" err="1"/>
              <a:t>Asar</a:t>
            </a:r>
            <a:r>
              <a:rPr lang="en-US" dirty="0"/>
              <a:t>, Ahamed, Anuruddha </a:t>
            </a:r>
            <a:r>
              <a:rPr lang="en-US" dirty="0" err="1"/>
              <a:t>Rathnayake</a:t>
            </a:r>
            <a:r>
              <a:rPr lang="en-US" dirty="0"/>
              <a:t>, John Boyd, Sean </a:t>
            </a:r>
            <a:r>
              <a:rPr lang="en-US" dirty="0" err="1"/>
              <a:t>Jeffas</a:t>
            </a:r>
            <a:r>
              <a:rPr lang="en-US" dirty="0"/>
              <a:t>, </a:t>
            </a:r>
            <a:r>
              <a:rPr lang="en-US" dirty="0" err="1"/>
              <a:t>Bhashitha</a:t>
            </a:r>
            <a:r>
              <a:rPr lang="en-US" dirty="0"/>
              <a:t> </a:t>
            </a:r>
            <a:r>
              <a:rPr lang="en-US" dirty="0" err="1"/>
              <a:t>Thuthimal</a:t>
            </a:r>
            <a:r>
              <a:rPr lang="en-US" dirty="0"/>
              <a:t> Dharmasena, Vimukthi Gamage, and Minh Dao</a:t>
            </a:r>
          </a:p>
          <a:p>
            <a:r>
              <a:rPr lang="en-US" dirty="0"/>
              <a:t>The SBS Collaboration</a:t>
            </a:r>
          </a:p>
          <a:p>
            <a:r>
              <a:rPr lang="en-US" dirty="0" err="1"/>
              <a:t>JLab</a:t>
            </a:r>
            <a:r>
              <a:rPr lang="en-US" dirty="0"/>
              <a:t> Staff who have helped and contributed to the program</a:t>
            </a:r>
          </a:p>
          <a:p>
            <a:r>
              <a:rPr lang="en-US" dirty="0"/>
              <a:t>US Department of Energy, Office of science, Office of Nuclear physics award number DE-FG02-03ER41240</a:t>
            </a:r>
          </a:p>
          <a:p>
            <a:r>
              <a:rPr lang="en-US" dirty="0"/>
              <a:t>HUGS Program &amp; Coordinators!</a:t>
            </a:r>
          </a:p>
        </p:txBody>
      </p:sp>
      <p:sp>
        <p:nvSpPr>
          <p:cNvPr id="4" name="Date Placeholder 3">
            <a:extLst>
              <a:ext uri="{FF2B5EF4-FFF2-40B4-BE49-F238E27FC236}">
                <a16:creationId xmlns:a16="http://schemas.microsoft.com/office/drawing/2014/main" id="{B971C327-FDD7-6286-A348-6A05699AC450}"/>
              </a:ext>
            </a:extLst>
          </p:cNvPr>
          <p:cNvSpPr>
            <a:spLocks noGrp="1"/>
          </p:cNvSpPr>
          <p:nvPr>
            <p:ph type="dt" sz="half" idx="10"/>
          </p:nvPr>
        </p:nvSpPr>
        <p:spPr/>
        <p:txBody>
          <a:bodyPr/>
          <a:lstStyle/>
          <a:p>
            <a:r>
              <a:rPr lang="en-US"/>
              <a:t>June 14, 2024</a:t>
            </a:r>
            <a:endParaRPr lang="en-US" dirty="0"/>
          </a:p>
        </p:txBody>
      </p:sp>
      <p:sp>
        <p:nvSpPr>
          <p:cNvPr id="5" name="Footer Placeholder 4">
            <a:extLst>
              <a:ext uri="{FF2B5EF4-FFF2-40B4-BE49-F238E27FC236}">
                <a16:creationId xmlns:a16="http://schemas.microsoft.com/office/drawing/2014/main" id="{36C9B984-CCC9-1EBC-866C-031A8A1CF356}"/>
              </a:ext>
            </a:extLst>
          </p:cNvPr>
          <p:cNvSpPr>
            <a:spLocks noGrp="1"/>
          </p:cNvSpPr>
          <p:nvPr>
            <p:ph type="ftr" sz="quarter" idx="11"/>
          </p:nvPr>
        </p:nvSpPr>
        <p:spPr/>
        <p:txBody>
          <a:bodyPr/>
          <a:lstStyle/>
          <a:p>
            <a:r>
              <a:rPr lang="en-US"/>
              <a:t>Jacob McMurtry, University of Virginia</a:t>
            </a:r>
            <a:endParaRPr lang="en-US" dirty="0"/>
          </a:p>
        </p:txBody>
      </p:sp>
      <p:sp>
        <p:nvSpPr>
          <p:cNvPr id="6" name="Slide Number Placeholder 5">
            <a:extLst>
              <a:ext uri="{FF2B5EF4-FFF2-40B4-BE49-F238E27FC236}">
                <a16:creationId xmlns:a16="http://schemas.microsoft.com/office/drawing/2014/main" id="{A71F0F08-D01C-BEE9-786F-0E55C9501B71}"/>
              </a:ext>
            </a:extLst>
          </p:cNvPr>
          <p:cNvSpPr>
            <a:spLocks noGrp="1"/>
          </p:cNvSpPr>
          <p:nvPr>
            <p:ph type="sldNum" sz="quarter" idx="12"/>
          </p:nvPr>
        </p:nvSpPr>
        <p:spPr/>
        <p:txBody>
          <a:bodyPr/>
          <a:lstStyle/>
          <a:p>
            <a:fld id="{08C49C7C-553C-4518-9854-3BEE41672621}" type="slidenum">
              <a:rPr lang="en-US" smtClean="0"/>
              <a:pPr/>
              <a:t>12</a:t>
            </a:fld>
            <a:endParaRPr lang="en-US" dirty="0"/>
          </a:p>
        </p:txBody>
      </p:sp>
      <p:pic>
        <p:nvPicPr>
          <p:cNvPr id="3074" name="Picture 2" descr="SC Logos | U.S. DOE Office of Science (SC)">
            <a:extLst>
              <a:ext uri="{FF2B5EF4-FFF2-40B4-BE49-F238E27FC236}">
                <a16:creationId xmlns:a16="http://schemas.microsoft.com/office/drawing/2014/main" id="{2A7E9CC9-C016-D56A-E4B9-46799C8A22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3639" y="4533392"/>
            <a:ext cx="3148361" cy="10191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close-up of a logo&#10;&#10;Description automatically generated">
            <a:extLst>
              <a:ext uri="{FF2B5EF4-FFF2-40B4-BE49-F238E27FC236}">
                <a16:creationId xmlns:a16="http://schemas.microsoft.com/office/drawing/2014/main" id="{4200527C-5ED6-8F12-47F3-B4DB630B9F9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181801" y="4555840"/>
            <a:ext cx="2503495" cy="827602"/>
          </a:xfrm>
          <a:prstGeom prst="rect">
            <a:avLst/>
          </a:prstGeom>
        </p:spPr>
      </p:pic>
      <p:pic>
        <p:nvPicPr>
          <p:cNvPr id="8" name="Picture 2" descr="Hall A Update">
            <a:extLst>
              <a:ext uri="{FF2B5EF4-FFF2-40B4-BE49-F238E27FC236}">
                <a16:creationId xmlns:a16="http://schemas.microsoft.com/office/drawing/2014/main" id="{6D2BB9E3-8918-263B-3FAE-D6C65B7FE7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1695" y="4189957"/>
            <a:ext cx="2503495" cy="17403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University of Virginia Logo and symbol, meaning, history, PNG, brand">
            <a:extLst>
              <a:ext uri="{FF2B5EF4-FFF2-40B4-BE49-F238E27FC236}">
                <a16:creationId xmlns:a16="http://schemas.microsoft.com/office/drawing/2014/main" id="{727764A8-2F0E-3866-CDA8-C5B607D768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317" y="4265533"/>
            <a:ext cx="2503495" cy="14082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UGS 2024 (May 28, 2024 - June 14, 2024): Overview · Jefferson Lab Indico">
            <a:extLst>
              <a:ext uri="{FF2B5EF4-FFF2-40B4-BE49-F238E27FC236}">
                <a16:creationId xmlns:a16="http://schemas.microsoft.com/office/drawing/2014/main" id="{88302E20-5D36-753D-48B9-AE920408BA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1838" y="5888289"/>
            <a:ext cx="3744273" cy="641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999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3C44E-34D8-A4B0-7D00-DBC4CBDB83D3}"/>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E0406251-2E39-AA41-1AF0-C0E6778BCC82}"/>
              </a:ext>
            </a:extLst>
          </p:cNvPr>
          <p:cNvSpPr>
            <a:spLocks noGrp="1"/>
          </p:cNvSpPr>
          <p:nvPr>
            <p:ph idx="1"/>
          </p:nvPr>
        </p:nvSpPr>
        <p:spPr>
          <a:xfrm>
            <a:off x="838200" y="1298713"/>
            <a:ext cx="10515600" cy="4878249"/>
          </a:xfrm>
        </p:spPr>
        <p:txBody>
          <a:bodyPr>
            <a:normAutofit fontScale="62500" lnSpcReduction="20000"/>
          </a:bodyPr>
          <a:lstStyle/>
          <a:p>
            <a:pPr marL="0" indent="0">
              <a:buNone/>
            </a:pPr>
            <a:r>
              <a:rPr lang="en-US" dirty="0">
                <a:latin typeface="Calibri" panose="020F0502020204030204" pitchFamily="34" charset="0"/>
                <a:cs typeface="Calibri" panose="020F0502020204030204" pitchFamily="34" charset="0"/>
              </a:rPr>
              <a:t>[1] Y. R</a:t>
            </a:r>
            <a:r>
              <a:rPr lang="en-US" b="0" i="0" u="none" strike="noStrike" dirty="0">
                <a:effectLst/>
                <a:latin typeface="Calibri" panose="020F0502020204030204" pitchFamily="34" charset="0"/>
                <a:cs typeface="Calibri" panose="020F0502020204030204" pitchFamily="34" charset="0"/>
              </a:rPr>
              <a:t>oblin, “</a:t>
            </a:r>
            <a:r>
              <a:rPr lang="en-US" dirty="0">
                <a:latin typeface="Calibri" panose="020F0502020204030204" pitchFamily="34" charset="0"/>
                <a:cs typeface="Calibri" panose="020F0502020204030204" pitchFamily="34" charset="0"/>
              </a:rPr>
              <a:t>A positron beam at </a:t>
            </a:r>
            <a:r>
              <a:rPr lang="en-US" dirty="0" err="1">
                <a:latin typeface="Calibri" panose="020F0502020204030204" pitchFamily="34" charset="0"/>
                <a:cs typeface="Calibri" panose="020F0502020204030204" pitchFamily="34" charset="0"/>
              </a:rPr>
              <a:t>Jlab</a:t>
            </a:r>
            <a:r>
              <a:rPr lang="en-US" dirty="0">
                <a:latin typeface="Calibri" panose="020F0502020204030204" pitchFamily="34" charset="0"/>
                <a:cs typeface="Calibri" panose="020F0502020204030204" pitchFamily="34" charset="0"/>
              </a:rPr>
              <a:t>”, Slides 5,6,7,8,11, </a:t>
            </a:r>
            <a:r>
              <a:rPr lang="en-US" b="0" i="0" u="none" strike="noStrike" dirty="0">
                <a:effectLst/>
                <a:latin typeface="Calibri" panose="020F0502020204030204" pitchFamily="34" charset="0"/>
                <a:cs typeface="Calibri" panose="020F0502020204030204" pitchFamily="34" charset="0"/>
              </a:rPr>
              <a:t>May 28 2024</a:t>
            </a:r>
          </a:p>
          <a:p>
            <a:pPr marL="0" indent="0">
              <a:buNone/>
            </a:pPr>
            <a:endParaRPr lang="en-US" b="0" i="0" u="none" strike="noStrike" dirty="0">
              <a:effectLst/>
              <a:latin typeface="Calibri" panose="020F0502020204030204" pitchFamily="34" charset="0"/>
              <a:cs typeface="Calibri" panose="020F0502020204030204" pitchFamily="34" charset="0"/>
            </a:endParaRPr>
          </a:p>
          <a:p>
            <a:pPr marL="0" indent="0">
              <a:buNone/>
            </a:pPr>
            <a:r>
              <a:rPr lang="en-US" b="0" i="0" u="none" strike="noStrike" dirty="0">
                <a:effectLst/>
                <a:latin typeface="Calibri" panose="020F0502020204030204" pitchFamily="34" charset="0"/>
                <a:cs typeface="Calibri" panose="020F0502020204030204" pitchFamily="34" charset="0"/>
              </a:rPr>
              <a:t>[2] P. Rossi, ”</a:t>
            </a:r>
            <a:r>
              <a:rPr lang="en-US" b="0" i="0" u="none" strike="noStrike" dirty="0" err="1">
                <a:effectLst/>
                <a:latin typeface="Calibri" panose="020F0502020204030204" pitchFamily="34" charset="0"/>
                <a:cs typeface="Calibri" panose="020F0502020204030204" pitchFamily="34" charset="0"/>
              </a:rPr>
              <a:t>JLab</a:t>
            </a:r>
            <a:r>
              <a:rPr lang="en-US" b="0" i="0" u="none" strike="noStrike" dirty="0">
                <a:effectLst/>
                <a:latin typeface="Calibri" panose="020F0502020204030204" pitchFamily="34" charset="0"/>
                <a:cs typeface="Calibri" panose="020F0502020204030204" pitchFamily="34" charset="0"/>
              </a:rPr>
              <a:t> now and in the future”, Slides 21,22,23, May 29 2024</a:t>
            </a:r>
          </a:p>
          <a:p>
            <a:pPr marL="0" indent="0">
              <a:buNone/>
            </a:pPr>
            <a:endParaRPr lang="en-US" b="0" i="0" u="none" strike="noStrike" dirty="0">
              <a:effectLst/>
              <a:latin typeface="Calibri" panose="020F0502020204030204" pitchFamily="34" charset="0"/>
              <a:cs typeface="Calibri" panose="020F0502020204030204" pitchFamily="34" charset="0"/>
            </a:endParaRPr>
          </a:p>
          <a:p>
            <a:pPr marL="0" indent="0">
              <a:buNone/>
            </a:pPr>
            <a:r>
              <a:rPr lang="en-US" sz="2800" b="0" i="0" u="none" strike="noStrike" dirty="0">
                <a:effectLst/>
                <a:latin typeface="Arial" panose="020B0604020202020204" pitchFamily="34" charset="0"/>
              </a:rPr>
              <a:t>[3] E. </a:t>
            </a:r>
            <a:r>
              <a:rPr lang="en-US" sz="2800" b="0" i="0" u="none" strike="noStrike" dirty="0" err="1">
                <a:effectLst/>
                <a:latin typeface="Arial" panose="020B0604020202020204" pitchFamily="34" charset="0"/>
              </a:rPr>
              <a:t>Cisbani</a:t>
            </a:r>
            <a:r>
              <a:rPr lang="en-US" sz="2800" b="0" i="0" u="none" strike="noStrike" dirty="0">
                <a:effectLst/>
                <a:latin typeface="Arial" panose="020B0604020202020204" pitchFamily="34" charset="0"/>
              </a:rPr>
              <a:t>, N. Liyanage, L. </a:t>
            </a:r>
            <a:r>
              <a:rPr lang="en-US" sz="2800" b="0" i="0" u="none" strike="noStrike" dirty="0" err="1">
                <a:effectLst/>
                <a:latin typeface="Arial" panose="020B0604020202020204" pitchFamily="34" charset="0"/>
              </a:rPr>
              <a:t>Pentchev</a:t>
            </a:r>
            <a:r>
              <a:rPr lang="en-US" sz="2800" b="0" i="0" u="none" strike="noStrike" dirty="0">
                <a:effectLst/>
                <a:latin typeface="Arial" panose="020B0604020202020204" pitchFamily="34" charset="0"/>
              </a:rPr>
              <a:t> (contact), A. Puckett, M. Jones and B. </a:t>
            </a:r>
            <a:r>
              <a:rPr lang="en-US" sz="2800" b="0" i="0" u="none" strike="noStrike" dirty="0" err="1">
                <a:effectLst/>
                <a:latin typeface="Arial" panose="020B0604020202020204" pitchFamily="34" charset="0"/>
              </a:rPr>
              <a:t>Wojtsekhowski</a:t>
            </a:r>
            <a:r>
              <a:rPr lang="en-US" sz="2800" b="0" i="0" u="none" strike="noStrike" dirty="0">
                <a:effectLst/>
                <a:latin typeface="Arial" panose="020B0604020202020204" pitchFamily="34" charset="0"/>
              </a:rPr>
              <a:t> (spokespersons), “Large Acceptance Proton Form Factor Ratio Measurements at 13 and 15 (GeV) Using Recoil Polarization Method.” Jefferson Lab Experiment E12-07-109, 2007 with 2019 update.</a:t>
            </a:r>
          </a:p>
          <a:p>
            <a:pPr marL="0" indent="0">
              <a:buNone/>
            </a:pPr>
            <a:endParaRPr lang="en-US" sz="2800" dirty="0">
              <a:latin typeface="Arial" panose="020B0604020202020204" pitchFamily="34" charset="0"/>
            </a:endParaRPr>
          </a:p>
          <a:p>
            <a:pPr marL="0" indent="0">
              <a:buNone/>
            </a:pPr>
            <a:r>
              <a:rPr lang="en-US" sz="2800" dirty="0">
                <a:latin typeface="Arial" panose="020B0604020202020204" pitchFamily="34" charset="0"/>
              </a:rPr>
              <a:t>[4</a:t>
            </a:r>
            <a:r>
              <a:rPr lang="en-US" dirty="0">
                <a:latin typeface="Arial" panose="020B0604020202020204" pitchFamily="34" charset="0"/>
                <a:cs typeface="Arial" panose="020B0604020202020204" pitchFamily="34" charset="0"/>
              </a:rPr>
              <a:t>] B. </a:t>
            </a:r>
            <a:r>
              <a:rPr lang="en-US" dirty="0" err="1">
                <a:effectLst/>
                <a:highlight>
                  <a:srgbClr val="FFFFFF"/>
                </a:highlight>
                <a:latin typeface="Arial" panose="020B0604020202020204" pitchFamily="34" charset="0"/>
                <a:cs typeface="Arial" panose="020B0604020202020204" pitchFamily="34" charset="0"/>
              </a:rPr>
              <a:t>Wojtsekhowski</a:t>
            </a:r>
            <a:r>
              <a:rPr lang="en-US" dirty="0">
                <a:effectLst/>
                <a:highlight>
                  <a:srgbClr val="FFFFFF"/>
                </a:highlight>
                <a:latin typeface="Arial" panose="020B0604020202020204" pitchFamily="34" charset="0"/>
                <a:cs typeface="Arial" panose="020B0604020202020204" pitchFamily="34" charset="0"/>
              </a:rPr>
              <a:t> </a:t>
            </a:r>
            <a:r>
              <a:rPr lang="en-US" dirty="0">
                <a:highlight>
                  <a:srgbClr val="FFFFFF"/>
                </a:highlight>
                <a:latin typeface="Arial" panose="020B0604020202020204" pitchFamily="34" charset="0"/>
                <a:cs typeface="Arial" panose="020B0604020202020204" pitchFamily="34" charset="0"/>
              </a:rPr>
              <a:t>et al., “</a:t>
            </a:r>
            <a:r>
              <a:rPr lang="en-US" b="0" i="0" u="none" strike="noStrike" dirty="0" err="1">
                <a:effectLst/>
                <a:latin typeface="Arial" panose="020B0604020202020204" pitchFamily="34" charset="0"/>
                <a:cs typeface="Arial" panose="020B0604020202020204" pitchFamily="34" charset="0"/>
              </a:rPr>
              <a:t>GEp</a:t>
            </a:r>
            <a:r>
              <a:rPr lang="en-US" b="0" i="0" u="none" strike="noStrike" dirty="0">
                <a:effectLst/>
                <a:latin typeface="Arial" panose="020B0604020202020204" pitchFamily="34" charset="0"/>
                <a:cs typeface="Arial" panose="020B0604020202020204" pitchFamily="34" charset="0"/>
              </a:rPr>
              <a:t> Experimental </a:t>
            </a:r>
            <a:r>
              <a:rPr lang="en-US" sz="2800" b="0" i="0" u="none" strike="noStrike" dirty="0">
                <a:effectLst/>
                <a:latin typeface="Arial" panose="020B0604020202020204" pitchFamily="34" charset="0"/>
              </a:rPr>
              <a:t>Readiness Review 2023.” https://</a:t>
            </a:r>
            <a:r>
              <a:rPr lang="en-US" sz="2800" b="0" i="0" u="none" strike="noStrike" dirty="0" err="1">
                <a:effectLst/>
                <a:latin typeface="Arial" panose="020B0604020202020204" pitchFamily="34" charset="0"/>
              </a:rPr>
              <a:t>hallaweb.jlab.org</a:t>
            </a:r>
            <a:r>
              <a:rPr lang="en-US" sz="2800" b="0" i="0" u="none" strike="noStrike" dirty="0">
                <a:effectLst/>
                <a:latin typeface="Arial" panose="020B0604020202020204" pitchFamily="34" charset="0"/>
              </a:rPr>
              <a:t>/wiki/</a:t>
            </a:r>
            <a:r>
              <a:rPr lang="en-US" sz="2800" b="0" i="0" u="none" strike="noStrike" dirty="0" err="1">
                <a:effectLst/>
                <a:latin typeface="Arial" panose="020B0604020202020204" pitchFamily="34" charset="0"/>
              </a:rPr>
              <a:t>index.php</a:t>
            </a:r>
            <a:r>
              <a:rPr lang="en-US" sz="2800" b="0" i="0" u="none" strike="noStrike" dirty="0">
                <a:effectLst/>
                <a:latin typeface="Arial" panose="020B0604020202020204" pitchFamily="34" charset="0"/>
              </a:rPr>
              <a:t>/</a:t>
            </a:r>
            <a:r>
              <a:rPr lang="en-US" sz="2800" b="0" i="0" u="none" strike="noStrike" dirty="0" err="1">
                <a:effectLst/>
                <a:latin typeface="Arial" panose="020B0604020202020204" pitchFamily="34" charset="0"/>
              </a:rPr>
              <a:t>ERR#Agenda</a:t>
            </a:r>
            <a:r>
              <a:rPr lang="en-US" sz="2800" b="0" i="0" u="none" strike="noStrike" dirty="0">
                <a:effectLst/>
                <a:latin typeface="Arial" panose="020B0604020202020204" pitchFamily="34" charset="0"/>
              </a:rPr>
              <a:t>, 2023</a:t>
            </a:r>
          </a:p>
          <a:p>
            <a:pPr marL="0" indent="0">
              <a:buNone/>
            </a:pPr>
            <a:endParaRPr lang="en-US" sz="2800" dirty="0">
              <a:latin typeface="Arial" panose="020B0604020202020204" pitchFamily="34" charset="0"/>
            </a:endParaRPr>
          </a:p>
          <a:p>
            <a:pPr marL="0" indent="0">
              <a:buNone/>
            </a:pPr>
            <a:r>
              <a:rPr lang="en-US" sz="2800" dirty="0">
                <a:latin typeface="Arial" panose="020B0604020202020204" pitchFamily="34" charset="0"/>
              </a:rPr>
              <a:t>[5] </a:t>
            </a:r>
            <a:r>
              <a:rPr lang="en-US" sz="2800" b="0" i="0" u="none" strike="noStrike" dirty="0">
                <a:effectLst/>
                <a:latin typeface="Arial" panose="020B0604020202020204" pitchFamily="34" charset="0"/>
              </a:rPr>
              <a:t>H. </a:t>
            </a:r>
            <a:r>
              <a:rPr lang="en-US" sz="2800" b="0" i="0" u="none" strike="noStrike" dirty="0" err="1">
                <a:effectLst/>
                <a:latin typeface="Arial" panose="020B0604020202020204" pitchFamily="34" charset="0"/>
              </a:rPr>
              <a:t>Szumila-Valnce</a:t>
            </a:r>
            <a:r>
              <a:rPr lang="en-US" sz="2800" b="0" i="0" u="none" strike="noStrike" dirty="0">
                <a:effectLst/>
                <a:latin typeface="Arial" panose="020B0604020202020204" pitchFamily="34" charset="0"/>
              </a:rPr>
              <a:t> et al., “</a:t>
            </a:r>
            <a:r>
              <a:rPr lang="en-US" sz="2800" b="0" i="0" u="none" strike="noStrike" dirty="0" err="1">
                <a:effectLst/>
                <a:latin typeface="Arial" panose="020B0604020202020204" pitchFamily="34" charset="0"/>
              </a:rPr>
              <a:t>GEp</a:t>
            </a:r>
            <a:r>
              <a:rPr lang="en-US" sz="2800" b="0" i="0" u="none" strike="noStrike" dirty="0">
                <a:effectLst/>
                <a:latin typeface="Arial" panose="020B0604020202020204" pitchFamily="34" charset="0"/>
              </a:rPr>
              <a:t> Experimental Readiness Review 2023.” https://</a:t>
            </a:r>
            <a:r>
              <a:rPr lang="en-US" sz="2800" b="0" i="0" u="none" strike="noStrike" dirty="0" err="1">
                <a:effectLst/>
                <a:latin typeface="Arial" panose="020B0604020202020204" pitchFamily="34" charset="0"/>
              </a:rPr>
              <a:t>hallaweb.jlab.org</a:t>
            </a:r>
            <a:r>
              <a:rPr lang="en-US" sz="2800" b="0" i="0" u="none" strike="noStrike" dirty="0">
                <a:effectLst/>
                <a:latin typeface="Arial" panose="020B0604020202020204" pitchFamily="34" charset="0"/>
              </a:rPr>
              <a:t>/wiki/</a:t>
            </a:r>
            <a:r>
              <a:rPr lang="en-US" sz="2800" b="0" i="0" u="none" strike="noStrike" dirty="0" err="1">
                <a:effectLst/>
                <a:latin typeface="Arial" panose="020B0604020202020204" pitchFamily="34" charset="0"/>
              </a:rPr>
              <a:t>index.php</a:t>
            </a:r>
            <a:r>
              <a:rPr lang="en-US" sz="2800" b="0" i="0" u="none" strike="noStrike" dirty="0">
                <a:effectLst/>
                <a:latin typeface="Arial" panose="020B0604020202020204" pitchFamily="34" charset="0"/>
              </a:rPr>
              <a:t>/</a:t>
            </a:r>
            <a:r>
              <a:rPr lang="en-US" sz="2800" b="0" i="0" u="none" strike="noStrike" dirty="0" err="1">
                <a:effectLst/>
                <a:latin typeface="Arial" panose="020B0604020202020204" pitchFamily="34" charset="0"/>
              </a:rPr>
              <a:t>ERR#Agenda</a:t>
            </a:r>
            <a:r>
              <a:rPr lang="en-US" sz="2800" b="0" i="0" u="none" strike="noStrike" dirty="0">
                <a:effectLst/>
                <a:latin typeface="Arial" panose="020B0604020202020204" pitchFamily="34" charset="0"/>
              </a:rPr>
              <a:t>, 2023</a:t>
            </a:r>
          </a:p>
          <a:p>
            <a:pPr marL="0" indent="0">
              <a:buNone/>
            </a:pPr>
            <a:endParaRPr lang="en-US" sz="2800" b="0" i="0" u="none" strike="noStrike" dirty="0">
              <a:effectLst/>
              <a:latin typeface="Arial" panose="020B0604020202020204" pitchFamily="34" charset="0"/>
            </a:endParaRPr>
          </a:p>
          <a:p>
            <a:pPr marL="0" indent="0">
              <a:buNone/>
            </a:pPr>
            <a:r>
              <a:rPr lang="en-US" sz="2800" b="0" i="0" u="none" strike="noStrike" dirty="0">
                <a:effectLst/>
                <a:latin typeface="Arial" panose="020B0604020202020204" pitchFamily="34" charset="0"/>
              </a:rPr>
              <a:t>[6] F. </a:t>
            </a:r>
            <a:r>
              <a:rPr lang="en-US" sz="2800" b="0" i="0" u="none" strike="noStrike" dirty="0" err="1">
                <a:effectLst/>
                <a:latin typeface="Arial" panose="020B0604020202020204" pitchFamily="34" charset="0"/>
              </a:rPr>
              <a:t>Sauli</a:t>
            </a:r>
            <a:r>
              <a:rPr lang="en-US" sz="2800" b="0" i="0" u="none" strike="noStrike" dirty="0">
                <a:effectLst/>
                <a:latin typeface="Arial" panose="020B0604020202020204" pitchFamily="34" charset="0"/>
              </a:rPr>
              <a:t>, Development and applications of gas electron multiplier detectors, </a:t>
            </a:r>
            <a:r>
              <a:rPr lang="en-US" sz="2800" b="0" i="0" u="none" strike="noStrike" dirty="0" err="1">
                <a:effectLst/>
                <a:latin typeface="Arial" panose="020B0604020202020204" pitchFamily="34" charset="0"/>
              </a:rPr>
              <a:t>Nucl</a:t>
            </a:r>
            <a:r>
              <a:rPr lang="en-US" sz="2800" b="0" i="0" u="none" strike="noStrike" dirty="0">
                <a:effectLst/>
                <a:latin typeface="Arial" panose="020B0604020202020204" pitchFamily="34" charset="0"/>
              </a:rPr>
              <a:t>. </a:t>
            </a:r>
            <a:r>
              <a:rPr lang="en-US" sz="2800" b="0" i="0" u="none" strike="noStrike" dirty="0" err="1">
                <a:effectLst/>
                <a:latin typeface="Arial" panose="020B0604020202020204" pitchFamily="34" charset="0"/>
              </a:rPr>
              <a:t>Instrum</a:t>
            </a:r>
            <a:r>
              <a:rPr lang="en-US" sz="2800" b="0" i="0" u="none" strike="noStrike" dirty="0">
                <a:effectLst/>
                <a:latin typeface="Arial" panose="020B0604020202020204" pitchFamily="34" charset="0"/>
              </a:rPr>
              <a:t>. Meth. A 505 (2003) 195–198.</a:t>
            </a:r>
            <a:endParaRPr lang="en-US" sz="2800" dirty="0"/>
          </a:p>
          <a:p>
            <a:endParaRPr lang="en-US" sz="2800" dirty="0"/>
          </a:p>
          <a:p>
            <a:endParaRPr lang="en-US" dirty="0"/>
          </a:p>
        </p:txBody>
      </p:sp>
      <p:sp>
        <p:nvSpPr>
          <p:cNvPr id="4" name="Date Placeholder 3">
            <a:extLst>
              <a:ext uri="{FF2B5EF4-FFF2-40B4-BE49-F238E27FC236}">
                <a16:creationId xmlns:a16="http://schemas.microsoft.com/office/drawing/2014/main" id="{9F1EFFB7-CE43-71D0-307D-AA3A80EDF72D}"/>
              </a:ext>
            </a:extLst>
          </p:cNvPr>
          <p:cNvSpPr>
            <a:spLocks noGrp="1"/>
          </p:cNvSpPr>
          <p:nvPr>
            <p:ph type="dt" sz="half" idx="10"/>
          </p:nvPr>
        </p:nvSpPr>
        <p:spPr/>
        <p:txBody>
          <a:bodyPr/>
          <a:lstStyle/>
          <a:p>
            <a:r>
              <a:rPr lang="en-US"/>
              <a:t>June 14, 2024</a:t>
            </a:r>
            <a:endParaRPr lang="en-US" dirty="0"/>
          </a:p>
        </p:txBody>
      </p:sp>
      <p:sp>
        <p:nvSpPr>
          <p:cNvPr id="5" name="Footer Placeholder 4">
            <a:extLst>
              <a:ext uri="{FF2B5EF4-FFF2-40B4-BE49-F238E27FC236}">
                <a16:creationId xmlns:a16="http://schemas.microsoft.com/office/drawing/2014/main" id="{4EB62262-3A17-4995-FED7-F712DE200FDA}"/>
              </a:ext>
            </a:extLst>
          </p:cNvPr>
          <p:cNvSpPr>
            <a:spLocks noGrp="1"/>
          </p:cNvSpPr>
          <p:nvPr>
            <p:ph type="ftr" sz="quarter" idx="11"/>
          </p:nvPr>
        </p:nvSpPr>
        <p:spPr/>
        <p:txBody>
          <a:bodyPr/>
          <a:lstStyle/>
          <a:p>
            <a:r>
              <a:rPr lang="en-US"/>
              <a:t>Jacob McMurtry, University of Virginia</a:t>
            </a:r>
            <a:endParaRPr lang="en-US" dirty="0"/>
          </a:p>
        </p:txBody>
      </p:sp>
      <p:sp>
        <p:nvSpPr>
          <p:cNvPr id="6" name="Slide Number Placeholder 5">
            <a:extLst>
              <a:ext uri="{FF2B5EF4-FFF2-40B4-BE49-F238E27FC236}">
                <a16:creationId xmlns:a16="http://schemas.microsoft.com/office/drawing/2014/main" id="{33AC63EB-F749-D8BB-4209-31004770C428}"/>
              </a:ext>
            </a:extLst>
          </p:cNvPr>
          <p:cNvSpPr>
            <a:spLocks noGrp="1"/>
          </p:cNvSpPr>
          <p:nvPr>
            <p:ph type="sldNum" sz="quarter" idx="12"/>
          </p:nvPr>
        </p:nvSpPr>
        <p:spPr/>
        <p:txBody>
          <a:bodyPr/>
          <a:lstStyle/>
          <a:p>
            <a:fld id="{08C49C7C-553C-4518-9854-3BEE41672621}" type="slidenum">
              <a:rPr lang="en-US" smtClean="0"/>
              <a:pPr/>
              <a:t>13</a:t>
            </a:fld>
            <a:endParaRPr lang="en-US" dirty="0"/>
          </a:p>
        </p:txBody>
      </p:sp>
    </p:spTree>
    <p:extLst>
      <p:ext uri="{BB962C8B-B14F-4D97-AF65-F5344CB8AC3E}">
        <p14:creationId xmlns:p14="http://schemas.microsoft.com/office/powerpoint/2010/main" val="3364192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937CB4-242E-3D8B-2529-0668FDF02D97}"/>
              </a:ext>
            </a:extLst>
          </p:cNvPr>
          <p:cNvSpPr>
            <a:spLocks noGrp="1"/>
          </p:cNvSpPr>
          <p:nvPr>
            <p:ph type="dt" sz="half" idx="10"/>
          </p:nvPr>
        </p:nvSpPr>
        <p:spPr/>
        <p:txBody>
          <a:bodyPr/>
          <a:lstStyle/>
          <a:p>
            <a:r>
              <a:rPr lang="en-US"/>
              <a:t>June 14, 2024</a:t>
            </a:r>
          </a:p>
        </p:txBody>
      </p:sp>
      <p:sp>
        <p:nvSpPr>
          <p:cNvPr id="3" name="Footer Placeholder 2">
            <a:extLst>
              <a:ext uri="{FF2B5EF4-FFF2-40B4-BE49-F238E27FC236}">
                <a16:creationId xmlns:a16="http://schemas.microsoft.com/office/drawing/2014/main" id="{E5C63504-C269-9937-4AB4-18C55973CEB3}"/>
              </a:ext>
            </a:extLst>
          </p:cNvPr>
          <p:cNvSpPr>
            <a:spLocks noGrp="1"/>
          </p:cNvSpPr>
          <p:nvPr>
            <p:ph type="ftr" sz="quarter" idx="11"/>
          </p:nvPr>
        </p:nvSpPr>
        <p:spPr/>
        <p:txBody>
          <a:bodyPr/>
          <a:lstStyle/>
          <a:p>
            <a:r>
              <a:rPr lang="en-US"/>
              <a:t>Jacob McMurtry, University of Virginia</a:t>
            </a:r>
          </a:p>
        </p:txBody>
      </p:sp>
      <p:sp>
        <p:nvSpPr>
          <p:cNvPr id="4" name="Slide Number Placeholder 3">
            <a:extLst>
              <a:ext uri="{FF2B5EF4-FFF2-40B4-BE49-F238E27FC236}">
                <a16:creationId xmlns:a16="http://schemas.microsoft.com/office/drawing/2014/main" id="{4819C204-A3B1-003A-1F6F-218C40E81DF8}"/>
              </a:ext>
            </a:extLst>
          </p:cNvPr>
          <p:cNvSpPr>
            <a:spLocks noGrp="1"/>
          </p:cNvSpPr>
          <p:nvPr>
            <p:ph type="sldNum" sz="quarter" idx="12"/>
          </p:nvPr>
        </p:nvSpPr>
        <p:spPr/>
        <p:txBody>
          <a:bodyPr/>
          <a:lstStyle/>
          <a:p>
            <a:fld id="{08C49C7C-553C-4518-9854-3BEE41672621}" type="slidenum">
              <a:rPr lang="en-US" smtClean="0"/>
              <a:t>14</a:t>
            </a:fld>
            <a:endParaRPr lang="en-US"/>
          </a:p>
        </p:txBody>
      </p:sp>
      <p:sp>
        <p:nvSpPr>
          <p:cNvPr id="5" name="TextBox 4">
            <a:extLst>
              <a:ext uri="{FF2B5EF4-FFF2-40B4-BE49-F238E27FC236}">
                <a16:creationId xmlns:a16="http://schemas.microsoft.com/office/drawing/2014/main" id="{B766FD96-68A0-506F-5B11-C945F3837E8B}"/>
              </a:ext>
            </a:extLst>
          </p:cNvPr>
          <p:cNvSpPr txBox="1"/>
          <p:nvPr/>
        </p:nvSpPr>
        <p:spPr>
          <a:xfrm>
            <a:off x="3167269" y="2767280"/>
            <a:ext cx="5857462" cy="1323439"/>
          </a:xfrm>
          <a:prstGeom prst="rect">
            <a:avLst/>
          </a:prstGeom>
          <a:noFill/>
        </p:spPr>
        <p:txBody>
          <a:bodyPr wrap="square" rtlCol="0">
            <a:spAutoFit/>
          </a:bodyPr>
          <a:lstStyle/>
          <a:p>
            <a:r>
              <a:rPr lang="en-US" sz="8000" dirty="0"/>
              <a:t>Backup Slides</a:t>
            </a:r>
          </a:p>
        </p:txBody>
      </p:sp>
    </p:spTree>
    <p:extLst>
      <p:ext uri="{BB962C8B-B14F-4D97-AF65-F5344CB8AC3E}">
        <p14:creationId xmlns:p14="http://schemas.microsoft.com/office/powerpoint/2010/main" val="1298090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50651-4FDD-CFC0-A46B-EF74E07A55F4}"/>
              </a:ext>
            </a:extLst>
          </p:cNvPr>
          <p:cNvSpPr>
            <a:spLocks noGrp="1"/>
          </p:cNvSpPr>
          <p:nvPr>
            <p:ph type="title"/>
          </p:nvPr>
        </p:nvSpPr>
        <p:spPr/>
        <p:txBody>
          <a:bodyPr/>
          <a:lstStyle/>
          <a:p>
            <a:r>
              <a:rPr lang="en-US" dirty="0"/>
              <a:t>SBS GEM Types</a:t>
            </a:r>
          </a:p>
        </p:txBody>
      </p:sp>
      <p:pic>
        <p:nvPicPr>
          <p:cNvPr id="9" name="Content Placeholder 8" descr="Several different types of electrical equipment&#10;&#10;Description automatically generated">
            <a:extLst>
              <a:ext uri="{FF2B5EF4-FFF2-40B4-BE49-F238E27FC236}">
                <a16:creationId xmlns:a16="http://schemas.microsoft.com/office/drawing/2014/main" id="{132D0798-3AD4-2929-2A48-B23E5F120D3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076" y="959811"/>
            <a:ext cx="12135798" cy="5622167"/>
          </a:xfrm>
        </p:spPr>
      </p:pic>
      <p:sp>
        <p:nvSpPr>
          <p:cNvPr id="4" name="Date Placeholder 3">
            <a:extLst>
              <a:ext uri="{FF2B5EF4-FFF2-40B4-BE49-F238E27FC236}">
                <a16:creationId xmlns:a16="http://schemas.microsoft.com/office/drawing/2014/main" id="{8FFE487C-FB25-F27A-94CC-D8822D6D7C0F}"/>
              </a:ext>
            </a:extLst>
          </p:cNvPr>
          <p:cNvSpPr>
            <a:spLocks noGrp="1"/>
          </p:cNvSpPr>
          <p:nvPr>
            <p:ph type="dt" sz="half" idx="10"/>
          </p:nvPr>
        </p:nvSpPr>
        <p:spPr/>
        <p:txBody>
          <a:bodyPr/>
          <a:lstStyle/>
          <a:p>
            <a:r>
              <a:rPr lang="en-US"/>
              <a:t>June 14, 2024</a:t>
            </a:r>
            <a:endParaRPr lang="en-US" dirty="0"/>
          </a:p>
        </p:txBody>
      </p:sp>
      <p:sp>
        <p:nvSpPr>
          <p:cNvPr id="5" name="Footer Placeholder 4">
            <a:extLst>
              <a:ext uri="{FF2B5EF4-FFF2-40B4-BE49-F238E27FC236}">
                <a16:creationId xmlns:a16="http://schemas.microsoft.com/office/drawing/2014/main" id="{13E89B43-5F10-2E7C-AB5E-DCDCDA8AE512}"/>
              </a:ext>
            </a:extLst>
          </p:cNvPr>
          <p:cNvSpPr>
            <a:spLocks noGrp="1"/>
          </p:cNvSpPr>
          <p:nvPr>
            <p:ph type="ftr" sz="quarter" idx="11"/>
          </p:nvPr>
        </p:nvSpPr>
        <p:spPr/>
        <p:txBody>
          <a:bodyPr/>
          <a:lstStyle/>
          <a:p>
            <a:r>
              <a:rPr lang="en-US"/>
              <a:t>Jacob McMurtry, University of Virginia</a:t>
            </a:r>
            <a:endParaRPr lang="en-US" dirty="0"/>
          </a:p>
        </p:txBody>
      </p:sp>
      <p:sp>
        <p:nvSpPr>
          <p:cNvPr id="6" name="Slide Number Placeholder 5">
            <a:extLst>
              <a:ext uri="{FF2B5EF4-FFF2-40B4-BE49-F238E27FC236}">
                <a16:creationId xmlns:a16="http://schemas.microsoft.com/office/drawing/2014/main" id="{5C3F2819-91C4-5C50-7F85-6FF63F82F701}"/>
              </a:ext>
            </a:extLst>
          </p:cNvPr>
          <p:cNvSpPr>
            <a:spLocks noGrp="1"/>
          </p:cNvSpPr>
          <p:nvPr>
            <p:ph type="sldNum" sz="quarter" idx="12"/>
          </p:nvPr>
        </p:nvSpPr>
        <p:spPr/>
        <p:txBody>
          <a:bodyPr/>
          <a:lstStyle/>
          <a:p>
            <a:fld id="{08C49C7C-553C-4518-9854-3BEE41672621}" type="slidenum">
              <a:rPr lang="en-US" smtClean="0"/>
              <a:pPr/>
              <a:t>15</a:t>
            </a:fld>
            <a:endParaRPr lang="en-US" dirty="0"/>
          </a:p>
        </p:txBody>
      </p:sp>
    </p:spTree>
    <p:extLst>
      <p:ext uri="{BB962C8B-B14F-4D97-AF65-F5344CB8AC3E}">
        <p14:creationId xmlns:p14="http://schemas.microsoft.com/office/powerpoint/2010/main" val="3519610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5F735-9150-93D2-3719-E35C9D8302CC}"/>
              </a:ext>
            </a:extLst>
          </p:cNvPr>
          <p:cNvSpPr>
            <a:spLocks noGrp="1"/>
          </p:cNvSpPr>
          <p:nvPr>
            <p:ph type="title"/>
          </p:nvPr>
        </p:nvSpPr>
        <p:spPr/>
        <p:txBody>
          <a:bodyPr/>
          <a:lstStyle/>
          <a:p>
            <a:r>
              <a:rPr lang="en-US" dirty="0"/>
              <a:t>UV GEM</a:t>
            </a:r>
          </a:p>
        </p:txBody>
      </p:sp>
      <p:pic>
        <p:nvPicPr>
          <p:cNvPr id="9" name="Content Placeholder 8" descr="A close-up of a window frame&#10;&#10;Description automatically generated">
            <a:extLst>
              <a:ext uri="{FF2B5EF4-FFF2-40B4-BE49-F238E27FC236}">
                <a16:creationId xmlns:a16="http://schemas.microsoft.com/office/drawing/2014/main" id="{C1C4ED7D-1693-ECFE-AC26-4F8574052D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72" y="1488736"/>
            <a:ext cx="12163628" cy="4532201"/>
          </a:xfrm>
        </p:spPr>
      </p:pic>
      <p:sp>
        <p:nvSpPr>
          <p:cNvPr id="4" name="Date Placeholder 3">
            <a:extLst>
              <a:ext uri="{FF2B5EF4-FFF2-40B4-BE49-F238E27FC236}">
                <a16:creationId xmlns:a16="http://schemas.microsoft.com/office/drawing/2014/main" id="{33FCC6EE-4A64-5DD7-433D-71D3469188E1}"/>
              </a:ext>
            </a:extLst>
          </p:cNvPr>
          <p:cNvSpPr>
            <a:spLocks noGrp="1"/>
          </p:cNvSpPr>
          <p:nvPr>
            <p:ph type="dt" sz="half" idx="10"/>
          </p:nvPr>
        </p:nvSpPr>
        <p:spPr/>
        <p:txBody>
          <a:bodyPr/>
          <a:lstStyle/>
          <a:p>
            <a:r>
              <a:rPr lang="en-US"/>
              <a:t>June 14, 2024</a:t>
            </a:r>
            <a:endParaRPr lang="en-US" dirty="0"/>
          </a:p>
        </p:txBody>
      </p:sp>
      <p:sp>
        <p:nvSpPr>
          <p:cNvPr id="5" name="Footer Placeholder 4">
            <a:extLst>
              <a:ext uri="{FF2B5EF4-FFF2-40B4-BE49-F238E27FC236}">
                <a16:creationId xmlns:a16="http://schemas.microsoft.com/office/drawing/2014/main" id="{6EB35BC6-8D67-C75A-4DE8-FF60725BB80A}"/>
              </a:ext>
            </a:extLst>
          </p:cNvPr>
          <p:cNvSpPr>
            <a:spLocks noGrp="1"/>
          </p:cNvSpPr>
          <p:nvPr>
            <p:ph type="ftr" sz="quarter" idx="11"/>
          </p:nvPr>
        </p:nvSpPr>
        <p:spPr/>
        <p:txBody>
          <a:bodyPr/>
          <a:lstStyle/>
          <a:p>
            <a:r>
              <a:rPr lang="en-US"/>
              <a:t>Jacob McMurtry, University of Virginia</a:t>
            </a:r>
            <a:endParaRPr lang="en-US" dirty="0"/>
          </a:p>
        </p:txBody>
      </p:sp>
      <p:sp>
        <p:nvSpPr>
          <p:cNvPr id="6" name="Slide Number Placeholder 5">
            <a:extLst>
              <a:ext uri="{FF2B5EF4-FFF2-40B4-BE49-F238E27FC236}">
                <a16:creationId xmlns:a16="http://schemas.microsoft.com/office/drawing/2014/main" id="{AAB20394-8615-CAA2-B362-E7D7285425CC}"/>
              </a:ext>
            </a:extLst>
          </p:cNvPr>
          <p:cNvSpPr>
            <a:spLocks noGrp="1"/>
          </p:cNvSpPr>
          <p:nvPr>
            <p:ph type="sldNum" sz="quarter" idx="12"/>
          </p:nvPr>
        </p:nvSpPr>
        <p:spPr/>
        <p:txBody>
          <a:bodyPr/>
          <a:lstStyle/>
          <a:p>
            <a:fld id="{08C49C7C-553C-4518-9854-3BEE41672621}" type="slidenum">
              <a:rPr lang="en-US" smtClean="0"/>
              <a:pPr/>
              <a:t>16</a:t>
            </a:fld>
            <a:endParaRPr lang="en-US" dirty="0"/>
          </a:p>
        </p:txBody>
      </p:sp>
    </p:spTree>
    <p:extLst>
      <p:ext uri="{BB962C8B-B14F-4D97-AF65-F5344CB8AC3E}">
        <p14:creationId xmlns:p14="http://schemas.microsoft.com/office/powerpoint/2010/main" val="1671924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9E009-5801-1AA8-21E8-6EA9802B9CDC}"/>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B67D3305-5BB7-F53C-9D42-09B0ACD1F4AF}"/>
              </a:ext>
            </a:extLst>
          </p:cNvPr>
          <p:cNvSpPr>
            <a:spLocks noGrp="1"/>
          </p:cNvSpPr>
          <p:nvPr>
            <p:ph idx="1"/>
          </p:nvPr>
        </p:nvSpPr>
        <p:spPr>
          <a:xfrm>
            <a:off x="838200" y="927695"/>
            <a:ext cx="10515600" cy="5249268"/>
          </a:xfrm>
        </p:spPr>
        <p:txBody>
          <a:bodyPr/>
          <a:lstStyle/>
          <a:p>
            <a:r>
              <a:rPr lang="en-US" dirty="0"/>
              <a:t>Discussion of the proton electromagnetic form factor</a:t>
            </a:r>
          </a:p>
          <a:p>
            <a:pPr lvl="1"/>
            <a:r>
              <a:rPr lang="en-US" dirty="0"/>
              <a:t>Refresher from previous lectures</a:t>
            </a:r>
          </a:p>
          <a:p>
            <a:r>
              <a:rPr lang="en-US" dirty="0"/>
              <a:t>The experiment</a:t>
            </a:r>
          </a:p>
          <a:p>
            <a:pPr lvl="1"/>
            <a:r>
              <a:rPr lang="en-US" dirty="0"/>
              <a:t>How will we make this measurement?</a:t>
            </a:r>
          </a:p>
          <a:p>
            <a:r>
              <a:rPr lang="en-US" dirty="0"/>
              <a:t>The detectors</a:t>
            </a:r>
          </a:p>
          <a:p>
            <a:pPr lvl="1"/>
            <a:r>
              <a:rPr lang="en-US" dirty="0"/>
              <a:t>How do the polarimeter and tracking detectors work?</a:t>
            </a:r>
          </a:p>
        </p:txBody>
      </p:sp>
      <p:sp>
        <p:nvSpPr>
          <p:cNvPr id="4" name="Date Placeholder 3">
            <a:extLst>
              <a:ext uri="{FF2B5EF4-FFF2-40B4-BE49-F238E27FC236}">
                <a16:creationId xmlns:a16="http://schemas.microsoft.com/office/drawing/2014/main" id="{D9FA08C8-732D-B2E9-1B39-17A3CB10418F}"/>
              </a:ext>
            </a:extLst>
          </p:cNvPr>
          <p:cNvSpPr>
            <a:spLocks noGrp="1"/>
          </p:cNvSpPr>
          <p:nvPr>
            <p:ph type="dt" sz="half" idx="10"/>
          </p:nvPr>
        </p:nvSpPr>
        <p:spPr/>
        <p:txBody>
          <a:bodyPr/>
          <a:lstStyle/>
          <a:p>
            <a:r>
              <a:rPr lang="en-US"/>
              <a:t>June 14, 2024</a:t>
            </a:r>
            <a:endParaRPr lang="en-US" dirty="0"/>
          </a:p>
        </p:txBody>
      </p:sp>
      <p:sp>
        <p:nvSpPr>
          <p:cNvPr id="5" name="Footer Placeholder 4">
            <a:extLst>
              <a:ext uri="{FF2B5EF4-FFF2-40B4-BE49-F238E27FC236}">
                <a16:creationId xmlns:a16="http://schemas.microsoft.com/office/drawing/2014/main" id="{F6404C16-0111-A6B3-1B40-0B44B1DDE1E0}"/>
              </a:ext>
            </a:extLst>
          </p:cNvPr>
          <p:cNvSpPr>
            <a:spLocks noGrp="1"/>
          </p:cNvSpPr>
          <p:nvPr>
            <p:ph type="ftr" sz="quarter" idx="11"/>
          </p:nvPr>
        </p:nvSpPr>
        <p:spPr/>
        <p:txBody>
          <a:bodyPr/>
          <a:lstStyle/>
          <a:p>
            <a:r>
              <a:rPr lang="en-US"/>
              <a:t>Jacob McMurtry, University of Virginia</a:t>
            </a:r>
            <a:endParaRPr lang="en-US" dirty="0"/>
          </a:p>
        </p:txBody>
      </p:sp>
      <p:sp>
        <p:nvSpPr>
          <p:cNvPr id="6" name="Slide Number Placeholder 5">
            <a:extLst>
              <a:ext uri="{FF2B5EF4-FFF2-40B4-BE49-F238E27FC236}">
                <a16:creationId xmlns:a16="http://schemas.microsoft.com/office/drawing/2014/main" id="{CB654AE5-E3D0-E798-3651-71D33D868F7F}"/>
              </a:ext>
            </a:extLst>
          </p:cNvPr>
          <p:cNvSpPr>
            <a:spLocks noGrp="1"/>
          </p:cNvSpPr>
          <p:nvPr>
            <p:ph type="sldNum" sz="quarter" idx="12"/>
          </p:nvPr>
        </p:nvSpPr>
        <p:spPr/>
        <p:txBody>
          <a:bodyPr/>
          <a:lstStyle/>
          <a:p>
            <a:fld id="{08C49C7C-553C-4518-9854-3BEE41672621}" type="slidenum">
              <a:rPr lang="en-US" smtClean="0"/>
              <a:pPr/>
              <a:t>2</a:t>
            </a:fld>
            <a:endParaRPr lang="en-US" dirty="0"/>
          </a:p>
        </p:txBody>
      </p:sp>
      <p:pic>
        <p:nvPicPr>
          <p:cNvPr id="1028" name="Picture 4" descr="I Dunno I Don'T Know GIF - I dunno I don't know What do you want to do  today - Discover &amp; Share GIFs">
            <a:extLst>
              <a:ext uri="{FF2B5EF4-FFF2-40B4-BE49-F238E27FC236}">
                <a16:creationId xmlns:a16="http://schemas.microsoft.com/office/drawing/2014/main" id="{550B8AD5-D3EF-990A-AF96-DE3FAE6C94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0638" y="3624146"/>
            <a:ext cx="4446674" cy="2957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74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EECBE-8054-A565-081D-AE5C103F5F5C}"/>
              </a:ext>
            </a:extLst>
          </p:cNvPr>
          <p:cNvSpPr>
            <a:spLocks noGrp="1"/>
          </p:cNvSpPr>
          <p:nvPr>
            <p:ph type="title"/>
          </p:nvPr>
        </p:nvSpPr>
        <p:spPr/>
        <p:txBody>
          <a:bodyPr/>
          <a:lstStyle/>
          <a:p>
            <a:r>
              <a:rPr lang="en-US" dirty="0"/>
              <a:t>Previous Discussions</a:t>
            </a:r>
          </a:p>
        </p:txBody>
      </p:sp>
      <p:sp>
        <p:nvSpPr>
          <p:cNvPr id="3" name="Content Placeholder 2">
            <a:extLst>
              <a:ext uri="{FF2B5EF4-FFF2-40B4-BE49-F238E27FC236}">
                <a16:creationId xmlns:a16="http://schemas.microsoft.com/office/drawing/2014/main" id="{0D23415D-F6DE-95AB-DC08-649289272C6B}"/>
              </a:ext>
            </a:extLst>
          </p:cNvPr>
          <p:cNvSpPr>
            <a:spLocks noGrp="1"/>
          </p:cNvSpPr>
          <p:nvPr>
            <p:ph idx="1"/>
          </p:nvPr>
        </p:nvSpPr>
        <p:spPr>
          <a:xfrm>
            <a:off x="717732" y="1825625"/>
            <a:ext cx="10752485" cy="4351338"/>
          </a:xfrm>
        </p:spPr>
        <p:txBody>
          <a:bodyPr/>
          <a:lstStyle/>
          <a:p>
            <a:r>
              <a:rPr lang="en-US" dirty="0">
                <a:latin typeface="Calibri" panose="020F0502020204030204" pitchFamily="34" charset="0"/>
                <a:cs typeface="Calibri" panose="020F0502020204030204" pitchFamily="34" charset="0"/>
              </a:rPr>
              <a:t>[1] Y. R</a:t>
            </a:r>
            <a:r>
              <a:rPr lang="en-US" b="0" i="0" u="none" strike="noStrike" dirty="0">
                <a:effectLst/>
                <a:latin typeface="Calibri" panose="020F0502020204030204" pitchFamily="34" charset="0"/>
                <a:cs typeface="Calibri" panose="020F0502020204030204" pitchFamily="34" charset="0"/>
              </a:rPr>
              <a:t>oblin, “</a:t>
            </a:r>
            <a:r>
              <a:rPr lang="en-US" dirty="0">
                <a:latin typeface="Calibri" panose="020F0502020204030204" pitchFamily="34" charset="0"/>
                <a:cs typeface="Calibri" panose="020F0502020204030204" pitchFamily="34" charset="0"/>
              </a:rPr>
              <a:t>A positron beam at </a:t>
            </a:r>
            <a:r>
              <a:rPr lang="en-US" dirty="0" err="1">
                <a:latin typeface="Calibri" panose="020F0502020204030204" pitchFamily="34" charset="0"/>
                <a:cs typeface="Calibri" panose="020F0502020204030204" pitchFamily="34" charset="0"/>
              </a:rPr>
              <a:t>Jlab</a:t>
            </a:r>
            <a:r>
              <a:rPr lang="en-US" dirty="0">
                <a:latin typeface="Calibri" panose="020F0502020204030204" pitchFamily="34" charset="0"/>
                <a:cs typeface="Calibri" panose="020F0502020204030204" pitchFamily="34" charset="0"/>
              </a:rPr>
              <a:t>”, Slides 5,6,7,8,11, </a:t>
            </a:r>
            <a:r>
              <a:rPr lang="en-US" b="0" i="0" u="none" strike="noStrike" dirty="0">
                <a:effectLst/>
                <a:latin typeface="Calibri" panose="020F0502020204030204" pitchFamily="34" charset="0"/>
                <a:cs typeface="Calibri" panose="020F0502020204030204" pitchFamily="34" charset="0"/>
              </a:rPr>
              <a:t>May 28 2024</a:t>
            </a:r>
          </a:p>
          <a:p>
            <a:r>
              <a:rPr lang="en-US" b="0" i="0" u="none" strike="noStrike" dirty="0">
                <a:effectLst/>
                <a:latin typeface="Calibri" panose="020F0502020204030204" pitchFamily="34" charset="0"/>
                <a:cs typeface="Calibri" panose="020F0502020204030204" pitchFamily="34" charset="0"/>
              </a:rPr>
              <a:t>[2] P. Rossi, ”</a:t>
            </a:r>
            <a:r>
              <a:rPr lang="en-US" b="0" i="0" u="none" strike="noStrike" dirty="0" err="1">
                <a:effectLst/>
                <a:latin typeface="Calibri" panose="020F0502020204030204" pitchFamily="34" charset="0"/>
                <a:cs typeface="Calibri" panose="020F0502020204030204" pitchFamily="34" charset="0"/>
              </a:rPr>
              <a:t>JLab</a:t>
            </a:r>
            <a:r>
              <a:rPr lang="en-US" b="0" i="0" u="none" strike="noStrike" dirty="0">
                <a:effectLst/>
                <a:latin typeface="Calibri" panose="020F0502020204030204" pitchFamily="34" charset="0"/>
                <a:cs typeface="Calibri" panose="020F0502020204030204" pitchFamily="34" charset="0"/>
              </a:rPr>
              <a:t> now and in the future”, Slides 21,22,23, May 29 2024</a:t>
            </a:r>
          </a:p>
        </p:txBody>
      </p:sp>
      <p:sp>
        <p:nvSpPr>
          <p:cNvPr id="4" name="Date Placeholder 3">
            <a:extLst>
              <a:ext uri="{FF2B5EF4-FFF2-40B4-BE49-F238E27FC236}">
                <a16:creationId xmlns:a16="http://schemas.microsoft.com/office/drawing/2014/main" id="{34AC52C3-6488-2352-8206-6C863FBEE4AF}"/>
              </a:ext>
            </a:extLst>
          </p:cNvPr>
          <p:cNvSpPr>
            <a:spLocks noGrp="1"/>
          </p:cNvSpPr>
          <p:nvPr>
            <p:ph type="dt" sz="half" idx="10"/>
          </p:nvPr>
        </p:nvSpPr>
        <p:spPr/>
        <p:txBody>
          <a:bodyPr/>
          <a:lstStyle/>
          <a:p>
            <a:r>
              <a:rPr lang="en-US"/>
              <a:t>June 14, 2024</a:t>
            </a:r>
            <a:endParaRPr lang="en-US" dirty="0"/>
          </a:p>
        </p:txBody>
      </p:sp>
      <p:sp>
        <p:nvSpPr>
          <p:cNvPr id="5" name="Footer Placeholder 4">
            <a:extLst>
              <a:ext uri="{FF2B5EF4-FFF2-40B4-BE49-F238E27FC236}">
                <a16:creationId xmlns:a16="http://schemas.microsoft.com/office/drawing/2014/main" id="{3E4D427D-031C-166D-C9E6-41B80A0E0AE6}"/>
              </a:ext>
            </a:extLst>
          </p:cNvPr>
          <p:cNvSpPr>
            <a:spLocks noGrp="1"/>
          </p:cNvSpPr>
          <p:nvPr>
            <p:ph type="ftr" sz="quarter" idx="11"/>
          </p:nvPr>
        </p:nvSpPr>
        <p:spPr/>
        <p:txBody>
          <a:bodyPr/>
          <a:lstStyle/>
          <a:p>
            <a:r>
              <a:rPr lang="en-US" dirty="0"/>
              <a:t>Jacob McMurtry, University of Virginia</a:t>
            </a:r>
          </a:p>
        </p:txBody>
      </p:sp>
      <p:sp>
        <p:nvSpPr>
          <p:cNvPr id="6" name="Slide Number Placeholder 5">
            <a:extLst>
              <a:ext uri="{FF2B5EF4-FFF2-40B4-BE49-F238E27FC236}">
                <a16:creationId xmlns:a16="http://schemas.microsoft.com/office/drawing/2014/main" id="{F578F499-01DA-3142-5586-25759C82DC51}"/>
              </a:ext>
            </a:extLst>
          </p:cNvPr>
          <p:cNvSpPr>
            <a:spLocks noGrp="1"/>
          </p:cNvSpPr>
          <p:nvPr>
            <p:ph type="sldNum" sz="quarter" idx="12"/>
          </p:nvPr>
        </p:nvSpPr>
        <p:spPr/>
        <p:txBody>
          <a:bodyPr/>
          <a:lstStyle/>
          <a:p>
            <a:fld id="{08C49C7C-553C-4518-9854-3BEE41672621}" type="slidenum">
              <a:rPr lang="en-US" smtClean="0"/>
              <a:pPr/>
              <a:t>3</a:t>
            </a:fld>
            <a:endParaRPr lang="en-US" dirty="0"/>
          </a:p>
        </p:txBody>
      </p:sp>
      <p:pic>
        <p:nvPicPr>
          <p:cNvPr id="8" name="Picture 7">
            <a:extLst>
              <a:ext uri="{FF2B5EF4-FFF2-40B4-BE49-F238E27FC236}">
                <a16:creationId xmlns:a16="http://schemas.microsoft.com/office/drawing/2014/main" id="{40912CB0-9C50-EA35-CEDA-23D5CBB408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7850" y="3162127"/>
            <a:ext cx="4032250" cy="3014836"/>
          </a:xfrm>
          <a:prstGeom prst="rect">
            <a:avLst/>
          </a:prstGeom>
        </p:spPr>
      </p:pic>
    </p:spTree>
    <p:extLst>
      <p:ext uri="{BB962C8B-B14F-4D97-AF65-F5344CB8AC3E}">
        <p14:creationId xmlns:p14="http://schemas.microsoft.com/office/powerpoint/2010/main" val="77780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7A1C-C41E-DFA3-72A0-C6BC25AC819D}"/>
              </a:ext>
            </a:extLst>
          </p:cNvPr>
          <p:cNvSpPr>
            <a:spLocks noGrp="1"/>
          </p:cNvSpPr>
          <p:nvPr>
            <p:ph type="title"/>
          </p:nvPr>
        </p:nvSpPr>
        <p:spPr/>
        <p:txBody>
          <a:bodyPr/>
          <a:lstStyle/>
          <a:p>
            <a:r>
              <a:rPr lang="en-US" dirty="0"/>
              <a:t>Nucleon Elastic Form Factors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E76AB00-4C62-B9EC-192C-00287C24F002}"/>
                  </a:ext>
                </a:extLst>
              </p:cNvPr>
              <p:cNvSpPr>
                <a:spLocks noGrp="1"/>
              </p:cNvSpPr>
              <p:nvPr>
                <p:ph idx="1"/>
              </p:nvPr>
            </p:nvSpPr>
            <p:spPr>
              <a:xfrm>
                <a:off x="176879" y="945681"/>
                <a:ext cx="11834192" cy="5654283"/>
              </a:xfrm>
            </p:spPr>
            <p:txBody>
              <a:bodyPr>
                <a:normAutofit fontScale="92500" lnSpcReduction="10000"/>
              </a:bodyPr>
              <a:lstStyle/>
              <a:p>
                <a:r>
                  <a:rPr lang="en-US" dirty="0"/>
                  <a:t>Form Factors describe internal structure of the nucleon</a:t>
                </a:r>
              </a:p>
              <a:p>
                <a:pPr lvl="1"/>
                <a:r>
                  <a:rPr lang="en-US" dirty="0"/>
                  <a:t>Elastic ⟹ Ground state structure</a:t>
                </a:r>
              </a:p>
              <a:p>
                <a:pPr lvl="1"/>
                <a:r>
                  <a:rPr lang="en-US" dirty="0"/>
                  <a:t>Charge and magnetization distributions ⟹ Nucleon Transition Current</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dirty="0"/>
                  <a:t>Use Sach’s form factors: </a:t>
                </a:r>
              </a:p>
              <a:p>
                <a:pPr lvl="1"/>
                <a:r>
                  <a:rPr lang="en-US" dirty="0"/>
                  <a:t>Fourier transforms of the electric and magnetic moments distributions in the </a:t>
                </a:r>
                <a:r>
                  <a:rPr lang="en-US" dirty="0" err="1"/>
                  <a:t>Breit</a:t>
                </a:r>
                <a:r>
                  <a:rPr lang="en-US" dirty="0"/>
                  <a:t> frame</a:t>
                </a:r>
              </a:p>
              <a:p>
                <a:pPr lvl="1"/>
                <a:endParaRPr lang="en-US" dirty="0"/>
              </a:p>
              <a:p>
                <a:pPr lvl="1"/>
                <a:endParaRPr lang="en-US" dirty="0"/>
              </a:p>
              <a:p>
                <a:pPr lvl="1"/>
                <a:r>
                  <a:rPr lang="en-US" dirty="0"/>
                  <a:t>Scalar functions of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𝑄</m:t>
                        </m:r>
                      </m:e>
                      <m:sup>
                        <m:r>
                          <a:rPr lang="en-US" b="0" i="1" smtClean="0">
                            <a:latin typeface="Cambria Math" panose="02040503050406030204" pitchFamily="18" charset="0"/>
                          </a:rPr>
                          <m:t>2</m:t>
                        </m:r>
                      </m:sup>
                    </m:sSup>
                  </m:oMath>
                </a14:m>
                <a:r>
                  <a:rPr lang="en-US" dirty="0"/>
                  <a:t> which parameterize the unknown nucleon structure</a:t>
                </a:r>
              </a:p>
            </p:txBody>
          </p:sp>
        </mc:Choice>
        <mc:Fallback xmlns="">
          <p:sp>
            <p:nvSpPr>
              <p:cNvPr id="3" name="Content Placeholder 2">
                <a:extLst>
                  <a:ext uri="{FF2B5EF4-FFF2-40B4-BE49-F238E27FC236}">
                    <a16:creationId xmlns:a16="http://schemas.microsoft.com/office/drawing/2014/main" id="{AE76AB00-4C62-B9EC-192C-00287C24F002}"/>
                  </a:ext>
                </a:extLst>
              </p:cNvPr>
              <p:cNvSpPr>
                <a:spLocks noGrp="1" noRot="1" noChangeAspect="1" noMove="1" noResize="1" noEditPoints="1" noAdjustHandles="1" noChangeArrowheads="1" noChangeShapeType="1" noTextEdit="1"/>
              </p:cNvSpPr>
              <p:nvPr>
                <p:ph idx="1"/>
              </p:nvPr>
            </p:nvSpPr>
            <p:spPr>
              <a:xfrm>
                <a:off x="176879" y="945681"/>
                <a:ext cx="11834192" cy="5654283"/>
              </a:xfrm>
              <a:blipFill>
                <a:blip r:embed="rId3"/>
                <a:stretch>
                  <a:fillRect l="-750" t="-2018"/>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D343382D-4864-2E77-B1E0-C1803ABCA47C}"/>
              </a:ext>
            </a:extLst>
          </p:cNvPr>
          <p:cNvSpPr>
            <a:spLocks noGrp="1"/>
          </p:cNvSpPr>
          <p:nvPr>
            <p:ph type="dt" sz="half" idx="10"/>
          </p:nvPr>
        </p:nvSpPr>
        <p:spPr/>
        <p:txBody>
          <a:bodyPr/>
          <a:lstStyle/>
          <a:p>
            <a:r>
              <a:rPr lang="en-US"/>
              <a:t>June 14, 2024</a:t>
            </a:r>
            <a:endParaRPr lang="en-US" dirty="0"/>
          </a:p>
        </p:txBody>
      </p:sp>
      <p:sp>
        <p:nvSpPr>
          <p:cNvPr id="5" name="Footer Placeholder 4">
            <a:extLst>
              <a:ext uri="{FF2B5EF4-FFF2-40B4-BE49-F238E27FC236}">
                <a16:creationId xmlns:a16="http://schemas.microsoft.com/office/drawing/2014/main" id="{AFA7330B-FE18-A8BD-DD16-67AE2051E2D2}"/>
              </a:ext>
            </a:extLst>
          </p:cNvPr>
          <p:cNvSpPr>
            <a:spLocks noGrp="1"/>
          </p:cNvSpPr>
          <p:nvPr>
            <p:ph type="ftr" sz="quarter" idx="11"/>
          </p:nvPr>
        </p:nvSpPr>
        <p:spPr/>
        <p:txBody>
          <a:bodyPr/>
          <a:lstStyle/>
          <a:p>
            <a:r>
              <a:rPr lang="en-US"/>
              <a:t>Jacob McMurtry, University of Virginia</a:t>
            </a:r>
            <a:endParaRPr lang="en-US" dirty="0"/>
          </a:p>
        </p:txBody>
      </p:sp>
      <p:sp>
        <p:nvSpPr>
          <p:cNvPr id="6" name="Slide Number Placeholder 5">
            <a:extLst>
              <a:ext uri="{FF2B5EF4-FFF2-40B4-BE49-F238E27FC236}">
                <a16:creationId xmlns:a16="http://schemas.microsoft.com/office/drawing/2014/main" id="{C10395B4-D0FA-79C9-8973-EA2779854C33}"/>
              </a:ext>
            </a:extLst>
          </p:cNvPr>
          <p:cNvSpPr>
            <a:spLocks noGrp="1"/>
          </p:cNvSpPr>
          <p:nvPr>
            <p:ph type="sldNum" sz="quarter" idx="12"/>
          </p:nvPr>
        </p:nvSpPr>
        <p:spPr/>
        <p:txBody>
          <a:bodyPr/>
          <a:lstStyle/>
          <a:p>
            <a:fld id="{08C49C7C-553C-4518-9854-3BEE41672621}" type="slidenum">
              <a:rPr lang="en-US" smtClean="0"/>
              <a:pPr/>
              <a:t>4</a:t>
            </a:fld>
            <a:endParaRPr lang="en-US" dirty="0"/>
          </a:p>
        </p:txBody>
      </p:sp>
      <p:sp>
        <p:nvSpPr>
          <p:cNvPr id="10" name="Rectangle 9">
            <a:extLst>
              <a:ext uri="{FF2B5EF4-FFF2-40B4-BE49-F238E27FC236}">
                <a16:creationId xmlns:a16="http://schemas.microsoft.com/office/drawing/2014/main" id="{C0B8ED08-2E42-6337-7274-6C4CEFAB462E}"/>
              </a:ext>
            </a:extLst>
          </p:cNvPr>
          <p:cNvSpPr/>
          <p:nvPr/>
        </p:nvSpPr>
        <p:spPr>
          <a:xfrm>
            <a:off x="2121789" y="2159543"/>
            <a:ext cx="2761797" cy="2119816"/>
          </a:xfrm>
          <a:prstGeom prst="rect">
            <a:avLst/>
          </a:prstGeom>
          <a:solidFill>
            <a:srgbClr val="FF7800"/>
          </a:solidFill>
          <a:ln w="38100">
            <a:solidFill>
              <a:srgbClr val="0636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red letters&#10;&#10;Description automatically generated">
            <a:extLst>
              <a:ext uri="{FF2B5EF4-FFF2-40B4-BE49-F238E27FC236}">
                <a16:creationId xmlns:a16="http://schemas.microsoft.com/office/drawing/2014/main" id="{45C6DC51-375D-93BC-9ABC-9EEA2D4819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5427" y="5402170"/>
            <a:ext cx="3381145" cy="728057"/>
          </a:xfrm>
          <a:prstGeom prst="rect">
            <a:avLst/>
          </a:prstGeom>
        </p:spPr>
      </p:pic>
      <p:pic>
        <p:nvPicPr>
          <p:cNvPr id="2050" name="Picture 2" descr="scattering - What does this feynman diagram represent? - Physics Stack  Exchange">
            <a:extLst>
              <a:ext uri="{FF2B5EF4-FFF2-40B4-BE49-F238E27FC236}">
                <a16:creationId xmlns:a16="http://schemas.microsoft.com/office/drawing/2014/main" id="{6815B371-5695-CA94-9661-7B70324ABC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6037" y="2201960"/>
            <a:ext cx="2613299" cy="2034982"/>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a:extLst>
              <a:ext uri="{FF2B5EF4-FFF2-40B4-BE49-F238E27FC236}">
                <a16:creationId xmlns:a16="http://schemas.microsoft.com/office/drawing/2014/main" id="{5E2DDE62-B66D-3868-6ADB-87DACAC2499E}"/>
              </a:ext>
            </a:extLst>
          </p:cNvPr>
          <p:cNvSpPr/>
          <p:nvPr/>
        </p:nvSpPr>
        <p:spPr>
          <a:xfrm>
            <a:off x="5499652" y="2782957"/>
            <a:ext cx="5928396" cy="971878"/>
          </a:xfrm>
          <a:prstGeom prst="roundRect">
            <a:avLst/>
          </a:prstGeom>
          <a:solidFill>
            <a:srgbClr val="FF7800"/>
          </a:solidFill>
          <a:ln w="38100">
            <a:solidFill>
              <a:srgbClr val="0636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F731084-128D-3FF1-1697-10176996C0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96822" y="3086100"/>
            <a:ext cx="5575300" cy="342900"/>
          </a:xfrm>
          <a:prstGeom prst="rect">
            <a:avLst/>
          </a:prstGeom>
        </p:spPr>
      </p:pic>
    </p:spTree>
    <p:extLst>
      <p:ext uri="{BB962C8B-B14F-4D97-AF65-F5344CB8AC3E}">
        <p14:creationId xmlns:p14="http://schemas.microsoft.com/office/powerpoint/2010/main" val="3244677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3C108089-6B71-5355-3FB9-4F482588ABD6}"/>
              </a:ext>
            </a:extLst>
          </p:cNvPr>
          <p:cNvSpPr/>
          <p:nvPr/>
        </p:nvSpPr>
        <p:spPr>
          <a:xfrm>
            <a:off x="95671" y="1001416"/>
            <a:ext cx="5539409" cy="2464416"/>
          </a:xfrm>
          <a:prstGeom prst="roundRect">
            <a:avLst/>
          </a:prstGeom>
          <a:solidFill>
            <a:schemeClr val="bg1"/>
          </a:solidFill>
          <a:ln w="76200">
            <a:solidFill>
              <a:srgbClr val="0636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208C8F-5159-A940-089E-689320BC4AF7}"/>
              </a:ext>
            </a:extLst>
          </p:cNvPr>
          <p:cNvSpPr>
            <a:spLocks noGrp="1"/>
          </p:cNvSpPr>
          <p:nvPr>
            <p:ph type="title"/>
          </p:nvPr>
        </p:nvSpPr>
        <p:spPr/>
        <p:txBody>
          <a:bodyPr/>
          <a:lstStyle/>
          <a:p>
            <a:r>
              <a:rPr lang="en-US" dirty="0"/>
              <a:t>Brief Theoretical Background</a:t>
            </a:r>
          </a:p>
        </p:txBody>
      </p:sp>
      <p:pic>
        <p:nvPicPr>
          <p:cNvPr id="8" name="Content Placeholder 7" descr="A math equations on a white background&#10;&#10;Description automatically generated">
            <a:extLst>
              <a:ext uri="{FF2B5EF4-FFF2-40B4-BE49-F238E27FC236}">
                <a16:creationId xmlns:a16="http://schemas.microsoft.com/office/drawing/2014/main" id="{5C2A977B-8A5F-1DC4-8FD0-0B42D30E87B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4750" y="1150883"/>
            <a:ext cx="4921250" cy="893380"/>
          </a:xfrm>
        </p:spPr>
      </p:pic>
      <p:sp>
        <p:nvSpPr>
          <p:cNvPr id="4" name="Date Placeholder 3">
            <a:extLst>
              <a:ext uri="{FF2B5EF4-FFF2-40B4-BE49-F238E27FC236}">
                <a16:creationId xmlns:a16="http://schemas.microsoft.com/office/drawing/2014/main" id="{0EEA3E69-7A8C-FD3E-EC85-B493D18B973D}"/>
              </a:ext>
            </a:extLst>
          </p:cNvPr>
          <p:cNvSpPr>
            <a:spLocks noGrp="1"/>
          </p:cNvSpPr>
          <p:nvPr>
            <p:ph type="dt" sz="half" idx="10"/>
          </p:nvPr>
        </p:nvSpPr>
        <p:spPr/>
        <p:txBody>
          <a:bodyPr/>
          <a:lstStyle/>
          <a:p>
            <a:r>
              <a:rPr lang="en-US"/>
              <a:t>June 14, 2024</a:t>
            </a:r>
            <a:endParaRPr lang="en-US" dirty="0"/>
          </a:p>
        </p:txBody>
      </p:sp>
      <p:sp>
        <p:nvSpPr>
          <p:cNvPr id="5" name="Footer Placeholder 4">
            <a:extLst>
              <a:ext uri="{FF2B5EF4-FFF2-40B4-BE49-F238E27FC236}">
                <a16:creationId xmlns:a16="http://schemas.microsoft.com/office/drawing/2014/main" id="{525F03A1-9A57-871C-5D6E-C596E65F2868}"/>
              </a:ext>
            </a:extLst>
          </p:cNvPr>
          <p:cNvSpPr>
            <a:spLocks noGrp="1"/>
          </p:cNvSpPr>
          <p:nvPr>
            <p:ph type="ftr" sz="quarter" idx="11"/>
          </p:nvPr>
        </p:nvSpPr>
        <p:spPr/>
        <p:txBody>
          <a:bodyPr/>
          <a:lstStyle/>
          <a:p>
            <a:r>
              <a:rPr lang="en-US"/>
              <a:t>Jacob McMurtry, University of Virginia</a:t>
            </a:r>
            <a:endParaRPr lang="en-US" dirty="0"/>
          </a:p>
        </p:txBody>
      </p:sp>
      <p:sp>
        <p:nvSpPr>
          <p:cNvPr id="6" name="Slide Number Placeholder 5">
            <a:extLst>
              <a:ext uri="{FF2B5EF4-FFF2-40B4-BE49-F238E27FC236}">
                <a16:creationId xmlns:a16="http://schemas.microsoft.com/office/drawing/2014/main" id="{93F65DAC-0FC6-D85E-D051-BA266CC89B84}"/>
              </a:ext>
            </a:extLst>
          </p:cNvPr>
          <p:cNvSpPr>
            <a:spLocks noGrp="1"/>
          </p:cNvSpPr>
          <p:nvPr>
            <p:ph type="sldNum" sz="quarter" idx="12"/>
          </p:nvPr>
        </p:nvSpPr>
        <p:spPr/>
        <p:txBody>
          <a:bodyPr/>
          <a:lstStyle/>
          <a:p>
            <a:fld id="{08C49C7C-553C-4518-9854-3BEE41672621}" type="slidenum">
              <a:rPr lang="en-US" smtClean="0"/>
              <a:pPr/>
              <a:t>5</a:t>
            </a:fld>
            <a:endParaRPr lang="en-US" dirty="0"/>
          </a:p>
        </p:txBody>
      </p:sp>
      <p:pic>
        <p:nvPicPr>
          <p:cNvPr id="1026" name="Picture 2">
            <a:extLst>
              <a:ext uri="{FF2B5EF4-FFF2-40B4-BE49-F238E27FC236}">
                <a16:creationId xmlns:a16="http://schemas.microsoft.com/office/drawing/2014/main" id="{9034A043-A454-61AC-BAA9-431101BA20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6898" y="951706"/>
            <a:ext cx="7270750" cy="46873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math equations with red letters&#10;&#10;Description automatically generated with medium confidence">
            <a:extLst>
              <a:ext uri="{FF2B5EF4-FFF2-40B4-BE49-F238E27FC236}">
                <a16:creationId xmlns:a16="http://schemas.microsoft.com/office/drawing/2014/main" id="{3A389D40-FBC1-0CA1-C332-44E5C3959E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751" y="2573800"/>
            <a:ext cx="4921249" cy="682229"/>
          </a:xfrm>
          <a:prstGeom prst="rect">
            <a:avLst/>
          </a:prstGeom>
        </p:spPr>
      </p:pic>
      <p:sp>
        <p:nvSpPr>
          <p:cNvPr id="17" name="Down Arrow 16">
            <a:extLst>
              <a:ext uri="{FF2B5EF4-FFF2-40B4-BE49-F238E27FC236}">
                <a16:creationId xmlns:a16="http://schemas.microsoft.com/office/drawing/2014/main" id="{F35ECB78-6EE9-0EBE-619B-96086DF23036}"/>
              </a:ext>
            </a:extLst>
          </p:cNvPr>
          <p:cNvSpPr/>
          <p:nvPr/>
        </p:nvSpPr>
        <p:spPr>
          <a:xfrm>
            <a:off x="2781741" y="1861923"/>
            <a:ext cx="167268" cy="615471"/>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67224790-20BF-E37E-6649-F29636EE0E5B}"/>
                  </a:ext>
                </a:extLst>
              </p:cNvPr>
              <p:cNvSpPr txBox="1"/>
              <p:nvPr/>
            </p:nvSpPr>
            <p:spPr>
              <a:xfrm>
                <a:off x="95671" y="4263837"/>
                <a:ext cx="5743810" cy="2203232"/>
              </a:xfrm>
              <a:prstGeom prst="rect">
                <a:avLst/>
              </a:prstGeom>
              <a:noFill/>
            </p:spPr>
            <p:txBody>
              <a:bodyPr wrap="square" rtlCol="0">
                <a:spAutoFit/>
              </a:bodyPr>
              <a:lstStyle/>
              <a:p>
                <a:pPr marL="285750" indent="-285750">
                  <a:buFont typeface="Arial" panose="020B0604020202020204" pitchFamily="34" charset="0"/>
                  <a:buChar char="•"/>
                </a:pPr>
                <a:r>
                  <a:rPr lang="en-US" sz="2400" dirty="0"/>
                  <a:t>Theory originally predicted </a:t>
                </a:r>
                <a14:m>
                  <m:oMath xmlns:m="http://schemas.openxmlformats.org/officeDocument/2006/math">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m:rPr>
                                <m:nor/>
                              </m:rPr>
                              <a:rPr lang="en-US" sz="2400" b="0" i="0" smtClean="0">
                                <a:latin typeface="Cambria Math" panose="02040503050406030204" pitchFamily="18" charset="0"/>
                              </a:rPr>
                              <m:t>G</m:t>
                            </m:r>
                          </m:e>
                          <m:sub>
                            <m:r>
                              <a:rPr lang="en-US" sz="2400" b="0" i="1" smtClean="0">
                                <a:latin typeface="Cambria Math" panose="02040503050406030204" pitchFamily="18" charset="0"/>
                              </a:rPr>
                              <m:t>𝐸</m:t>
                            </m:r>
                          </m:sub>
                        </m:sSub>
                      </m:num>
                      <m:den>
                        <m:sSub>
                          <m:sSubPr>
                            <m:ctrlPr>
                              <a:rPr lang="en-US" sz="2400" b="0" i="1" smtClean="0">
                                <a:latin typeface="Cambria Math" panose="02040503050406030204" pitchFamily="18" charset="0"/>
                              </a:rPr>
                            </m:ctrlPr>
                          </m:sSubPr>
                          <m:e>
                            <m:r>
                              <m:rPr>
                                <m:nor/>
                              </m:rPr>
                              <a:rPr lang="en-US" sz="2400" b="0" i="0" smtClean="0">
                                <a:latin typeface="Cambria Math" panose="02040503050406030204" pitchFamily="18" charset="0"/>
                              </a:rPr>
                              <m:t>G</m:t>
                            </m:r>
                          </m:e>
                          <m:sub>
                            <m:r>
                              <a:rPr lang="en-US" sz="2400" b="0" i="1" smtClean="0">
                                <a:latin typeface="Cambria Math" panose="02040503050406030204" pitchFamily="18" charset="0"/>
                              </a:rPr>
                              <m:t>𝑀</m:t>
                            </m:r>
                          </m:sub>
                        </m:sSub>
                      </m:den>
                    </m:f>
                    <m:r>
                      <a:rPr lang="en-US" sz="2400" b="0" i="1" dirty="0" smtClean="0">
                        <a:latin typeface="Cambria Math" panose="02040503050406030204" pitchFamily="18" charset="0"/>
                      </a:rPr>
                      <m:t>=1</m:t>
                    </m:r>
                  </m:oMath>
                </a14:m>
                <a:endParaRPr lang="en-US" sz="2400" dirty="0"/>
              </a:p>
              <a:p>
                <a:pPr marL="742950" lvl="1" indent="-285750">
                  <a:buFont typeface="Arial" panose="020B0604020202020204" pitchFamily="34" charset="0"/>
                  <a:buChar char="•"/>
                </a:pPr>
                <a:r>
                  <a:rPr lang="en-US" sz="2400" dirty="0"/>
                  <a:t>Instead dies off rapidly at high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𝑄</m:t>
                        </m:r>
                      </m:e>
                      <m:sup>
                        <m:r>
                          <a:rPr lang="en-US" sz="2400" b="0" i="1" smtClean="0">
                            <a:latin typeface="Cambria Math" panose="02040503050406030204" pitchFamily="18" charset="0"/>
                          </a:rPr>
                          <m:t>2</m:t>
                        </m:r>
                      </m:sup>
                    </m:sSup>
                  </m:oMath>
                </a14:m>
                <a:r>
                  <a:rPr lang="en-US" sz="2400" dirty="0"/>
                  <a:t> </a:t>
                </a:r>
              </a:p>
              <a:p>
                <a:pPr marL="285750" indent="-285750">
                  <a:buFont typeface="Arial" panose="020B0604020202020204" pitchFamily="34" charset="0"/>
                  <a:buChar char="•"/>
                </a:pPr>
                <a:r>
                  <a:rPr lang="en-US" sz="2400" dirty="0"/>
                  <a:t>Models since differ greatly at high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𝑄</m:t>
                        </m:r>
                      </m:e>
                      <m:sup>
                        <m:r>
                          <a:rPr lang="en-US" sz="2400" b="0" i="1" smtClean="0">
                            <a:latin typeface="Cambria Math" panose="02040503050406030204" pitchFamily="18" charset="0"/>
                          </a:rPr>
                          <m:t>2</m:t>
                        </m:r>
                      </m:sup>
                    </m:sSup>
                  </m:oMath>
                </a14:m>
                <a:r>
                  <a:rPr lang="en-US" sz="2400" dirty="0"/>
                  <a:t> </a:t>
                </a:r>
              </a:p>
              <a:p>
                <a:pPr marL="742950" lvl="1" indent="-285750">
                  <a:buFont typeface="Arial" panose="020B0604020202020204" pitchFamily="34" charset="0"/>
                  <a:buChar char="•"/>
                </a:pPr>
                <a:r>
                  <a:rPr lang="en-US" sz="2400" dirty="0"/>
                  <a:t>Two-photon exchange likely culprit!</a:t>
                </a:r>
              </a:p>
              <a:p>
                <a:pPr marL="742950" lvl="1" indent="-285750">
                  <a:buFont typeface="Arial" panose="020B0604020202020204" pitchFamily="34" charset="0"/>
                  <a:buChar char="•"/>
                </a:pPr>
                <a:r>
                  <a:rPr lang="en-US" sz="2400" dirty="0"/>
                  <a:t>Cross sections don’t account for this</a:t>
                </a:r>
              </a:p>
            </p:txBody>
          </p:sp>
        </mc:Choice>
        <mc:Fallback>
          <p:sp>
            <p:nvSpPr>
              <p:cNvPr id="18" name="TextBox 17">
                <a:extLst>
                  <a:ext uri="{FF2B5EF4-FFF2-40B4-BE49-F238E27FC236}">
                    <a16:creationId xmlns:a16="http://schemas.microsoft.com/office/drawing/2014/main" id="{67224790-20BF-E37E-6649-F29636EE0E5B}"/>
                  </a:ext>
                </a:extLst>
              </p:cNvPr>
              <p:cNvSpPr txBox="1">
                <a:spLocks noRot="1" noChangeAspect="1" noMove="1" noResize="1" noEditPoints="1" noAdjustHandles="1" noChangeArrowheads="1" noChangeShapeType="1" noTextEdit="1"/>
              </p:cNvSpPr>
              <p:nvPr/>
            </p:nvSpPr>
            <p:spPr>
              <a:xfrm>
                <a:off x="95671" y="4263837"/>
                <a:ext cx="5743810" cy="2203232"/>
              </a:xfrm>
              <a:prstGeom prst="rect">
                <a:avLst/>
              </a:prstGeom>
              <a:blipFill>
                <a:blip r:embed="rId6"/>
                <a:stretch>
                  <a:fillRect l="-1545" b="-4571"/>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A2CEB328-5143-D19D-2A5B-EB6E5E2B19AD}"/>
              </a:ext>
            </a:extLst>
          </p:cNvPr>
          <p:cNvSpPr txBox="1"/>
          <p:nvPr/>
        </p:nvSpPr>
        <p:spPr>
          <a:xfrm>
            <a:off x="6346048" y="6151188"/>
            <a:ext cx="5932449" cy="400110"/>
          </a:xfrm>
          <a:prstGeom prst="rect">
            <a:avLst/>
          </a:prstGeom>
          <a:noFill/>
        </p:spPr>
        <p:txBody>
          <a:bodyPr wrap="square" rtlCol="0">
            <a:spAutoFit/>
          </a:bodyPr>
          <a:lstStyle/>
          <a:p>
            <a:r>
              <a:rPr lang="en-US" sz="1000" b="0" i="0" u="none" strike="noStrike" dirty="0">
                <a:effectLst/>
                <a:latin typeface="Arial" panose="020B0604020202020204" pitchFamily="34" charset="0"/>
              </a:rPr>
              <a:t>[3] L. </a:t>
            </a:r>
            <a:r>
              <a:rPr lang="en-US" sz="1000" b="0" i="0" u="none" strike="noStrike" dirty="0" err="1">
                <a:effectLst/>
                <a:latin typeface="Arial" panose="020B0604020202020204" pitchFamily="34" charset="0"/>
              </a:rPr>
              <a:t>Pentchev</a:t>
            </a:r>
            <a:r>
              <a:rPr lang="en-US" sz="1000" b="0" i="0" u="none" strike="noStrike" dirty="0">
                <a:effectLst/>
                <a:latin typeface="Arial" panose="020B0604020202020204" pitchFamily="34" charset="0"/>
              </a:rPr>
              <a:t> (contact) et al., “Large Acceptance Proton Form Factor Ratio Measurements at 13 and 15 (GeV) Using Recoil Polarization Method.” Jefferson Lab Experiment E12-07-109, 2007</a:t>
            </a:r>
            <a:endParaRPr lang="en-US" sz="1000" dirty="0"/>
          </a:p>
        </p:txBody>
      </p:sp>
    </p:spTree>
    <p:extLst>
      <p:ext uri="{BB962C8B-B14F-4D97-AF65-F5344CB8AC3E}">
        <p14:creationId xmlns:p14="http://schemas.microsoft.com/office/powerpoint/2010/main" val="242239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C522BB0A-4DB0-334B-A29B-4529E9159A41}"/>
              </a:ext>
            </a:extLst>
          </p:cNvPr>
          <p:cNvSpPr/>
          <p:nvPr/>
        </p:nvSpPr>
        <p:spPr>
          <a:xfrm>
            <a:off x="6877878" y="4837043"/>
            <a:ext cx="4863548" cy="1417983"/>
          </a:xfrm>
          <a:prstGeom prst="roundRect">
            <a:avLst/>
          </a:prstGeom>
          <a:solidFill>
            <a:srgbClr val="FF7800"/>
          </a:solidFill>
          <a:ln w="76200">
            <a:solidFill>
              <a:srgbClr val="0636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40BF67-7858-46B7-520D-992593EE5ED1}"/>
              </a:ext>
            </a:extLst>
          </p:cNvPr>
          <p:cNvSpPr>
            <a:spLocks noGrp="1"/>
          </p:cNvSpPr>
          <p:nvPr>
            <p:ph type="title"/>
          </p:nvPr>
        </p:nvSpPr>
        <p:spPr/>
        <p:txBody>
          <a:bodyPr/>
          <a:lstStyle/>
          <a:p>
            <a:r>
              <a:rPr lang="en-US" dirty="0"/>
              <a:t>The Experiment: E12-07-109 (</a:t>
            </a:r>
            <a:r>
              <a:rPr lang="en-US" dirty="0" err="1"/>
              <a:t>GEp</a:t>
            </a:r>
            <a:r>
              <a:rPr lang="en-US" dirty="0"/>
              <a:t>-V)</a:t>
            </a:r>
          </a:p>
        </p:txBody>
      </p:sp>
      <p:pic>
        <p:nvPicPr>
          <p:cNvPr id="8" name="Content Placeholder 7" descr="A diagram of a polarimeter&#10;&#10;Description automatically generated">
            <a:extLst>
              <a:ext uri="{FF2B5EF4-FFF2-40B4-BE49-F238E27FC236}">
                <a16:creationId xmlns:a16="http://schemas.microsoft.com/office/drawing/2014/main" id="{78E72F0A-59D1-A8D1-CF3E-CE7FA5F3617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297" y="927695"/>
            <a:ext cx="6180657" cy="5654283"/>
          </a:xfrm>
        </p:spPr>
      </p:pic>
      <p:sp>
        <p:nvSpPr>
          <p:cNvPr id="4" name="Date Placeholder 3">
            <a:extLst>
              <a:ext uri="{FF2B5EF4-FFF2-40B4-BE49-F238E27FC236}">
                <a16:creationId xmlns:a16="http://schemas.microsoft.com/office/drawing/2014/main" id="{C28A8C08-D0A1-E809-C5E4-3A2DB0A59599}"/>
              </a:ext>
            </a:extLst>
          </p:cNvPr>
          <p:cNvSpPr>
            <a:spLocks noGrp="1"/>
          </p:cNvSpPr>
          <p:nvPr>
            <p:ph type="dt" sz="half" idx="10"/>
          </p:nvPr>
        </p:nvSpPr>
        <p:spPr/>
        <p:txBody>
          <a:bodyPr/>
          <a:lstStyle/>
          <a:p>
            <a:r>
              <a:rPr lang="en-US"/>
              <a:t>June 14, 2024</a:t>
            </a:r>
            <a:endParaRPr lang="en-US" dirty="0"/>
          </a:p>
        </p:txBody>
      </p:sp>
      <p:sp>
        <p:nvSpPr>
          <p:cNvPr id="5" name="Footer Placeholder 4">
            <a:extLst>
              <a:ext uri="{FF2B5EF4-FFF2-40B4-BE49-F238E27FC236}">
                <a16:creationId xmlns:a16="http://schemas.microsoft.com/office/drawing/2014/main" id="{A87E69E9-E50A-BCE9-E1F7-F3F572B800F4}"/>
              </a:ext>
            </a:extLst>
          </p:cNvPr>
          <p:cNvSpPr>
            <a:spLocks noGrp="1"/>
          </p:cNvSpPr>
          <p:nvPr>
            <p:ph type="ftr" sz="quarter" idx="11"/>
          </p:nvPr>
        </p:nvSpPr>
        <p:spPr/>
        <p:txBody>
          <a:bodyPr/>
          <a:lstStyle/>
          <a:p>
            <a:r>
              <a:rPr lang="en-US"/>
              <a:t>Jacob McMurtry, University of Virginia</a:t>
            </a:r>
            <a:endParaRPr lang="en-US" dirty="0"/>
          </a:p>
        </p:txBody>
      </p:sp>
      <p:sp>
        <p:nvSpPr>
          <p:cNvPr id="6" name="Slide Number Placeholder 5">
            <a:extLst>
              <a:ext uri="{FF2B5EF4-FFF2-40B4-BE49-F238E27FC236}">
                <a16:creationId xmlns:a16="http://schemas.microsoft.com/office/drawing/2014/main" id="{CA4D2E1B-FA7D-1D07-A750-DF416062B708}"/>
              </a:ext>
            </a:extLst>
          </p:cNvPr>
          <p:cNvSpPr>
            <a:spLocks noGrp="1"/>
          </p:cNvSpPr>
          <p:nvPr>
            <p:ph type="sldNum" sz="quarter" idx="12"/>
          </p:nvPr>
        </p:nvSpPr>
        <p:spPr/>
        <p:txBody>
          <a:bodyPr/>
          <a:lstStyle/>
          <a:p>
            <a:fld id="{08C49C7C-553C-4518-9854-3BEE41672621}" type="slidenum">
              <a:rPr lang="en-US" smtClean="0"/>
              <a:pPr/>
              <a:t>6</a:t>
            </a:fld>
            <a:endParaRPr lang="en-US" dirty="0"/>
          </a:p>
        </p:txBody>
      </p:sp>
      <p:sp>
        <p:nvSpPr>
          <p:cNvPr id="9" name="TextBox 8">
            <a:extLst>
              <a:ext uri="{FF2B5EF4-FFF2-40B4-BE49-F238E27FC236}">
                <a16:creationId xmlns:a16="http://schemas.microsoft.com/office/drawing/2014/main" id="{2A951A57-9DDF-3E6C-2392-2A69CD99450D}"/>
              </a:ext>
            </a:extLst>
          </p:cNvPr>
          <p:cNvSpPr txBox="1"/>
          <p:nvPr/>
        </p:nvSpPr>
        <p:spPr>
          <a:xfrm>
            <a:off x="6315740" y="927695"/>
            <a:ext cx="5876260" cy="3693319"/>
          </a:xfrm>
          <a:prstGeom prst="rect">
            <a:avLst/>
          </a:prstGeom>
          <a:noFill/>
        </p:spPr>
        <p:txBody>
          <a:bodyPr wrap="square" rtlCol="0">
            <a:spAutoFit/>
          </a:bodyPr>
          <a:lstStyle/>
          <a:p>
            <a:pPr marL="285750" indent="-285750">
              <a:buFont typeface="Arial" panose="020B0604020202020204" pitchFamily="34" charset="0"/>
              <a:buChar char="•"/>
            </a:pPr>
            <a:r>
              <a:rPr lang="en-US" dirty="0"/>
              <a:t>The </a:t>
            </a:r>
            <a:r>
              <a:rPr lang="en-US" dirty="0" err="1"/>
              <a:t>Bigbite</a:t>
            </a:r>
            <a:r>
              <a:rPr lang="en-US" dirty="0"/>
              <a:t> Spectrometer</a:t>
            </a:r>
          </a:p>
          <a:p>
            <a:pPr marL="742950" lvl="1" indent="-285750">
              <a:buFont typeface="Arial" panose="020B0604020202020204" pitchFamily="34" charset="0"/>
              <a:buChar char="•"/>
            </a:pPr>
            <a:r>
              <a:rPr lang="en-US" dirty="0"/>
              <a:t>Poly shield</a:t>
            </a:r>
          </a:p>
          <a:p>
            <a:pPr marL="742950" lvl="1" indent="-285750">
              <a:buFont typeface="Arial" panose="020B0604020202020204" pitchFamily="34" charset="0"/>
              <a:buChar char="•"/>
            </a:pPr>
            <a:r>
              <a:rPr lang="en-US" dirty="0"/>
              <a:t>Scintillators</a:t>
            </a:r>
          </a:p>
          <a:p>
            <a:pPr marL="742950" lvl="1" indent="-285750">
              <a:buFont typeface="Arial" panose="020B0604020202020204" pitchFamily="34" charset="0"/>
              <a:buChar char="•"/>
            </a:pPr>
            <a:r>
              <a:rPr lang="en-US" dirty="0"/>
              <a:t>Calorimeter</a:t>
            </a:r>
          </a:p>
          <a:p>
            <a:pPr marL="285750" indent="-285750">
              <a:buFont typeface="Arial" panose="020B0604020202020204" pitchFamily="34" charset="0"/>
              <a:buChar char="•"/>
            </a:pPr>
            <a:r>
              <a:rPr lang="en-US" dirty="0"/>
              <a:t>The Super </a:t>
            </a:r>
            <a:r>
              <a:rPr lang="en-US" dirty="0" err="1"/>
              <a:t>Bigbite</a:t>
            </a:r>
            <a:r>
              <a:rPr lang="en-US" dirty="0"/>
              <a:t> Spectrometer</a:t>
            </a:r>
          </a:p>
          <a:p>
            <a:pPr marL="742950" lvl="1" indent="-285750">
              <a:buFont typeface="Arial" panose="020B0604020202020204" pitchFamily="34" charset="0"/>
              <a:buChar char="•"/>
            </a:pPr>
            <a:r>
              <a:rPr lang="en-US" dirty="0"/>
              <a:t>Large dipole magnet</a:t>
            </a:r>
          </a:p>
          <a:p>
            <a:pPr marL="742950" lvl="1" indent="-285750">
              <a:buFont typeface="Arial" panose="020B0604020202020204" pitchFamily="34" charset="0"/>
              <a:buChar char="•"/>
            </a:pPr>
            <a:r>
              <a:rPr lang="en-US" dirty="0"/>
              <a:t>Polarimeter</a:t>
            </a:r>
          </a:p>
          <a:p>
            <a:pPr marL="1200150" lvl="2" indent="-285750">
              <a:buFont typeface="Arial" panose="020B0604020202020204" pitchFamily="34" charset="0"/>
              <a:buChar char="•"/>
            </a:pPr>
            <a:r>
              <a:rPr lang="en-US" dirty="0"/>
              <a:t>GEM tracking layers</a:t>
            </a:r>
          </a:p>
          <a:p>
            <a:pPr marL="1200150" lvl="2" indent="-285750">
              <a:buFont typeface="Arial" panose="020B0604020202020204" pitchFamily="34" charset="0"/>
              <a:buChar char="•"/>
            </a:pPr>
            <a:r>
              <a:rPr lang="en-US" dirty="0"/>
              <a:t>CH₂ polarimeter analyzer</a:t>
            </a:r>
          </a:p>
          <a:p>
            <a:pPr marL="1200150" lvl="2" indent="-285750">
              <a:buFont typeface="Arial" panose="020B0604020202020204" pitchFamily="34" charset="0"/>
              <a:buChar char="•"/>
            </a:pPr>
            <a:r>
              <a:rPr lang="en-US" dirty="0"/>
              <a:t>GEM tracking layers</a:t>
            </a:r>
          </a:p>
          <a:p>
            <a:pPr marL="742950" lvl="1" indent="-285750">
              <a:buFont typeface="Arial" panose="020B0604020202020204" pitchFamily="34" charset="0"/>
              <a:buChar char="•"/>
            </a:pPr>
            <a:r>
              <a:rPr lang="en-US" dirty="0"/>
              <a:t>Hadron Calorimeter</a:t>
            </a:r>
          </a:p>
          <a:p>
            <a:pPr marL="285750" indent="-285750">
              <a:buFont typeface="Arial" panose="020B0604020202020204" pitchFamily="34" charset="0"/>
              <a:buChar char="•"/>
            </a:pPr>
            <a:r>
              <a:rPr lang="en-US" dirty="0"/>
              <a:t>Both sides are on a track and can be rotated to different angles</a:t>
            </a: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BECFA5DB-CBAB-7202-5C49-99226F533FC6}"/>
                  </a:ext>
                </a:extLst>
              </p:cNvPr>
              <p:cNvSpPr txBox="1"/>
              <p:nvPr/>
            </p:nvSpPr>
            <p:spPr>
              <a:xfrm>
                <a:off x="7393182" y="4947966"/>
                <a:ext cx="3832939" cy="11835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400" b="1" i="1" smtClean="0">
                              <a:solidFill>
                                <a:schemeClr val="bg1"/>
                              </a:solidFill>
                              <a:latin typeface="Cambria Math" panose="02040503050406030204" pitchFamily="18" charset="0"/>
                            </a:rPr>
                          </m:ctrlPr>
                        </m:fPr>
                        <m:num>
                          <m:sSubSup>
                            <m:sSubSupPr>
                              <m:ctrlPr>
                                <a:rPr lang="en-US" sz="2400" b="1" i="1">
                                  <a:solidFill>
                                    <a:schemeClr val="bg1"/>
                                  </a:solidFill>
                                  <a:latin typeface="Cambria Math" panose="02040503050406030204" pitchFamily="18" charset="0"/>
                                </a:rPr>
                              </m:ctrlPr>
                            </m:sSubSupPr>
                            <m:e>
                              <m:r>
                                <a:rPr lang="en-US" sz="2400" b="1" i="1">
                                  <a:solidFill>
                                    <a:schemeClr val="bg1"/>
                                  </a:solidFill>
                                  <a:latin typeface="Cambria Math" panose="02040503050406030204" pitchFamily="18" charset="0"/>
                                </a:rPr>
                                <m:t>𝑮</m:t>
                              </m:r>
                            </m:e>
                            <m:sub>
                              <m:r>
                                <a:rPr lang="en-US" sz="2400" b="1" i="1">
                                  <a:solidFill>
                                    <a:schemeClr val="bg1"/>
                                  </a:solidFill>
                                  <a:latin typeface="Cambria Math" panose="02040503050406030204" pitchFamily="18" charset="0"/>
                                </a:rPr>
                                <m:t>𝑬</m:t>
                              </m:r>
                            </m:sub>
                            <m:sup>
                              <m:r>
                                <a:rPr lang="en-US" sz="2400" b="1" i="1">
                                  <a:solidFill>
                                    <a:schemeClr val="bg1"/>
                                  </a:solidFill>
                                  <a:latin typeface="Cambria Math" panose="02040503050406030204" pitchFamily="18" charset="0"/>
                                </a:rPr>
                                <m:t>𝑷</m:t>
                              </m:r>
                            </m:sup>
                          </m:sSubSup>
                        </m:num>
                        <m:den>
                          <m:sSubSup>
                            <m:sSubSupPr>
                              <m:ctrlPr>
                                <a:rPr lang="en-US" sz="2400" b="1" i="1">
                                  <a:solidFill>
                                    <a:schemeClr val="bg1"/>
                                  </a:solidFill>
                                  <a:latin typeface="Cambria Math" panose="02040503050406030204" pitchFamily="18" charset="0"/>
                                </a:rPr>
                              </m:ctrlPr>
                            </m:sSubSupPr>
                            <m:e>
                              <m:r>
                                <a:rPr lang="en-US" sz="2400" b="1" i="1">
                                  <a:solidFill>
                                    <a:schemeClr val="bg1"/>
                                  </a:solidFill>
                                  <a:latin typeface="Cambria Math" panose="02040503050406030204" pitchFamily="18" charset="0"/>
                                </a:rPr>
                                <m:t>𝑮</m:t>
                              </m:r>
                            </m:e>
                            <m:sub>
                              <m:r>
                                <a:rPr lang="en-US" sz="2400" b="1" i="1">
                                  <a:solidFill>
                                    <a:schemeClr val="bg1"/>
                                  </a:solidFill>
                                  <a:latin typeface="Cambria Math" panose="02040503050406030204" pitchFamily="18" charset="0"/>
                                </a:rPr>
                                <m:t>𝑴</m:t>
                              </m:r>
                            </m:sub>
                            <m:sup>
                              <m:r>
                                <a:rPr lang="en-US" sz="2400" b="1" i="1">
                                  <a:solidFill>
                                    <a:schemeClr val="bg1"/>
                                  </a:solidFill>
                                  <a:latin typeface="Cambria Math" panose="02040503050406030204" pitchFamily="18" charset="0"/>
                                </a:rPr>
                                <m:t>𝑷</m:t>
                              </m:r>
                            </m:sup>
                          </m:sSubSup>
                        </m:den>
                      </m:f>
                      <m:r>
                        <a:rPr lang="en-US" sz="2400" b="1" i="0">
                          <a:solidFill>
                            <a:schemeClr val="bg1"/>
                          </a:solidFill>
                          <a:latin typeface="Cambria Math" panose="02040503050406030204" pitchFamily="18" charset="0"/>
                        </a:rPr>
                        <m:t>=−</m:t>
                      </m:r>
                      <m:f>
                        <m:fPr>
                          <m:ctrlPr>
                            <a:rPr lang="en-US" sz="2400" b="1" i="1">
                              <a:solidFill>
                                <a:schemeClr val="bg1"/>
                              </a:solidFill>
                              <a:latin typeface="Cambria Math" panose="02040503050406030204" pitchFamily="18" charset="0"/>
                            </a:rPr>
                          </m:ctrlPr>
                        </m:fPr>
                        <m:num>
                          <m:sSub>
                            <m:sSubPr>
                              <m:ctrlPr>
                                <a:rPr lang="en-US" sz="2400" b="1" i="1">
                                  <a:solidFill>
                                    <a:schemeClr val="bg1"/>
                                  </a:solidFill>
                                  <a:latin typeface="Cambria Math" panose="02040503050406030204" pitchFamily="18" charset="0"/>
                                </a:rPr>
                              </m:ctrlPr>
                            </m:sSubPr>
                            <m:e>
                              <m:r>
                                <a:rPr lang="en-US" sz="2400" b="1" i="1">
                                  <a:solidFill>
                                    <a:schemeClr val="bg1"/>
                                  </a:solidFill>
                                  <a:latin typeface="Cambria Math" panose="02040503050406030204" pitchFamily="18" charset="0"/>
                                </a:rPr>
                                <m:t>𝑷</m:t>
                              </m:r>
                            </m:e>
                            <m:sub>
                              <m:r>
                                <a:rPr lang="en-US" sz="2400" b="1" i="1">
                                  <a:solidFill>
                                    <a:schemeClr val="bg1"/>
                                  </a:solidFill>
                                  <a:latin typeface="Cambria Math" panose="02040503050406030204" pitchFamily="18" charset="0"/>
                                </a:rPr>
                                <m:t>𝒕</m:t>
                              </m:r>
                            </m:sub>
                          </m:sSub>
                        </m:num>
                        <m:den>
                          <m:sSub>
                            <m:sSubPr>
                              <m:ctrlPr>
                                <a:rPr lang="en-US" sz="2400" b="1" i="1">
                                  <a:solidFill>
                                    <a:schemeClr val="bg1"/>
                                  </a:solidFill>
                                  <a:latin typeface="Cambria Math" panose="02040503050406030204" pitchFamily="18" charset="0"/>
                                </a:rPr>
                              </m:ctrlPr>
                            </m:sSubPr>
                            <m:e>
                              <m:r>
                                <a:rPr lang="en-US" sz="2400" b="1" i="1">
                                  <a:solidFill>
                                    <a:schemeClr val="bg1"/>
                                  </a:solidFill>
                                  <a:latin typeface="Cambria Math" panose="02040503050406030204" pitchFamily="18" charset="0"/>
                                </a:rPr>
                                <m:t>𝑷</m:t>
                              </m:r>
                            </m:e>
                            <m:sub>
                              <m:r>
                                <a:rPr lang="en-US" sz="2400" b="1" i="1">
                                  <a:solidFill>
                                    <a:schemeClr val="bg1"/>
                                  </a:solidFill>
                                  <a:latin typeface="Cambria Math" panose="02040503050406030204" pitchFamily="18" charset="0"/>
                                </a:rPr>
                                <m:t>𝒍</m:t>
                              </m:r>
                            </m:sub>
                          </m:sSub>
                        </m:den>
                      </m:f>
                      <m:rad>
                        <m:radPr>
                          <m:degHide m:val="on"/>
                          <m:ctrlPr>
                            <a:rPr lang="en-US" sz="2400" b="1" i="1">
                              <a:solidFill>
                                <a:schemeClr val="bg1"/>
                              </a:solidFill>
                              <a:latin typeface="Cambria Math" panose="02040503050406030204" pitchFamily="18" charset="0"/>
                            </a:rPr>
                          </m:ctrlPr>
                        </m:radPr>
                        <m:deg/>
                        <m:e>
                          <m:f>
                            <m:fPr>
                              <m:ctrlPr>
                                <a:rPr lang="en-US" sz="2400" b="1" i="1">
                                  <a:solidFill>
                                    <a:schemeClr val="bg1"/>
                                  </a:solidFill>
                                  <a:latin typeface="Cambria Math" panose="02040503050406030204" pitchFamily="18" charset="0"/>
                                </a:rPr>
                              </m:ctrlPr>
                            </m:fPr>
                            <m:num>
                              <m:r>
                                <a:rPr lang="en-US" sz="2400" b="1" i="0">
                                  <a:solidFill>
                                    <a:schemeClr val="bg1"/>
                                  </a:solidFill>
                                  <a:latin typeface="Cambria Math" panose="02040503050406030204" pitchFamily="18" charset="0"/>
                                </a:rPr>
                                <m:t>𝛕</m:t>
                              </m:r>
                              <m:d>
                                <m:dPr>
                                  <m:ctrlPr>
                                    <a:rPr lang="en-US" sz="2400" b="1" i="1">
                                      <a:solidFill>
                                        <a:schemeClr val="bg1"/>
                                      </a:solidFill>
                                      <a:latin typeface="Cambria Math" panose="02040503050406030204" pitchFamily="18" charset="0"/>
                                    </a:rPr>
                                  </m:ctrlPr>
                                </m:dPr>
                                <m:e>
                                  <m:r>
                                    <a:rPr lang="en-US" sz="2400" b="1" i="0">
                                      <a:solidFill>
                                        <a:schemeClr val="bg1"/>
                                      </a:solidFill>
                                      <a:latin typeface="Cambria Math" panose="02040503050406030204" pitchFamily="18" charset="0"/>
                                    </a:rPr>
                                    <m:t>𝟏</m:t>
                                  </m:r>
                                  <m:r>
                                    <a:rPr lang="en-US" sz="2400" b="1" i="0">
                                      <a:solidFill>
                                        <a:schemeClr val="bg1"/>
                                      </a:solidFill>
                                      <a:latin typeface="Cambria Math" panose="02040503050406030204" pitchFamily="18" charset="0"/>
                                    </a:rPr>
                                    <m:t>+</m:t>
                                  </m:r>
                                  <m:r>
                                    <a:rPr lang="en-US" sz="2400" b="1" i="0">
                                      <a:solidFill>
                                        <a:schemeClr val="bg1"/>
                                      </a:solidFill>
                                      <a:latin typeface="Cambria Math" panose="02040503050406030204" pitchFamily="18" charset="0"/>
                                    </a:rPr>
                                    <m:t>𝛜</m:t>
                                  </m:r>
                                </m:e>
                              </m:d>
                            </m:num>
                            <m:den>
                              <m:r>
                                <a:rPr lang="en-US" sz="2400" b="1" i="0">
                                  <a:solidFill>
                                    <a:schemeClr val="bg1"/>
                                  </a:solidFill>
                                  <a:latin typeface="Cambria Math" panose="02040503050406030204" pitchFamily="18" charset="0"/>
                                </a:rPr>
                                <m:t>𝟐</m:t>
                              </m:r>
                              <m:r>
                                <a:rPr lang="en-US" sz="2400" b="1" i="0">
                                  <a:solidFill>
                                    <a:schemeClr val="bg1"/>
                                  </a:solidFill>
                                  <a:latin typeface="Cambria Math" panose="02040503050406030204" pitchFamily="18" charset="0"/>
                                </a:rPr>
                                <m:t>𝛆</m:t>
                              </m:r>
                            </m:den>
                          </m:f>
                        </m:e>
                      </m:rad>
                    </m:oMath>
                  </m:oMathPara>
                </a14:m>
                <a:endParaRPr lang="en-US" sz="2400" b="1" dirty="0"/>
              </a:p>
            </p:txBody>
          </p:sp>
        </mc:Choice>
        <mc:Fallback>
          <p:sp>
            <p:nvSpPr>
              <p:cNvPr id="11" name="TextBox 10">
                <a:extLst>
                  <a:ext uri="{FF2B5EF4-FFF2-40B4-BE49-F238E27FC236}">
                    <a16:creationId xmlns:a16="http://schemas.microsoft.com/office/drawing/2014/main" id="{BECFA5DB-CBAB-7202-5C49-99226F533FC6}"/>
                  </a:ext>
                </a:extLst>
              </p:cNvPr>
              <p:cNvSpPr txBox="1">
                <a:spLocks noRot="1" noChangeAspect="1" noMove="1" noResize="1" noEditPoints="1" noAdjustHandles="1" noChangeArrowheads="1" noChangeShapeType="1" noTextEdit="1"/>
              </p:cNvSpPr>
              <p:nvPr/>
            </p:nvSpPr>
            <p:spPr>
              <a:xfrm>
                <a:off x="7393182" y="4947966"/>
                <a:ext cx="3832939" cy="1183529"/>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5691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86D06E43-3405-C2AB-99D2-D973ADBA5FAF}"/>
              </a:ext>
            </a:extLst>
          </p:cNvPr>
          <p:cNvSpPr/>
          <p:nvPr/>
        </p:nvSpPr>
        <p:spPr>
          <a:xfrm>
            <a:off x="367990" y="2783914"/>
            <a:ext cx="5359709" cy="992322"/>
          </a:xfrm>
          <a:prstGeom prst="roundRect">
            <a:avLst/>
          </a:prstGeom>
          <a:solidFill>
            <a:schemeClr val="bg1"/>
          </a:solidFill>
          <a:ln w="76200">
            <a:solidFill>
              <a:srgbClr val="0636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0E71B4-A3D4-E772-57F8-9A3298D77937}"/>
              </a:ext>
            </a:extLst>
          </p:cNvPr>
          <p:cNvSpPr>
            <a:spLocks noGrp="1"/>
          </p:cNvSpPr>
          <p:nvPr>
            <p:ph type="title"/>
          </p:nvPr>
        </p:nvSpPr>
        <p:spPr/>
        <p:txBody>
          <a:bodyPr/>
          <a:lstStyle/>
          <a:p>
            <a:r>
              <a:rPr lang="en-US" dirty="0"/>
              <a:t>Experimental Measurement</a:t>
            </a:r>
          </a:p>
        </p:txBody>
      </p:sp>
      <p:sp>
        <p:nvSpPr>
          <p:cNvPr id="4" name="Date Placeholder 3">
            <a:extLst>
              <a:ext uri="{FF2B5EF4-FFF2-40B4-BE49-F238E27FC236}">
                <a16:creationId xmlns:a16="http://schemas.microsoft.com/office/drawing/2014/main" id="{E50DDFA9-C730-C997-722E-F83DDA80BF0D}"/>
              </a:ext>
            </a:extLst>
          </p:cNvPr>
          <p:cNvSpPr>
            <a:spLocks noGrp="1"/>
          </p:cNvSpPr>
          <p:nvPr>
            <p:ph type="dt" sz="half" idx="10"/>
          </p:nvPr>
        </p:nvSpPr>
        <p:spPr/>
        <p:txBody>
          <a:bodyPr/>
          <a:lstStyle/>
          <a:p>
            <a:r>
              <a:rPr lang="en-US"/>
              <a:t>June 14, 2024</a:t>
            </a:r>
            <a:endParaRPr lang="en-US" dirty="0"/>
          </a:p>
        </p:txBody>
      </p:sp>
      <p:sp>
        <p:nvSpPr>
          <p:cNvPr id="5" name="Footer Placeholder 4">
            <a:extLst>
              <a:ext uri="{FF2B5EF4-FFF2-40B4-BE49-F238E27FC236}">
                <a16:creationId xmlns:a16="http://schemas.microsoft.com/office/drawing/2014/main" id="{848D65B3-E5AD-764E-AB91-F5E1BE97FD9B}"/>
              </a:ext>
            </a:extLst>
          </p:cNvPr>
          <p:cNvSpPr>
            <a:spLocks noGrp="1"/>
          </p:cNvSpPr>
          <p:nvPr>
            <p:ph type="ftr" sz="quarter" idx="11"/>
          </p:nvPr>
        </p:nvSpPr>
        <p:spPr/>
        <p:txBody>
          <a:bodyPr/>
          <a:lstStyle/>
          <a:p>
            <a:r>
              <a:rPr lang="en-US"/>
              <a:t>Jacob McMurtry, University of Virginia</a:t>
            </a:r>
            <a:endParaRPr lang="en-US" dirty="0"/>
          </a:p>
        </p:txBody>
      </p:sp>
      <p:sp>
        <p:nvSpPr>
          <p:cNvPr id="6" name="Slide Number Placeholder 5">
            <a:extLst>
              <a:ext uri="{FF2B5EF4-FFF2-40B4-BE49-F238E27FC236}">
                <a16:creationId xmlns:a16="http://schemas.microsoft.com/office/drawing/2014/main" id="{4EF28279-A13F-E3DA-1A3E-DD490B675E5E}"/>
              </a:ext>
            </a:extLst>
          </p:cNvPr>
          <p:cNvSpPr>
            <a:spLocks noGrp="1"/>
          </p:cNvSpPr>
          <p:nvPr>
            <p:ph type="sldNum" sz="quarter" idx="12"/>
          </p:nvPr>
        </p:nvSpPr>
        <p:spPr/>
        <p:txBody>
          <a:bodyPr/>
          <a:lstStyle/>
          <a:p>
            <a:fld id="{08C49C7C-553C-4518-9854-3BEE41672621}" type="slidenum">
              <a:rPr lang="en-US" smtClean="0"/>
              <a:pPr/>
              <a:t>7</a:t>
            </a:fld>
            <a:endParaRPr lang="en-US" dirty="0"/>
          </a:p>
        </p:txBody>
      </p:sp>
      <p:pic>
        <p:nvPicPr>
          <p:cNvPr id="9" name="Picture 8" descr="A math equations and symbols&#10;&#10;Description automatically generated with medium confidence">
            <a:extLst>
              <a:ext uri="{FF2B5EF4-FFF2-40B4-BE49-F238E27FC236}">
                <a16:creationId xmlns:a16="http://schemas.microsoft.com/office/drawing/2014/main" id="{81CF3B9C-00AD-E8C3-A4B2-C97921FFF5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1033"/>
            <a:ext cx="6177776" cy="1330298"/>
          </a:xfrm>
          <a:prstGeom prst="rect">
            <a:avLst/>
          </a:prstGeom>
        </p:spPr>
      </p:pic>
      <p:pic>
        <p:nvPicPr>
          <p:cNvPr id="11" name="Picture 10" descr="A diagram of a rectangular object with lines and arrows&#10;&#10;Description automatically generated">
            <a:extLst>
              <a:ext uri="{FF2B5EF4-FFF2-40B4-BE49-F238E27FC236}">
                <a16:creationId xmlns:a16="http://schemas.microsoft.com/office/drawing/2014/main" id="{DDA33EBB-F9F9-E402-CA5C-20290B434E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4302" y="927695"/>
            <a:ext cx="5727698" cy="3807617"/>
          </a:xfrm>
          <a:prstGeom prst="rect">
            <a:avLst/>
          </a:prstGeom>
        </p:spPr>
      </p:pic>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279E1566-9880-BA09-7883-52E37C071C52}"/>
                  </a:ext>
                </a:extLst>
              </p:cNvPr>
              <p:cNvSpPr txBox="1"/>
              <p:nvPr/>
            </p:nvSpPr>
            <p:spPr>
              <a:xfrm>
                <a:off x="367990" y="2828138"/>
                <a:ext cx="5727697" cy="945259"/>
              </a:xfrm>
              <a:prstGeom prst="rect">
                <a:avLst/>
              </a:prstGeom>
              <a:noFill/>
            </p:spPr>
            <p:txBody>
              <a:bodyPr wrap="square" rtlCol="0">
                <a:spAutoFit/>
              </a:bodyPr>
              <a:lstStyle/>
              <a:p>
                <a:pPr marL="285750" indent="-285750">
                  <a:buFont typeface="Arial" panose="020B0604020202020204" pitchFamily="34" charset="0"/>
                  <a:buChar char="•"/>
                </a:pPr>
                <a:r>
                  <a:rPr lang="en-US" dirty="0"/>
                  <a:t>Experimentally we relate FF ratio to polarization ratio</a:t>
                </a:r>
              </a:p>
              <a:p>
                <a:pPr marL="285750" indent="-285750">
                  <a:buFont typeface="Arial" panose="020B0604020202020204" pitchFamily="34" charset="0"/>
                  <a:buChar char="•"/>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𝑥</m:t>
                        </m:r>
                      </m:sub>
                    </m:sSub>
                  </m:oMath>
                </a14:m>
                <a:r>
                  <a:rPr lang="en-US" dirty="0"/>
                  <a:t>/</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𝑡</m:t>
                        </m:r>
                      </m:sub>
                    </m:sSub>
                  </m:oMath>
                </a14:m>
                <a:r>
                  <a:rPr lang="en-US" dirty="0"/>
                  <a:t> ⟹ Polarization transverse to momentum</a:t>
                </a:r>
              </a:p>
              <a:p>
                <a:pPr marL="285750" indent="-285750">
                  <a:buFont typeface="Arial" panose="020B0604020202020204" pitchFamily="34" charset="0"/>
                  <a:buChar char="•"/>
                </a:pP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𝑦</m:t>
                        </m:r>
                      </m:sub>
                    </m:sSub>
                  </m:oMath>
                </a14:m>
                <a:r>
                  <a:rPr lang="en-US" dirty="0"/>
                  <a:t>/</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𝑙</m:t>
                        </m:r>
                      </m:sub>
                    </m:sSub>
                  </m:oMath>
                </a14:m>
                <a:r>
                  <a:rPr lang="en-US" dirty="0"/>
                  <a:t> ⟹ Polarization longitudinal to momentum</a:t>
                </a:r>
              </a:p>
            </p:txBody>
          </p:sp>
        </mc:Choice>
        <mc:Fallback>
          <p:sp>
            <p:nvSpPr>
              <p:cNvPr id="12" name="TextBox 11">
                <a:extLst>
                  <a:ext uri="{FF2B5EF4-FFF2-40B4-BE49-F238E27FC236}">
                    <a16:creationId xmlns:a16="http://schemas.microsoft.com/office/drawing/2014/main" id="{279E1566-9880-BA09-7883-52E37C071C52}"/>
                  </a:ext>
                </a:extLst>
              </p:cNvPr>
              <p:cNvSpPr txBox="1">
                <a:spLocks noRot="1" noChangeAspect="1" noMove="1" noResize="1" noEditPoints="1" noAdjustHandles="1" noChangeArrowheads="1" noChangeShapeType="1" noTextEdit="1"/>
              </p:cNvSpPr>
              <p:nvPr/>
            </p:nvSpPr>
            <p:spPr>
              <a:xfrm>
                <a:off x="367990" y="2828138"/>
                <a:ext cx="5727697" cy="945259"/>
              </a:xfrm>
              <a:prstGeom prst="rect">
                <a:avLst/>
              </a:prstGeom>
              <a:blipFill>
                <a:blip r:embed="rId5"/>
                <a:stretch>
                  <a:fillRect l="-662" t="-2632" b="-6579"/>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7091A4DF-D889-10A6-CB8C-AE08AEC32847}"/>
              </a:ext>
            </a:extLst>
          </p:cNvPr>
          <p:cNvSpPr txBox="1"/>
          <p:nvPr/>
        </p:nvSpPr>
        <p:spPr>
          <a:xfrm>
            <a:off x="0" y="6179395"/>
            <a:ext cx="5263375" cy="677108"/>
          </a:xfrm>
          <a:prstGeom prst="rect">
            <a:avLst/>
          </a:prstGeom>
          <a:noFill/>
        </p:spPr>
        <p:txBody>
          <a:bodyPr wrap="square" rtlCol="0">
            <a:spAutoFit/>
          </a:bodyPr>
          <a:lstStyle/>
          <a:p>
            <a:r>
              <a:rPr lang="en-US" sz="1000" dirty="0">
                <a:latin typeface="Arial" panose="020B0604020202020204" pitchFamily="34" charset="0"/>
              </a:rPr>
              <a:t>[4</a:t>
            </a:r>
            <a:r>
              <a:rPr lang="en-US" sz="1000" dirty="0">
                <a:latin typeface="Arial" panose="020B0604020202020204" pitchFamily="34" charset="0"/>
                <a:cs typeface="Arial" panose="020B0604020202020204" pitchFamily="34" charset="0"/>
              </a:rPr>
              <a:t>] B. </a:t>
            </a:r>
            <a:r>
              <a:rPr lang="en-US" sz="1000" dirty="0" err="1">
                <a:effectLst/>
                <a:highlight>
                  <a:srgbClr val="FFFFFF"/>
                </a:highlight>
                <a:latin typeface="Arial" panose="020B0604020202020204" pitchFamily="34" charset="0"/>
                <a:cs typeface="Arial" panose="020B0604020202020204" pitchFamily="34" charset="0"/>
              </a:rPr>
              <a:t>Wojtsekhowski</a:t>
            </a:r>
            <a:r>
              <a:rPr lang="en-US" sz="1000" dirty="0">
                <a:effectLst/>
                <a:highlight>
                  <a:srgbClr val="FFFFFF"/>
                </a:highlight>
                <a:latin typeface="Arial" panose="020B0604020202020204" pitchFamily="34" charset="0"/>
                <a:cs typeface="Arial" panose="020B0604020202020204" pitchFamily="34" charset="0"/>
              </a:rPr>
              <a:t> </a:t>
            </a:r>
            <a:r>
              <a:rPr lang="en-US" sz="1000" dirty="0">
                <a:highlight>
                  <a:srgbClr val="FFFFFF"/>
                </a:highlight>
                <a:latin typeface="Arial" panose="020B0604020202020204" pitchFamily="34" charset="0"/>
                <a:cs typeface="Arial" panose="020B0604020202020204" pitchFamily="34" charset="0"/>
              </a:rPr>
              <a:t>et al., “</a:t>
            </a:r>
            <a:r>
              <a:rPr lang="en-US" sz="1000" b="0" i="0" u="none" strike="noStrike" dirty="0" err="1">
                <a:effectLst/>
                <a:latin typeface="Arial" panose="020B0604020202020204" pitchFamily="34" charset="0"/>
                <a:cs typeface="Arial" panose="020B0604020202020204" pitchFamily="34" charset="0"/>
              </a:rPr>
              <a:t>GEp</a:t>
            </a:r>
            <a:r>
              <a:rPr lang="en-US" sz="1000" b="0" i="0" u="none" strike="noStrike" dirty="0">
                <a:effectLst/>
                <a:latin typeface="Arial" panose="020B0604020202020204" pitchFamily="34" charset="0"/>
                <a:cs typeface="Arial" panose="020B0604020202020204" pitchFamily="34" charset="0"/>
              </a:rPr>
              <a:t> Experimental </a:t>
            </a:r>
            <a:r>
              <a:rPr lang="en-US" sz="1000" b="0" i="0" u="none" strike="noStrike" dirty="0">
                <a:effectLst/>
                <a:latin typeface="Arial" panose="020B0604020202020204" pitchFamily="34" charset="0"/>
              </a:rPr>
              <a:t>Readiness Review 2023.” https://</a:t>
            </a:r>
            <a:r>
              <a:rPr lang="en-US" sz="1000" b="0" i="0" u="none" strike="noStrike" dirty="0" err="1">
                <a:effectLst/>
                <a:latin typeface="Arial" panose="020B0604020202020204" pitchFamily="34" charset="0"/>
              </a:rPr>
              <a:t>hallaweb.jlab.org</a:t>
            </a:r>
            <a:r>
              <a:rPr lang="en-US" sz="1000" b="0" i="0" u="none" strike="noStrike" dirty="0">
                <a:effectLst/>
                <a:latin typeface="Arial" panose="020B0604020202020204" pitchFamily="34" charset="0"/>
              </a:rPr>
              <a:t>/wiki/</a:t>
            </a:r>
            <a:r>
              <a:rPr lang="en-US" sz="1000" b="0" i="0" u="none" strike="noStrike" dirty="0" err="1">
                <a:effectLst/>
                <a:latin typeface="Arial" panose="020B0604020202020204" pitchFamily="34" charset="0"/>
              </a:rPr>
              <a:t>index.php</a:t>
            </a:r>
            <a:r>
              <a:rPr lang="en-US" sz="1000" b="0" i="0" u="none" strike="noStrike" dirty="0">
                <a:effectLst/>
                <a:latin typeface="Arial" panose="020B0604020202020204" pitchFamily="34" charset="0"/>
              </a:rPr>
              <a:t>/</a:t>
            </a:r>
            <a:r>
              <a:rPr lang="en-US" sz="1000" b="0" i="0" u="none" strike="noStrike" dirty="0" err="1">
                <a:effectLst/>
                <a:latin typeface="Arial" panose="020B0604020202020204" pitchFamily="34" charset="0"/>
              </a:rPr>
              <a:t>ERR#Agenda</a:t>
            </a:r>
            <a:r>
              <a:rPr lang="en-US" sz="1000" b="0" i="0" u="none" strike="noStrike" dirty="0">
                <a:effectLst/>
                <a:latin typeface="Arial" panose="020B0604020202020204" pitchFamily="34" charset="0"/>
              </a:rPr>
              <a:t>, 2023</a:t>
            </a:r>
            <a:endParaRPr lang="en-US" sz="1000" dirty="0">
              <a:latin typeface="Arial" panose="020B0604020202020204" pitchFamily="34" charset="0"/>
            </a:endParaRPr>
          </a:p>
          <a:p>
            <a:endParaRPr lang="en-US" dirty="0"/>
          </a:p>
        </p:txBody>
      </p:sp>
      <p:pic>
        <p:nvPicPr>
          <p:cNvPr id="7" name="Picture 6" descr="A diagram of a line with a wavy line&#10;&#10;Description automatically generated">
            <a:extLst>
              <a:ext uri="{FF2B5EF4-FFF2-40B4-BE49-F238E27FC236}">
                <a16:creationId xmlns:a16="http://schemas.microsoft.com/office/drawing/2014/main" id="{C78219A3-0BD7-6B0F-B135-9861C08240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4882" y="4263604"/>
            <a:ext cx="3873500" cy="1714500"/>
          </a:xfrm>
          <a:prstGeom prst="rect">
            <a:avLst/>
          </a:prstGeom>
        </p:spPr>
      </p:pic>
      <p:sp>
        <p:nvSpPr>
          <p:cNvPr id="8" name="Rounded Rectangle 7">
            <a:extLst>
              <a:ext uri="{FF2B5EF4-FFF2-40B4-BE49-F238E27FC236}">
                <a16:creationId xmlns:a16="http://schemas.microsoft.com/office/drawing/2014/main" id="{64F17B70-4B35-CF89-3D47-E411C9B1A007}"/>
              </a:ext>
            </a:extLst>
          </p:cNvPr>
          <p:cNvSpPr/>
          <p:nvPr/>
        </p:nvSpPr>
        <p:spPr>
          <a:xfrm>
            <a:off x="6877878" y="4837043"/>
            <a:ext cx="4863548" cy="1417983"/>
          </a:xfrm>
          <a:prstGeom prst="roundRect">
            <a:avLst/>
          </a:prstGeom>
          <a:solidFill>
            <a:srgbClr val="FF7800"/>
          </a:solidFill>
          <a:ln w="76200">
            <a:solidFill>
              <a:srgbClr val="0636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B57BB964-03B0-CDE2-56BF-D511EF9E3C18}"/>
                  </a:ext>
                </a:extLst>
              </p:cNvPr>
              <p:cNvSpPr txBox="1"/>
              <p:nvPr/>
            </p:nvSpPr>
            <p:spPr>
              <a:xfrm>
                <a:off x="7393182" y="4947966"/>
                <a:ext cx="3832939" cy="11835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400" b="1" i="1" smtClean="0">
                              <a:solidFill>
                                <a:schemeClr val="bg1"/>
                              </a:solidFill>
                              <a:latin typeface="Cambria Math" panose="02040503050406030204" pitchFamily="18" charset="0"/>
                            </a:rPr>
                          </m:ctrlPr>
                        </m:fPr>
                        <m:num>
                          <m:sSubSup>
                            <m:sSubSupPr>
                              <m:ctrlPr>
                                <a:rPr lang="en-US" sz="2400" b="1" i="1">
                                  <a:solidFill>
                                    <a:schemeClr val="bg1"/>
                                  </a:solidFill>
                                  <a:latin typeface="Cambria Math" panose="02040503050406030204" pitchFamily="18" charset="0"/>
                                </a:rPr>
                              </m:ctrlPr>
                            </m:sSubSupPr>
                            <m:e>
                              <m:r>
                                <a:rPr lang="en-US" sz="2400" b="1" i="1">
                                  <a:solidFill>
                                    <a:schemeClr val="bg1"/>
                                  </a:solidFill>
                                  <a:latin typeface="Cambria Math" panose="02040503050406030204" pitchFamily="18" charset="0"/>
                                </a:rPr>
                                <m:t>𝑮</m:t>
                              </m:r>
                            </m:e>
                            <m:sub>
                              <m:r>
                                <a:rPr lang="en-US" sz="2400" b="1" i="1">
                                  <a:solidFill>
                                    <a:schemeClr val="bg1"/>
                                  </a:solidFill>
                                  <a:latin typeface="Cambria Math" panose="02040503050406030204" pitchFamily="18" charset="0"/>
                                </a:rPr>
                                <m:t>𝑬</m:t>
                              </m:r>
                            </m:sub>
                            <m:sup>
                              <m:r>
                                <a:rPr lang="en-US" sz="2400" b="1" i="1">
                                  <a:solidFill>
                                    <a:schemeClr val="bg1"/>
                                  </a:solidFill>
                                  <a:latin typeface="Cambria Math" panose="02040503050406030204" pitchFamily="18" charset="0"/>
                                </a:rPr>
                                <m:t>𝑷</m:t>
                              </m:r>
                            </m:sup>
                          </m:sSubSup>
                        </m:num>
                        <m:den>
                          <m:sSubSup>
                            <m:sSubSupPr>
                              <m:ctrlPr>
                                <a:rPr lang="en-US" sz="2400" b="1" i="1">
                                  <a:solidFill>
                                    <a:schemeClr val="bg1"/>
                                  </a:solidFill>
                                  <a:latin typeface="Cambria Math" panose="02040503050406030204" pitchFamily="18" charset="0"/>
                                </a:rPr>
                              </m:ctrlPr>
                            </m:sSubSupPr>
                            <m:e>
                              <m:r>
                                <a:rPr lang="en-US" sz="2400" b="1" i="1">
                                  <a:solidFill>
                                    <a:schemeClr val="bg1"/>
                                  </a:solidFill>
                                  <a:latin typeface="Cambria Math" panose="02040503050406030204" pitchFamily="18" charset="0"/>
                                </a:rPr>
                                <m:t>𝑮</m:t>
                              </m:r>
                            </m:e>
                            <m:sub>
                              <m:r>
                                <a:rPr lang="en-US" sz="2400" b="1" i="1">
                                  <a:solidFill>
                                    <a:schemeClr val="bg1"/>
                                  </a:solidFill>
                                  <a:latin typeface="Cambria Math" panose="02040503050406030204" pitchFamily="18" charset="0"/>
                                </a:rPr>
                                <m:t>𝑴</m:t>
                              </m:r>
                            </m:sub>
                            <m:sup>
                              <m:r>
                                <a:rPr lang="en-US" sz="2400" b="1" i="1">
                                  <a:solidFill>
                                    <a:schemeClr val="bg1"/>
                                  </a:solidFill>
                                  <a:latin typeface="Cambria Math" panose="02040503050406030204" pitchFamily="18" charset="0"/>
                                </a:rPr>
                                <m:t>𝑷</m:t>
                              </m:r>
                            </m:sup>
                          </m:sSubSup>
                        </m:den>
                      </m:f>
                      <m:r>
                        <a:rPr lang="en-US" sz="2400" b="1" i="0">
                          <a:solidFill>
                            <a:schemeClr val="bg1"/>
                          </a:solidFill>
                          <a:latin typeface="Cambria Math" panose="02040503050406030204" pitchFamily="18" charset="0"/>
                        </a:rPr>
                        <m:t>=−</m:t>
                      </m:r>
                      <m:f>
                        <m:fPr>
                          <m:ctrlPr>
                            <a:rPr lang="en-US" sz="2400" b="1" i="1">
                              <a:solidFill>
                                <a:schemeClr val="bg1"/>
                              </a:solidFill>
                              <a:latin typeface="Cambria Math" panose="02040503050406030204" pitchFamily="18" charset="0"/>
                            </a:rPr>
                          </m:ctrlPr>
                        </m:fPr>
                        <m:num>
                          <m:sSub>
                            <m:sSubPr>
                              <m:ctrlPr>
                                <a:rPr lang="en-US" sz="2400" b="1" i="1">
                                  <a:solidFill>
                                    <a:schemeClr val="bg1"/>
                                  </a:solidFill>
                                  <a:latin typeface="Cambria Math" panose="02040503050406030204" pitchFamily="18" charset="0"/>
                                </a:rPr>
                              </m:ctrlPr>
                            </m:sSubPr>
                            <m:e>
                              <m:r>
                                <a:rPr lang="en-US" sz="2400" b="1" i="1">
                                  <a:solidFill>
                                    <a:schemeClr val="bg1"/>
                                  </a:solidFill>
                                  <a:latin typeface="Cambria Math" panose="02040503050406030204" pitchFamily="18" charset="0"/>
                                </a:rPr>
                                <m:t>𝑷</m:t>
                              </m:r>
                            </m:e>
                            <m:sub>
                              <m:r>
                                <a:rPr lang="en-US" sz="2400" b="1" i="1">
                                  <a:solidFill>
                                    <a:schemeClr val="bg1"/>
                                  </a:solidFill>
                                  <a:latin typeface="Cambria Math" panose="02040503050406030204" pitchFamily="18" charset="0"/>
                                </a:rPr>
                                <m:t>𝒕</m:t>
                              </m:r>
                            </m:sub>
                          </m:sSub>
                        </m:num>
                        <m:den>
                          <m:sSub>
                            <m:sSubPr>
                              <m:ctrlPr>
                                <a:rPr lang="en-US" sz="2400" b="1" i="1">
                                  <a:solidFill>
                                    <a:schemeClr val="bg1"/>
                                  </a:solidFill>
                                  <a:latin typeface="Cambria Math" panose="02040503050406030204" pitchFamily="18" charset="0"/>
                                </a:rPr>
                              </m:ctrlPr>
                            </m:sSubPr>
                            <m:e>
                              <m:r>
                                <a:rPr lang="en-US" sz="2400" b="1" i="1">
                                  <a:solidFill>
                                    <a:schemeClr val="bg1"/>
                                  </a:solidFill>
                                  <a:latin typeface="Cambria Math" panose="02040503050406030204" pitchFamily="18" charset="0"/>
                                </a:rPr>
                                <m:t>𝑷</m:t>
                              </m:r>
                            </m:e>
                            <m:sub>
                              <m:r>
                                <a:rPr lang="en-US" sz="2400" b="1" i="1">
                                  <a:solidFill>
                                    <a:schemeClr val="bg1"/>
                                  </a:solidFill>
                                  <a:latin typeface="Cambria Math" panose="02040503050406030204" pitchFamily="18" charset="0"/>
                                </a:rPr>
                                <m:t>𝒍</m:t>
                              </m:r>
                            </m:sub>
                          </m:sSub>
                        </m:den>
                      </m:f>
                      <m:rad>
                        <m:radPr>
                          <m:degHide m:val="on"/>
                          <m:ctrlPr>
                            <a:rPr lang="en-US" sz="2400" b="1" i="1">
                              <a:solidFill>
                                <a:schemeClr val="bg1"/>
                              </a:solidFill>
                              <a:latin typeface="Cambria Math" panose="02040503050406030204" pitchFamily="18" charset="0"/>
                            </a:rPr>
                          </m:ctrlPr>
                        </m:radPr>
                        <m:deg/>
                        <m:e>
                          <m:f>
                            <m:fPr>
                              <m:ctrlPr>
                                <a:rPr lang="en-US" sz="2400" b="1" i="1">
                                  <a:solidFill>
                                    <a:schemeClr val="bg1"/>
                                  </a:solidFill>
                                  <a:latin typeface="Cambria Math" panose="02040503050406030204" pitchFamily="18" charset="0"/>
                                </a:rPr>
                              </m:ctrlPr>
                            </m:fPr>
                            <m:num>
                              <m:r>
                                <a:rPr lang="en-US" sz="2400" b="1" i="0">
                                  <a:solidFill>
                                    <a:schemeClr val="bg1"/>
                                  </a:solidFill>
                                  <a:latin typeface="Cambria Math" panose="02040503050406030204" pitchFamily="18" charset="0"/>
                                </a:rPr>
                                <m:t>𝛕</m:t>
                              </m:r>
                              <m:d>
                                <m:dPr>
                                  <m:ctrlPr>
                                    <a:rPr lang="en-US" sz="2400" b="1" i="1">
                                      <a:solidFill>
                                        <a:schemeClr val="bg1"/>
                                      </a:solidFill>
                                      <a:latin typeface="Cambria Math" panose="02040503050406030204" pitchFamily="18" charset="0"/>
                                    </a:rPr>
                                  </m:ctrlPr>
                                </m:dPr>
                                <m:e>
                                  <m:r>
                                    <a:rPr lang="en-US" sz="2400" b="1" i="0">
                                      <a:solidFill>
                                        <a:schemeClr val="bg1"/>
                                      </a:solidFill>
                                      <a:latin typeface="Cambria Math" panose="02040503050406030204" pitchFamily="18" charset="0"/>
                                    </a:rPr>
                                    <m:t>𝟏</m:t>
                                  </m:r>
                                  <m:r>
                                    <a:rPr lang="en-US" sz="2400" b="1" i="0">
                                      <a:solidFill>
                                        <a:schemeClr val="bg1"/>
                                      </a:solidFill>
                                      <a:latin typeface="Cambria Math" panose="02040503050406030204" pitchFamily="18" charset="0"/>
                                    </a:rPr>
                                    <m:t>+</m:t>
                                  </m:r>
                                  <m:r>
                                    <a:rPr lang="en-US" sz="2400" b="1" i="0">
                                      <a:solidFill>
                                        <a:schemeClr val="bg1"/>
                                      </a:solidFill>
                                      <a:latin typeface="Cambria Math" panose="02040503050406030204" pitchFamily="18" charset="0"/>
                                    </a:rPr>
                                    <m:t>𝛜</m:t>
                                  </m:r>
                                </m:e>
                              </m:d>
                            </m:num>
                            <m:den>
                              <m:r>
                                <a:rPr lang="en-US" sz="2400" b="1" i="0">
                                  <a:solidFill>
                                    <a:schemeClr val="bg1"/>
                                  </a:solidFill>
                                  <a:latin typeface="Cambria Math" panose="02040503050406030204" pitchFamily="18" charset="0"/>
                                </a:rPr>
                                <m:t>𝟐</m:t>
                              </m:r>
                              <m:r>
                                <a:rPr lang="en-US" sz="2400" b="1" i="0">
                                  <a:solidFill>
                                    <a:schemeClr val="bg1"/>
                                  </a:solidFill>
                                  <a:latin typeface="Cambria Math" panose="02040503050406030204" pitchFamily="18" charset="0"/>
                                </a:rPr>
                                <m:t>𝛆</m:t>
                              </m:r>
                            </m:den>
                          </m:f>
                        </m:e>
                      </m:rad>
                    </m:oMath>
                  </m:oMathPara>
                </a14:m>
                <a:endParaRPr lang="en-US" sz="2400" b="1" dirty="0"/>
              </a:p>
            </p:txBody>
          </p:sp>
        </mc:Choice>
        <mc:Fallback>
          <p:sp>
            <p:nvSpPr>
              <p:cNvPr id="13" name="TextBox 12">
                <a:extLst>
                  <a:ext uri="{FF2B5EF4-FFF2-40B4-BE49-F238E27FC236}">
                    <a16:creationId xmlns:a16="http://schemas.microsoft.com/office/drawing/2014/main" id="{B57BB964-03B0-CDE2-56BF-D511EF9E3C18}"/>
                  </a:ext>
                </a:extLst>
              </p:cNvPr>
              <p:cNvSpPr txBox="1">
                <a:spLocks noRot="1" noChangeAspect="1" noMove="1" noResize="1" noEditPoints="1" noAdjustHandles="1" noChangeArrowheads="1" noChangeShapeType="1" noTextEdit="1"/>
              </p:cNvSpPr>
              <p:nvPr/>
            </p:nvSpPr>
            <p:spPr>
              <a:xfrm>
                <a:off x="7393182" y="4947966"/>
                <a:ext cx="3832939" cy="1183529"/>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72353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49544-3EE1-199D-FAC5-70D4E281B717}"/>
              </a:ext>
            </a:extLst>
          </p:cNvPr>
          <p:cNvSpPr>
            <a:spLocks noGrp="1"/>
          </p:cNvSpPr>
          <p:nvPr>
            <p:ph type="title"/>
          </p:nvPr>
        </p:nvSpPr>
        <p:spPr/>
        <p:txBody>
          <a:bodyPr/>
          <a:lstStyle/>
          <a:p>
            <a:r>
              <a:rPr lang="en-US" dirty="0"/>
              <a:t>The Hadron Arm</a:t>
            </a:r>
          </a:p>
        </p:txBody>
      </p:sp>
      <p:sp>
        <p:nvSpPr>
          <p:cNvPr id="3" name="Content Placeholder 2">
            <a:extLst>
              <a:ext uri="{FF2B5EF4-FFF2-40B4-BE49-F238E27FC236}">
                <a16:creationId xmlns:a16="http://schemas.microsoft.com/office/drawing/2014/main" id="{B64FAAFB-2A47-2C02-DD0C-3A7BA3C05A22}"/>
              </a:ext>
            </a:extLst>
          </p:cNvPr>
          <p:cNvSpPr>
            <a:spLocks noGrp="1"/>
          </p:cNvSpPr>
          <p:nvPr>
            <p:ph idx="1"/>
          </p:nvPr>
        </p:nvSpPr>
        <p:spPr>
          <a:xfrm>
            <a:off x="421770" y="1861952"/>
            <a:ext cx="4953000" cy="3785769"/>
          </a:xfrm>
        </p:spPr>
        <p:txBody>
          <a:bodyPr/>
          <a:lstStyle/>
          <a:p>
            <a:r>
              <a:rPr lang="en-US" dirty="0"/>
              <a:t>GEM tracking detectors</a:t>
            </a:r>
          </a:p>
          <a:p>
            <a:pPr lvl="1"/>
            <a:r>
              <a:rPr lang="en-US" dirty="0"/>
              <a:t>Scattering angle, position, direction, etc.</a:t>
            </a:r>
          </a:p>
          <a:p>
            <a:r>
              <a:rPr lang="en-US" dirty="0"/>
              <a:t>8 GEM layers in forward and back trackers</a:t>
            </a:r>
          </a:p>
          <a:p>
            <a:pPr lvl="1"/>
            <a:r>
              <a:rPr lang="en-US" dirty="0"/>
              <a:t>Front – 4 UV, 2 XW, 2 XY</a:t>
            </a:r>
          </a:p>
          <a:p>
            <a:pPr lvl="1"/>
            <a:r>
              <a:rPr lang="en-US" dirty="0"/>
              <a:t>Back – 8 XY</a:t>
            </a:r>
          </a:p>
          <a:p>
            <a:r>
              <a:rPr lang="en-US" dirty="0"/>
              <a:t>All built by UVa group</a:t>
            </a:r>
          </a:p>
        </p:txBody>
      </p:sp>
      <p:sp>
        <p:nvSpPr>
          <p:cNvPr id="4" name="Date Placeholder 3">
            <a:extLst>
              <a:ext uri="{FF2B5EF4-FFF2-40B4-BE49-F238E27FC236}">
                <a16:creationId xmlns:a16="http://schemas.microsoft.com/office/drawing/2014/main" id="{B6C39FCD-6B7F-ABE2-F6EE-1248EE000240}"/>
              </a:ext>
            </a:extLst>
          </p:cNvPr>
          <p:cNvSpPr>
            <a:spLocks noGrp="1"/>
          </p:cNvSpPr>
          <p:nvPr>
            <p:ph type="dt" sz="half" idx="10"/>
          </p:nvPr>
        </p:nvSpPr>
        <p:spPr/>
        <p:txBody>
          <a:bodyPr/>
          <a:lstStyle/>
          <a:p>
            <a:r>
              <a:rPr lang="en-US"/>
              <a:t>June 14, 2024</a:t>
            </a:r>
            <a:endParaRPr lang="en-US" dirty="0"/>
          </a:p>
        </p:txBody>
      </p:sp>
      <p:sp>
        <p:nvSpPr>
          <p:cNvPr id="5" name="Footer Placeholder 4">
            <a:extLst>
              <a:ext uri="{FF2B5EF4-FFF2-40B4-BE49-F238E27FC236}">
                <a16:creationId xmlns:a16="http://schemas.microsoft.com/office/drawing/2014/main" id="{3104990D-0906-090F-F7A2-9BE72BE7555F}"/>
              </a:ext>
            </a:extLst>
          </p:cNvPr>
          <p:cNvSpPr>
            <a:spLocks noGrp="1"/>
          </p:cNvSpPr>
          <p:nvPr>
            <p:ph type="ftr" sz="quarter" idx="11"/>
          </p:nvPr>
        </p:nvSpPr>
        <p:spPr/>
        <p:txBody>
          <a:bodyPr/>
          <a:lstStyle/>
          <a:p>
            <a:r>
              <a:rPr lang="en-US"/>
              <a:t>Jacob McMurtry, University of Virginia</a:t>
            </a:r>
            <a:endParaRPr lang="en-US" dirty="0"/>
          </a:p>
        </p:txBody>
      </p:sp>
      <p:sp>
        <p:nvSpPr>
          <p:cNvPr id="6" name="Slide Number Placeholder 5">
            <a:extLst>
              <a:ext uri="{FF2B5EF4-FFF2-40B4-BE49-F238E27FC236}">
                <a16:creationId xmlns:a16="http://schemas.microsoft.com/office/drawing/2014/main" id="{3BC360A1-028D-898C-54BD-B7F63CB49643}"/>
              </a:ext>
            </a:extLst>
          </p:cNvPr>
          <p:cNvSpPr>
            <a:spLocks noGrp="1"/>
          </p:cNvSpPr>
          <p:nvPr>
            <p:ph type="sldNum" sz="quarter" idx="12"/>
          </p:nvPr>
        </p:nvSpPr>
        <p:spPr/>
        <p:txBody>
          <a:bodyPr/>
          <a:lstStyle/>
          <a:p>
            <a:fld id="{08C49C7C-553C-4518-9854-3BEE41672621}" type="slidenum">
              <a:rPr lang="en-US" smtClean="0"/>
              <a:pPr/>
              <a:t>8</a:t>
            </a:fld>
            <a:endParaRPr lang="en-US" dirty="0"/>
          </a:p>
        </p:txBody>
      </p:sp>
      <p:pic>
        <p:nvPicPr>
          <p:cNvPr id="2050" name="Picture 2">
            <a:extLst>
              <a:ext uri="{FF2B5EF4-FFF2-40B4-BE49-F238E27FC236}">
                <a16:creationId xmlns:a16="http://schemas.microsoft.com/office/drawing/2014/main" id="{E09C6CAB-9FA7-7855-4C85-F1985CF2B0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3222" y="1423177"/>
            <a:ext cx="7107237" cy="466331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101179C-9522-3686-B3A4-5C18D0E17E15}"/>
              </a:ext>
            </a:extLst>
          </p:cNvPr>
          <p:cNvSpPr txBox="1"/>
          <p:nvPr/>
        </p:nvSpPr>
        <p:spPr>
          <a:xfrm>
            <a:off x="-1" y="6181868"/>
            <a:ext cx="4783680" cy="400110"/>
          </a:xfrm>
          <a:prstGeom prst="rect">
            <a:avLst/>
          </a:prstGeom>
          <a:noFill/>
        </p:spPr>
        <p:txBody>
          <a:bodyPr wrap="square" rtlCol="0">
            <a:spAutoFit/>
          </a:bodyPr>
          <a:lstStyle/>
          <a:p>
            <a:r>
              <a:rPr lang="en-US" sz="1000" dirty="0">
                <a:latin typeface="Arial" panose="020B0604020202020204" pitchFamily="34" charset="0"/>
              </a:rPr>
              <a:t>[5] </a:t>
            </a:r>
            <a:r>
              <a:rPr lang="en-US" sz="1000" b="0" i="0" u="none" strike="noStrike" dirty="0">
                <a:effectLst/>
                <a:latin typeface="Arial" panose="020B0604020202020204" pitchFamily="34" charset="0"/>
              </a:rPr>
              <a:t>H. </a:t>
            </a:r>
            <a:r>
              <a:rPr lang="en-US" sz="1000" b="0" i="0" u="none" strike="noStrike" dirty="0" err="1">
                <a:effectLst/>
                <a:latin typeface="Arial" panose="020B0604020202020204" pitchFamily="34" charset="0"/>
              </a:rPr>
              <a:t>Szumila-Valnce</a:t>
            </a:r>
            <a:r>
              <a:rPr lang="en-US" sz="1000" b="0" i="0" u="none" strike="noStrike" dirty="0">
                <a:effectLst/>
                <a:latin typeface="Arial" panose="020B0604020202020204" pitchFamily="34" charset="0"/>
              </a:rPr>
              <a:t> et al., “</a:t>
            </a:r>
            <a:r>
              <a:rPr lang="en-US" sz="1000" b="0" i="0" u="none" strike="noStrike" dirty="0" err="1">
                <a:effectLst/>
                <a:latin typeface="Arial" panose="020B0604020202020204" pitchFamily="34" charset="0"/>
              </a:rPr>
              <a:t>GEp</a:t>
            </a:r>
            <a:r>
              <a:rPr lang="en-US" sz="1000" b="0" i="0" u="none" strike="noStrike" dirty="0">
                <a:effectLst/>
                <a:latin typeface="Arial" panose="020B0604020202020204" pitchFamily="34" charset="0"/>
              </a:rPr>
              <a:t> Experimental Readiness Review 2023.” https://</a:t>
            </a:r>
            <a:r>
              <a:rPr lang="en-US" sz="1000" b="0" i="0" u="none" strike="noStrike" dirty="0" err="1">
                <a:effectLst/>
                <a:latin typeface="Arial" panose="020B0604020202020204" pitchFamily="34" charset="0"/>
              </a:rPr>
              <a:t>hallaweb.jlab.org</a:t>
            </a:r>
            <a:r>
              <a:rPr lang="en-US" sz="1000" b="0" i="0" u="none" strike="noStrike" dirty="0">
                <a:effectLst/>
                <a:latin typeface="Arial" panose="020B0604020202020204" pitchFamily="34" charset="0"/>
              </a:rPr>
              <a:t>/wiki/</a:t>
            </a:r>
            <a:r>
              <a:rPr lang="en-US" sz="1000" b="0" i="0" u="none" strike="noStrike" dirty="0" err="1">
                <a:effectLst/>
                <a:latin typeface="Arial" panose="020B0604020202020204" pitchFamily="34" charset="0"/>
              </a:rPr>
              <a:t>index.php</a:t>
            </a:r>
            <a:r>
              <a:rPr lang="en-US" sz="1000" b="0" i="0" u="none" strike="noStrike" dirty="0">
                <a:effectLst/>
                <a:latin typeface="Arial" panose="020B0604020202020204" pitchFamily="34" charset="0"/>
              </a:rPr>
              <a:t>/</a:t>
            </a:r>
            <a:r>
              <a:rPr lang="en-US" sz="1000" b="0" i="0" u="none" strike="noStrike" dirty="0" err="1">
                <a:effectLst/>
                <a:latin typeface="Arial" panose="020B0604020202020204" pitchFamily="34" charset="0"/>
              </a:rPr>
              <a:t>ERR#Agenda</a:t>
            </a:r>
            <a:r>
              <a:rPr lang="en-US" sz="1000" b="0" i="0" u="none" strike="noStrike" dirty="0">
                <a:effectLst/>
                <a:latin typeface="Arial" panose="020B0604020202020204" pitchFamily="34" charset="0"/>
              </a:rPr>
              <a:t>, 2023</a:t>
            </a:r>
            <a:endParaRPr lang="en-US" sz="1000" dirty="0"/>
          </a:p>
        </p:txBody>
      </p:sp>
    </p:spTree>
    <p:extLst>
      <p:ext uri="{BB962C8B-B14F-4D97-AF65-F5344CB8AC3E}">
        <p14:creationId xmlns:p14="http://schemas.microsoft.com/office/powerpoint/2010/main" val="2244655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204FE-5A12-B4F1-0F3E-990DE89B1017}"/>
              </a:ext>
            </a:extLst>
          </p:cNvPr>
          <p:cNvSpPr>
            <a:spLocks noGrp="1"/>
          </p:cNvSpPr>
          <p:nvPr>
            <p:ph type="title"/>
          </p:nvPr>
        </p:nvSpPr>
        <p:spPr/>
        <p:txBody>
          <a:bodyPr/>
          <a:lstStyle/>
          <a:p>
            <a:r>
              <a:rPr lang="en-US" dirty="0"/>
              <a:t>GEM Detectors</a:t>
            </a:r>
          </a:p>
        </p:txBody>
      </p:sp>
      <p:pic>
        <p:nvPicPr>
          <p:cNvPr id="8" name="Content Placeholder 7" descr="Diagram of a diagram of a drift transfer&#10;&#10;Description automatically generated with medium confidence">
            <a:extLst>
              <a:ext uri="{FF2B5EF4-FFF2-40B4-BE49-F238E27FC236}">
                <a16:creationId xmlns:a16="http://schemas.microsoft.com/office/drawing/2014/main" id="{6CCFDFA8-8E0E-D5A8-3B80-3614BA48CC2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5860" y="3262615"/>
            <a:ext cx="5632553" cy="3306064"/>
          </a:xfrm>
        </p:spPr>
      </p:pic>
      <p:sp>
        <p:nvSpPr>
          <p:cNvPr id="4" name="Date Placeholder 3">
            <a:extLst>
              <a:ext uri="{FF2B5EF4-FFF2-40B4-BE49-F238E27FC236}">
                <a16:creationId xmlns:a16="http://schemas.microsoft.com/office/drawing/2014/main" id="{70D27BCD-3D08-5FD3-B6D2-610A279B0A21}"/>
              </a:ext>
            </a:extLst>
          </p:cNvPr>
          <p:cNvSpPr>
            <a:spLocks noGrp="1"/>
          </p:cNvSpPr>
          <p:nvPr>
            <p:ph type="dt" sz="half" idx="10"/>
          </p:nvPr>
        </p:nvSpPr>
        <p:spPr/>
        <p:txBody>
          <a:bodyPr/>
          <a:lstStyle/>
          <a:p>
            <a:r>
              <a:rPr lang="en-US"/>
              <a:t>June 14, 2024</a:t>
            </a:r>
            <a:endParaRPr lang="en-US" dirty="0"/>
          </a:p>
        </p:txBody>
      </p:sp>
      <p:sp>
        <p:nvSpPr>
          <p:cNvPr id="5" name="Footer Placeholder 4">
            <a:extLst>
              <a:ext uri="{FF2B5EF4-FFF2-40B4-BE49-F238E27FC236}">
                <a16:creationId xmlns:a16="http://schemas.microsoft.com/office/drawing/2014/main" id="{BF56A0B2-ED78-06F8-4865-327138BB1304}"/>
              </a:ext>
            </a:extLst>
          </p:cNvPr>
          <p:cNvSpPr>
            <a:spLocks noGrp="1"/>
          </p:cNvSpPr>
          <p:nvPr>
            <p:ph type="ftr" sz="quarter" idx="11"/>
          </p:nvPr>
        </p:nvSpPr>
        <p:spPr/>
        <p:txBody>
          <a:bodyPr/>
          <a:lstStyle/>
          <a:p>
            <a:r>
              <a:rPr lang="en-US"/>
              <a:t>Jacob McMurtry, University of Virginia</a:t>
            </a:r>
            <a:endParaRPr lang="en-US" dirty="0"/>
          </a:p>
        </p:txBody>
      </p:sp>
      <p:sp>
        <p:nvSpPr>
          <p:cNvPr id="6" name="Slide Number Placeholder 5">
            <a:extLst>
              <a:ext uri="{FF2B5EF4-FFF2-40B4-BE49-F238E27FC236}">
                <a16:creationId xmlns:a16="http://schemas.microsoft.com/office/drawing/2014/main" id="{8B2D5F85-D307-0EDC-1D44-692BE22C83F3}"/>
              </a:ext>
            </a:extLst>
          </p:cNvPr>
          <p:cNvSpPr>
            <a:spLocks noGrp="1"/>
          </p:cNvSpPr>
          <p:nvPr>
            <p:ph type="sldNum" sz="quarter" idx="12"/>
          </p:nvPr>
        </p:nvSpPr>
        <p:spPr/>
        <p:txBody>
          <a:bodyPr/>
          <a:lstStyle/>
          <a:p>
            <a:fld id="{08C49C7C-553C-4518-9854-3BEE41672621}" type="slidenum">
              <a:rPr lang="en-US" smtClean="0"/>
              <a:pPr/>
              <a:t>9</a:t>
            </a:fld>
            <a:endParaRPr lang="en-US" dirty="0"/>
          </a:p>
        </p:txBody>
      </p:sp>
      <p:sp>
        <p:nvSpPr>
          <p:cNvPr id="7" name="AutoShape 4">
            <a:extLst>
              <a:ext uri="{FF2B5EF4-FFF2-40B4-BE49-F238E27FC236}">
                <a16:creationId xmlns:a16="http://schemas.microsoft.com/office/drawing/2014/main" id="{FE1880A9-0683-9EFA-BAF0-A9C61203726C}"/>
              </a:ext>
            </a:extLst>
          </p:cNvPr>
          <p:cNvSpPr>
            <a:spLocks noChangeAspect="1" noChangeArrowheads="1"/>
          </p:cNvSpPr>
          <p:nvPr/>
        </p:nvSpPr>
        <p:spPr bwMode="auto">
          <a:xfrm>
            <a:off x="1143000" y="850900"/>
            <a:ext cx="10210800" cy="5461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a:extLst>
              <a:ext uri="{FF2B5EF4-FFF2-40B4-BE49-F238E27FC236}">
                <a16:creationId xmlns:a16="http://schemas.microsoft.com/office/drawing/2014/main" id="{0BBAA37F-F0F9-80C1-2064-D20B59E11257}"/>
              </a:ext>
            </a:extLst>
          </p:cNvPr>
          <p:cNvSpPr>
            <a:spLocks noChangeAspect="1" noChangeArrowheads="1"/>
          </p:cNvSpPr>
          <p:nvPr/>
        </p:nvSpPr>
        <p:spPr bwMode="auto">
          <a:xfrm>
            <a:off x="1295400" y="1003300"/>
            <a:ext cx="10210800" cy="5461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descr="A close-up of a grid&#10;&#10;Description automatically generated">
            <a:extLst>
              <a:ext uri="{FF2B5EF4-FFF2-40B4-BE49-F238E27FC236}">
                <a16:creationId xmlns:a16="http://schemas.microsoft.com/office/drawing/2014/main" id="{7B41AD8A-B831-5552-413C-64D58391BD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6218" y="957389"/>
            <a:ext cx="4663620" cy="2495185"/>
          </a:xfrm>
          <a:prstGeom prst="rect">
            <a:avLst/>
          </a:prstGeom>
        </p:spPr>
      </p:pic>
      <p:sp>
        <p:nvSpPr>
          <p:cNvPr id="3" name="TextBox 2">
            <a:extLst>
              <a:ext uri="{FF2B5EF4-FFF2-40B4-BE49-F238E27FC236}">
                <a16:creationId xmlns:a16="http://schemas.microsoft.com/office/drawing/2014/main" id="{18AE4D39-61AD-3587-7D03-B9A65389982D}"/>
              </a:ext>
            </a:extLst>
          </p:cNvPr>
          <p:cNvSpPr txBox="1"/>
          <p:nvPr/>
        </p:nvSpPr>
        <p:spPr>
          <a:xfrm>
            <a:off x="4313497" y="6199732"/>
            <a:ext cx="3914078" cy="400110"/>
          </a:xfrm>
          <a:prstGeom prst="rect">
            <a:avLst/>
          </a:prstGeom>
          <a:noFill/>
        </p:spPr>
        <p:txBody>
          <a:bodyPr wrap="square" rtlCol="0">
            <a:spAutoFit/>
          </a:bodyPr>
          <a:lstStyle/>
          <a:p>
            <a:r>
              <a:rPr lang="en-US" sz="1000" b="0" i="0" u="none" strike="noStrike" dirty="0">
                <a:effectLst/>
                <a:latin typeface="Arial" panose="020B0604020202020204" pitchFamily="34" charset="0"/>
              </a:rPr>
              <a:t>[6] F. </a:t>
            </a:r>
            <a:r>
              <a:rPr lang="en-US" sz="1000" b="0" i="0" u="none" strike="noStrike" dirty="0" err="1">
                <a:effectLst/>
                <a:latin typeface="Arial" panose="020B0604020202020204" pitchFamily="34" charset="0"/>
              </a:rPr>
              <a:t>Sauli</a:t>
            </a:r>
            <a:r>
              <a:rPr lang="en-US" sz="1000" b="0" i="0" u="none" strike="noStrike" dirty="0">
                <a:effectLst/>
                <a:latin typeface="Arial" panose="020B0604020202020204" pitchFamily="34" charset="0"/>
              </a:rPr>
              <a:t>, Development and applications of gas electron multiplier detectors, </a:t>
            </a:r>
            <a:r>
              <a:rPr lang="en-US" sz="1000" b="0" i="0" u="none" strike="noStrike" dirty="0" err="1">
                <a:effectLst/>
                <a:latin typeface="Arial" panose="020B0604020202020204" pitchFamily="34" charset="0"/>
              </a:rPr>
              <a:t>Nucl</a:t>
            </a:r>
            <a:r>
              <a:rPr lang="en-US" sz="1000" b="0" i="0" u="none" strike="noStrike" dirty="0">
                <a:effectLst/>
                <a:latin typeface="Arial" panose="020B0604020202020204" pitchFamily="34" charset="0"/>
              </a:rPr>
              <a:t>. </a:t>
            </a:r>
            <a:r>
              <a:rPr lang="en-US" sz="1000" b="0" i="0" u="none" strike="noStrike" dirty="0" err="1">
                <a:effectLst/>
                <a:latin typeface="Arial" panose="020B0604020202020204" pitchFamily="34" charset="0"/>
              </a:rPr>
              <a:t>Instrum</a:t>
            </a:r>
            <a:r>
              <a:rPr lang="en-US" sz="1000" b="0" i="0" u="none" strike="noStrike" dirty="0">
                <a:effectLst/>
                <a:latin typeface="Arial" panose="020B0604020202020204" pitchFamily="34" charset="0"/>
              </a:rPr>
              <a:t>. Meth. A 505 (2003) 195–198.</a:t>
            </a:r>
            <a:endParaRPr lang="en-US" sz="1000" dirty="0"/>
          </a:p>
        </p:txBody>
      </p:sp>
      <p:pic>
        <p:nvPicPr>
          <p:cNvPr id="13" name="Picture 12" descr="A close-up of a yellow surface&#10;&#10;Description automatically generated">
            <a:extLst>
              <a:ext uri="{FF2B5EF4-FFF2-40B4-BE49-F238E27FC236}">
                <a16:creationId xmlns:a16="http://schemas.microsoft.com/office/drawing/2014/main" id="{F1E78FD1-27B1-DF11-08C3-8176EC45ED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1715" y="3465491"/>
            <a:ext cx="4159904" cy="3119928"/>
          </a:xfrm>
          <a:prstGeom prst="rect">
            <a:avLst/>
          </a:prstGeom>
        </p:spPr>
      </p:pic>
      <p:sp>
        <p:nvSpPr>
          <p:cNvPr id="14" name="Rounded Rectangle 13">
            <a:extLst>
              <a:ext uri="{FF2B5EF4-FFF2-40B4-BE49-F238E27FC236}">
                <a16:creationId xmlns:a16="http://schemas.microsoft.com/office/drawing/2014/main" id="{FB582846-01F4-69A0-6E0B-88D57827706D}"/>
              </a:ext>
            </a:extLst>
          </p:cNvPr>
          <p:cNvSpPr/>
          <p:nvPr/>
        </p:nvSpPr>
        <p:spPr>
          <a:xfrm>
            <a:off x="699053" y="1044170"/>
            <a:ext cx="5805378" cy="2283984"/>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2155402-D81E-11F6-089B-C5826AAA2876}"/>
              </a:ext>
            </a:extLst>
          </p:cNvPr>
          <p:cNvSpPr txBox="1"/>
          <p:nvPr/>
        </p:nvSpPr>
        <p:spPr>
          <a:xfrm>
            <a:off x="913036" y="1019830"/>
            <a:ext cx="5805377" cy="2308324"/>
          </a:xfrm>
          <a:prstGeom prst="rect">
            <a:avLst/>
          </a:prstGeom>
          <a:noFill/>
        </p:spPr>
        <p:txBody>
          <a:bodyPr wrap="square" rtlCol="0">
            <a:spAutoFit/>
          </a:bodyPr>
          <a:lstStyle/>
          <a:p>
            <a:pPr marL="285750" indent="-285750">
              <a:buFont typeface="Arial" panose="020B0604020202020204" pitchFamily="34" charset="0"/>
              <a:buChar char="•"/>
            </a:pPr>
            <a:r>
              <a:rPr lang="en-US" dirty="0"/>
              <a:t>Gas Electron Multiplication</a:t>
            </a:r>
          </a:p>
          <a:p>
            <a:pPr marL="742950" lvl="1" indent="-285750">
              <a:buFont typeface="Arial" panose="020B0604020202020204" pitchFamily="34" charset="0"/>
              <a:buChar char="•"/>
            </a:pPr>
            <a:r>
              <a:rPr lang="en-US" dirty="0"/>
              <a:t>Incident particles ionize gas</a:t>
            </a:r>
          </a:p>
          <a:p>
            <a:pPr marL="742950" lvl="1" indent="-285750">
              <a:buFont typeface="Arial" panose="020B0604020202020204" pitchFamily="34" charset="0"/>
              <a:buChar char="•"/>
            </a:pPr>
            <a:r>
              <a:rPr lang="en-US" dirty="0"/>
              <a:t>Electrons accelerated across Drift field</a:t>
            </a:r>
          </a:p>
          <a:p>
            <a:pPr marL="742950" lvl="1" indent="-285750">
              <a:buFont typeface="Arial" panose="020B0604020202020204" pitchFamily="34" charset="0"/>
              <a:buChar char="•"/>
            </a:pPr>
            <a:r>
              <a:rPr lang="en-US" dirty="0"/>
              <a:t>Avalanche Multiplication in GEM regions</a:t>
            </a:r>
          </a:p>
          <a:p>
            <a:pPr marL="742950" lvl="1" indent="-285750">
              <a:buFont typeface="Arial" panose="020B0604020202020204" pitchFamily="34" charset="0"/>
              <a:buChar char="•"/>
            </a:pPr>
            <a:r>
              <a:rPr lang="en-US" dirty="0"/>
              <a:t>Charge deposited on readout board (crossing wire strips or sometimes pixels)</a:t>
            </a:r>
          </a:p>
          <a:p>
            <a:pPr marL="742950" lvl="1" indent="-285750">
              <a:buFont typeface="Arial" panose="020B0604020202020204" pitchFamily="34" charset="0"/>
              <a:buChar char="•"/>
            </a:pPr>
            <a:r>
              <a:rPr lang="en-US" dirty="0"/>
              <a:t>APV25 cards read signals and provide ADC values</a:t>
            </a:r>
          </a:p>
          <a:p>
            <a:pPr marL="285750" indent="-285750">
              <a:buFont typeface="Arial" panose="020B0604020202020204" pitchFamily="34" charset="0"/>
              <a:buChar char="•"/>
            </a:pPr>
            <a:r>
              <a:rPr lang="en-US" dirty="0"/>
              <a:t>Mixture of Argon (70-75%) and CO2 (30-25%)</a:t>
            </a:r>
          </a:p>
        </p:txBody>
      </p:sp>
    </p:spTree>
    <p:extLst>
      <p:ext uri="{BB962C8B-B14F-4D97-AF65-F5344CB8AC3E}">
        <p14:creationId xmlns:p14="http://schemas.microsoft.com/office/powerpoint/2010/main" val="3237325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VA Physics" id="{3504F44B-BB6B-2842-B740-A9AF608F7ADB}" vid="{FEE66E5F-A3A7-6C46-8A88-FDDE87778A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C314928D1A9641AD9F5D26A3BA6FB1" ma:contentTypeVersion="11" ma:contentTypeDescription="Create a new document." ma:contentTypeScope="" ma:versionID="32d0a6275bcaf24830ff3c65370dcfbc">
  <xsd:schema xmlns:xsd="http://www.w3.org/2001/XMLSchema" xmlns:xs="http://www.w3.org/2001/XMLSchema" xmlns:p="http://schemas.microsoft.com/office/2006/metadata/properties" xmlns:ns3="894d4396-99c7-4827-8e71-d1cac8bec436" xmlns:ns4="0cfd5550-25df-46e8-adc4-f30a621ac151" targetNamespace="http://schemas.microsoft.com/office/2006/metadata/properties" ma:root="true" ma:fieldsID="134838734a02ca71faa3dfd689b184d2" ns3:_="" ns4:_="">
    <xsd:import namespace="894d4396-99c7-4827-8e71-d1cac8bec436"/>
    <xsd:import namespace="0cfd5550-25df-46e8-adc4-f30a621ac15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ObjectDetectorVersions" minOccurs="0"/>
                <xsd:element ref="ns3:_activity"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4d4396-99c7-4827-8e71-d1cac8bec4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_activity" ma:index="14" nillable="true" ma:displayName="_activity" ma:hidden="true" ma:internalName="_activity">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fd5550-25df-46e8-adc4-f30a621ac15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894d4396-99c7-4827-8e71-d1cac8bec436" xsi:nil="true"/>
  </documentManagement>
</p:properties>
</file>

<file path=customXml/itemProps1.xml><?xml version="1.0" encoding="utf-8"?>
<ds:datastoreItem xmlns:ds="http://schemas.openxmlformats.org/officeDocument/2006/customXml" ds:itemID="{07EF4BD5-F8FA-4F3F-8B6C-BB0272045D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4d4396-99c7-4827-8e71-d1cac8bec436"/>
    <ds:schemaRef ds:uri="0cfd5550-25df-46e8-adc4-f30a621ac1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CF6535-6EF3-4603-9A11-A79F84BA8D9B}">
  <ds:schemaRefs>
    <ds:schemaRef ds:uri="http://schemas.microsoft.com/sharepoint/v3/contenttype/forms"/>
  </ds:schemaRefs>
</ds:datastoreItem>
</file>

<file path=customXml/itemProps3.xml><?xml version="1.0" encoding="utf-8"?>
<ds:datastoreItem xmlns:ds="http://schemas.openxmlformats.org/officeDocument/2006/customXml" ds:itemID="{9D08E201-B371-4F11-B55D-1D50EE9F0DF3}">
  <ds:schemaRefs>
    <ds:schemaRef ds:uri="http://purl.org/dc/dcmitype/"/>
    <ds:schemaRef ds:uri="http://schemas.microsoft.com/office/2006/documentManagement/types"/>
    <ds:schemaRef ds:uri="http://schemas.microsoft.com/office/infopath/2007/PartnerControls"/>
    <ds:schemaRef ds:uri="http://purl.org/dc/elements/1.1/"/>
    <ds:schemaRef ds:uri="http://purl.org/dc/terms/"/>
    <ds:schemaRef ds:uri="0cfd5550-25df-46e8-adc4-f30a621ac151"/>
    <ds:schemaRef ds:uri="http://schemas.microsoft.com/office/2006/metadata/properties"/>
    <ds:schemaRef ds:uri="894d4396-99c7-4827-8e71-d1cac8bec436"/>
    <ds:schemaRef ds:uri="http://www.w3.org/XML/1998/namespac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4853</TotalTime>
  <Words>1922</Words>
  <Application>Microsoft Macintosh PowerPoint</Application>
  <PresentationFormat>Widescreen</PresentationFormat>
  <Paragraphs>193</Paragraphs>
  <Slides>16</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Cambria Math</vt:lpstr>
      <vt:lpstr>ui-sans-serif</vt:lpstr>
      <vt:lpstr>Office Theme</vt:lpstr>
      <vt:lpstr>Proton Form Factor Measurement Using Recoil Polarization Method</vt:lpstr>
      <vt:lpstr>Outline</vt:lpstr>
      <vt:lpstr>Previous Discussions</vt:lpstr>
      <vt:lpstr>Nucleon Elastic Form Factors</vt:lpstr>
      <vt:lpstr>Brief Theoretical Background</vt:lpstr>
      <vt:lpstr>The Experiment: E12-07-109 (GEp-V)</vt:lpstr>
      <vt:lpstr>Experimental Measurement</vt:lpstr>
      <vt:lpstr>The Hadron Arm</vt:lpstr>
      <vt:lpstr>GEM Detectors</vt:lpstr>
      <vt:lpstr>GEM Characteristics</vt:lpstr>
      <vt:lpstr>Summary and Outlook</vt:lpstr>
      <vt:lpstr>Acknowledgements</vt:lpstr>
      <vt:lpstr>References</vt:lpstr>
      <vt:lpstr>PowerPoint Presentation</vt:lpstr>
      <vt:lpstr>SBS GEM Types</vt:lpstr>
      <vt:lpstr>UV GEM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McMurtry, Jacob Thomas (rby2vw)</dc:creator>
  <cp:lastModifiedBy>McMurtry, Jacob Thomas (rby2vw)</cp:lastModifiedBy>
  <cp:revision>2</cp:revision>
  <dcterms:created xsi:type="dcterms:W3CDTF">2024-06-02T19:39:25Z</dcterms:created>
  <dcterms:modified xsi:type="dcterms:W3CDTF">2024-06-14T04:01:50Z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0x01010088C314928D1A9641AD9F5D26A3BA6FB1</vt:lpwstr>
  </property>
</Properties>
</file>