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7" r:id="rId3"/>
    <p:sldId id="283" r:id="rId4"/>
    <p:sldId id="306" r:id="rId5"/>
    <p:sldId id="258" r:id="rId6"/>
    <p:sldId id="266" r:id="rId7"/>
    <p:sldId id="280" r:id="rId8"/>
    <p:sldId id="261" r:id="rId9"/>
    <p:sldId id="263" r:id="rId10"/>
    <p:sldId id="281" r:id="rId11"/>
    <p:sldId id="286" r:id="rId12"/>
    <p:sldId id="324" r:id="rId13"/>
    <p:sldId id="282" r:id="rId14"/>
    <p:sldId id="269" r:id="rId15"/>
    <p:sldId id="331" r:id="rId16"/>
    <p:sldId id="332" r:id="rId17"/>
    <p:sldId id="315" r:id="rId18"/>
    <p:sldId id="31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47" autoAdjust="0"/>
  </p:normalViewPr>
  <p:slideViewPr>
    <p:cSldViewPr snapToGrid="0">
      <p:cViewPr varScale="1">
        <p:scale>
          <a:sx n="63" d="100"/>
          <a:sy n="63" d="100"/>
        </p:scale>
        <p:origin x="568" y="56"/>
      </p:cViewPr>
      <p:guideLst>
        <p:guide orient="horz" pos="2160"/>
        <p:guide pos="3840"/>
      </p:guideLst>
    </p:cSldViewPr>
  </p:slideViewPr>
  <p:outlineViewPr>
    <p:cViewPr>
      <p:scale>
        <a:sx n="33" d="100"/>
        <a:sy n="33" d="100"/>
      </p:scale>
      <p:origin x="0" y="-28"/>
    </p:cViewPr>
  </p:outlineViewPr>
  <p:notesTextViewPr>
    <p:cViewPr>
      <p:scale>
        <a:sx n="3" d="2"/>
        <a:sy n="3" d="2"/>
      </p:scale>
      <p:origin x="0" y="0"/>
    </p:cViewPr>
  </p:notesTextViewPr>
  <p:notesViewPr>
    <p:cSldViewPr snapToGrid="0">
      <p:cViewPr varScale="1">
        <p:scale>
          <a:sx n="48" d="100"/>
          <a:sy n="48" d="100"/>
        </p:scale>
        <p:origin x="197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321FD8-1418-F3E4-C824-EC5B8CF88E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F05A8B-65A0-A09C-7F65-0CEAE70465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54255-3DB8-4D89-83F6-23004C98D9B5}" type="datetimeFigureOut">
              <a:rPr lang="en-US" smtClean="0"/>
              <a:t>6/11/2024</a:t>
            </a:fld>
            <a:endParaRPr lang="en-US"/>
          </a:p>
        </p:txBody>
      </p:sp>
      <p:sp>
        <p:nvSpPr>
          <p:cNvPr id="4" name="Footer Placeholder 3">
            <a:extLst>
              <a:ext uri="{FF2B5EF4-FFF2-40B4-BE49-F238E27FC236}">
                <a16:creationId xmlns:a16="http://schemas.microsoft.com/office/drawing/2014/main" id="{989FFBDE-BAF3-A823-7C4A-1F4E0EA043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6A3C67-4B9E-F927-4F9A-CEE002E918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E22C4C-4C46-42F8-9F4B-4CDC500DD129}" type="slidenum">
              <a:rPr lang="en-US" smtClean="0"/>
              <a:t>‹#›</a:t>
            </a:fld>
            <a:endParaRPr lang="en-US"/>
          </a:p>
        </p:txBody>
      </p:sp>
    </p:spTree>
    <p:extLst>
      <p:ext uri="{BB962C8B-B14F-4D97-AF65-F5344CB8AC3E}">
        <p14:creationId xmlns:p14="http://schemas.microsoft.com/office/powerpoint/2010/main" val="407102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4AF5-E4BC-45B8-B340-ED2C13AEEB04}"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42156-BFBC-44F3-9D09-CD23D5233FA2}" type="slidenum">
              <a:rPr lang="en-US" smtClean="0"/>
              <a:t>‹#›</a:t>
            </a:fld>
            <a:endParaRPr lang="en-US"/>
          </a:p>
        </p:txBody>
      </p:sp>
    </p:spTree>
    <p:extLst>
      <p:ext uri="{BB962C8B-B14F-4D97-AF65-F5344CB8AC3E}">
        <p14:creationId xmlns:p14="http://schemas.microsoft.com/office/powerpoint/2010/main" val="79824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Bhesha and today I am excited to share with you my work on the study of  photonuclear reactions in </a:t>
            </a:r>
            <a:r>
              <a:rPr lang="en-US" dirty="0" err="1"/>
              <a:t>jlab</a:t>
            </a:r>
            <a:r>
              <a:rPr lang="en-US" dirty="0"/>
              <a:t>.</a:t>
            </a:r>
          </a:p>
        </p:txBody>
      </p:sp>
      <p:sp>
        <p:nvSpPr>
          <p:cNvPr id="4" name="Slide Number Placeholder 3"/>
          <p:cNvSpPr>
            <a:spLocks noGrp="1"/>
          </p:cNvSpPr>
          <p:nvPr>
            <p:ph type="sldNum" sz="quarter" idx="5"/>
          </p:nvPr>
        </p:nvSpPr>
        <p:spPr/>
        <p:txBody>
          <a:bodyPr/>
          <a:lstStyle/>
          <a:p>
            <a:fld id="{10A42156-BFBC-44F3-9D09-CD23D5233FA2}" type="slidenum">
              <a:rPr lang="en-US" smtClean="0"/>
              <a:t>1</a:t>
            </a:fld>
            <a:endParaRPr lang="en-US"/>
          </a:p>
        </p:txBody>
      </p:sp>
    </p:spTree>
    <p:extLst>
      <p:ext uri="{BB962C8B-B14F-4D97-AF65-F5344CB8AC3E}">
        <p14:creationId xmlns:p14="http://schemas.microsoft.com/office/powerpoint/2010/main" val="2503775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42156-BFBC-44F3-9D09-CD23D5233FA2}" type="slidenum">
              <a:rPr lang="en-US" smtClean="0"/>
              <a:t>10</a:t>
            </a:fld>
            <a:endParaRPr lang="en-US"/>
          </a:p>
        </p:txBody>
      </p:sp>
    </p:spTree>
    <p:extLst>
      <p:ext uri="{BB962C8B-B14F-4D97-AF65-F5344CB8AC3E}">
        <p14:creationId xmlns:p14="http://schemas.microsoft.com/office/powerpoint/2010/main" val="297851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efficiencies, are reaction-dependent as shown in Fig. as distinct</a:t>
            </a:r>
          </a:p>
          <a:p>
            <a:r>
              <a:rPr lang="en-US" dirty="0"/>
              <a:t>reaction topologies require varied momentum and angular distributions, resulting in</a:t>
            </a:r>
          </a:p>
          <a:p>
            <a:r>
              <a:rPr lang="en-US" dirty="0"/>
              <a:t>contributions from different detector systems with diverse reconstruction efficiencies</a:t>
            </a:r>
          </a:p>
          <a:p>
            <a:r>
              <a:rPr lang="en-US" dirty="0"/>
              <a:t>of particle tracks and showers.</a:t>
            </a:r>
          </a:p>
        </p:txBody>
      </p:sp>
      <p:sp>
        <p:nvSpPr>
          <p:cNvPr id="4" name="Slide Number Placeholder 3"/>
          <p:cNvSpPr>
            <a:spLocks noGrp="1"/>
          </p:cNvSpPr>
          <p:nvPr>
            <p:ph type="sldNum" sz="quarter" idx="5"/>
          </p:nvPr>
        </p:nvSpPr>
        <p:spPr/>
        <p:txBody>
          <a:bodyPr/>
          <a:lstStyle/>
          <a:p>
            <a:fld id="{10A42156-BFBC-44F3-9D09-CD23D5233FA2}" type="slidenum">
              <a:rPr lang="en-US" smtClean="0"/>
              <a:t>11</a:t>
            </a:fld>
            <a:endParaRPr lang="en-US"/>
          </a:p>
        </p:txBody>
      </p:sp>
    </p:spTree>
    <p:extLst>
      <p:ext uri="{BB962C8B-B14F-4D97-AF65-F5344CB8AC3E}">
        <p14:creationId xmlns:p14="http://schemas.microsoft.com/office/powerpoint/2010/main" val="184480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summarize our total cross section measurements. These figure presents a summary of total cross section measurements as a function of momentum </a:t>
            </a:r>
            <a:r>
              <a:rPr lang="en-US" dirty="0" err="1"/>
              <a:t>transfetr</a:t>
            </a:r>
            <a:r>
              <a:rPr lang="en-US" dirty="0"/>
              <a:t> |t|  for the photoproduced rho0 mesons. The magenta points represent the data for deuterium, blue point represents the data for helium and the green points represents the data point for carbon. The data  points </a:t>
            </a:r>
            <a:r>
              <a:rPr lang="en-US" dirty="0" err="1"/>
              <a:t>exihibits</a:t>
            </a:r>
            <a:r>
              <a:rPr lang="en-US" dirty="0"/>
              <a:t>  exponential tails at higher momentum transfers . Here the reaction mechanism is with lower acceptance.</a:t>
            </a:r>
          </a:p>
        </p:txBody>
      </p:sp>
      <p:sp>
        <p:nvSpPr>
          <p:cNvPr id="4" name="Slide Number Placeholder 3"/>
          <p:cNvSpPr>
            <a:spLocks noGrp="1"/>
          </p:cNvSpPr>
          <p:nvPr>
            <p:ph type="sldNum" sz="quarter" idx="5"/>
          </p:nvPr>
        </p:nvSpPr>
        <p:spPr/>
        <p:txBody>
          <a:bodyPr/>
          <a:lstStyle/>
          <a:p>
            <a:fld id="{10A42156-BFBC-44F3-9D09-CD23D5233FA2}" type="slidenum">
              <a:rPr lang="en-US" smtClean="0"/>
              <a:t>12</a:t>
            </a:fld>
            <a:endParaRPr lang="en-US"/>
          </a:p>
        </p:txBody>
      </p:sp>
    </p:spTree>
    <p:extLst>
      <p:ext uri="{BB962C8B-B14F-4D97-AF65-F5344CB8AC3E}">
        <p14:creationId xmlns:p14="http://schemas.microsoft.com/office/powerpoint/2010/main" val="3645662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present the computed ratio of the measured total cross sections between helium and deuterium targets as well as carbon and deuterium targets</a:t>
            </a:r>
          </a:p>
        </p:txBody>
      </p:sp>
      <p:sp>
        <p:nvSpPr>
          <p:cNvPr id="4" name="Slide Number Placeholder 3"/>
          <p:cNvSpPr>
            <a:spLocks noGrp="1"/>
          </p:cNvSpPr>
          <p:nvPr>
            <p:ph type="sldNum" sz="quarter" idx="5"/>
          </p:nvPr>
        </p:nvSpPr>
        <p:spPr/>
        <p:txBody>
          <a:bodyPr/>
          <a:lstStyle/>
          <a:p>
            <a:fld id="{10A42156-BFBC-44F3-9D09-CD23D5233FA2}" type="slidenum">
              <a:rPr lang="en-US" smtClean="0"/>
              <a:t>13</a:t>
            </a:fld>
            <a:endParaRPr lang="en-US"/>
          </a:p>
        </p:txBody>
      </p:sp>
    </p:spTree>
    <p:extLst>
      <p:ext uri="{BB962C8B-B14F-4D97-AF65-F5344CB8AC3E}">
        <p14:creationId xmlns:p14="http://schemas.microsoft.com/office/powerpoint/2010/main" val="336505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our research team has several important objectives that we plan to achieve in the coming months. Firstly, we will be conducting Monte Carlo studies to better understand detector acceptance and efficiency. Secondly, we will be measuring the cross section in bins of |t| for three different target particles: D, He4, and C12. Lastly, we will be calculating the Nuclear Transparency of He4/D and C/D. We are optimistic that we will be able to achieve these objectives within the timeframe of our project, and we expect to have preliminary results by the end of the year. We are excited to share our findings with the particle physics community, and we look forward to continuing our research in this exciting area.</a:t>
            </a:r>
          </a:p>
        </p:txBody>
      </p:sp>
      <p:sp>
        <p:nvSpPr>
          <p:cNvPr id="4" name="Slide Number Placeholder 3"/>
          <p:cNvSpPr>
            <a:spLocks noGrp="1"/>
          </p:cNvSpPr>
          <p:nvPr>
            <p:ph type="sldNum" sz="quarter" idx="5"/>
          </p:nvPr>
        </p:nvSpPr>
        <p:spPr/>
        <p:txBody>
          <a:bodyPr/>
          <a:lstStyle/>
          <a:p>
            <a:fld id="{10A42156-BFBC-44F3-9D09-CD23D5233FA2}" type="slidenum">
              <a:rPr lang="en-US" smtClean="0"/>
              <a:t>14</a:t>
            </a:fld>
            <a:endParaRPr lang="en-US"/>
          </a:p>
        </p:txBody>
      </p:sp>
    </p:spTree>
    <p:extLst>
      <p:ext uri="{BB962C8B-B14F-4D97-AF65-F5344CB8AC3E}">
        <p14:creationId xmlns:p14="http://schemas.microsoft.com/office/powerpoint/2010/main" val="132820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cross section provides an absolute measure of the probability for the reaction</a:t>
            </a:r>
          </a:p>
          <a:p>
            <a:r>
              <a:rPr lang="en-US" dirty="0"/>
              <a:t>to occur at a specific momentum transfer. In this measurement our data allow us to  determine the cross section within the momentum </a:t>
            </a:r>
            <a:r>
              <a:rPr lang="en-US" dirty="0" err="1"/>
              <a:t>transfert</a:t>
            </a:r>
            <a:r>
              <a:rPr lang="en-US" dirty="0"/>
              <a:t> t from 1.1 t0 4.6 GeV2. The total cross section is defined as:</a:t>
            </a:r>
          </a:p>
          <a:p>
            <a:r>
              <a:rPr lang="en-US" dirty="0"/>
              <a:t>σ = </a:t>
            </a:r>
            <a:r>
              <a:rPr lang="en-US" dirty="0" err="1"/>
              <a:t>Nsignal</a:t>
            </a:r>
            <a:r>
              <a:rPr lang="en-US" dirty="0"/>
              <a:t>… where </a:t>
            </a:r>
            <a:r>
              <a:rPr lang="en-US" dirty="0" err="1"/>
              <a:t>Nsignal</a:t>
            </a:r>
            <a:r>
              <a:rPr lang="en-US" dirty="0"/>
              <a:t> is the number of observed signal events, B is the branching ratio if any</a:t>
            </a:r>
          </a:p>
          <a:p>
            <a:r>
              <a:rPr lang="en-US" dirty="0"/>
              <a:t>decay mode is specified, and e is the global acceptance, which accounts for the loss</a:t>
            </a:r>
          </a:p>
          <a:p>
            <a:r>
              <a:rPr lang="en-US" dirty="0"/>
              <a:t>of signal events due to inefficiency of the detection method. In addition, L is the</a:t>
            </a:r>
          </a:p>
          <a:p>
            <a:r>
              <a:rPr lang="en-US" dirty="0"/>
              <a:t>integrated luminosity, which is a measure of the possible occurrence of reactions</a:t>
            </a:r>
          </a:p>
          <a:p>
            <a:r>
              <a:rPr lang="en-US" dirty="0"/>
              <a:t>based on the flux of photons incident on the target with specific density and length. The proton number density in the target, </a:t>
            </a:r>
            <a:r>
              <a:rPr lang="en-US" dirty="0" err="1"/>
              <a:t>ρN</a:t>
            </a:r>
            <a:r>
              <a:rPr lang="en-US" dirty="0"/>
              <a:t> :represents the number of protons per unit volume. For convenience, it was</a:t>
            </a:r>
          </a:p>
          <a:p>
            <a:r>
              <a:rPr lang="en-US" dirty="0"/>
              <a:t>computed in units of photons/(</a:t>
            </a:r>
            <a:r>
              <a:rPr lang="en-US" dirty="0" err="1"/>
              <a:t>barns·cm</a:t>
            </a:r>
            <a:r>
              <a:rPr lang="en-US" dirty="0"/>
              <a:t>):</a:t>
            </a:r>
          </a:p>
          <a:p>
            <a:endParaRPr lang="en-US" dirty="0"/>
          </a:p>
        </p:txBody>
      </p:sp>
      <p:sp>
        <p:nvSpPr>
          <p:cNvPr id="4" name="Slide Number Placeholder 3"/>
          <p:cNvSpPr>
            <a:spLocks noGrp="1"/>
          </p:cNvSpPr>
          <p:nvPr>
            <p:ph type="sldNum" sz="quarter" idx="5"/>
          </p:nvPr>
        </p:nvSpPr>
        <p:spPr/>
        <p:txBody>
          <a:bodyPr/>
          <a:lstStyle/>
          <a:p>
            <a:fld id="{10A42156-BFBC-44F3-9D09-CD23D5233FA2}" type="slidenum">
              <a:rPr lang="en-US" smtClean="0"/>
              <a:t>17</a:t>
            </a:fld>
            <a:endParaRPr lang="en-US"/>
          </a:p>
        </p:txBody>
      </p:sp>
    </p:spTree>
    <p:extLst>
      <p:ext uri="{BB962C8B-B14F-4D97-AF65-F5344CB8AC3E}">
        <p14:creationId xmlns:p14="http://schemas.microsoft.com/office/powerpoint/2010/main" val="131415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general outline of my talk which includes motivation behind this work . </a:t>
            </a:r>
            <a:r>
              <a:rPr lang="en-US" dirty="0" err="1"/>
              <a:t>Someof</a:t>
            </a:r>
            <a:r>
              <a:rPr lang="en-US" dirty="0"/>
              <a:t> the early work done in CT 	</a:t>
            </a:r>
          </a:p>
        </p:txBody>
      </p:sp>
      <p:sp>
        <p:nvSpPr>
          <p:cNvPr id="4" name="Slide Number Placeholder 3"/>
          <p:cNvSpPr>
            <a:spLocks noGrp="1"/>
          </p:cNvSpPr>
          <p:nvPr>
            <p:ph type="sldNum" sz="quarter" idx="5"/>
          </p:nvPr>
        </p:nvSpPr>
        <p:spPr/>
        <p:txBody>
          <a:bodyPr/>
          <a:lstStyle/>
          <a:p>
            <a:fld id="{10A42156-BFBC-44F3-9D09-CD23D5233FA2}" type="slidenum">
              <a:rPr lang="en-US" smtClean="0"/>
              <a:t>2</a:t>
            </a:fld>
            <a:endParaRPr lang="en-US"/>
          </a:p>
        </p:txBody>
      </p:sp>
    </p:spTree>
    <p:extLst>
      <p:ext uri="{BB962C8B-B14F-4D97-AF65-F5344CB8AC3E}">
        <p14:creationId xmlns:p14="http://schemas.microsoft.com/office/powerpoint/2010/main" val="213197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Colortransparency</a:t>
            </a:r>
            <a:r>
              <a:rPr lang="en-US" dirty="0"/>
              <a:t> (CT), a key prediction of Quantum Chromo Dynamics (QCD) is  to investigate this transition .Color transparency is a phenomenon in particle physics where hadrons, such as protons or neutrons, produced in high-energy exclusive reactions, pass through a nucleus with little or no interaction with the nucleus' constituents. At large momentum transfers, small-sized configurations of the hadrons are preferentially selected, allowing the color charges of the quarks and gluons to be screened from the nuclear medium. This screening effect permits the hadrons to pass through with minimal interaction. </a:t>
            </a:r>
          </a:p>
          <a:p>
            <a:r>
              <a:rPr lang="en-US" dirty="0"/>
              <a:t>Squeezing , freezing and color screening are the three criteria for the onset of CT. Squeezing is experimentally controlled through the choice of the momentum transfer whereas freezing is de-</a:t>
            </a:r>
          </a:p>
          <a:p>
            <a:r>
              <a:rPr lang="en-US" dirty="0"/>
              <a:t>scribed by the energy transfer of the reaction. It is the interplay between squeezing and freezing that is important to observing the onset of CT.  </a:t>
            </a:r>
          </a:p>
          <a:p>
            <a:r>
              <a:rPr lang="en-US" dirty="0"/>
              <a:t>  </a:t>
            </a:r>
            <a:r>
              <a:rPr lang="en-US" dirty="0" err="1"/>
              <a:t>EXtra</a:t>
            </a:r>
            <a:r>
              <a:rPr lang="en-US" dirty="0"/>
              <a:t>: In QCD, quarks carry color charge (color is strong interaction or QCD analog to charge in the</a:t>
            </a:r>
          </a:p>
          <a:p>
            <a:r>
              <a:rPr lang="en-US" dirty="0"/>
              <a:t>electromagnetic force),  on the other hand gluon carry color and </a:t>
            </a:r>
            <a:r>
              <a:rPr lang="en-US" dirty="0" err="1"/>
              <a:t>anticolor</a:t>
            </a:r>
            <a:r>
              <a:rPr lang="en-US" dirty="0"/>
              <a:t> </a:t>
            </a:r>
            <a:r>
              <a:rPr lang="en-US" dirty="0" err="1"/>
              <a:t>charge.Even</a:t>
            </a:r>
            <a:r>
              <a:rPr lang="en-US" dirty="0"/>
              <a:t> though meson’s</a:t>
            </a:r>
          </a:p>
          <a:p>
            <a:r>
              <a:rPr lang="en-US" dirty="0"/>
              <a:t>and baryon’s constituent quarks carry color, they themselves are color neutral.</a:t>
            </a:r>
          </a:p>
        </p:txBody>
      </p:sp>
      <p:sp>
        <p:nvSpPr>
          <p:cNvPr id="4" name="Slide Number Placeholder 3"/>
          <p:cNvSpPr>
            <a:spLocks noGrp="1"/>
          </p:cNvSpPr>
          <p:nvPr>
            <p:ph type="sldNum" sz="quarter" idx="5"/>
          </p:nvPr>
        </p:nvSpPr>
        <p:spPr/>
        <p:txBody>
          <a:bodyPr/>
          <a:lstStyle/>
          <a:p>
            <a:fld id="{10A42156-BFBC-44F3-9D09-CD23D5233FA2}" type="slidenum">
              <a:rPr lang="en-US" smtClean="0"/>
              <a:t>3</a:t>
            </a:fld>
            <a:endParaRPr lang="en-US"/>
          </a:p>
        </p:txBody>
      </p:sp>
    </p:spTree>
    <p:extLst>
      <p:ext uri="{BB962C8B-B14F-4D97-AF65-F5344CB8AC3E}">
        <p14:creationId xmlns:p14="http://schemas.microsoft.com/office/powerpoint/2010/main" val="314123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onset of color transparency can be observed by measuring the nuclear  transparency T. Here, </a:t>
            </a:r>
            <a:r>
              <a:rPr lang="en-US" i="1" dirty="0" err="1">
                <a:effectLst/>
                <a:latin typeface="MathJax_Math"/>
              </a:rPr>
              <a:t>σA</a:t>
            </a:r>
            <a:r>
              <a:rPr lang="en-US" dirty="0"/>
              <a:t> and </a:t>
            </a:r>
            <a:r>
              <a:rPr lang="en-US" i="1" dirty="0" err="1">
                <a:effectLst/>
                <a:latin typeface="MathJax_Math"/>
              </a:rPr>
              <a:t>σN</a:t>
            </a:r>
            <a:r>
              <a:rPr lang="en-US" dirty="0"/>
              <a:t> are nuclear and nucleon cross sections, respectively, and A is the mass number of the nucleus  The </a:t>
            </a:r>
            <a:r>
              <a:rPr lang="en-US" dirty="0">
                <a:effectLst/>
                <a:latin typeface="MathJax_Main"/>
              </a:rPr>
              <a:t>(</a:t>
            </a:r>
            <a:r>
              <a:rPr lang="en-US" i="1" dirty="0" err="1">
                <a:effectLst/>
                <a:latin typeface="MathJax_Math"/>
              </a:rPr>
              <a:t>e</a:t>
            </a:r>
            <a:r>
              <a:rPr lang="en-US" dirty="0" err="1">
                <a:effectLst/>
                <a:latin typeface="MathJax_Main"/>
              </a:rPr>
              <a:t>,</a:t>
            </a:r>
            <a:r>
              <a:rPr lang="en-US" i="1" dirty="0" err="1">
                <a:effectLst/>
                <a:latin typeface="MathJax_Math"/>
              </a:rPr>
              <a:t>e</a:t>
            </a:r>
            <a:r>
              <a:rPr lang="en-US" dirty="0" err="1">
                <a:effectLst/>
                <a:latin typeface="MathJax_Main"/>
              </a:rPr>
              <a:t>′</a:t>
            </a:r>
            <a:r>
              <a:rPr lang="en-US" i="1" dirty="0" err="1">
                <a:effectLst/>
                <a:latin typeface="MathJax_Math"/>
              </a:rPr>
              <a:t>p</a:t>
            </a:r>
            <a:r>
              <a:rPr lang="en-US" dirty="0">
                <a:effectLst/>
                <a:latin typeface="MathJax_Main"/>
              </a:rPr>
              <a:t>)</a:t>
            </a:r>
            <a:r>
              <a:rPr lang="en-US" i="1" dirty="0">
                <a:effectLst/>
                <a:latin typeface="MathJax_Math"/>
              </a:rPr>
              <a:t>A</a:t>
            </a:r>
            <a:r>
              <a:rPr lang="en-US" dirty="0"/>
              <a:t> reaction is illustrated in Figure together with the expectation on the nuclear transparency. At low energies, hadrons interact strongly with nucleons in the nucleus, so that the nuclear transparency is small. As the energy increases, it becomes larger, and T should become one in the high-energy limit according to the color transparency. Typically T is less than 1. In traditional nuclear physics T is independent of energy and four momentum transfer squared on the other hand </a:t>
            </a:r>
            <a:r>
              <a:rPr lang="en-US" dirty="0" err="1"/>
              <a:t>qcd</a:t>
            </a:r>
            <a:r>
              <a:rPr lang="en-US" dirty="0"/>
              <a:t>  </a:t>
            </a:r>
            <a:r>
              <a:rPr lang="en-US" dirty="0" err="1"/>
              <a:t>pedicts</a:t>
            </a:r>
            <a:r>
              <a:rPr lang="en-US" dirty="0"/>
              <a:t> a rise in nuclear transparency till it reaches 1.</a:t>
            </a:r>
          </a:p>
          <a:p>
            <a:endParaRPr lang="en-US" dirty="0"/>
          </a:p>
        </p:txBody>
      </p:sp>
      <p:sp>
        <p:nvSpPr>
          <p:cNvPr id="4" name="Slide Number Placeholder 3"/>
          <p:cNvSpPr>
            <a:spLocks noGrp="1"/>
          </p:cNvSpPr>
          <p:nvPr>
            <p:ph type="sldNum" sz="quarter" idx="5"/>
          </p:nvPr>
        </p:nvSpPr>
        <p:spPr/>
        <p:txBody>
          <a:bodyPr/>
          <a:lstStyle/>
          <a:p>
            <a:fld id="{10A42156-BFBC-44F3-9D09-CD23D5233FA2}" type="slidenum">
              <a:rPr lang="en-US" smtClean="0"/>
              <a:t>4</a:t>
            </a:fld>
            <a:endParaRPr lang="en-US"/>
          </a:p>
        </p:txBody>
      </p:sp>
    </p:spTree>
    <p:extLst>
      <p:ext uri="{BB962C8B-B14F-4D97-AF65-F5344CB8AC3E}">
        <p14:creationId xmlns:p14="http://schemas.microsoft.com/office/powerpoint/2010/main" val="59775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tremendous amount of experimental effort devoted to finding the onset of color transparency (CT). Although CT is well-established at high energies, the onset of CT is interesting because we are looking for the transition from the nucleon meson  to quark-gluon picture. The first set of searches looked for CT in protons. These experiments were carried out at BNL and SLAC and were later explored with higher precision at </a:t>
            </a:r>
            <a:r>
              <a:rPr lang="en-US" dirty="0" err="1"/>
              <a:t>JLab</a:t>
            </a:r>
            <a:r>
              <a:rPr lang="en-US" dirty="0"/>
              <a:t>. However, no sign of the onset of CT was found in protons. At the same time, efforts to look for CT in mesons succeeded in finding the onset of CT. Here is a list of experiments that has been conducted over last decade in </a:t>
            </a:r>
            <a:r>
              <a:rPr lang="en-US" dirty="0" err="1"/>
              <a:t>Jlab</a:t>
            </a:r>
            <a:r>
              <a:rPr lang="en-US" dirty="0"/>
              <a:t> which includes high precision experiments to search for CT in protons, and photo production of </a:t>
            </a:r>
            <a:r>
              <a:rPr lang="en-US" dirty="0" err="1"/>
              <a:t>mesons,followed</a:t>
            </a:r>
            <a:r>
              <a:rPr lang="en-US" dirty="0"/>
              <a:t> by several </a:t>
            </a:r>
            <a:r>
              <a:rPr lang="en-US" dirty="0" err="1"/>
              <a:t>electoproduction</a:t>
            </a:r>
            <a:r>
              <a:rPr lang="en-US" dirty="0"/>
              <a:t> of mesons which found the onset of CT.</a:t>
            </a:r>
          </a:p>
        </p:txBody>
      </p:sp>
      <p:sp>
        <p:nvSpPr>
          <p:cNvPr id="4" name="Slide Number Placeholder 3"/>
          <p:cNvSpPr>
            <a:spLocks noGrp="1"/>
          </p:cNvSpPr>
          <p:nvPr>
            <p:ph type="sldNum" sz="quarter" idx="5"/>
          </p:nvPr>
        </p:nvSpPr>
        <p:spPr/>
        <p:txBody>
          <a:bodyPr/>
          <a:lstStyle/>
          <a:p>
            <a:fld id="{10A42156-BFBC-44F3-9D09-CD23D5233FA2}" type="slidenum">
              <a:rPr lang="en-US" smtClean="0"/>
              <a:t>5</a:t>
            </a:fld>
            <a:endParaRPr lang="en-US"/>
          </a:p>
        </p:txBody>
      </p:sp>
    </p:spTree>
    <p:extLst>
      <p:ext uri="{BB962C8B-B14F-4D97-AF65-F5344CB8AC3E}">
        <p14:creationId xmlns:p14="http://schemas.microsoft.com/office/powerpoint/2010/main" val="166399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dirty="0"/>
            </a:br>
            <a:r>
              <a:rPr lang="en-US" dirty="0"/>
              <a:t>here are some of those result’s from the experiment at </a:t>
            </a:r>
            <a:r>
              <a:rPr lang="en-US" dirty="0" err="1"/>
              <a:t>Jlab</a:t>
            </a:r>
            <a:r>
              <a:rPr lang="en-US" dirty="0"/>
              <a:t>. Using the quasi elastic knockout of proton from Carbon it has been shown that there is no on set of CT </a:t>
            </a:r>
            <a:r>
              <a:rPr lang="en-US" dirty="0" err="1"/>
              <a:t>upto</a:t>
            </a:r>
            <a:r>
              <a:rPr lang="en-US" dirty="0"/>
              <a:t> momentum transfer square of 14 </a:t>
            </a:r>
            <a:r>
              <a:rPr lang="en-US" dirty="0" err="1"/>
              <a:t>Gev</a:t>
            </a:r>
            <a:r>
              <a:rPr lang="en-US" dirty="0"/>
              <a:t> 2.</a:t>
            </a:r>
          </a:p>
          <a:p>
            <a:pPr algn="l"/>
            <a:r>
              <a:rPr lang="en-US" dirty="0"/>
              <a:t>At the same time electroproduction of pion and rho meson show the onset of CT at </a:t>
            </a:r>
            <a:r>
              <a:rPr lang="en-US" dirty="0" err="1"/>
              <a:t>relativitaly</a:t>
            </a:r>
            <a:r>
              <a:rPr lang="en-US" dirty="0"/>
              <a:t> low momentum transfer squared of 1 Gev2. This a very puzzling situation.</a:t>
            </a:r>
          </a:p>
        </p:txBody>
      </p:sp>
      <p:sp>
        <p:nvSpPr>
          <p:cNvPr id="4" name="Slide Number Placeholder 3"/>
          <p:cNvSpPr>
            <a:spLocks noGrp="1"/>
          </p:cNvSpPr>
          <p:nvPr>
            <p:ph type="sldNum" sz="quarter" idx="5"/>
          </p:nvPr>
        </p:nvSpPr>
        <p:spPr/>
        <p:txBody>
          <a:bodyPr/>
          <a:lstStyle/>
          <a:p>
            <a:fld id="{10A42156-BFBC-44F3-9D09-CD23D5233FA2}" type="slidenum">
              <a:rPr lang="en-US" smtClean="0"/>
              <a:t>6</a:t>
            </a:fld>
            <a:endParaRPr lang="en-US"/>
          </a:p>
        </p:txBody>
      </p:sp>
    </p:spTree>
    <p:extLst>
      <p:ext uri="{BB962C8B-B14F-4D97-AF65-F5344CB8AC3E}">
        <p14:creationId xmlns:p14="http://schemas.microsoft.com/office/powerpoint/2010/main" val="254447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And here is a  results from photoproduction on He4 using </a:t>
            </a:r>
            <a:r>
              <a:rPr lang="en-US" dirty="0" err="1"/>
              <a:t>pinus</a:t>
            </a:r>
            <a:r>
              <a:rPr lang="en-US" dirty="0"/>
              <a:t> channel in the photon energy range of 1.6-4.5 GeV at theta cm = 70 and 90 degree where the evidence for onset of CT is not as clear because of the large uncertainties in the experiments. This was the first measure of nuclear transparency using photoproduction.   The interpretation of CT phenomenon depends heavily on the experimental data which are either sparse or subject to large uncertainties. However ,it is clear that  more data is needed to  improve the situation. This is why a new experiment was  conducted in Hall D using 12 GeV electron beam to precisely measure the on set of CT in photoproduction from nuclei.  </a:t>
            </a:r>
          </a:p>
          <a:p>
            <a:pPr algn="l"/>
            <a:r>
              <a:rPr lang="en-US" dirty="0"/>
              <a:t>Many detailed aspects of the nature of the photonuclear interaction are still largely unknown. At</a:t>
            </a:r>
          </a:p>
          <a:p>
            <a:pPr algn="l"/>
            <a:r>
              <a:rPr lang="en-US" dirty="0"/>
              <a:t>low momentum transfers, the photon is usually treated as superposition of hadronic (vector-meson)</a:t>
            </a:r>
          </a:p>
          <a:p>
            <a:pPr algn="l"/>
            <a:r>
              <a:rPr lang="en-US" dirty="0"/>
              <a:t>states while, at higher momentum transfers, it is treated as a point-like particle</a:t>
            </a:r>
          </a:p>
          <a:p>
            <a:pPr algn="l"/>
            <a:r>
              <a:rPr lang="en-US" dirty="0"/>
              <a:t>The transition between the two regimes is expected to occur at relatively moderate values of momentum transfer of a few GeV2, but has never been mapped. The experimental discovery of this transition will help clarify the different interaction mechanisms of photonuclear reactions, the origin of constituent quark counting rules, and more. The top two plot shows the Calculated transparency for pion photo-</a:t>
            </a:r>
          </a:p>
          <a:p>
            <a:pPr algn="l"/>
            <a:r>
              <a:rPr lang="en-US" dirty="0"/>
              <a:t>production reaction off a neutron (</a:t>
            </a:r>
            <a:r>
              <a:rPr lang="en-US" dirty="0" err="1"/>
              <a:t>γn</a:t>
            </a:r>
            <a:r>
              <a:rPr lang="en-US" dirty="0"/>
              <a:t> → π−p) in 4He  and 12C as a function of momentum transfer</a:t>
            </a:r>
          </a:p>
          <a:p>
            <a:pPr algn="l"/>
            <a:r>
              <a:rPr lang="en-US" dirty="0"/>
              <a:t>. The different lines correspond to calculations describing the photon interaction as</a:t>
            </a:r>
          </a:p>
          <a:p>
            <a:pPr algn="l"/>
            <a:r>
              <a:rPr lang="en-US" dirty="0"/>
              <a:t>a superposition of vector mesons (red) and as a point-like particle (black), In addition, there have been several predictions of a large impact of the CT  effect in photoproductions reactions at large  |t|. The primary motivation of the hall D experiment was to probe a large range in |t| in photoproduction from he4 and carbon using the high energy tagged photon beam</a:t>
            </a:r>
          </a:p>
          <a:p>
            <a:pPr algn="l"/>
            <a:endParaRPr lang="en-US" dirty="0"/>
          </a:p>
        </p:txBody>
      </p:sp>
      <p:sp>
        <p:nvSpPr>
          <p:cNvPr id="4" name="Slide Number Placeholder 3"/>
          <p:cNvSpPr>
            <a:spLocks noGrp="1"/>
          </p:cNvSpPr>
          <p:nvPr>
            <p:ph type="sldNum" sz="quarter" idx="5"/>
          </p:nvPr>
        </p:nvSpPr>
        <p:spPr/>
        <p:txBody>
          <a:bodyPr/>
          <a:lstStyle/>
          <a:p>
            <a:fld id="{10A42156-BFBC-44F3-9D09-CD23D5233FA2}" type="slidenum">
              <a:rPr lang="en-US" smtClean="0"/>
              <a:t>7</a:t>
            </a:fld>
            <a:endParaRPr lang="en-US"/>
          </a:p>
        </p:txBody>
      </p:sp>
    </p:spTree>
    <p:extLst>
      <p:ext uri="{BB962C8B-B14F-4D97-AF65-F5344CB8AC3E}">
        <p14:creationId xmlns:p14="http://schemas.microsoft.com/office/powerpoint/2010/main" val="116227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GlueX</a:t>
            </a:r>
            <a:r>
              <a:rPr lang="en-US" dirty="0"/>
              <a:t> experiment studies the photoproduction processes of light mesons and baryons, to understand the nature of QCD. The experiment is located in Hall-D at Jefferson Lab  in Newport News, VA, using the electron beam delivered by the Continuous Electron Beam Accelerator Facility of </a:t>
            </a:r>
            <a:r>
              <a:rPr lang="en-US" dirty="0" err="1"/>
              <a:t>JLab</a:t>
            </a:r>
            <a:r>
              <a:rPr lang="en-US" dirty="0"/>
              <a:t>. It provides continuous wave electron beams with energy up to 12 GeV. </a:t>
            </a:r>
            <a:r>
              <a:rPr lang="en-US" sz="1200" dirty="0"/>
              <a:t>The </a:t>
            </a:r>
            <a:r>
              <a:rPr lang="en-US" sz="1200" dirty="0" err="1"/>
              <a:t>GlueX</a:t>
            </a:r>
            <a:r>
              <a:rPr lang="en-US" sz="1200" dirty="0"/>
              <a:t> detector is designed as a fixed target particle experiment. The schematic diagram of </a:t>
            </a:r>
            <a:r>
              <a:rPr lang="en-US" sz="1200" dirty="0" err="1"/>
              <a:t>gluex</a:t>
            </a:r>
            <a:r>
              <a:rPr lang="en-US" sz="1200" dirty="0"/>
              <a:t> detector is shown in the figure . The </a:t>
            </a:r>
            <a:r>
              <a:rPr lang="en-US" sz="1200" dirty="0" err="1"/>
              <a:t>GlueX</a:t>
            </a:r>
            <a:r>
              <a:rPr lang="en-US" sz="1200" dirty="0"/>
              <a:t> detector is composed of  target in the center, surrounded by a superconducting solenoid magnet, electromagnetic calorimeters, and drift chambers for charged particle detection.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Hall D includes large acceptance detector for charge and neutral particle. Another big advantage of hall D is that it allow the study of a large number of hard exclusive reaction channel listed in table simultaneously. Here are the list of possible exclusive reactions off proton and neutron that are within the capability of the </a:t>
            </a:r>
            <a:r>
              <a:rPr lang="en-US" dirty="0" err="1"/>
              <a:t>GlueX</a:t>
            </a:r>
            <a:r>
              <a:rPr lang="en-US" dirty="0"/>
              <a:t> detector.  and we intend to study nuclear transparency using many of these channels but my dissertation project is to study nuclear transparency of rho0 photoproduction from helium and carbon.</a:t>
            </a:r>
          </a:p>
          <a:p>
            <a:endParaRPr lang="en-US" dirty="0"/>
          </a:p>
        </p:txBody>
      </p:sp>
      <p:sp>
        <p:nvSpPr>
          <p:cNvPr id="4" name="Slide Number Placeholder 3"/>
          <p:cNvSpPr>
            <a:spLocks noGrp="1"/>
          </p:cNvSpPr>
          <p:nvPr>
            <p:ph type="sldNum" sz="quarter" idx="5"/>
          </p:nvPr>
        </p:nvSpPr>
        <p:spPr/>
        <p:txBody>
          <a:bodyPr/>
          <a:lstStyle/>
          <a:p>
            <a:fld id="{10A42156-BFBC-44F3-9D09-CD23D5233FA2}" type="slidenum">
              <a:rPr lang="en-US" smtClean="0"/>
              <a:t>8</a:t>
            </a:fld>
            <a:endParaRPr lang="en-US"/>
          </a:p>
        </p:txBody>
      </p:sp>
    </p:spTree>
    <p:extLst>
      <p:ext uri="{BB962C8B-B14F-4D97-AF65-F5344CB8AC3E}">
        <p14:creationId xmlns:p14="http://schemas.microsoft.com/office/powerpoint/2010/main" val="167188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 present the event selection criteria we used to identify rho0 mesons To select these events, we applied a series of selections cuts to our data in order to filter out background events and select only those events that are likely to contain a rho0 meson. Specifically, we required that the four-momentum and vertex of the </a:t>
            </a:r>
            <a:r>
              <a:rPr lang="en-US" dirty="0" err="1"/>
              <a:t>pi+pi</a:t>
            </a:r>
            <a:r>
              <a:rPr lang="en-US" dirty="0"/>
              <a:t>- pair were kinematically fitted, Additionally, we subtracted accidental photon events,. By applying these cuts, we were able to isolate a sample of events that are likely to contain rho0 mesons. Overall, the event selection process is critical for ensuring that our data is of high quality and free from background events</a:t>
            </a:r>
          </a:p>
        </p:txBody>
      </p:sp>
      <p:sp>
        <p:nvSpPr>
          <p:cNvPr id="4" name="Slide Number Placeholder 3"/>
          <p:cNvSpPr>
            <a:spLocks noGrp="1"/>
          </p:cNvSpPr>
          <p:nvPr>
            <p:ph type="sldNum" sz="quarter" idx="5"/>
          </p:nvPr>
        </p:nvSpPr>
        <p:spPr/>
        <p:txBody>
          <a:bodyPr/>
          <a:lstStyle/>
          <a:p>
            <a:fld id="{10A42156-BFBC-44F3-9D09-CD23D5233FA2}" type="slidenum">
              <a:rPr lang="en-US" smtClean="0"/>
              <a:t>9</a:t>
            </a:fld>
            <a:endParaRPr lang="en-US"/>
          </a:p>
        </p:txBody>
      </p:sp>
    </p:spTree>
    <p:extLst>
      <p:ext uri="{BB962C8B-B14F-4D97-AF65-F5344CB8AC3E}">
        <p14:creationId xmlns:p14="http://schemas.microsoft.com/office/powerpoint/2010/main" val="254455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8E1D-E500-5A76-ED17-A065531AD4AD}"/>
              </a:ext>
            </a:extLst>
          </p:cNvPr>
          <p:cNvSpPr>
            <a:spLocks noGrp="1"/>
          </p:cNvSpPr>
          <p:nvPr>
            <p:ph type="ctrTitle"/>
          </p:nvPr>
        </p:nvSpPr>
        <p:spPr>
          <a:xfrm>
            <a:off x="1524000" y="87022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C6D59D-6793-6780-155D-6EBA9C4F3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A9294-2240-F478-84FE-B2C5B8B5B157}"/>
              </a:ext>
            </a:extLst>
          </p:cNvPr>
          <p:cNvSpPr>
            <a:spLocks noGrp="1"/>
          </p:cNvSpPr>
          <p:nvPr>
            <p:ph type="dt" sz="half" idx="10"/>
          </p:nvPr>
        </p:nvSpPr>
        <p:spPr/>
        <p:txBody>
          <a:bodyPr/>
          <a:lstStyle/>
          <a:p>
            <a:r>
              <a:rPr lang="en-US"/>
              <a:t>6/13/2024</a:t>
            </a:r>
          </a:p>
        </p:txBody>
      </p:sp>
      <p:sp>
        <p:nvSpPr>
          <p:cNvPr id="5" name="Footer Placeholder 4">
            <a:extLst>
              <a:ext uri="{FF2B5EF4-FFF2-40B4-BE49-F238E27FC236}">
                <a16:creationId xmlns:a16="http://schemas.microsoft.com/office/drawing/2014/main" id="{57087196-9929-517F-0E1B-60BA1B19F048}"/>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CE8626A8-FEF1-2490-ABF0-3FD1B25389A3}"/>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20338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BBD7-FDF1-29D0-3A9C-5EF3C5A61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95ECE-70AD-A583-FEC9-A17DB8AC16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774EC32-3B6D-943F-92D0-82E415CB6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2CBD5-4BD2-171F-89C6-44984CD825BE}"/>
              </a:ext>
            </a:extLst>
          </p:cNvPr>
          <p:cNvSpPr>
            <a:spLocks noGrp="1"/>
          </p:cNvSpPr>
          <p:nvPr>
            <p:ph type="dt" sz="half" idx="10"/>
          </p:nvPr>
        </p:nvSpPr>
        <p:spPr/>
        <p:txBody>
          <a:bodyPr/>
          <a:lstStyle/>
          <a:p>
            <a:r>
              <a:rPr lang="en-US"/>
              <a:t>6/13/2024</a:t>
            </a:r>
          </a:p>
        </p:txBody>
      </p:sp>
      <p:sp>
        <p:nvSpPr>
          <p:cNvPr id="6" name="Footer Placeholder 5">
            <a:extLst>
              <a:ext uri="{FF2B5EF4-FFF2-40B4-BE49-F238E27FC236}">
                <a16:creationId xmlns:a16="http://schemas.microsoft.com/office/drawing/2014/main" id="{25897E47-0F9A-1E3E-0B99-96975A8A1C0F}"/>
              </a:ext>
            </a:extLst>
          </p:cNvPr>
          <p:cNvSpPr>
            <a:spLocks noGrp="1"/>
          </p:cNvSpPr>
          <p:nvPr>
            <p:ph type="ftr" sz="quarter" idx="11"/>
          </p:nvPr>
        </p:nvSpPr>
        <p:spPr/>
        <p:txBody>
          <a:bodyPr/>
          <a:lstStyle/>
          <a:p>
            <a:r>
              <a:rPr lang="pt-BR"/>
              <a:t>BHESHA  R DEVKOTA      HUGS-2024</a:t>
            </a:r>
            <a:endParaRPr lang="en-US"/>
          </a:p>
        </p:txBody>
      </p:sp>
      <p:sp>
        <p:nvSpPr>
          <p:cNvPr id="7" name="Slide Number Placeholder 6">
            <a:extLst>
              <a:ext uri="{FF2B5EF4-FFF2-40B4-BE49-F238E27FC236}">
                <a16:creationId xmlns:a16="http://schemas.microsoft.com/office/drawing/2014/main" id="{AAB071C0-2BA3-4D2B-FBB9-CE7E883B8120}"/>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134934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756A-EFD1-5E05-47C8-646B59EBD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1A6CA-2DCC-0145-A007-7AA307A1F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44FED-8A4F-74BC-13A3-6644D2429D3C}"/>
              </a:ext>
            </a:extLst>
          </p:cNvPr>
          <p:cNvSpPr>
            <a:spLocks noGrp="1"/>
          </p:cNvSpPr>
          <p:nvPr>
            <p:ph type="dt" sz="half" idx="10"/>
          </p:nvPr>
        </p:nvSpPr>
        <p:spPr/>
        <p:txBody>
          <a:bodyPr/>
          <a:lstStyle/>
          <a:p>
            <a:r>
              <a:rPr lang="en-US"/>
              <a:t>6/13/2024</a:t>
            </a:r>
          </a:p>
        </p:txBody>
      </p:sp>
      <p:sp>
        <p:nvSpPr>
          <p:cNvPr id="5" name="Footer Placeholder 4">
            <a:extLst>
              <a:ext uri="{FF2B5EF4-FFF2-40B4-BE49-F238E27FC236}">
                <a16:creationId xmlns:a16="http://schemas.microsoft.com/office/drawing/2014/main" id="{BB0BE4B5-3115-DAE4-BD41-598E7DD8DED7}"/>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94FF44DC-0469-A772-8E9A-8F84D4886FC1}"/>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428283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ACAF0-4FEF-7CD3-EBA7-E4412A3F0C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9A963C-0A30-7256-BF9B-781E844549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2AA10-D106-B6AB-8DF4-817BB4495B6C}"/>
              </a:ext>
            </a:extLst>
          </p:cNvPr>
          <p:cNvSpPr>
            <a:spLocks noGrp="1"/>
          </p:cNvSpPr>
          <p:nvPr>
            <p:ph type="dt" sz="half" idx="10"/>
          </p:nvPr>
        </p:nvSpPr>
        <p:spPr/>
        <p:txBody>
          <a:bodyPr/>
          <a:lstStyle/>
          <a:p>
            <a:r>
              <a:rPr lang="en-US"/>
              <a:t>6/13/2024</a:t>
            </a:r>
          </a:p>
        </p:txBody>
      </p:sp>
      <p:sp>
        <p:nvSpPr>
          <p:cNvPr id="5" name="Footer Placeholder 4">
            <a:extLst>
              <a:ext uri="{FF2B5EF4-FFF2-40B4-BE49-F238E27FC236}">
                <a16:creationId xmlns:a16="http://schemas.microsoft.com/office/drawing/2014/main" id="{9A71539D-1C4F-1A5B-E1A6-FECBA03D4DC6}"/>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4A27F607-60E6-BB82-6515-290059980AAA}"/>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252128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63304-CABD-F553-E266-798F6B72B984}"/>
              </a:ext>
            </a:extLst>
          </p:cNvPr>
          <p:cNvSpPr>
            <a:spLocks noGrp="1"/>
          </p:cNvSpPr>
          <p:nvPr>
            <p:ph idx="1"/>
          </p:nvPr>
        </p:nvSpPr>
        <p:spPr>
          <a:xfrm>
            <a:off x="381000" y="1050373"/>
            <a:ext cx="10515600" cy="5012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139470F3-BB95-43DA-0CDF-D3D29F0807FD}"/>
              </a:ext>
            </a:extLst>
          </p:cNvPr>
          <p:cNvSpPr>
            <a:spLocks noGrp="1"/>
          </p:cNvSpPr>
          <p:nvPr>
            <p:ph type="title"/>
          </p:nvPr>
        </p:nvSpPr>
        <p:spPr>
          <a:xfrm>
            <a:off x="0" y="31860"/>
            <a:ext cx="12192000" cy="698361"/>
          </a:xfrm>
        </p:spPr>
        <p:txBody>
          <a:body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85B8D9A8-360A-2C7C-54AC-D289E9807374}"/>
              </a:ext>
            </a:extLst>
          </p:cNvPr>
          <p:cNvSpPr>
            <a:spLocks noGrp="1"/>
          </p:cNvSpPr>
          <p:nvPr>
            <p:ph type="dt" sz="half" idx="10"/>
          </p:nvPr>
        </p:nvSpPr>
        <p:spPr>
          <a:xfrm>
            <a:off x="5744535" y="6419990"/>
            <a:ext cx="1312248" cy="424007"/>
          </a:xfrm>
        </p:spPr>
        <p:txBody>
          <a:bodyPr/>
          <a:lstStyle/>
          <a:p>
            <a:pPr algn="ctr"/>
            <a:r>
              <a:rPr lang="en-US"/>
              <a:t>6/13/2024</a:t>
            </a:r>
            <a:endParaRPr lang="en-US" dirty="0"/>
          </a:p>
        </p:txBody>
      </p:sp>
      <p:sp>
        <p:nvSpPr>
          <p:cNvPr id="10" name="Footer Placeholder 9">
            <a:extLst>
              <a:ext uri="{FF2B5EF4-FFF2-40B4-BE49-F238E27FC236}">
                <a16:creationId xmlns:a16="http://schemas.microsoft.com/office/drawing/2014/main" id="{897B58A3-AE3F-05AD-3958-3255515BCD28}"/>
              </a:ext>
            </a:extLst>
          </p:cNvPr>
          <p:cNvSpPr>
            <a:spLocks noGrp="1"/>
          </p:cNvSpPr>
          <p:nvPr>
            <p:ph type="ftr" sz="quarter" idx="11"/>
          </p:nvPr>
        </p:nvSpPr>
        <p:spPr>
          <a:xfrm>
            <a:off x="7315200" y="6419990"/>
            <a:ext cx="3299430" cy="416827"/>
          </a:xfrm>
        </p:spPr>
        <p:txBody>
          <a:bodyPr/>
          <a:lstStyle/>
          <a:p>
            <a:pPr algn="l"/>
            <a:r>
              <a:rPr lang="pt-BR"/>
              <a:t>BHESHA  R DEVKOTA      HUGS-2024</a:t>
            </a:r>
            <a:endParaRPr lang="en-US" dirty="0"/>
          </a:p>
        </p:txBody>
      </p:sp>
      <p:sp>
        <p:nvSpPr>
          <p:cNvPr id="11" name="Slide Number Placeholder 10">
            <a:extLst>
              <a:ext uri="{FF2B5EF4-FFF2-40B4-BE49-F238E27FC236}">
                <a16:creationId xmlns:a16="http://schemas.microsoft.com/office/drawing/2014/main" id="{BC3FFA0E-E0C1-547B-6AB5-D34836668870}"/>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67540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63304-CABD-F553-E266-798F6B72B984}"/>
              </a:ext>
            </a:extLst>
          </p:cNvPr>
          <p:cNvSpPr>
            <a:spLocks noGrp="1"/>
          </p:cNvSpPr>
          <p:nvPr>
            <p:ph idx="1"/>
          </p:nvPr>
        </p:nvSpPr>
        <p:spPr>
          <a:xfrm>
            <a:off x="381000" y="1260580"/>
            <a:ext cx="10515600" cy="5012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139470F3-BB95-43DA-0CDF-D3D29F0807FD}"/>
              </a:ext>
            </a:extLst>
          </p:cNvPr>
          <p:cNvSpPr>
            <a:spLocks noGrp="1"/>
          </p:cNvSpPr>
          <p:nvPr>
            <p:ph type="title"/>
          </p:nvPr>
        </p:nvSpPr>
        <p:spPr>
          <a:xfrm>
            <a:off x="0" y="0"/>
            <a:ext cx="12192000" cy="698361"/>
          </a:xfrm>
        </p:spPr>
        <p:txBody>
          <a:body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85B8D9A8-360A-2C7C-54AC-D289E9807374}"/>
              </a:ext>
            </a:extLst>
          </p:cNvPr>
          <p:cNvSpPr>
            <a:spLocks noGrp="1"/>
          </p:cNvSpPr>
          <p:nvPr>
            <p:ph type="dt" sz="half" idx="10"/>
          </p:nvPr>
        </p:nvSpPr>
        <p:spPr/>
        <p:txBody>
          <a:bodyPr/>
          <a:lstStyle/>
          <a:p>
            <a:r>
              <a:rPr lang="en-US"/>
              <a:t>6/13/2024</a:t>
            </a:r>
          </a:p>
        </p:txBody>
      </p:sp>
      <p:sp>
        <p:nvSpPr>
          <p:cNvPr id="10" name="Footer Placeholder 9">
            <a:extLst>
              <a:ext uri="{FF2B5EF4-FFF2-40B4-BE49-F238E27FC236}">
                <a16:creationId xmlns:a16="http://schemas.microsoft.com/office/drawing/2014/main" id="{897B58A3-AE3F-05AD-3958-3255515BCD28}"/>
              </a:ext>
            </a:extLst>
          </p:cNvPr>
          <p:cNvSpPr>
            <a:spLocks noGrp="1"/>
          </p:cNvSpPr>
          <p:nvPr>
            <p:ph type="ftr" sz="quarter" idx="11"/>
          </p:nvPr>
        </p:nvSpPr>
        <p:spPr/>
        <p:txBody>
          <a:bodyPr/>
          <a:lstStyle/>
          <a:p>
            <a:r>
              <a:rPr lang="pt-BR"/>
              <a:t>BHESHA  R DEVKOTA      HUGS-2024</a:t>
            </a:r>
            <a:endParaRPr lang="en-US"/>
          </a:p>
        </p:txBody>
      </p:sp>
      <p:sp>
        <p:nvSpPr>
          <p:cNvPr id="11" name="Slide Number Placeholder 10">
            <a:extLst>
              <a:ext uri="{FF2B5EF4-FFF2-40B4-BE49-F238E27FC236}">
                <a16:creationId xmlns:a16="http://schemas.microsoft.com/office/drawing/2014/main" id="{BC3FFA0E-E0C1-547B-6AB5-D34836668870}"/>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344829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FBD0-BB39-76FA-9B6E-99A2D3B70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9FE37D-DCF9-BB66-3DA3-322C406757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22C8C-9003-E4A8-168D-54E72FD6F394}"/>
              </a:ext>
            </a:extLst>
          </p:cNvPr>
          <p:cNvSpPr>
            <a:spLocks noGrp="1"/>
          </p:cNvSpPr>
          <p:nvPr>
            <p:ph type="dt" sz="half" idx="10"/>
          </p:nvPr>
        </p:nvSpPr>
        <p:spPr/>
        <p:txBody>
          <a:bodyPr/>
          <a:lstStyle/>
          <a:p>
            <a:r>
              <a:rPr lang="en-US"/>
              <a:t>6/13/2024</a:t>
            </a:r>
          </a:p>
        </p:txBody>
      </p:sp>
      <p:sp>
        <p:nvSpPr>
          <p:cNvPr id="5" name="Footer Placeholder 4">
            <a:extLst>
              <a:ext uri="{FF2B5EF4-FFF2-40B4-BE49-F238E27FC236}">
                <a16:creationId xmlns:a16="http://schemas.microsoft.com/office/drawing/2014/main" id="{2246832E-82CA-63A1-CBA3-CF5967A1863A}"/>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47CFF837-D932-10D3-7036-63E5B8724227}"/>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43482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6410-BAE6-FF49-7189-AA2F6E5D3EC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CCDB6E-336C-28BC-5279-12D86405D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954F29-6D2E-636B-7BB0-B95BA31BC3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940FF4-E617-4332-820F-AF52AD0FA3DA}"/>
              </a:ext>
            </a:extLst>
          </p:cNvPr>
          <p:cNvSpPr>
            <a:spLocks noGrp="1"/>
          </p:cNvSpPr>
          <p:nvPr>
            <p:ph type="dt" sz="half" idx="10"/>
          </p:nvPr>
        </p:nvSpPr>
        <p:spPr/>
        <p:txBody>
          <a:bodyPr/>
          <a:lstStyle/>
          <a:p>
            <a:r>
              <a:rPr lang="en-US"/>
              <a:t>6/13/2024</a:t>
            </a:r>
          </a:p>
        </p:txBody>
      </p:sp>
      <p:sp>
        <p:nvSpPr>
          <p:cNvPr id="6" name="Footer Placeholder 5">
            <a:extLst>
              <a:ext uri="{FF2B5EF4-FFF2-40B4-BE49-F238E27FC236}">
                <a16:creationId xmlns:a16="http://schemas.microsoft.com/office/drawing/2014/main" id="{2B8F33AE-DB28-841A-997D-7FB14DE00385}"/>
              </a:ext>
            </a:extLst>
          </p:cNvPr>
          <p:cNvSpPr>
            <a:spLocks noGrp="1"/>
          </p:cNvSpPr>
          <p:nvPr>
            <p:ph type="ftr" sz="quarter" idx="11"/>
          </p:nvPr>
        </p:nvSpPr>
        <p:spPr/>
        <p:txBody>
          <a:bodyPr/>
          <a:lstStyle/>
          <a:p>
            <a:r>
              <a:rPr lang="pt-BR"/>
              <a:t>BHESHA  R DEVKOTA      HUGS-2024</a:t>
            </a:r>
            <a:endParaRPr lang="en-US"/>
          </a:p>
        </p:txBody>
      </p:sp>
      <p:sp>
        <p:nvSpPr>
          <p:cNvPr id="7" name="Slide Number Placeholder 6">
            <a:extLst>
              <a:ext uri="{FF2B5EF4-FFF2-40B4-BE49-F238E27FC236}">
                <a16:creationId xmlns:a16="http://schemas.microsoft.com/office/drawing/2014/main" id="{F1EB0149-2C2B-8144-25F0-7F61C68B2402}"/>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357478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0C1A-5F91-345E-6C7D-4C6170BBC9D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7FC5D72-BC2A-CFF8-8BAA-EDD1B43E6F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04F5A-6451-3AE6-0EDE-C427C3DCF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DD147E-5961-7906-0BC4-C9EEFDFA7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E2CD3-F451-6EC1-2595-7FCB392EAA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8B4F7-4475-D52F-09D0-0FED91EEA79F}"/>
              </a:ext>
            </a:extLst>
          </p:cNvPr>
          <p:cNvSpPr>
            <a:spLocks noGrp="1"/>
          </p:cNvSpPr>
          <p:nvPr>
            <p:ph type="dt" sz="half" idx="10"/>
          </p:nvPr>
        </p:nvSpPr>
        <p:spPr/>
        <p:txBody>
          <a:bodyPr/>
          <a:lstStyle/>
          <a:p>
            <a:r>
              <a:rPr lang="en-US"/>
              <a:t>6/13/2024</a:t>
            </a:r>
          </a:p>
        </p:txBody>
      </p:sp>
      <p:sp>
        <p:nvSpPr>
          <p:cNvPr id="8" name="Footer Placeholder 7">
            <a:extLst>
              <a:ext uri="{FF2B5EF4-FFF2-40B4-BE49-F238E27FC236}">
                <a16:creationId xmlns:a16="http://schemas.microsoft.com/office/drawing/2014/main" id="{97DD843B-B0F0-604C-D3C4-1140014756A5}"/>
              </a:ext>
            </a:extLst>
          </p:cNvPr>
          <p:cNvSpPr>
            <a:spLocks noGrp="1"/>
          </p:cNvSpPr>
          <p:nvPr>
            <p:ph type="ftr" sz="quarter" idx="11"/>
          </p:nvPr>
        </p:nvSpPr>
        <p:spPr/>
        <p:txBody>
          <a:bodyPr/>
          <a:lstStyle/>
          <a:p>
            <a:r>
              <a:rPr lang="pt-BR"/>
              <a:t>BHESHA  R DEVKOTA      HUGS-2024</a:t>
            </a:r>
            <a:endParaRPr lang="en-US"/>
          </a:p>
        </p:txBody>
      </p:sp>
      <p:sp>
        <p:nvSpPr>
          <p:cNvPr id="9" name="Slide Number Placeholder 8">
            <a:extLst>
              <a:ext uri="{FF2B5EF4-FFF2-40B4-BE49-F238E27FC236}">
                <a16:creationId xmlns:a16="http://schemas.microsoft.com/office/drawing/2014/main" id="{4D9B8E06-2E70-5AF3-098D-265809ECE416}"/>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3119395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9874-B131-88A5-5A8B-95853591A0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54A8B-FA7A-D2F7-BBC9-BB714895F95B}"/>
              </a:ext>
            </a:extLst>
          </p:cNvPr>
          <p:cNvSpPr>
            <a:spLocks noGrp="1"/>
          </p:cNvSpPr>
          <p:nvPr>
            <p:ph type="dt" sz="half" idx="10"/>
          </p:nvPr>
        </p:nvSpPr>
        <p:spPr/>
        <p:txBody>
          <a:bodyPr/>
          <a:lstStyle/>
          <a:p>
            <a:r>
              <a:rPr lang="en-US"/>
              <a:t>6/13/2024</a:t>
            </a:r>
          </a:p>
        </p:txBody>
      </p:sp>
      <p:sp>
        <p:nvSpPr>
          <p:cNvPr id="4" name="Footer Placeholder 3">
            <a:extLst>
              <a:ext uri="{FF2B5EF4-FFF2-40B4-BE49-F238E27FC236}">
                <a16:creationId xmlns:a16="http://schemas.microsoft.com/office/drawing/2014/main" id="{21E66477-17D8-680B-0525-1B07638E8CA2}"/>
              </a:ext>
            </a:extLst>
          </p:cNvPr>
          <p:cNvSpPr>
            <a:spLocks noGrp="1"/>
          </p:cNvSpPr>
          <p:nvPr>
            <p:ph type="ftr" sz="quarter" idx="11"/>
          </p:nvPr>
        </p:nvSpPr>
        <p:spPr/>
        <p:txBody>
          <a:bodyPr/>
          <a:lstStyle/>
          <a:p>
            <a:r>
              <a:rPr lang="pt-BR"/>
              <a:t>BHESHA  R DEVKOTA      HUGS-2024</a:t>
            </a:r>
            <a:endParaRPr lang="en-US"/>
          </a:p>
        </p:txBody>
      </p:sp>
      <p:sp>
        <p:nvSpPr>
          <p:cNvPr id="5" name="Slide Number Placeholder 4">
            <a:extLst>
              <a:ext uri="{FF2B5EF4-FFF2-40B4-BE49-F238E27FC236}">
                <a16:creationId xmlns:a16="http://schemas.microsoft.com/office/drawing/2014/main" id="{B07666F1-CE7B-8A64-D2A8-B6A5A490E861}"/>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152500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FAC74-69D0-355B-0D88-63BF8A11E05E}"/>
              </a:ext>
            </a:extLst>
          </p:cNvPr>
          <p:cNvSpPr>
            <a:spLocks noGrp="1"/>
          </p:cNvSpPr>
          <p:nvPr>
            <p:ph type="dt" sz="half" idx="10"/>
          </p:nvPr>
        </p:nvSpPr>
        <p:spPr/>
        <p:txBody>
          <a:bodyPr/>
          <a:lstStyle/>
          <a:p>
            <a:r>
              <a:rPr lang="en-US"/>
              <a:t>6/13/2024</a:t>
            </a:r>
          </a:p>
        </p:txBody>
      </p:sp>
      <p:sp>
        <p:nvSpPr>
          <p:cNvPr id="3" name="Footer Placeholder 2">
            <a:extLst>
              <a:ext uri="{FF2B5EF4-FFF2-40B4-BE49-F238E27FC236}">
                <a16:creationId xmlns:a16="http://schemas.microsoft.com/office/drawing/2014/main" id="{D7810A9E-4934-06C3-2A81-7178A5CFB971}"/>
              </a:ext>
            </a:extLst>
          </p:cNvPr>
          <p:cNvSpPr>
            <a:spLocks noGrp="1"/>
          </p:cNvSpPr>
          <p:nvPr>
            <p:ph type="ftr" sz="quarter" idx="11"/>
          </p:nvPr>
        </p:nvSpPr>
        <p:spPr/>
        <p:txBody>
          <a:bodyPr/>
          <a:lstStyle/>
          <a:p>
            <a:r>
              <a:rPr lang="pt-BR"/>
              <a:t>BHESHA  R DEVKOTA      HUGS-2024</a:t>
            </a:r>
            <a:endParaRPr lang="en-US"/>
          </a:p>
        </p:txBody>
      </p:sp>
      <p:sp>
        <p:nvSpPr>
          <p:cNvPr id="4" name="Slide Number Placeholder 3">
            <a:extLst>
              <a:ext uri="{FF2B5EF4-FFF2-40B4-BE49-F238E27FC236}">
                <a16:creationId xmlns:a16="http://schemas.microsoft.com/office/drawing/2014/main" id="{0DD8E96A-E021-D0D0-CB1C-850132030CCD}"/>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40013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A8D2-50A5-FB1B-4ED1-4CA459654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29E59-353D-5E44-1D4B-68929C69A4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E70B2C-AF0F-C7B3-06AB-07CDD357B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EFB33-0428-44A7-B601-A939F6B86D0D}"/>
              </a:ext>
            </a:extLst>
          </p:cNvPr>
          <p:cNvSpPr>
            <a:spLocks noGrp="1"/>
          </p:cNvSpPr>
          <p:nvPr>
            <p:ph type="dt" sz="half" idx="10"/>
          </p:nvPr>
        </p:nvSpPr>
        <p:spPr/>
        <p:txBody>
          <a:bodyPr/>
          <a:lstStyle/>
          <a:p>
            <a:r>
              <a:rPr lang="en-US"/>
              <a:t>6/13/2024</a:t>
            </a:r>
          </a:p>
        </p:txBody>
      </p:sp>
      <p:sp>
        <p:nvSpPr>
          <p:cNvPr id="6" name="Footer Placeholder 5">
            <a:extLst>
              <a:ext uri="{FF2B5EF4-FFF2-40B4-BE49-F238E27FC236}">
                <a16:creationId xmlns:a16="http://schemas.microsoft.com/office/drawing/2014/main" id="{D0479876-ED0F-3793-4E47-9A8C47548C8B}"/>
              </a:ext>
            </a:extLst>
          </p:cNvPr>
          <p:cNvSpPr>
            <a:spLocks noGrp="1"/>
          </p:cNvSpPr>
          <p:nvPr>
            <p:ph type="ftr" sz="quarter" idx="11"/>
          </p:nvPr>
        </p:nvSpPr>
        <p:spPr/>
        <p:txBody>
          <a:bodyPr/>
          <a:lstStyle/>
          <a:p>
            <a:r>
              <a:rPr lang="pt-BR"/>
              <a:t>BHESHA  R DEVKOTA      HUGS-2024</a:t>
            </a:r>
            <a:endParaRPr lang="en-US"/>
          </a:p>
        </p:txBody>
      </p:sp>
      <p:sp>
        <p:nvSpPr>
          <p:cNvPr id="7" name="Slide Number Placeholder 6">
            <a:extLst>
              <a:ext uri="{FF2B5EF4-FFF2-40B4-BE49-F238E27FC236}">
                <a16:creationId xmlns:a16="http://schemas.microsoft.com/office/drawing/2014/main" id="{54469D37-6A7C-4C5D-28AF-120446C132C4}"/>
              </a:ext>
            </a:extLst>
          </p:cNvPr>
          <p:cNvSpPr>
            <a:spLocks noGrp="1"/>
          </p:cNvSpPr>
          <p:nvPr>
            <p:ph type="sldNum" sz="quarter" idx="12"/>
          </p:nvPr>
        </p:nvSpPr>
        <p:spPr/>
        <p:txBody>
          <a:bodyPr/>
          <a:lstStyle/>
          <a:p>
            <a:fld id="{851F2789-2BF6-4EF0-93A6-233C0CE5C772}" type="slidenum">
              <a:rPr lang="en-US" smtClean="0"/>
              <a:t>‹#›</a:t>
            </a:fld>
            <a:endParaRPr lang="en-US"/>
          </a:p>
        </p:txBody>
      </p:sp>
    </p:spTree>
    <p:extLst>
      <p:ext uri="{BB962C8B-B14F-4D97-AF65-F5344CB8AC3E}">
        <p14:creationId xmlns:p14="http://schemas.microsoft.com/office/powerpoint/2010/main" val="147809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14000"/>
          </a:schemeClr>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with low confidence">
            <a:extLst>
              <a:ext uri="{FF2B5EF4-FFF2-40B4-BE49-F238E27FC236}">
                <a16:creationId xmlns:a16="http://schemas.microsoft.com/office/drawing/2014/main" id="{2E0E6769-7B59-3557-1275-C72141E242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68326" y="6377742"/>
            <a:ext cx="1632001" cy="510000"/>
          </a:xfrm>
          <a:prstGeom prst="rect">
            <a:avLst/>
          </a:prstGeom>
          <a:solidFill>
            <a:srgbClr val="FF0000">
              <a:alpha val="74000"/>
            </a:srgbClr>
          </a:solidFill>
        </p:spPr>
      </p:pic>
      <p:sp>
        <p:nvSpPr>
          <p:cNvPr id="2" name="Title Placeholder 1">
            <a:extLst>
              <a:ext uri="{FF2B5EF4-FFF2-40B4-BE49-F238E27FC236}">
                <a16:creationId xmlns:a16="http://schemas.microsoft.com/office/drawing/2014/main" id="{3D646E88-DAC8-A2F0-10CF-B460C315211B}"/>
              </a:ext>
            </a:extLst>
          </p:cNvPr>
          <p:cNvSpPr>
            <a:spLocks noGrp="1"/>
          </p:cNvSpPr>
          <p:nvPr>
            <p:ph type="title"/>
          </p:nvPr>
        </p:nvSpPr>
        <p:spPr>
          <a:xfrm>
            <a:off x="0" y="6096"/>
            <a:ext cx="12192000" cy="698361"/>
          </a:xfrm>
          <a:prstGeom prst="rect">
            <a:avLst/>
          </a:prstGeom>
          <a:solidFill>
            <a:srgbClr val="5D1725"/>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27F8D501-E412-AC3E-DEA5-B5805C4CF85F}"/>
              </a:ext>
            </a:extLst>
          </p:cNvPr>
          <p:cNvSpPr>
            <a:spLocks noGrp="1"/>
          </p:cNvSpPr>
          <p:nvPr>
            <p:ph type="body" idx="1"/>
          </p:nvPr>
        </p:nvSpPr>
        <p:spPr>
          <a:xfrm>
            <a:off x="828261" y="12889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013EEF-A899-A848-90C8-A9F0F0BF362F}"/>
              </a:ext>
            </a:extLst>
          </p:cNvPr>
          <p:cNvSpPr>
            <a:spLocks noGrp="1"/>
          </p:cNvSpPr>
          <p:nvPr>
            <p:ph type="dt" sz="half" idx="2"/>
          </p:nvPr>
        </p:nvSpPr>
        <p:spPr>
          <a:xfrm>
            <a:off x="5184852" y="6404462"/>
            <a:ext cx="2676840" cy="408639"/>
          </a:xfrm>
          <a:prstGeom prst="rect">
            <a:avLst/>
          </a:prstGeom>
        </p:spPr>
        <p:txBody>
          <a:bodyPr vert="horz" lIns="91440" tIns="45720" rIns="91440" bIns="45720" rtlCol="0" anchor="ctr"/>
          <a:lstStyle>
            <a:lvl1pPr algn="l">
              <a:defRPr sz="1200">
                <a:solidFill>
                  <a:schemeClr val="tx1"/>
                </a:solidFill>
              </a:defRPr>
            </a:lvl1pPr>
          </a:lstStyle>
          <a:p>
            <a:r>
              <a:rPr lang="en-US"/>
              <a:t>6/13/2024</a:t>
            </a:r>
            <a:endParaRPr lang="en-US" dirty="0"/>
          </a:p>
        </p:txBody>
      </p:sp>
      <p:sp>
        <p:nvSpPr>
          <p:cNvPr id="5" name="Footer Placeholder 4">
            <a:extLst>
              <a:ext uri="{FF2B5EF4-FFF2-40B4-BE49-F238E27FC236}">
                <a16:creationId xmlns:a16="http://schemas.microsoft.com/office/drawing/2014/main" id="{F1EE51C3-20AD-1588-0D68-B527A92E7AB6}"/>
              </a:ext>
            </a:extLst>
          </p:cNvPr>
          <p:cNvSpPr>
            <a:spLocks noGrp="1"/>
          </p:cNvSpPr>
          <p:nvPr>
            <p:ph type="ftr" sz="quarter" idx="3"/>
          </p:nvPr>
        </p:nvSpPr>
        <p:spPr>
          <a:xfrm>
            <a:off x="6619461" y="6385969"/>
            <a:ext cx="3486978" cy="416827"/>
          </a:xfrm>
          <a:prstGeom prst="rect">
            <a:avLst/>
          </a:prstGeom>
        </p:spPr>
        <p:txBody>
          <a:bodyPr vert="horz" lIns="91440" tIns="45720" rIns="91440" bIns="45720" rtlCol="0" anchor="ctr"/>
          <a:lstStyle>
            <a:lvl1pPr algn="ctr">
              <a:defRPr sz="1200">
                <a:solidFill>
                  <a:schemeClr val="tx1"/>
                </a:solidFill>
              </a:defRPr>
            </a:lvl1pPr>
          </a:lstStyle>
          <a:p>
            <a:r>
              <a:rPr lang="pt-BR"/>
              <a:t>BHESHA  R DEVKOTA      HUGS-2024</a:t>
            </a:r>
            <a:endParaRPr lang="en-US" dirty="0"/>
          </a:p>
        </p:txBody>
      </p:sp>
      <p:sp>
        <p:nvSpPr>
          <p:cNvPr id="6" name="Slide Number Placeholder 5">
            <a:extLst>
              <a:ext uri="{FF2B5EF4-FFF2-40B4-BE49-F238E27FC236}">
                <a16:creationId xmlns:a16="http://schemas.microsoft.com/office/drawing/2014/main" id="{9CA3B9AC-5404-CCA9-EF5D-7CE94F07DD94}"/>
              </a:ext>
            </a:extLst>
          </p:cNvPr>
          <p:cNvSpPr>
            <a:spLocks noGrp="1"/>
          </p:cNvSpPr>
          <p:nvPr>
            <p:ph type="sldNum" sz="quarter" idx="4"/>
          </p:nvPr>
        </p:nvSpPr>
        <p:spPr>
          <a:xfrm>
            <a:off x="9532882" y="6375664"/>
            <a:ext cx="2403934" cy="414685"/>
          </a:xfrm>
          <a:prstGeom prst="rect">
            <a:avLst/>
          </a:prstGeom>
        </p:spPr>
        <p:txBody>
          <a:bodyPr vert="horz" lIns="91440" tIns="45720" rIns="91440" bIns="45720" rtlCol="0" anchor="ctr"/>
          <a:lstStyle>
            <a:lvl1pPr algn="r">
              <a:defRPr sz="1200">
                <a:solidFill>
                  <a:schemeClr val="tx1"/>
                </a:solidFill>
              </a:defRPr>
            </a:lvl1pPr>
          </a:lstStyle>
          <a:p>
            <a:fld id="{851F2789-2BF6-4EF0-93A6-233C0CE5C772}" type="slidenum">
              <a:rPr lang="en-US" smtClean="0"/>
              <a:pPr/>
              <a:t>‹#›</a:t>
            </a:fld>
            <a:endParaRPr lang="en-US" dirty="0"/>
          </a:p>
        </p:txBody>
      </p:sp>
      <p:pic>
        <p:nvPicPr>
          <p:cNvPr id="7" name="Picture 6">
            <a:extLst>
              <a:ext uri="{FF2B5EF4-FFF2-40B4-BE49-F238E27FC236}">
                <a16:creationId xmlns:a16="http://schemas.microsoft.com/office/drawing/2014/main" id="{EF581BB9-653C-FA10-06E4-3FEC9EF3818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0739" y="6365852"/>
            <a:ext cx="2518379" cy="454228"/>
          </a:xfrm>
          <a:prstGeom prst="rect">
            <a:avLst/>
          </a:prstGeom>
        </p:spPr>
      </p:pic>
      <p:sp>
        <p:nvSpPr>
          <p:cNvPr id="16" name="Rectangle 15">
            <a:extLst>
              <a:ext uri="{FF2B5EF4-FFF2-40B4-BE49-F238E27FC236}">
                <a16:creationId xmlns:a16="http://schemas.microsoft.com/office/drawing/2014/main" id="{0BC0BA8D-DFEC-6FF1-3EEC-42D1B7625B0A}"/>
              </a:ext>
            </a:extLst>
          </p:cNvPr>
          <p:cNvSpPr/>
          <p:nvPr/>
        </p:nvSpPr>
        <p:spPr>
          <a:xfrm>
            <a:off x="31530" y="742881"/>
            <a:ext cx="12192000" cy="572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itle Placeholder 1">
            <a:extLst>
              <a:ext uri="{FF2B5EF4-FFF2-40B4-BE49-F238E27FC236}">
                <a16:creationId xmlns:a16="http://schemas.microsoft.com/office/drawing/2014/main" id="{D221C73F-DED5-BBF5-CE98-6DC2215764F8}"/>
              </a:ext>
            </a:extLst>
          </p:cNvPr>
          <p:cNvSpPr txBox="1">
            <a:spLocks/>
          </p:cNvSpPr>
          <p:nvPr/>
        </p:nvSpPr>
        <p:spPr>
          <a:xfrm>
            <a:off x="0" y="6131682"/>
            <a:ext cx="12192000" cy="214244"/>
          </a:xfrm>
          <a:prstGeom prst="rect">
            <a:avLst/>
          </a:prstGeom>
          <a:solidFill>
            <a:srgbClr val="5D1725"/>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20" name="Rectangle 19">
            <a:extLst>
              <a:ext uri="{FF2B5EF4-FFF2-40B4-BE49-F238E27FC236}">
                <a16:creationId xmlns:a16="http://schemas.microsoft.com/office/drawing/2014/main" id="{31231B12-E9BE-57B3-33E1-03B52E1CD79D}"/>
              </a:ext>
            </a:extLst>
          </p:cNvPr>
          <p:cNvSpPr/>
          <p:nvPr/>
        </p:nvSpPr>
        <p:spPr>
          <a:xfrm>
            <a:off x="73572" y="6326279"/>
            <a:ext cx="12118428" cy="457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37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2800" b="1"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Clr>
          <a:srgbClr val="00B0F0"/>
        </a:buClr>
        <a:buSzPct val="102000"/>
        <a:buFont typeface="Wingdings" panose="05000000000000000000" pitchFamily="2" charset="2"/>
        <a:buChar char="Ø"/>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tmp"/><Relationship Id="rId3" Type="http://schemas.openxmlformats.org/officeDocument/2006/relationships/image" Target="../media/image350.png"/><Relationship Id="rId7" Type="http://schemas.openxmlformats.org/officeDocument/2006/relationships/image" Target="../media/image26.tm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5.tmp"/><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alpha val="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AA6B-DE21-0B04-45E8-AC16E6453756}"/>
              </a:ext>
            </a:extLst>
          </p:cNvPr>
          <p:cNvSpPr>
            <a:spLocks noGrp="1"/>
          </p:cNvSpPr>
          <p:nvPr>
            <p:ph type="ctrTitle"/>
          </p:nvPr>
        </p:nvSpPr>
        <p:spPr>
          <a:xfrm>
            <a:off x="440375" y="803870"/>
            <a:ext cx="11311250" cy="2452092"/>
          </a:xfrm>
          <a:solidFill>
            <a:srgbClr val="5D1725">
              <a:alpha val="52000"/>
            </a:srgbClr>
          </a:solidFill>
        </p:spPr>
        <p:txBody>
          <a:bodyPr>
            <a:normAutofit fontScale="90000"/>
          </a:bodyPr>
          <a:lstStyle/>
          <a:p>
            <a:r>
              <a:rPr lang="en-US" dirty="0">
                <a:latin typeface="Gill Sans MT" panose="020B0502020104020203" pitchFamily="34" charset="0"/>
              </a:rPr>
              <a:t>Study of  Photonuclear Reaction in Jefferson Lab  Hall D</a:t>
            </a:r>
          </a:p>
        </p:txBody>
      </p:sp>
      <p:sp>
        <p:nvSpPr>
          <p:cNvPr id="3" name="Subtitle 2">
            <a:extLst>
              <a:ext uri="{FF2B5EF4-FFF2-40B4-BE49-F238E27FC236}">
                <a16:creationId xmlns:a16="http://schemas.microsoft.com/office/drawing/2014/main" id="{9B28BD0D-9E63-4268-5ACA-D1B0579FEB9C}"/>
              </a:ext>
            </a:extLst>
          </p:cNvPr>
          <p:cNvSpPr>
            <a:spLocks noGrp="1"/>
          </p:cNvSpPr>
          <p:nvPr>
            <p:ph type="subTitle" idx="1"/>
          </p:nvPr>
        </p:nvSpPr>
        <p:spPr/>
        <p:txBody>
          <a:bodyPr/>
          <a:lstStyle/>
          <a:p>
            <a:r>
              <a:rPr lang="en-US" dirty="0"/>
              <a:t>Bhesha Devkota</a:t>
            </a:r>
          </a:p>
          <a:p>
            <a:r>
              <a:rPr lang="en-US" dirty="0"/>
              <a:t>HUGS </a:t>
            </a:r>
          </a:p>
          <a:p>
            <a:r>
              <a:rPr lang="en-US"/>
              <a:t>June 13 </a:t>
            </a:r>
            <a:r>
              <a:rPr lang="en-US" dirty="0"/>
              <a:t>,2024</a:t>
            </a:r>
          </a:p>
        </p:txBody>
      </p:sp>
      <p:pic>
        <p:nvPicPr>
          <p:cNvPr id="8" name="Picture 7" descr="Logo, company name&#10;&#10;Description automatically generated">
            <a:extLst>
              <a:ext uri="{FF2B5EF4-FFF2-40B4-BE49-F238E27FC236}">
                <a16:creationId xmlns:a16="http://schemas.microsoft.com/office/drawing/2014/main" id="{4D35AEB5-F6DE-8F16-58E6-4ABC0095F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536" y="4961612"/>
            <a:ext cx="3657600" cy="1143000"/>
          </a:xfrm>
          <a:prstGeom prst="rect">
            <a:avLst/>
          </a:prstGeom>
        </p:spPr>
      </p:pic>
      <p:sp>
        <p:nvSpPr>
          <p:cNvPr id="10" name="Footer Placeholder 9">
            <a:extLst>
              <a:ext uri="{FF2B5EF4-FFF2-40B4-BE49-F238E27FC236}">
                <a16:creationId xmlns:a16="http://schemas.microsoft.com/office/drawing/2014/main" id="{4E01B2DB-A54F-C99C-83CB-59DA6E0003CD}"/>
              </a:ext>
            </a:extLst>
          </p:cNvPr>
          <p:cNvSpPr>
            <a:spLocks noGrp="1"/>
          </p:cNvSpPr>
          <p:nvPr>
            <p:ph type="ftr" sz="quarter" idx="11"/>
          </p:nvPr>
        </p:nvSpPr>
        <p:spPr/>
        <p:txBody>
          <a:bodyPr/>
          <a:lstStyle/>
          <a:p>
            <a:r>
              <a:rPr lang="pt-BR"/>
              <a:t>BHESHA  R DEVKOTA      HUGS-2024</a:t>
            </a:r>
            <a:endParaRPr lang="en-US"/>
          </a:p>
        </p:txBody>
      </p:sp>
      <p:sp>
        <p:nvSpPr>
          <p:cNvPr id="11" name="Slide Number Placeholder 10">
            <a:extLst>
              <a:ext uri="{FF2B5EF4-FFF2-40B4-BE49-F238E27FC236}">
                <a16:creationId xmlns:a16="http://schemas.microsoft.com/office/drawing/2014/main" id="{FAEA637A-EEB4-EC79-7DA6-B4B5F888F223}"/>
              </a:ext>
            </a:extLst>
          </p:cNvPr>
          <p:cNvSpPr>
            <a:spLocks noGrp="1"/>
          </p:cNvSpPr>
          <p:nvPr>
            <p:ph type="sldNum" sz="quarter" idx="12"/>
          </p:nvPr>
        </p:nvSpPr>
        <p:spPr/>
        <p:txBody>
          <a:bodyPr/>
          <a:lstStyle/>
          <a:p>
            <a:fld id="{851F2789-2BF6-4EF0-93A6-233C0CE5C772}" type="slidenum">
              <a:rPr lang="en-US" smtClean="0"/>
              <a:t>1</a:t>
            </a:fld>
            <a:endParaRPr lang="en-US"/>
          </a:p>
        </p:txBody>
      </p:sp>
      <p:sp>
        <p:nvSpPr>
          <p:cNvPr id="12" name="Date Placeholder 11">
            <a:extLst>
              <a:ext uri="{FF2B5EF4-FFF2-40B4-BE49-F238E27FC236}">
                <a16:creationId xmlns:a16="http://schemas.microsoft.com/office/drawing/2014/main" id="{76AE925D-3781-508B-8E75-CF9D6C6740A6}"/>
              </a:ext>
            </a:extLst>
          </p:cNvPr>
          <p:cNvSpPr>
            <a:spLocks noGrp="1"/>
          </p:cNvSpPr>
          <p:nvPr>
            <p:ph type="dt" sz="half" idx="10"/>
          </p:nvPr>
        </p:nvSpPr>
        <p:spPr/>
        <p:txBody>
          <a:bodyPr/>
          <a:lstStyle/>
          <a:p>
            <a:r>
              <a:rPr lang="en-US"/>
              <a:t>6/13/2024</a:t>
            </a:r>
            <a:endParaRPr lang="en-US" dirty="0"/>
          </a:p>
        </p:txBody>
      </p:sp>
      <p:pic>
        <p:nvPicPr>
          <p:cNvPr id="13" name="Picture 12">
            <a:extLst>
              <a:ext uri="{FF2B5EF4-FFF2-40B4-BE49-F238E27FC236}">
                <a16:creationId xmlns:a16="http://schemas.microsoft.com/office/drawing/2014/main" id="{396B2768-4586-5BD7-2134-2D25D8E5E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64" y="5155103"/>
            <a:ext cx="4621791" cy="833611"/>
          </a:xfrm>
          <a:prstGeom prst="rect">
            <a:avLst/>
          </a:prstGeom>
        </p:spPr>
      </p:pic>
    </p:spTree>
    <p:extLst>
      <p:ext uri="{BB962C8B-B14F-4D97-AF65-F5344CB8AC3E}">
        <p14:creationId xmlns:p14="http://schemas.microsoft.com/office/powerpoint/2010/main" val="49252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aph showing a number of objects">
            <a:extLst>
              <a:ext uri="{FF2B5EF4-FFF2-40B4-BE49-F238E27FC236}">
                <a16:creationId xmlns:a16="http://schemas.microsoft.com/office/drawing/2014/main" id="{121B097F-5872-7EAD-8FD9-A510BAEE6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5" y="1303099"/>
            <a:ext cx="6074015" cy="3211595"/>
          </a:xfrm>
          <a:prstGeom prst="rect">
            <a:avLst/>
          </a:prstGeom>
          <a:ln w="28575">
            <a:solidFill>
              <a:srgbClr val="FF0000"/>
            </a:solidFill>
          </a:ln>
        </p:spPr>
      </p:pic>
      <p:sp>
        <p:nvSpPr>
          <p:cNvPr id="5" name="Footer Placeholder 4">
            <a:extLst>
              <a:ext uri="{FF2B5EF4-FFF2-40B4-BE49-F238E27FC236}">
                <a16:creationId xmlns:a16="http://schemas.microsoft.com/office/drawing/2014/main" id="{8CC00487-3208-85CB-850B-E78A24DD15E6}"/>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3D3B2309-314C-C0AD-6870-8BF1E2CD9E66}"/>
              </a:ext>
            </a:extLst>
          </p:cNvPr>
          <p:cNvSpPr>
            <a:spLocks noGrp="1"/>
          </p:cNvSpPr>
          <p:nvPr>
            <p:ph type="sldNum" sz="quarter" idx="12"/>
          </p:nvPr>
        </p:nvSpPr>
        <p:spPr/>
        <p:txBody>
          <a:bodyPr/>
          <a:lstStyle/>
          <a:p>
            <a:fld id="{851F2789-2BF6-4EF0-93A6-233C0CE5C772}" type="slidenum">
              <a:rPr lang="en-US" smtClean="0"/>
              <a:t>10</a:t>
            </a:fld>
            <a:endParaRPr lang="en-US"/>
          </a:p>
        </p:txBody>
      </p:sp>
      <p:sp>
        <p:nvSpPr>
          <p:cNvPr id="2" name="Date Placeholder 1">
            <a:extLst>
              <a:ext uri="{FF2B5EF4-FFF2-40B4-BE49-F238E27FC236}">
                <a16:creationId xmlns:a16="http://schemas.microsoft.com/office/drawing/2014/main" id="{F8E0614A-7E1C-8C6F-921A-E3D8E1311F2A}"/>
              </a:ext>
            </a:extLst>
          </p:cNvPr>
          <p:cNvSpPr>
            <a:spLocks noGrp="1"/>
          </p:cNvSpPr>
          <p:nvPr>
            <p:ph type="dt" sz="half" idx="10"/>
          </p:nvPr>
        </p:nvSpPr>
        <p:spPr/>
        <p:txBody>
          <a:bodyPr/>
          <a:lstStyle/>
          <a:p>
            <a:r>
              <a:rPr lang="en-US"/>
              <a:t>6/13/2024</a:t>
            </a:r>
          </a:p>
        </p:txBody>
      </p:sp>
      <p:sp>
        <p:nvSpPr>
          <p:cNvPr id="17" name="Title 2">
            <a:extLst>
              <a:ext uri="{FF2B5EF4-FFF2-40B4-BE49-F238E27FC236}">
                <a16:creationId xmlns:a16="http://schemas.microsoft.com/office/drawing/2014/main" id="{2DE7B41E-A3AE-2F26-157A-3CF6AB1AAB26}"/>
              </a:ext>
            </a:extLst>
          </p:cNvPr>
          <p:cNvSpPr>
            <a:spLocks noGrp="1"/>
          </p:cNvSpPr>
          <p:nvPr>
            <p:ph type="title"/>
          </p:nvPr>
        </p:nvSpPr>
        <p:spPr>
          <a:xfrm>
            <a:off x="0" y="-8807"/>
            <a:ext cx="12192000" cy="698361"/>
          </a:xfrm>
        </p:spPr>
        <p:txBody>
          <a:bodyPr anchor="ctr">
            <a:normAutofit/>
          </a:bodyPr>
          <a:lstStyle/>
          <a:p>
            <a:r>
              <a:rPr lang="en-US" dirty="0"/>
              <a:t>Results: Mandelstam variable and Invariant mass of Rho0 meson</a:t>
            </a:r>
          </a:p>
        </p:txBody>
      </p:sp>
      <p:sp>
        <p:nvSpPr>
          <p:cNvPr id="11" name="Rectangle 10">
            <a:extLst>
              <a:ext uri="{FF2B5EF4-FFF2-40B4-BE49-F238E27FC236}">
                <a16:creationId xmlns:a16="http://schemas.microsoft.com/office/drawing/2014/main" id="{E9F8AC97-7F1F-3110-507B-BED4A382EFFA}"/>
              </a:ext>
            </a:extLst>
          </p:cNvPr>
          <p:cNvSpPr/>
          <p:nvPr/>
        </p:nvSpPr>
        <p:spPr>
          <a:xfrm>
            <a:off x="463988" y="5473389"/>
            <a:ext cx="5778652" cy="597107"/>
          </a:xfrm>
          <a:prstGeom prst="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Relativistic </a:t>
            </a:r>
            <a:r>
              <a:rPr lang="en-US" b="1" dirty="0" err="1"/>
              <a:t>Breit</a:t>
            </a:r>
            <a:r>
              <a:rPr lang="en-US" b="1" dirty="0"/>
              <a:t>–Wigner  and 2</a:t>
            </a:r>
            <a:r>
              <a:rPr lang="en-US" b="1" baseline="30000" dirty="0"/>
              <a:t>nd</a:t>
            </a:r>
            <a:r>
              <a:rPr lang="en-US" b="1" dirty="0"/>
              <a:t> order polynomial combination in fitting invariant mass</a:t>
            </a:r>
            <a:r>
              <a:rPr lang="az-Cyrl-AZ" sz="1800" b="1" dirty="0"/>
              <a:t> </a:t>
            </a:r>
            <a:r>
              <a:rPr lang="en-US" sz="1800" b="1" dirty="0"/>
              <a:t>(</a:t>
            </a:r>
            <a:r>
              <a:rPr lang="az-Cyrl-AZ" sz="1800" b="1" dirty="0"/>
              <a:t>п</a:t>
            </a:r>
            <a:r>
              <a:rPr lang="en-US" sz="1800" b="1" baseline="30000" dirty="0">
                <a:latin typeface="Abadi" panose="020B0604020104020204" pitchFamily="34" charset="0"/>
              </a:rPr>
              <a:t>+</a:t>
            </a:r>
            <a:r>
              <a:rPr lang="az-Cyrl-AZ" sz="1800" b="1" dirty="0"/>
              <a:t> п</a:t>
            </a:r>
            <a:r>
              <a:rPr lang="en-US" sz="1800" b="1" baseline="30000" dirty="0">
                <a:latin typeface="Abadi" panose="020B0604020104020204" pitchFamily="34" charset="0"/>
              </a:rPr>
              <a:t>-</a:t>
            </a:r>
            <a:r>
              <a:rPr lang="en-US" sz="1800" b="1" dirty="0">
                <a:latin typeface="Abadi" panose="020B0604020104020204" pitchFamily="34" charset="0"/>
              </a:rPr>
              <a:t>)</a:t>
            </a:r>
            <a:r>
              <a:rPr lang="en-US" sz="1800" b="1" dirty="0"/>
              <a:t> </a:t>
            </a:r>
            <a:endParaRPr lang="en-US" dirty="0"/>
          </a:p>
        </p:txBody>
      </p:sp>
      <p:sp>
        <p:nvSpPr>
          <p:cNvPr id="4" name="TextBox 3">
            <a:extLst>
              <a:ext uri="{FF2B5EF4-FFF2-40B4-BE49-F238E27FC236}">
                <a16:creationId xmlns:a16="http://schemas.microsoft.com/office/drawing/2014/main" id="{37553A43-0C5D-6FE7-DB68-75502A16AF59}"/>
              </a:ext>
            </a:extLst>
          </p:cNvPr>
          <p:cNvSpPr txBox="1"/>
          <p:nvPr/>
        </p:nvSpPr>
        <p:spPr>
          <a:xfrm>
            <a:off x="286188" y="826010"/>
            <a:ext cx="5455920" cy="400110"/>
          </a:xfrm>
          <a:prstGeom prst="rect">
            <a:avLst/>
          </a:prstGeom>
          <a:noFill/>
        </p:spPr>
        <p:txBody>
          <a:bodyPr wrap="square" rtlCol="0">
            <a:spAutoFit/>
          </a:bodyPr>
          <a:lstStyle/>
          <a:p>
            <a:r>
              <a:rPr lang="en-US" sz="2000" b="1" dirty="0" err="1">
                <a:latin typeface="Abadi" panose="020B0604020104020204" pitchFamily="34" charset="0"/>
              </a:rPr>
              <a:t>Mandelstan</a:t>
            </a:r>
            <a:r>
              <a:rPr lang="en-US" sz="2000" b="1" dirty="0">
                <a:latin typeface="Abadi" panose="020B0604020104020204" pitchFamily="34" charset="0"/>
              </a:rPr>
              <a:t> variable |t| in Deuterium</a:t>
            </a:r>
          </a:p>
        </p:txBody>
      </p:sp>
      <p:sp>
        <p:nvSpPr>
          <p:cNvPr id="12" name="TextBox 11">
            <a:extLst>
              <a:ext uri="{FF2B5EF4-FFF2-40B4-BE49-F238E27FC236}">
                <a16:creationId xmlns:a16="http://schemas.microsoft.com/office/drawing/2014/main" id="{8B823777-DD0C-B29C-D397-59643B628C20}"/>
              </a:ext>
            </a:extLst>
          </p:cNvPr>
          <p:cNvSpPr txBox="1"/>
          <p:nvPr/>
        </p:nvSpPr>
        <p:spPr>
          <a:xfrm>
            <a:off x="2433291" y="4035635"/>
            <a:ext cx="5455920" cy="400110"/>
          </a:xfrm>
          <a:prstGeom prst="rect">
            <a:avLst/>
          </a:prstGeom>
          <a:noFill/>
        </p:spPr>
        <p:txBody>
          <a:bodyPr wrap="square" rtlCol="0">
            <a:spAutoFit/>
          </a:bodyPr>
          <a:lstStyle/>
          <a:p>
            <a:r>
              <a:rPr lang="en-US" sz="2000" b="1" dirty="0">
                <a:latin typeface="Abadi" panose="020B0604020104020204" pitchFamily="34" charset="0"/>
              </a:rPr>
              <a:t>|t| (GeV/C)</a:t>
            </a:r>
            <a:r>
              <a:rPr lang="en-US" sz="2000" b="1" baseline="30000" dirty="0">
                <a:latin typeface="Abadi" panose="020B0604020104020204" pitchFamily="34" charset="0"/>
              </a:rPr>
              <a:t>2</a:t>
            </a:r>
            <a:endParaRPr lang="en-US" sz="2000" b="1" dirty="0">
              <a:latin typeface="Abadi" panose="020B0604020104020204" pitchFamily="34" charset="0"/>
            </a:endParaRPr>
          </a:p>
        </p:txBody>
      </p:sp>
      <p:sp>
        <p:nvSpPr>
          <p:cNvPr id="15" name="TextBox 14">
            <a:extLst>
              <a:ext uri="{FF2B5EF4-FFF2-40B4-BE49-F238E27FC236}">
                <a16:creationId xmlns:a16="http://schemas.microsoft.com/office/drawing/2014/main" id="{F8406831-3E78-7949-17D7-18CD26F757D0}"/>
              </a:ext>
            </a:extLst>
          </p:cNvPr>
          <p:cNvSpPr txBox="1"/>
          <p:nvPr/>
        </p:nvSpPr>
        <p:spPr>
          <a:xfrm>
            <a:off x="4963160" y="4907874"/>
            <a:ext cx="2265680" cy="369332"/>
          </a:xfrm>
          <a:prstGeom prst="rect">
            <a:avLst/>
          </a:prstGeom>
          <a:noFill/>
        </p:spPr>
        <p:txBody>
          <a:bodyPr wrap="square" rtlCol="0">
            <a:spAutoFit/>
          </a:bodyPr>
          <a:lstStyle/>
          <a:p>
            <a:r>
              <a:rPr lang="en-US" dirty="0" err="1"/>
              <a:t>M</a:t>
            </a:r>
            <a:r>
              <a:rPr lang="en-US" baseline="-25000" dirty="0" err="1"/>
              <a:t>Rho</a:t>
            </a:r>
            <a:r>
              <a:rPr lang="en-US" dirty="0"/>
              <a:t> = 0.775 GeV/c</a:t>
            </a:r>
            <a:r>
              <a:rPr lang="en-US" baseline="30000" dirty="0"/>
              <a:t>2</a:t>
            </a:r>
          </a:p>
        </p:txBody>
      </p:sp>
      <p:pic>
        <p:nvPicPr>
          <p:cNvPr id="20" name="Picture 19" descr="A graph of a graph of a graph">
            <a:extLst>
              <a:ext uri="{FF2B5EF4-FFF2-40B4-BE49-F238E27FC236}">
                <a16:creationId xmlns:a16="http://schemas.microsoft.com/office/drawing/2014/main" id="{9085AD3A-3123-1945-261F-42714EFBFE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6791" y="945525"/>
            <a:ext cx="4909639" cy="2521373"/>
          </a:xfrm>
          <a:prstGeom prst="rect">
            <a:avLst/>
          </a:prstGeom>
          <a:ln w="31750">
            <a:solidFill>
              <a:srgbClr val="FF0000">
                <a:alpha val="99000"/>
              </a:srgbClr>
            </a:solidFill>
          </a:ln>
        </p:spPr>
      </p:pic>
      <p:pic>
        <p:nvPicPr>
          <p:cNvPr id="26" name="Picture 25" descr="A graph of a graph">
            <a:extLst>
              <a:ext uri="{FF2B5EF4-FFF2-40B4-BE49-F238E27FC236}">
                <a16:creationId xmlns:a16="http://schemas.microsoft.com/office/drawing/2014/main" id="{214C4785-0F7B-9F34-2D02-F0BE689E5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6867" y="3502529"/>
            <a:ext cx="5042884" cy="2589802"/>
          </a:xfrm>
          <a:prstGeom prst="rect">
            <a:avLst/>
          </a:prstGeom>
          <a:ln w="28575">
            <a:solidFill>
              <a:srgbClr val="FF0000"/>
            </a:solidFill>
          </a:ln>
        </p:spPr>
      </p:pic>
      <p:pic>
        <p:nvPicPr>
          <p:cNvPr id="3" name="Picture 2">
            <a:extLst>
              <a:ext uri="{FF2B5EF4-FFF2-40B4-BE49-F238E27FC236}">
                <a16:creationId xmlns:a16="http://schemas.microsoft.com/office/drawing/2014/main" id="{4D495605-78F4-B6FD-E057-61B36915CE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3468" y="4654158"/>
            <a:ext cx="2433291" cy="586335"/>
          </a:xfrm>
          <a:prstGeom prst="rect">
            <a:avLst/>
          </a:prstGeom>
          <a:ln w="19050">
            <a:solidFill>
              <a:srgbClr val="FF0000"/>
            </a:solidFill>
          </a:ln>
        </p:spPr>
      </p:pic>
    </p:spTree>
    <p:custDataLst>
      <p:tags r:id="rId1"/>
    </p:custDataLst>
    <p:extLst>
      <p:ext uri="{BB962C8B-B14F-4D97-AF65-F5344CB8AC3E}">
        <p14:creationId xmlns:p14="http://schemas.microsoft.com/office/powerpoint/2010/main" val="10907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8B8B58-BF18-2125-56B1-0B500E4496CB}"/>
              </a:ext>
            </a:extLst>
          </p:cNvPr>
          <p:cNvSpPr/>
          <p:nvPr/>
        </p:nvSpPr>
        <p:spPr>
          <a:xfrm>
            <a:off x="152401" y="839994"/>
            <a:ext cx="8463279" cy="4429759"/>
          </a:xfrm>
          <a:prstGeom prst="rect">
            <a:avLst/>
          </a:prstGeom>
          <a:solidFill>
            <a:srgbClr val="00B0F0">
              <a:alpha val="31000"/>
            </a:srgbClr>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graph of a chemical reaction&#10;&#10;Description automatically generated with medium confidence">
            <a:extLst>
              <a:ext uri="{FF2B5EF4-FFF2-40B4-BE49-F238E27FC236}">
                <a16:creationId xmlns:a16="http://schemas.microsoft.com/office/drawing/2014/main" id="{A6C3A612-7100-1FD8-3F72-59899D643B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184" y="883730"/>
            <a:ext cx="8190580" cy="4206320"/>
          </a:xfrm>
          <a:ln w="19050">
            <a:solidFill>
              <a:srgbClr val="FF0000"/>
            </a:solidFill>
          </a:ln>
          <a:effectLst>
            <a:glow rad="63500">
              <a:schemeClr val="accent3">
                <a:satMod val="175000"/>
                <a:alpha val="40000"/>
              </a:schemeClr>
            </a:glow>
          </a:effectLst>
        </p:spPr>
      </p:pic>
      <p:sp>
        <p:nvSpPr>
          <p:cNvPr id="3" name="Title 2">
            <a:extLst>
              <a:ext uri="{FF2B5EF4-FFF2-40B4-BE49-F238E27FC236}">
                <a16:creationId xmlns:a16="http://schemas.microsoft.com/office/drawing/2014/main" id="{1E87BAFD-DCBF-5D44-2CA3-6C9184AC4011}"/>
              </a:ext>
            </a:extLst>
          </p:cNvPr>
          <p:cNvSpPr>
            <a:spLocks noGrp="1"/>
          </p:cNvSpPr>
          <p:nvPr>
            <p:ph type="title"/>
          </p:nvPr>
        </p:nvSpPr>
        <p:spPr/>
        <p:txBody>
          <a:bodyPr/>
          <a:lstStyle/>
          <a:p>
            <a:r>
              <a:rPr lang="en-US" dirty="0">
                <a:latin typeface="Gill Sans MT" panose="020B0502020104020203" pitchFamily="34" charset="0"/>
              </a:rPr>
              <a:t>Efficiency</a:t>
            </a:r>
          </a:p>
        </p:txBody>
      </p:sp>
      <p:sp>
        <p:nvSpPr>
          <p:cNvPr id="4" name="Date Placeholder 3">
            <a:extLst>
              <a:ext uri="{FF2B5EF4-FFF2-40B4-BE49-F238E27FC236}">
                <a16:creationId xmlns:a16="http://schemas.microsoft.com/office/drawing/2014/main" id="{1483FFF2-9EF7-7F81-CF66-873CAA851E40}"/>
              </a:ext>
            </a:extLst>
          </p:cNvPr>
          <p:cNvSpPr>
            <a:spLocks noGrp="1"/>
          </p:cNvSpPr>
          <p:nvPr>
            <p:ph type="dt" sz="half" idx="10"/>
          </p:nvPr>
        </p:nvSpPr>
        <p:spPr/>
        <p:txBody>
          <a:bodyPr/>
          <a:lstStyle/>
          <a:p>
            <a:pPr algn="ctr"/>
            <a:r>
              <a:rPr lang="en-US"/>
              <a:t>6/13/2024</a:t>
            </a:r>
            <a:endParaRPr lang="en-US" dirty="0"/>
          </a:p>
        </p:txBody>
      </p:sp>
      <p:sp>
        <p:nvSpPr>
          <p:cNvPr id="5" name="Footer Placeholder 4">
            <a:extLst>
              <a:ext uri="{FF2B5EF4-FFF2-40B4-BE49-F238E27FC236}">
                <a16:creationId xmlns:a16="http://schemas.microsoft.com/office/drawing/2014/main" id="{A10BDBDD-5490-6A4B-DEBD-018906EBB6AD}"/>
              </a:ext>
            </a:extLst>
          </p:cNvPr>
          <p:cNvSpPr>
            <a:spLocks noGrp="1"/>
          </p:cNvSpPr>
          <p:nvPr>
            <p:ph type="ftr" sz="quarter" idx="11"/>
          </p:nvPr>
        </p:nvSpPr>
        <p:spPr/>
        <p:txBody>
          <a:bodyPr/>
          <a:lstStyle/>
          <a:p>
            <a:pPr algn="l"/>
            <a:r>
              <a:rPr lang="pt-BR"/>
              <a:t>BHESHA  R DEVKOTA      HUGS-2024</a:t>
            </a:r>
            <a:endParaRPr lang="en-US" dirty="0"/>
          </a:p>
        </p:txBody>
      </p:sp>
      <p:sp>
        <p:nvSpPr>
          <p:cNvPr id="6" name="Slide Number Placeholder 5">
            <a:extLst>
              <a:ext uri="{FF2B5EF4-FFF2-40B4-BE49-F238E27FC236}">
                <a16:creationId xmlns:a16="http://schemas.microsoft.com/office/drawing/2014/main" id="{84DE73FA-83CF-46CB-F0C6-E9CEC56D8783}"/>
              </a:ext>
            </a:extLst>
          </p:cNvPr>
          <p:cNvSpPr>
            <a:spLocks noGrp="1"/>
          </p:cNvSpPr>
          <p:nvPr>
            <p:ph type="sldNum" sz="quarter" idx="12"/>
          </p:nvPr>
        </p:nvSpPr>
        <p:spPr/>
        <p:txBody>
          <a:bodyPr/>
          <a:lstStyle/>
          <a:p>
            <a:fld id="{851F2789-2BF6-4EF0-93A6-233C0CE5C772}" type="slidenum">
              <a:rPr lang="en-US" smtClean="0"/>
              <a:t>11</a:t>
            </a:fld>
            <a:endParaRPr lang="en-US"/>
          </a:p>
        </p:txBody>
      </p:sp>
      <p:sp>
        <p:nvSpPr>
          <p:cNvPr id="7" name="TextBox 6">
            <a:extLst>
              <a:ext uri="{FF2B5EF4-FFF2-40B4-BE49-F238E27FC236}">
                <a16:creationId xmlns:a16="http://schemas.microsoft.com/office/drawing/2014/main" id="{3D1EFB81-F63D-9356-5A23-9E92A7C7DF78}"/>
              </a:ext>
            </a:extLst>
          </p:cNvPr>
          <p:cNvSpPr txBox="1"/>
          <p:nvPr/>
        </p:nvSpPr>
        <p:spPr>
          <a:xfrm>
            <a:off x="1737616" y="5352917"/>
            <a:ext cx="4836160" cy="707886"/>
          </a:xfrm>
          <a:prstGeom prst="rect">
            <a:avLst/>
          </a:prstGeom>
          <a:noFill/>
        </p:spPr>
        <p:txBody>
          <a:bodyPr wrap="square" rtlCol="0">
            <a:spAutoFit/>
          </a:bodyPr>
          <a:lstStyle/>
          <a:p>
            <a:pPr algn="ctr"/>
            <a:r>
              <a:rPr lang="en-US" sz="2000" dirty="0">
                <a:latin typeface="Abadi" panose="020B0604020104020204" pitchFamily="34" charset="0"/>
              </a:rPr>
              <a:t>Plot: A plot of efficiency vs momentum distribution |-t| GeV</a:t>
            </a:r>
            <a:r>
              <a:rPr lang="en-US" sz="2000" baseline="30000" dirty="0">
                <a:latin typeface="Abadi" panose="020B0604020104020204" pitchFamily="34" charset="0"/>
              </a:rPr>
              <a:t>2</a:t>
            </a:r>
          </a:p>
        </p:txBody>
      </p:sp>
      <p:sp>
        <p:nvSpPr>
          <p:cNvPr id="10" name="TextBox 9">
            <a:extLst>
              <a:ext uri="{FF2B5EF4-FFF2-40B4-BE49-F238E27FC236}">
                <a16:creationId xmlns:a16="http://schemas.microsoft.com/office/drawing/2014/main" id="{C9043539-214B-4641-CE4A-38DF459A5D2B}"/>
              </a:ext>
            </a:extLst>
          </p:cNvPr>
          <p:cNvSpPr txBox="1"/>
          <p:nvPr/>
        </p:nvSpPr>
        <p:spPr>
          <a:xfrm>
            <a:off x="8778239" y="1234127"/>
            <a:ext cx="3158577" cy="3046988"/>
          </a:xfrm>
          <a:prstGeom prst="rect">
            <a:avLst/>
          </a:prstGeom>
          <a:noFill/>
        </p:spPr>
        <p:txBody>
          <a:bodyPr wrap="square">
            <a:spAutoFit/>
          </a:bodyPr>
          <a:lstStyle/>
          <a:p>
            <a:pPr marL="285750" indent="-285750" algn="ctr">
              <a:buFont typeface="Arial" panose="020B0604020202020204" pitchFamily="34" charset="0"/>
              <a:buChar char="•"/>
            </a:pPr>
            <a:r>
              <a:rPr lang="en-US" sz="1800" dirty="0">
                <a:latin typeface="Abadi" panose="020B0604020104020204" pitchFamily="34" charset="0"/>
              </a:rPr>
              <a:t>Efficiency for deuterium is slightly higher than those </a:t>
            </a:r>
            <a:r>
              <a:rPr lang="en-US" dirty="0">
                <a:latin typeface="Abadi" panose="020B0604020104020204" pitchFamily="34" charset="0"/>
              </a:rPr>
              <a:t>for helium and carbon.</a:t>
            </a:r>
          </a:p>
          <a:p>
            <a:pPr marL="285750" indent="-285750">
              <a:buFont typeface="Arial" panose="020B0604020202020204" pitchFamily="34" charset="0"/>
              <a:buChar char="•"/>
            </a:pPr>
            <a:r>
              <a:rPr lang="en-US" dirty="0">
                <a:latin typeface="Abadi" panose="020B0604020104020204" pitchFamily="34" charset="0"/>
              </a:rPr>
              <a:t>For </a:t>
            </a:r>
            <a:r>
              <a:rPr lang="en-US" dirty="0">
                <a:solidFill>
                  <a:srgbClr val="FF0000"/>
                </a:solidFill>
                <a:latin typeface="Abadi" panose="020B0604020104020204" pitchFamily="34" charset="0"/>
              </a:rPr>
              <a:t>1.0 &lt; |-t| GeV</a:t>
            </a:r>
            <a:r>
              <a:rPr lang="en-US" baseline="30000" dirty="0">
                <a:solidFill>
                  <a:srgbClr val="FF0000"/>
                </a:solidFill>
                <a:latin typeface="Abadi" panose="020B0604020104020204" pitchFamily="34" charset="0"/>
              </a:rPr>
              <a:t>2</a:t>
            </a:r>
            <a:r>
              <a:rPr lang="en-US" dirty="0">
                <a:solidFill>
                  <a:srgbClr val="FF0000"/>
                </a:solidFill>
                <a:latin typeface="Abadi" panose="020B0604020104020204" pitchFamily="34" charset="0"/>
              </a:rPr>
              <a:t> </a:t>
            </a:r>
            <a:r>
              <a:rPr lang="en-US" dirty="0">
                <a:solidFill>
                  <a:srgbClr val="FF0000"/>
                </a:solidFill>
                <a:latin typeface="Abadi" panose="020B0604020104020204" pitchFamily="34" charset="0"/>
                <a:ea typeface="Cambria Math" panose="02040503050406030204" pitchFamily="18" charset="0"/>
              </a:rPr>
              <a:t>≤1.2 </a:t>
            </a:r>
            <a:r>
              <a:rPr lang="en-US" dirty="0">
                <a:solidFill>
                  <a:schemeClr val="tx1"/>
                </a:solidFill>
                <a:latin typeface="Abadi" panose="020B0604020104020204" pitchFamily="34" charset="0"/>
                <a:ea typeface="Cambria Math" panose="02040503050406030204" pitchFamily="18" charset="0"/>
              </a:rPr>
              <a:t>efficiency is approximately </a:t>
            </a:r>
            <a:r>
              <a:rPr lang="en-US" dirty="0">
                <a:solidFill>
                  <a:srgbClr val="FF0000"/>
                </a:solidFill>
                <a:latin typeface="Abadi" panose="020B0604020104020204" pitchFamily="34" charset="0"/>
                <a:ea typeface="Cambria Math" panose="02040503050406030204" pitchFamily="18" charset="0"/>
              </a:rPr>
              <a:t>33%.</a:t>
            </a:r>
          </a:p>
          <a:p>
            <a:pPr marL="285750" indent="-285750">
              <a:buFont typeface="Arial" panose="020B0604020202020204" pitchFamily="34" charset="0"/>
              <a:buChar char="•"/>
            </a:pPr>
            <a:r>
              <a:rPr lang="en-US" dirty="0">
                <a:latin typeface="Abadi" panose="020B0604020104020204" pitchFamily="34" charset="0"/>
              </a:rPr>
              <a:t>For </a:t>
            </a:r>
            <a:r>
              <a:rPr lang="en-US" dirty="0">
                <a:solidFill>
                  <a:srgbClr val="002060"/>
                </a:solidFill>
                <a:latin typeface="Abadi" panose="020B0604020104020204" pitchFamily="34" charset="0"/>
              </a:rPr>
              <a:t>3.4 &lt; |-t| GeV</a:t>
            </a:r>
            <a:r>
              <a:rPr lang="en-US" baseline="30000" dirty="0">
                <a:solidFill>
                  <a:srgbClr val="002060"/>
                </a:solidFill>
                <a:latin typeface="Abadi" panose="020B0604020104020204" pitchFamily="34" charset="0"/>
              </a:rPr>
              <a:t>2</a:t>
            </a:r>
            <a:r>
              <a:rPr lang="en-US" dirty="0">
                <a:solidFill>
                  <a:srgbClr val="002060"/>
                </a:solidFill>
                <a:latin typeface="Abadi" panose="020B0604020104020204" pitchFamily="34" charset="0"/>
              </a:rPr>
              <a:t> </a:t>
            </a:r>
            <a:r>
              <a:rPr lang="en-US" dirty="0">
                <a:solidFill>
                  <a:srgbClr val="002060"/>
                </a:solidFill>
                <a:latin typeface="Abadi" panose="020B0604020104020204" pitchFamily="34" charset="0"/>
                <a:ea typeface="Cambria Math" panose="02040503050406030204" pitchFamily="18" charset="0"/>
              </a:rPr>
              <a:t>≤4.6 </a:t>
            </a:r>
            <a:r>
              <a:rPr lang="en-US" dirty="0">
                <a:solidFill>
                  <a:schemeClr val="tx1"/>
                </a:solidFill>
                <a:latin typeface="Abadi" panose="020B0604020104020204" pitchFamily="34" charset="0"/>
                <a:ea typeface="Cambria Math" panose="02040503050406030204" pitchFamily="18" charset="0"/>
              </a:rPr>
              <a:t>efficiency is approximately </a:t>
            </a:r>
            <a:r>
              <a:rPr lang="en-US" dirty="0">
                <a:solidFill>
                  <a:srgbClr val="002060"/>
                </a:solidFill>
                <a:latin typeface="Abadi" panose="020B0604020104020204" pitchFamily="34" charset="0"/>
                <a:ea typeface="Cambria Math" panose="02040503050406030204" pitchFamily="18" charset="0"/>
              </a:rPr>
              <a:t>10%</a:t>
            </a:r>
            <a:r>
              <a:rPr lang="en-US" dirty="0">
                <a:solidFill>
                  <a:schemeClr val="tx1"/>
                </a:solidFill>
                <a:latin typeface="Abadi" panose="020B0604020104020204" pitchFamily="34" charset="0"/>
                <a:ea typeface="Cambria Math" panose="02040503050406030204" pitchFamily="18" charset="0"/>
              </a:rPr>
              <a:t>.</a:t>
            </a:r>
          </a:p>
          <a:p>
            <a:pPr marL="285750" indent="-285750">
              <a:buFont typeface="Arial" panose="020B0604020202020204" pitchFamily="34" charset="0"/>
              <a:buChar char="•"/>
            </a:pPr>
            <a:endParaRPr lang="en-US" dirty="0">
              <a:latin typeface="Abadi" panose="020B0604020104020204" pitchFamily="34" charset="0"/>
            </a:endParaRPr>
          </a:p>
          <a:p>
            <a:pPr marL="285750" indent="-285750">
              <a:buFont typeface="Arial" panose="020B0604020202020204" pitchFamily="34" charset="0"/>
              <a:buChar char="•"/>
            </a:pPr>
            <a:endParaRPr lang="en-US" sz="1800" baseline="30000" dirty="0">
              <a:latin typeface="Abadi" panose="020B0604020104020204" pitchFamily="34" charset="0"/>
            </a:endParaRPr>
          </a:p>
        </p:txBody>
      </p:sp>
      <p:sp>
        <p:nvSpPr>
          <p:cNvPr id="11" name="TextBox 10">
            <a:extLst>
              <a:ext uri="{FF2B5EF4-FFF2-40B4-BE49-F238E27FC236}">
                <a16:creationId xmlns:a16="http://schemas.microsoft.com/office/drawing/2014/main" id="{93E08E17-BED4-2D43-3833-BAB3D82AC464}"/>
              </a:ext>
            </a:extLst>
          </p:cNvPr>
          <p:cNvSpPr txBox="1"/>
          <p:nvPr/>
        </p:nvSpPr>
        <p:spPr>
          <a:xfrm>
            <a:off x="5370928" y="4784071"/>
            <a:ext cx="6216804" cy="369332"/>
          </a:xfrm>
          <a:prstGeom prst="rect">
            <a:avLst/>
          </a:prstGeom>
          <a:noFill/>
        </p:spPr>
        <p:txBody>
          <a:bodyPr wrap="square">
            <a:spAutoFit/>
          </a:bodyPr>
          <a:lstStyle/>
          <a:p>
            <a:r>
              <a:rPr lang="en-US" b="1" dirty="0">
                <a:latin typeface="Abadi" panose="020B0604020104020204" pitchFamily="34" charset="0"/>
              </a:rPr>
              <a:t>|- t| GeV</a:t>
            </a:r>
            <a:r>
              <a:rPr lang="en-US" b="1" baseline="30000" dirty="0">
                <a:latin typeface="Abadi" panose="020B0604020104020204" pitchFamily="34" charset="0"/>
              </a:rPr>
              <a:t>2</a:t>
            </a:r>
            <a:r>
              <a:rPr lang="en-US" sz="1800" dirty="0">
                <a:latin typeface="Abadi" panose="020B0604020104020204" pitchFamily="34" charset="0"/>
              </a:rPr>
              <a:t> </a:t>
            </a:r>
            <a:r>
              <a:rPr lang="en-US" sz="1800" b="1" dirty="0">
                <a:latin typeface="Abadi" panose="020B0604020104020204" pitchFamily="34" charset="0"/>
              </a:rPr>
              <a:t> </a:t>
            </a:r>
          </a:p>
        </p:txBody>
      </p:sp>
      <p:sp>
        <p:nvSpPr>
          <p:cNvPr id="13" name="TextBox 12">
            <a:extLst>
              <a:ext uri="{FF2B5EF4-FFF2-40B4-BE49-F238E27FC236}">
                <a16:creationId xmlns:a16="http://schemas.microsoft.com/office/drawing/2014/main" id="{DDE95963-A115-1F38-4E3D-D5240F748085}"/>
              </a:ext>
            </a:extLst>
          </p:cNvPr>
          <p:cNvSpPr txBox="1"/>
          <p:nvPr/>
        </p:nvSpPr>
        <p:spPr>
          <a:xfrm rot="16200000">
            <a:off x="-2442658" y="-112363"/>
            <a:ext cx="6216804" cy="369332"/>
          </a:xfrm>
          <a:prstGeom prst="rect">
            <a:avLst/>
          </a:prstGeom>
          <a:noFill/>
        </p:spPr>
        <p:txBody>
          <a:bodyPr wrap="square">
            <a:spAutoFit/>
          </a:bodyPr>
          <a:lstStyle/>
          <a:p>
            <a:r>
              <a:rPr lang="en-US" sz="1800" b="1" dirty="0">
                <a:latin typeface="Abadi" panose="020B0604020104020204" pitchFamily="34" charset="0"/>
              </a:rPr>
              <a:t>Efficiency </a:t>
            </a:r>
          </a:p>
        </p:txBody>
      </p:sp>
      <p:sp>
        <p:nvSpPr>
          <p:cNvPr id="12" name="Rectangle: Rounded Corners 11">
            <a:extLst>
              <a:ext uri="{FF2B5EF4-FFF2-40B4-BE49-F238E27FC236}">
                <a16:creationId xmlns:a16="http://schemas.microsoft.com/office/drawing/2014/main" id="{E6BA38BA-742C-88B0-5FD9-5FC819D029AC}"/>
              </a:ext>
            </a:extLst>
          </p:cNvPr>
          <p:cNvSpPr/>
          <p:nvPr/>
        </p:nvSpPr>
        <p:spPr>
          <a:xfrm>
            <a:off x="8714060" y="4148972"/>
            <a:ext cx="3402212" cy="13943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Tagged  Luminosity (pb</a:t>
            </a:r>
            <a:r>
              <a:rPr lang="en-US" baseline="30000" dirty="0"/>
              <a:t>-1</a:t>
            </a:r>
            <a:r>
              <a:rPr lang="en-US" dirty="0"/>
              <a:t>.nucleon</a:t>
            </a:r>
          </a:p>
          <a:p>
            <a:pPr algn="ctr"/>
            <a:r>
              <a:rPr lang="en-US" baseline="30000" dirty="0"/>
              <a:t>2</a:t>
            </a:r>
            <a:r>
              <a:rPr lang="en-US" dirty="0"/>
              <a:t>D:     33.98  </a:t>
            </a:r>
          </a:p>
          <a:p>
            <a:pPr algn="ctr"/>
            <a:r>
              <a:rPr lang="en-US" baseline="30000" dirty="0"/>
              <a:t>4</a:t>
            </a:r>
            <a:r>
              <a:rPr lang="en-US" dirty="0"/>
              <a:t>He:    63.80</a:t>
            </a:r>
          </a:p>
          <a:p>
            <a:pPr algn="ctr"/>
            <a:r>
              <a:rPr lang="en-US" baseline="30000" dirty="0"/>
              <a:t>12</a:t>
            </a:r>
            <a:r>
              <a:rPr lang="en-US" dirty="0"/>
              <a:t>C:     97.93</a:t>
            </a:r>
          </a:p>
        </p:txBody>
      </p:sp>
    </p:spTree>
    <p:extLst>
      <p:ext uri="{BB962C8B-B14F-4D97-AF65-F5344CB8AC3E}">
        <p14:creationId xmlns:p14="http://schemas.microsoft.com/office/powerpoint/2010/main" val="18248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988260-EE5E-B183-C2C1-A0C83531D3F1}"/>
              </a:ext>
            </a:extLst>
          </p:cNvPr>
          <p:cNvSpPr>
            <a:spLocks noGrp="1"/>
          </p:cNvSpPr>
          <p:nvPr>
            <p:ph type="title"/>
          </p:nvPr>
        </p:nvSpPr>
        <p:spPr/>
        <p:txBody>
          <a:bodyPr/>
          <a:lstStyle/>
          <a:p>
            <a:r>
              <a:rPr lang="en-US" dirty="0">
                <a:latin typeface="Gill Sans MT" panose="020B0502020104020203" pitchFamily="34" charset="0"/>
              </a:rPr>
              <a:t>Preliminary Absolute Cross Section</a:t>
            </a:r>
          </a:p>
        </p:txBody>
      </p:sp>
      <p:sp>
        <p:nvSpPr>
          <p:cNvPr id="4" name="Date Placeholder 3">
            <a:extLst>
              <a:ext uri="{FF2B5EF4-FFF2-40B4-BE49-F238E27FC236}">
                <a16:creationId xmlns:a16="http://schemas.microsoft.com/office/drawing/2014/main" id="{07868DA1-F4A2-6847-A899-7DF5A3DD1343}"/>
              </a:ext>
            </a:extLst>
          </p:cNvPr>
          <p:cNvSpPr>
            <a:spLocks noGrp="1"/>
          </p:cNvSpPr>
          <p:nvPr>
            <p:ph type="dt" sz="half" idx="10"/>
          </p:nvPr>
        </p:nvSpPr>
        <p:spPr/>
        <p:txBody>
          <a:bodyPr/>
          <a:lstStyle/>
          <a:p>
            <a:pPr algn="ctr"/>
            <a:r>
              <a:rPr lang="en-US"/>
              <a:t>6/13/2024</a:t>
            </a:r>
            <a:endParaRPr lang="en-US" dirty="0"/>
          </a:p>
        </p:txBody>
      </p:sp>
      <p:sp>
        <p:nvSpPr>
          <p:cNvPr id="5" name="Footer Placeholder 4">
            <a:extLst>
              <a:ext uri="{FF2B5EF4-FFF2-40B4-BE49-F238E27FC236}">
                <a16:creationId xmlns:a16="http://schemas.microsoft.com/office/drawing/2014/main" id="{DB804CCC-4194-2CC5-903A-CD264C0567F3}"/>
              </a:ext>
            </a:extLst>
          </p:cNvPr>
          <p:cNvSpPr>
            <a:spLocks noGrp="1"/>
          </p:cNvSpPr>
          <p:nvPr>
            <p:ph type="ftr" sz="quarter" idx="11"/>
          </p:nvPr>
        </p:nvSpPr>
        <p:spPr/>
        <p:txBody>
          <a:bodyPr/>
          <a:lstStyle/>
          <a:p>
            <a:pPr algn="l"/>
            <a:r>
              <a:rPr lang="pt-BR"/>
              <a:t>BHESHA  R DEVKOTA      HUGS-2024</a:t>
            </a:r>
            <a:endParaRPr lang="en-US" dirty="0"/>
          </a:p>
        </p:txBody>
      </p:sp>
      <p:sp>
        <p:nvSpPr>
          <p:cNvPr id="6" name="Slide Number Placeholder 5">
            <a:extLst>
              <a:ext uri="{FF2B5EF4-FFF2-40B4-BE49-F238E27FC236}">
                <a16:creationId xmlns:a16="http://schemas.microsoft.com/office/drawing/2014/main" id="{140188DD-1F09-943A-4D21-48E81A731B9B}"/>
              </a:ext>
            </a:extLst>
          </p:cNvPr>
          <p:cNvSpPr>
            <a:spLocks noGrp="1"/>
          </p:cNvSpPr>
          <p:nvPr>
            <p:ph type="sldNum" sz="quarter" idx="12"/>
          </p:nvPr>
        </p:nvSpPr>
        <p:spPr/>
        <p:txBody>
          <a:bodyPr/>
          <a:lstStyle/>
          <a:p>
            <a:fld id="{851F2789-2BF6-4EF0-93A6-233C0CE5C772}" type="slidenum">
              <a:rPr lang="en-US" smtClean="0"/>
              <a:t>12</a:t>
            </a:fld>
            <a:endParaRPr lang="en-US"/>
          </a:p>
        </p:txBody>
      </p:sp>
      <p:sp>
        <p:nvSpPr>
          <p:cNvPr id="19" name="Rectangle: Rounded Corners 18">
            <a:extLst>
              <a:ext uri="{FF2B5EF4-FFF2-40B4-BE49-F238E27FC236}">
                <a16:creationId xmlns:a16="http://schemas.microsoft.com/office/drawing/2014/main" id="{65285959-716F-65A0-B67D-40AC103BBF51}"/>
              </a:ext>
            </a:extLst>
          </p:cNvPr>
          <p:cNvSpPr/>
          <p:nvPr/>
        </p:nvSpPr>
        <p:spPr>
          <a:xfrm>
            <a:off x="7919699" y="776189"/>
            <a:ext cx="4272301" cy="1736209"/>
          </a:xfrm>
          <a:prstGeom prst="roundRect">
            <a:avLst/>
          </a:prstGeom>
          <a:solidFill>
            <a:schemeClr val="accent1">
              <a:alpha val="42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2000" dirty="0">
                <a:solidFill>
                  <a:schemeClr val="tx1"/>
                </a:solidFill>
                <a:latin typeface="Abadi" panose="020B0604020104020204" pitchFamily="34" charset="0"/>
              </a:rPr>
              <a:t>Uncertainties in cross section were solely based on data yields.</a:t>
            </a:r>
          </a:p>
          <a:p>
            <a:pPr marL="285750" indent="-285750">
              <a:buFont typeface="Wingdings" panose="05000000000000000000" pitchFamily="2" charset="2"/>
              <a:buChar char="Ø"/>
            </a:pPr>
            <a:r>
              <a:rPr lang="en-US" sz="2000" dirty="0">
                <a:solidFill>
                  <a:schemeClr val="tx1"/>
                </a:solidFill>
                <a:latin typeface="Abadi" panose="020B0604020104020204" pitchFamily="34" charset="0"/>
              </a:rPr>
              <a:t>Rigorous study of the background. </a:t>
            </a:r>
          </a:p>
        </p:txBody>
      </p:sp>
      <p:sp>
        <p:nvSpPr>
          <p:cNvPr id="20" name="TextBox 19">
            <a:extLst>
              <a:ext uri="{FF2B5EF4-FFF2-40B4-BE49-F238E27FC236}">
                <a16:creationId xmlns:a16="http://schemas.microsoft.com/office/drawing/2014/main" id="{DBD19B4C-8C4D-A4D9-CCF0-5BDBA823B005}"/>
              </a:ext>
            </a:extLst>
          </p:cNvPr>
          <p:cNvSpPr txBox="1"/>
          <p:nvPr/>
        </p:nvSpPr>
        <p:spPr>
          <a:xfrm>
            <a:off x="5658001" y="5423186"/>
            <a:ext cx="4836160" cy="707886"/>
          </a:xfrm>
          <a:prstGeom prst="rect">
            <a:avLst/>
          </a:prstGeom>
          <a:noFill/>
        </p:spPr>
        <p:txBody>
          <a:bodyPr wrap="square" rtlCol="0">
            <a:spAutoFit/>
          </a:bodyPr>
          <a:lstStyle/>
          <a:p>
            <a:pPr algn="ctr"/>
            <a:r>
              <a:rPr lang="en-US" sz="2000" dirty="0">
                <a:latin typeface="Abadi" panose="020B0604020104020204" pitchFamily="34" charset="0"/>
              </a:rPr>
              <a:t>Plot: Cross section for </a:t>
            </a:r>
            <a:r>
              <a:rPr lang="en-US" sz="2000" dirty="0">
                <a:latin typeface="Cambria Math" panose="02040503050406030204" pitchFamily="18" charset="0"/>
                <a:ea typeface="Cambria Math" panose="02040503050406030204" pitchFamily="18" charset="0"/>
              </a:rPr>
              <a:t>⍴</a:t>
            </a:r>
            <a:r>
              <a:rPr lang="en-US" sz="2000" baseline="30000" dirty="0">
                <a:latin typeface="Cambria Math" panose="02040503050406030204" pitchFamily="18" charset="0"/>
                <a:ea typeface="Cambria Math" panose="02040503050406030204" pitchFamily="18" charset="0"/>
              </a:rPr>
              <a:t>0 </a:t>
            </a:r>
            <a:r>
              <a:rPr lang="en-US" sz="2000" dirty="0">
                <a:latin typeface="Abadi" panose="020B0604020104020204" pitchFamily="34" charset="0"/>
              </a:rPr>
              <a:t> </a:t>
            </a:r>
            <a:r>
              <a:rPr lang="en-US" sz="2000" dirty="0">
                <a:latin typeface="Cambria Math" panose="02040503050406030204" pitchFamily="18" charset="0"/>
                <a:ea typeface="Cambria Math" panose="02040503050406030204" pitchFamily="18" charset="0"/>
              </a:rPr>
              <a:t>→</a:t>
            </a:r>
            <a:r>
              <a:rPr lang="az-Cyrl-AZ" sz="2000" dirty="0">
                <a:latin typeface="Cambria Math" panose="02040503050406030204" pitchFamily="18" charset="0"/>
                <a:ea typeface="Cambria Math" panose="02040503050406030204" pitchFamily="18" charset="0"/>
              </a:rPr>
              <a:t>п</a:t>
            </a:r>
            <a:r>
              <a:rPr lang="en-US" sz="2000" baseline="30000" dirty="0">
                <a:latin typeface="Cambria Math" panose="02040503050406030204" pitchFamily="18" charset="0"/>
                <a:ea typeface="Cambria Math" panose="02040503050406030204" pitchFamily="18" charset="0"/>
              </a:rPr>
              <a:t>+</a:t>
            </a:r>
            <a:r>
              <a:rPr lang="az-Cyrl-AZ" sz="2000" dirty="0">
                <a:latin typeface="Cambria Math" panose="02040503050406030204" pitchFamily="18" charset="0"/>
                <a:ea typeface="Cambria Math" panose="02040503050406030204" pitchFamily="18" charset="0"/>
              </a:rPr>
              <a:t>п</a:t>
            </a:r>
            <a:r>
              <a:rPr lang="en-US" sz="2000" baseline="30000" dirty="0">
                <a:latin typeface="Cambria Math" panose="02040503050406030204" pitchFamily="18" charset="0"/>
                <a:ea typeface="Cambria Math" panose="02040503050406030204" pitchFamily="18" charset="0"/>
              </a:rPr>
              <a:t>-</a:t>
            </a:r>
            <a:r>
              <a:rPr lang="en-US" sz="2000" dirty="0">
                <a:latin typeface="Abadi" panose="020B0604020104020204" pitchFamily="34" charset="0"/>
              </a:rPr>
              <a:t>for Deuterium, Helium and Carbon.</a:t>
            </a:r>
            <a:endParaRPr lang="en-US" sz="2000" baseline="30000" dirty="0">
              <a:latin typeface="Abadi" panose="020B0604020104020204" pitchFamily="34" charset="0"/>
            </a:endParaRPr>
          </a:p>
        </p:txBody>
      </p:sp>
      <p:grpSp>
        <p:nvGrpSpPr>
          <p:cNvPr id="8" name="Group 7">
            <a:extLst>
              <a:ext uri="{FF2B5EF4-FFF2-40B4-BE49-F238E27FC236}">
                <a16:creationId xmlns:a16="http://schemas.microsoft.com/office/drawing/2014/main" id="{064EE409-A203-E1DC-7565-B5305D4D6308}"/>
              </a:ext>
            </a:extLst>
          </p:cNvPr>
          <p:cNvGrpSpPr/>
          <p:nvPr/>
        </p:nvGrpSpPr>
        <p:grpSpPr>
          <a:xfrm>
            <a:off x="407768" y="754069"/>
            <a:ext cx="14339611" cy="5387218"/>
            <a:chOff x="407768" y="754069"/>
            <a:chExt cx="14339611" cy="5387218"/>
          </a:xfrm>
        </p:grpSpPr>
        <p:pic>
          <p:nvPicPr>
            <p:cNvPr id="11" name="Picture 10" descr="A graph of a number of numbers">
              <a:extLst>
                <a:ext uri="{FF2B5EF4-FFF2-40B4-BE49-F238E27FC236}">
                  <a16:creationId xmlns:a16="http://schemas.microsoft.com/office/drawing/2014/main" id="{AE3FF195-62CE-FC7A-384C-AF105D4F5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68" y="754069"/>
              <a:ext cx="5113179" cy="2625903"/>
            </a:xfrm>
            <a:prstGeom prst="rect">
              <a:avLst/>
            </a:prstGeom>
            <a:ln w="22225">
              <a:solidFill>
                <a:srgbClr val="FF0000"/>
              </a:solidFill>
            </a:ln>
          </p:spPr>
        </p:pic>
        <p:pic>
          <p:nvPicPr>
            <p:cNvPr id="25" name="Picture 24" descr="A graph of a number of numbers">
              <a:extLst>
                <a:ext uri="{FF2B5EF4-FFF2-40B4-BE49-F238E27FC236}">
                  <a16:creationId xmlns:a16="http://schemas.microsoft.com/office/drawing/2014/main" id="{33A383E5-6685-EEF6-0369-58F7C7003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570" y="3424037"/>
              <a:ext cx="5113179" cy="2625903"/>
            </a:xfrm>
            <a:prstGeom prst="rect">
              <a:avLst/>
            </a:prstGeom>
            <a:ln w="25400">
              <a:solidFill>
                <a:srgbClr val="FF0000"/>
              </a:solidFill>
            </a:ln>
          </p:spPr>
        </p:pic>
        <p:pic>
          <p:nvPicPr>
            <p:cNvPr id="21" name="Picture 20" descr="A graph of a graph">
              <a:extLst>
                <a:ext uri="{FF2B5EF4-FFF2-40B4-BE49-F238E27FC236}">
                  <a16:creationId xmlns:a16="http://schemas.microsoft.com/office/drawing/2014/main" id="{AAA67EE5-CEC9-A103-5E7C-132BBF39E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011" y="2774470"/>
              <a:ext cx="5113179" cy="2625902"/>
            </a:xfrm>
            <a:prstGeom prst="rect">
              <a:avLst/>
            </a:prstGeom>
            <a:ln w="25400">
              <a:solidFill>
                <a:srgbClr val="FF0000"/>
              </a:solidFill>
            </a:ln>
          </p:spPr>
        </p:pic>
        <p:sp>
          <p:nvSpPr>
            <p:cNvPr id="9" name="TextBox 8">
              <a:extLst>
                <a:ext uri="{FF2B5EF4-FFF2-40B4-BE49-F238E27FC236}">
                  <a16:creationId xmlns:a16="http://schemas.microsoft.com/office/drawing/2014/main" id="{D1ADD11F-2713-E3BB-6ACA-3851AF4F2F6D}"/>
                </a:ext>
              </a:extLst>
            </p:cNvPr>
            <p:cNvSpPr txBox="1"/>
            <p:nvPr/>
          </p:nvSpPr>
          <p:spPr>
            <a:xfrm>
              <a:off x="3189057" y="3138131"/>
              <a:ext cx="6216804" cy="369332"/>
            </a:xfrm>
            <a:prstGeom prst="rect">
              <a:avLst/>
            </a:prstGeom>
            <a:noFill/>
          </p:spPr>
          <p:txBody>
            <a:bodyPr wrap="square">
              <a:spAutoFit/>
            </a:bodyPr>
            <a:lstStyle/>
            <a:p>
              <a:r>
                <a:rPr lang="en-US" b="1" dirty="0">
                  <a:latin typeface="Abadi" panose="020B0604020104020204" pitchFamily="34" charset="0"/>
                </a:rPr>
                <a:t>|- t| GeV</a:t>
              </a:r>
              <a:r>
                <a:rPr lang="en-US" b="1" baseline="30000" dirty="0">
                  <a:latin typeface="Abadi" panose="020B0604020104020204" pitchFamily="34" charset="0"/>
                </a:rPr>
                <a:t>2</a:t>
              </a:r>
              <a:r>
                <a:rPr lang="en-US" sz="1800" dirty="0">
                  <a:latin typeface="Abadi" panose="020B0604020104020204" pitchFamily="34" charset="0"/>
                </a:rPr>
                <a:t> </a:t>
              </a:r>
              <a:r>
                <a:rPr lang="en-US" sz="1800" b="1" dirty="0">
                  <a:latin typeface="Abadi" panose="020B0604020104020204" pitchFamily="34" charset="0"/>
                </a:rPr>
                <a:t> </a:t>
              </a:r>
            </a:p>
          </p:txBody>
        </p:sp>
        <p:sp>
          <p:nvSpPr>
            <p:cNvPr id="13" name="TextBox 12">
              <a:extLst>
                <a:ext uri="{FF2B5EF4-FFF2-40B4-BE49-F238E27FC236}">
                  <a16:creationId xmlns:a16="http://schemas.microsoft.com/office/drawing/2014/main" id="{239E33E7-54F6-F90D-6CA3-0DD6F8CAF088}"/>
                </a:ext>
              </a:extLst>
            </p:cNvPr>
            <p:cNvSpPr txBox="1"/>
            <p:nvPr/>
          </p:nvSpPr>
          <p:spPr>
            <a:xfrm>
              <a:off x="2987598" y="5771955"/>
              <a:ext cx="6216804" cy="369332"/>
            </a:xfrm>
            <a:prstGeom prst="rect">
              <a:avLst/>
            </a:prstGeom>
            <a:noFill/>
          </p:spPr>
          <p:txBody>
            <a:bodyPr wrap="square">
              <a:spAutoFit/>
            </a:bodyPr>
            <a:lstStyle/>
            <a:p>
              <a:r>
                <a:rPr lang="en-US" b="1" dirty="0">
                  <a:latin typeface="Abadi" panose="020B0604020104020204" pitchFamily="34" charset="0"/>
                </a:rPr>
                <a:t>|- t| GeV</a:t>
              </a:r>
              <a:r>
                <a:rPr lang="en-US" b="1" baseline="30000" dirty="0">
                  <a:latin typeface="Abadi" panose="020B0604020104020204" pitchFamily="34" charset="0"/>
                </a:rPr>
                <a:t>2</a:t>
              </a:r>
              <a:r>
                <a:rPr lang="en-US" sz="1800" dirty="0">
                  <a:latin typeface="Abadi" panose="020B0604020104020204" pitchFamily="34" charset="0"/>
                </a:rPr>
                <a:t> </a:t>
              </a:r>
              <a:r>
                <a:rPr lang="en-US" sz="1800" b="1" dirty="0">
                  <a:latin typeface="Abadi" panose="020B0604020104020204" pitchFamily="34" charset="0"/>
                </a:rPr>
                <a:t> </a:t>
              </a:r>
            </a:p>
          </p:txBody>
        </p:sp>
        <p:sp>
          <p:nvSpPr>
            <p:cNvPr id="15" name="TextBox 14">
              <a:extLst>
                <a:ext uri="{FF2B5EF4-FFF2-40B4-BE49-F238E27FC236}">
                  <a16:creationId xmlns:a16="http://schemas.microsoft.com/office/drawing/2014/main" id="{EE4C41C9-23B6-793F-20C0-943A1B0C401F}"/>
                </a:ext>
              </a:extLst>
            </p:cNvPr>
            <p:cNvSpPr txBox="1"/>
            <p:nvPr/>
          </p:nvSpPr>
          <p:spPr>
            <a:xfrm>
              <a:off x="8530575" y="5007386"/>
              <a:ext cx="6216804" cy="369332"/>
            </a:xfrm>
            <a:prstGeom prst="rect">
              <a:avLst/>
            </a:prstGeom>
            <a:noFill/>
          </p:spPr>
          <p:txBody>
            <a:bodyPr wrap="square">
              <a:spAutoFit/>
            </a:bodyPr>
            <a:lstStyle/>
            <a:p>
              <a:r>
                <a:rPr lang="en-US" b="1" dirty="0">
                  <a:latin typeface="Abadi" panose="020B0604020104020204" pitchFamily="34" charset="0"/>
                </a:rPr>
                <a:t>|- t| GeV</a:t>
              </a:r>
              <a:r>
                <a:rPr lang="en-US" b="1" baseline="30000" dirty="0">
                  <a:latin typeface="Abadi" panose="020B0604020104020204" pitchFamily="34" charset="0"/>
                </a:rPr>
                <a:t>2</a:t>
              </a:r>
              <a:r>
                <a:rPr lang="en-US" sz="1800" dirty="0">
                  <a:latin typeface="Abadi" panose="020B0604020104020204" pitchFamily="34" charset="0"/>
                </a:rPr>
                <a:t> </a:t>
              </a:r>
              <a:r>
                <a:rPr lang="en-US" sz="1800" b="1" dirty="0">
                  <a:latin typeface="Abadi" panose="020B0604020104020204" pitchFamily="34" charset="0"/>
                </a:rPr>
                <a:t> </a:t>
              </a:r>
            </a:p>
          </p:txBody>
        </p:sp>
      </p:grpSp>
      <p:pic>
        <p:nvPicPr>
          <p:cNvPr id="7" name="Picture 6" descr="A black text on a white background&#10;&#10;Description automatically generated">
            <a:extLst>
              <a:ext uri="{FF2B5EF4-FFF2-40B4-BE49-F238E27FC236}">
                <a16:creationId xmlns:a16="http://schemas.microsoft.com/office/drawing/2014/main" id="{AF63334E-52CE-A499-B95F-05AFF9C6C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323" y="1583356"/>
            <a:ext cx="2858644" cy="902196"/>
          </a:xfrm>
          <a:prstGeom prst="rect">
            <a:avLst/>
          </a:prstGeom>
          <a:ln w="25400">
            <a:solidFill>
              <a:srgbClr val="00B0F0"/>
            </a:solidFill>
          </a:ln>
        </p:spPr>
      </p:pic>
      <p:sp>
        <p:nvSpPr>
          <p:cNvPr id="2" name="TextBox 1">
            <a:extLst>
              <a:ext uri="{FF2B5EF4-FFF2-40B4-BE49-F238E27FC236}">
                <a16:creationId xmlns:a16="http://schemas.microsoft.com/office/drawing/2014/main" id="{9913A079-075E-4242-554E-FDC066867EC3}"/>
              </a:ext>
            </a:extLst>
          </p:cNvPr>
          <p:cNvSpPr txBox="1"/>
          <p:nvPr/>
        </p:nvSpPr>
        <p:spPr>
          <a:xfrm rot="16200000">
            <a:off x="-1947882" y="2737573"/>
            <a:ext cx="4384039" cy="369332"/>
          </a:xfrm>
          <a:prstGeom prst="rect">
            <a:avLst/>
          </a:prstGeom>
          <a:noFill/>
        </p:spPr>
        <p:txBody>
          <a:bodyPr wrap="square">
            <a:spAutoFit/>
          </a:bodyPr>
          <a:lstStyle/>
          <a:p>
            <a:r>
              <a:rPr lang="en-US" dirty="0"/>
              <a:t>Efficiency Corrected  </a:t>
            </a:r>
            <a:r>
              <a:rPr lang="en-US" dirty="0" err="1"/>
              <a:t>Normalised</a:t>
            </a:r>
            <a:r>
              <a:rPr lang="en-US" dirty="0"/>
              <a:t> Yield (pb)</a:t>
            </a:r>
          </a:p>
        </p:txBody>
      </p:sp>
    </p:spTree>
    <p:extLst>
      <p:ext uri="{BB962C8B-B14F-4D97-AF65-F5344CB8AC3E}">
        <p14:creationId xmlns:p14="http://schemas.microsoft.com/office/powerpoint/2010/main" val="39989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1ECA7E9-3B53-2B61-9BE5-9124321665D6}"/>
              </a:ext>
            </a:extLst>
          </p:cNvPr>
          <p:cNvSpPr>
            <a:spLocks noGrp="1"/>
          </p:cNvSpPr>
          <p:nvPr>
            <p:ph type="dt" sz="half" idx="10"/>
          </p:nvPr>
        </p:nvSpPr>
        <p:spPr/>
        <p:txBody>
          <a:bodyPr/>
          <a:lstStyle/>
          <a:p>
            <a:pPr algn="ctr"/>
            <a:r>
              <a:rPr lang="en-US"/>
              <a:t>6/13/2024</a:t>
            </a:r>
            <a:endParaRPr lang="en-US" dirty="0"/>
          </a:p>
        </p:txBody>
      </p:sp>
      <p:sp>
        <p:nvSpPr>
          <p:cNvPr id="3" name="Title 2">
            <a:extLst>
              <a:ext uri="{FF2B5EF4-FFF2-40B4-BE49-F238E27FC236}">
                <a16:creationId xmlns:a16="http://schemas.microsoft.com/office/drawing/2014/main" id="{B2498E76-C6DC-8F6B-480D-136D9B505387}"/>
              </a:ext>
            </a:extLst>
          </p:cNvPr>
          <p:cNvSpPr>
            <a:spLocks noGrp="1"/>
          </p:cNvSpPr>
          <p:nvPr>
            <p:ph type="title"/>
          </p:nvPr>
        </p:nvSpPr>
        <p:spPr/>
        <p:txBody>
          <a:bodyPr/>
          <a:lstStyle/>
          <a:p>
            <a:r>
              <a:rPr lang="en-US" dirty="0"/>
              <a:t>Preliminary Nuclear Transparency</a:t>
            </a:r>
          </a:p>
        </p:txBody>
      </p:sp>
      <p:sp>
        <p:nvSpPr>
          <p:cNvPr id="5" name="Footer Placeholder 4">
            <a:extLst>
              <a:ext uri="{FF2B5EF4-FFF2-40B4-BE49-F238E27FC236}">
                <a16:creationId xmlns:a16="http://schemas.microsoft.com/office/drawing/2014/main" id="{71A24170-CA16-66DB-4EC4-BD8FDA0DD1D5}"/>
              </a:ext>
            </a:extLst>
          </p:cNvPr>
          <p:cNvSpPr>
            <a:spLocks noGrp="1"/>
          </p:cNvSpPr>
          <p:nvPr>
            <p:ph type="ftr" sz="quarter" idx="11"/>
          </p:nvPr>
        </p:nvSpPr>
        <p:spPr/>
        <p:txBody>
          <a:bodyPr/>
          <a:lstStyle/>
          <a:p>
            <a:pPr algn="l"/>
            <a:r>
              <a:rPr lang="pt-BR"/>
              <a:t>BHESHA  R DEVKOTA      HUGS-2024</a:t>
            </a:r>
            <a:endParaRPr lang="en-US" dirty="0"/>
          </a:p>
        </p:txBody>
      </p:sp>
      <p:sp>
        <p:nvSpPr>
          <p:cNvPr id="6" name="Slide Number Placeholder 5">
            <a:extLst>
              <a:ext uri="{FF2B5EF4-FFF2-40B4-BE49-F238E27FC236}">
                <a16:creationId xmlns:a16="http://schemas.microsoft.com/office/drawing/2014/main" id="{76A3BB50-A30F-C6C0-19F0-6B851253B169}"/>
              </a:ext>
            </a:extLst>
          </p:cNvPr>
          <p:cNvSpPr>
            <a:spLocks noGrp="1"/>
          </p:cNvSpPr>
          <p:nvPr>
            <p:ph type="sldNum" sz="quarter" idx="12"/>
          </p:nvPr>
        </p:nvSpPr>
        <p:spPr/>
        <p:txBody>
          <a:bodyPr/>
          <a:lstStyle/>
          <a:p>
            <a:fld id="{851F2789-2BF6-4EF0-93A6-233C0CE5C772}" type="slidenum">
              <a:rPr lang="en-US" smtClean="0"/>
              <a:t>13</a:t>
            </a:fld>
            <a:endParaRPr lang="en-US"/>
          </a:p>
        </p:txBody>
      </p:sp>
      <p:grpSp>
        <p:nvGrpSpPr>
          <p:cNvPr id="16" name="Group 15">
            <a:extLst>
              <a:ext uri="{FF2B5EF4-FFF2-40B4-BE49-F238E27FC236}">
                <a16:creationId xmlns:a16="http://schemas.microsoft.com/office/drawing/2014/main" id="{03C9BB9F-D3FF-BA12-B816-CB0A7F9ACD81}"/>
              </a:ext>
            </a:extLst>
          </p:cNvPr>
          <p:cNvGrpSpPr/>
          <p:nvPr/>
        </p:nvGrpSpPr>
        <p:grpSpPr>
          <a:xfrm>
            <a:off x="205987" y="943844"/>
            <a:ext cx="8940800" cy="4623282"/>
            <a:chOff x="0" y="883438"/>
            <a:chExt cx="8940800" cy="4623282"/>
          </a:xfrm>
        </p:grpSpPr>
        <p:sp>
          <p:nvSpPr>
            <p:cNvPr id="13" name="Rectangle 12">
              <a:extLst>
                <a:ext uri="{FF2B5EF4-FFF2-40B4-BE49-F238E27FC236}">
                  <a16:creationId xmlns:a16="http://schemas.microsoft.com/office/drawing/2014/main" id="{46433408-8692-E0AC-6587-6DB79A85F0DD}"/>
                </a:ext>
              </a:extLst>
            </p:cNvPr>
            <p:cNvSpPr/>
            <p:nvPr/>
          </p:nvSpPr>
          <p:spPr>
            <a:xfrm>
              <a:off x="0" y="883438"/>
              <a:ext cx="8940800" cy="4623282"/>
            </a:xfrm>
            <a:prstGeom prst="rect">
              <a:avLst/>
            </a:prstGeom>
            <a:solidFill>
              <a:srgbClr val="00B0F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white sheet with black and red dots">
              <a:extLst>
                <a:ext uri="{FF2B5EF4-FFF2-40B4-BE49-F238E27FC236}">
                  <a16:creationId xmlns:a16="http://schemas.microsoft.com/office/drawing/2014/main" id="{312C54DE-21A5-69A5-2894-306C06C420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15" y="994351"/>
              <a:ext cx="8572000" cy="4402201"/>
            </a:xfrm>
            <a:solidFill>
              <a:srgbClr val="FF0000"/>
            </a:solidFill>
            <a:ln w="22225">
              <a:solidFill>
                <a:srgbClr val="FF0000"/>
              </a:solidFill>
            </a:ln>
          </p:spPr>
        </p:pic>
      </p:grpSp>
      <p:sp>
        <p:nvSpPr>
          <p:cNvPr id="15" name="TextBox 14">
            <a:extLst>
              <a:ext uri="{FF2B5EF4-FFF2-40B4-BE49-F238E27FC236}">
                <a16:creationId xmlns:a16="http://schemas.microsoft.com/office/drawing/2014/main" id="{6252717A-154A-BABC-0D59-6F9F2973A194}"/>
              </a:ext>
            </a:extLst>
          </p:cNvPr>
          <p:cNvSpPr txBox="1"/>
          <p:nvPr/>
        </p:nvSpPr>
        <p:spPr>
          <a:xfrm>
            <a:off x="2021699" y="5414382"/>
            <a:ext cx="4836160" cy="707886"/>
          </a:xfrm>
          <a:prstGeom prst="rect">
            <a:avLst/>
          </a:prstGeom>
          <a:noFill/>
        </p:spPr>
        <p:txBody>
          <a:bodyPr wrap="square" rtlCol="0">
            <a:spAutoFit/>
          </a:bodyPr>
          <a:lstStyle/>
          <a:p>
            <a:pPr algn="ctr"/>
            <a:r>
              <a:rPr lang="en-US" sz="2000" dirty="0">
                <a:latin typeface="Abadi" panose="020B0604020104020204" pitchFamily="34" charset="0"/>
              </a:rPr>
              <a:t>Plot: Nuclear Transparency as a function of momentum transfer.</a:t>
            </a:r>
          </a:p>
        </p:txBody>
      </p:sp>
      <p:pic>
        <p:nvPicPr>
          <p:cNvPr id="7" name="Picture 6" descr="A mathematical equations on a white background&#10;&#10;Description automatically generated">
            <a:extLst>
              <a:ext uri="{FF2B5EF4-FFF2-40B4-BE49-F238E27FC236}">
                <a16:creationId xmlns:a16="http://schemas.microsoft.com/office/drawing/2014/main" id="{1BA1ED27-8B0B-17FF-6F5C-95EA89394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040" y="995920"/>
            <a:ext cx="2299038" cy="1932709"/>
          </a:xfrm>
          <a:prstGeom prst="rect">
            <a:avLst/>
          </a:prstGeom>
          <a:ln w="22225">
            <a:solidFill>
              <a:srgbClr val="FF0000"/>
            </a:solidFill>
          </a:ln>
        </p:spPr>
      </p:pic>
      <p:sp>
        <p:nvSpPr>
          <p:cNvPr id="9" name="TextBox 8">
            <a:extLst>
              <a:ext uri="{FF2B5EF4-FFF2-40B4-BE49-F238E27FC236}">
                <a16:creationId xmlns:a16="http://schemas.microsoft.com/office/drawing/2014/main" id="{35AA81C2-DB69-7CBA-47D7-07D6D3C2A083}"/>
              </a:ext>
            </a:extLst>
          </p:cNvPr>
          <p:cNvSpPr txBox="1"/>
          <p:nvPr/>
        </p:nvSpPr>
        <p:spPr>
          <a:xfrm>
            <a:off x="5327496" y="5131560"/>
            <a:ext cx="6216804" cy="369332"/>
          </a:xfrm>
          <a:prstGeom prst="rect">
            <a:avLst/>
          </a:prstGeom>
          <a:noFill/>
        </p:spPr>
        <p:txBody>
          <a:bodyPr wrap="square">
            <a:spAutoFit/>
          </a:bodyPr>
          <a:lstStyle/>
          <a:p>
            <a:r>
              <a:rPr lang="en-US" b="1" dirty="0">
                <a:latin typeface="Abadi" panose="020B0604020104020204" pitchFamily="34" charset="0"/>
              </a:rPr>
              <a:t>|- t| GeV</a:t>
            </a:r>
            <a:r>
              <a:rPr lang="en-US" b="1" baseline="30000" dirty="0">
                <a:latin typeface="Abadi" panose="020B0604020104020204" pitchFamily="34" charset="0"/>
              </a:rPr>
              <a:t>2</a:t>
            </a:r>
            <a:r>
              <a:rPr lang="en-US" sz="1800" dirty="0">
                <a:latin typeface="Abadi" panose="020B0604020104020204" pitchFamily="34" charset="0"/>
              </a:rPr>
              <a:t> </a:t>
            </a:r>
            <a:r>
              <a:rPr lang="en-US" sz="1800" b="1" dirty="0">
                <a:latin typeface="Abadi" panose="020B0604020104020204" pitchFamily="34" charset="0"/>
              </a:rPr>
              <a:t> </a:t>
            </a:r>
          </a:p>
        </p:txBody>
      </p:sp>
      <p:sp>
        <p:nvSpPr>
          <p:cNvPr id="2" name="TextBox 1">
            <a:extLst>
              <a:ext uri="{FF2B5EF4-FFF2-40B4-BE49-F238E27FC236}">
                <a16:creationId xmlns:a16="http://schemas.microsoft.com/office/drawing/2014/main" id="{211E2B6A-B8DB-F78B-350F-BD1CA10E8C49}"/>
              </a:ext>
            </a:extLst>
          </p:cNvPr>
          <p:cNvSpPr txBox="1"/>
          <p:nvPr/>
        </p:nvSpPr>
        <p:spPr>
          <a:xfrm rot="16200000">
            <a:off x="-633361" y="3070818"/>
            <a:ext cx="2190859" cy="369332"/>
          </a:xfrm>
          <a:prstGeom prst="rect">
            <a:avLst/>
          </a:prstGeom>
          <a:noFill/>
        </p:spPr>
        <p:txBody>
          <a:bodyPr wrap="square">
            <a:spAutoFit/>
          </a:bodyPr>
          <a:lstStyle/>
          <a:p>
            <a:r>
              <a:rPr lang="en-US" b="1" dirty="0"/>
              <a:t>Cross Section Ratio</a:t>
            </a:r>
          </a:p>
        </p:txBody>
      </p:sp>
      <p:sp>
        <p:nvSpPr>
          <p:cNvPr id="10" name="Rectangle: Rounded Corners 9">
            <a:extLst>
              <a:ext uri="{FF2B5EF4-FFF2-40B4-BE49-F238E27FC236}">
                <a16:creationId xmlns:a16="http://schemas.microsoft.com/office/drawing/2014/main" id="{651A782A-1C08-30A0-AB41-009CDCD624F2}"/>
              </a:ext>
            </a:extLst>
          </p:cNvPr>
          <p:cNvSpPr/>
          <p:nvPr/>
        </p:nvSpPr>
        <p:spPr>
          <a:xfrm>
            <a:off x="9612086" y="3429000"/>
            <a:ext cx="2543113" cy="20718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Only preliminary statistics uncertainty from data yield </a:t>
            </a:r>
            <a:r>
              <a:rPr lang="en-US"/>
              <a:t>is shown.</a:t>
            </a:r>
            <a:endParaRPr lang="en-US" dirty="0"/>
          </a:p>
        </p:txBody>
      </p:sp>
    </p:spTree>
    <p:extLst>
      <p:ext uri="{BB962C8B-B14F-4D97-AF65-F5344CB8AC3E}">
        <p14:creationId xmlns:p14="http://schemas.microsoft.com/office/powerpoint/2010/main" val="231228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AAC05A-096A-83DA-67FA-49C8DC261ECC}"/>
              </a:ext>
            </a:extLst>
          </p:cNvPr>
          <p:cNvSpPr>
            <a:spLocks noGrp="1"/>
          </p:cNvSpPr>
          <p:nvPr>
            <p:ph idx="1"/>
          </p:nvPr>
        </p:nvSpPr>
        <p:spPr/>
        <p:txBody>
          <a:bodyPr>
            <a:normAutofit/>
          </a:bodyPr>
          <a:lstStyle/>
          <a:p>
            <a:pPr>
              <a:lnSpc>
                <a:spcPct val="200000"/>
              </a:lnSpc>
            </a:pPr>
            <a:r>
              <a:rPr lang="en-US" sz="2000" dirty="0">
                <a:latin typeface="Abadi" panose="020B0604020104020204" pitchFamily="34" charset="0"/>
              </a:rPr>
              <a:t>Study the background of data by using the background model simulation from </a:t>
            </a:r>
            <a:r>
              <a:rPr lang="en-US" sz="2000" dirty="0" err="1">
                <a:latin typeface="Abadi" panose="020B0604020104020204" pitchFamily="34" charset="0"/>
              </a:rPr>
              <a:t>GlueX</a:t>
            </a:r>
            <a:r>
              <a:rPr lang="en-US" sz="2000" dirty="0">
                <a:latin typeface="Abadi" panose="020B0604020104020204" pitchFamily="34" charset="0"/>
              </a:rPr>
              <a:t>.</a:t>
            </a:r>
          </a:p>
          <a:p>
            <a:pPr>
              <a:lnSpc>
                <a:spcPct val="200000"/>
              </a:lnSpc>
            </a:pPr>
            <a:r>
              <a:rPr lang="en-US" sz="2000" dirty="0">
                <a:latin typeface="Abadi" panose="020B0604020104020204" pitchFamily="34" charset="0"/>
              </a:rPr>
              <a:t>Work on systematic uncertainties associated with the cross-section ratio.</a:t>
            </a:r>
          </a:p>
          <a:p>
            <a:pPr>
              <a:lnSpc>
                <a:spcPct val="200000"/>
              </a:lnSpc>
            </a:pPr>
            <a:r>
              <a:rPr lang="en-US" sz="2000" dirty="0">
                <a:latin typeface="Abadi" panose="020B0604020104020204" pitchFamily="34" charset="0"/>
              </a:rPr>
              <a:t>To extract photon transparency to look for the transition of photon vector meson to that of point like configuration. </a:t>
            </a:r>
          </a:p>
          <a:p>
            <a:pPr>
              <a:lnSpc>
                <a:spcPct val="200000"/>
              </a:lnSpc>
            </a:pPr>
            <a:r>
              <a:rPr lang="en-US" sz="2000" dirty="0">
                <a:latin typeface="Abadi" panose="020B0604020104020204" pitchFamily="34" charset="0"/>
              </a:rPr>
              <a:t>Study the onset of CT by comparing against theoretical calculations.</a:t>
            </a:r>
          </a:p>
        </p:txBody>
      </p:sp>
      <p:sp>
        <p:nvSpPr>
          <p:cNvPr id="8" name="Title 7">
            <a:extLst>
              <a:ext uri="{FF2B5EF4-FFF2-40B4-BE49-F238E27FC236}">
                <a16:creationId xmlns:a16="http://schemas.microsoft.com/office/drawing/2014/main" id="{7A77B50F-1557-389C-8204-52E77D5F0100}"/>
              </a:ext>
            </a:extLst>
          </p:cNvPr>
          <p:cNvSpPr>
            <a:spLocks noGrp="1"/>
          </p:cNvSpPr>
          <p:nvPr>
            <p:ph type="title"/>
          </p:nvPr>
        </p:nvSpPr>
        <p:spPr/>
        <p:txBody>
          <a:bodyPr/>
          <a:lstStyle/>
          <a:p>
            <a:r>
              <a:rPr lang="en-US" dirty="0">
                <a:latin typeface="Gill Sans MT" panose="020B0502020104020203" pitchFamily="34" charset="0"/>
              </a:rPr>
              <a:t>Future works</a:t>
            </a:r>
          </a:p>
        </p:txBody>
      </p:sp>
      <p:sp>
        <p:nvSpPr>
          <p:cNvPr id="6" name="Footer Placeholder 5">
            <a:extLst>
              <a:ext uri="{FF2B5EF4-FFF2-40B4-BE49-F238E27FC236}">
                <a16:creationId xmlns:a16="http://schemas.microsoft.com/office/drawing/2014/main" id="{49B425DD-E7B7-1485-85CC-498FB33E7DEA}"/>
              </a:ext>
            </a:extLst>
          </p:cNvPr>
          <p:cNvSpPr>
            <a:spLocks noGrp="1"/>
          </p:cNvSpPr>
          <p:nvPr>
            <p:ph type="ftr" sz="quarter" idx="11"/>
          </p:nvPr>
        </p:nvSpPr>
        <p:spPr/>
        <p:txBody>
          <a:bodyPr/>
          <a:lstStyle/>
          <a:p>
            <a:r>
              <a:rPr lang="pt-BR"/>
              <a:t>BHESHA  R DEVKOTA      HUGS-2024</a:t>
            </a:r>
            <a:endParaRPr lang="en-US"/>
          </a:p>
        </p:txBody>
      </p:sp>
      <p:sp>
        <p:nvSpPr>
          <p:cNvPr id="7" name="Slide Number Placeholder 6">
            <a:extLst>
              <a:ext uri="{FF2B5EF4-FFF2-40B4-BE49-F238E27FC236}">
                <a16:creationId xmlns:a16="http://schemas.microsoft.com/office/drawing/2014/main" id="{36779007-676A-3033-347A-A9D273F5E9A9}"/>
              </a:ext>
            </a:extLst>
          </p:cNvPr>
          <p:cNvSpPr>
            <a:spLocks noGrp="1"/>
          </p:cNvSpPr>
          <p:nvPr>
            <p:ph type="sldNum" sz="quarter" idx="12"/>
          </p:nvPr>
        </p:nvSpPr>
        <p:spPr/>
        <p:txBody>
          <a:bodyPr/>
          <a:lstStyle/>
          <a:p>
            <a:fld id="{851F2789-2BF6-4EF0-93A6-233C0CE5C772}" type="slidenum">
              <a:rPr lang="en-US" smtClean="0"/>
              <a:t>14</a:t>
            </a:fld>
            <a:endParaRPr lang="en-US"/>
          </a:p>
        </p:txBody>
      </p:sp>
      <p:sp>
        <p:nvSpPr>
          <p:cNvPr id="2" name="Date Placeholder 1">
            <a:extLst>
              <a:ext uri="{FF2B5EF4-FFF2-40B4-BE49-F238E27FC236}">
                <a16:creationId xmlns:a16="http://schemas.microsoft.com/office/drawing/2014/main" id="{379C208C-4C57-610C-E2C7-2FF5DE8FE52E}"/>
              </a:ext>
            </a:extLst>
          </p:cNvPr>
          <p:cNvSpPr>
            <a:spLocks noGrp="1"/>
          </p:cNvSpPr>
          <p:nvPr>
            <p:ph type="dt" sz="half" idx="10"/>
          </p:nvPr>
        </p:nvSpPr>
        <p:spPr/>
        <p:txBody>
          <a:bodyPr/>
          <a:lstStyle/>
          <a:p>
            <a:r>
              <a:rPr lang="en-US"/>
              <a:t>6/13/2024</a:t>
            </a:r>
          </a:p>
        </p:txBody>
      </p:sp>
    </p:spTree>
    <p:extLst>
      <p:ext uri="{BB962C8B-B14F-4D97-AF65-F5344CB8AC3E}">
        <p14:creationId xmlns:p14="http://schemas.microsoft.com/office/powerpoint/2010/main" val="3727655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A1DCF-D2C1-3611-9C72-9AD73ACCC495}"/>
              </a:ext>
            </a:extLst>
          </p:cNvPr>
          <p:cNvSpPr>
            <a:spLocks noGrp="1"/>
          </p:cNvSpPr>
          <p:nvPr>
            <p:ph type="title"/>
          </p:nvPr>
        </p:nvSpPr>
        <p:spPr/>
        <p:txBody>
          <a:bodyPr/>
          <a:lstStyle/>
          <a:p>
            <a:r>
              <a:rPr lang="en-US" dirty="0">
                <a:latin typeface="Gill Sans MT" panose="020B0502020104020203" pitchFamily="34" charset="0"/>
              </a:rPr>
              <a:t>Acknowledgements</a:t>
            </a:r>
          </a:p>
        </p:txBody>
      </p:sp>
      <p:sp>
        <p:nvSpPr>
          <p:cNvPr id="4" name="Date Placeholder 3">
            <a:extLst>
              <a:ext uri="{FF2B5EF4-FFF2-40B4-BE49-F238E27FC236}">
                <a16:creationId xmlns:a16="http://schemas.microsoft.com/office/drawing/2014/main" id="{CF5F432B-F951-464E-19A7-6E723184DA37}"/>
              </a:ext>
            </a:extLst>
          </p:cNvPr>
          <p:cNvSpPr>
            <a:spLocks noGrp="1"/>
          </p:cNvSpPr>
          <p:nvPr>
            <p:ph type="dt" sz="half" idx="10"/>
          </p:nvPr>
        </p:nvSpPr>
        <p:spPr/>
        <p:txBody>
          <a:bodyPr/>
          <a:lstStyle/>
          <a:p>
            <a:pPr algn="ctr"/>
            <a:r>
              <a:rPr lang="en-US" b="1"/>
              <a:t>6/13/2024</a:t>
            </a:r>
            <a:endParaRPr lang="en-US" b="1" dirty="0"/>
          </a:p>
        </p:txBody>
      </p:sp>
      <p:sp>
        <p:nvSpPr>
          <p:cNvPr id="5" name="Footer Placeholder 4">
            <a:extLst>
              <a:ext uri="{FF2B5EF4-FFF2-40B4-BE49-F238E27FC236}">
                <a16:creationId xmlns:a16="http://schemas.microsoft.com/office/drawing/2014/main" id="{86ADDBD8-29C2-339B-AB57-B605C6BAD9D4}"/>
              </a:ext>
            </a:extLst>
          </p:cNvPr>
          <p:cNvSpPr>
            <a:spLocks noGrp="1"/>
          </p:cNvSpPr>
          <p:nvPr>
            <p:ph type="ftr" sz="quarter" idx="11"/>
          </p:nvPr>
        </p:nvSpPr>
        <p:spPr/>
        <p:txBody>
          <a:bodyPr/>
          <a:lstStyle/>
          <a:p>
            <a:pPr algn="l"/>
            <a:r>
              <a:rPr lang="pt-BR" b="1"/>
              <a:t>BHESHA  R DEVKOTA      HUGS-2024</a:t>
            </a:r>
            <a:endParaRPr lang="en-US" b="1" dirty="0"/>
          </a:p>
        </p:txBody>
      </p:sp>
      <p:sp>
        <p:nvSpPr>
          <p:cNvPr id="6" name="Slide Number Placeholder 5">
            <a:extLst>
              <a:ext uri="{FF2B5EF4-FFF2-40B4-BE49-F238E27FC236}">
                <a16:creationId xmlns:a16="http://schemas.microsoft.com/office/drawing/2014/main" id="{648BE00C-44E6-A42B-E935-34950C29B6C5}"/>
              </a:ext>
            </a:extLst>
          </p:cNvPr>
          <p:cNvSpPr>
            <a:spLocks noGrp="1"/>
          </p:cNvSpPr>
          <p:nvPr>
            <p:ph type="sldNum" sz="quarter" idx="12"/>
          </p:nvPr>
        </p:nvSpPr>
        <p:spPr/>
        <p:txBody>
          <a:bodyPr/>
          <a:lstStyle/>
          <a:p>
            <a:fld id="{851F2789-2BF6-4EF0-93A6-233C0CE5C772}" type="slidenum">
              <a:rPr lang="en-US" b="1" smtClean="0"/>
              <a:t>15</a:t>
            </a:fld>
            <a:endParaRPr lang="en-US" b="1"/>
          </a:p>
        </p:txBody>
      </p:sp>
      <p:sp>
        <p:nvSpPr>
          <p:cNvPr id="19" name="TextBox 18">
            <a:extLst>
              <a:ext uri="{FF2B5EF4-FFF2-40B4-BE49-F238E27FC236}">
                <a16:creationId xmlns:a16="http://schemas.microsoft.com/office/drawing/2014/main" id="{561A657D-4A0A-1AA9-BD31-9EAA4024A732}"/>
              </a:ext>
            </a:extLst>
          </p:cNvPr>
          <p:cNvSpPr txBox="1"/>
          <p:nvPr/>
        </p:nvSpPr>
        <p:spPr>
          <a:xfrm>
            <a:off x="325120" y="1166711"/>
            <a:ext cx="12192000" cy="2585323"/>
          </a:xfrm>
          <a:prstGeom prst="rect">
            <a:avLst/>
          </a:prstGeom>
          <a:noFill/>
        </p:spPr>
        <p:txBody>
          <a:bodyPr wrap="square">
            <a:spAutoFit/>
          </a:bodyPr>
          <a:lstStyle/>
          <a:p>
            <a:pPr marL="285750" indent="-285750">
              <a:buFont typeface="Wingdings" panose="05000000000000000000" pitchFamily="2" charset="2"/>
              <a:buChar char="Ø"/>
            </a:pPr>
            <a:r>
              <a:rPr lang="en-US" b="1" dirty="0" err="1"/>
              <a:t>Dipangkar</a:t>
            </a:r>
            <a:r>
              <a:rPr lang="en-US" b="1" dirty="0"/>
              <a:t> Dutta, Anatoli </a:t>
            </a:r>
            <a:r>
              <a:rPr lang="en-US" b="1" dirty="0" err="1"/>
              <a:t>Afanasjev</a:t>
            </a:r>
            <a:r>
              <a:rPr lang="en-US" b="1" dirty="0"/>
              <a:t>, Ben Crider, Jeff Winger, Holly </a:t>
            </a:r>
            <a:r>
              <a:rPr lang="en-US" b="1" dirty="0" err="1"/>
              <a:t>Szumila</a:t>
            </a:r>
            <a:r>
              <a:rPr lang="en-US" b="1" dirty="0"/>
              <a:t>-Vance</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r>
              <a:rPr lang="en-US" b="1" dirty="0"/>
              <a:t> Jackson </a:t>
            </a:r>
            <a:r>
              <a:rPr lang="en-US" b="1" dirty="0" err="1"/>
              <a:t>Pybus</a:t>
            </a:r>
            <a:r>
              <a:rPr lang="en-US" b="1" dirty="0"/>
              <a:t>, Tim Kolar, Phoebe Sharp, Bo Yu, Or Hen, Eli </a:t>
            </a:r>
            <a:r>
              <a:rPr lang="en-US" b="1" dirty="0" err="1"/>
              <a:t>Piasetzky</a:t>
            </a:r>
            <a:r>
              <a:rPr lang="en-US" b="1" dirty="0"/>
              <a:t>, Nathaly </a:t>
            </a:r>
            <a:r>
              <a:rPr lang="en-US" b="1" dirty="0" err="1"/>
              <a:t>Santiesteban</a:t>
            </a:r>
            <a:r>
              <a:rPr lang="en-US" b="1" dirty="0"/>
              <a:t>, Axel Schmidt, Alexander </a:t>
            </a:r>
            <a:r>
              <a:rPr lang="en-US" b="1" dirty="0" err="1"/>
              <a:t>Somov</a:t>
            </a:r>
            <a:r>
              <a:rPr lang="en-US" b="1" dirty="0"/>
              <a:t>, </a:t>
            </a:r>
            <a:r>
              <a:rPr lang="en-US" b="1" dirty="0" err="1"/>
              <a:t>Yotam</a:t>
            </a:r>
            <a:r>
              <a:rPr lang="en-US" b="1" dirty="0"/>
              <a:t> </a:t>
            </a:r>
            <a:r>
              <a:rPr lang="en-US" b="1" dirty="0" err="1"/>
              <a:t>Soreq</a:t>
            </a:r>
            <a:endParaRPr lang="en-US" b="1" dirty="0"/>
          </a:p>
          <a:p>
            <a:endParaRPr lang="en-US" b="1" dirty="0"/>
          </a:p>
          <a:p>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p:txBody>
      </p:sp>
      <p:sp>
        <p:nvSpPr>
          <p:cNvPr id="7" name="TextBox 6">
            <a:extLst>
              <a:ext uri="{FF2B5EF4-FFF2-40B4-BE49-F238E27FC236}">
                <a16:creationId xmlns:a16="http://schemas.microsoft.com/office/drawing/2014/main" id="{4785F549-1CF3-6548-39C6-0524FA10FC2D}"/>
              </a:ext>
            </a:extLst>
          </p:cNvPr>
          <p:cNvSpPr txBox="1"/>
          <p:nvPr/>
        </p:nvSpPr>
        <p:spPr>
          <a:xfrm>
            <a:off x="325120" y="2610741"/>
            <a:ext cx="11698714" cy="2156744"/>
          </a:xfrm>
          <a:prstGeom prst="rect">
            <a:avLst/>
          </a:prstGeom>
          <a:noFill/>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Ø"/>
            </a:pP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Shankar Adhikari ,  Alexander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Austregesilo</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Carlos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Ayerbe</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Gayoso</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Rebecca Barsotti, Vladimir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Berdnikov</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Hem Bhatt, Deepak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Bhetuwal</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Timothy Black,  Duane Byer, Eugene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Chudakov</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Phil Cole,  Olga Cortes Becerra, Mark-Macrae Dalton, Alexandre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Deur</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Rupesh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Dotel</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Hovanes</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Egiyan</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Sergey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Furletov</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Liping</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Gan, Tyler Hague, Douglas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Higinbotham</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Mark Ito,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Igal</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Jaegle</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Torri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Jeske</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Abishek</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Karki, Bishnu Karki, Mariana Khachatryan, Tim Kolar, Daniel Lersch, Dave Mack,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Hrachya</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Marukyan</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Michael McCracken,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Keigo</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Mizutani</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Carmel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Neuburger</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Dien</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Nguyen,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Afroditi</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Papadopoulou</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Zisis</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Papandreou,  Peter Pauli,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Lubomir</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Pentchev</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Hang Qi, Sara Ratliff, Susan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Schadmand</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Erin Seroka, Andrew Smith, Elton Smith, Igor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Strakovski</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Karthik Suresh, Simon Taylor, Wenliang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Wenliang</a:t>
            </a:r>
            <a:r>
              <a:rPr lang="en-US" b="1" kern="0" dirty="0">
                <a:solidFill>
                  <a:srgbClr val="000000"/>
                </a:solidFill>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Benedikt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Zihlmann</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800" b="1"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Seans</a:t>
            </a: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Dobbs </a:t>
            </a:r>
            <a:endParaRPr lang="en-US" sz="1800" b="1" kern="100" dirty="0">
              <a:effectLst/>
              <a:latin typeface="Aptos" panose="020B0004020202020204" pitchFamily="34" charset="0"/>
              <a:ea typeface="Aptos" panose="020B0004020202020204" pitchFamily="34" charset="0"/>
              <a:cs typeface="Mangal" panose="02040503050203030202" pitchFamily="18" charset="0"/>
            </a:endParaRPr>
          </a:p>
        </p:txBody>
      </p:sp>
      <p:sp>
        <p:nvSpPr>
          <p:cNvPr id="9" name="TextBox 8">
            <a:extLst>
              <a:ext uri="{FF2B5EF4-FFF2-40B4-BE49-F238E27FC236}">
                <a16:creationId xmlns:a16="http://schemas.microsoft.com/office/drawing/2014/main" id="{24AFAE05-13C2-82E4-AD37-BD5F2B26C937}"/>
              </a:ext>
            </a:extLst>
          </p:cNvPr>
          <p:cNvSpPr txBox="1"/>
          <p:nvPr/>
        </p:nvSpPr>
        <p:spPr>
          <a:xfrm>
            <a:off x="961698" y="5219873"/>
            <a:ext cx="6353502" cy="923330"/>
          </a:xfrm>
          <a:prstGeom prst="rect">
            <a:avLst/>
          </a:prstGeom>
          <a:noFill/>
        </p:spPr>
        <p:txBody>
          <a:bodyPr wrap="square">
            <a:spAutoFit/>
          </a:bodyPr>
          <a:lstStyle/>
          <a:p>
            <a:r>
              <a:rPr lang="en-US" b="1" dirty="0">
                <a:solidFill>
                  <a:srgbClr val="92D050"/>
                </a:solidFill>
              </a:rPr>
              <a:t>Work Supported by DOE office of science  </a:t>
            </a:r>
            <a:r>
              <a:rPr lang="nl-NL" b="1" dirty="0">
                <a:solidFill>
                  <a:srgbClr val="92D050"/>
                </a:solidFill>
              </a:rPr>
              <a:t>U.S. DOE Grant Number: DE-FG02-07ER41528</a:t>
            </a:r>
            <a:endParaRPr lang="en-US" b="1" dirty="0">
              <a:solidFill>
                <a:srgbClr val="92D050"/>
              </a:solidFill>
            </a:endParaRPr>
          </a:p>
          <a:p>
            <a:endParaRPr lang="en-US" b="1" dirty="0">
              <a:solidFill>
                <a:srgbClr val="92D050"/>
              </a:solidFill>
            </a:endParaRPr>
          </a:p>
        </p:txBody>
      </p:sp>
      <p:sp>
        <p:nvSpPr>
          <p:cNvPr id="11" name="TextBox 10">
            <a:extLst>
              <a:ext uri="{FF2B5EF4-FFF2-40B4-BE49-F238E27FC236}">
                <a16:creationId xmlns:a16="http://schemas.microsoft.com/office/drawing/2014/main" id="{646BADEF-28F0-BC0E-2405-B2C21FB8430B}"/>
              </a:ext>
            </a:extLst>
          </p:cNvPr>
          <p:cNvSpPr txBox="1"/>
          <p:nvPr/>
        </p:nvSpPr>
        <p:spPr>
          <a:xfrm>
            <a:off x="7414135" y="5496872"/>
            <a:ext cx="7055982" cy="369332"/>
          </a:xfrm>
          <a:prstGeom prst="rect">
            <a:avLst/>
          </a:prstGeom>
          <a:noFill/>
        </p:spPr>
        <p:txBody>
          <a:bodyPr wrap="square">
            <a:spAutoFit/>
          </a:bodyPr>
          <a:lstStyle/>
          <a:p>
            <a:r>
              <a:rPr lang="en-US" sz="1800" b="1" dirty="0">
                <a:solidFill>
                  <a:srgbClr val="FF0000"/>
                </a:solidFill>
                <a:latin typeface="Gill Sans MT" panose="020B0502020104020203" pitchFamily="34" charset="0"/>
              </a:rPr>
              <a:t>SRC/CT Collaboration</a:t>
            </a:r>
          </a:p>
        </p:txBody>
      </p:sp>
    </p:spTree>
    <p:extLst>
      <p:ext uri="{BB962C8B-B14F-4D97-AF65-F5344CB8AC3E}">
        <p14:creationId xmlns:p14="http://schemas.microsoft.com/office/powerpoint/2010/main" val="113144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20DD4B-3B59-89FB-B635-5822F9E132E1}"/>
              </a:ext>
            </a:extLst>
          </p:cNvPr>
          <p:cNvSpPr>
            <a:spLocks noGrp="1"/>
          </p:cNvSpPr>
          <p:nvPr>
            <p:ph type="dt" sz="half" idx="10"/>
          </p:nvPr>
        </p:nvSpPr>
        <p:spPr/>
        <p:txBody>
          <a:bodyPr/>
          <a:lstStyle/>
          <a:p>
            <a:pPr algn="ctr"/>
            <a:r>
              <a:rPr lang="en-US"/>
              <a:t>6/13/2024</a:t>
            </a:r>
            <a:endParaRPr lang="en-US" dirty="0"/>
          </a:p>
        </p:txBody>
      </p:sp>
      <p:sp>
        <p:nvSpPr>
          <p:cNvPr id="5" name="Footer Placeholder 4">
            <a:extLst>
              <a:ext uri="{FF2B5EF4-FFF2-40B4-BE49-F238E27FC236}">
                <a16:creationId xmlns:a16="http://schemas.microsoft.com/office/drawing/2014/main" id="{337E9D62-08A5-BC47-F25F-56C0B1E1ABF0}"/>
              </a:ext>
            </a:extLst>
          </p:cNvPr>
          <p:cNvSpPr>
            <a:spLocks noGrp="1"/>
          </p:cNvSpPr>
          <p:nvPr>
            <p:ph type="ftr" sz="quarter" idx="11"/>
          </p:nvPr>
        </p:nvSpPr>
        <p:spPr/>
        <p:txBody>
          <a:bodyPr/>
          <a:lstStyle/>
          <a:p>
            <a:pPr algn="l"/>
            <a:r>
              <a:rPr lang="pt-BR"/>
              <a:t>BHESHA  R DEVKOTA      HUGS-2024</a:t>
            </a:r>
            <a:endParaRPr lang="en-US" dirty="0"/>
          </a:p>
        </p:txBody>
      </p:sp>
      <p:sp>
        <p:nvSpPr>
          <p:cNvPr id="6" name="Slide Number Placeholder 5">
            <a:extLst>
              <a:ext uri="{FF2B5EF4-FFF2-40B4-BE49-F238E27FC236}">
                <a16:creationId xmlns:a16="http://schemas.microsoft.com/office/drawing/2014/main" id="{59F232E6-14D9-8DCD-5F7F-15F547463F78}"/>
              </a:ext>
            </a:extLst>
          </p:cNvPr>
          <p:cNvSpPr>
            <a:spLocks noGrp="1"/>
          </p:cNvSpPr>
          <p:nvPr>
            <p:ph type="sldNum" sz="quarter" idx="12"/>
          </p:nvPr>
        </p:nvSpPr>
        <p:spPr/>
        <p:txBody>
          <a:bodyPr/>
          <a:lstStyle/>
          <a:p>
            <a:fld id="{851F2789-2BF6-4EF0-93A6-233C0CE5C772}" type="slidenum">
              <a:rPr lang="en-US" smtClean="0"/>
              <a:t>16</a:t>
            </a:fld>
            <a:endParaRPr lang="en-US"/>
          </a:p>
        </p:txBody>
      </p:sp>
      <p:sp>
        <p:nvSpPr>
          <p:cNvPr id="9" name="TextBox 8">
            <a:extLst>
              <a:ext uri="{FF2B5EF4-FFF2-40B4-BE49-F238E27FC236}">
                <a16:creationId xmlns:a16="http://schemas.microsoft.com/office/drawing/2014/main" id="{F2CBA938-1169-9F2D-E326-4C134D77071B}"/>
              </a:ext>
            </a:extLst>
          </p:cNvPr>
          <p:cNvSpPr txBox="1"/>
          <p:nvPr/>
        </p:nvSpPr>
        <p:spPr>
          <a:xfrm>
            <a:off x="988322" y="1696721"/>
            <a:ext cx="9750798" cy="1748556"/>
          </a:xfrm>
          <a:prstGeom prst="rect">
            <a:avLst/>
          </a:prstGeom>
          <a:noFill/>
        </p:spPr>
        <p:txBody>
          <a:bodyPr wrap="square">
            <a:spAutoFit/>
          </a:bodyPr>
          <a:lstStyle/>
          <a:p>
            <a:pPr marL="0" marR="0" algn="ctr">
              <a:lnSpc>
                <a:spcPct val="107000"/>
              </a:lnSpc>
              <a:spcBef>
                <a:spcPts val="0"/>
              </a:spcBef>
              <a:spcAft>
                <a:spcPts val="800"/>
              </a:spcAft>
            </a:pPr>
            <a:r>
              <a:rPr lang="en-US" sz="4800" b="1" kern="100">
                <a:ln w="9525" cap="flat" cmpd="sng" algn="ctr">
                  <a:solidFill>
                    <a:srgbClr val="FFFFFF"/>
                  </a:solidFill>
                  <a:prstDash val="solid"/>
                  <a:round/>
                </a:ln>
                <a:solidFill>
                  <a:srgbClr val="A02B93"/>
                </a:solidFill>
                <a:effectLst>
                  <a:outerShdw blurRad="12700" dist="38100" dir="2700000" algn="tl">
                    <a:schemeClr val="accent5">
                      <a:lumMod val="60000"/>
                      <a:lumOff val="40000"/>
                    </a:schemeClr>
                  </a:outerShdw>
                </a:effectLst>
                <a:latin typeface="Aptos" panose="020B0004020202020204" pitchFamily="34" charset="0"/>
                <a:ea typeface="Aptos" panose="020B0004020202020204" pitchFamily="34" charset="0"/>
                <a:cs typeface="Mangal" panose="02040503050203030202" pitchFamily="18" charset="0"/>
              </a:rPr>
              <a:t>THANK YOU !</a:t>
            </a:r>
            <a:endParaRPr lang="en-US" sz="4800" b="1" kern="100" dirty="0">
              <a:ln w="9525" cap="flat" cmpd="sng" algn="ctr">
                <a:solidFill>
                  <a:srgbClr val="FFFFFF"/>
                </a:solidFill>
                <a:prstDash val="solid"/>
                <a:round/>
              </a:ln>
              <a:solidFill>
                <a:srgbClr val="A02B93"/>
              </a:solidFill>
              <a:effectLst>
                <a:outerShdw blurRad="12700" dist="38100" dir="2700000" algn="tl">
                  <a:schemeClr val="accent5">
                    <a:lumMod val="60000"/>
                    <a:lumOff val="40000"/>
                  </a:schemeClr>
                </a:outerShdw>
              </a:effectLst>
              <a:latin typeface="Aptos" panose="020B0004020202020204" pitchFamily="34" charset="0"/>
              <a:ea typeface="Aptos" panose="020B0004020202020204" pitchFamily="34" charset="0"/>
              <a:cs typeface="Mangal" panose="02040503050203030202" pitchFamily="18" charset="0"/>
            </a:endParaRPr>
          </a:p>
          <a:p>
            <a:pPr marL="0" marR="0" algn="ctr">
              <a:lnSpc>
                <a:spcPct val="107000"/>
              </a:lnSpc>
              <a:spcBef>
                <a:spcPts val="0"/>
              </a:spcBef>
              <a:spcAft>
                <a:spcPts val="800"/>
              </a:spcAft>
            </a:pPr>
            <a:endParaRPr lang="en-US" sz="4800" kern="100" dirty="0">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100675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6F267C7-AFD5-F7FF-6CEF-DADA14B6813E}"/>
                  </a:ext>
                </a:extLst>
              </p:cNvPr>
              <p:cNvSpPr>
                <a:spLocks noGrp="1"/>
              </p:cNvSpPr>
              <p:nvPr>
                <p:ph idx="1"/>
              </p:nvPr>
            </p:nvSpPr>
            <p:spPr>
              <a:xfrm>
                <a:off x="0" y="936301"/>
                <a:ext cx="6674209" cy="53382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𝐿𝑢𝑚𝑖𝑛𝑜𝑠𝑖𝑡𝑦</m:t>
                      </m:r>
                      <m:r>
                        <a:rPr lang="en-US" sz="2000" b="0" i="1" smtClean="0">
                          <a:latin typeface="Cambria Math" panose="02040503050406030204" pitchFamily="18" charset="0"/>
                        </a:rPr>
                        <m:t>=</m:t>
                      </m:r>
                      <m:r>
                        <a:rPr lang="en-US" sz="2000" b="0" i="1" smtClean="0">
                          <a:latin typeface="Cambria Math" panose="02040503050406030204" pitchFamily="18" charset="0"/>
                        </a:rPr>
                        <m:t>𝑓𝑙𝑢𝑥</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Target</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Length</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Number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Density</m:t>
                      </m:r>
                    </m:oMath>
                  </m:oMathPara>
                </a14:m>
                <a:endParaRPr lang="en-US" sz="2000" dirty="0"/>
              </a:p>
            </p:txBody>
          </p:sp>
        </mc:Choice>
        <mc:Fallback xmlns="">
          <p:sp>
            <p:nvSpPr>
              <p:cNvPr id="2" name="Content Placeholder 1">
                <a:extLst>
                  <a:ext uri="{FF2B5EF4-FFF2-40B4-BE49-F238E27FC236}">
                    <a16:creationId xmlns:a16="http://schemas.microsoft.com/office/drawing/2014/main" id="{E6F267C7-AFD5-F7FF-6CEF-DADA14B6813E}"/>
                  </a:ext>
                </a:extLst>
              </p:cNvPr>
              <p:cNvSpPr>
                <a:spLocks noGrp="1" noRot="1" noChangeAspect="1" noMove="1" noResize="1" noEditPoints="1" noAdjustHandles="1" noChangeArrowheads="1" noChangeShapeType="1" noTextEdit="1"/>
              </p:cNvSpPr>
              <p:nvPr>
                <p:ph idx="1"/>
              </p:nvPr>
            </p:nvSpPr>
            <p:spPr>
              <a:xfrm>
                <a:off x="0" y="936301"/>
                <a:ext cx="6674209" cy="533827"/>
              </a:xfrm>
              <a:blipFill>
                <a:blip r:embed="rId3"/>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9FB75B2-AB44-A5DD-2C7A-C1413FC14CB5}"/>
              </a:ext>
            </a:extLst>
          </p:cNvPr>
          <p:cNvSpPr>
            <a:spLocks noGrp="1"/>
          </p:cNvSpPr>
          <p:nvPr>
            <p:ph type="title"/>
          </p:nvPr>
        </p:nvSpPr>
        <p:spPr/>
        <p:txBody>
          <a:bodyPr/>
          <a:lstStyle/>
          <a:p>
            <a:r>
              <a:rPr lang="en-US" dirty="0"/>
              <a:t>Cross Section Calculation</a:t>
            </a:r>
          </a:p>
        </p:txBody>
      </p:sp>
      <p:sp>
        <p:nvSpPr>
          <p:cNvPr id="4" name="Date Placeholder 3">
            <a:extLst>
              <a:ext uri="{FF2B5EF4-FFF2-40B4-BE49-F238E27FC236}">
                <a16:creationId xmlns:a16="http://schemas.microsoft.com/office/drawing/2014/main" id="{FB928CAB-F0C1-A455-1730-2308FB2E8734}"/>
              </a:ext>
            </a:extLst>
          </p:cNvPr>
          <p:cNvSpPr>
            <a:spLocks noGrp="1"/>
          </p:cNvSpPr>
          <p:nvPr>
            <p:ph type="dt" sz="half" idx="10"/>
          </p:nvPr>
        </p:nvSpPr>
        <p:spPr/>
        <p:txBody>
          <a:bodyPr/>
          <a:lstStyle/>
          <a:p>
            <a:pPr algn="ctr"/>
            <a:r>
              <a:rPr lang="en-US"/>
              <a:t>6/13/2024</a:t>
            </a:r>
            <a:endParaRPr lang="en-US" dirty="0"/>
          </a:p>
        </p:txBody>
      </p:sp>
      <p:sp>
        <p:nvSpPr>
          <p:cNvPr id="5" name="Footer Placeholder 4">
            <a:extLst>
              <a:ext uri="{FF2B5EF4-FFF2-40B4-BE49-F238E27FC236}">
                <a16:creationId xmlns:a16="http://schemas.microsoft.com/office/drawing/2014/main" id="{53EEB820-8DC4-4188-B29C-82AECCFB72C7}"/>
              </a:ext>
            </a:extLst>
          </p:cNvPr>
          <p:cNvSpPr>
            <a:spLocks noGrp="1"/>
          </p:cNvSpPr>
          <p:nvPr>
            <p:ph type="ftr" sz="quarter" idx="11"/>
          </p:nvPr>
        </p:nvSpPr>
        <p:spPr/>
        <p:txBody>
          <a:bodyPr/>
          <a:lstStyle/>
          <a:p>
            <a:pPr algn="l"/>
            <a:r>
              <a:rPr lang="pt-BR"/>
              <a:t>BHESHA  R DEVKOTA      HUGS-2024</a:t>
            </a:r>
            <a:endParaRPr lang="en-US" dirty="0"/>
          </a:p>
        </p:txBody>
      </p:sp>
      <p:sp>
        <p:nvSpPr>
          <p:cNvPr id="6" name="Slide Number Placeholder 5">
            <a:extLst>
              <a:ext uri="{FF2B5EF4-FFF2-40B4-BE49-F238E27FC236}">
                <a16:creationId xmlns:a16="http://schemas.microsoft.com/office/drawing/2014/main" id="{6C2BA7B7-20E4-CA65-80FE-832D455B3C23}"/>
              </a:ext>
            </a:extLst>
          </p:cNvPr>
          <p:cNvSpPr>
            <a:spLocks noGrp="1"/>
          </p:cNvSpPr>
          <p:nvPr>
            <p:ph type="sldNum" sz="quarter" idx="12"/>
          </p:nvPr>
        </p:nvSpPr>
        <p:spPr/>
        <p:txBody>
          <a:bodyPr/>
          <a:lstStyle/>
          <a:p>
            <a:fld id="{851F2789-2BF6-4EF0-93A6-233C0CE5C772}" type="slidenum">
              <a:rPr lang="en-US" smtClean="0"/>
              <a:t>17</a:t>
            </a:fld>
            <a:endParaRPr lang="en-US"/>
          </a:p>
        </p:txBody>
      </p:sp>
      <p:pic>
        <p:nvPicPr>
          <p:cNvPr id="8" name="Picture 7" descr="A black text on a white background&#10;&#10;Description automatically generated">
            <a:extLst>
              <a:ext uri="{FF2B5EF4-FFF2-40B4-BE49-F238E27FC236}">
                <a16:creationId xmlns:a16="http://schemas.microsoft.com/office/drawing/2014/main" id="{4919D04F-227F-5C2A-4C5A-404EB66EF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219" y="1009716"/>
            <a:ext cx="4840597" cy="1527706"/>
          </a:xfrm>
          <a:prstGeom prst="rect">
            <a:avLst/>
          </a:prstGeom>
          <a:ln w="25400">
            <a:solidFill>
              <a:srgbClr val="00B0F0"/>
            </a:solidFill>
          </a:ln>
        </p:spPr>
      </p:pic>
      <p:pic>
        <p:nvPicPr>
          <p:cNvPr id="10" name="Picture 9">
            <a:extLst>
              <a:ext uri="{FF2B5EF4-FFF2-40B4-BE49-F238E27FC236}">
                <a16:creationId xmlns:a16="http://schemas.microsoft.com/office/drawing/2014/main" id="{1D0C5F51-566B-8534-4871-5DE5C06DD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823" y="4986982"/>
            <a:ext cx="7852587" cy="839264"/>
          </a:xfrm>
          <a:prstGeom prst="rect">
            <a:avLst/>
          </a:prstGeom>
        </p:spPr>
      </p:pic>
      <p:sp>
        <p:nvSpPr>
          <p:cNvPr id="12" name="TextBox 11">
            <a:extLst>
              <a:ext uri="{FF2B5EF4-FFF2-40B4-BE49-F238E27FC236}">
                <a16:creationId xmlns:a16="http://schemas.microsoft.com/office/drawing/2014/main" id="{527AAAB2-3736-BFDE-BB1F-9FA05F5B749D}"/>
              </a:ext>
            </a:extLst>
          </p:cNvPr>
          <p:cNvSpPr txBox="1"/>
          <p:nvPr/>
        </p:nvSpPr>
        <p:spPr>
          <a:xfrm>
            <a:off x="6096000" y="5799448"/>
            <a:ext cx="6222124" cy="246221"/>
          </a:xfrm>
          <a:prstGeom prst="rect">
            <a:avLst/>
          </a:prstGeom>
          <a:noFill/>
        </p:spPr>
        <p:txBody>
          <a:bodyPr wrap="square">
            <a:spAutoFit/>
          </a:bodyPr>
          <a:lstStyle/>
          <a:p>
            <a:pPr algn="ctr"/>
            <a:r>
              <a:rPr lang="en-US" sz="1000" dirty="0">
                <a:latin typeface="Abadi" panose="020B0604020104020204" pitchFamily="34" charset="0"/>
              </a:rPr>
              <a:t>Source: Hao Li’s Dissertation (Glue X)</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31FBCB-866F-34D3-0639-2E2F99AEA9BC}"/>
                  </a:ext>
                </a:extLst>
              </p:cNvPr>
              <p:cNvSpPr txBox="1"/>
              <p:nvPr/>
            </p:nvSpPr>
            <p:spPr>
              <a:xfrm>
                <a:off x="2299398" y="5284787"/>
                <a:ext cx="6222124" cy="369332"/>
              </a:xfrm>
              <a:prstGeom prst="rect">
                <a:avLst/>
              </a:prstGeom>
              <a:noFill/>
            </p:spPr>
            <p:txBody>
              <a:bodyPr wrap="square">
                <a:spAutoFit/>
              </a:bodyPr>
              <a:lstStyle/>
              <a:p>
                <a14:m>
                  <m:oMath xmlns:m="http://schemas.openxmlformats.org/officeDocument/2006/math">
                    <m:r>
                      <m:rPr>
                        <m:sty m:val="p"/>
                      </m:rPr>
                      <a:rPr lang="en-US" sz="1800" b="0" i="0" smtClean="0">
                        <a:latin typeface="Cambria Math" panose="02040503050406030204" pitchFamily="18" charset="0"/>
                      </a:rPr>
                      <m:t>Number</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Density</m:t>
                    </m:r>
                  </m:oMath>
                </a14:m>
                <a:r>
                  <a:rPr lang="en-US" sz="1800" dirty="0"/>
                  <a:t> =</a:t>
                </a:r>
                <a:endParaRPr lang="en-US" dirty="0"/>
              </a:p>
            </p:txBody>
          </p:sp>
        </mc:Choice>
        <mc:Fallback xmlns="">
          <p:sp>
            <p:nvSpPr>
              <p:cNvPr id="14" name="TextBox 13">
                <a:extLst>
                  <a:ext uri="{FF2B5EF4-FFF2-40B4-BE49-F238E27FC236}">
                    <a16:creationId xmlns:a16="http://schemas.microsoft.com/office/drawing/2014/main" id="{4E31FBCB-866F-34D3-0639-2E2F99AEA9BC}"/>
                  </a:ext>
                </a:extLst>
              </p:cNvPr>
              <p:cNvSpPr txBox="1">
                <a:spLocks noRot="1" noChangeAspect="1" noMove="1" noResize="1" noEditPoints="1" noAdjustHandles="1" noChangeArrowheads="1" noChangeShapeType="1" noTextEdit="1"/>
              </p:cNvSpPr>
              <p:nvPr/>
            </p:nvSpPr>
            <p:spPr>
              <a:xfrm>
                <a:off x="2299398" y="5284787"/>
                <a:ext cx="6222124" cy="369332"/>
              </a:xfrm>
              <a:prstGeom prst="rect">
                <a:avLst/>
              </a:prstGeom>
              <a:blipFill>
                <a:blip r:embed="rId6"/>
                <a:stretch>
                  <a:fillRect t="-9836" b="-24590"/>
                </a:stretch>
              </a:blipFill>
            </p:spPr>
            <p:txBody>
              <a:bodyPr/>
              <a:lstStyle/>
              <a:p>
                <a:r>
                  <a:rPr lang="en-US">
                    <a:noFill/>
                  </a:rPr>
                  <a:t> </a:t>
                </a:r>
              </a:p>
            </p:txBody>
          </p:sp>
        </mc:Fallback>
      </mc:AlternateContent>
      <p:pic>
        <p:nvPicPr>
          <p:cNvPr id="16" name="Picture 15" descr="A white sheet with black text&#10;&#10;Description automatically generated">
            <a:extLst>
              <a:ext uri="{FF2B5EF4-FFF2-40B4-BE49-F238E27FC236}">
                <a16:creationId xmlns:a16="http://schemas.microsoft.com/office/drawing/2014/main" id="{099A8B7A-72D1-A61B-E453-7BEC78F20B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804" y="1506267"/>
            <a:ext cx="6496384" cy="2152761"/>
          </a:xfrm>
          <a:prstGeom prst="rect">
            <a:avLst/>
          </a:prstGeom>
        </p:spPr>
      </p:pic>
      <p:pic>
        <p:nvPicPr>
          <p:cNvPr id="17" name="Picture 16" descr="A mathematical equations on a white background&#10;&#10;Description automatically generated">
            <a:extLst>
              <a:ext uri="{FF2B5EF4-FFF2-40B4-BE49-F238E27FC236}">
                <a16:creationId xmlns:a16="http://schemas.microsoft.com/office/drawing/2014/main" id="{2397A092-6E52-4C63-5ABC-9376E0814F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5699" y="3050430"/>
            <a:ext cx="1684254" cy="1415885"/>
          </a:xfrm>
          <a:prstGeom prst="rect">
            <a:avLst/>
          </a:prstGeom>
          <a:ln w="22225">
            <a:solidFill>
              <a:srgbClr val="FF0000"/>
            </a:solidFill>
          </a:ln>
        </p:spPr>
      </p:pic>
      <p:sp>
        <p:nvSpPr>
          <p:cNvPr id="19" name="TextBox 18">
            <a:extLst>
              <a:ext uri="{FF2B5EF4-FFF2-40B4-BE49-F238E27FC236}">
                <a16:creationId xmlns:a16="http://schemas.microsoft.com/office/drawing/2014/main" id="{6BE83588-E818-ACCA-42F5-6BAEC3E13C26}"/>
              </a:ext>
            </a:extLst>
          </p:cNvPr>
          <p:cNvSpPr txBox="1"/>
          <p:nvPr/>
        </p:nvSpPr>
        <p:spPr>
          <a:xfrm>
            <a:off x="176834" y="3804357"/>
            <a:ext cx="8760372" cy="646331"/>
          </a:xfrm>
          <a:prstGeom prst="rect">
            <a:avLst/>
          </a:prstGeom>
          <a:noFill/>
        </p:spPr>
        <p:txBody>
          <a:bodyPr wrap="square">
            <a:spAutoFit/>
          </a:bodyPr>
          <a:lstStyle/>
          <a:p>
            <a:r>
              <a:rPr lang="en-US" dirty="0"/>
              <a:t>Table :Tagged flux and luminosity for each target, with beam photons having energies between 6.5 and 10.8 GeV</a:t>
            </a:r>
          </a:p>
        </p:txBody>
      </p:sp>
    </p:spTree>
    <p:extLst>
      <p:ext uri="{BB962C8B-B14F-4D97-AF65-F5344CB8AC3E}">
        <p14:creationId xmlns:p14="http://schemas.microsoft.com/office/powerpoint/2010/main" val="340244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81BB15-06B8-D0FF-67B1-EE6C301E0AF7}"/>
              </a:ext>
            </a:extLst>
          </p:cNvPr>
          <p:cNvSpPr>
            <a:spLocks noGrp="1"/>
          </p:cNvSpPr>
          <p:nvPr>
            <p:ph idx="1"/>
          </p:nvPr>
        </p:nvSpPr>
        <p:spPr/>
        <p:txBody>
          <a:bodyPr>
            <a:normAutofit/>
          </a:bodyPr>
          <a:lstStyle/>
          <a:p>
            <a:r>
              <a:rPr lang="en-US" sz="2000" dirty="0"/>
              <a:t>Charged particle momentum::1-3%.</a:t>
            </a:r>
          </a:p>
          <a:p>
            <a:r>
              <a:rPr lang="en-US" sz="2000" dirty="0"/>
              <a:t>Forward high momentum particle:8-9%.</a:t>
            </a:r>
          </a:p>
          <a:p>
            <a:r>
              <a:rPr lang="en-US" sz="2000" dirty="0" err="1"/>
              <a:t>Proton.P</a:t>
            </a:r>
            <a:r>
              <a:rPr lang="en-US" sz="2000" dirty="0"/>
              <a:t>() &lt;250 MeV are not detected.</a:t>
            </a:r>
          </a:p>
          <a:p>
            <a:r>
              <a:rPr lang="en-US" sz="2000" dirty="0" err="1"/>
              <a:t>Pions</a:t>
            </a:r>
            <a:r>
              <a:rPr lang="en-US" sz="2000" dirty="0"/>
              <a:t> reconstruction:: challenging for momenta&lt;200 MeV</a:t>
            </a:r>
          </a:p>
          <a:p>
            <a:r>
              <a:rPr lang="en-US" sz="2000" dirty="0"/>
              <a:t>Looking the energy deposited at CDC :: proton and </a:t>
            </a:r>
            <a:r>
              <a:rPr lang="en-US" sz="2000" dirty="0" err="1"/>
              <a:t>pions</a:t>
            </a:r>
            <a:r>
              <a:rPr lang="en-US" sz="2000" dirty="0"/>
              <a:t> can be separated up to energies of ~800 MeV.</a:t>
            </a:r>
          </a:p>
          <a:p>
            <a:r>
              <a:rPr lang="en-US" sz="2000" dirty="0"/>
              <a:t>TOF can separate </a:t>
            </a:r>
            <a:r>
              <a:rPr lang="en-US" sz="2000" dirty="0" err="1"/>
              <a:t>pions</a:t>
            </a:r>
            <a:r>
              <a:rPr lang="en-US" sz="2000" dirty="0"/>
              <a:t> and kaon up to energies ~2GeV.</a:t>
            </a:r>
          </a:p>
          <a:p>
            <a:r>
              <a:rPr lang="en-US" sz="2000" dirty="0" err="1"/>
              <a:t>Fcal</a:t>
            </a:r>
            <a:r>
              <a:rPr lang="en-US" sz="2000" dirty="0"/>
              <a:t> can detect photons for  </a:t>
            </a:r>
            <a:r>
              <a:rPr lang="en-US" sz="2000" dirty="0" err="1"/>
              <a:t>E</a:t>
            </a:r>
            <a:r>
              <a:rPr lang="en-US" sz="2000" baseline="-25000" dirty="0" err="1">
                <a:latin typeface="Cambria Math" panose="02040503050406030204" pitchFamily="18" charset="0"/>
                <a:ea typeface="Cambria Math" panose="02040503050406030204" pitchFamily="18" charset="0"/>
              </a:rPr>
              <a:t>ɣ</a:t>
            </a:r>
            <a:r>
              <a:rPr lang="en-US" sz="2000" baseline="-25000" dirty="0">
                <a:latin typeface="Cambria Math" panose="02040503050406030204" pitchFamily="18" charset="0"/>
                <a:ea typeface="Cambria Math" panose="02040503050406030204" pitchFamily="18" charset="0"/>
              </a:rPr>
              <a:t> </a:t>
            </a:r>
            <a:r>
              <a:rPr lang="en-US" sz="2000" dirty="0">
                <a:latin typeface="Cambria Math" panose="02040503050406030204" pitchFamily="18" charset="0"/>
                <a:ea typeface="Cambria Math" panose="02040503050406030204" pitchFamily="18" charset="0"/>
              </a:rPr>
              <a:t>&gt; 100 MeV.</a:t>
            </a:r>
          </a:p>
          <a:p>
            <a:r>
              <a:rPr lang="en-US" sz="2000" dirty="0">
                <a:latin typeface="Cambria Math" panose="02040503050406030204" pitchFamily="18" charset="0"/>
                <a:ea typeface="Cambria Math" panose="02040503050406030204" pitchFamily="18" charset="0"/>
              </a:rPr>
              <a:t>Energy is lost in calorimeter due to 11</a:t>
            </a:r>
            <a:r>
              <a:rPr lang="en-US" sz="2000" baseline="30000" dirty="0">
                <a:latin typeface="Cambria Math" panose="02040503050406030204" pitchFamily="18" charset="0"/>
                <a:ea typeface="Cambria Math" panose="02040503050406030204" pitchFamily="18" charset="0"/>
              </a:rPr>
              <a:t>0 </a:t>
            </a:r>
            <a:r>
              <a:rPr lang="en-US" sz="2000" dirty="0">
                <a:latin typeface="Cambria Math" panose="02040503050406030204" pitchFamily="18" charset="0"/>
                <a:ea typeface="Cambria Math" panose="02040503050406030204" pitchFamily="18" charset="0"/>
              </a:rPr>
              <a:t>gap between calorimeters.</a:t>
            </a:r>
            <a:endParaRPr lang="en-US" sz="2000" dirty="0"/>
          </a:p>
        </p:txBody>
      </p:sp>
      <p:sp>
        <p:nvSpPr>
          <p:cNvPr id="3" name="Title 2">
            <a:extLst>
              <a:ext uri="{FF2B5EF4-FFF2-40B4-BE49-F238E27FC236}">
                <a16:creationId xmlns:a16="http://schemas.microsoft.com/office/drawing/2014/main" id="{D050EA54-0A5A-D039-2C37-D93D404E38F7}"/>
              </a:ext>
            </a:extLst>
          </p:cNvPr>
          <p:cNvSpPr>
            <a:spLocks noGrp="1"/>
          </p:cNvSpPr>
          <p:nvPr>
            <p:ph type="title"/>
          </p:nvPr>
        </p:nvSpPr>
        <p:spPr/>
        <p:txBody>
          <a:bodyPr/>
          <a:lstStyle/>
          <a:p>
            <a:r>
              <a:rPr lang="en-US" dirty="0">
                <a:latin typeface="Gill Sans MT" panose="020B0502020104020203" pitchFamily="34" charset="0"/>
              </a:rPr>
              <a:t>Detector’s Resolution</a:t>
            </a:r>
          </a:p>
        </p:txBody>
      </p:sp>
      <p:sp>
        <p:nvSpPr>
          <p:cNvPr id="4" name="Date Placeholder 3">
            <a:extLst>
              <a:ext uri="{FF2B5EF4-FFF2-40B4-BE49-F238E27FC236}">
                <a16:creationId xmlns:a16="http://schemas.microsoft.com/office/drawing/2014/main" id="{CF4760E8-D79C-11BB-90C0-FCDF60608DD2}"/>
              </a:ext>
            </a:extLst>
          </p:cNvPr>
          <p:cNvSpPr>
            <a:spLocks noGrp="1"/>
          </p:cNvSpPr>
          <p:nvPr>
            <p:ph type="dt" sz="half" idx="10"/>
          </p:nvPr>
        </p:nvSpPr>
        <p:spPr/>
        <p:txBody>
          <a:bodyPr/>
          <a:lstStyle/>
          <a:p>
            <a:pPr algn="ctr"/>
            <a:r>
              <a:rPr lang="en-US"/>
              <a:t>6/13/2024</a:t>
            </a:r>
            <a:endParaRPr lang="en-US" dirty="0"/>
          </a:p>
        </p:txBody>
      </p:sp>
      <p:sp>
        <p:nvSpPr>
          <p:cNvPr id="5" name="Footer Placeholder 4">
            <a:extLst>
              <a:ext uri="{FF2B5EF4-FFF2-40B4-BE49-F238E27FC236}">
                <a16:creationId xmlns:a16="http://schemas.microsoft.com/office/drawing/2014/main" id="{AFC09A1F-4EBC-E620-CFA4-AA35A83D2F23}"/>
              </a:ext>
            </a:extLst>
          </p:cNvPr>
          <p:cNvSpPr>
            <a:spLocks noGrp="1"/>
          </p:cNvSpPr>
          <p:nvPr>
            <p:ph type="ftr" sz="quarter" idx="11"/>
          </p:nvPr>
        </p:nvSpPr>
        <p:spPr/>
        <p:txBody>
          <a:bodyPr/>
          <a:lstStyle/>
          <a:p>
            <a:pPr algn="l"/>
            <a:r>
              <a:rPr lang="pt-BR"/>
              <a:t>BHESHA  R DEVKOTA      HUGS-2024</a:t>
            </a:r>
            <a:endParaRPr lang="en-US" dirty="0"/>
          </a:p>
        </p:txBody>
      </p:sp>
      <p:sp>
        <p:nvSpPr>
          <p:cNvPr id="6" name="Slide Number Placeholder 5">
            <a:extLst>
              <a:ext uri="{FF2B5EF4-FFF2-40B4-BE49-F238E27FC236}">
                <a16:creationId xmlns:a16="http://schemas.microsoft.com/office/drawing/2014/main" id="{8C3E095D-6E39-0E8A-4790-FE17EAC77DDF}"/>
              </a:ext>
            </a:extLst>
          </p:cNvPr>
          <p:cNvSpPr>
            <a:spLocks noGrp="1"/>
          </p:cNvSpPr>
          <p:nvPr>
            <p:ph type="sldNum" sz="quarter" idx="12"/>
          </p:nvPr>
        </p:nvSpPr>
        <p:spPr/>
        <p:txBody>
          <a:bodyPr/>
          <a:lstStyle/>
          <a:p>
            <a:fld id="{851F2789-2BF6-4EF0-93A6-233C0CE5C772}" type="slidenum">
              <a:rPr lang="en-US" smtClean="0"/>
              <a:t>18</a:t>
            </a:fld>
            <a:endParaRPr lang="en-US"/>
          </a:p>
        </p:txBody>
      </p:sp>
    </p:spTree>
    <p:extLst>
      <p:ext uri="{BB962C8B-B14F-4D97-AF65-F5344CB8AC3E}">
        <p14:creationId xmlns:p14="http://schemas.microsoft.com/office/powerpoint/2010/main" val="397743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2377BD-09F7-E911-C55C-7516DE8A7F47}"/>
              </a:ext>
            </a:extLst>
          </p:cNvPr>
          <p:cNvSpPr>
            <a:spLocks noGrp="1"/>
          </p:cNvSpPr>
          <p:nvPr>
            <p:ph idx="1"/>
          </p:nvPr>
        </p:nvSpPr>
        <p:spPr/>
        <p:txBody>
          <a:bodyPr>
            <a:normAutofit/>
          </a:bodyPr>
          <a:lstStyle/>
          <a:p>
            <a:pPr>
              <a:lnSpc>
                <a:spcPct val="150000"/>
              </a:lnSpc>
            </a:pPr>
            <a:r>
              <a:rPr lang="en-US" sz="2000" dirty="0">
                <a:latin typeface="Abadi" panose="020B0604020104020204" pitchFamily="34" charset="0"/>
              </a:rPr>
              <a:t>Introduction</a:t>
            </a:r>
          </a:p>
          <a:p>
            <a:pPr>
              <a:lnSpc>
                <a:spcPct val="150000"/>
              </a:lnSpc>
            </a:pPr>
            <a:r>
              <a:rPr lang="en-US" sz="2000" dirty="0">
                <a:latin typeface="Abadi" panose="020B0604020104020204" pitchFamily="34" charset="0"/>
              </a:rPr>
              <a:t>Previous experiments</a:t>
            </a:r>
          </a:p>
          <a:p>
            <a:pPr>
              <a:lnSpc>
                <a:spcPct val="150000"/>
              </a:lnSpc>
            </a:pPr>
            <a:r>
              <a:rPr lang="en-US" sz="2000" dirty="0">
                <a:latin typeface="Abadi" panose="020B0604020104020204" pitchFamily="34" charset="0"/>
              </a:rPr>
              <a:t>SRC/CT experiment at Hall D </a:t>
            </a:r>
            <a:r>
              <a:rPr lang="en-US" sz="2000" dirty="0" err="1">
                <a:latin typeface="Abadi" panose="020B0604020104020204" pitchFamily="34" charset="0"/>
              </a:rPr>
              <a:t>JLab</a:t>
            </a:r>
            <a:endParaRPr lang="en-US" sz="2000" dirty="0">
              <a:latin typeface="Abadi" panose="020B0604020104020204" pitchFamily="34" charset="0"/>
            </a:endParaRPr>
          </a:p>
          <a:p>
            <a:pPr>
              <a:lnSpc>
                <a:spcPct val="150000"/>
              </a:lnSpc>
            </a:pPr>
            <a:r>
              <a:rPr lang="en-US" sz="2000" dirty="0">
                <a:latin typeface="Abadi" panose="020B0604020104020204" pitchFamily="34" charset="0"/>
              </a:rPr>
              <a:t>Photoproduction of Rho meson</a:t>
            </a:r>
          </a:p>
          <a:p>
            <a:pPr>
              <a:lnSpc>
                <a:spcPct val="150000"/>
              </a:lnSpc>
            </a:pPr>
            <a:r>
              <a:rPr lang="en-US" sz="2000" dirty="0">
                <a:latin typeface="Abadi" panose="020B0604020104020204" pitchFamily="34" charset="0"/>
              </a:rPr>
              <a:t>Results</a:t>
            </a:r>
          </a:p>
          <a:p>
            <a:pPr>
              <a:lnSpc>
                <a:spcPct val="150000"/>
              </a:lnSpc>
            </a:pPr>
            <a:r>
              <a:rPr lang="en-US" sz="2000" dirty="0">
                <a:latin typeface="Abadi" panose="020B0604020104020204" pitchFamily="34" charset="0"/>
              </a:rPr>
              <a:t>Future work</a:t>
            </a:r>
          </a:p>
        </p:txBody>
      </p:sp>
      <p:sp>
        <p:nvSpPr>
          <p:cNvPr id="3" name="Title 2">
            <a:extLst>
              <a:ext uri="{FF2B5EF4-FFF2-40B4-BE49-F238E27FC236}">
                <a16:creationId xmlns:a16="http://schemas.microsoft.com/office/drawing/2014/main" id="{BD2910F9-C875-B79B-B9E2-1E6AF19D7FB1}"/>
              </a:ext>
            </a:extLst>
          </p:cNvPr>
          <p:cNvSpPr>
            <a:spLocks noGrp="1"/>
          </p:cNvSpPr>
          <p:nvPr>
            <p:ph type="title"/>
          </p:nvPr>
        </p:nvSpPr>
        <p:spPr/>
        <p:txBody>
          <a:bodyPr/>
          <a:lstStyle/>
          <a:p>
            <a:r>
              <a:rPr lang="en-US" dirty="0">
                <a:latin typeface="Gill Sans MT" panose="020B0502020104020203" pitchFamily="34" charset="0"/>
              </a:rPr>
              <a:t>Outline</a:t>
            </a:r>
          </a:p>
        </p:txBody>
      </p:sp>
      <p:sp>
        <p:nvSpPr>
          <p:cNvPr id="5" name="Footer Placeholder 4">
            <a:extLst>
              <a:ext uri="{FF2B5EF4-FFF2-40B4-BE49-F238E27FC236}">
                <a16:creationId xmlns:a16="http://schemas.microsoft.com/office/drawing/2014/main" id="{E1E92282-3F26-49AC-8B0F-78F3C5BF5BC0}"/>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9CDDA596-7891-A634-F37F-BE3ADC715B26}"/>
              </a:ext>
            </a:extLst>
          </p:cNvPr>
          <p:cNvSpPr>
            <a:spLocks noGrp="1"/>
          </p:cNvSpPr>
          <p:nvPr>
            <p:ph type="sldNum" sz="quarter" idx="12"/>
          </p:nvPr>
        </p:nvSpPr>
        <p:spPr/>
        <p:txBody>
          <a:bodyPr/>
          <a:lstStyle/>
          <a:p>
            <a:fld id="{851F2789-2BF6-4EF0-93A6-233C0CE5C772}" type="slidenum">
              <a:rPr lang="en-US" smtClean="0"/>
              <a:t>2</a:t>
            </a:fld>
            <a:endParaRPr lang="en-US"/>
          </a:p>
        </p:txBody>
      </p:sp>
      <p:sp>
        <p:nvSpPr>
          <p:cNvPr id="7" name="Date Placeholder 6">
            <a:extLst>
              <a:ext uri="{FF2B5EF4-FFF2-40B4-BE49-F238E27FC236}">
                <a16:creationId xmlns:a16="http://schemas.microsoft.com/office/drawing/2014/main" id="{FADD8082-9B33-585D-930E-F32259218F6E}"/>
              </a:ext>
            </a:extLst>
          </p:cNvPr>
          <p:cNvSpPr>
            <a:spLocks noGrp="1"/>
          </p:cNvSpPr>
          <p:nvPr>
            <p:ph type="dt" sz="half" idx="10"/>
          </p:nvPr>
        </p:nvSpPr>
        <p:spPr/>
        <p:txBody>
          <a:bodyPr/>
          <a:lstStyle/>
          <a:p>
            <a:r>
              <a:rPr lang="en-US"/>
              <a:t>6/13/2024</a:t>
            </a:r>
          </a:p>
        </p:txBody>
      </p:sp>
    </p:spTree>
    <p:extLst>
      <p:ext uri="{BB962C8B-B14F-4D97-AF65-F5344CB8AC3E}">
        <p14:creationId xmlns:p14="http://schemas.microsoft.com/office/powerpoint/2010/main" val="390050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ECB7D-2BE6-CC52-60E3-492BEEBBA997}"/>
              </a:ext>
            </a:extLst>
          </p:cNvPr>
          <p:cNvSpPr>
            <a:spLocks noGrp="1"/>
          </p:cNvSpPr>
          <p:nvPr>
            <p:ph type="title"/>
          </p:nvPr>
        </p:nvSpPr>
        <p:spPr>
          <a:xfrm>
            <a:off x="0" y="11540"/>
            <a:ext cx="12192000" cy="698361"/>
          </a:xfrm>
        </p:spPr>
        <p:txBody>
          <a:bodyPr/>
          <a:lstStyle/>
          <a:p>
            <a:r>
              <a:rPr lang="en-US" dirty="0">
                <a:latin typeface="Gill Sans MT" panose="020B0502020104020203" pitchFamily="34" charset="0"/>
              </a:rPr>
              <a:t> Introduction: Color Transparency </a:t>
            </a:r>
          </a:p>
        </p:txBody>
      </p:sp>
      <p:sp>
        <p:nvSpPr>
          <p:cNvPr id="5" name="Footer Placeholder 4">
            <a:extLst>
              <a:ext uri="{FF2B5EF4-FFF2-40B4-BE49-F238E27FC236}">
                <a16:creationId xmlns:a16="http://schemas.microsoft.com/office/drawing/2014/main" id="{348D908E-B68E-3CB1-7EA6-7EF6A5D3AED9}"/>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27B0209E-DBCE-86C3-A221-9CC07F9AE08B}"/>
              </a:ext>
            </a:extLst>
          </p:cNvPr>
          <p:cNvSpPr>
            <a:spLocks noGrp="1"/>
          </p:cNvSpPr>
          <p:nvPr>
            <p:ph type="sldNum" sz="quarter" idx="12"/>
          </p:nvPr>
        </p:nvSpPr>
        <p:spPr/>
        <p:txBody>
          <a:bodyPr/>
          <a:lstStyle/>
          <a:p>
            <a:fld id="{851F2789-2BF6-4EF0-93A6-233C0CE5C772}" type="slidenum">
              <a:rPr lang="en-US" smtClean="0"/>
              <a:t>3</a:t>
            </a:fld>
            <a:endParaRPr lang="en-US"/>
          </a:p>
        </p:txBody>
      </p:sp>
      <p:sp>
        <p:nvSpPr>
          <p:cNvPr id="10" name="Date Placeholder 9">
            <a:extLst>
              <a:ext uri="{FF2B5EF4-FFF2-40B4-BE49-F238E27FC236}">
                <a16:creationId xmlns:a16="http://schemas.microsoft.com/office/drawing/2014/main" id="{3830E356-E66E-FDFC-4D9B-CB3BA3AC15C5}"/>
              </a:ext>
            </a:extLst>
          </p:cNvPr>
          <p:cNvSpPr>
            <a:spLocks noGrp="1"/>
          </p:cNvSpPr>
          <p:nvPr>
            <p:ph type="dt" sz="half" idx="10"/>
          </p:nvPr>
        </p:nvSpPr>
        <p:spPr/>
        <p:txBody>
          <a:bodyPr/>
          <a:lstStyle/>
          <a:p>
            <a:r>
              <a:rPr lang="en-US"/>
              <a:t>6/13/2024</a:t>
            </a:r>
          </a:p>
        </p:txBody>
      </p:sp>
      <p:sp>
        <p:nvSpPr>
          <p:cNvPr id="15" name="TextBox 14">
            <a:extLst>
              <a:ext uri="{FF2B5EF4-FFF2-40B4-BE49-F238E27FC236}">
                <a16:creationId xmlns:a16="http://schemas.microsoft.com/office/drawing/2014/main" id="{9F3DC8C4-23DA-3177-8874-9CE4F3EB423D}"/>
              </a:ext>
            </a:extLst>
          </p:cNvPr>
          <p:cNvSpPr txBox="1"/>
          <p:nvPr/>
        </p:nvSpPr>
        <p:spPr>
          <a:xfrm>
            <a:off x="541205" y="3368928"/>
            <a:ext cx="11257637" cy="923330"/>
          </a:xfrm>
          <a:prstGeom prst="rect">
            <a:avLst/>
          </a:prstGeom>
          <a:noFill/>
          <a:ln w="25400">
            <a:solidFill>
              <a:srgbClr val="00B0F0">
                <a:alpha val="99000"/>
              </a:srgbClr>
            </a:solidFill>
          </a:ln>
        </p:spPr>
        <p:txBody>
          <a:bodyPr wrap="square">
            <a:spAutoFit/>
          </a:bodyPr>
          <a:lstStyle/>
          <a:p>
            <a:pPr marL="457200" indent="-457200">
              <a:buFont typeface="Wingdings" panose="05000000000000000000" pitchFamily="2" charset="2"/>
              <a:buChar char="Ø"/>
            </a:pPr>
            <a:r>
              <a:rPr lang="en-US" dirty="0">
                <a:solidFill>
                  <a:schemeClr val="tx1"/>
                </a:solidFill>
                <a:latin typeface="Abadi" panose="020B0604020202020204" pitchFamily="34" charset="0"/>
              </a:rPr>
              <a:t>Color transparency  refers to the suppression of final state interactions of hadrons with the nuclear medium.</a:t>
            </a:r>
          </a:p>
          <a:p>
            <a:pPr marL="457200" indent="-457200">
              <a:buFont typeface="Wingdings" panose="05000000000000000000" pitchFamily="2" charset="2"/>
              <a:buChar char="Ø"/>
            </a:pPr>
            <a:r>
              <a:rPr lang="en-US" dirty="0">
                <a:solidFill>
                  <a:schemeClr val="tx1"/>
                </a:solidFill>
                <a:latin typeface="Abadi" panose="020B0604020202020204" pitchFamily="34" charset="0"/>
              </a:rPr>
              <a:t>This occurs in exclusive processes at high momentum transferred squared.  </a:t>
            </a:r>
          </a:p>
          <a:p>
            <a:endParaRPr lang="en-US" sz="1800" dirty="0">
              <a:solidFill>
                <a:schemeClr val="tx1"/>
              </a:solidFill>
              <a:latin typeface="Abadi" panose="020B0604020202020204" pitchFamily="34" charset="0"/>
            </a:endParaRPr>
          </a:p>
        </p:txBody>
      </p:sp>
      <p:sp>
        <p:nvSpPr>
          <p:cNvPr id="8" name="TextBox 7">
            <a:extLst>
              <a:ext uri="{FF2B5EF4-FFF2-40B4-BE49-F238E27FC236}">
                <a16:creationId xmlns:a16="http://schemas.microsoft.com/office/drawing/2014/main" id="{9F3DC8C4-23DA-3177-8874-9CE4F3EB423D}"/>
              </a:ext>
            </a:extLst>
          </p:cNvPr>
          <p:cNvSpPr txBox="1"/>
          <p:nvPr/>
        </p:nvSpPr>
        <p:spPr>
          <a:xfrm>
            <a:off x="467181" y="4449001"/>
            <a:ext cx="11405684" cy="1477328"/>
          </a:xfrm>
          <a:prstGeom prst="rect">
            <a:avLst/>
          </a:prstGeom>
          <a:noFill/>
          <a:ln w="25400">
            <a:solidFill>
              <a:srgbClr val="00B050"/>
            </a:solidFill>
          </a:ln>
        </p:spPr>
        <p:txBody>
          <a:bodyPr wrap="square">
            <a:spAutoFit/>
          </a:bodyPr>
          <a:lstStyle/>
          <a:p>
            <a:pPr marL="457200" indent="-457200">
              <a:buFont typeface="Wingdings" panose="05000000000000000000" pitchFamily="2" charset="2"/>
              <a:buChar char="Ø"/>
            </a:pPr>
            <a:r>
              <a:rPr lang="en-US" dirty="0">
                <a:solidFill>
                  <a:schemeClr val="tx1"/>
                </a:solidFill>
                <a:latin typeface="Abadi" panose="020B0604020202020204" pitchFamily="34" charset="0"/>
              </a:rPr>
              <a:t>Squeezing:  At high momentum transfer the preferential selection of small configuration of quarks. :- Point like Configuration(PLC)   </a:t>
            </a:r>
          </a:p>
          <a:p>
            <a:pPr marL="457200" indent="-457200">
              <a:buFont typeface="Wingdings" panose="05000000000000000000" pitchFamily="2" charset="2"/>
              <a:buChar char="Ø"/>
            </a:pPr>
            <a:r>
              <a:rPr lang="en-US" dirty="0">
                <a:solidFill>
                  <a:schemeClr val="tx1"/>
                </a:solidFill>
                <a:latin typeface="Abadi" panose="020B0604020202020204" pitchFamily="34" charset="0"/>
              </a:rPr>
              <a:t>Freezing: The PLC maintains its small size enough to cross the nucleus before  it returns to regular size.</a:t>
            </a:r>
          </a:p>
          <a:p>
            <a:pPr marL="457200" indent="-457200">
              <a:buFont typeface="Wingdings" panose="05000000000000000000" pitchFamily="2" charset="2"/>
              <a:buChar char="Ø"/>
            </a:pPr>
            <a:r>
              <a:rPr lang="en-US" dirty="0">
                <a:solidFill>
                  <a:schemeClr val="tx1"/>
                </a:solidFill>
                <a:latin typeface="Abadi" panose="020B0604020202020204" pitchFamily="34" charset="0"/>
              </a:rPr>
              <a:t>Color-screening: Reduced interaction with hadrons in the surrounding nuclear medium.</a:t>
            </a:r>
          </a:p>
          <a:p>
            <a:endParaRPr lang="en-US" sz="1800" dirty="0">
              <a:solidFill>
                <a:schemeClr val="tx1"/>
              </a:solidFill>
              <a:latin typeface="Abadi" panose="020B0604020202020204" pitchFamily="34" charset="0"/>
            </a:endParaRPr>
          </a:p>
        </p:txBody>
      </p:sp>
      <p:sp>
        <p:nvSpPr>
          <p:cNvPr id="2" name="TextBox 1">
            <a:extLst>
              <a:ext uri="{FF2B5EF4-FFF2-40B4-BE49-F238E27FC236}">
                <a16:creationId xmlns:a16="http://schemas.microsoft.com/office/drawing/2014/main" id="{3CEB9F67-6FB5-9A99-4E77-EDBBAD49308F}"/>
              </a:ext>
            </a:extLst>
          </p:cNvPr>
          <p:cNvSpPr txBox="1"/>
          <p:nvPr/>
        </p:nvSpPr>
        <p:spPr>
          <a:xfrm>
            <a:off x="4335293" y="1142125"/>
            <a:ext cx="4995722" cy="646331"/>
          </a:xfrm>
          <a:prstGeom prst="rect">
            <a:avLst/>
          </a:prstGeom>
          <a:noFill/>
        </p:spPr>
        <p:txBody>
          <a:bodyPr wrap="square">
            <a:spAutoFit/>
          </a:bodyPr>
          <a:lstStyle/>
          <a:p>
            <a:r>
              <a:rPr lang="en-US" dirty="0">
                <a:latin typeface="Abadi" panose="020B0604020202020204" pitchFamily="34" charset="0"/>
              </a:rPr>
              <a:t>Introduced by Muller and Brodsky, 1982</a:t>
            </a:r>
            <a:endParaRPr lang="en-US" dirty="0">
              <a:solidFill>
                <a:schemeClr val="tx1"/>
              </a:solidFill>
              <a:latin typeface="Abadi" panose="020B0604020202020204" pitchFamily="34" charset="0"/>
            </a:endParaRPr>
          </a:p>
          <a:p>
            <a:endParaRPr lang="en-US" sz="1800" dirty="0">
              <a:solidFill>
                <a:schemeClr val="tx1"/>
              </a:solidFill>
              <a:latin typeface="Abadi" panose="020B0604020202020204" pitchFamily="34" charset="0"/>
            </a:endParaRPr>
          </a:p>
        </p:txBody>
      </p:sp>
      <p:sp>
        <p:nvSpPr>
          <p:cNvPr id="7" name="TextBox 6">
            <a:extLst>
              <a:ext uri="{FF2B5EF4-FFF2-40B4-BE49-F238E27FC236}">
                <a16:creationId xmlns:a16="http://schemas.microsoft.com/office/drawing/2014/main" id="{C0329F5D-F2E5-7966-A893-32F756B954DB}"/>
              </a:ext>
            </a:extLst>
          </p:cNvPr>
          <p:cNvSpPr txBox="1"/>
          <p:nvPr/>
        </p:nvSpPr>
        <p:spPr>
          <a:xfrm>
            <a:off x="284480" y="1697755"/>
            <a:ext cx="11785599" cy="369332"/>
          </a:xfrm>
          <a:prstGeom prst="rect">
            <a:avLst/>
          </a:prstGeom>
          <a:noFill/>
        </p:spPr>
        <p:txBody>
          <a:bodyPr wrap="square">
            <a:spAutoFit/>
          </a:bodyPr>
          <a:lstStyle/>
          <a:p>
            <a:endParaRPr lang="en-US" dirty="0">
              <a:latin typeface="Abadi" panose="020B0604020104020204" pitchFamily="34" charset="0"/>
            </a:endParaRPr>
          </a:p>
        </p:txBody>
      </p:sp>
      <p:sp>
        <p:nvSpPr>
          <p:cNvPr id="9" name="TextBox 8">
            <a:extLst>
              <a:ext uri="{FF2B5EF4-FFF2-40B4-BE49-F238E27FC236}">
                <a16:creationId xmlns:a16="http://schemas.microsoft.com/office/drawing/2014/main" id="{DC0F48C5-0F87-396E-90E5-348D7AB8906C}"/>
              </a:ext>
            </a:extLst>
          </p:cNvPr>
          <p:cNvSpPr txBox="1"/>
          <p:nvPr/>
        </p:nvSpPr>
        <p:spPr>
          <a:xfrm>
            <a:off x="467181" y="1465290"/>
            <a:ext cx="11049905" cy="1754326"/>
          </a:xfrm>
          <a:prstGeom prst="rect">
            <a:avLst/>
          </a:prstGeom>
          <a:noFill/>
          <a:ln w="25400">
            <a:solidFill>
              <a:srgbClr val="FF0000">
                <a:alpha val="99000"/>
              </a:srgbClr>
            </a:solidFill>
          </a:ln>
        </p:spPr>
        <p:txBody>
          <a:bodyPr wrap="square">
            <a:spAutoFit/>
          </a:bodyPr>
          <a:lstStyle/>
          <a:p>
            <a:pPr marL="457200" indent="-457200">
              <a:buFont typeface="Wingdings" panose="05000000000000000000" pitchFamily="2" charset="2"/>
              <a:buChar char="Ø"/>
            </a:pPr>
            <a:r>
              <a:rPr lang="en-US" dirty="0">
                <a:latin typeface="Abadi" panose="020B0604020104020204" pitchFamily="34" charset="0"/>
              </a:rPr>
              <a:t>Strong force can be understood using two distinct theories at low and high energies. </a:t>
            </a:r>
          </a:p>
          <a:p>
            <a:pPr marL="457200" indent="-457200">
              <a:buFont typeface="Wingdings" panose="05000000000000000000" pitchFamily="2" charset="2"/>
              <a:buChar char="Ø"/>
            </a:pPr>
            <a:r>
              <a:rPr lang="en-US" dirty="0">
                <a:latin typeface="Abadi" panose="020B0604020104020204" pitchFamily="34" charset="0"/>
              </a:rPr>
              <a:t>The transition from the low-energy scale to the high-energy scale has not been definitively established.</a:t>
            </a:r>
          </a:p>
          <a:p>
            <a:pPr marL="457200" indent="-457200">
              <a:buFont typeface="Wingdings" panose="05000000000000000000" pitchFamily="2" charset="2"/>
              <a:buChar char="Ø"/>
            </a:pPr>
            <a:r>
              <a:rPr lang="en-US" dirty="0">
                <a:latin typeface="Abadi" panose="020B0604020104020204" pitchFamily="34" charset="0"/>
              </a:rPr>
              <a:t> Color transparency (CT), a key prediction of (QCD) is used to investigate the transition from nucleon-meson degree of freedom to that of quark-gluon degree of freedom</a:t>
            </a:r>
          </a:p>
          <a:p>
            <a:r>
              <a:rPr lang="en-US" dirty="0">
                <a:solidFill>
                  <a:schemeClr val="tx1"/>
                </a:solidFill>
                <a:latin typeface="Abadi" panose="020B0604020202020204" pitchFamily="34" charset="0"/>
              </a:rPr>
              <a:t>  </a:t>
            </a:r>
          </a:p>
          <a:p>
            <a:endParaRPr lang="en-US" sz="1800" dirty="0">
              <a:solidFill>
                <a:schemeClr val="tx1"/>
              </a:solidFill>
              <a:latin typeface="Abadi" panose="020B0604020202020204" pitchFamily="34" charset="0"/>
            </a:endParaRPr>
          </a:p>
        </p:txBody>
      </p:sp>
    </p:spTree>
    <p:custDataLst>
      <p:tags r:id="rId1"/>
    </p:custDataLst>
    <p:extLst>
      <p:ext uri="{BB962C8B-B14F-4D97-AF65-F5344CB8AC3E}">
        <p14:creationId xmlns:p14="http://schemas.microsoft.com/office/powerpoint/2010/main" val="6439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ECB7D-2BE6-CC52-60E3-492BEEBBA997}"/>
              </a:ext>
            </a:extLst>
          </p:cNvPr>
          <p:cNvSpPr>
            <a:spLocks noGrp="1"/>
          </p:cNvSpPr>
          <p:nvPr>
            <p:ph type="title"/>
          </p:nvPr>
        </p:nvSpPr>
        <p:spPr>
          <a:xfrm>
            <a:off x="0" y="11540"/>
            <a:ext cx="12192000" cy="698361"/>
          </a:xfrm>
        </p:spPr>
        <p:txBody>
          <a:bodyPr/>
          <a:lstStyle/>
          <a:p>
            <a:r>
              <a:rPr lang="en-US" dirty="0">
                <a:latin typeface="Gill Sans MT" panose="020B0502020104020203" pitchFamily="34" charset="0"/>
              </a:rPr>
              <a:t>Introduction: Nuclear Transparency</a:t>
            </a:r>
          </a:p>
        </p:txBody>
      </p:sp>
      <p:sp>
        <p:nvSpPr>
          <p:cNvPr id="5" name="Footer Placeholder 4">
            <a:extLst>
              <a:ext uri="{FF2B5EF4-FFF2-40B4-BE49-F238E27FC236}">
                <a16:creationId xmlns:a16="http://schemas.microsoft.com/office/drawing/2014/main" id="{348D908E-B68E-3CB1-7EA6-7EF6A5D3AED9}"/>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27B0209E-DBCE-86C3-A221-9CC07F9AE08B}"/>
              </a:ext>
            </a:extLst>
          </p:cNvPr>
          <p:cNvSpPr>
            <a:spLocks noGrp="1"/>
          </p:cNvSpPr>
          <p:nvPr>
            <p:ph type="sldNum" sz="quarter" idx="12"/>
          </p:nvPr>
        </p:nvSpPr>
        <p:spPr/>
        <p:txBody>
          <a:bodyPr/>
          <a:lstStyle/>
          <a:p>
            <a:fld id="{851F2789-2BF6-4EF0-93A6-233C0CE5C772}" type="slidenum">
              <a:rPr lang="en-US" smtClean="0"/>
              <a:t>4</a:t>
            </a:fld>
            <a:endParaRPr lang="en-US"/>
          </a:p>
        </p:txBody>
      </p:sp>
      <p:sp>
        <p:nvSpPr>
          <p:cNvPr id="9" name="TextBox 8">
            <a:extLst>
              <a:ext uri="{FF2B5EF4-FFF2-40B4-BE49-F238E27FC236}">
                <a16:creationId xmlns:a16="http://schemas.microsoft.com/office/drawing/2014/main" id="{D3CD5A3C-6D60-BF49-29FC-5311A2929C07}"/>
              </a:ext>
            </a:extLst>
          </p:cNvPr>
          <p:cNvSpPr txBox="1"/>
          <p:nvPr/>
        </p:nvSpPr>
        <p:spPr>
          <a:xfrm>
            <a:off x="753589" y="5746245"/>
            <a:ext cx="6217920" cy="369332"/>
          </a:xfrm>
          <a:prstGeom prst="rect">
            <a:avLst/>
          </a:prstGeom>
          <a:noFill/>
        </p:spPr>
        <p:txBody>
          <a:bodyPr wrap="square">
            <a:spAutoFit/>
          </a:bodyPr>
          <a:lstStyle/>
          <a:p>
            <a:r>
              <a:rPr lang="en-US" sz="1800" b="0" i="0" u="none" strike="noStrike" baseline="0" dirty="0">
                <a:latin typeface="Times New Roman" panose="02020603050405020304" pitchFamily="18" charset="0"/>
              </a:rPr>
              <a:t>.</a:t>
            </a:r>
            <a:endParaRPr lang="en-US" dirty="0"/>
          </a:p>
        </p:txBody>
      </p:sp>
      <p:sp>
        <p:nvSpPr>
          <p:cNvPr id="10" name="Date Placeholder 9">
            <a:extLst>
              <a:ext uri="{FF2B5EF4-FFF2-40B4-BE49-F238E27FC236}">
                <a16:creationId xmlns:a16="http://schemas.microsoft.com/office/drawing/2014/main" id="{3830E356-E66E-FDFC-4D9B-CB3BA3AC15C5}"/>
              </a:ext>
            </a:extLst>
          </p:cNvPr>
          <p:cNvSpPr>
            <a:spLocks noGrp="1"/>
          </p:cNvSpPr>
          <p:nvPr>
            <p:ph type="dt" sz="half" idx="10"/>
          </p:nvPr>
        </p:nvSpPr>
        <p:spPr/>
        <p:txBody>
          <a:bodyPr/>
          <a:lstStyle/>
          <a:p>
            <a:r>
              <a:rPr lang="en-US"/>
              <a:t>6/13/2024</a:t>
            </a:r>
          </a:p>
        </p:txBody>
      </p:sp>
      <p:sp>
        <p:nvSpPr>
          <p:cNvPr id="7" name="Rectangle: Rounded Corners 6">
            <a:extLst>
              <a:ext uri="{FF2B5EF4-FFF2-40B4-BE49-F238E27FC236}">
                <a16:creationId xmlns:a16="http://schemas.microsoft.com/office/drawing/2014/main" id="{6C6B962C-7031-6B93-ECB5-C7FDCE5AA7DF}"/>
              </a:ext>
            </a:extLst>
          </p:cNvPr>
          <p:cNvSpPr/>
          <p:nvPr/>
        </p:nvSpPr>
        <p:spPr>
          <a:xfrm>
            <a:off x="255184" y="1794892"/>
            <a:ext cx="5129616" cy="3139137"/>
          </a:xfrm>
          <a:prstGeom prst="round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r>
              <a:rPr lang="en-US" dirty="0">
                <a:solidFill>
                  <a:schemeClr val="tx1"/>
                </a:solidFill>
                <a:latin typeface="Abadi" panose="020B0604020104020204" pitchFamily="34" charset="0"/>
              </a:rPr>
              <a:t>Nuclear Transparency is defined as the ratio of the cross section per nucleon for a process  in the nucleus to that of a free nucleon. </a:t>
            </a:r>
          </a:p>
          <a:p>
            <a:pPr marL="342900" indent="-342900">
              <a:buFont typeface="Wingdings" panose="05000000000000000000" pitchFamily="2" charset="2"/>
              <a:buChar char="Ø"/>
            </a:pPr>
            <a:r>
              <a:rPr lang="en-US" dirty="0">
                <a:solidFill>
                  <a:schemeClr val="tx1"/>
                </a:solidFill>
                <a:latin typeface="Abadi" panose="020B0604020104020204" pitchFamily="34" charset="0"/>
              </a:rPr>
              <a:t>The onset of CT would involve the rise in the nuclear transparency as a function of energy.</a:t>
            </a:r>
          </a:p>
          <a:p>
            <a:pPr marL="342900" indent="-342900">
              <a:buFont typeface="Wingdings" panose="05000000000000000000" pitchFamily="2" charset="2"/>
              <a:buChar char="Ø"/>
            </a:pPr>
            <a:r>
              <a:rPr lang="en-US" dirty="0">
                <a:solidFill>
                  <a:schemeClr val="tx1"/>
                </a:solidFill>
                <a:latin typeface="Abadi" panose="020B0604020202020204" pitchFamily="34" charset="0"/>
              </a:rPr>
              <a:t>The onset of CT  indicates the transition from  nucleon-meson(low energies) picture to quark-gluon picture (high energies)</a:t>
            </a:r>
          </a:p>
          <a:p>
            <a:pPr marL="342900" indent="-342900">
              <a:buFont typeface="Wingdings" panose="05000000000000000000" pitchFamily="2" charset="2"/>
              <a:buChar char="Ø"/>
            </a:pPr>
            <a:endParaRPr lang="en-US" dirty="0">
              <a:solidFill>
                <a:schemeClr val="tx1"/>
              </a:solidFill>
              <a:latin typeface="Abadi" panose="020B0604020104020204" pitchFamily="34" charset="0"/>
            </a:endParaRPr>
          </a:p>
        </p:txBody>
      </p:sp>
      <p:sp>
        <p:nvSpPr>
          <p:cNvPr id="8" name="TextBox 7">
            <a:extLst>
              <a:ext uri="{FF2B5EF4-FFF2-40B4-BE49-F238E27FC236}">
                <a16:creationId xmlns:a16="http://schemas.microsoft.com/office/drawing/2014/main" id="{3305216E-F908-84F9-930B-E20EE294327A}"/>
              </a:ext>
            </a:extLst>
          </p:cNvPr>
          <p:cNvSpPr txBox="1"/>
          <p:nvPr/>
        </p:nvSpPr>
        <p:spPr>
          <a:xfrm>
            <a:off x="0" y="1120590"/>
            <a:ext cx="6142818" cy="369332"/>
          </a:xfrm>
          <a:prstGeom prst="rect">
            <a:avLst/>
          </a:prstGeom>
          <a:solidFill>
            <a:schemeClr val="accent2"/>
          </a:solidFill>
        </p:spPr>
        <p:txBody>
          <a:bodyPr wrap="square" rtlCol="0">
            <a:spAutoFit/>
          </a:bodyPr>
          <a:lstStyle/>
          <a:p>
            <a:r>
              <a:rPr lang="en-US" dirty="0">
                <a:latin typeface="Abadi" panose="020B0604020104020204" pitchFamily="34" charset="0"/>
              </a:rPr>
              <a:t>Nuclear Transparency is an observable to search for CT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F99B6D7-9002-1B4F-AE6D-5F0DEE7E5357}"/>
                  </a:ext>
                </a:extLst>
              </p:cNvPr>
              <p:cNvSpPr txBox="1"/>
              <p:nvPr/>
            </p:nvSpPr>
            <p:spPr>
              <a:xfrm>
                <a:off x="727938" y="5224369"/>
                <a:ext cx="5368062" cy="615553"/>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𝑁𝑢𝑐𝑙𝑒𝑎𝑟</m:t>
                    </m:r>
                    <m:r>
                      <a:rPr lang="en-US" sz="2000" b="0" i="1" smtClean="0">
                        <a:latin typeface="Cambria Math" panose="02040503050406030204" pitchFamily="18" charset="0"/>
                      </a:rPr>
                      <m:t> </m:t>
                    </m:r>
                    <m:r>
                      <a:rPr lang="en-US" sz="2000" b="0" i="1" smtClean="0">
                        <a:latin typeface="Cambria Math" panose="02040503050406030204" pitchFamily="18" charset="0"/>
                      </a:rPr>
                      <m:t>𝑇𝑟𝑎𝑛𝑠𝑝𝑎𝑟𝑒𝑛𝑐𝑦</m:t>
                    </m:r>
                    <m:r>
                      <a:rPr lang="en-US" sz="2000" i="1">
                        <a:latin typeface="Cambria Math" panose="02040503050406030204" pitchFamily="18" charset="0"/>
                      </a:rPr>
                      <m:t>=</m:t>
                    </m:r>
                    <m:r>
                      <a:rPr lang="en-US" sz="2000" b="0" i="1" smtClean="0">
                        <a:latin typeface="Cambria Math" panose="02040503050406030204" pitchFamily="18" charset="0"/>
                      </a:rPr>
                      <m:t>𝑇</m:t>
                    </m:r>
                    <m:r>
                      <a:rPr lang="en-US" sz="2000" b="0" i="1" baseline="-25000" smtClean="0">
                        <a:latin typeface="Cambria Math" panose="02040503050406030204" pitchFamily="18" charset="0"/>
                      </a:rPr>
                      <m:t>𝐴</m:t>
                    </m:r>
                    <m:r>
                      <a:rPr lang="en-US" sz="2000" i="1">
                        <a:latin typeface="Cambria Math" panose="02040503050406030204" pitchFamily="18" charset="0"/>
                      </a:rPr>
                      <m:t>=</m:t>
                    </m:r>
                    <m:f>
                      <m:fPr>
                        <m:ctrlPr>
                          <a:rPr lang="en-US" sz="2000" b="0" i="1" smtClean="0">
                            <a:solidFill>
                              <a:srgbClr val="FF0000"/>
                            </a:solidFill>
                            <a:latin typeface="Cambria Math" panose="02040503050406030204" pitchFamily="18" charset="0"/>
                          </a:rPr>
                        </m:ctrlPr>
                      </m:fPr>
                      <m:num>
                        <m:r>
                          <m:rPr>
                            <m:sty m:val="p"/>
                          </m:rPr>
                          <a:rPr lang="el-GR" sz="2000" i="1" smtClean="0">
                            <a:solidFill>
                              <a:srgbClr val="0070C0"/>
                            </a:solidFill>
                            <a:latin typeface="Cambria Math" panose="02040503050406030204" pitchFamily="18" charset="0"/>
                            <a:ea typeface="Cambria Math" panose="02040503050406030204" pitchFamily="18" charset="0"/>
                          </a:rPr>
                          <m:t>σ</m:t>
                        </m:r>
                        <m:r>
                          <a:rPr lang="en-US" sz="2000" i="1" baseline="-25000" smtClean="0">
                            <a:solidFill>
                              <a:srgbClr val="0070C0"/>
                            </a:solidFill>
                            <a:latin typeface="Cambria Math" panose="02040503050406030204" pitchFamily="18" charset="0"/>
                          </a:rPr>
                          <m:t>𝐴</m:t>
                        </m:r>
                      </m:num>
                      <m:den>
                        <m:r>
                          <a:rPr lang="en-US" sz="2000" b="0" i="1" smtClean="0">
                            <a:solidFill>
                              <a:schemeClr val="tx1"/>
                            </a:solidFill>
                            <a:latin typeface="Cambria Math" panose="02040503050406030204" pitchFamily="18" charset="0"/>
                          </a:rPr>
                          <m:t>𝐴</m:t>
                        </m:r>
                        <m:r>
                          <m:rPr>
                            <m:sty m:val="p"/>
                          </m:rPr>
                          <a:rPr lang="el-GR" sz="2000" b="0" i="1" smtClean="0">
                            <a:solidFill>
                              <a:srgbClr val="FF0000"/>
                            </a:solidFill>
                            <a:latin typeface="Cambria Math" panose="02040503050406030204" pitchFamily="18" charset="0"/>
                            <a:ea typeface="Cambria Math" panose="02040503050406030204" pitchFamily="18" charset="0"/>
                          </a:rPr>
                          <m:t>σ</m:t>
                        </m:r>
                        <m:r>
                          <a:rPr lang="en-US" sz="2000" b="0" i="1" baseline="-25000" smtClean="0">
                            <a:solidFill>
                              <a:srgbClr val="FF0000"/>
                            </a:solidFill>
                            <a:latin typeface="Cambria Math" panose="02040503050406030204" pitchFamily="18" charset="0"/>
                          </a:rPr>
                          <m:t>𝑁</m:t>
                        </m:r>
                      </m:den>
                    </m:f>
                  </m:oMath>
                </a14:m>
                <a:r>
                  <a:rPr lang="en-US" sz="4000" dirty="0"/>
                  <a:t>  </a:t>
                </a:r>
              </a:p>
            </p:txBody>
          </p:sp>
        </mc:Choice>
        <mc:Fallback xmlns="">
          <p:sp>
            <p:nvSpPr>
              <p:cNvPr id="17" name="TextBox 16">
                <a:extLst>
                  <a:ext uri="{FF2B5EF4-FFF2-40B4-BE49-F238E27FC236}">
                    <a16:creationId xmlns:a16="http://schemas.microsoft.com/office/drawing/2014/main" id="{1F99B6D7-9002-1B4F-AE6D-5F0DEE7E5357}"/>
                  </a:ext>
                </a:extLst>
              </p:cNvPr>
              <p:cNvSpPr txBox="1">
                <a:spLocks noRot="1" noChangeAspect="1" noMove="1" noResize="1" noEditPoints="1" noAdjustHandles="1" noChangeArrowheads="1" noChangeShapeType="1" noTextEdit="1"/>
              </p:cNvSpPr>
              <p:nvPr/>
            </p:nvSpPr>
            <p:spPr>
              <a:xfrm>
                <a:off x="727938" y="5224369"/>
                <a:ext cx="5368062" cy="615553"/>
              </a:xfrm>
              <a:prstGeom prst="rect">
                <a:avLst/>
              </a:prstGeom>
              <a:blipFill>
                <a:blip r:embed="rId4"/>
                <a:stretch>
                  <a:fillRect b="-7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3345938-CE87-4FC5-EC11-F0CD0CC6B6AD}"/>
                  </a:ext>
                </a:extLst>
              </p:cNvPr>
              <p:cNvSpPr txBox="1"/>
              <p:nvPr/>
            </p:nvSpPr>
            <p:spPr>
              <a:xfrm>
                <a:off x="4668652" y="5620532"/>
                <a:ext cx="6405880" cy="369332"/>
              </a:xfrm>
              <a:prstGeom prst="rect">
                <a:avLst/>
              </a:prstGeom>
              <a:noFill/>
            </p:spPr>
            <p:txBody>
              <a:bodyPr wrap="square">
                <a:spAutoFit/>
              </a:bodyPr>
              <a:lstStyle/>
              <a:p>
                <a:r>
                  <a:rPr lang="en-US" sz="1800" b="0" dirty="0">
                    <a:solidFill>
                      <a:srgbClr val="FF0000"/>
                    </a:solidFill>
                  </a:rPr>
                  <a:t>(</a:t>
                </a:r>
                <a14:m>
                  <m:oMath xmlns:m="http://schemas.openxmlformats.org/officeDocument/2006/math">
                    <m:r>
                      <a:rPr lang="en-US" sz="1800" b="0" i="1" smtClean="0">
                        <a:solidFill>
                          <a:srgbClr val="FF0000"/>
                        </a:solidFill>
                        <a:latin typeface="Cambria Math" panose="02040503050406030204" pitchFamily="18" charset="0"/>
                      </a:rPr>
                      <m:t>𝑓𝑟𝑒𝑒</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𝑐𝑟𝑜𝑠𝑠</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𝑠𝑒𝑐𝑡𝑖𝑜𝑛</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𝑜𝑓</m:t>
                    </m:r>
                    <m:r>
                      <a:rPr lang="en-US" sz="1800" b="0" i="1" smtClean="0">
                        <a:solidFill>
                          <a:srgbClr val="FF0000"/>
                        </a:solidFill>
                        <a:latin typeface="Cambria Math" panose="02040503050406030204" pitchFamily="18" charset="0"/>
                      </a:rPr>
                      <m:t> </m:t>
                    </m:r>
                    <m:r>
                      <a:rPr lang="en-US" sz="1800" b="0" i="1" smtClean="0">
                        <a:solidFill>
                          <a:srgbClr val="FF0000"/>
                        </a:solidFill>
                        <a:latin typeface="Cambria Math" panose="02040503050406030204" pitchFamily="18" charset="0"/>
                      </a:rPr>
                      <m:t>𝑛𝑢𝑐𝑙𝑒𝑜𝑛</m:t>
                    </m:r>
                    <m:r>
                      <a:rPr lang="en-US" sz="1800" b="0" i="1" smtClean="0">
                        <a:solidFill>
                          <a:srgbClr val="FF0000"/>
                        </a:solidFill>
                        <a:latin typeface="Cambria Math" panose="02040503050406030204" pitchFamily="18" charset="0"/>
                      </a:rPr>
                      <m:t>)</m:t>
                    </m:r>
                  </m:oMath>
                </a14:m>
                <a:endParaRPr lang="en-US" dirty="0"/>
              </a:p>
            </p:txBody>
          </p:sp>
        </mc:Choice>
        <mc:Fallback xmlns="">
          <p:sp>
            <p:nvSpPr>
              <p:cNvPr id="22" name="TextBox 21">
                <a:extLst>
                  <a:ext uri="{FF2B5EF4-FFF2-40B4-BE49-F238E27FC236}">
                    <a16:creationId xmlns:a16="http://schemas.microsoft.com/office/drawing/2014/main" id="{93345938-CE87-4FC5-EC11-F0CD0CC6B6AD}"/>
                  </a:ext>
                </a:extLst>
              </p:cNvPr>
              <p:cNvSpPr txBox="1">
                <a:spLocks noRot="1" noChangeAspect="1" noMove="1" noResize="1" noEditPoints="1" noAdjustHandles="1" noChangeArrowheads="1" noChangeShapeType="1" noTextEdit="1"/>
              </p:cNvSpPr>
              <p:nvPr/>
            </p:nvSpPr>
            <p:spPr>
              <a:xfrm>
                <a:off x="4668652" y="5620532"/>
                <a:ext cx="6405880" cy="369332"/>
              </a:xfrm>
              <a:prstGeom prst="rect">
                <a:avLst/>
              </a:prstGeom>
              <a:blipFill>
                <a:blip r:embed="rId5"/>
                <a:stretch>
                  <a:fillRect l="-856"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46A75C6-9569-BC05-B479-9D28E660B872}"/>
                  </a:ext>
                </a:extLst>
              </p:cNvPr>
              <p:cNvSpPr txBox="1"/>
              <p:nvPr/>
            </p:nvSpPr>
            <p:spPr>
              <a:xfrm>
                <a:off x="2754216" y="5254823"/>
                <a:ext cx="640588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rgbClr val="0070C0"/>
                          </a:solidFill>
                          <a:latin typeface="Cambria Math" panose="02040503050406030204" pitchFamily="18" charset="0"/>
                        </a:rPr>
                        <m:t>(</m:t>
                      </m:r>
                      <m:r>
                        <a:rPr lang="en-US" sz="1800" b="0" i="1" smtClean="0">
                          <a:solidFill>
                            <a:srgbClr val="0070C0"/>
                          </a:solidFill>
                          <a:latin typeface="Cambria Math" panose="02040503050406030204" pitchFamily="18" charset="0"/>
                        </a:rPr>
                        <m:t>𝑛𝑢𝑐𝑙𝑒𝑎𝑟</m:t>
                      </m:r>
                      <m:r>
                        <a:rPr lang="en-US" sz="1800" b="0" i="1" smtClean="0">
                          <a:solidFill>
                            <a:srgbClr val="0070C0"/>
                          </a:solidFill>
                          <a:latin typeface="Cambria Math" panose="02040503050406030204" pitchFamily="18" charset="0"/>
                        </a:rPr>
                        <m:t> </m:t>
                      </m:r>
                      <m:r>
                        <a:rPr lang="en-US" sz="1800" b="0" i="1" smtClean="0">
                          <a:solidFill>
                            <a:srgbClr val="0070C0"/>
                          </a:solidFill>
                          <a:latin typeface="Cambria Math" panose="02040503050406030204" pitchFamily="18" charset="0"/>
                        </a:rPr>
                        <m:t>𝑐𝑟𝑜𝑠𝑠</m:t>
                      </m:r>
                      <m:r>
                        <a:rPr lang="en-US" sz="1800" b="0" i="1" smtClean="0">
                          <a:solidFill>
                            <a:srgbClr val="0070C0"/>
                          </a:solidFill>
                          <a:latin typeface="Cambria Math" panose="02040503050406030204" pitchFamily="18" charset="0"/>
                        </a:rPr>
                        <m:t> </m:t>
                      </m:r>
                      <m:r>
                        <a:rPr lang="en-US" sz="1800" b="0" i="1" smtClean="0">
                          <a:solidFill>
                            <a:srgbClr val="0070C0"/>
                          </a:solidFill>
                          <a:latin typeface="Cambria Math" panose="02040503050406030204" pitchFamily="18" charset="0"/>
                        </a:rPr>
                        <m:t>𝑠𝑒𝑐𝑡𝑖𝑜𝑛</m:t>
                      </m:r>
                      <m:r>
                        <a:rPr lang="en-US" sz="1800" b="0" i="1" smtClean="0">
                          <a:solidFill>
                            <a:srgbClr val="0070C0"/>
                          </a:solidFill>
                          <a:latin typeface="Cambria Math" panose="02040503050406030204" pitchFamily="18" charset="0"/>
                        </a:rPr>
                        <m:t>) </m:t>
                      </m:r>
                    </m:oMath>
                  </m:oMathPara>
                </a14:m>
                <a:endParaRPr lang="en-US" dirty="0"/>
              </a:p>
            </p:txBody>
          </p:sp>
        </mc:Choice>
        <mc:Fallback xmlns="">
          <p:sp>
            <p:nvSpPr>
              <p:cNvPr id="24" name="TextBox 23">
                <a:extLst>
                  <a:ext uri="{FF2B5EF4-FFF2-40B4-BE49-F238E27FC236}">
                    <a16:creationId xmlns:a16="http://schemas.microsoft.com/office/drawing/2014/main" id="{E46A75C6-9569-BC05-B479-9D28E660B872}"/>
                  </a:ext>
                </a:extLst>
              </p:cNvPr>
              <p:cNvSpPr txBox="1">
                <a:spLocks noRot="1" noChangeAspect="1" noMove="1" noResize="1" noEditPoints="1" noAdjustHandles="1" noChangeArrowheads="1" noChangeShapeType="1" noTextEdit="1"/>
              </p:cNvSpPr>
              <p:nvPr/>
            </p:nvSpPr>
            <p:spPr>
              <a:xfrm>
                <a:off x="2754216" y="5254823"/>
                <a:ext cx="6405880" cy="369332"/>
              </a:xfrm>
              <a:prstGeom prst="rect">
                <a:avLst/>
              </a:prstGeom>
              <a:blipFill>
                <a:blip r:embed="rId6"/>
                <a:stretch>
                  <a:fillRect b="-13115"/>
                </a:stretch>
              </a:blipFill>
            </p:spPr>
            <p:txBody>
              <a:bodyPr/>
              <a:lstStyle/>
              <a:p>
                <a:r>
                  <a:rPr lang="en-US">
                    <a:noFill/>
                  </a:rPr>
                  <a:t> </a:t>
                </a:r>
              </a:p>
            </p:txBody>
          </p:sp>
        </mc:Fallback>
      </mc:AlternateContent>
      <p:pic>
        <p:nvPicPr>
          <p:cNvPr id="4" name="Picture 3" descr="Diagram">
            <a:extLst>
              <a:ext uri="{FF2B5EF4-FFF2-40B4-BE49-F238E27FC236}">
                <a16:creationId xmlns:a16="http://schemas.microsoft.com/office/drawing/2014/main" id="{34895780-B633-DA42-F95A-BF7B603A52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754" y="967979"/>
            <a:ext cx="5368062" cy="3682338"/>
          </a:xfrm>
          <a:prstGeom prst="rect">
            <a:avLst/>
          </a:prstGeom>
        </p:spPr>
      </p:pic>
      <p:sp>
        <p:nvSpPr>
          <p:cNvPr id="11" name="TextBox 10">
            <a:extLst>
              <a:ext uri="{FF2B5EF4-FFF2-40B4-BE49-F238E27FC236}">
                <a16:creationId xmlns:a16="http://schemas.microsoft.com/office/drawing/2014/main" id="{3E72BD32-DE17-E659-D6FE-9FE56E989F4B}"/>
              </a:ext>
            </a:extLst>
          </p:cNvPr>
          <p:cNvSpPr txBox="1"/>
          <p:nvPr/>
        </p:nvSpPr>
        <p:spPr>
          <a:xfrm>
            <a:off x="8627822" y="4775491"/>
            <a:ext cx="4470400" cy="323165"/>
          </a:xfrm>
          <a:prstGeom prst="rect">
            <a:avLst/>
          </a:prstGeom>
          <a:noFill/>
        </p:spPr>
        <p:txBody>
          <a:bodyPr wrap="square" rtlCol="0">
            <a:spAutoFit/>
          </a:bodyPr>
          <a:lstStyle/>
          <a:p>
            <a:r>
              <a:rPr lang="en-US" sz="1500" dirty="0">
                <a:latin typeface="Gill Sans MT (Headings)"/>
                <a:cs typeface="Times New Roman" panose="02020603050405020304" pitchFamily="18" charset="0"/>
              </a:rPr>
              <a:t>Kumano, S. Physics,4,565-577(2022)</a:t>
            </a:r>
          </a:p>
        </p:txBody>
      </p:sp>
    </p:spTree>
    <p:custDataLst>
      <p:tags r:id="rId1"/>
    </p:custDataLst>
    <p:extLst>
      <p:ext uri="{BB962C8B-B14F-4D97-AF65-F5344CB8AC3E}">
        <p14:creationId xmlns:p14="http://schemas.microsoft.com/office/powerpoint/2010/main" val="171575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910F9-C875-B79B-B9E2-1E6AF19D7FB1}"/>
              </a:ext>
            </a:extLst>
          </p:cNvPr>
          <p:cNvSpPr>
            <a:spLocks noGrp="1"/>
          </p:cNvSpPr>
          <p:nvPr>
            <p:ph type="title"/>
          </p:nvPr>
        </p:nvSpPr>
        <p:spPr>
          <a:xfrm>
            <a:off x="0" y="0"/>
            <a:ext cx="12192000" cy="692727"/>
          </a:xfrm>
        </p:spPr>
        <p:txBody>
          <a:bodyPr>
            <a:normAutofit/>
          </a:bodyPr>
          <a:lstStyle/>
          <a:p>
            <a:r>
              <a:rPr lang="en-US" sz="2800" dirty="0">
                <a:latin typeface="Gill Sans MT" panose="020B0502020104020203" pitchFamily="34" charset="0"/>
              </a:rPr>
              <a:t>Previous experiments</a:t>
            </a:r>
          </a:p>
        </p:txBody>
      </p:sp>
      <p:sp>
        <p:nvSpPr>
          <p:cNvPr id="7" name="Content Placeholder 6">
            <a:extLst>
              <a:ext uri="{FF2B5EF4-FFF2-40B4-BE49-F238E27FC236}">
                <a16:creationId xmlns:a16="http://schemas.microsoft.com/office/drawing/2014/main" id="{D7D98A86-6BB4-F4D7-2C63-4C1F2BC33BD1}"/>
              </a:ext>
            </a:extLst>
          </p:cNvPr>
          <p:cNvSpPr>
            <a:spLocks noGrp="1"/>
          </p:cNvSpPr>
          <p:nvPr>
            <p:ph idx="1"/>
          </p:nvPr>
        </p:nvSpPr>
        <p:spPr>
          <a:xfrm>
            <a:off x="5876924" y="1053274"/>
            <a:ext cx="6059892" cy="1101333"/>
          </a:xfrm>
        </p:spPr>
        <p:txBody>
          <a:bodyPr>
            <a:normAutofit/>
          </a:bodyPr>
          <a:lstStyle/>
          <a:p>
            <a:pPr marL="0" indent="0">
              <a:buNone/>
            </a:pPr>
            <a:r>
              <a:rPr lang="en-US" sz="2000" dirty="0">
                <a:latin typeface="Abadi" panose="020B0604020104020204" pitchFamily="34" charset="0"/>
              </a:rPr>
              <a:t>CT is well established at high energies.</a:t>
            </a:r>
          </a:p>
          <a:p>
            <a:pPr marL="0" indent="0">
              <a:buNone/>
            </a:pPr>
            <a:r>
              <a:rPr lang="en-US" sz="2000" dirty="0">
                <a:latin typeface="Abadi" panose="020B0604020104020204" pitchFamily="34" charset="0"/>
              </a:rPr>
              <a:t> </a:t>
            </a:r>
            <a:endParaRPr lang="en-US" sz="2000" dirty="0">
              <a:effectLst/>
              <a:latin typeface="Abadi" panose="020B0604020104020204" pitchFamily="34" charset="0"/>
            </a:endParaRPr>
          </a:p>
        </p:txBody>
      </p:sp>
      <p:sp>
        <p:nvSpPr>
          <p:cNvPr id="5" name="Footer Placeholder 4">
            <a:extLst>
              <a:ext uri="{FF2B5EF4-FFF2-40B4-BE49-F238E27FC236}">
                <a16:creationId xmlns:a16="http://schemas.microsoft.com/office/drawing/2014/main" id="{3B0AB508-F955-6781-E0F9-6CE167210C08}"/>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A72B472A-F4C7-7FC3-D3CD-07063A9B7BE6}"/>
              </a:ext>
            </a:extLst>
          </p:cNvPr>
          <p:cNvSpPr>
            <a:spLocks noGrp="1"/>
          </p:cNvSpPr>
          <p:nvPr>
            <p:ph type="sldNum" sz="quarter" idx="12"/>
          </p:nvPr>
        </p:nvSpPr>
        <p:spPr/>
        <p:txBody>
          <a:bodyPr/>
          <a:lstStyle/>
          <a:p>
            <a:fld id="{851F2789-2BF6-4EF0-93A6-233C0CE5C772}" type="slidenum">
              <a:rPr lang="en-US" smtClean="0"/>
              <a:t>5</a:t>
            </a:fld>
            <a:endParaRPr lang="en-US"/>
          </a:p>
        </p:txBody>
      </p:sp>
      <p:sp>
        <p:nvSpPr>
          <p:cNvPr id="2" name="Oval 1">
            <a:extLst>
              <a:ext uri="{FF2B5EF4-FFF2-40B4-BE49-F238E27FC236}">
                <a16:creationId xmlns:a16="http://schemas.microsoft.com/office/drawing/2014/main" id="{15DC58FC-7E70-7DDF-B4B2-D9260729A768}"/>
              </a:ext>
            </a:extLst>
          </p:cNvPr>
          <p:cNvSpPr/>
          <p:nvPr/>
        </p:nvSpPr>
        <p:spPr>
          <a:xfrm>
            <a:off x="338725" y="1502877"/>
            <a:ext cx="4439920" cy="1483055"/>
          </a:xfrm>
          <a:prstGeom prst="ellipse">
            <a:avLst/>
          </a:prstGeom>
          <a:solidFill>
            <a:srgbClr val="FF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badi" panose="020B0604020104020204" pitchFamily="34" charset="0"/>
              </a:rPr>
              <a:t>Baryons:</a:t>
            </a:r>
          </a:p>
          <a:p>
            <a:pPr algn="ctr"/>
            <a:r>
              <a:rPr lang="en-US" sz="2000" dirty="0">
                <a:solidFill>
                  <a:schemeClr val="tx1"/>
                </a:solidFill>
                <a:latin typeface="Abadi" panose="020B0604020104020204" pitchFamily="34" charset="0"/>
              </a:rPr>
              <a:t>   A(p,2p):  BNL</a:t>
            </a:r>
          </a:p>
          <a:p>
            <a:pPr algn="ctr"/>
            <a:r>
              <a:rPr lang="en-US" sz="2000" dirty="0">
                <a:solidFill>
                  <a:schemeClr val="tx1"/>
                </a:solidFill>
                <a:latin typeface="Abadi" panose="020B0604020104020204" pitchFamily="34" charset="0"/>
              </a:rPr>
              <a:t>A(</a:t>
            </a:r>
            <a:r>
              <a:rPr lang="en-US" sz="2000" dirty="0" err="1">
                <a:solidFill>
                  <a:schemeClr val="tx1"/>
                </a:solidFill>
                <a:latin typeface="Abadi" panose="020B0604020104020204" pitchFamily="34" charset="0"/>
              </a:rPr>
              <a:t>e,e</a:t>
            </a:r>
            <a:r>
              <a:rPr lang="en-US" sz="2000" baseline="30000" dirty="0">
                <a:solidFill>
                  <a:schemeClr val="tx1"/>
                </a:solidFill>
                <a:latin typeface="Abadi" panose="020B0604020104020204" pitchFamily="34" charset="0"/>
              </a:rPr>
              <a:t>’ </a:t>
            </a:r>
            <a:r>
              <a:rPr lang="en-US" sz="2000" dirty="0">
                <a:solidFill>
                  <a:schemeClr val="tx1"/>
                </a:solidFill>
                <a:latin typeface="Abadi" panose="020B0604020104020204" pitchFamily="34" charset="0"/>
              </a:rPr>
              <a:t>p): SLAC, JLAB</a:t>
            </a:r>
          </a:p>
        </p:txBody>
      </p:sp>
      <p:sp>
        <p:nvSpPr>
          <p:cNvPr id="10" name="Oval 9">
            <a:extLst>
              <a:ext uri="{FF2B5EF4-FFF2-40B4-BE49-F238E27FC236}">
                <a16:creationId xmlns:a16="http://schemas.microsoft.com/office/drawing/2014/main" id="{651979F0-AA4B-2555-46EB-A20CA3F539AD}"/>
              </a:ext>
            </a:extLst>
          </p:cNvPr>
          <p:cNvSpPr/>
          <p:nvPr/>
        </p:nvSpPr>
        <p:spPr>
          <a:xfrm>
            <a:off x="338725" y="3657600"/>
            <a:ext cx="4609195" cy="2203450"/>
          </a:xfrm>
          <a:prstGeom prst="ellipse">
            <a:avLst/>
          </a:prstGeom>
          <a:solidFill>
            <a:srgbClr val="92D05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badi" panose="020B0604020104020204" pitchFamily="34" charset="0"/>
              </a:rPr>
              <a:t>Mesons</a:t>
            </a:r>
          </a:p>
          <a:p>
            <a:pPr algn="ctr"/>
            <a:r>
              <a:rPr lang="en-US" sz="2000" dirty="0">
                <a:solidFill>
                  <a:schemeClr val="tx1"/>
                </a:solidFill>
                <a:latin typeface="Abadi" panose="020B0604020104020204" pitchFamily="34" charset="0"/>
              </a:rPr>
              <a:t>A( </a:t>
            </a:r>
            <a:r>
              <a:rPr lang="az-Cyrl-AZ" sz="2000" dirty="0">
                <a:solidFill>
                  <a:schemeClr val="tx1"/>
                </a:solidFill>
                <a:latin typeface="Cambria Math" panose="02040503050406030204" pitchFamily="18" charset="0"/>
                <a:ea typeface="Cambria Math" panose="02040503050406030204" pitchFamily="18" charset="0"/>
              </a:rPr>
              <a:t>п</a:t>
            </a:r>
            <a:r>
              <a:rPr lang="en-US" sz="2000" dirty="0">
                <a:solidFill>
                  <a:schemeClr val="tx1"/>
                </a:solidFill>
                <a:latin typeface="Abadi" panose="020B0604020104020204" pitchFamily="34" charset="0"/>
                <a:ea typeface="Cambria Math" panose="02040503050406030204" pitchFamily="18" charset="0"/>
              </a:rPr>
              <a:t>, </a:t>
            </a:r>
            <a:r>
              <a:rPr lang="en-US" sz="2000" dirty="0" err="1">
                <a:solidFill>
                  <a:schemeClr val="tx1"/>
                </a:solidFill>
                <a:latin typeface="Abadi" panose="020B0604020104020204" pitchFamily="34" charset="0"/>
                <a:ea typeface="Cambria Math" panose="02040503050406030204" pitchFamily="18" charset="0"/>
              </a:rPr>
              <a:t>di_jet</a:t>
            </a:r>
            <a:r>
              <a:rPr lang="en-US" sz="2000" dirty="0">
                <a:solidFill>
                  <a:schemeClr val="tx1"/>
                </a:solidFill>
                <a:latin typeface="Abadi" panose="020B0604020104020204" pitchFamily="34" charset="0"/>
                <a:ea typeface="Cambria Math" panose="02040503050406030204" pitchFamily="18" charset="0"/>
              </a:rPr>
              <a:t>): FNAL  </a:t>
            </a:r>
          </a:p>
          <a:p>
            <a:pPr algn="ctr"/>
            <a:r>
              <a:rPr lang="en-US" sz="2000" dirty="0">
                <a:solidFill>
                  <a:schemeClr val="tx1"/>
                </a:solidFill>
                <a:latin typeface="Abadi" panose="020B0604020104020204" pitchFamily="34" charset="0"/>
                <a:ea typeface="Cambria Math" panose="02040503050406030204" pitchFamily="18" charset="0"/>
              </a:rPr>
              <a:t> A(ɣ, </a:t>
            </a:r>
            <a:r>
              <a:rPr lang="az-Cyrl-AZ" sz="2000" dirty="0">
                <a:solidFill>
                  <a:schemeClr val="tx1"/>
                </a:solidFill>
                <a:latin typeface="Cambria Math" panose="02040503050406030204" pitchFamily="18" charset="0"/>
                <a:ea typeface="Cambria Math" panose="02040503050406030204" pitchFamily="18" charset="0"/>
              </a:rPr>
              <a:t>п</a:t>
            </a:r>
            <a:r>
              <a:rPr lang="en-US" sz="2000" baseline="30000" dirty="0">
                <a:solidFill>
                  <a:schemeClr val="tx1"/>
                </a:solidFill>
                <a:latin typeface="Abadi" panose="020B0604020104020204" pitchFamily="34" charset="0"/>
                <a:ea typeface="Cambria Math" panose="02040503050406030204" pitchFamily="18" charset="0"/>
              </a:rPr>
              <a:t>-</a:t>
            </a:r>
            <a:r>
              <a:rPr lang="en-US" sz="2000" dirty="0">
                <a:solidFill>
                  <a:schemeClr val="tx1"/>
                </a:solidFill>
                <a:latin typeface="Abadi" panose="020B0604020104020204" pitchFamily="34" charset="0"/>
                <a:ea typeface="Cambria Math" panose="02040503050406030204" pitchFamily="18" charset="0"/>
              </a:rPr>
              <a:t>p):</a:t>
            </a:r>
            <a:r>
              <a:rPr lang="en-US" sz="2000" dirty="0" err="1">
                <a:solidFill>
                  <a:schemeClr val="tx1"/>
                </a:solidFill>
                <a:latin typeface="Abadi" panose="020B0604020104020204" pitchFamily="34" charset="0"/>
                <a:ea typeface="Cambria Math" panose="02040503050406030204" pitchFamily="18" charset="0"/>
              </a:rPr>
              <a:t>Jlab</a:t>
            </a:r>
            <a:r>
              <a:rPr lang="en-US" sz="2000" dirty="0">
                <a:solidFill>
                  <a:schemeClr val="tx1"/>
                </a:solidFill>
                <a:latin typeface="Abadi" panose="020B0604020104020204" pitchFamily="34" charset="0"/>
                <a:ea typeface="Cambria Math" panose="02040503050406030204" pitchFamily="18" charset="0"/>
              </a:rPr>
              <a:t>      </a:t>
            </a:r>
          </a:p>
          <a:p>
            <a:pPr algn="ctr"/>
            <a:r>
              <a:rPr lang="en-US" sz="2000" dirty="0">
                <a:solidFill>
                  <a:schemeClr val="tx1"/>
                </a:solidFill>
                <a:latin typeface="Abadi" panose="020B0604020104020204" pitchFamily="34" charset="0"/>
                <a:ea typeface="Cambria Math" panose="02040503050406030204" pitchFamily="18" charset="0"/>
              </a:rPr>
              <a:t> A(e, e</a:t>
            </a:r>
            <a:r>
              <a:rPr lang="az-Cyrl-AZ" sz="2000" dirty="0">
                <a:solidFill>
                  <a:schemeClr val="tx1"/>
                </a:solidFill>
                <a:latin typeface="Cambria Math" panose="02040503050406030204" pitchFamily="18" charset="0"/>
                <a:ea typeface="Cambria Math" panose="02040503050406030204" pitchFamily="18" charset="0"/>
              </a:rPr>
              <a:t>п</a:t>
            </a:r>
            <a:r>
              <a:rPr lang="en-US" sz="2000" baseline="30000" dirty="0">
                <a:solidFill>
                  <a:schemeClr val="tx1"/>
                </a:solidFill>
                <a:latin typeface="Abadi" panose="020B0604020104020204" pitchFamily="34" charset="0"/>
                <a:ea typeface="Cambria Math" panose="02040503050406030204" pitchFamily="18" charset="0"/>
              </a:rPr>
              <a:t>+</a:t>
            </a:r>
            <a:r>
              <a:rPr lang="en-US" sz="2000" dirty="0">
                <a:solidFill>
                  <a:schemeClr val="tx1"/>
                </a:solidFill>
                <a:latin typeface="Abadi" panose="020B0604020104020204" pitchFamily="34" charset="0"/>
                <a:ea typeface="Cambria Math" panose="02040503050406030204" pitchFamily="18" charset="0"/>
              </a:rPr>
              <a:t>):</a:t>
            </a:r>
            <a:r>
              <a:rPr lang="en-US" sz="2000" dirty="0" err="1">
                <a:solidFill>
                  <a:schemeClr val="tx1"/>
                </a:solidFill>
                <a:latin typeface="Abadi" panose="020B0604020104020204" pitchFamily="34" charset="0"/>
                <a:ea typeface="Cambria Math" panose="02040503050406030204" pitchFamily="18" charset="0"/>
              </a:rPr>
              <a:t>Jlab</a:t>
            </a:r>
            <a:r>
              <a:rPr lang="en-US" sz="2000" dirty="0">
                <a:solidFill>
                  <a:schemeClr val="tx1"/>
                </a:solidFill>
                <a:latin typeface="Abadi" panose="020B0604020104020204" pitchFamily="34" charset="0"/>
                <a:ea typeface="Cambria Math" panose="02040503050406030204" pitchFamily="18" charset="0"/>
              </a:rPr>
              <a:t>    </a:t>
            </a:r>
          </a:p>
          <a:p>
            <a:pPr algn="ctr"/>
            <a:r>
              <a:rPr lang="en-US" sz="2000" dirty="0">
                <a:solidFill>
                  <a:schemeClr val="tx1"/>
                </a:solidFill>
                <a:latin typeface="Abadi" panose="020B0604020104020204" pitchFamily="34" charset="0"/>
                <a:ea typeface="Cambria Math" panose="02040503050406030204" pitchFamily="18" charset="0"/>
              </a:rPr>
              <a:t>A(e, e</a:t>
            </a:r>
            <a:r>
              <a:rPr lang="az-Cyrl-AZ" sz="2000" dirty="0">
                <a:solidFill>
                  <a:schemeClr val="tx1"/>
                </a:solidFill>
                <a:latin typeface="Cambria Math" panose="02040503050406030204" pitchFamily="18" charset="0"/>
                <a:ea typeface="Cambria Math" panose="02040503050406030204" pitchFamily="18" charset="0"/>
              </a:rPr>
              <a:t>⍴</a:t>
            </a:r>
            <a:r>
              <a:rPr lang="en-US" sz="2000" baseline="30000" dirty="0">
                <a:solidFill>
                  <a:schemeClr val="tx1"/>
                </a:solidFill>
                <a:latin typeface="Abadi" panose="020B0604020104020204" pitchFamily="34" charset="0"/>
                <a:ea typeface="Cambria Math" panose="02040503050406030204" pitchFamily="18" charset="0"/>
              </a:rPr>
              <a:t>0</a:t>
            </a:r>
            <a:r>
              <a:rPr lang="en-US" sz="2000" dirty="0">
                <a:solidFill>
                  <a:schemeClr val="tx1"/>
                </a:solidFill>
                <a:latin typeface="Abadi" panose="020B0604020104020204" pitchFamily="34" charset="0"/>
                <a:ea typeface="Cambria Math" panose="02040503050406030204" pitchFamily="18" charset="0"/>
              </a:rPr>
              <a:t>):DESY &amp; </a:t>
            </a:r>
            <a:r>
              <a:rPr lang="en-US" sz="2000" dirty="0" err="1">
                <a:solidFill>
                  <a:schemeClr val="tx1"/>
                </a:solidFill>
                <a:latin typeface="Abadi" panose="020B0604020104020204" pitchFamily="34" charset="0"/>
                <a:ea typeface="Cambria Math" panose="02040503050406030204" pitchFamily="18" charset="0"/>
              </a:rPr>
              <a:t>JLab</a:t>
            </a:r>
            <a:r>
              <a:rPr lang="en-US" sz="2000" dirty="0">
                <a:solidFill>
                  <a:schemeClr val="tx1"/>
                </a:solidFill>
                <a:latin typeface="Abadi" panose="020B0604020104020204" pitchFamily="34" charset="0"/>
                <a:ea typeface="Cambria Math" panose="02040503050406030204" pitchFamily="18" charset="0"/>
              </a:rPr>
              <a:t> </a:t>
            </a:r>
            <a:endParaRPr lang="en-US" sz="2000" dirty="0">
              <a:solidFill>
                <a:schemeClr val="tx1"/>
              </a:solidFill>
              <a:latin typeface="Abadi" panose="020B0604020104020204" pitchFamily="34" charset="0"/>
            </a:endParaRPr>
          </a:p>
          <a:p>
            <a:pPr algn="ctr"/>
            <a:endParaRPr lang="en-US" sz="2000" dirty="0">
              <a:solidFill>
                <a:schemeClr val="tx1"/>
              </a:solidFill>
              <a:latin typeface="Abadi" panose="020B0604020104020204" pitchFamily="34" charset="0"/>
            </a:endParaRPr>
          </a:p>
        </p:txBody>
      </p:sp>
      <p:sp>
        <p:nvSpPr>
          <p:cNvPr id="13" name="TextBox 12">
            <a:extLst>
              <a:ext uri="{FF2B5EF4-FFF2-40B4-BE49-F238E27FC236}">
                <a16:creationId xmlns:a16="http://schemas.microsoft.com/office/drawing/2014/main" id="{2F6DDF80-2CD4-C7D0-50D2-1D3258D722CA}"/>
              </a:ext>
            </a:extLst>
          </p:cNvPr>
          <p:cNvSpPr txBox="1"/>
          <p:nvPr/>
        </p:nvSpPr>
        <p:spPr>
          <a:xfrm>
            <a:off x="3920491" y="2328687"/>
            <a:ext cx="365760" cy="369332"/>
          </a:xfrm>
          <a:prstGeom prst="rect">
            <a:avLst/>
          </a:prstGeom>
          <a:noFill/>
        </p:spPr>
        <p:txBody>
          <a:bodyPr wrap="square">
            <a:spAutoFit/>
          </a:bodyPr>
          <a:lstStyle/>
          <a:p>
            <a:r>
              <a:rPr lang="en-US" sz="1800" dirty="0">
                <a:effectLst/>
                <a:latin typeface="Abadi" panose="020B0604020104020204" pitchFamily="34" charset="0"/>
                <a:sym typeface="Wingdings" panose="05000000000000000000" pitchFamily="2" charset="2"/>
              </a:rPr>
              <a:t></a:t>
            </a:r>
            <a:endParaRPr lang="en-US" dirty="0"/>
          </a:p>
        </p:txBody>
      </p:sp>
      <p:sp>
        <p:nvSpPr>
          <p:cNvPr id="15" name="TextBox 14">
            <a:extLst>
              <a:ext uri="{FF2B5EF4-FFF2-40B4-BE49-F238E27FC236}">
                <a16:creationId xmlns:a16="http://schemas.microsoft.com/office/drawing/2014/main" id="{58D2032C-F3F1-16AE-FE39-D9E5C4667FD4}"/>
              </a:ext>
            </a:extLst>
          </p:cNvPr>
          <p:cNvSpPr txBox="1"/>
          <p:nvPr/>
        </p:nvSpPr>
        <p:spPr>
          <a:xfrm>
            <a:off x="3935011" y="4974361"/>
            <a:ext cx="6235064" cy="369332"/>
          </a:xfrm>
          <a:prstGeom prst="rect">
            <a:avLst/>
          </a:prstGeom>
          <a:noFill/>
        </p:spPr>
        <p:txBody>
          <a:bodyPr wrap="square">
            <a:spAutoFit/>
          </a:bodyPr>
          <a:lstStyle/>
          <a:p>
            <a:r>
              <a:rPr lang="en-US" sz="1800" dirty="0">
                <a:effectLst/>
                <a:latin typeface="Abadi" panose="020B0604020104020204" pitchFamily="34" charset="0"/>
                <a:sym typeface="Wingdings" panose="05000000000000000000" pitchFamily="2" charset="2"/>
              </a:rPr>
              <a:t></a:t>
            </a:r>
            <a:endParaRPr lang="en-US" dirty="0"/>
          </a:p>
        </p:txBody>
      </p:sp>
      <p:sp>
        <p:nvSpPr>
          <p:cNvPr id="16" name="Rectangle: Rounded Corners 15">
            <a:extLst>
              <a:ext uri="{FF2B5EF4-FFF2-40B4-BE49-F238E27FC236}">
                <a16:creationId xmlns:a16="http://schemas.microsoft.com/office/drawing/2014/main" id="{FB2DC950-2683-4B11-8441-895E55E93D91}"/>
              </a:ext>
            </a:extLst>
          </p:cNvPr>
          <p:cNvSpPr/>
          <p:nvPr/>
        </p:nvSpPr>
        <p:spPr>
          <a:xfrm>
            <a:off x="6394646" y="1847484"/>
            <a:ext cx="5736041" cy="3163031"/>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highlight>
                  <a:srgbClr val="FF0000"/>
                </a:highlight>
                <a:latin typeface="Abadi" panose="020B0604020104020204" pitchFamily="34" charset="0"/>
              </a:rPr>
              <a:t>Study of CT at </a:t>
            </a:r>
            <a:r>
              <a:rPr lang="en-US" sz="2000" dirty="0" err="1">
                <a:solidFill>
                  <a:schemeClr val="tx1"/>
                </a:solidFill>
                <a:highlight>
                  <a:srgbClr val="FF0000"/>
                </a:highlight>
                <a:latin typeface="Abadi" panose="020B0604020104020204" pitchFamily="34" charset="0"/>
              </a:rPr>
              <a:t>JLab</a:t>
            </a:r>
            <a:r>
              <a:rPr lang="en-US" dirty="0">
                <a:solidFill>
                  <a:schemeClr val="tx1"/>
                </a:solidFill>
                <a:highlight>
                  <a:srgbClr val="FF0000"/>
                </a:highlight>
                <a:latin typeface="Abadi" panose="020B0604020104020204" pitchFamily="34" charset="0"/>
              </a:rPr>
              <a:t>:</a:t>
            </a:r>
          </a:p>
          <a:p>
            <a:r>
              <a:rPr lang="en-US" sz="2000" dirty="0">
                <a:solidFill>
                  <a:schemeClr val="tx1"/>
                </a:solidFill>
                <a:latin typeface="Abadi" panose="020B0604020104020204" pitchFamily="34" charset="0"/>
              </a:rPr>
              <a:t>E94139 : </a:t>
            </a:r>
            <a:r>
              <a:rPr lang="en-US" sz="2000" dirty="0" err="1">
                <a:solidFill>
                  <a:schemeClr val="tx1"/>
                </a:solidFill>
                <a:latin typeface="Abadi" panose="020B0604020104020204" pitchFamily="34" charset="0"/>
              </a:rPr>
              <a:t>Quasi_elastic</a:t>
            </a:r>
            <a:r>
              <a:rPr lang="en-US" sz="2000" dirty="0">
                <a:solidFill>
                  <a:schemeClr val="tx1"/>
                </a:solidFill>
                <a:latin typeface="Abadi" panose="020B0604020104020204" pitchFamily="34" charset="0"/>
              </a:rPr>
              <a:t> A(</a:t>
            </a:r>
            <a:r>
              <a:rPr lang="en-US" sz="2000" dirty="0" err="1">
                <a:solidFill>
                  <a:schemeClr val="tx1"/>
                </a:solidFill>
                <a:latin typeface="Abadi" panose="020B0604020104020204" pitchFamily="34" charset="0"/>
              </a:rPr>
              <a:t>e,e’,p</a:t>
            </a:r>
            <a:r>
              <a:rPr lang="en-US" sz="2000" dirty="0">
                <a:solidFill>
                  <a:schemeClr val="tx1"/>
                </a:solidFill>
                <a:latin typeface="Abadi" panose="020B0604020104020204" pitchFamily="34" charset="0"/>
              </a:rPr>
              <a:t>) electron scattering on nuclei</a:t>
            </a:r>
          </a:p>
          <a:p>
            <a:r>
              <a:rPr lang="en-US" sz="2000" dirty="0">
                <a:solidFill>
                  <a:schemeClr val="tx1"/>
                </a:solidFill>
                <a:latin typeface="Abadi" panose="020B0604020104020204" pitchFamily="34" charset="0"/>
              </a:rPr>
              <a:t>E94104 : Pion photoproduction in Hall A</a:t>
            </a:r>
          </a:p>
          <a:p>
            <a:r>
              <a:rPr lang="en-US" sz="2000" dirty="0">
                <a:solidFill>
                  <a:schemeClr val="tx1"/>
                </a:solidFill>
                <a:latin typeface="Abadi" panose="020B0604020104020204" pitchFamily="34" charset="0"/>
              </a:rPr>
              <a:t>E01107 : Pion electroproduction in Hall A </a:t>
            </a:r>
          </a:p>
          <a:p>
            <a:r>
              <a:rPr lang="en-US" sz="2000" dirty="0">
                <a:solidFill>
                  <a:schemeClr val="tx1"/>
                </a:solidFill>
                <a:latin typeface="Abadi" panose="020B0604020104020204" pitchFamily="34" charset="0"/>
              </a:rPr>
              <a:t>E02110 : Rho0 meson electroproduction in Hall B</a:t>
            </a:r>
          </a:p>
          <a:p>
            <a:r>
              <a:rPr lang="en-US" sz="2000" dirty="0">
                <a:solidFill>
                  <a:schemeClr val="tx1"/>
                </a:solidFill>
                <a:latin typeface="Abadi" panose="020B0604020104020204" pitchFamily="34" charset="0"/>
              </a:rPr>
              <a:t>E1206107: Quasi elastic A(</a:t>
            </a:r>
            <a:r>
              <a:rPr lang="en-US" sz="2000" dirty="0" err="1">
                <a:solidFill>
                  <a:schemeClr val="tx1"/>
                </a:solidFill>
                <a:latin typeface="Abadi" panose="020B0604020104020204" pitchFamily="34" charset="0"/>
              </a:rPr>
              <a:t>e,e’,p</a:t>
            </a:r>
            <a:r>
              <a:rPr lang="en-US" sz="2000" dirty="0">
                <a:solidFill>
                  <a:schemeClr val="tx1"/>
                </a:solidFill>
                <a:latin typeface="Abadi" panose="020B0604020104020204" pitchFamily="34" charset="0"/>
              </a:rPr>
              <a:t>) electron scattering on nuclei</a:t>
            </a:r>
          </a:p>
        </p:txBody>
      </p:sp>
      <p:sp>
        <p:nvSpPr>
          <p:cNvPr id="18" name="Date Placeholder 17">
            <a:extLst>
              <a:ext uri="{FF2B5EF4-FFF2-40B4-BE49-F238E27FC236}">
                <a16:creationId xmlns:a16="http://schemas.microsoft.com/office/drawing/2014/main" id="{A0FDDCFD-E936-41DB-BAE4-0F9C24706985}"/>
              </a:ext>
            </a:extLst>
          </p:cNvPr>
          <p:cNvSpPr>
            <a:spLocks noGrp="1"/>
          </p:cNvSpPr>
          <p:nvPr>
            <p:ph type="dt" sz="half" idx="10"/>
          </p:nvPr>
        </p:nvSpPr>
        <p:spPr/>
        <p:txBody>
          <a:bodyPr/>
          <a:lstStyle/>
          <a:p>
            <a:r>
              <a:rPr lang="en-US"/>
              <a:t>6/13/2024</a:t>
            </a:r>
          </a:p>
        </p:txBody>
      </p:sp>
      <p:sp>
        <p:nvSpPr>
          <p:cNvPr id="8" name="TextBox 7">
            <a:extLst>
              <a:ext uri="{FF2B5EF4-FFF2-40B4-BE49-F238E27FC236}">
                <a16:creationId xmlns:a16="http://schemas.microsoft.com/office/drawing/2014/main" id="{983405C1-676E-B9DB-790F-9A3BCF84C0E2}"/>
              </a:ext>
            </a:extLst>
          </p:cNvPr>
          <p:cNvSpPr txBox="1"/>
          <p:nvPr/>
        </p:nvSpPr>
        <p:spPr>
          <a:xfrm>
            <a:off x="5976938" y="5208112"/>
            <a:ext cx="6215062" cy="646331"/>
          </a:xfrm>
          <a:prstGeom prst="rect">
            <a:avLst/>
          </a:prstGeom>
          <a:noFill/>
        </p:spPr>
        <p:txBody>
          <a:bodyPr wrap="square">
            <a:spAutoFit/>
          </a:bodyPr>
          <a:lstStyle/>
          <a:p>
            <a:pPr marL="0" indent="0">
              <a:buNone/>
            </a:pPr>
            <a:r>
              <a:rPr lang="en-US" sz="1800" dirty="0">
                <a:latin typeface="Abadi" panose="020B0604020104020204" pitchFamily="34" charset="0"/>
              </a:rPr>
              <a:t>Onset on CT has been measured in Mesons but not in Baryons</a:t>
            </a:r>
          </a:p>
        </p:txBody>
      </p:sp>
    </p:spTree>
    <p:custDataLst>
      <p:tags r:id="rId1"/>
    </p:custDataLst>
    <p:extLst>
      <p:ext uri="{BB962C8B-B14F-4D97-AF65-F5344CB8AC3E}">
        <p14:creationId xmlns:p14="http://schemas.microsoft.com/office/powerpoint/2010/main" val="339939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C775C8F-C550-74DE-EA26-75A8784FF307}"/>
              </a:ext>
            </a:extLst>
          </p:cNvPr>
          <p:cNvSpPr/>
          <p:nvPr/>
        </p:nvSpPr>
        <p:spPr>
          <a:xfrm>
            <a:off x="146800" y="1962869"/>
            <a:ext cx="5017365" cy="3530518"/>
          </a:xfrm>
          <a:prstGeom prst="rect">
            <a:avLst/>
          </a:prstGeom>
          <a:solidFill>
            <a:srgbClr val="00B0F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hart&#10;&#10;Description automatically generated with low confidence">
            <a:extLst>
              <a:ext uri="{FF2B5EF4-FFF2-40B4-BE49-F238E27FC236}">
                <a16:creationId xmlns:a16="http://schemas.microsoft.com/office/drawing/2014/main" id="{BD642918-8B1A-F575-3F9C-B60204AA6B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9434" y="2047635"/>
            <a:ext cx="4833170" cy="3368573"/>
          </a:xfrm>
        </p:spPr>
      </p:pic>
      <p:sp>
        <p:nvSpPr>
          <p:cNvPr id="3" name="Title 2">
            <a:extLst>
              <a:ext uri="{FF2B5EF4-FFF2-40B4-BE49-F238E27FC236}">
                <a16:creationId xmlns:a16="http://schemas.microsoft.com/office/drawing/2014/main" id="{BD2910F9-C875-B79B-B9E2-1E6AF19D7FB1}"/>
              </a:ext>
            </a:extLst>
          </p:cNvPr>
          <p:cNvSpPr>
            <a:spLocks noGrp="1"/>
          </p:cNvSpPr>
          <p:nvPr>
            <p:ph type="title"/>
          </p:nvPr>
        </p:nvSpPr>
        <p:spPr/>
        <p:txBody>
          <a:bodyPr/>
          <a:lstStyle/>
          <a:p>
            <a:r>
              <a:rPr lang="en-US" dirty="0">
                <a:latin typeface="Gill Sans MT" panose="020B0502020104020203" pitchFamily="34" charset="0"/>
              </a:rPr>
              <a:t>      Previous experiments at </a:t>
            </a:r>
            <a:r>
              <a:rPr lang="en-US" dirty="0" err="1">
                <a:latin typeface="Gill Sans MT" panose="020B0502020104020203" pitchFamily="34" charset="0"/>
              </a:rPr>
              <a:t>JLab</a:t>
            </a:r>
            <a:endParaRPr lang="en-US" dirty="0">
              <a:latin typeface="Gill Sans MT" panose="020B0502020104020203" pitchFamily="34" charset="0"/>
            </a:endParaRPr>
          </a:p>
        </p:txBody>
      </p:sp>
      <p:sp>
        <p:nvSpPr>
          <p:cNvPr id="5" name="Footer Placeholder 4">
            <a:extLst>
              <a:ext uri="{FF2B5EF4-FFF2-40B4-BE49-F238E27FC236}">
                <a16:creationId xmlns:a16="http://schemas.microsoft.com/office/drawing/2014/main" id="{3B0AB508-F955-6781-E0F9-6CE167210C08}"/>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A72B472A-F4C7-7FC3-D3CD-07063A9B7BE6}"/>
              </a:ext>
            </a:extLst>
          </p:cNvPr>
          <p:cNvSpPr>
            <a:spLocks noGrp="1"/>
          </p:cNvSpPr>
          <p:nvPr>
            <p:ph type="sldNum" sz="quarter" idx="12"/>
          </p:nvPr>
        </p:nvSpPr>
        <p:spPr/>
        <p:txBody>
          <a:bodyPr/>
          <a:lstStyle/>
          <a:p>
            <a:fld id="{851F2789-2BF6-4EF0-93A6-233C0CE5C772}" type="slidenum">
              <a:rPr lang="en-US" smtClean="0"/>
              <a:t>6</a:t>
            </a:fld>
            <a:endParaRPr lang="en-US"/>
          </a:p>
        </p:txBody>
      </p:sp>
      <p:sp>
        <p:nvSpPr>
          <p:cNvPr id="10" name="TextBox 9">
            <a:extLst>
              <a:ext uri="{FF2B5EF4-FFF2-40B4-BE49-F238E27FC236}">
                <a16:creationId xmlns:a16="http://schemas.microsoft.com/office/drawing/2014/main" id="{23378FBB-1BCD-4C5C-E054-DADD5F109E23}"/>
              </a:ext>
            </a:extLst>
          </p:cNvPr>
          <p:cNvSpPr txBox="1"/>
          <p:nvPr/>
        </p:nvSpPr>
        <p:spPr>
          <a:xfrm>
            <a:off x="354625" y="5717045"/>
            <a:ext cx="5543550" cy="323165"/>
          </a:xfrm>
          <a:prstGeom prst="rect">
            <a:avLst/>
          </a:prstGeom>
          <a:noFill/>
        </p:spPr>
        <p:txBody>
          <a:bodyPr wrap="square">
            <a:spAutoFit/>
          </a:bodyPr>
          <a:lstStyle/>
          <a:p>
            <a:r>
              <a:rPr lang="en-US" sz="1500" b="1" dirty="0">
                <a:effectLst/>
                <a:latin typeface="Gill Sans MT (Headings)"/>
                <a:cs typeface="Times New Roman" panose="02020603050405020304" pitchFamily="18" charset="0"/>
              </a:rPr>
              <a:t> </a:t>
            </a:r>
            <a:r>
              <a:rPr lang="nb-NO" sz="1500" dirty="0">
                <a:effectLst/>
                <a:latin typeface="Gill Sans MT (Headings)"/>
                <a:cs typeface="Times New Roman" panose="02020603050405020304" pitchFamily="18" charset="0"/>
              </a:rPr>
              <a:t>D. Bhetuwal et al., Phys. Rev. Lett.126, 082301(2021).</a:t>
            </a:r>
            <a:endParaRPr lang="en-US" sz="1500" dirty="0">
              <a:latin typeface="Gill Sans MT (Headings)"/>
              <a:cs typeface="Times New Roman" panose="02020603050405020304" pitchFamily="18" charset="0"/>
            </a:endParaRPr>
          </a:p>
        </p:txBody>
      </p:sp>
      <p:sp>
        <p:nvSpPr>
          <p:cNvPr id="13" name="Date Placeholder 12">
            <a:extLst>
              <a:ext uri="{FF2B5EF4-FFF2-40B4-BE49-F238E27FC236}">
                <a16:creationId xmlns:a16="http://schemas.microsoft.com/office/drawing/2014/main" id="{65265F11-4852-C911-45D9-CB21F8709F36}"/>
              </a:ext>
            </a:extLst>
          </p:cNvPr>
          <p:cNvSpPr>
            <a:spLocks noGrp="1"/>
          </p:cNvSpPr>
          <p:nvPr>
            <p:ph type="dt" sz="half" idx="10"/>
          </p:nvPr>
        </p:nvSpPr>
        <p:spPr/>
        <p:txBody>
          <a:bodyPr/>
          <a:lstStyle/>
          <a:p>
            <a:r>
              <a:rPr lang="en-US"/>
              <a:t>6/13/2024</a:t>
            </a:r>
          </a:p>
        </p:txBody>
      </p:sp>
      <p:sp>
        <p:nvSpPr>
          <p:cNvPr id="14" name="TextBox 13">
            <a:extLst>
              <a:ext uri="{FF2B5EF4-FFF2-40B4-BE49-F238E27FC236}">
                <a16:creationId xmlns:a16="http://schemas.microsoft.com/office/drawing/2014/main" id="{0245807F-DC0B-3CCA-0B31-DC484FEA626A}"/>
              </a:ext>
            </a:extLst>
          </p:cNvPr>
          <p:cNvSpPr txBox="1"/>
          <p:nvPr/>
        </p:nvSpPr>
        <p:spPr>
          <a:xfrm>
            <a:off x="146800" y="928633"/>
            <a:ext cx="5698579" cy="707886"/>
          </a:xfrm>
          <a:prstGeom prst="rect">
            <a:avLst/>
          </a:prstGeom>
          <a:noFill/>
        </p:spPr>
        <p:txBody>
          <a:bodyPr wrap="square" rtlCol="0">
            <a:spAutoFit/>
          </a:bodyPr>
          <a:lstStyle/>
          <a:p>
            <a:pPr algn="ctr"/>
            <a:r>
              <a:rPr lang="en-US" sz="2000" b="1" dirty="0" err="1">
                <a:latin typeface="Abadi" panose="020B0604020104020204" pitchFamily="34" charset="0"/>
              </a:rPr>
              <a:t>Quasielastic</a:t>
            </a:r>
            <a:r>
              <a:rPr lang="en-US" sz="2000" b="1" dirty="0">
                <a:latin typeface="Abadi" panose="020B0604020104020204" pitchFamily="34" charset="0"/>
              </a:rPr>
              <a:t> C(</a:t>
            </a:r>
            <a:r>
              <a:rPr lang="en-US" sz="2000" b="1" dirty="0" err="1">
                <a:latin typeface="Abadi" panose="020B0604020104020204" pitchFamily="34" charset="0"/>
              </a:rPr>
              <a:t>e,e’,p</a:t>
            </a:r>
            <a:r>
              <a:rPr lang="en-US" sz="2000" b="1" dirty="0">
                <a:latin typeface="Abadi" panose="020B0604020104020204" pitchFamily="34" charset="0"/>
              </a:rPr>
              <a:t>) scattering didn’t find CT in baryons</a:t>
            </a:r>
          </a:p>
        </p:txBody>
      </p:sp>
      <p:sp>
        <p:nvSpPr>
          <p:cNvPr id="7" name="TextBox 6">
            <a:extLst>
              <a:ext uri="{FF2B5EF4-FFF2-40B4-BE49-F238E27FC236}">
                <a16:creationId xmlns:a16="http://schemas.microsoft.com/office/drawing/2014/main" id="{0175321F-D1A6-7195-A735-3DA7777C4F08}"/>
              </a:ext>
            </a:extLst>
          </p:cNvPr>
          <p:cNvSpPr txBox="1"/>
          <p:nvPr/>
        </p:nvSpPr>
        <p:spPr>
          <a:xfrm>
            <a:off x="5845379" y="952055"/>
            <a:ext cx="5557037" cy="707886"/>
          </a:xfrm>
          <a:prstGeom prst="rect">
            <a:avLst/>
          </a:prstGeom>
          <a:noFill/>
        </p:spPr>
        <p:txBody>
          <a:bodyPr wrap="square">
            <a:spAutoFit/>
          </a:bodyPr>
          <a:lstStyle/>
          <a:p>
            <a:pPr algn="ctr"/>
            <a:r>
              <a:rPr lang="en-US" sz="2000" b="1" dirty="0">
                <a:latin typeface="Abadi" panose="020B0604020104020204" pitchFamily="34" charset="0"/>
              </a:rPr>
              <a:t>Pion and Rho electroproduction found onset of CT in mesons</a:t>
            </a:r>
            <a:endParaRPr lang="en-US" sz="2000" b="1" dirty="0"/>
          </a:p>
        </p:txBody>
      </p:sp>
      <p:grpSp>
        <p:nvGrpSpPr>
          <p:cNvPr id="11" name="Group 10">
            <a:extLst>
              <a:ext uri="{FF2B5EF4-FFF2-40B4-BE49-F238E27FC236}">
                <a16:creationId xmlns:a16="http://schemas.microsoft.com/office/drawing/2014/main" id="{AB53407C-FA52-F9BD-AFEE-A7B511E9A384}"/>
              </a:ext>
            </a:extLst>
          </p:cNvPr>
          <p:cNvGrpSpPr/>
          <p:nvPr/>
        </p:nvGrpSpPr>
        <p:grpSpPr>
          <a:xfrm>
            <a:off x="5286359" y="1950887"/>
            <a:ext cx="7547281" cy="4202942"/>
            <a:chOff x="5308837" y="1921475"/>
            <a:chExt cx="7547281" cy="4202942"/>
          </a:xfrm>
        </p:grpSpPr>
        <p:sp>
          <p:nvSpPr>
            <p:cNvPr id="21" name="Rectangle 20">
              <a:extLst>
                <a:ext uri="{FF2B5EF4-FFF2-40B4-BE49-F238E27FC236}">
                  <a16:creationId xmlns:a16="http://schemas.microsoft.com/office/drawing/2014/main" id="{DBFDE721-10B1-781A-B7DF-BFD4F122E390}"/>
                </a:ext>
              </a:extLst>
            </p:cNvPr>
            <p:cNvSpPr/>
            <p:nvPr/>
          </p:nvSpPr>
          <p:spPr>
            <a:xfrm>
              <a:off x="5308837" y="1921475"/>
              <a:ext cx="6844795" cy="3554483"/>
            </a:xfrm>
            <a:prstGeom prst="rect">
              <a:avLst/>
            </a:prstGeom>
            <a:solidFill>
              <a:srgbClr val="00B0F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59D052-BF5A-2ADC-88A3-1265B4F377F1}"/>
                </a:ext>
              </a:extLst>
            </p:cNvPr>
            <p:cNvSpPr txBox="1"/>
            <p:nvPr/>
          </p:nvSpPr>
          <p:spPr>
            <a:xfrm>
              <a:off x="6557904" y="5552005"/>
              <a:ext cx="4176945" cy="323165"/>
            </a:xfrm>
            <a:prstGeom prst="rect">
              <a:avLst/>
            </a:prstGeom>
            <a:noFill/>
          </p:spPr>
          <p:txBody>
            <a:bodyPr wrap="square">
              <a:spAutoFit/>
            </a:bodyPr>
            <a:lstStyle/>
            <a:p>
              <a:r>
                <a:rPr lang="en-US" sz="1500" dirty="0">
                  <a:solidFill>
                    <a:srgbClr val="00B0F0"/>
                  </a:solidFill>
                  <a:latin typeface="Gill Sans MT (Headings)"/>
                  <a:ea typeface="Tahoma" panose="020B0604030504040204" pitchFamily="34" charset="0"/>
                  <a:cs typeface="Tahoma" panose="020B0604030504040204" pitchFamily="34" charset="0"/>
                </a:rPr>
                <a:t>    </a:t>
              </a:r>
              <a:r>
                <a:rPr lang="en-US" sz="1500" dirty="0">
                  <a:effectLst/>
                  <a:latin typeface="Gill Sans MT (Headings)"/>
                </a:rPr>
                <a:t>B. </a:t>
              </a:r>
              <a:r>
                <a:rPr lang="en-US" sz="1500" dirty="0" err="1">
                  <a:effectLst/>
                  <a:latin typeface="Gill Sans MT (Headings)"/>
                </a:rPr>
                <a:t>Clasie</a:t>
              </a:r>
              <a:r>
                <a:rPr lang="en-US" sz="1500" dirty="0">
                  <a:effectLst/>
                  <a:latin typeface="Gill Sans MT (Headings)"/>
                </a:rPr>
                <a:t> et al., Phys. Rev. Lett. 99, 242502(2007) </a:t>
              </a:r>
              <a:endParaRPr lang="en-US" sz="1500" dirty="0">
                <a:latin typeface="Gill Sans MT (Headings)"/>
              </a:endParaRPr>
            </a:p>
          </p:txBody>
        </p:sp>
        <p:sp>
          <p:nvSpPr>
            <p:cNvPr id="9" name="TextBox 8">
              <a:extLst>
                <a:ext uri="{FF2B5EF4-FFF2-40B4-BE49-F238E27FC236}">
                  <a16:creationId xmlns:a16="http://schemas.microsoft.com/office/drawing/2014/main" id="{D14C4A74-6C01-D6EA-0C36-168812373F3F}"/>
                </a:ext>
              </a:extLst>
            </p:cNvPr>
            <p:cNvSpPr txBox="1"/>
            <p:nvPr/>
          </p:nvSpPr>
          <p:spPr>
            <a:xfrm>
              <a:off x="6638198" y="5801252"/>
              <a:ext cx="6217920" cy="323165"/>
            </a:xfrm>
            <a:prstGeom prst="rect">
              <a:avLst/>
            </a:prstGeom>
            <a:noFill/>
          </p:spPr>
          <p:txBody>
            <a:bodyPr wrap="square">
              <a:spAutoFit/>
            </a:bodyPr>
            <a:lstStyle/>
            <a:p>
              <a:r>
                <a:rPr lang="fr-FR" sz="1500" dirty="0">
                  <a:effectLst/>
                  <a:latin typeface="Gill Sans MT (Headings)"/>
                </a:rPr>
                <a:t>L. El Fassi et al. (CLAS), Phys. </a:t>
              </a:r>
              <a:r>
                <a:rPr lang="fr-FR" sz="1500" dirty="0" err="1">
                  <a:effectLst/>
                  <a:latin typeface="Gill Sans MT (Headings)"/>
                </a:rPr>
                <a:t>Lett</a:t>
              </a:r>
              <a:r>
                <a:rPr lang="fr-FR" sz="1500" dirty="0">
                  <a:effectLst/>
                  <a:latin typeface="Gill Sans MT (Headings)"/>
                </a:rPr>
                <a:t>. B712, 326(2012) </a:t>
              </a:r>
              <a:endParaRPr lang="en-US" sz="1500" dirty="0">
                <a:latin typeface="Gill Sans MT (Headings)"/>
              </a:endParaRPr>
            </a:p>
          </p:txBody>
        </p:sp>
        <p:pic>
          <p:nvPicPr>
            <p:cNvPr id="16" name="Picture 15" descr="Chart, line chart&#10;&#10;Description automatically generated">
              <a:extLst>
                <a:ext uri="{FF2B5EF4-FFF2-40B4-BE49-F238E27FC236}">
                  <a16:creationId xmlns:a16="http://schemas.microsoft.com/office/drawing/2014/main" id="{2F436523-B3BE-22F9-532A-98CA3448E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4014" y="1997956"/>
              <a:ext cx="2951222" cy="3422015"/>
            </a:xfrm>
            <a:prstGeom prst="rect">
              <a:avLst/>
            </a:prstGeom>
          </p:spPr>
        </p:pic>
        <p:pic>
          <p:nvPicPr>
            <p:cNvPr id="2" name="Picture 1" descr="Chart, scatter chart">
              <a:extLst>
                <a:ext uri="{FF2B5EF4-FFF2-40B4-BE49-F238E27FC236}">
                  <a16:creationId xmlns:a16="http://schemas.microsoft.com/office/drawing/2014/main" id="{AD00C4C7-E700-C6AE-407D-324FF33101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7144" y="1979690"/>
              <a:ext cx="3628522" cy="3479405"/>
            </a:xfrm>
            <a:prstGeom prst="rect">
              <a:avLst/>
            </a:prstGeom>
            <a:solidFill>
              <a:srgbClr val="FF0000"/>
            </a:solidFill>
          </p:spPr>
        </p:pic>
      </p:grpSp>
      <p:sp>
        <p:nvSpPr>
          <p:cNvPr id="26" name="TextBox 25">
            <a:extLst>
              <a:ext uri="{FF2B5EF4-FFF2-40B4-BE49-F238E27FC236}">
                <a16:creationId xmlns:a16="http://schemas.microsoft.com/office/drawing/2014/main" id="{583E83A9-DF98-0D1A-1390-210858EA1EA4}"/>
              </a:ext>
            </a:extLst>
          </p:cNvPr>
          <p:cNvSpPr txBox="1"/>
          <p:nvPr/>
        </p:nvSpPr>
        <p:spPr>
          <a:xfrm>
            <a:off x="146800" y="925682"/>
            <a:ext cx="5698579" cy="707886"/>
          </a:xfrm>
          <a:prstGeom prst="rect">
            <a:avLst/>
          </a:prstGeom>
          <a:noFill/>
        </p:spPr>
        <p:txBody>
          <a:bodyPr wrap="square" rtlCol="0">
            <a:spAutoFit/>
          </a:bodyPr>
          <a:lstStyle/>
          <a:p>
            <a:pPr algn="ctr"/>
            <a:r>
              <a:rPr lang="en-US" sz="2000" b="1" dirty="0" err="1">
                <a:latin typeface="Abadi" panose="020B0604020104020204" pitchFamily="34" charset="0"/>
              </a:rPr>
              <a:t>Quasielastic</a:t>
            </a:r>
            <a:r>
              <a:rPr lang="en-US" sz="2000" b="1" dirty="0">
                <a:latin typeface="Abadi" panose="020B0604020104020204" pitchFamily="34" charset="0"/>
              </a:rPr>
              <a:t> C(</a:t>
            </a:r>
            <a:r>
              <a:rPr lang="en-US" sz="2000" b="1" dirty="0" err="1">
                <a:latin typeface="Abadi" panose="020B0604020104020204" pitchFamily="34" charset="0"/>
              </a:rPr>
              <a:t>e,e’,p</a:t>
            </a:r>
            <a:r>
              <a:rPr lang="en-US" sz="2000" b="1" dirty="0">
                <a:latin typeface="Abadi" panose="020B0604020104020204" pitchFamily="34" charset="0"/>
              </a:rPr>
              <a:t>) scattering didn’t find CT in baryons</a:t>
            </a:r>
          </a:p>
        </p:txBody>
      </p:sp>
    </p:spTree>
    <p:custDataLst>
      <p:tags r:id="rId1"/>
    </p:custDataLst>
    <p:extLst>
      <p:ext uri="{BB962C8B-B14F-4D97-AF65-F5344CB8AC3E}">
        <p14:creationId xmlns:p14="http://schemas.microsoft.com/office/powerpoint/2010/main" val="153478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910F9-C875-B79B-B9E2-1E6AF19D7FB1}"/>
              </a:ext>
            </a:extLst>
          </p:cNvPr>
          <p:cNvSpPr>
            <a:spLocks noGrp="1"/>
          </p:cNvSpPr>
          <p:nvPr>
            <p:ph type="title"/>
          </p:nvPr>
        </p:nvSpPr>
        <p:spPr>
          <a:xfrm>
            <a:off x="0" y="0"/>
            <a:ext cx="12192000" cy="698361"/>
          </a:xfrm>
        </p:spPr>
        <p:txBody>
          <a:bodyPr/>
          <a:lstStyle/>
          <a:p>
            <a:r>
              <a:rPr lang="en-US" dirty="0">
                <a:latin typeface="Gill Sans MT" panose="020B0502020104020203" pitchFamily="34" charset="0"/>
              </a:rPr>
              <a:t>Previous experiments at </a:t>
            </a:r>
            <a:r>
              <a:rPr lang="en-US" dirty="0" err="1">
                <a:latin typeface="Gill Sans MT" panose="020B0502020104020203" pitchFamily="34" charset="0"/>
              </a:rPr>
              <a:t>JLab</a:t>
            </a:r>
            <a:r>
              <a:rPr lang="en-US" dirty="0">
                <a:latin typeface="Gill Sans MT" panose="020B0502020104020203" pitchFamily="34" charset="0"/>
              </a:rPr>
              <a:t> and theoretical study</a:t>
            </a:r>
            <a:endParaRPr lang="en-US" dirty="0"/>
          </a:p>
        </p:txBody>
      </p:sp>
      <p:pic>
        <p:nvPicPr>
          <p:cNvPr id="15" name="Content Placeholder 14" descr="Chart, diagram&#10;&#10;Description automatically generated">
            <a:extLst>
              <a:ext uri="{FF2B5EF4-FFF2-40B4-BE49-F238E27FC236}">
                <a16:creationId xmlns:a16="http://schemas.microsoft.com/office/drawing/2014/main" id="{39A079A8-2AF2-3506-C273-63B83C86B24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3022" y="1372665"/>
            <a:ext cx="4617746" cy="4287907"/>
          </a:xfrm>
          <a:ln w="25400">
            <a:solidFill>
              <a:srgbClr val="FF0000"/>
            </a:solidFill>
          </a:ln>
        </p:spPr>
      </p:pic>
      <p:sp>
        <p:nvSpPr>
          <p:cNvPr id="5" name="Footer Placeholder 4">
            <a:extLst>
              <a:ext uri="{FF2B5EF4-FFF2-40B4-BE49-F238E27FC236}">
                <a16:creationId xmlns:a16="http://schemas.microsoft.com/office/drawing/2014/main" id="{3B0AB508-F955-6781-E0F9-6CE167210C08}"/>
              </a:ext>
            </a:extLst>
          </p:cNvPr>
          <p:cNvSpPr>
            <a:spLocks noGrp="1"/>
          </p:cNvSpPr>
          <p:nvPr>
            <p:ph type="ftr" sz="quarter" idx="11"/>
          </p:nvPr>
        </p:nvSpPr>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A72B472A-F4C7-7FC3-D3CD-07063A9B7BE6}"/>
              </a:ext>
            </a:extLst>
          </p:cNvPr>
          <p:cNvSpPr>
            <a:spLocks noGrp="1"/>
          </p:cNvSpPr>
          <p:nvPr>
            <p:ph type="sldNum" sz="quarter" idx="12"/>
          </p:nvPr>
        </p:nvSpPr>
        <p:spPr/>
        <p:txBody>
          <a:bodyPr/>
          <a:lstStyle/>
          <a:p>
            <a:fld id="{851F2789-2BF6-4EF0-93A6-233C0CE5C772}" type="slidenum">
              <a:rPr lang="en-US" smtClean="0"/>
              <a:t>7</a:t>
            </a:fld>
            <a:endParaRPr lang="en-US"/>
          </a:p>
        </p:txBody>
      </p:sp>
      <p:sp>
        <p:nvSpPr>
          <p:cNvPr id="16" name="Date Placeholder 15">
            <a:extLst>
              <a:ext uri="{FF2B5EF4-FFF2-40B4-BE49-F238E27FC236}">
                <a16:creationId xmlns:a16="http://schemas.microsoft.com/office/drawing/2014/main" id="{B54B883D-C2B2-8306-CB30-2E1558651561}"/>
              </a:ext>
            </a:extLst>
          </p:cNvPr>
          <p:cNvSpPr>
            <a:spLocks noGrp="1"/>
          </p:cNvSpPr>
          <p:nvPr>
            <p:ph type="dt" sz="half" idx="10"/>
          </p:nvPr>
        </p:nvSpPr>
        <p:spPr/>
        <p:txBody>
          <a:bodyPr/>
          <a:lstStyle/>
          <a:p>
            <a:r>
              <a:rPr lang="en-US"/>
              <a:t>6/13/2024</a:t>
            </a:r>
          </a:p>
        </p:txBody>
      </p:sp>
      <p:sp>
        <p:nvSpPr>
          <p:cNvPr id="18" name="TextBox 17">
            <a:extLst>
              <a:ext uri="{FF2B5EF4-FFF2-40B4-BE49-F238E27FC236}">
                <a16:creationId xmlns:a16="http://schemas.microsoft.com/office/drawing/2014/main" id="{30A3B544-B29C-5B10-0A8A-196F6C70DC5B}"/>
              </a:ext>
            </a:extLst>
          </p:cNvPr>
          <p:cNvSpPr txBox="1"/>
          <p:nvPr/>
        </p:nvSpPr>
        <p:spPr>
          <a:xfrm>
            <a:off x="492981" y="5835618"/>
            <a:ext cx="6217920" cy="323165"/>
          </a:xfrm>
          <a:prstGeom prst="rect">
            <a:avLst/>
          </a:prstGeom>
          <a:noFill/>
        </p:spPr>
        <p:txBody>
          <a:bodyPr wrap="square">
            <a:spAutoFit/>
          </a:bodyPr>
          <a:lstStyle/>
          <a:p>
            <a:r>
              <a:rPr lang="fr-FR" sz="1500" i="0" u="none" strike="noStrike" baseline="0" dirty="0">
                <a:latin typeface="Gill Sans MT (Headings)"/>
                <a:cs typeface="Times New Roman" panose="02020603050405020304" pitchFamily="18" charset="0"/>
              </a:rPr>
              <a:t>D. Dutta </a:t>
            </a:r>
            <a:r>
              <a:rPr lang="fr-FR" sz="1500" i="1" u="none" strike="noStrike" baseline="0" dirty="0">
                <a:latin typeface="Gill Sans MT (Headings)"/>
                <a:cs typeface="Times New Roman" panose="02020603050405020304" pitchFamily="18" charset="0"/>
              </a:rPr>
              <a:t>et al.</a:t>
            </a:r>
            <a:r>
              <a:rPr lang="fr-FR" sz="1500" i="0" u="none" strike="noStrike" baseline="0" dirty="0">
                <a:latin typeface="Gill Sans MT (Headings)"/>
                <a:cs typeface="Times New Roman" panose="02020603050405020304" pitchFamily="18" charset="0"/>
              </a:rPr>
              <a:t>, Phys. </a:t>
            </a:r>
            <a:r>
              <a:rPr lang="fr-FR" sz="1500" i="0" u="none" strike="noStrike" baseline="0" dirty="0" err="1">
                <a:latin typeface="Gill Sans MT (Headings)"/>
                <a:cs typeface="Times New Roman" panose="02020603050405020304" pitchFamily="18" charset="0"/>
              </a:rPr>
              <a:t>Rev</a:t>
            </a:r>
            <a:r>
              <a:rPr lang="fr-FR" sz="1500" i="0" u="none" strike="noStrike" baseline="0" dirty="0">
                <a:latin typeface="Gill Sans MT (Headings)"/>
                <a:cs typeface="Times New Roman" panose="02020603050405020304" pitchFamily="18" charset="0"/>
              </a:rPr>
              <a:t>. C 68, 064603(2003)</a:t>
            </a:r>
            <a:endParaRPr lang="en-US" sz="1500" dirty="0">
              <a:latin typeface="Gill Sans MT (Headings)"/>
              <a:cs typeface="Times New Roman" panose="02020603050405020304" pitchFamily="18" charset="0"/>
            </a:endParaRPr>
          </a:p>
        </p:txBody>
      </p:sp>
      <p:sp>
        <p:nvSpPr>
          <p:cNvPr id="20" name="TextBox 19">
            <a:extLst>
              <a:ext uri="{FF2B5EF4-FFF2-40B4-BE49-F238E27FC236}">
                <a16:creationId xmlns:a16="http://schemas.microsoft.com/office/drawing/2014/main" id="{41937ED2-5503-C67A-78AF-340CDCB28C08}"/>
              </a:ext>
            </a:extLst>
          </p:cNvPr>
          <p:cNvSpPr txBox="1"/>
          <p:nvPr/>
        </p:nvSpPr>
        <p:spPr>
          <a:xfrm>
            <a:off x="1177159" y="822097"/>
            <a:ext cx="10478813" cy="707886"/>
          </a:xfrm>
          <a:prstGeom prst="rect">
            <a:avLst/>
          </a:prstGeom>
          <a:noFill/>
        </p:spPr>
        <p:txBody>
          <a:bodyPr wrap="square">
            <a:spAutoFit/>
          </a:bodyPr>
          <a:lstStyle/>
          <a:p>
            <a:r>
              <a:rPr lang="en-US" sz="2000" dirty="0">
                <a:latin typeface="Abadi" panose="020B0604020104020204" pitchFamily="34" charset="0"/>
              </a:rPr>
              <a:t> Pion photoproduction didn’t find clear signature for onset of CT(uncertainty was too large)</a:t>
            </a:r>
            <a:endParaRPr lang="en-US" sz="2000" dirty="0"/>
          </a:p>
          <a:p>
            <a:endParaRPr lang="en-US" sz="2000" dirty="0"/>
          </a:p>
        </p:txBody>
      </p:sp>
      <p:sp>
        <p:nvSpPr>
          <p:cNvPr id="4" name="TextBox 3">
            <a:extLst>
              <a:ext uri="{FF2B5EF4-FFF2-40B4-BE49-F238E27FC236}">
                <a16:creationId xmlns:a16="http://schemas.microsoft.com/office/drawing/2014/main" id="{B5A56F54-2590-00E8-ECB8-ACE28FE26DB2}"/>
              </a:ext>
            </a:extLst>
          </p:cNvPr>
          <p:cNvSpPr txBox="1"/>
          <p:nvPr/>
        </p:nvSpPr>
        <p:spPr>
          <a:xfrm>
            <a:off x="5125570" y="1313513"/>
            <a:ext cx="7066430" cy="1631216"/>
          </a:xfrm>
          <a:prstGeom prst="rect">
            <a:avLst/>
          </a:prstGeom>
          <a:noFill/>
        </p:spPr>
        <p:txBody>
          <a:bodyPr wrap="square">
            <a:spAutoFit/>
          </a:bodyPr>
          <a:lstStyle/>
          <a:p>
            <a:pPr marL="285750" indent="-285750">
              <a:buFont typeface="Wingdings" panose="05000000000000000000" pitchFamily="2" charset="2"/>
              <a:buChar char="Ø"/>
            </a:pPr>
            <a:r>
              <a:rPr lang="en-US" sz="2000" dirty="0">
                <a:latin typeface="Abadi" panose="020B0604020104020204" pitchFamily="34" charset="0"/>
              </a:rPr>
              <a:t>More data are required for photoproduction from nuclei.</a:t>
            </a:r>
          </a:p>
          <a:p>
            <a:pPr marL="285750" indent="-285750">
              <a:buFont typeface="Wingdings" panose="05000000000000000000" pitchFamily="2" charset="2"/>
              <a:buChar char="Ø"/>
            </a:pPr>
            <a:r>
              <a:rPr lang="en-US" sz="2000" dirty="0">
                <a:latin typeface="Abadi" panose="020B0604020104020204" pitchFamily="34" charset="0"/>
              </a:rPr>
              <a:t>An experiment was conducted in Hall D with additional reaction channel and an extended |t| range, including more nuclei to address  this need.</a:t>
            </a:r>
            <a:endParaRPr lang="en-US" sz="2000" dirty="0"/>
          </a:p>
          <a:p>
            <a:pPr marL="285750" indent="-285750">
              <a:buFont typeface="Wingdings" panose="05000000000000000000" pitchFamily="2" charset="2"/>
              <a:buChar char="Ø"/>
            </a:pPr>
            <a:endParaRPr lang="en-US" sz="2000" dirty="0">
              <a:latin typeface="Abadi" panose="020B0604020104020204" pitchFamily="34" charset="0"/>
            </a:endParaRPr>
          </a:p>
        </p:txBody>
      </p:sp>
      <p:grpSp>
        <p:nvGrpSpPr>
          <p:cNvPr id="11" name="Group 10">
            <a:extLst>
              <a:ext uri="{FF2B5EF4-FFF2-40B4-BE49-F238E27FC236}">
                <a16:creationId xmlns:a16="http://schemas.microsoft.com/office/drawing/2014/main" id="{2EFC54E1-35F5-5B75-C1A7-57C820F61DF3}"/>
              </a:ext>
            </a:extLst>
          </p:cNvPr>
          <p:cNvGrpSpPr/>
          <p:nvPr/>
        </p:nvGrpSpPr>
        <p:grpSpPr>
          <a:xfrm>
            <a:off x="6433900" y="2656114"/>
            <a:ext cx="6030243" cy="3523371"/>
            <a:chOff x="6051624" y="2278207"/>
            <a:chExt cx="6689568" cy="3912863"/>
          </a:xfrm>
        </p:grpSpPr>
        <p:grpSp>
          <p:nvGrpSpPr>
            <p:cNvPr id="9" name="Group 8">
              <a:extLst>
                <a:ext uri="{FF2B5EF4-FFF2-40B4-BE49-F238E27FC236}">
                  <a16:creationId xmlns:a16="http://schemas.microsoft.com/office/drawing/2014/main" id="{B55C6811-5B61-310E-E8AA-204CCDD92FCA}"/>
                </a:ext>
              </a:extLst>
            </p:cNvPr>
            <p:cNvGrpSpPr/>
            <p:nvPr/>
          </p:nvGrpSpPr>
          <p:grpSpPr>
            <a:xfrm>
              <a:off x="6051624" y="2278207"/>
              <a:ext cx="5413491" cy="3660120"/>
              <a:chOff x="6071944" y="2278207"/>
              <a:chExt cx="5413491" cy="3660120"/>
            </a:xfrm>
          </p:grpSpPr>
          <p:pic>
            <p:nvPicPr>
              <p:cNvPr id="10" name="Picture 9" descr="Graphical user interface, chart&#10;&#10;Description automatically generated">
                <a:extLst>
                  <a:ext uri="{FF2B5EF4-FFF2-40B4-BE49-F238E27FC236}">
                    <a16:creationId xmlns:a16="http://schemas.microsoft.com/office/drawing/2014/main" id="{B495B022-37F4-9E97-9FED-FEAB591A8E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944" y="3997949"/>
                <a:ext cx="5413491" cy="1940378"/>
              </a:xfrm>
              <a:prstGeom prst="rect">
                <a:avLst/>
              </a:prstGeom>
            </p:spPr>
          </p:pic>
          <p:pic>
            <p:nvPicPr>
              <p:cNvPr id="12" name="Picture 11" descr="Chart, diagram, line chart&#10;&#10;Description automatically generated">
                <a:extLst>
                  <a:ext uri="{FF2B5EF4-FFF2-40B4-BE49-F238E27FC236}">
                    <a16:creationId xmlns:a16="http://schemas.microsoft.com/office/drawing/2014/main" id="{79FE5921-FB63-92BF-13D6-715768BD8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6640" y="2278207"/>
                <a:ext cx="5386718" cy="1826433"/>
              </a:xfrm>
              <a:prstGeom prst="rect">
                <a:avLst/>
              </a:prstGeom>
            </p:spPr>
          </p:pic>
        </p:grpSp>
        <p:sp>
          <p:nvSpPr>
            <p:cNvPr id="13" name="TextBox 12">
              <a:extLst>
                <a:ext uri="{FF2B5EF4-FFF2-40B4-BE49-F238E27FC236}">
                  <a16:creationId xmlns:a16="http://schemas.microsoft.com/office/drawing/2014/main" id="{1ECB4BA9-8D50-5504-1FA9-96BE782A92E2}"/>
                </a:ext>
              </a:extLst>
            </p:cNvPr>
            <p:cNvSpPr txBox="1"/>
            <p:nvPr/>
          </p:nvSpPr>
          <p:spPr>
            <a:xfrm>
              <a:off x="6523272" y="5852508"/>
              <a:ext cx="6217920" cy="338562"/>
            </a:xfrm>
            <a:prstGeom prst="rect">
              <a:avLst/>
            </a:prstGeom>
            <a:noFill/>
          </p:spPr>
          <p:txBody>
            <a:bodyPr wrap="square">
              <a:spAutoFit/>
            </a:bodyPr>
            <a:lstStyle/>
            <a:p>
              <a:pPr algn="l"/>
              <a:r>
                <a:rPr lang="en-US" sz="1500" b="0" i="0" u="none" strike="noStrike" baseline="0" dirty="0">
                  <a:latin typeface="Gill Sans MT (Headings)"/>
                </a:rPr>
                <a:t>A. B. Larionov et al.</a:t>
              </a:r>
              <a:r>
                <a:rPr lang="fr-FR" sz="1500" b="0" i="0" u="none" strike="noStrike" baseline="0" dirty="0">
                  <a:latin typeface="Gill Sans MT (Headings)"/>
                </a:rPr>
                <a:t> Phys. </a:t>
              </a:r>
              <a:r>
                <a:rPr lang="fr-FR" sz="1500" b="0" i="0" u="none" strike="noStrike" baseline="0" dirty="0" err="1">
                  <a:latin typeface="Gill Sans MT (Headings)"/>
                </a:rPr>
                <a:t>Lett</a:t>
              </a:r>
              <a:r>
                <a:rPr lang="fr-FR" sz="1500" b="0" i="0" u="none" strike="noStrike" baseline="0" dirty="0">
                  <a:latin typeface="Gill Sans MT (Headings)"/>
                </a:rPr>
                <a:t>. B760, 753(2016</a:t>
              </a:r>
              <a:r>
                <a:rPr lang="fr-FR" sz="1500" dirty="0">
                  <a:latin typeface="Gill Sans MT (Headings)"/>
                </a:rPr>
                <a:t>)</a:t>
              </a:r>
              <a:endParaRPr lang="en-US" sz="1500" dirty="0">
                <a:latin typeface="Gill Sans MT (Headings)"/>
              </a:endParaRPr>
            </a:p>
          </p:txBody>
        </p:sp>
      </p:grpSp>
    </p:spTree>
    <p:custDataLst>
      <p:tags r:id="rId1"/>
    </p:custDataLst>
    <p:extLst>
      <p:ext uri="{BB962C8B-B14F-4D97-AF65-F5344CB8AC3E}">
        <p14:creationId xmlns:p14="http://schemas.microsoft.com/office/powerpoint/2010/main" val="99152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C5CCAC-18D2-4652-AC1A-AA941133C42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77945" y="958427"/>
            <a:ext cx="5229692" cy="3170421"/>
          </a:xfrm>
          <a:prstGeom prst="rect">
            <a:avLst/>
          </a:prstGeom>
          <a:ln w="25400">
            <a:solidFill>
              <a:srgbClr val="FF0000"/>
            </a:solidFill>
          </a:ln>
        </p:spPr>
      </p:pic>
      <p:sp>
        <p:nvSpPr>
          <p:cNvPr id="3" name="Title 2">
            <a:extLst>
              <a:ext uri="{FF2B5EF4-FFF2-40B4-BE49-F238E27FC236}">
                <a16:creationId xmlns:a16="http://schemas.microsoft.com/office/drawing/2014/main" id="{BD2910F9-C875-B79B-B9E2-1E6AF19D7FB1}"/>
              </a:ext>
            </a:extLst>
          </p:cNvPr>
          <p:cNvSpPr>
            <a:spLocks noGrp="1"/>
          </p:cNvSpPr>
          <p:nvPr>
            <p:ph type="title"/>
          </p:nvPr>
        </p:nvSpPr>
        <p:spPr>
          <a:xfrm>
            <a:off x="0" y="11540"/>
            <a:ext cx="12192000" cy="698361"/>
          </a:xfrm>
        </p:spPr>
        <p:txBody>
          <a:bodyPr anchor="ctr">
            <a:normAutofit/>
          </a:bodyPr>
          <a:lstStyle/>
          <a:p>
            <a:r>
              <a:rPr lang="en-US" dirty="0"/>
              <a:t>Jefferson Lab Hall D</a:t>
            </a:r>
          </a:p>
        </p:txBody>
      </p:sp>
      <p:sp>
        <p:nvSpPr>
          <p:cNvPr id="5" name="Footer Placeholder 4">
            <a:extLst>
              <a:ext uri="{FF2B5EF4-FFF2-40B4-BE49-F238E27FC236}">
                <a16:creationId xmlns:a16="http://schemas.microsoft.com/office/drawing/2014/main" id="{B2244352-D717-ECFC-12DD-F4D299E77E8F}"/>
              </a:ext>
            </a:extLst>
          </p:cNvPr>
          <p:cNvSpPr>
            <a:spLocks noGrp="1"/>
          </p:cNvSpPr>
          <p:nvPr>
            <p:ph type="ftr" sz="quarter" idx="11"/>
          </p:nvPr>
        </p:nvSpPr>
        <p:spPr>
          <a:xfrm>
            <a:off x="5503722" y="6420732"/>
            <a:ext cx="4114800" cy="365125"/>
          </a:xfrm>
        </p:spPr>
        <p:txBody>
          <a:bodyPr anchor="ctr">
            <a:normAutofit/>
          </a:bodyPr>
          <a:lstStyle/>
          <a:p>
            <a:pPr>
              <a:spcAft>
                <a:spcPts val="600"/>
              </a:spcAft>
            </a:pPr>
            <a:r>
              <a:rPr lang="pt-BR"/>
              <a:t>BHESHA  R DEVKOTA      HUGS-2024</a:t>
            </a:r>
            <a:endParaRPr lang="en-US" dirty="0"/>
          </a:p>
        </p:txBody>
      </p:sp>
      <p:sp>
        <p:nvSpPr>
          <p:cNvPr id="6" name="Slide Number Placeholder 5">
            <a:extLst>
              <a:ext uri="{FF2B5EF4-FFF2-40B4-BE49-F238E27FC236}">
                <a16:creationId xmlns:a16="http://schemas.microsoft.com/office/drawing/2014/main" id="{84BECDE8-E03E-EC35-72EF-8EB7FC669F81}"/>
              </a:ext>
            </a:extLst>
          </p:cNvPr>
          <p:cNvSpPr>
            <a:spLocks noGrp="1"/>
          </p:cNvSpPr>
          <p:nvPr>
            <p:ph type="sldNum" sz="quarter" idx="12"/>
          </p:nvPr>
        </p:nvSpPr>
        <p:spPr>
          <a:xfrm>
            <a:off x="9193616" y="6375664"/>
            <a:ext cx="2743200" cy="365125"/>
          </a:xfrm>
        </p:spPr>
        <p:txBody>
          <a:bodyPr anchor="ctr">
            <a:normAutofit/>
          </a:bodyPr>
          <a:lstStyle/>
          <a:p>
            <a:pPr>
              <a:spcAft>
                <a:spcPts val="600"/>
              </a:spcAft>
            </a:pPr>
            <a:fld id="{851F2789-2BF6-4EF0-93A6-233C0CE5C772}" type="slidenum">
              <a:rPr lang="en-US" smtClean="0"/>
              <a:pPr>
                <a:spcAft>
                  <a:spcPts val="600"/>
                </a:spcAft>
              </a:pPr>
              <a:t>8</a:t>
            </a:fld>
            <a:endParaRPr lang="en-US"/>
          </a:p>
        </p:txBody>
      </p:sp>
      <p:pic>
        <p:nvPicPr>
          <p:cNvPr id="15" name="Content Placeholder 7">
            <a:extLst>
              <a:ext uri="{FF2B5EF4-FFF2-40B4-BE49-F238E27FC236}">
                <a16:creationId xmlns:a16="http://schemas.microsoft.com/office/drawing/2014/main" id="{8CCC4E4D-ACE1-564B-A5C8-EA06D82E526F}"/>
              </a:ext>
            </a:extLst>
          </p:cNvPr>
          <p:cNvPicPr>
            <a:picLocks noGrp="1" noChangeAspect="1"/>
          </p:cNvPicPr>
          <p:nvPr/>
        </p:nvPicPr>
        <p:blipFill>
          <a:blip r:embed="rId5"/>
          <a:stretch>
            <a:fillRect/>
          </a:stretch>
        </p:blipFill>
        <p:spPr>
          <a:xfrm>
            <a:off x="99297" y="1061079"/>
            <a:ext cx="3380014" cy="4735841"/>
          </a:xfrm>
          <a:prstGeom prst="rect">
            <a:avLst/>
          </a:prstGeom>
          <a:ln w="22225">
            <a:solidFill>
              <a:srgbClr val="FF0000"/>
            </a:solidFill>
          </a:ln>
        </p:spPr>
      </p:pic>
      <p:sp>
        <p:nvSpPr>
          <p:cNvPr id="8" name="Date Placeholder 7">
            <a:extLst>
              <a:ext uri="{FF2B5EF4-FFF2-40B4-BE49-F238E27FC236}">
                <a16:creationId xmlns:a16="http://schemas.microsoft.com/office/drawing/2014/main" id="{F87AFCB3-0167-7E57-57CB-93560C3F352A}"/>
              </a:ext>
            </a:extLst>
          </p:cNvPr>
          <p:cNvSpPr>
            <a:spLocks noGrp="1"/>
          </p:cNvSpPr>
          <p:nvPr>
            <p:ph type="dt" sz="half" idx="10"/>
          </p:nvPr>
        </p:nvSpPr>
        <p:spPr>
          <a:xfrm>
            <a:off x="4616379" y="6433993"/>
            <a:ext cx="1312248" cy="424007"/>
          </a:xfrm>
        </p:spPr>
        <p:txBody>
          <a:bodyPr/>
          <a:lstStyle/>
          <a:p>
            <a:r>
              <a:rPr lang="en-US"/>
              <a:t>6/13/2024</a:t>
            </a:r>
            <a:endParaRPr lang="en-US" dirty="0"/>
          </a:p>
        </p:txBody>
      </p:sp>
      <p:sp>
        <p:nvSpPr>
          <p:cNvPr id="10" name="TextBox 9">
            <a:extLst>
              <a:ext uri="{FF2B5EF4-FFF2-40B4-BE49-F238E27FC236}">
                <a16:creationId xmlns:a16="http://schemas.microsoft.com/office/drawing/2014/main" id="{E298E345-63D0-69CA-FCBA-56E87F3398F2}"/>
              </a:ext>
            </a:extLst>
          </p:cNvPr>
          <p:cNvSpPr txBox="1"/>
          <p:nvPr/>
        </p:nvSpPr>
        <p:spPr>
          <a:xfrm>
            <a:off x="4026193" y="5756892"/>
            <a:ext cx="6220046" cy="323165"/>
          </a:xfrm>
          <a:prstGeom prst="rect">
            <a:avLst/>
          </a:prstGeom>
          <a:noFill/>
        </p:spPr>
        <p:txBody>
          <a:bodyPr wrap="square">
            <a:spAutoFit/>
          </a:bodyPr>
          <a:lstStyle/>
          <a:p>
            <a:r>
              <a:rPr lang="en-US" sz="1500" dirty="0">
                <a:effectLst/>
                <a:latin typeface="Gill Sans MT (Headings)"/>
              </a:rPr>
              <a:t>S. Adhikari, et al. </a:t>
            </a:r>
            <a:r>
              <a:rPr lang="en-US" sz="1500" dirty="0" err="1">
                <a:effectLst/>
                <a:latin typeface="Gill Sans MT (Headings)"/>
              </a:rPr>
              <a:t>Nucl.Instrum.Meth.A</a:t>
            </a:r>
            <a:r>
              <a:rPr lang="en-US" sz="1500" dirty="0">
                <a:effectLst/>
                <a:latin typeface="Gill Sans MT (Headings)"/>
              </a:rPr>
              <a:t> 987,164807(2021)</a:t>
            </a:r>
            <a:endParaRPr lang="en-US" sz="1500" dirty="0">
              <a:latin typeface="Gill Sans MT (Headings)"/>
            </a:endParaRPr>
          </a:p>
        </p:txBody>
      </p:sp>
      <p:pic>
        <p:nvPicPr>
          <p:cNvPr id="13" name="Picture 12" descr="Table">
            <a:extLst>
              <a:ext uri="{FF2B5EF4-FFF2-40B4-BE49-F238E27FC236}">
                <a16:creationId xmlns:a16="http://schemas.microsoft.com/office/drawing/2014/main" id="{7872207F-9763-2B00-59F9-06953B8FD0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2448" y="4151814"/>
            <a:ext cx="3380014" cy="1645106"/>
          </a:xfrm>
          <a:prstGeom prst="rect">
            <a:avLst/>
          </a:prstGeom>
          <a:ln w="25400">
            <a:solidFill>
              <a:srgbClr val="FF0000"/>
            </a:solidFill>
          </a:ln>
        </p:spPr>
      </p:pic>
      <p:sp>
        <p:nvSpPr>
          <p:cNvPr id="4" name="Rectangle: Rounded Corners 3">
            <a:extLst>
              <a:ext uri="{FF2B5EF4-FFF2-40B4-BE49-F238E27FC236}">
                <a16:creationId xmlns:a16="http://schemas.microsoft.com/office/drawing/2014/main" id="{431743E9-39BA-7E6B-BC60-ABF37862DD10}"/>
              </a:ext>
            </a:extLst>
          </p:cNvPr>
          <p:cNvSpPr/>
          <p:nvPr/>
        </p:nvSpPr>
        <p:spPr>
          <a:xfrm>
            <a:off x="8864849" y="1107022"/>
            <a:ext cx="3267870" cy="4378364"/>
          </a:xfrm>
          <a:prstGeom prst="round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2000" dirty="0">
                <a:solidFill>
                  <a:schemeClr val="tx1"/>
                </a:solidFill>
                <a:latin typeface="Abadi" panose="020B0604020104020204" pitchFamily="34" charset="0"/>
              </a:rPr>
              <a:t>The experiment was conducted in Nov-Dec 2021 in Hall D of Jefferson Lab.</a:t>
            </a:r>
          </a:p>
          <a:p>
            <a:pPr marL="285750" indent="-285750">
              <a:buFont typeface="Wingdings" panose="05000000000000000000" pitchFamily="2" charset="2"/>
              <a:buChar char="Ø"/>
            </a:pPr>
            <a:r>
              <a:rPr lang="en-US" sz="2000" dirty="0">
                <a:solidFill>
                  <a:schemeClr val="tx1"/>
                </a:solidFill>
                <a:latin typeface="Abadi" panose="020B0604020104020204" pitchFamily="34" charset="0"/>
              </a:rPr>
              <a:t>Used  photon beam on deuterium, helium, and carbon targets.</a:t>
            </a:r>
          </a:p>
          <a:p>
            <a:pPr marL="285750" indent="-285750">
              <a:buFont typeface="Wingdings" panose="05000000000000000000" pitchFamily="2" charset="2"/>
              <a:buChar char="Ø"/>
            </a:pPr>
            <a:r>
              <a:rPr lang="en-US" sz="2000" dirty="0">
                <a:solidFill>
                  <a:schemeClr val="tx1"/>
                </a:solidFill>
                <a:latin typeface="Abadi" panose="020B0604020104020204" pitchFamily="34" charset="0"/>
              </a:rPr>
              <a:t>Primary objectives are to study short-range correlations, color transparency at large momentum transfers, and the bound structure of nucleus</a:t>
            </a:r>
          </a:p>
        </p:txBody>
      </p:sp>
      <p:sp>
        <p:nvSpPr>
          <p:cNvPr id="2" name="Oval 1">
            <a:extLst>
              <a:ext uri="{FF2B5EF4-FFF2-40B4-BE49-F238E27FC236}">
                <a16:creationId xmlns:a16="http://schemas.microsoft.com/office/drawing/2014/main" id="{4528DD3F-FF15-176D-627D-D0093B2C7016}"/>
              </a:ext>
            </a:extLst>
          </p:cNvPr>
          <p:cNvSpPr/>
          <p:nvPr/>
        </p:nvSpPr>
        <p:spPr>
          <a:xfrm>
            <a:off x="4722448" y="4815840"/>
            <a:ext cx="1637712" cy="152400"/>
          </a:xfrm>
          <a:prstGeom prst="ellipse">
            <a:avLst/>
          </a:prstGeom>
          <a:solidFill>
            <a:schemeClr val="accent1">
              <a:alpha val="2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6352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910F9-C875-B79B-B9E2-1E6AF19D7FB1}"/>
              </a:ext>
            </a:extLst>
          </p:cNvPr>
          <p:cNvSpPr>
            <a:spLocks noGrp="1"/>
          </p:cNvSpPr>
          <p:nvPr>
            <p:ph type="title"/>
          </p:nvPr>
        </p:nvSpPr>
        <p:spPr>
          <a:xfrm>
            <a:off x="0" y="0"/>
            <a:ext cx="12192000" cy="698361"/>
          </a:xfrm>
        </p:spPr>
        <p:txBody>
          <a:bodyPr/>
          <a:lstStyle/>
          <a:p>
            <a:r>
              <a:rPr lang="en-US" dirty="0"/>
              <a:t>Event Selection: Rho0 meson</a:t>
            </a:r>
          </a:p>
        </p:txBody>
      </p:sp>
      <p:sp>
        <p:nvSpPr>
          <p:cNvPr id="5" name="Footer Placeholder 4">
            <a:extLst>
              <a:ext uri="{FF2B5EF4-FFF2-40B4-BE49-F238E27FC236}">
                <a16:creationId xmlns:a16="http://schemas.microsoft.com/office/drawing/2014/main" id="{51DBD2CF-3643-5C40-98EF-E9D52CB188C9}"/>
              </a:ext>
            </a:extLst>
          </p:cNvPr>
          <p:cNvSpPr>
            <a:spLocks noGrp="1"/>
          </p:cNvSpPr>
          <p:nvPr>
            <p:ph type="ftr" sz="quarter" idx="11"/>
          </p:nvPr>
        </p:nvSpPr>
        <p:spPr>
          <a:xfrm>
            <a:off x="6014882" y="6433993"/>
            <a:ext cx="4114800" cy="365125"/>
          </a:xfrm>
        </p:spPr>
        <p:txBody>
          <a:bodyPr/>
          <a:lstStyle/>
          <a:p>
            <a:r>
              <a:rPr lang="pt-BR"/>
              <a:t>BHESHA  R DEVKOTA      HUGS-2024</a:t>
            </a:r>
            <a:endParaRPr lang="en-US"/>
          </a:p>
        </p:txBody>
      </p:sp>
      <p:sp>
        <p:nvSpPr>
          <p:cNvPr id="6" name="Slide Number Placeholder 5">
            <a:extLst>
              <a:ext uri="{FF2B5EF4-FFF2-40B4-BE49-F238E27FC236}">
                <a16:creationId xmlns:a16="http://schemas.microsoft.com/office/drawing/2014/main" id="{81DB01FB-3F85-E9EA-AAF4-623540F76F40}"/>
              </a:ext>
            </a:extLst>
          </p:cNvPr>
          <p:cNvSpPr>
            <a:spLocks noGrp="1"/>
          </p:cNvSpPr>
          <p:nvPr>
            <p:ph type="sldNum" sz="quarter" idx="12"/>
          </p:nvPr>
        </p:nvSpPr>
        <p:spPr>
          <a:xfrm>
            <a:off x="9193616" y="6343804"/>
            <a:ext cx="2743200" cy="365125"/>
          </a:xfrm>
        </p:spPr>
        <p:txBody>
          <a:bodyPr/>
          <a:lstStyle/>
          <a:p>
            <a:fld id="{851F2789-2BF6-4EF0-93A6-233C0CE5C772}" type="slidenum">
              <a:rPr lang="en-US" smtClean="0"/>
              <a:t>9</a:t>
            </a:fld>
            <a:endParaRPr lang="en-US"/>
          </a:p>
        </p:txBody>
      </p:sp>
      <p:sp>
        <p:nvSpPr>
          <p:cNvPr id="10" name="TextBox 9">
            <a:extLst>
              <a:ext uri="{FF2B5EF4-FFF2-40B4-BE49-F238E27FC236}">
                <a16:creationId xmlns:a16="http://schemas.microsoft.com/office/drawing/2014/main" id="{0EB36F34-7A70-EF77-7CAE-E66D65B51CF8}"/>
              </a:ext>
            </a:extLst>
          </p:cNvPr>
          <p:cNvSpPr txBox="1"/>
          <p:nvPr/>
        </p:nvSpPr>
        <p:spPr>
          <a:xfrm>
            <a:off x="7120885" y="4467380"/>
            <a:ext cx="6218902" cy="369332"/>
          </a:xfrm>
          <a:prstGeom prst="rect">
            <a:avLst/>
          </a:prstGeom>
          <a:noFill/>
        </p:spPr>
        <p:txBody>
          <a:bodyPr wrap="square">
            <a:spAutoFit/>
          </a:bodyPr>
          <a:lstStyle/>
          <a:p>
            <a:r>
              <a:rPr lang="en-US" dirty="0">
                <a:solidFill>
                  <a:srgbClr val="C00000"/>
                </a:solidFill>
                <a:effectLst/>
                <a:latin typeface="Arial" panose="020B0604020202020204" pitchFamily="34" charset="0"/>
              </a:rPr>
              <a:t>Table: </a:t>
            </a:r>
            <a:r>
              <a:rPr lang="en-US" dirty="0">
                <a:solidFill>
                  <a:srgbClr val="C00000"/>
                </a:solidFill>
                <a:effectLst/>
                <a:latin typeface="Gill Sans MT" panose="020B0502020104020203" pitchFamily="34" charset="0"/>
              </a:rPr>
              <a:t>Summary</a:t>
            </a:r>
            <a:r>
              <a:rPr lang="en-US" dirty="0">
                <a:solidFill>
                  <a:srgbClr val="C00000"/>
                </a:solidFill>
                <a:effectLst/>
                <a:latin typeface="Arial" panose="020B0604020202020204" pitchFamily="34" charset="0"/>
              </a:rPr>
              <a:t> of event selection cuts</a:t>
            </a:r>
            <a:endParaRPr lang="en-US" dirty="0">
              <a:solidFill>
                <a:srgbClr val="C00000"/>
              </a:solidFill>
            </a:endParaRPr>
          </a:p>
        </p:txBody>
      </p:sp>
      <p:sp>
        <p:nvSpPr>
          <p:cNvPr id="9" name="Date Placeholder 8">
            <a:extLst>
              <a:ext uri="{FF2B5EF4-FFF2-40B4-BE49-F238E27FC236}">
                <a16:creationId xmlns:a16="http://schemas.microsoft.com/office/drawing/2014/main" id="{64C01FE0-92AD-E5CE-09C5-71DE59C5640E}"/>
              </a:ext>
            </a:extLst>
          </p:cNvPr>
          <p:cNvSpPr>
            <a:spLocks noGrp="1"/>
          </p:cNvSpPr>
          <p:nvPr>
            <p:ph type="dt" sz="half" idx="10"/>
          </p:nvPr>
        </p:nvSpPr>
        <p:spPr>
          <a:xfrm>
            <a:off x="4831462" y="6375111"/>
            <a:ext cx="1312248" cy="424007"/>
          </a:xfrm>
        </p:spPr>
        <p:txBody>
          <a:bodyPr/>
          <a:lstStyle/>
          <a:p>
            <a:r>
              <a:rPr lang="en-US"/>
              <a:t>6/13/2024</a:t>
            </a:r>
            <a:endParaRPr lang="en-US" dirty="0"/>
          </a:p>
        </p:txBody>
      </p:sp>
      <p:grpSp>
        <p:nvGrpSpPr>
          <p:cNvPr id="40" name="Group 39">
            <a:extLst>
              <a:ext uri="{FF2B5EF4-FFF2-40B4-BE49-F238E27FC236}">
                <a16:creationId xmlns:a16="http://schemas.microsoft.com/office/drawing/2014/main" id="{EF0F432F-2693-3ECB-C5F5-6CF9ADEB4D11}"/>
              </a:ext>
            </a:extLst>
          </p:cNvPr>
          <p:cNvGrpSpPr/>
          <p:nvPr/>
        </p:nvGrpSpPr>
        <p:grpSpPr>
          <a:xfrm>
            <a:off x="1641093" y="999494"/>
            <a:ext cx="12378645" cy="2755101"/>
            <a:chOff x="7173848" y="1073803"/>
            <a:chExt cx="13088494" cy="2453967"/>
          </a:xfrm>
        </p:grpSpPr>
        <p:grpSp>
          <p:nvGrpSpPr>
            <p:cNvPr id="52" name="Group 51">
              <a:extLst>
                <a:ext uri="{FF2B5EF4-FFF2-40B4-BE49-F238E27FC236}">
                  <a16:creationId xmlns:a16="http://schemas.microsoft.com/office/drawing/2014/main" id="{0606F199-B5AA-CFD7-4B14-2DF91A69E55C}"/>
                </a:ext>
              </a:extLst>
            </p:cNvPr>
            <p:cNvGrpSpPr/>
            <p:nvPr/>
          </p:nvGrpSpPr>
          <p:grpSpPr>
            <a:xfrm>
              <a:off x="7491589" y="1306638"/>
              <a:ext cx="2913018" cy="2221132"/>
              <a:chOff x="7805854" y="1739947"/>
              <a:chExt cx="4240313" cy="2996776"/>
            </a:xfrm>
          </p:grpSpPr>
          <p:sp>
            <p:nvSpPr>
              <p:cNvPr id="4" name="Oval 3">
                <a:extLst>
                  <a:ext uri="{FF2B5EF4-FFF2-40B4-BE49-F238E27FC236}">
                    <a16:creationId xmlns:a16="http://schemas.microsoft.com/office/drawing/2014/main" id="{47DFAED3-AF31-E24A-CFA0-C249CAA0F5EB}"/>
                  </a:ext>
                </a:extLst>
              </p:cNvPr>
              <p:cNvSpPr/>
              <p:nvPr/>
            </p:nvSpPr>
            <p:spPr>
              <a:xfrm>
                <a:off x="8809464" y="3474658"/>
                <a:ext cx="624468" cy="9905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3" name="Group 12">
                <a:extLst>
                  <a:ext uri="{FF2B5EF4-FFF2-40B4-BE49-F238E27FC236}">
                    <a16:creationId xmlns:a16="http://schemas.microsoft.com/office/drawing/2014/main" id="{2A4C16A9-9586-F68B-26F3-B40E5DAA81EF}"/>
                  </a:ext>
                </a:extLst>
              </p:cNvPr>
              <p:cNvGrpSpPr/>
              <p:nvPr/>
            </p:nvGrpSpPr>
            <p:grpSpPr>
              <a:xfrm>
                <a:off x="7805854" y="3759483"/>
                <a:ext cx="1003610" cy="420907"/>
                <a:chOff x="8118088" y="2089537"/>
                <a:chExt cx="1003610" cy="420907"/>
              </a:xfrm>
            </p:grpSpPr>
            <p:cxnSp>
              <p:nvCxnSpPr>
                <p:cNvPr id="14" name="Straight Connector 13">
                  <a:extLst>
                    <a:ext uri="{FF2B5EF4-FFF2-40B4-BE49-F238E27FC236}">
                      <a16:creationId xmlns:a16="http://schemas.microsoft.com/office/drawing/2014/main" id="{DE0D64FD-DD3A-D385-3C9C-D3291DCCE823}"/>
                    </a:ext>
                  </a:extLst>
                </p:cNvPr>
                <p:cNvCxnSpPr/>
                <p:nvPr/>
              </p:nvCxnSpPr>
              <p:spPr>
                <a:xfrm>
                  <a:off x="8118088" y="2089537"/>
                  <a:ext cx="1003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DE8121-0F02-B562-CFC6-596258A8EEF6}"/>
                    </a:ext>
                  </a:extLst>
                </p:cNvPr>
                <p:cNvCxnSpPr/>
                <p:nvPr/>
              </p:nvCxnSpPr>
              <p:spPr>
                <a:xfrm>
                  <a:off x="8118088" y="2205644"/>
                  <a:ext cx="1003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95E8D8-D532-D1BD-A3D3-63A3C5E59F07}"/>
                    </a:ext>
                  </a:extLst>
                </p:cNvPr>
                <p:cNvCxnSpPr/>
                <p:nvPr/>
              </p:nvCxnSpPr>
              <p:spPr>
                <a:xfrm>
                  <a:off x="8118088" y="2358044"/>
                  <a:ext cx="1003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63D586-71C8-0F6D-593F-ADB843814BDC}"/>
                    </a:ext>
                  </a:extLst>
                </p:cNvPr>
                <p:cNvCxnSpPr/>
                <p:nvPr/>
              </p:nvCxnSpPr>
              <p:spPr>
                <a:xfrm>
                  <a:off x="8118088" y="2510444"/>
                  <a:ext cx="100361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07256EE8-7672-D0D0-43A6-67F3E7A6446B}"/>
                  </a:ext>
                </a:extLst>
              </p:cNvPr>
              <p:cNvCxnSpPr>
                <a:cxnSpLocks/>
              </p:cNvCxnSpPr>
              <p:nvPr/>
            </p:nvCxnSpPr>
            <p:spPr>
              <a:xfrm>
                <a:off x="9433932" y="3912143"/>
                <a:ext cx="1300917" cy="29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964801-D9E1-CB1E-BC4D-905FE589DF3D}"/>
                  </a:ext>
                </a:extLst>
              </p:cNvPr>
              <p:cNvCxnSpPr>
                <a:cxnSpLocks/>
              </p:cNvCxnSpPr>
              <p:nvPr/>
            </p:nvCxnSpPr>
            <p:spPr>
              <a:xfrm>
                <a:off x="9430156" y="4082544"/>
                <a:ext cx="1300917" cy="296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48832A-5E5F-BF94-79EE-69F0F52946F0}"/>
                  </a:ext>
                </a:extLst>
              </p:cNvPr>
              <p:cNvCxnSpPr>
                <a:cxnSpLocks/>
              </p:cNvCxnSpPr>
              <p:nvPr/>
            </p:nvCxnSpPr>
            <p:spPr>
              <a:xfrm>
                <a:off x="9404166" y="4252944"/>
                <a:ext cx="1300917" cy="2964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0E5CE4F8-2CA5-0148-FE03-E2E6F1E92353}"/>
                  </a:ext>
                </a:extLst>
              </p:cNvPr>
              <p:cNvSpPr/>
              <p:nvPr/>
            </p:nvSpPr>
            <p:spPr>
              <a:xfrm>
                <a:off x="10686292" y="4021314"/>
                <a:ext cx="264029" cy="7154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BFDEDD1-D803-CC71-B712-08F367FF5A09}"/>
                  </a:ext>
                </a:extLst>
              </p:cNvPr>
              <p:cNvCxnSpPr>
                <a:cxnSpLocks/>
                <a:stCxn id="4" idx="7"/>
              </p:cNvCxnSpPr>
              <p:nvPr/>
            </p:nvCxnSpPr>
            <p:spPr>
              <a:xfrm flipV="1">
                <a:off x="9342481" y="3189249"/>
                <a:ext cx="816280" cy="430473"/>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4873EC4-119E-5170-A1CE-F59FEF0CD1B8}"/>
                  </a:ext>
                </a:extLst>
              </p:cNvPr>
              <p:cNvSpPr/>
              <p:nvPr/>
            </p:nvSpPr>
            <p:spPr>
              <a:xfrm>
                <a:off x="9921821" y="2849668"/>
                <a:ext cx="1300917" cy="3564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47A59A7-2F42-D4AE-8DD2-6132934120BB}"/>
                  </a:ext>
                </a:extLst>
              </p:cNvPr>
              <p:cNvSpPr/>
              <p:nvPr/>
            </p:nvSpPr>
            <p:spPr>
              <a:xfrm>
                <a:off x="7962901" y="2863109"/>
                <a:ext cx="1998826" cy="279672"/>
              </a:xfrm>
              <a:custGeom>
                <a:avLst/>
                <a:gdLst>
                  <a:gd name="connsiteX0" fmla="*/ 0 w 1567599"/>
                  <a:gd name="connsiteY0" fmla="*/ 240612 h 279672"/>
                  <a:gd name="connsiteX1" fmla="*/ 114300 w 1567599"/>
                  <a:gd name="connsiteY1" fmla="*/ 40587 h 279672"/>
                  <a:gd name="connsiteX2" fmla="*/ 238125 w 1567599"/>
                  <a:gd name="connsiteY2" fmla="*/ 278712 h 279672"/>
                  <a:gd name="connsiteX3" fmla="*/ 352425 w 1567599"/>
                  <a:gd name="connsiteY3" fmla="*/ 21537 h 279672"/>
                  <a:gd name="connsiteX4" fmla="*/ 447675 w 1567599"/>
                  <a:gd name="connsiteY4" fmla="*/ 269187 h 279672"/>
                  <a:gd name="connsiteX5" fmla="*/ 571500 w 1567599"/>
                  <a:gd name="connsiteY5" fmla="*/ 59637 h 279672"/>
                  <a:gd name="connsiteX6" fmla="*/ 600075 w 1567599"/>
                  <a:gd name="connsiteY6" fmla="*/ 12012 h 279672"/>
                  <a:gd name="connsiteX7" fmla="*/ 676275 w 1567599"/>
                  <a:gd name="connsiteY7" fmla="*/ 250137 h 279672"/>
                  <a:gd name="connsiteX8" fmla="*/ 809625 w 1567599"/>
                  <a:gd name="connsiteY8" fmla="*/ 31062 h 279672"/>
                  <a:gd name="connsiteX9" fmla="*/ 857250 w 1567599"/>
                  <a:gd name="connsiteY9" fmla="*/ 250137 h 279672"/>
                  <a:gd name="connsiteX10" fmla="*/ 952500 w 1567599"/>
                  <a:gd name="connsiteY10" fmla="*/ 50112 h 279672"/>
                  <a:gd name="connsiteX11" fmla="*/ 1028700 w 1567599"/>
                  <a:gd name="connsiteY11" fmla="*/ 259662 h 279672"/>
                  <a:gd name="connsiteX12" fmla="*/ 1133475 w 1567599"/>
                  <a:gd name="connsiteY12" fmla="*/ 21537 h 279672"/>
                  <a:gd name="connsiteX13" fmla="*/ 1209675 w 1567599"/>
                  <a:gd name="connsiteY13" fmla="*/ 269187 h 279672"/>
                  <a:gd name="connsiteX14" fmla="*/ 1333500 w 1567599"/>
                  <a:gd name="connsiteY14" fmla="*/ 40587 h 279672"/>
                  <a:gd name="connsiteX15" fmla="*/ 1400175 w 1567599"/>
                  <a:gd name="connsiteY15" fmla="*/ 259662 h 279672"/>
                  <a:gd name="connsiteX16" fmla="*/ 1504950 w 1567599"/>
                  <a:gd name="connsiteY16" fmla="*/ 21537 h 279672"/>
                  <a:gd name="connsiteX17" fmla="*/ 1562100 w 1567599"/>
                  <a:gd name="connsiteY17" fmla="*/ 259662 h 279672"/>
                  <a:gd name="connsiteX18" fmla="*/ 1562100 w 1567599"/>
                  <a:gd name="connsiteY18" fmla="*/ 250137 h 279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7599" h="279672">
                    <a:moveTo>
                      <a:pt x="0" y="240612"/>
                    </a:moveTo>
                    <a:cubicBezTo>
                      <a:pt x="37306" y="137424"/>
                      <a:pt x="74613" y="34237"/>
                      <a:pt x="114300" y="40587"/>
                    </a:cubicBezTo>
                    <a:cubicBezTo>
                      <a:pt x="153987" y="46937"/>
                      <a:pt x="198438" y="281887"/>
                      <a:pt x="238125" y="278712"/>
                    </a:cubicBezTo>
                    <a:cubicBezTo>
                      <a:pt x="277812" y="275537"/>
                      <a:pt x="317500" y="23125"/>
                      <a:pt x="352425" y="21537"/>
                    </a:cubicBezTo>
                    <a:cubicBezTo>
                      <a:pt x="387350" y="19949"/>
                      <a:pt x="411163" y="262837"/>
                      <a:pt x="447675" y="269187"/>
                    </a:cubicBezTo>
                    <a:cubicBezTo>
                      <a:pt x="484187" y="275537"/>
                      <a:pt x="546100" y="102499"/>
                      <a:pt x="571500" y="59637"/>
                    </a:cubicBezTo>
                    <a:cubicBezTo>
                      <a:pt x="596900" y="16775"/>
                      <a:pt x="582613" y="-19738"/>
                      <a:pt x="600075" y="12012"/>
                    </a:cubicBezTo>
                    <a:cubicBezTo>
                      <a:pt x="617537" y="43762"/>
                      <a:pt x="641350" y="246962"/>
                      <a:pt x="676275" y="250137"/>
                    </a:cubicBezTo>
                    <a:cubicBezTo>
                      <a:pt x="711200" y="253312"/>
                      <a:pt x="779463" y="31062"/>
                      <a:pt x="809625" y="31062"/>
                    </a:cubicBezTo>
                    <a:cubicBezTo>
                      <a:pt x="839787" y="31062"/>
                      <a:pt x="833438" y="246962"/>
                      <a:pt x="857250" y="250137"/>
                    </a:cubicBezTo>
                    <a:cubicBezTo>
                      <a:pt x="881063" y="253312"/>
                      <a:pt x="923925" y="48524"/>
                      <a:pt x="952500" y="50112"/>
                    </a:cubicBezTo>
                    <a:cubicBezTo>
                      <a:pt x="981075" y="51699"/>
                      <a:pt x="998538" y="264425"/>
                      <a:pt x="1028700" y="259662"/>
                    </a:cubicBezTo>
                    <a:cubicBezTo>
                      <a:pt x="1058863" y="254900"/>
                      <a:pt x="1103313" y="19950"/>
                      <a:pt x="1133475" y="21537"/>
                    </a:cubicBezTo>
                    <a:cubicBezTo>
                      <a:pt x="1163637" y="23124"/>
                      <a:pt x="1176338" y="266012"/>
                      <a:pt x="1209675" y="269187"/>
                    </a:cubicBezTo>
                    <a:cubicBezTo>
                      <a:pt x="1243012" y="272362"/>
                      <a:pt x="1301750" y="42175"/>
                      <a:pt x="1333500" y="40587"/>
                    </a:cubicBezTo>
                    <a:cubicBezTo>
                      <a:pt x="1365250" y="38999"/>
                      <a:pt x="1371600" y="262837"/>
                      <a:pt x="1400175" y="259662"/>
                    </a:cubicBezTo>
                    <a:cubicBezTo>
                      <a:pt x="1428750" y="256487"/>
                      <a:pt x="1477963" y="21537"/>
                      <a:pt x="1504950" y="21537"/>
                    </a:cubicBezTo>
                    <a:cubicBezTo>
                      <a:pt x="1531937" y="21537"/>
                      <a:pt x="1552575" y="221562"/>
                      <a:pt x="1562100" y="259662"/>
                    </a:cubicBezTo>
                    <a:cubicBezTo>
                      <a:pt x="1571625" y="297762"/>
                      <a:pt x="1566862" y="273949"/>
                      <a:pt x="1562100" y="25013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96E8E596-5F87-0302-28D1-8C2C686E35DA}"/>
                  </a:ext>
                </a:extLst>
              </p:cNvPr>
              <p:cNvCxnSpPr/>
              <p:nvPr/>
            </p:nvCxnSpPr>
            <p:spPr>
              <a:xfrm>
                <a:off x="11186613" y="3098164"/>
                <a:ext cx="714078" cy="47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0875F0-E274-444F-8C98-7499F8505AD4}"/>
                  </a:ext>
                </a:extLst>
              </p:cNvPr>
              <p:cNvCxnSpPr/>
              <p:nvPr/>
            </p:nvCxnSpPr>
            <p:spPr>
              <a:xfrm>
                <a:off x="11332089" y="2176556"/>
                <a:ext cx="714078" cy="47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F186FC-C685-E157-2A28-D3C452451D73}"/>
                  </a:ext>
                </a:extLst>
              </p:cNvPr>
              <p:cNvCxnSpPr>
                <a:cxnSpLocks/>
              </p:cNvCxnSpPr>
              <p:nvPr/>
            </p:nvCxnSpPr>
            <p:spPr>
              <a:xfrm flipV="1">
                <a:off x="11306175" y="1739947"/>
                <a:ext cx="714078" cy="313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68C62F-F107-B7CA-A688-E6BC70ECBD69}"/>
                  </a:ext>
                </a:extLst>
              </p:cNvPr>
              <p:cNvCxnSpPr/>
              <p:nvPr/>
            </p:nvCxnSpPr>
            <p:spPr>
              <a:xfrm flipV="1">
                <a:off x="10382250" y="2216835"/>
                <a:ext cx="647700" cy="61524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0" name="TextBox 19">
              <a:extLst>
                <a:ext uri="{FF2B5EF4-FFF2-40B4-BE49-F238E27FC236}">
                  <a16:creationId xmlns:a16="http://schemas.microsoft.com/office/drawing/2014/main" id="{99E563D7-318F-5FC8-D954-702E11BCAC00}"/>
                </a:ext>
              </a:extLst>
            </p:cNvPr>
            <p:cNvSpPr txBox="1"/>
            <p:nvPr/>
          </p:nvSpPr>
          <p:spPr>
            <a:xfrm>
              <a:off x="7183774" y="2736999"/>
              <a:ext cx="350044" cy="369332"/>
            </a:xfrm>
            <a:prstGeom prst="rect">
              <a:avLst/>
            </a:prstGeom>
            <a:noFill/>
          </p:spPr>
          <p:txBody>
            <a:bodyPr wrap="square">
              <a:spAutoFit/>
            </a:bodyPr>
            <a:lstStyle/>
            <a:p>
              <a:r>
                <a:rPr lang="en-US" dirty="0">
                  <a:latin typeface="Abadi" panose="020B0604020104020204" pitchFamily="34" charset="0"/>
                </a:rPr>
                <a:t>A </a:t>
              </a:r>
              <a:endParaRPr lang="en-US" dirty="0"/>
            </a:p>
          </p:txBody>
        </p:sp>
        <p:sp>
          <p:nvSpPr>
            <p:cNvPr id="25" name="TextBox 24">
              <a:extLst>
                <a:ext uri="{FF2B5EF4-FFF2-40B4-BE49-F238E27FC236}">
                  <a16:creationId xmlns:a16="http://schemas.microsoft.com/office/drawing/2014/main" id="{18EE4077-5B5C-55FA-5B82-0D5735EEBCC1}"/>
                </a:ext>
              </a:extLst>
            </p:cNvPr>
            <p:cNvSpPr txBox="1"/>
            <p:nvPr/>
          </p:nvSpPr>
          <p:spPr>
            <a:xfrm>
              <a:off x="9668598" y="3158438"/>
              <a:ext cx="458905" cy="369332"/>
            </a:xfrm>
            <a:prstGeom prst="rect">
              <a:avLst/>
            </a:prstGeom>
            <a:noFill/>
          </p:spPr>
          <p:txBody>
            <a:bodyPr wrap="square">
              <a:spAutoFit/>
            </a:bodyPr>
            <a:lstStyle/>
            <a:p>
              <a:r>
                <a:rPr lang="en-US" dirty="0">
                  <a:latin typeface="Abadi" panose="020B0604020104020204" pitchFamily="34" charset="0"/>
                </a:rPr>
                <a:t>X </a:t>
              </a:r>
              <a:endParaRPr lang="en-US" dirty="0"/>
            </a:p>
          </p:txBody>
        </p:sp>
        <p:sp>
          <p:nvSpPr>
            <p:cNvPr id="29" name="TextBox 28">
              <a:extLst>
                <a:ext uri="{FF2B5EF4-FFF2-40B4-BE49-F238E27FC236}">
                  <a16:creationId xmlns:a16="http://schemas.microsoft.com/office/drawing/2014/main" id="{6569847A-65F3-97D4-F6E8-9BEC86372864}"/>
                </a:ext>
              </a:extLst>
            </p:cNvPr>
            <p:cNvSpPr txBox="1"/>
            <p:nvPr/>
          </p:nvSpPr>
          <p:spPr>
            <a:xfrm>
              <a:off x="8989451" y="2320440"/>
              <a:ext cx="6215062" cy="369332"/>
            </a:xfrm>
            <a:prstGeom prst="rect">
              <a:avLst/>
            </a:prstGeom>
            <a:noFill/>
          </p:spPr>
          <p:txBody>
            <a:bodyPr wrap="square">
              <a:spAutoFit/>
            </a:bodyPr>
            <a:lstStyle/>
            <a:p>
              <a:r>
                <a:rPr lang="en-US" dirty="0">
                  <a:latin typeface="Abadi" panose="020B0604020104020204" pitchFamily="34" charset="0"/>
                </a:rPr>
                <a:t>p </a:t>
              </a:r>
              <a:endParaRPr lang="en-US" dirty="0"/>
            </a:p>
          </p:txBody>
        </p:sp>
        <p:sp>
          <p:nvSpPr>
            <p:cNvPr id="31" name="TextBox 30">
              <a:extLst>
                <a:ext uri="{FF2B5EF4-FFF2-40B4-BE49-F238E27FC236}">
                  <a16:creationId xmlns:a16="http://schemas.microsoft.com/office/drawing/2014/main" id="{27D14EE9-B695-BBD2-1CC0-D585EB66BABF}"/>
                </a:ext>
              </a:extLst>
            </p:cNvPr>
            <p:cNvSpPr txBox="1"/>
            <p:nvPr/>
          </p:nvSpPr>
          <p:spPr>
            <a:xfrm>
              <a:off x="7173848" y="2015635"/>
              <a:ext cx="7691436" cy="369332"/>
            </a:xfrm>
            <a:prstGeom prst="rect">
              <a:avLst/>
            </a:prstGeom>
            <a:noFill/>
          </p:spPr>
          <p:txBody>
            <a:bodyPr wrap="square">
              <a:spAutoFit/>
            </a:bodyPr>
            <a:lstStyle/>
            <a:p>
              <a:r>
                <a:rPr lang="en-US" dirty="0">
                  <a:latin typeface="Abadi" panose="020B0604020104020204" pitchFamily="34" charset="0"/>
                </a:rPr>
                <a:t> </a:t>
              </a:r>
              <a:r>
                <a:rPr lang="en-US" dirty="0">
                  <a:latin typeface="Abadi" panose="020B0604020104020204" pitchFamily="34" charset="0"/>
                  <a:ea typeface="Cambria Math" panose="02040503050406030204" pitchFamily="18" charset="0"/>
                </a:rPr>
                <a:t>ɣ</a:t>
              </a:r>
              <a:endParaRPr lang="en-US" dirty="0">
                <a:latin typeface="Abadi" panose="020B0604020104020204" pitchFamily="34" charset="0"/>
              </a:endParaRPr>
            </a:p>
          </p:txBody>
        </p:sp>
        <p:sp>
          <p:nvSpPr>
            <p:cNvPr id="33" name="TextBox 32">
              <a:extLst>
                <a:ext uri="{FF2B5EF4-FFF2-40B4-BE49-F238E27FC236}">
                  <a16:creationId xmlns:a16="http://schemas.microsoft.com/office/drawing/2014/main" id="{B24F46EC-D911-DA23-C1E5-C39AF6DBB741}"/>
                </a:ext>
              </a:extLst>
            </p:cNvPr>
            <p:cNvSpPr txBox="1"/>
            <p:nvPr/>
          </p:nvSpPr>
          <p:spPr>
            <a:xfrm>
              <a:off x="10226687" y="2528736"/>
              <a:ext cx="7691436" cy="369332"/>
            </a:xfrm>
            <a:prstGeom prst="rect">
              <a:avLst/>
            </a:prstGeom>
            <a:noFill/>
          </p:spPr>
          <p:txBody>
            <a:bodyPr wrap="square">
              <a:spAutoFit/>
            </a:bodyPr>
            <a:lstStyle/>
            <a:p>
              <a:r>
                <a:rPr lang="en-US" dirty="0">
                  <a:latin typeface="Abadi" panose="020B0604020104020204" pitchFamily="34" charset="0"/>
                </a:rPr>
                <a:t>p </a:t>
              </a:r>
              <a:endParaRPr lang="en-US" dirty="0"/>
            </a:p>
          </p:txBody>
        </p:sp>
        <p:sp>
          <p:nvSpPr>
            <p:cNvPr id="35" name="TextBox 34">
              <a:extLst>
                <a:ext uri="{FF2B5EF4-FFF2-40B4-BE49-F238E27FC236}">
                  <a16:creationId xmlns:a16="http://schemas.microsoft.com/office/drawing/2014/main" id="{1F2E27CD-F896-DDD7-0417-3F7035DD949F}"/>
                </a:ext>
              </a:extLst>
            </p:cNvPr>
            <p:cNvSpPr txBox="1"/>
            <p:nvPr/>
          </p:nvSpPr>
          <p:spPr>
            <a:xfrm>
              <a:off x="10432543" y="1720358"/>
              <a:ext cx="2819352" cy="328964"/>
            </a:xfrm>
            <a:prstGeom prst="rect">
              <a:avLst/>
            </a:prstGeom>
            <a:noFill/>
          </p:spPr>
          <p:txBody>
            <a:bodyPr wrap="square">
              <a:spAutoFit/>
            </a:bodyPr>
            <a:lstStyle/>
            <a:p>
              <a:r>
                <a:rPr lang="az-Cyrl-AZ" dirty="0">
                  <a:latin typeface="Cambria Math" panose="02040503050406030204" pitchFamily="18" charset="0"/>
                  <a:ea typeface="Cambria Math" panose="02040503050406030204" pitchFamily="18" charset="0"/>
                </a:rPr>
                <a:t>п</a:t>
              </a:r>
              <a:r>
                <a:rPr lang="en-US" baseline="30000" dirty="0">
                  <a:latin typeface="Cambria Math" panose="02040503050406030204" pitchFamily="18" charset="0"/>
                  <a:ea typeface="Cambria Math" panose="02040503050406030204" pitchFamily="18" charset="0"/>
                </a:rPr>
                <a:t>-</a:t>
              </a:r>
              <a:endParaRPr lang="en-US" baseline="30000" dirty="0"/>
            </a:p>
          </p:txBody>
        </p:sp>
        <p:sp>
          <p:nvSpPr>
            <p:cNvPr id="37" name="TextBox 36">
              <a:extLst>
                <a:ext uri="{FF2B5EF4-FFF2-40B4-BE49-F238E27FC236}">
                  <a16:creationId xmlns:a16="http://schemas.microsoft.com/office/drawing/2014/main" id="{13C7CE2A-60C9-B49B-D5F1-99CC8199650A}"/>
                </a:ext>
              </a:extLst>
            </p:cNvPr>
            <p:cNvSpPr txBox="1"/>
            <p:nvPr/>
          </p:nvSpPr>
          <p:spPr>
            <a:xfrm>
              <a:off x="10432542" y="1073803"/>
              <a:ext cx="9829800" cy="369332"/>
            </a:xfrm>
            <a:prstGeom prst="rect">
              <a:avLst/>
            </a:prstGeom>
            <a:noFill/>
          </p:spPr>
          <p:txBody>
            <a:bodyPr wrap="square">
              <a:spAutoFit/>
            </a:bodyPr>
            <a:lstStyle/>
            <a:p>
              <a:r>
                <a:rPr lang="az-Cyrl-AZ" dirty="0">
                  <a:latin typeface="Cambria Math" panose="02040503050406030204" pitchFamily="18" charset="0"/>
                  <a:ea typeface="Cambria Math" panose="02040503050406030204" pitchFamily="18" charset="0"/>
                </a:rPr>
                <a:t>п</a:t>
              </a:r>
              <a:r>
                <a:rPr lang="en-US" baseline="30000" dirty="0">
                  <a:latin typeface="Cambria Math" panose="02040503050406030204" pitchFamily="18" charset="0"/>
                  <a:ea typeface="Cambria Math" panose="02040503050406030204" pitchFamily="18" charset="0"/>
                </a:rPr>
                <a:t>+</a:t>
              </a:r>
              <a:r>
                <a:rPr lang="en-US" dirty="0">
                  <a:latin typeface="Abadi" panose="020B0604020104020204" pitchFamily="34" charset="0"/>
                </a:rPr>
                <a:t> </a:t>
              </a:r>
              <a:endParaRPr lang="en-US" dirty="0"/>
            </a:p>
          </p:txBody>
        </p:sp>
        <p:sp>
          <p:nvSpPr>
            <p:cNvPr id="39" name="TextBox 38">
              <a:extLst>
                <a:ext uri="{FF2B5EF4-FFF2-40B4-BE49-F238E27FC236}">
                  <a16:creationId xmlns:a16="http://schemas.microsoft.com/office/drawing/2014/main" id="{FE7B7FEF-189E-AC5B-D3CE-68C9AC5BA748}"/>
                </a:ext>
              </a:extLst>
            </p:cNvPr>
            <p:cNvSpPr txBox="1"/>
            <p:nvPr/>
          </p:nvSpPr>
          <p:spPr>
            <a:xfrm>
              <a:off x="9604156" y="1397169"/>
              <a:ext cx="10220324" cy="369332"/>
            </a:xfrm>
            <a:prstGeom prst="rect">
              <a:avLst/>
            </a:prstGeom>
            <a:noFill/>
          </p:spPr>
          <p:txBody>
            <a:bodyPr wrap="square">
              <a:spAutoFit/>
            </a:bodyPr>
            <a:lstStyle/>
            <a:p>
              <a:r>
                <a:rPr lang="en-US" dirty="0">
                  <a:latin typeface="Cambria Math" panose="02040503050406030204" pitchFamily="18" charset="0"/>
                  <a:ea typeface="Cambria Math" panose="02040503050406030204" pitchFamily="18" charset="0"/>
                </a:rPr>
                <a:t>⍴</a:t>
              </a:r>
              <a:r>
                <a:rPr lang="en-US" baseline="30000" dirty="0">
                  <a:latin typeface="Cambria Math" panose="02040503050406030204" pitchFamily="18" charset="0"/>
                  <a:ea typeface="Cambria Math" panose="02040503050406030204" pitchFamily="18" charset="0"/>
                </a:rPr>
                <a:t>0</a:t>
              </a:r>
              <a:r>
                <a:rPr lang="en-US" dirty="0">
                  <a:latin typeface="Abadi" panose="020B0604020104020204" pitchFamily="34" charset="0"/>
                </a:rPr>
                <a:t> </a:t>
              </a:r>
              <a:endParaRPr lang="en-US" dirty="0"/>
            </a:p>
          </p:txBody>
        </p:sp>
      </p:grpSp>
      <p:sp>
        <p:nvSpPr>
          <p:cNvPr id="41" name="Rectangle: Rounded Corners 40">
            <a:extLst>
              <a:ext uri="{FF2B5EF4-FFF2-40B4-BE49-F238E27FC236}">
                <a16:creationId xmlns:a16="http://schemas.microsoft.com/office/drawing/2014/main" id="{E0D8E507-EF6A-A4A4-9066-7B051A73D8FD}"/>
              </a:ext>
            </a:extLst>
          </p:cNvPr>
          <p:cNvSpPr/>
          <p:nvPr/>
        </p:nvSpPr>
        <p:spPr>
          <a:xfrm>
            <a:off x="1157104" y="987899"/>
            <a:ext cx="4546475" cy="2647950"/>
          </a:xfrm>
          <a:prstGeom prst="roundRect">
            <a:avLst/>
          </a:prstGeom>
          <a:solidFill>
            <a:srgbClr val="92D050">
              <a:alpha val="29000"/>
            </a:srgbClr>
          </a:solidFill>
          <a:ln>
            <a:solidFill>
              <a:schemeClr val="accent1">
                <a:shade val="15000"/>
                <a:alpha val="3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95DF8F0-51CB-F566-2322-1102057F8DF8}"/>
                  </a:ext>
                </a:extLst>
              </p:cNvPr>
              <p:cNvSpPr txBox="1"/>
              <p:nvPr/>
            </p:nvSpPr>
            <p:spPr>
              <a:xfrm>
                <a:off x="2655508" y="3645722"/>
                <a:ext cx="6874328" cy="369332"/>
              </a:xfrm>
              <a:prstGeom prst="rect">
                <a:avLst/>
              </a:prstGeom>
              <a:noFill/>
            </p:spPr>
            <p:txBody>
              <a:bodyPr wrap="square">
                <a:spAutoFit/>
              </a:bodyPr>
              <a:lstStyle/>
              <a:p>
                <a14:m>
                  <m:oMath xmlns:m="http://schemas.openxmlformats.org/officeDocument/2006/math">
                    <m:r>
                      <a:rPr lang="en-US" sz="1800" b="1" i="1" smtClean="0">
                        <a:latin typeface="Cambria Math" panose="02040503050406030204" pitchFamily="18" charset="0"/>
                        <a:ea typeface="Cambria Math" panose="02040503050406030204" pitchFamily="18" charset="0"/>
                      </a:rPr>
                      <m:t>ɣ</m:t>
                    </m:r>
                    <m:r>
                      <a:rPr lang="en-US" sz="1800" b="1" i="1" smtClean="0">
                        <a:latin typeface="Cambria Math" panose="02040503050406030204" pitchFamily="18" charset="0"/>
                        <a:ea typeface="Cambria Math" panose="02040503050406030204" pitchFamily="18" charset="0"/>
                      </a:rPr>
                      <m:t>𝑨</m:t>
                    </m:r>
                  </m:oMath>
                </a14:m>
                <a:r>
                  <a:rPr lang="en-US" sz="1800" dirty="0">
                    <a:latin typeface="Abadi" panose="020B0604020104020204" pitchFamily="34" charset="0"/>
                  </a:rPr>
                  <a:t> </a:t>
                </a:r>
                <a14:m>
                  <m:oMath xmlns:m="http://schemas.openxmlformats.org/officeDocument/2006/math">
                    <m:r>
                      <a:rPr lang="en-US" sz="1800" b="1" i="1">
                        <a:latin typeface="Cambria Math" panose="02040503050406030204" pitchFamily="18" charset="0"/>
                        <a:ea typeface="Cambria Math" panose="02040503050406030204" pitchFamily="18" charset="0"/>
                      </a:rPr>
                      <m:t>→п</m:t>
                    </m:r>
                  </m:oMath>
                </a14:m>
                <a:r>
                  <a:rPr lang="en-US" sz="1800" baseline="30000" dirty="0">
                    <a:latin typeface="Abadi" panose="020B0604020104020204" pitchFamily="34" charset="0"/>
                  </a:rPr>
                  <a:t>+</a:t>
                </a:r>
                <a:r>
                  <a:rPr lang="en-US" sz="1800" b="1" dirty="0">
                    <a:latin typeface="Abadi" panose="020B0604020104020204" pitchFamily="34" charset="0"/>
                    <a:ea typeface="Cambria Math" panose="02040503050406030204" pitchFamily="18" charset="0"/>
                  </a:rPr>
                  <a:t> </a:t>
                </a:r>
                <a14:m>
                  <m:oMath xmlns:m="http://schemas.openxmlformats.org/officeDocument/2006/math">
                    <m:r>
                      <a:rPr lang="en-US" sz="1800" b="1" i="1">
                        <a:latin typeface="Cambria Math" panose="02040503050406030204" pitchFamily="18" charset="0"/>
                        <a:ea typeface="Cambria Math" panose="02040503050406030204" pitchFamily="18" charset="0"/>
                      </a:rPr>
                      <m:t>п</m:t>
                    </m:r>
                  </m:oMath>
                </a14:m>
                <a:r>
                  <a:rPr lang="en-US" sz="1800" baseline="30000" dirty="0">
                    <a:latin typeface="Abadi" panose="020B0604020104020204" pitchFamily="34" charset="0"/>
                  </a:rPr>
                  <a:t>-</a:t>
                </a:r>
                <a:r>
                  <a:rPr lang="en-US" sz="1800" dirty="0">
                    <a:latin typeface="Abadi" panose="020B0604020104020204" pitchFamily="34" charset="0"/>
                  </a:rPr>
                  <a:t>pX</a:t>
                </a:r>
              </a:p>
            </p:txBody>
          </p:sp>
        </mc:Choice>
        <mc:Fallback xmlns="">
          <p:sp>
            <p:nvSpPr>
              <p:cNvPr id="30" name="TextBox 29">
                <a:extLst>
                  <a:ext uri="{FF2B5EF4-FFF2-40B4-BE49-F238E27FC236}">
                    <a16:creationId xmlns:a16="http://schemas.microsoft.com/office/drawing/2014/main" id="{E95DF8F0-51CB-F566-2322-1102057F8DF8}"/>
                  </a:ext>
                </a:extLst>
              </p:cNvPr>
              <p:cNvSpPr txBox="1">
                <a:spLocks noRot="1" noChangeAspect="1" noMove="1" noResize="1" noEditPoints="1" noAdjustHandles="1" noChangeArrowheads="1" noChangeShapeType="1" noTextEdit="1"/>
              </p:cNvSpPr>
              <p:nvPr/>
            </p:nvSpPr>
            <p:spPr>
              <a:xfrm>
                <a:off x="2655508" y="3645722"/>
                <a:ext cx="6874328" cy="369332"/>
              </a:xfrm>
              <a:prstGeom prst="rect">
                <a:avLst/>
              </a:prstGeom>
              <a:blipFill>
                <a:blip r:embed="rId4"/>
                <a:stretch>
                  <a:fillRect l="-266" t="-8197" b="-24590"/>
                </a:stretch>
              </a:blipFill>
            </p:spPr>
            <p:txBody>
              <a:bodyPr/>
              <a:lstStyle/>
              <a:p>
                <a:r>
                  <a:rPr lang="en-US">
                    <a:noFill/>
                  </a:rPr>
                  <a:t> </a:t>
                </a:r>
              </a:p>
            </p:txBody>
          </p:sp>
        </mc:Fallback>
      </mc:AlternateContent>
      <p:sp>
        <p:nvSpPr>
          <p:cNvPr id="32" name="Content Placeholder 15">
            <a:extLst>
              <a:ext uri="{FF2B5EF4-FFF2-40B4-BE49-F238E27FC236}">
                <a16:creationId xmlns:a16="http://schemas.microsoft.com/office/drawing/2014/main" id="{672BE63A-1859-FBE4-90BC-35A230828E0E}"/>
              </a:ext>
            </a:extLst>
          </p:cNvPr>
          <p:cNvSpPr txBox="1">
            <a:spLocks/>
          </p:cNvSpPr>
          <p:nvPr/>
        </p:nvSpPr>
        <p:spPr>
          <a:xfrm>
            <a:off x="1002528" y="4106119"/>
            <a:ext cx="5008928" cy="1852746"/>
          </a:xfrm>
          <a:prstGeom prst="rect">
            <a:avLst/>
          </a:prstGeom>
          <a:ln w="25400">
            <a:solidFill>
              <a:srgbClr val="FF0000"/>
            </a:solidFill>
          </a:ln>
        </p:spPr>
        <p:txBody>
          <a:bodyPr>
            <a:normAutofit lnSpcReduction="10000"/>
          </a:bodyPr>
          <a:lstStyle>
            <a:lvl1pPr marL="228600" indent="-228600" algn="l" defTabSz="914400" rtl="0" eaLnBrk="1" latinLnBrk="0" hangingPunct="1">
              <a:lnSpc>
                <a:spcPct val="90000"/>
              </a:lnSpc>
              <a:spcBef>
                <a:spcPts val="1000"/>
              </a:spcBef>
              <a:buClr>
                <a:srgbClr val="00B0F0"/>
              </a:buClr>
              <a:buSzPct val="102000"/>
              <a:buFont typeface="Wingdings" panose="05000000000000000000" pitchFamily="2" charset="2"/>
              <a:buChar char="Ø"/>
              <a:defRPr sz="32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Clr>
                <a:srgbClr val="00B0F0"/>
              </a:buClr>
              <a:buSzPct val="102000"/>
              <a:buFont typeface="Wingdings" panose="05000000000000000000" pitchFamily="2" charset="2"/>
              <a:buChar char="Ø"/>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Kinematic fit constraint enforce on conservation of four momentum and energy.  </a:t>
            </a:r>
          </a:p>
          <a:p>
            <a:r>
              <a:rPr lang="en-US" sz="2000" dirty="0"/>
              <a:t>Constraint on vertex: Decaying </a:t>
            </a:r>
            <a:r>
              <a:rPr lang="en-US" sz="2000" dirty="0" err="1"/>
              <a:t>pions</a:t>
            </a:r>
            <a:r>
              <a:rPr lang="en-US" sz="2000" dirty="0"/>
              <a:t> originates from same point in space.</a:t>
            </a:r>
          </a:p>
          <a:p>
            <a:r>
              <a:rPr lang="en-US" sz="2000" dirty="0"/>
              <a:t>four beam bunches on each side of the primary bunch.</a:t>
            </a:r>
          </a:p>
        </p:txBody>
      </p:sp>
      <p:graphicFrame>
        <p:nvGraphicFramePr>
          <p:cNvPr id="7" name="Table 8">
            <a:extLst>
              <a:ext uri="{FF2B5EF4-FFF2-40B4-BE49-F238E27FC236}">
                <a16:creationId xmlns:a16="http://schemas.microsoft.com/office/drawing/2014/main" id="{8931892F-E2BF-ED01-CD6B-0C4D90BC1460}"/>
              </a:ext>
            </a:extLst>
          </p:cNvPr>
          <p:cNvGraphicFramePr>
            <a:graphicFrameLocks noGrp="1"/>
          </p:cNvGraphicFramePr>
          <p:nvPr>
            <p:extLst>
              <p:ext uri="{D42A27DB-BD31-4B8C-83A1-F6EECF244321}">
                <p14:modId xmlns:p14="http://schemas.microsoft.com/office/powerpoint/2010/main" val="3704112101"/>
              </p:ext>
            </p:extLst>
          </p:nvPr>
        </p:nvGraphicFramePr>
        <p:xfrm>
          <a:off x="6919419" y="926791"/>
          <a:ext cx="4688550" cy="3431141"/>
        </p:xfrm>
        <a:graphic>
          <a:graphicData uri="http://schemas.openxmlformats.org/drawingml/2006/table">
            <a:tbl>
              <a:tblPr firstRow="1" bandRow="1">
                <a:tableStyleId>{5C22544A-7EE6-4342-B048-85BDC9FD1C3A}</a:tableStyleId>
              </a:tblPr>
              <a:tblGrid>
                <a:gridCol w="2434493">
                  <a:extLst>
                    <a:ext uri="{9D8B030D-6E8A-4147-A177-3AD203B41FA5}">
                      <a16:colId xmlns:a16="http://schemas.microsoft.com/office/drawing/2014/main" val="2191747343"/>
                    </a:ext>
                  </a:extLst>
                </a:gridCol>
                <a:gridCol w="2254057">
                  <a:extLst>
                    <a:ext uri="{9D8B030D-6E8A-4147-A177-3AD203B41FA5}">
                      <a16:colId xmlns:a16="http://schemas.microsoft.com/office/drawing/2014/main" val="1085641237"/>
                    </a:ext>
                  </a:extLst>
                </a:gridCol>
              </a:tblGrid>
              <a:tr h="0">
                <a:tc>
                  <a:txBody>
                    <a:bodyPr/>
                    <a:lstStyle/>
                    <a:p>
                      <a:r>
                        <a:rPr lang="en-US" sz="1600" dirty="0">
                          <a:latin typeface="Abadi" panose="020B0604020104020204" pitchFamily="34" charset="0"/>
                        </a:rPr>
                        <a:t>Selection Criteria</a:t>
                      </a:r>
                    </a:p>
                  </a:txBody>
                  <a:tcPr/>
                </a:tc>
                <a:tc>
                  <a:txBody>
                    <a:bodyPr/>
                    <a:lstStyle/>
                    <a:p>
                      <a:r>
                        <a:rPr lang="en-US" sz="1600">
                          <a:latin typeface="Abadi" panose="020B0604020104020204" pitchFamily="34" charset="0"/>
                        </a:rPr>
                        <a:t> Range</a:t>
                      </a:r>
                      <a:endParaRPr lang="en-US" sz="1600" dirty="0">
                        <a:latin typeface="Abadi" panose="020B0604020104020204" pitchFamily="34" charset="0"/>
                      </a:endParaRPr>
                    </a:p>
                  </a:txBody>
                  <a:tcPr/>
                </a:tc>
                <a:extLst>
                  <a:ext uri="{0D108BD9-81ED-4DB2-BD59-A6C34878D82A}">
                    <a16:rowId xmlns:a16="http://schemas.microsoft.com/office/drawing/2014/main" val="1735250188"/>
                  </a:ext>
                </a:extLst>
              </a:tr>
              <a:tr h="315822">
                <a:tc>
                  <a:txBody>
                    <a:bodyPr/>
                    <a:lstStyle/>
                    <a:p>
                      <a:r>
                        <a:rPr lang="en-US" sz="1600">
                          <a:latin typeface="Abadi" panose="020B0604020104020204" pitchFamily="34" charset="0"/>
                        </a:rPr>
                        <a:t> Confidence level of fit</a:t>
                      </a:r>
                      <a:endParaRPr lang="en-US" sz="1600" dirty="0">
                        <a:latin typeface="Abadi" panose="020B0604020104020204" pitchFamily="34" charset="0"/>
                      </a:endParaRPr>
                    </a:p>
                  </a:txBody>
                  <a:tcPr/>
                </a:tc>
                <a:tc>
                  <a:txBody>
                    <a:bodyPr/>
                    <a:lstStyle/>
                    <a:p>
                      <a:r>
                        <a:rPr lang="en-US" sz="1600">
                          <a:latin typeface="Abadi" panose="020B0604020104020204" pitchFamily="34" charset="0"/>
                        </a:rPr>
                        <a:t> &gt; 0.001</a:t>
                      </a:r>
                      <a:endParaRPr lang="en-US" sz="1600" dirty="0">
                        <a:latin typeface="Abadi" panose="020B0604020104020204" pitchFamily="34" charset="0"/>
                      </a:endParaRPr>
                    </a:p>
                  </a:txBody>
                  <a:tcPr/>
                </a:tc>
                <a:extLst>
                  <a:ext uri="{0D108BD9-81ED-4DB2-BD59-A6C34878D82A}">
                    <a16:rowId xmlns:a16="http://schemas.microsoft.com/office/drawing/2014/main" val="3794282482"/>
                  </a:ext>
                </a:extLst>
              </a:tr>
              <a:tr h="431046">
                <a:tc>
                  <a:txBody>
                    <a:bodyPr/>
                    <a:lstStyle/>
                    <a:p>
                      <a:r>
                        <a:rPr lang="en-US" sz="1600">
                          <a:latin typeface="Abadi" panose="020B0604020104020204" pitchFamily="34" charset="0"/>
                        </a:rPr>
                        <a:t>Beam Energy</a:t>
                      </a:r>
                      <a:endParaRPr lang="en-US" sz="1600" dirty="0">
                        <a:latin typeface="Abadi" panose="020B0604020104020204" pitchFamily="34" charset="0"/>
                      </a:endParaRPr>
                    </a:p>
                  </a:txBody>
                  <a:tcPr/>
                </a:tc>
                <a:tc>
                  <a:txBody>
                    <a:bodyPr/>
                    <a:lstStyle/>
                    <a:p>
                      <a:r>
                        <a:rPr lang="en-US" sz="1600">
                          <a:latin typeface="Abadi" panose="020B0604020104020204" pitchFamily="34" charset="0"/>
                        </a:rPr>
                        <a:t> </a:t>
                      </a:r>
                      <a:r>
                        <a:rPr lang="en-US" sz="1600">
                          <a:latin typeface="Gill Sans MT" panose="020B0502020104020203" pitchFamily="34" charset="0"/>
                        </a:rPr>
                        <a:t>6.5 &lt; E</a:t>
                      </a:r>
                      <a:r>
                        <a:rPr lang="en-US" sz="1600">
                          <a:latin typeface="Gill Sans MT" panose="020B0502020104020203" pitchFamily="34" charset="0"/>
                          <a:ea typeface="Cambria Math" panose="02040503050406030204" pitchFamily="18" charset="0"/>
                        </a:rPr>
                        <a:t>ɣ</a:t>
                      </a:r>
                      <a:r>
                        <a:rPr lang="en-US" sz="1600">
                          <a:latin typeface="Gill Sans MT" panose="020B0502020104020203" pitchFamily="34" charset="0"/>
                        </a:rPr>
                        <a:t> &lt; 10.8 GeV</a:t>
                      </a:r>
                      <a:endParaRPr lang="en-US" sz="1600" dirty="0">
                        <a:latin typeface="Abadi" panose="020B0604020104020204" pitchFamily="34" charset="0"/>
                      </a:endParaRPr>
                    </a:p>
                  </a:txBody>
                  <a:tcPr/>
                </a:tc>
                <a:extLst>
                  <a:ext uri="{0D108BD9-81ED-4DB2-BD59-A6C34878D82A}">
                    <a16:rowId xmlns:a16="http://schemas.microsoft.com/office/drawing/2014/main" val="131091938"/>
                  </a:ext>
                </a:extLst>
              </a:tr>
              <a:tr h="323536">
                <a:tc>
                  <a:txBody>
                    <a:bodyPr/>
                    <a:lstStyle/>
                    <a:p>
                      <a:r>
                        <a:rPr lang="en-US" sz="1600">
                          <a:latin typeface="Abadi" panose="020B0604020104020204" pitchFamily="34" charset="0"/>
                        </a:rPr>
                        <a:t>Extra  tracks</a:t>
                      </a:r>
                      <a:endParaRPr lang="en-US" sz="1600" dirty="0">
                        <a:latin typeface="Abadi" panose="020B0604020104020204" pitchFamily="34" charset="0"/>
                      </a:endParaRPr>
                    </a:p>
                  </a:txBody>
                  <a:tcPr/>
                </a:tc>
                <a:tc>
                  <a:txBody>
                    <a:bodyPr/>
                    <a:lstStyle/>
                    <a:p>
                      <a:r>
                        <a:rPr lang="en-US" sz="1600">
                          <a:latin typeface="Abadi" panose="020B0604020104020204" pitchFamily="34" charset="0"/>
                        </a:rPr>
                        <a:t> 0</a:t>
                      </a:r>
                      <a:endParaRPr lang="en-US" sz="1600" dirty="0">
                        <a:latin typeface="Abadi" panose="020B0604020104020204" pitchFamily="34" charset="0"/>
                      </a:endParaRPr>
                    </a:p>
                  </a:txBody>
                  <a:tcPr/>
                </a:tc>
                <a:extLst>
                  <a:ext uri="{0D108BD9-81ED-4DB2-BD59-A6C34878D82A}">
                    <a16:rowId xmlns:a16="http://schemas.microsoft.com/office/drawing/2014/main" val="3998941665"/>
                  </a:ext>
                </a:extLst>
              </a:tr>
              <a:tr h="315822">
                <a:tc>
                  <a:txBody>
                    <a:bodyPr/>
                    <a:lstStyle/>
                    <a:p>
                      <a:r>
                        <a:rPr lang="en-US" sz="1600">
                          <a:latin typeface="Abadi" panose="020B0604020104020204" pitchFamily="34" charset="0"/>
                        </a:rPr>
                        <a:t>Numbers of Shower</a:t>
                      </a:r>
                      <a:endParaRPr lang="en-US" sz="1600" dirty="0">
                        <a:latin typeface="Abadi" panose="020B0604020104020204" pitchFamily="34" charset="0"/>
                      </a:endParaRPr>
                    </a:p>
                  </a:txBody>
                  <a:tcPr/>
                </a:tc>
                <a:tc>
                  <a:txBody>
                    <a:bodyPr/>
                    <a:lstStyle/>
                    <a:p>
                      <a:r>
                        <a:rPr lang="en-US" sz="1600">
                          <a:latin typeface="Abadi" panose="020B0604020104020204" pitchFamily="34" charset="0"/>
                        </a:rPr>
                        <a:t>5</a:t>
                      </a:r>
                      <a:endParaRPr lang="en-US" sz="1600" dirty="0">
                        <a:latin typeface="Abadi" panose="020B0604020104020204" pitchFamily="34" charset="0"/>
                      </a:endParaRPr>
                    </a:p>
                  </a:txBody>
                  <a:tcPr/>
                </a:tc>
                <a:extLst>
                  <a:ext uri="{0D108BD9-81ED-4DB2-BD59-A6C34878D82A}">
                    <a16:rowId xmlns:a16="http://schemas.microsoft.com/office/drawing/2014/main" val="4187889468"/>
                  </a:ext>
                </a:extLst>
              </a:tr>
              <a:tr h="315822">
                <a:tc>
                  <a:txBody>
                    <a:bodyPr/>
                    <a:lstStyle/>
                    <a:p>
                      <a:r>
                        <a:rPr lang="en-US" sz="1600" dirty="0">
                          <a:latin typeface="Abadi" panose="020B0604020104020204" pitchFamily="34" charset="0"/>
                        </a:rPr>
                        <a:t>Proton Vertex</a:t>
                      </a:r>
                    </a:p>
                  </a:txBody>
                  <a:tcPr/>
                </a:tc>
                <a:tc>
                  <a:txBody>
                    <a:bodyPr/>
                    <a:lstStyle/>
                    <a:p>
                      <a:r>
                        <a:rPr lang="en-US" sz="1600">
                          <a:latin typeface="Abadi" panose="020B0604020104020204" pitchFamily="34" charset="0"/>
                        </a:rPr>
                        <a:t>[52,78] cm</a:t>
                      </a:r>
                      <a:endParaRPr lang="en-US" sz="1600" dirty="0">
                        <a:latin typeface="Abadi" panose="020B0604020104020204" pitchFamily="34" charset="0"/>
                      </a:endParaRPr>
                    </a:p>
                  </a:txBody>
                  <a:tcPr/>
                </a:tc>
                <a:extLst>
                  <a:ext uri="{0D108BD9-81ED-4DB2-BD59-A6C34878D82A}">
                    <a16:rowId xmlns:a16="http://schemas.microsoft.com/office/drawing/2014/main" val="667224035"/>
                  </a:ext>
                </a:extLst>
              </a:tr>
              <a:tr h="315822">
                <a:tc>
                  <a:txBody>
                    <a:bodyPr/>
                    <a:lstStyle/>
                    <a:p>
                      <a:r>
                        <a:rPr lang="en-US" sz="1600">
                          <a:latin typeface="Abadi" panose="020B0604020104020204" pitchFamily="34" charset="0"/>
                        </a:rPr>
                        <a:t>Missing Momentum</a:t>
                      </a:r>
                      <a:endParaRPr lang="en-US" sz="1600" dirty="0">
                        <a:latin typeface="Abadi" panose="020B0604020104020204" pitchFamily="34" charset="0"/>
                      </a:endParaRPr>
                    </a:p>
                  </a:txBody>
                  <a:tcPr/>
                </a:tc>
                <a:tc>
                  <a:txBody>
                    <a:bodyPr/>
                    <a:lstStyle/>
                    <a:p>
                      <a:r>
                        <a:rPr lang="en-US" sz="1600">
                          <a:latin typeface="Abadi" panose="020B0604020104020204" pitchFamily="34" charset="0"/>
                        </a:rPr>
                        <a:t>&lt;300 MeV/c</a:t>
                      </a:r>
                      <a:endParaRPr lang="en-US" sz="1600" dirty="0">
                        <a:latin typeface="Abadi" panose="020B0604020104020204" pitchFamily="34" charset="0"/>
                      </a:endParaRPr>
                    </a:p>
                  </a:txBody>
                  <a:tcPr/>
                </a:tc>
                <a:extLst>
                  <a:ext uri="{0D108BD9-81ED-4DB2-BD59-A6C34878D82A}">
                    <a16:rowId xmlns:a16="http://schemas.microsoft.com/office/drawing/2014/main" val="4083426293"/>
                  </a:ext>
                </a:extLst>
              </a:tr>
              <a:tr h="315822">
                <a:tc>
                  <a:txBody>
                    <a:bodyPr/>
                    <a:lstStyle/>
                    <a:p>
                      <a:r>
                        <a:rPr lang="en-US" sz="1600">
                          <a:latin typeface="Abadi" panose="020B0604020104020204" pitchFamily="34" charset="0"/>
                        </a:rPr>
                        <a:t>|t| </a:t>
                      </a:r>
                      <a:endParaRPr lang="en-US" sz="1600" dirty="0">
                        <a:latin typeface="Abadi" panose="020B0604020104020204" pitchFamily="34" charset="0"/>
                      </a:endParaRPr>
                    </a:p>
                  </a:txBody>
                  <a:tcPr/>
                </a:tc>
                <a:tc>
                  <a:txBody>
                    <a:bodyPr/>
                    <a:lstStyle/>
                    <a:p>
                      <a:r>
                        <a:rPr lang="en-US" sz="1600">
                          <a:latin typeface="Abadi" panose="020B0604020104020204" pitchFamily="34" charset="0"/>
                        </a:rPr>
                        <a:t>&gt;1</a:t>
                      </a:r>
                      <a:endParaRPr lang="en-US" sz="1600" dirty="0">
                        <a:latin typeface="Abadi" panose="020B0604020104020204" pitchFamily="34" charset="0"/>
                      </a:endParaRPr>
                    </a:p>
                  </a:txBody>
                  <a:tcPr/>
                </a:tc>
                <a:extLst>
                  <a:ext uri="{0D108BD9-81ED-4DB2-BD59-A6C34878D82A}">
                    <a16:rowId xmlns:a16="http://schemas.microsoft.com/office/drawing/2014/main" val="895714273"/>
                  </a:ext>
                </a:extLst>
              </a:tr>
              <a:tr h="653135">
                <a:tc gridSpan="2">
                  <a:txBody>
                    <a:bodyPr/>
                    <a:lstStyle/>
                    <a:p>
                      <a:r>
                        <a:rPr lang="en-US" sz="1600" dirty="0">
                          <a:latin typeface="Abadi" panose="020B0604020104020204" pitchFamily="34" charset="0"/>
                        </a:rPr>
                        <a:t>Polar angles of Proton          &gt;20 </a:t>
                      </a:r>
                    </a:p>
                    <a:p>
                      <a:endParaRPr lang="en-US" sz="1600" dirty="0">
                        <a:latin typeface="Abadi" panose="020B0604020104020204" pitchFamily="34" charset="0"/>
                      </a:endParaRPr>
                    </a:p>
                  </a:txBody>
                  <a:tcPr/>
                </a:tc>
                <a:tc hMerge="1">
                  <a:txBody>
                    <a:bodyPr/>
                    <a:lstStyle/>
                    <a:p>
                      <a:endParaRPr lang="en-US" sz="1600" dirty="0">
                        <a:latin typeface="Abadi" panose="020B0604020104020204" pitchFamily="34" charset="0"/>
                      </a:endParaRPr>
                    </a:p>
                  </a:txBody>
                  <a:tcPr/>
                </a:tc>
                <a:extLst>
                  <a:ext uri="{0D108BD9-81ED-4DB2-BD59-A6C34878D82A}">
                    <a16:rowId xmlns:a16="http://schemas.microsoft.com/office/drawing/2014/main" val="2569215356"/>
                  </a:ext>
                </a:extLst>
              </a:tr>
            </a:tbl>
          </a:graphicData>
        </a:graphic>
      </p:graphicFrame>
    </p:spTree>
    <p:custDataLst>
      <p:tags r:id="rId1"/>
    </p:custDataLst>
    <p:extLst>
      <p:ext uri="{BB962C8B-B14F-4D97-AF65-F5344CB8AC3E}">
        <p14:creationId xmlns:p14="http://schemas.microsoft.com/office/powerpoint/2010/main" val="3955039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9|6.2|0.4|0.4"/>
</p:tagLst>
</file>

<file path=ppt/tags/tag2.xml><?xml version="1.0" encoding="utf-8"?>
<p:tagLst xmlns:a="http://schemas.openxmlformats.org/drawingml/2006/main" xmlns:r="http://schemas.openxmlformats.org/officeDocument/2006/relationships" xmlns:p="http://schemas.openxmlformats.org/presentationml/2006/main">
  <p:tag name="TIMING" val="|11.9|6.2|0.4|0.4"/>
</p:tagLst>
</file>

<file path=ppt/tags/tag3.xml><?xml version="1.0" encoding="utf-8"?>
<p:tagLst xmlns:a="http://schemas.openxmlformats.org/drawingml/2006/main" xmlns:r="http://schemas.openxmlformats.org/officeDocument/2006/relationships" xmlns:p="http://schemas.openxmlformats.org/presentationml/2006/main">
  <p:tag name="TIMING" val="|0.1|0.2|0.2|0.2"/>
</p:tagLst>
</file>

<file path=ppt/tags/tag4.xml><?xml version="1.0" encoding="utf-8"?>
<p:tagLst xmlns:a="http://schemas.openxmlformats.org/drawingml/2006/main" xmlns:r="http://schemas.openxmlformats.org/officeDocument/2006/relationships" xmlns:p="http://schemas.openxmlformats.org/presentationml/2006/main">
  <p:tag name="TIMING" val="|0.1|0.1"/>
</p:tagLst>
</file>

<file path=ppt/tags/tag5.xml><?xml version="1.0" encoding="utf-8"?>
<p:tagLst xmlns:a="http://schemas.openxmlformats.org/drawingml/2006/main" xmlns:r="http://schemas.openxmlformats.org/officeDocument/2006/relationships" xmlns:p="http://schemas.openxmlformats.org/presentationml/2006/main">
  <p:tag name="TIMING" val="|0.1|0.1|0.1"/>
</p:tagLst>
</file>

<file path=ppt/tags/tag6.xml><?xml version="1.0" encoding="utf-8"?>
<p:tagLst xmlns:a="http://schemas.openxmlformats.org/drawingml/2006/main" xmlns:r="http://schemas.openxmlformats.org/officeDocument/2006/relationships" xmlns:p="http://schemas.openxmlformats.org/presentationml/2006/main">
  <p:tag name="TIMING" val="|0.1|0.1|0.2"/>
</p:tagLst>
</file>

<file path=ppt/tags/tag7.xml><?xml version="1.0" encoding="utf-8"?>
<p:tagLst xmlns:a="http://schemas.openxmlformats.org/drawingml/2006/main" xmlns:r="http://schemas.openxmlformats.org/officeDocument/2006/relationships" xmlns:p="http://schemas.openxmlformats.org/presentationml/2006/main">
  <p:tag name="TIMING" val="|0.1|0.1"/>
</p:tagLst>
</file>

<file path=ppt/tags/tag8.xml><?xml version="1.0" encoding="utf-8"?>
<p:tagLst xmlns:a="http://schemas.openxmlformats.org/drawingml/2006/main" xmlns:r="http://schemas.openxmlformats.org/officeDocument/2006/relationships" xmlns:p="http://schemas.openxmlformats.org/presentationml/2006/main">
  <p:tag name="TIMING" val="|0.1|0.1"/>
</p:tagLst>
</file>

<file path=ppt/theme/theme1.xml><?xml version="1.0" encoding="utf-8"?>
<a:theme xmlns:a="http://schemas.openxmlformats.org/drawingml/2006/main" name="APS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S_Theme" id="{0C93AC07-090D-41ED-BCC6-F710D6F6C9A6}" vid="{18FA1F35-AD4E-4CE6-97B1-287BEA5C47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APS_Theme</Template>
  <TotalTime>4204</TotalTime>
  <Words>3329</Words>
  <Application>Microsoft Office PowerPoint</Application>
  <PresentationFormat>Widescreen</PresentationFormat>
  <Paragraphs>267</Paragraphs>
  <Slides>18</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Abadi</vt:lpstr>
      <vt:lpstr>Aptos</vt:lpstr>
      <vt:lpstr>Aptos Narrow</vt:lpstr>
      <vt:lpstr>Arial</vt:lpstr>
      <vt:lpstr>Calibri</vt:lpstr>
      <vt:lpstr>Cambria Math</vt:lpstr>
      <vt:lpstr>Gill Sans MT</vt:lpstr>
      <vt:lpstr>Gill Sans MT (Headings)</vt:lpstr>
      <vt:lpstr>MathJax_Main</vt:lpstr>
      <vt:lpstr>MathJax_Math</vt:lpstr>
      <vt:lpstr>Times New Roman</vt:lpstr>
      <vt:lpstr>Wingdings</vt:lpstr>
      <vt:lpstr>APS_Theme</vt:lpstr>
      <vt:lpstr>Study of  Photonuclear Reaction in Jefferson Lab  Hall D</vt:lpstr>
      <vt:lpstr>Outline</vt:lpstr>
      <vt:lpstr> Introduction: Color Transparency </vt:lpstr>
      <vt:lpstr>Introduction: Nuclear Transparency</vt:lpstr>
      <vt:lpstr>Previous experiments</vt:lpstr>
      <vt:lpstr>      Previous experiments at JLab</vt:lpstr>
      <vt:lpstr>Previous experiments at JLab and theoretical study</vt:lpstr>
      <vt:lpstr>Jefferson Lab Hall D</vt:lpstr>
      <vt:lpstr>Event Selection: Rho0 meson</vt:lpstr>
      <vt:lpstr>Results: Mandelstam variable and Invariant mass of Rho0 meson</vt:lpstr>
      <vt:lpstr>Efficiency</vt:lpstr>
      <vt:lpstr>Preliminary Absolute Cross Section</vt:lpstr>
      <vt:lpstr>Preliminary Nuclear Transparency</vt:lpstr>
      <vt:lpstr>Future works</vt:lpstr>
      <vt:lpstr>Acknowledgements</vt:lpstr>
      <vt:lpstr>PowerPoint Presentation</vt:lpstr>
      <vt:lpstr>Cross Section Calculation</vt:lpstr>
      <vt:lpstr>Detector’s Resolution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photonuclear reactions in Jlab Hall D</dc:title>
  <dc:creator>Bhesha raj Devkota</dc:creator>
  <cp:lastModifiedBy>Bhesha Devkota</cp:lastModifiedBy>
  <cp:revision>70</cp:revision>
  <dcterms:created xsi:type="dcterms:W3CDTF">2023-04-03T21:41:04Z</dcterms:created>
  <dcterms:modified xsi:type="dcterms:W3CDTF">2024-06-11T19:00:41Z</dcterms:modified>
</cp:coreProperties>
</file>