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89"/>
  </p:normalViewPr>
  <p:slideViewPr>
    <p:cSldViewPr snapToGrid="0">
      <p:cViewPr>
        <p:scale>
          <a:sx n="67" d="100"/>
          <a:sy n="67" d="100"/>
        </p:scale>
        <p:origin x="-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2" name="I. M. Burbano"/>
          <p:cNvSpPr txBox="1"/>
          <p:nvPr/>
        </p:nvSpPr>
        <p:spPr>
          <a:xfrm>
            <a:off x="635464" y="13081996"/>
            <a:ext cx="196626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I. M. Burbano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1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t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openxmlformats.org/officeDocument/2006/relationships/hyperlink" Target="https://doi.org/10.1103/PhysRevD.53.295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Iván Mauricio Burbano Aldana (supervised by Raúl A. Briceño and Christian W. Bauer)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Iván Mauricio Burbano Aldana (supervised by Raúl A. Briceño and Christian W. Bauer)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3" name="Towards   on the Lattice"/>
              <p:cNvSpPr txBox="1">
                <a:spLocks noGrp="1"/>
              </p:cNvSpPr>
              <p:nvPr>
                <p:ph type="ctr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t>Towards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sz="1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sz="1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sz="1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sz="1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1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t> on the Lattice</a:t>
                </a:r>
              </a:p>
            </p:txBody>
          </p:sp>
        </mc:Choice>
        <mc:Fallback>
          <p:sp>
            <p:nvSpPr>
              <p:cNvPr id="173" name="Towards   on the Lattice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3815" b="-17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4" name="Intermediate results on the   nonlinear sigma model"/>
              <p:cNvSpPr txBox="1">
                <a:spLocks noGrp="1"/>
              </p:cNvSpPr>
              <p:nvPr>
                <p:ph type="subTitle" sz="quarter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t>Intermediate results on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6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sz="6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(3)</m:t>
                    </m:r>
                  </m:oMath>
                </a14:m>
                <a:r>
                  <a:t> nonlinear sigma model</a:t>
                </a:r>
              </a:p>
            </p:txBody>
          </p:sp>
        </mc:Choice>
        <mc:Fallback>
          <p:sp>
            <p:nvSpPr>
              <p:cNvPr id="174" name="Intermediate results on the   nonlinear sigma model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sz="quarter" idx="1"/>
              </p:nvPr>
            </p:nvSpPr>
            <p:spPr>
              <a:prstGeom prst="rect">
                <a:avLst/>
              </a:prstGeom>
              <a:blipFill>
                <a:blip r:embed="rId3"/>
                <a:stretch>
                  <a:fillRect l="-1675" t="-2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5" name="4_BL_Horiz_Pos–rgb.png" descr="4_BL_Horiz_Pos–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74" y="272212"/>
            <a:ext cx="10866164" cy="2962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Berkeley-wordmark-blue-white-UC.png" descr="Berkeley-wordmark-blue-white-U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6404" y="433429"/>
            <a:ext cx="7231656" cy="289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1460" y="8677957"/>
            <a:ext cx="15706845" cy="268724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01" name="Where’s  ?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rPr dirty="0"/>
                  <a:t>Where’s </a:t>
                </a:r>
                <a14:m>
                  <m:oMath xmlns:m="http://schemas.openxmlformats.org/officeDocument/2006/math">
                    <m:r>
                      <a:rPr sz="8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dirty="0"/>
                  <a:t>?</a:t>
                </a:r>
              </a:p>
            </p:txBody>
          </p:sp>
        </mc:Choice>
        <mc:Fallback>
          <p:sp>
            <p:nvSpPr>
              <p:cNvPr id="401" name="Where’s  ?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2717" t="-35965" b="-21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2" name="Equation"/>
              <p:cNvSpPr txBox="1"/>
              <p:nvPr/>
            </p:nvSpPr>
            <p:spPr>
              <a:xfrm>
                <a:off x="6423281" y="4919013"/>
                <a:ext cx="12715404" cy="95859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𝒪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ar-AE" sz="4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ar-AE" sz="4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  <m:d>
                            <m:dPr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:=</m:t>
                          </m:r>
                          <m:sSubSup>
                            <m:sSubSupPr>
                              <m:ctrlPr>
                                <a:rPr lang="en-US" sz="4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4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sub>
                            <m:sup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  <m:d>
                            <m:dPr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acc>
                                <m:accPr>
                                  <m:chr m:val="⃗"/>
                                  <m:ctrlPr>
                                    <a:rPr lang="ar-AE" sz="4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  <m:sSup>
                            <m:sSupPr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d>
                            <m:dPr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acc>
                                <m:accPr>
                                  <m:chr m:val="⃗"/>
                                  <m:ctrlPr>
                                    <a:rPr lang="ar-AE" sz="4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  <m:r>
                                <a:rPr lang="ar-AE" sz="4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ar-AE" sz="4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acc>
                            <m:accPr>
                              <m:chr m:val="⃗"/>
                              <m:ctrlPr>
                                <a:rPr lang="ar-AE" sz="4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sz="4800" dirty="0"/>
              </a:p>
            </p:txBody>
          </p:sp>
        </mc:Choice>
        <mc:Fallback>
          <p:sp>
            <p:nvSpPr>
              <p:cNvPr id="40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281" y="4919013"/>
                <a:ext cx="12715404" cy="958596"/>
              </a:xfrm>
              <a:prstGeom prst="rect">
                <a:avLst/>
              </a:prstGeom>
              <a:blipFill>
                <a:blip r:embed="rId3"/>
                <a:stretch>
                  <a:fillRect t="-19737" b="-2105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3" name="Total momentum   and in a definite   representation"/>
              <p:cNvSpPr txBox="1"/>
              <p:nvPr/>
            </p:nvSpPr>
            <p:spPr>
              <a:xfrm>
                <a:off x="1322026" y="3308555"/>
                <a:ext cx="21800625" cy="9350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r>
                  <a:rPr lang="en-US" dirty="0"/>
                  <a:t>Total momentum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ar-AE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ar-A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dirty="0"/>
                  <a:t> and in a definite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(3)</m:t>
                    </m:r>
                  </m:oMath>
                </a14:m>
                <a:r>
                  <a:rPr lang="en-US" dirty="0"/>
                  <a:t> representation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575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575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575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  <m:sup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</m:oMath>
                </a14:m>
                <a:endParaRPr dirty="0"/>
              </a:p>
            </p:txBody>
          </p:sp>
        </mc:Choice>
        <mc:Fallback>
          <p:sp>
            <p:nvSpPr>
              <p:cNvPr id="403" name="Total momentum   and in a definite   represent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026" y="3308555"/>
                <a:ext cx="21800625" cy="935064"/>
              </a:xfrm>
              <a:prstGeom prst="rect">
                <a:avLst/>
              </a:prstGeom>
              <a:blipFill>
                <a:blip r:embed="rId4"/>
                <a:stretch>
                  <a:fillRect l="-1514" t="-9333" b="-333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4" name="Which linear combination   of these generates two particle energy eigenstates?"/>
              <p:cNvSpPr txBox="1"/>
              <p:nvPr/>
            </p:nvSpPr>
            <p:spPr>
              <a:xfrm>
                <a:off x="1233437" y="6553004"/>
                <a:ext cx="22161532" cy="10017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t>Which linear combination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𝒪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t> of these generates two particle energy eigenstates?</a:t>
                </a:r>
              </a:p>
            </p:txBody>
          </p:sp>
        </mc:Choice>
        <mc:Fallback>
          <p:sp>
            <p:nvSpPr>
              <p:cNvPr id="404" name="Which linear combination   of these generates two particle energy eigenstates?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437" y="6553004"/>
                <a:ext cx="22161532" cy="1001720"/>
              </a:xfrm>
              <a:prstGeom prst="rect">
                <a:avLst/>
              </a:prstGeom>
              <a:blipFill>
                <a:blip r:embed="rId5"/>
                <a:stretch>
                  <a:fillRect l="-1374" t="-6329" r="-1774" b="-2405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5" name="Equation"/>
              <p:cNvSpPr txBox="1"/>
              <p:nvPr/>
            </p:nvSpPr>
            <p:spPr>
              <a:xfrm>
                <a:off x="8152725" y="8282174"/>
                <a:ext cx="8195788" cy="90601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bSup>
                        <m:sSubSupPr>
                          <m:ctrlPr>
                            <a:rPr sz="5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5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r>
                            <a:rPr sz="5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sz="5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sz="5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5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5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5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r>
                            <a:rPr sz="5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sz="5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(0)⟩=</m:t>
                      </m:r>
                      <m:sSub>
                        <m:sSubPr>
                          <m:ctrlPr>
                            <a:rPr sz="5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sz="5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sz="5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5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5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sz="5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sz="5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sz="5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sz="5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sz="5800" dirty="0"/>
              </a:p>
            </p:txBody>
          </p:sp>
        </mc:Choice>
        <mc:Fallback>
          <p:sp>
            <p:nvSpPr>
              <p:cNvPr id="40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725" y="8282174"/>
                <a:ext cx="8195788" cy="906019"/>
              </a:xfrm>
              <a:prstGeom prst="rect">
                <a:avLst/>
              </a:prstGeom>
              <a:blipFill>
                <a:blip r:embed="rId6"/>
                <a:stretch>
                  <a:fillRect l="-4019" r="-12519" b="-3611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6" name="Answer: Generalized Eigenvalue Problem!"/>
          <p:cNvSpPr txBox="1"/>
          <p:nvPr/>
        </p:nvSpPr>
        <p:spPr>
          <a:xfrm>
            <a:off x="1322026" y="10038160"/>
            <a:ext cx="1145895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Answer: Generalized Eigenvalue Problem!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7" name="Equation"/>
              <p:cNvSpPr txBox="1"/>
              <p:nvPr/>
            </p:nvSpPr>
            <p:spPr>
              <a:xfrm>
                <a:off x="8152725" y="11047828"/>
                <a:ext cx="8812349" cy="116596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61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6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ar-AE" sz="61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ar-AE" sz="61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acc>
                            <m:accPr>
                              <m:chr m:val="⃗"/>
                              <m:ctrlPr>
                                <a:rPr lang="en-US" sz="61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61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ar-AE" sz="6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6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6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)=⟨</m:t>
                      </m:r>
                      <m:sSubSup>
                        <m:sSubSupPr>
                          <m:ctrlPr>
                            <a:rPr lang="ar-AE" sz="6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6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ar-AE" sz="61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61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sub>
                        <m:sup>
                          <m:r>
                            <a:rPr lang="ar-AE" sz="6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ar-AE" sz="6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6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sSup>
                        <m:sSupPr>
                          <m:ctrlPr>
                            <a:rPr lang="ar-AE" sz="6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6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ar-AE" sz="6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ar-AE" sz="6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6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ar-AE" sz="61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61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ar-AE" sz="6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ar-AE" sz="6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(0)⟩</m:t>
                      </m:r>
                    </m:oMath>
                  </m:oMathPara>
                </a14:m>
                <a:endParaRPr sz="6100" dirty="0"/>
              </a:p>
            </p:txBody>
          </p:sp>
        </mc:Choice>
        <mc:Fallback>
          <p:sp>
            <p:nvSpPr>
              <p:cNvPr id="40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725" y="11047828"/>
                <a:ext cx="8812349" cy="1165960"/>
              </a:xfrm>
              <a:prstGeom prst="rect">
                <a:avLst/>
              </a:prstGeom>
              <a:blipFill>
                <a:blip r:embed="rId7"/>
                <a:stretch>
                  <a:fillRect l="-288" r="-1439" b="-1505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Finite Volume Formalis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Finite Volume Formalism</a:t>
            </a:r>
          </a:p>
        </p:txBody>
      </p:sp>
      <p:pic>
        <p:nvPicPr>
          <p:cNvPr id="4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390" y="5359088"/>
            <a:ext cx="5534666" cy="3498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096" y="5397500"/>
            <a:ext cx="5534665" cy="349892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13" name="Equation"/>
              <p:cNvSpPr txBox="1"/>
              <p:nvPr/>
            </p:nvSpPr>
            <p:spPr>
              <a:xfrm>
                <a:off x="9100276" y="6321413"/>
                <a:ext cx="680708" cy="30741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9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sz="9100" dirty="0"/>
              </a:p>
            </p:txBody>
          </p:sp>
        </mc:Choice>
        <mc:Fallback>
          <p:sp>
            <p:nvSpPr>
              <p:cNvPr id="41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0276" y="6321413"/>
                <a:ext cx="680708" cy="307417"/>
              </a:xfrm>
              <a:prstGeom prst="rect">
                <a:avLst/>
              </a:prstGeom>
              <a:blipFill>
                <a:blip r:embed="rId3"/>
                <a:stretch>
                  <a:fillRect l="-35185" r="-64815" b="-336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4" name="Equation"/>
              <p:cNvSpPr txBox="1"/>
              <p:nvPr/>
            </p:nvSpPr>
            <p:spPr>
              <a:xfrm>
                <a:off x="5016892" y="6628830"/>
                <a:ext cx="489662" cy="53686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6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sz="6300" dirty="0"/>
              </a:p>
            </p:txBody>
          </p:sp>
        </mc:Choice>
        <mc:Fallback>
          <p:sp>
            <p:nvSpPr>
              <p:cNvPr id="41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892" y="6628830"/>
                <a:ext cx="489662" cy="536868"/>
              </a:xfrm>
              <a:prstGeom prst="rect">
                <a:avLst/>
              </a:prstGeom>
              <a:blipFill>
                <a:blip r:embed="rId4"/>
                <a:stretch>
                  <a:fillRect l="-56410" r="-56410" b="-9767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5" name="Equation"/>
              <p:cNvSpPr txBox="1"/>
              <p:nvPr/>
            </p:nvSpPr>
            <p:spPr>
              <a:xfrm>
                <a:off x="13109004" y="6531353"/>
                <a:ext cx="726847" cy="39865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7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sz="7300" dirty="0"/>
              </a:p>
            </p:txBody>
          </p:sp>
        </mc:Choice>
        <mc:Fallback>
          <p:sp>
            <p:nvSpPr>
              <p:cNvPr id="41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9004" y="6531353"/>
                <a:ext cx="726847" cy="398654"/>
              </a:xfrm>
              <a:prstGeom prst="rect">
                <a:avLst/>
              </a:prstGeom>
              <a:blipFill>
                <a:blip r:embed="rId5"/>
                <a:stretch>
                  <a:fillRect l="-31034" r="-39655" b="-17812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6" name="Equation"/>
              <p:cNvSpPr txBox="1"/>
              <p:nvPr/>
            </p:nvSpPr>
            <p:spPr>
              <a:xfrm>
                <a:off x="19981963" y="6432617"/>
                <a:ext cx="1651915" cy="76915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7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sz="7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7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sz="7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7100" dirty="0"/>
              </a:p>
            </p:txBody>
          </p:sp>
        </mc:Choice>
        <mc:Fallback>
          <p:sp>
            <p:nvSpPr>
              <p:cNvPr id="41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1963" y="6432617"/>
                <a:ext cx="1651915" cy="769152"/>
              </a:xfrm>
              <a:prstGeom prst="rect">
                <a:avLst/>
              </a:prstGeom>
              <a:blipFill>
                <a:blip r:embed="rId6"/>
                <a:stretch>
                  <a:fillRect l="-18321" r="-41221" b="-9508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7" name="Equation"/>
              <p:cNvSpPr txBox="1"/>
              <p:nvPr/>
            </p:nvSpPr>
            <p:spPr>
              <a:xfrm>
                <a:off x="17759572" y="6462476"/>
                <a:ext cx="492862" cy="49286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sz="6600" dirty="0"/>
              </a:p>
            </p:txBody>
          </p:sp>
        </mc:Choice>
        <mc:Fallback>
          <p:sp>
            <p:nvSpPr>
              <p:cNvPr id="41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9572" y="6462476"/>
                <a:ext cx="492862" cy="492862"/>
              </a:xfrm>
              <a:prstGeom prst="rect">
                <a:avLst/>
              </a:prstGeom>
              <a:blipFill>
                <a:blip r:embed="rId7"/>
                <a:stretch>
                  <a:fillRect l="-52500" r="-77500" b="-12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" name="On a finite volume there are no asymptotic states!"/>
          <p:cNvSpPr txBox="1"/>
          <p:nvPr/>
        </p:nvSpPr>
        <p:spPr>
          <a:xfrm>
            <a:off x="3780358" y="3283282"/>
            <a:ext cx="13789458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On a finite volume there are no asymptotic states! </a:t>
            </a:r>
          </a:p>
        </p:txBody>
      </p:sp>
      <p:sp>
        <p:nvSpPr>
          <p:cNvPr id="419" name="Yield Sign"/>
          <p:cNvSpPr/>
          <p:nvPr/>
        </p:nvSpPr>
        <p:spPr>
          <a:xfrm>
            <a:off x="1900790" y="3030408"/>
            <a:ext cx="1270115" cy="1269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5" h="21600" extrusionOk="0">
                <a:moveTo>
                  <a:pt x="1388" y="0"/>
                </a:moveTo>
                <a:cubicBezTo>
                  <a:pt x="357" y="0"/>
                  <a:pt x="-313" y="1117"/>
                  <a:pt x="148" y="2066"/>
                </a:cubicBezTo>
                <a:lnTo>
                  <a:pt x="9248" y="20811"/>
                </a:lnTo>
                <a:cubicBezTo>
                  <a:pt x="9503" y="21337"/>
                  <a:pt x="9996" y="21600"/>
                  <a:pt x="10488" y="21600"/>
                </a:cubicBezTo>
                <a:cubicBezTo>
                  <a:pt x="10980" y="21600"/>
                  <a:pt x="11472" y="21337"/>
                  <a:pt x="11728" y="20811"/>
                </a:cubicBezTo>
                <a:lnTo>
                  <a:pt x="20826" y="2066"/>
                </a:lnTo>
                <a:cubicBezTo>
                  <a:pt x="21287" y="1117"/>
                  <a:pt x="20617" y="0"/>
                  <a:pt x="19586" y="0"/>
                </a:cubicBezTo>
                <a:lnTo>
                  <a:pt x="1388" y="0"/>
                </a:lnTo>
                <a:close/>
                <a:moveTo>
                  <a:pt x="6239" y="3648"/>
                </a:moveTo>
                <a:lnTo>
                  <a:pt x="14737" y="3648"/>
                </a:lnTo>
                <a:cubicBezTo>
                  <a:pt x="15363" y="3648"/>
                  <a:pt x="15770" y="4328"/>
                  <a:pt x="15490" y="4905"/>
                </a:cubicBezTo>
                <a:lnTo>
                  <a:pt x="11241" y="13655"/>
                </a:lnTo>
                <a:cubicBezTo>
                  <a:pt x="10930" y="14295"/>
                  <a:pt x="10045" y="14295"/>
                  <a:pt x="9735" y="13655"/>
                </a:cubicBezTo>
                <a:lnTo>
                  <a:pt x="5486" y="4905"/>
                </a:lnTo>
                <a:cubicBezTo>
                  <a:pt x="5206" y="4328"/>
                  <a:pt x="5613" y="3648"/>
                  <a:pt x="6239" y="3648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Circle"/>
          <p:cNvSpPr/>
          <p:nvPr/>
        </p:nvSpPr>
        <p:spPr>
          <a:xfrm>
            <a:off x="19197763" y="2277348"/>
            <a:ext cx="2715015" cy="2715016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1" name="Circle"/>
          <p:cNvSpPr/>
          <p:nvPr/>
        </p:nvSpPr>
        <p:spPr>
          <a:xfrm>
            <a:off x="19178868" y="2698144"/>
            <a:ext cx="486243" cy="486243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2" name="Circle"/>
          <p:cNvSpPr/>
          <p:nvPr/>
        </p:nvSpPr>
        <p:spPr>
          <a:xfrm>
            <a:off x="19169732" y="4087531"/>
            <a:ext cx="486243" cy="486243"/>
          </a:xfrm>
          <a:prstGeom prst="ellipse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3" name="Relation between the finite volume energies and the scattering amplitude"/>
              <p:cNvSpPr txBox="1"/>
              <p:nvPr/>
            </p:nvSpPr>
            <p:spPr>
              <a:xfrm>
                <a:off x="1299879" y="9829764"/>
                <a:ext cx="20883321" cy="9594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t>Relation between the finite volume energies and the scattering amplitude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423" name="Relation between the finite volume energies and the scattering amplitud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879" y="9829764"/>
                <a:ext cx="20883321" cy="959458"/>
              </a:xfrm>
              <a:prstGeom prst="rect">
                <a:avLst/>
              </a:prstGeom>
              <a:blipFill>
                <a:blip r:embed="rId8"/>
                <a:stretch>
                  <a:fillRect l="-1520" t="-6494" r="-1094" b="-2597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4" name="Equation"/>
              <p:cNvSpPr txBox="1"/>
              <p:nvPr/>
            </p:nvSpPr>
            <p:spPr>
              <a:xfrm>
                <a:off x="10313290" y="11602451"/>
                <a:ext cx="4786688" cy="79206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7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ℳ</m:t>
                      </m:r>
                      <m:r>
                        <a:rPr sz="7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sz="7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7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sz="7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sz="7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sz="7000"/>
              </a:p>
            </p:txBody>
          </p:sp>
        </mc:Choice>
        <mc:Fallback>
          <p:sp>
            <p:nvSpPr>
              <p:cNvPr id="42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290" y="11602451"/>
                <a:ext cx="4786688" cy="792064"/>
              </a:xfrm>
              <a:prstGeom prst="rect">
                <a:avLst/>
              </a:prstGeom>
              <a:blipFill>
                <a:blip r:embed="rId9"/>
                <a:stretch>
                  <a:fillRect l="-6631" r="-14854" b="-5079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19641 -0.060928 0.068013 -0.065923 0.091491 -0.009448 C 0.117065 0.052069 0.095549 0.139729 0.052788 0.148236" pathEditMode="relative">
                                      <p:cBhvr>
                                        <p:cTn id="6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2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9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3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up" descr="Group">
            <a:extLst>
              <a:ext uri="{FF2B5EF4-FFF2-40B4-BE49-F238E27FC236}">
                <a16:creationId xmlns:a16="http://schemas.microsoft.com/office/drawing/2014/main" id="{A5E7505F-F290-C6C3-F1DE-A32F6CAA6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98940">
            <a:off x="1311283" y="799420"/>
            <a:ext cx="437297" cy="9860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42" name="phase_plot_global.png" descr="phase_plot_glob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960" y="2165456"/>
            <a:ext cx="14465431" cy="11572345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27" name="S-matrix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t>S-matrix </a:t>
                </a:r>
                <a14:m>
                  <m:oMath xmlns:m="http://schemas.openxmlformats.org/officeDocument/2006/math">
                    <m:r>
                      <a:rPr sz="8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sz="8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8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427" name="S-matrix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4"/>
                <a:stretch>
                  <a:fillRect l="-2717" t="-34211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8" name="Text"/>
          <p:cNvSpPr txBox="1"/>
          <p:nvPr/>
        </p:nvSpPr>
        <p:spPr>
          <a:xfrm>
            <a:off x="10426225" y="4165074"/>
            <a:ext cx="127001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grpSp>
        <p:nvGrpSpPr>
          <p:cNvPr id="438" name="Group"/>
          <p:cNvGrpSpPr/>
          <p:nvPr/>
        </p:nvGrpSpPr>
        <p:grpSpPr>
          <a:xfrm>
            <a:off x="13581110" y="505045"/>
            <a:ext cx="6365954" cy="2836484"/>
            <a:chOff x="0" y="0"/>
            <a:chExt cx="6365953" cy="283648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9" name="Equation"/>
                <p:cNvSpPr txBox="1"/>
                <p:nvPr/>
              </p:nvSpPr>
              <p:spPr>
                <a:xfrm>
                  <a:off x="2949378" y="1373899"/>
                  <a:ext cx="359055" cy="1621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sz="4800"/>
                </a:p>
              </p:txBody>
            </p:sp>
          </mc:Choice>
          <mc:Fallback>
            <p:sp>
              <p:nvSpPr>
                <p:cNvPr id="42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9378" y="1373899"/>
                  <a:ext cx="359055" cy="162155"/>
                </a:xfrm>
                <a:prstGeom prst="rect">
                  <a:avLst/>
                </a:prstGeom>
                <a:blipFill>
                  <a:blip r:embed="rId5"/>
                  <a:stretch>
                    <a:fillRect l="-33333" r="-56667" b="-31428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3" name="Group"/>
            <p:cNvGrpSpPr/>
            <p:nvPr/>
          </p:nvGrpSpPr>
          <p:grpSpPr>
            <a:xfrm>
              <a:off x="4346722" y="0"/>
              <a:ext cx="2019232" cy="2775925"/>
              <a:chOff x="0" y="0"/>
              <a:chExt cx="2019231" cy="2775924"/>
            </a:xfrm>
          </p:grpSpPr>
          <p:sp>
            <p:nvSpPr>
              <p:cNvPr id="430" name="Line"/>
              <p:cNvSpPr/>
              <p:nvPr/>
            </p:nvSpPr>
            <p:spPr>
              <a:xfrm flipV="1">
                <a:off x="1480587" y="27956"/>
                <a:ext cx="1" cy="2747969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31" name="Line"/>
              <p:cNvSpPr/>
              <p:nvPr/>
            </p:nvSpPr>
            <p:spPr>
              <a:xfrm flipV="1">
                <a:off x="0" y="41611"/>
                <a:ext cx="2019232" cy="2708893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32" name="Line"/>
              <p:cNvSpPr/>
              <p:nvPr/>
            </p:nvSpPr>
            <p:spPr>
              <a:xfrm flipH="1" flipV="1">
                <a:off x="200051" y="0"/>
                <a:ext cx="1721041" cy="2714688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37" name="Group"/>
            <p:cNvGrpSpPr/>
            <p:nvPr/>
          </p:nvGrpSpPr>
          <p:grpSpPr>
            <a:xfrm>
              <a:off x="0" y="82705"/>
              <a:ext cx="2019232" cy="2753779"/>
              <a:chOff x="0" y="0"/>
              <a:chExt cx="2019231" cy="2753777"/>
            </a:xfrm>
          </p:grpSpPr>
          <p:sp>
            <p:nvSpPr>
              <p:cNvPr id="434" name="Line"/>
              <p:cNvSpPr/>
              <p:nvPr/>
            </p:nvSpPr>
            <p:spPr>
              <a:xfrm flipV="1">
                <a:off x="683290" y="5809"/>
                <a:ext cx="1" cy="2747969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35" name="Line"/>
              <p:cNvSpPr/>
              <p:nvPr/>
            </p:nvSpPr>
            <p:spPr>
              <a:xfrm flipV="1">
                <a:off x="0" y="41611"/>
                <a:ext cx="2019232" cy="2708893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36" name="Line"/>
              <p:cNvSpPr/>
              <p:nvPr/>
            </p:nvSpPr>
            <p:spPr>
              <a:xfrm flipH="1" flipV="1">
                <a:off x="200051" y="0"/>
                <a:ext cx="1721041" cy="2714688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439" name="Line Line" descr="Line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5364022" y="3587083"/>
            <a:ext cx="2731225" cy="457905"/>
          </a:xfrm>
          <a:prstGeom prst="rect">
            <a:avLst/>
          </a:prstGeom>
        </p:spPr>
      </p:pic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443" name="finite_volume.png" descr="finite_volum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97" y="3155218"/>
            <a:ext cx="11730932" cy="9217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up" descr="Group">
            <a:extLst>
              <a:ext uri="{FF2B5EF4-FFF2-40B4-BE49-F238E27FC236}">
                <a16:creationId xmlns:a16="http://schemas.microsoft.com/office/drawing/2014/main" id="{5E52B2DB-DCD7-5AFF-ABEF-7626CD5E5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938733">
            <a:off x="18516312" y="9364812"/>
            <a:ext cx="626379" cy="141248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45" name="Spatial Form Factor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t>Spatial Form Factor </a:t>
                </a:r>
                <a14:m>
                  <m:oMath xmlns:m="http://schemas.openxmlformats.org/officeDocument/2006/math">
                    <m:r>
                      <a:rPr sz="8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sz="8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8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445" name="Spatial Form Factor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3"/>
                <a:stretch>
                  <a:fillRect l="-2717" t="-34211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1584" y="6929128"/>
            <a:ext cx="6436774" cy="3597495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47" name="Equation"/>
              <p:cNvSpPr txBox="1"/>
              <p:nvPr/>
            </p:nvSpPr>
            <p:spPr>
              <a:xfrm>
                <a:off x="395284" y="3189377"/>
                <a:ext cx="23949440" cy="240828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3!</m:t>
                          </m:r>
                        </m:den>
                      </m:f>
                      <m:f>
                        <m:f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ar-AE" sz="4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ar-AE" sz="4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</m:sSub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ar-AE" sz="4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𝑉𝑧</m:t>
                              </m:r>
                              <m:d>
                                <m:dPr>
                                  <m:ctrlPr>
                                    <a:rPr lang="ar-AE" sz="4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ar-AE" sz="48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4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𝑉𝑧</m:t>
                              </m:r>
                              <m:sSup>
                                <m:sSupPr>
                                  <m:ctrlPr>
                                    <a:rPr lang="ar-AE" sz="4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ar-AE" sz="4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ar-AE" sz="480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48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ar-AE" sz="4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f>
                        <m:f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ar-AE" sz="4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</m:sSub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sSub>
                            <m:sSubPr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ar-AE" sz="4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sub>
                          </m:sSub>
                        </m:sup>
                      </m:sSup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acc>
                        <m:accPr>
                          <m:chr m:val="⃗"/>
                          <m:ctrlPr>
                            <a:rPr lang="ar-AE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ar-AE" sz="4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ar-AE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)⋅</m:t>
                      </m:r>
                      <m:d>
                        <m:d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ar-AE" sz="4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</m:e>
                            <m:sup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ar-AE" sz="4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  <m:r>
                            <a:rPr lang="ar-AE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ar-AE" sz="4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)×</m:t>
                          </m:r>
                          <m:acc>
                            <m:accPr>
                              <m:chr m:val="⃗"/>
                              <m:ctrlPr>
                                <a:rPr lang="ar-AE" sz="4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ar-AE" sz="4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  <m:r>
                            <a:rPr lang="ar-AE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(0,−</m:t>
                          </m:r>
                          <m:acc>
                            <m:accPr>
                              <m:chr m:val="⃗"/>
                              <m:ctrlPr>
                                <a:rPr lang="ar-AE" sz="4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sz="4800" dirty="0"/>
              </a:p>
            </p:txBody>
          </p:sp>
        </mc:Choice>
        <mc:Fallback>
          <p:sp>
            <p:nvSpPr>
              <p:cNvPr id="44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84" y="3189377"/>
                <a:ext cx="23949440" cy="2408288"/>
              </a:xfrm>
              <a:prstGeom prst="rect">
                <a:avLst/>
              </a:prstGeom>
              <a:blipFill>
                <a:blip r:embed="rId5"/>
                <a:stretch>
                  <a:fillRect t="-1053" r="-5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8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109" y="5776604"/>
            <a:ext cx="10511833" cy="7939396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hanks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Thanks!</a:t>
            </a:r>
          </a:p>
        </p:txBody>
      </p:sp>
      <p:pic>
        <p:nvPicPr>
          <p:cNvPr id="45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75" y="3298131"/>
            <a:ext cx="4805995" cy="3687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574" y="3298131"/>
            <a:ext cx="3747378" cy="3747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774" y="8250664"/>
            <a:ext cx="3679119" cy="3679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2456" y="3298131"/>
            <a:ext cx="3726748" cy="3726747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Christian Bauer"/>
          <p:cNvSpPr txBox="1"/>
          <p:nvPr/>
        </p:nvSpPr>
        <p:spPr>
          <a:xfrm>
            <a:off x="6283654" y="7347648"/>
            <a:ext cx="221406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rPr dirty="0"/>
              <a:t>Christian Bauer</a:t>
            </a:r>
          </a:p>
        </p:txBody>
      </p:sp>
      <p:sp>
        <p:nvSpPr>
          <p:cNvPr id="457" name="Raúl Briceño"/>
          <p:cNvSpPr txBox="1"/>
          <p:nvPr/>
        </p:nvSpPr>
        <p:spPr>
          <a:xfrm>
            <a:off x="1608333" y="7383775"/>
            <a:ext cx="185836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rPr dirty="0"/>
              <a:t>Raúl </a:t>
            </a:r>
            <a:r>
              <a:rPr dirty="0" err="1"/>
              <a:t>Briceño</a:t>
            </a:r>
            <a:endParaRPr dirty="0"/>
          </a:p>
        </p:txBody>
      </p:sp>
      <p:sp>
        <p:nvSpPr>
          <p:cNvPr id="458" name="André Walker-Loud"/>
          <p:cNvSpPr txBox="1"/>
          <p:nvPr/>
        </p:nvSpPr>
        <p:spPr>
          <a:xfrm>
            <a:off x="10262332" y="7338468"/>
            <a:ext cx="273405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rPr dirty="0"/>
              <a:t>André Walker-Loud</a:t>
            </a:r>
          </a:p>
        </p:txBody>
      </p:sp>
      <p:sp>
        <p:nvSpPr>
          <p:cNvPr id="459" name="Dimitra Pefkou"/>
          <p:cNvSpPr txBox="1"/>
          <p:nvPr/>
        </p:nvSpPr>
        <p:spPr>
          <a:xfrm>
            <a:off x="5442471" y="12290203"/>
            <a:ext cx="212415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rPr dirty="0"/>
              <a:t>Dimitra </a:t>
            </a:r>
            <a:r>
              <a:rPr dirty="0" err="1"/>
              <a:t>Pefkou</a:t>
            </a:r>
            <a:endParaRPr dirty="0"/>
          </a:p>
        </p:txBody>
      </p:sp>
      <p:pic>
        <p:nvPicPr>
          <p:cNvPr id="46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5745" y="8239084"/>
            <a:ext cx="3586135" cy="358613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Marco Carrillo"/>
          <p:cNvSpPr txBox="1"/>
          <p:nvPr/>
        </p:nvSpPr>
        <p:spPr>
          <a:xfrm>
            <a:off x="14974140" y="12290204"/>
            <a:ext cx="202753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rPr dirty="0"/>
              <a:t>Marco Carrillo</a:t>
            </a:r>
          </a:p>
        </p:txBody>
      </p:sp>
      <p:pic>
        <p:nvPicPr>
          <p:cNvPr id="462" name="Image" descr="Image"/>
          <p:cNvPicPr>
            <a:picLocks noChangeAspect="1"/>
          </p:cNvPicPr>
          <p:nvPr/>
        </p:nvPicPr>
        <p:blipFill>
          <a:blip r:embed="rId7"/>
          <a:srcRect l="28964" t="20628" r="20393" b="29789"/>
          <a:stretch>
            <a:fillRect/>
          </a:stretch>
        </p:blipFill>
        <p:spPr>
          <a:xfrm>
            <a:off x="18890274" y="8250664"/>
            <a:ext cx="2843154" cy="3711581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Yonggang Ren"/>
          <p:cNvSpPr txBox="1"/>
          <p:nvPr/>
        </p:nvSpPr>
        <p:spPr>
          <a:xfrm>
            <a:off x="19258309" y="12367767"/>
            <a:ext cx="210708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>
              <a:defRPr sz="4800"/>
            </a:pPr>
            <a:r>
              <a:rPr sz="2400" dirty="0" err="1"/>
              <a:t>Yonggang</a:t>
            </a:r>
            <a:r>
              <a:rPr sz="2400" dirty="0"/>
              <a:t> Ren</a:t>
            </a:r>
          </a:p>
        </p:txBody>
      </p:sp>
      <p:pic>
        <p:nvPicPr>
          <p:cNvPr id="464" name="pasted-movie.png" descr="pasted-movi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8748" y="8250664"/>
            <a:ext cx="3617641" cy="3617641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Wyatt Smith"/>
          <p:cNvSpPr txBox="1"/>
          <p:nvPr/>
        </p:nvSpPr>
        <p:spPr>
          <a:xfrm>
            <a:off x="10055797" y="12284132"/>
            <a:ext cx="178003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rPr dirty="0"/>
              <a:t>Wyatt Smith</a:t>
            </a:r>
          </a:p>
        </p:txBody>
      </p:sp>
      <p:sp>
        <p:nvSpPr>
          <p:cNvPr id="4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7205" y="12948116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7B3A68-29F7-55BD-3BA7-4EE88DFA6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852" y="0"/>
            <a:ext cx="9682812" cy="657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80" name="Where’s  ?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t>Where’s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87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sz="8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8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t>?</a:t>
                </a:r>
              </a:p>
            </p:txBody>
          </p:sp>
        </mc:Choice>
        <mc:Fallback>
          <p:sp>
            <p:nvSpPr>
              <p:cNvPr id="180" name="Where’s  ?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2717" t="-35965" b="-21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4" name="Group"/>
          <p:cNvGrpSpPr/>
          <p:nvPr/>
        </p:nvGrpSpPr>
        <p:grpSpPr>
          <a:xfrm>
            <a:off x="1180390" y="4364992"/>
            <a:ext cx="21285314" cy="7261134"/>
            <a:chOff x="0" y="0"/>
            <a:chExt cx="21285313" cy="7261132"/>
          </a:xfrm>
        </p:grpSpPr>
        <p:pic>
          <p:nvPicPr>
            <p:cNvPr id="18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019091" cy="7261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2" name="Equation"/>
                <p:cNvSpPr txBox="1"/>
                <p:nvPr/>
              </p:nvSpPr>
              <p:spPr>
                <a:xfrm>
                  <a:off x="10531409" y="2422287"/>
                  <a:ext cx="947903" cy="120827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⊇</m:t>
                        </m:r>
                      </m:oMath>
                    </m:oMathPara>
                  </a14:m>
                  <a:endParaRPr sz="13400" dirty="0"/>
                </a:p>
              </p:txBody>
            </p:sp>
          </mc:Choice>
          <mc:Fallback>
            <p:sp>
              <p:nvSpPr>
                <p:cNvPr id="18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1409" y="2422287"/>
                  <a:ext cx="947903" cy="1208279"/>
                </a:xfrm>
                <a:prstGeom prst="rect">
                  <a:avLst/>
                </a:prstGeom>
                <a:blipFill>
                  <a:blip r:embed="rId4"/>
                  <a:stretch>
                    <a:fillRect l="-54667" r="-89333" b="-80208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3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3809733" y="854868"/>
              <a:ext cx="7475580" cy="6126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9" name="Group"/>
          <p:cNvGrpSpPr/>
          <p:nvPr/>
        </p:nvGrpSpPr>
        <p:grpSpPr>
          <a:xfrm>
            <a:off x="19049999" y="127000"/>
            <a:ext cx="5222143" cy="2286103"/>
            <a:chOff x="0" y="0"/>
            <a:chExt cx="5222141" cy="2286102"/>
          </a:xfrm>
        </p:grpSpPr>
        <p:grpSp>
          <p:nvGrpSpPr>
            <p:cNvPr id="187" name="Group"/>
            <p:cNvGrpSpPr/>
            <p:nvPr/>
          </p:nvGrpSpPr>
          <p:grpSpPr>
            <a:xfrm>
              <a:off x="3196787" y="0"/>
              <a:ext cx="2025355" cy="2286103"/>
              <a:chOff x="0" y="0"/>
              <a:chExt cx="2025353" cy="2286102"/>
            </a:xfrm>
          </p:grpSpPr>
          <p:pic>
            <p:nvPicPr>
              <p:cNvPr id="185" name="Group" descr="Group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1560" y="0"/>
                <a:ext cx="1013794" cy="22861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86" name="Equation"/>
                  <p:cNvSpPr txBox="1"/>
                  <p:nvPr/>
                </p:nvSpPr>
                <p:spPr>
                  <a:xfrm>
                    <a:off x="0" y="1099590"/>
                    <a:ext cx="359055" cy="16215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latinLnBrk="1">
                      <a:lnSpc>
                        <a:spcPct val="100000"/>
                      </a:lnSpc>
                      <a:spcBef>
                        <a:spcPts val="0"/>
                      </a:spcBef>
                      <a:defRPr sz="18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sz="4800"/>
                  </a:p>
                </p:txBody>
              </p:sp>
            </mc:Choice>
            <mc:Fallback>
              <p:sp>
                <p:nvSpPr>
                  <p:cNvPr id="186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1099590"/>
                    <a:ext cx="359055" cy="16215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4483" r="-62069" b="-31428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88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42926"/>
              <a:ext cx="2655154" cy="1833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0" name="Muon"/>
              <p:cNvSpPr txBox="1"/>
              <p:nvPr/>
            </p:nvSpPr>
            <p:spPr>
              <a:xfrm>
                <a:off x="1206500" y="2372962"/>
                <a:ext cx="21971000" cy="93478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normAutofit lnSpcReduction="10000"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500" b="1"/>
                </a:pPr>
                <a:r>
                  <a:t>Muon </a:t>
                </a:r>
                <a14:m>
                  <m:oMath xmlns:m="http://schemas.openxmlformats.org/officeDocument/2006/math">
                    <m:r>
                      <a:rPr sz="5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sz="5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190" name="Mu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00" y="2372962"/>
                <a:ext cx="21971000" cy="934780"/>
              </a:xfrm>
              <a:prstGeom prst="rect">
                <a:avLst/>
              </a:prstGeom>
              <a:blipFill>
                <a:blip r:embed="rId9"/>
                <a:stretch>
                  <a:fillRect l="-1734" t="-25333" b="-306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93" name="Where’s  ?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t>Where’s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87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sz="8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8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t>?</a:t>
                </a:r>
              </a:p>
            </p:txBody>
          </p:sp>
        </mc:Choice>
        <mc:Fallback>
          <p:sp>
            <p:nvSpPr>
              <p:cNvPr id="193" name="Where’s  ?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2717" t="-35965" b="-21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8" name="Group"/>
          <p:cNvGrpSpPr/>
          <p:nvPr/>
        </p:nvGrpSpPr>
        <p:grpSpPr>
          <a:xfrm>
            <a:off x="19049999" y="127000"/>
            <a:ext cx="5222143" cy="2286103"/>
            <a:chOff x="0" y="0"/>
            <a:chExt cx="5222141" cy="2286102"/>
          </a:xfrm>
        </p:grpSpPr>
        <p:grpSp>
          <p:nvGrpSpPr>
            <p:cNvPr id="196" name="Group"/>
            <p:cNvGrpSpPr/>
            <p:nvPr/>
          </p:nvGrpSpPr>
          <p:grpSpPr>
            <a:xfrm>
              <a:off x="3196787" y="0"/>
              <a:ext cx="2025355" cy="2286103"/>
              <a:chOff x="0" y="0"/>
              <a:chExt cx="2025353" cy="2286102"/>
            </a:xfrm>
          </p:grpSpPr>
          <p:pic>
            <p:nvPicPr>
              <p:cNvPr id="194" name="Group" descr="Group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1560" y="0"/>
                <a:ext cx="1013794" cy="22861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95" name="Equation"/>
                  <p:cNvSpPr txBox="1"/>
                  <p:nvPr/>
                </p:nvSpPr>
                <p:spPr>
                  <a:xfrm>
                    <a:off x="0" y="1099590"/>
                    <a:ext cx="359055" cy="16215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latinLnBrk="1">
                      <a:lnSpc>
                        <a:spcPct val="100000"/>
                      </a:lnSpc>
                      <a:spcBef>
                        <a:spcPts val="0"/>
                      </a:spcBef>
                      <a:defRPr sz="18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sz="4800"/>
                  </a:p>
                </p:txBody>
              </p:sp>
            </mc:Choice>
            <mc:Fallback>
              <p:sp>
                <p:nvSpPr>
                  <p:cNvPr id="195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1099590"/>
                    <a:ext cx="359055" cy="16215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4483" r="-62069" b="-31428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9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42926"/>
              <a:ext cx="2655154" cy="1833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9" name="Equation"/>
              <p:cNvSpPr txBox="1"/>
              <p:nvPr/>
            </p:nvSpPr>
            <p:spPr>
              <a:xfrm>
                <a:off x="11449857" y="5956031"/>
                <a:ext cx="1024802" cy="37233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</m:oMath>
                  </m:oMathPara>
                </a14:m>
                <a:endParaRPr sz="13700" dirty="0"/>
              </a:p>
            </p:txBody>
          </p:sp>
        </mc:Choice>
        <mc:Fallback>
          <p:sp>
            <p:nvSpPr>
              <p:cNvPr id="19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857" y="5956031"/>
                <a:ext cx="1024802" cy="372339"/>
              </a:xfrm>
              <a:prstGeom prst="rect">
                <a:avLst/>
              </a:prstGeom>
              <a:blipFill>
                <a:blip r:embed="rId6"/>
                <a:stretch>
                  <a:fillRect l="-30488" r="-51220" b="-41935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0" name="Glueball candidate form factors: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Glueball candidate form factors: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1" name="Equation"/>
              <p:cNvSpPr txBox="1"/>
              <p:nvPr/>
            </p:nvSpPr>
            <p:spPr>
              <a:xfrm>
                <a:off x="17667676" y="4752865"/>
                <a:ext cx="1418577" cy="77491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79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7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sz="7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sz="7900" dirty="0"/>
              </a:p>
            </p:txBody>
          </p:sp>
        </mc:Choice>
        <mc:Fallback>
          <p:sp>
            <p:nvSpPr>
              <p:cNvPr id="20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7676" y="4752865"/>
                <a:ext cx="1418577" cy="774919"/>
              </a:xfrm>
              <a:prstGeom prst="rect">
                <a:avLst/>
              </a:prstGeom>
              <a:blipFill>
                <a:blip r:embed="rId7"/>
                <a:stretch>
                  <a:fillRect l="-25000" r="-29464" b="-7096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02422" y="4919597"/>
            <a:ext cx="6874890" cy="4690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72266" y="10928918"/>
            <a:ext cx="1777669" cy="1207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533" y="4776211"/>
            <a:ext cx="6724562" cy="4644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489424">
            <a:off x="17029300" y="11183715"/>
            <a:ext cx="1777669" cy="1207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024660">
            <a:off x="16884515" y="10466294"/>
            <a:ext cx="1346466" cy="914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286273">
            <a:off x="17824719" y="10872316"/>
            <a:ext cx="1510988" cy="1025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091404">
            <a:off x="18291929" y="10781649"/>
            <a:ext cx="1959062" cy="1330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Circle Circle" descr="Circle Circl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6413616" y="9443811"/>
            <a:ext cx="3926699" cy="3926699"/>
          </a:xfrm>
          <a:prstGeom prst="rect">
            <a:avLst/>
          </a:prstGeom>
        </p:spPr>
      </p:pic>
      <p:sp>
        <p:nvSpPr>
          <p:cNvPr id="211" name="?"/>
          <p:cNvSpPr txBox="1"/>
          <p:nvPr/>
        </p:nvSpPr>
        <p:spPr>
          <a:xfrm>
            <a:off x="20521964" y="9721337"/>
            <a:ext cx="1542112" cy="306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0"/>
            </a:lvl1pPr>
          </a:lstStyle>
          <a:p>
            <a:r>
              <a:t>?</a:t>
            </a: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97EA58-1541-7994-DB32-10692AF7F9F4}"/>
              </a:ext>
            </a:extLst>
          </p:cNvPr>
          <p:cNvSpPr txBox="1"/>
          <p:nvPr/>
        </p:nvSpPr>
        <p:spPr>
          <a:xfrm>
            <a:off x="501125" y="12135977"/>
            <a:ext cx="1219892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 err="1">
                <a:effectLst/>
              </a:rPr>
              <a:t>Amsler</a:t>
            </a:r>
            <a:r>
              <a:rPr lang="en-US" sz="2000" dirty="0">
                <a:effectLst/>
              </a:rPr>
              <a:t>, Claude and Close, Frank. “Is $f_0(1500)$ a Scalar Glueball?” </a:t>
            </a:r>
            <a:r>
              <a:rPr lang="en-US" sz="2000" i="1" dirty="0">
                <a:effectLst/>
              </a:rPr>
              <a:t>Physical Review D</a:t>
            </a:r>
            <a:r>
              <a:rPr lang="en-US" sz="2000" dirty="0">
                <a:effectLst/>
              </a:rPr>
              <a:t> 53, no. 1 (January 1, 1996): 295–311. </a:t>
            </a:r>
            <a:r>
              <a:rPr lang="en-US" sz="2000" dirty="0">
                <a:effectLst/>
                <a:hlinkClick r:id="rId11"/>
              </a:rPr>
              <a:t>https://doi.org/10.1103/PhysRevD.53.295</a:t>
            </a:r>
            <a:r>
              <a:rPr lang="en-US" sz="2000" dirty="0">
                <a:effectLst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4" name="Where’s  ?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t>Where’s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87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sz="8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sz="8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8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t>?</a:t>
                </a:r>
              </a:p>
            </p:txBody>
          </p:sp>
        </mc:Choice>
        <mc:Fallback>
          <p:sp>
            <p:nvSpPr>
              <p:cNvPr id="214" name="Where’s  ?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2717" t="-35965" b="-21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9" name="Group"/>
          <p:cNvGrpSpPr/>
          <p:nvPr/>
        </p:nvGrpSpPr>
        <p:grpSpPr>
          <a:xfrm>
            <a:off x="19049999" y="127000"/>
            <a:ext cx="5222143" cy="2286103"/>
            <a:chOff x="0" y="0"/>
            <a:chExt cx="5222141" cy="2286102"/>
          </a:xfrm>
        </p:grpSpPr>
        <p:grpSp>
          <p:nvGrpSpPr>
            <p:cNvPr id="217" name="Group"/>
            <p:cNvGrpSpPr/>
            <p:nvPr/>
          </p:nvGrpSpPr>
          <p:grpSpPr>
            <a:xfrm>
              <a:off x="3196787" y="0"/>
              <a:ext cx="2025355" cy="2286103"/>
              <a:chOff x="0" y="0"/>
              <a:chExt cx="2025353" cy="2286102"/>
            </a:xfrm>
          </p:grpSpPr>
          <p:pic>
            <p:nvPicPr>
              <p:cNvPr id="215" name="Group" descr="Group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1560" y="0"/>
                <a:ext cx="1013794" cy="22861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6" name="Equation"/>
                  <p:cNvSpPr txBox="1"/>
                  <p:nvPr/>
                </p:nvSpPr>
                <p:spPr>
                  <a:xfrm>
                    <a:off x="0" y="1099590"/>
                    <a:ext cx="359055" cy="16215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latinLnBrk="1">
                      <a:lnSpc>
                        <a:spcPct val="100000"/>
                      </a:lnSpc>
                      <a:spcBef>
                        <a:spcPts val="0"/>
                      </a:spcBef>
                      <a:defRPr sz="18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sz="4800"/>
                  </a:p>
                </p:txBody>
              </p:sp>
            </mc:Choice>
            <mc:Fallback>
              <p:sp>
                <p:nvSpPr>
                  <p:cNvPr id="216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1099590"/>
                    <a:ext cx="359055" cy="16215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4483" r="-62069" b="-31428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18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42926"/>
              <a:ext cx="2655154" cy="1833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0" name="Stepping Stone Towards Beyond Standard Model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Stepping Stone Towards Beyond Standard Model</a:t>
            </a:r>
          </a:p>
        </p:txBody>
      </p:sp>
      <p:sp>
        <p:nvSpPr>
          <p:cNvPr id="221" name="Neutrinoless double beta decay"/>
          <p:cNvSpPr txBox="1"/>
          <p:nvPr/>
        </p:nvSpPr>
        <p:spPr>
          <a:xfrm>
            <a:off x="1233437" y="3637637"/>
            <a:ext cx="875172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Neutrinoless double beta decay</a:t>
            </a:r>
          </a:p>
        </p:txBody>
      </p:sp>
      <p:grpSp>
        <p:nvGrpSpPr>
          <p:cNvPr id="225" name="Group"/>
          <p:cNvGrpSpPr/>
          <p:nvPr/>
        </p:nvGrpSpPr>
        <p:grpSpPr>
          <a:xfrm>
            <a:off x="3221346" y="5046605"/>
            <a:ext cx="17687408" cy="7162103"/>
            <a:chOff x="0" y="0"/>
            <a:chExt cx="17687407" cy="7162101"/>
          </a:xfrm>
        </p:grpSpPr>
        <p:pic>
          <p:nvPicPr>
            <p:cNvPr id="222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6789413" cy="7162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955527" y="641346"/>
              <a:ext cx="5731881" cy="5861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4" name="Equation"/>
                <p:cNvSpPr txBox="1"/>
                <p:nvPr/>
              </p:nvSpPr>
              <p:spPr>
                <a:xfrm>
                  <a:off x="8994285" y="3244803"/>
                  <a:ext cx="762991" cy="2772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0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</m:oMath>
                    </m:oMathPara>
                  </a14:m>
                  <a:endParaRPr sz="10200" dirty="0"/>
                </a:p>
              </p:txBody>
            </p:sp>
          </mc:Choice>
          <mc:Fallback>
            <p:sp>
              <p:nvSpPr>
                <p:cNvPr id="224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4285" y="3244803"/>
                  <a:ext cx="762991" cy="277217"/>
                </a:xfrm>
                <a:prstGeom prst="rect">
                  <a:avLst/>
                </a:prstGeom>
                <a:blipFill>
                  <a:blip r:embed="rId8"/>
                  <a:stretch>
                    <a:fillRect l="-31148" r="-52459" b="-42608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0A45BD-CE66-CAF9-3979-2A1532538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2248" y="2841349"/>
            <a:ext cx="6390064" cy="437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540BC-AFFF-ECB8-42E1-B25F3CB2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4B5DBFBA-9828-3480-BE60-0F756E400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34" y="4020783"/>
            <a:ext cx="5206913" cy="2153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2C8B4A05-CCD1-9694-3230-62427197D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673" y="7541449"/>
            <a:ext cx="8280156" cy="462775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E117417C-624B-FB99-AF49-382C552FC6C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09163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28" name="nonlinear sigma model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8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sz="8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(3)</m:t>
                    </m:r>
                  </m:oMath>
                </a14:m>
                <a:r>
                  <a:rPr dirty="0"/>
                  <a:t> nonlinear sigma model</a:t>
                </a:r>
              </a:p>
            </p:txBody>
          </p:sp>
        </mc:Choice>
        <mc:Fallback>
          <p:sp>
            <p:nvSpPr>
              <p:cNvPr id="228" name="nonlinear sigma model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561" t="-35965" b="-21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4" name="Group"/>
          <p:cNvGrpSpPr/>
          <p:nvPr/>
        </p:nvGrpSpPr>
        <p:grpSpPr>
          <a:xfrm>
            <a:off x="3296703" y="3260000"/>
            <a:ext cx="8243447" cy="8207936"/>
            <a:chOff x="-2" y="0"/>
            <a:chExt cx="8243446" cy="820793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9" name="Equation"/>
                <p:cNvSpPr txBox="1"/>
                <p:nvPr/>
              </p:nvSpPr>
              <p:spPr>
                <a:xfrm>
                  <a:off x="4202963" y="2396502"/>
                  <a:ext cx="1460143" cy="8394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800" i="1" smtClean="0">
                                <a:solidFill>
                                  <a:srgbClr val="00A1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 smtClean="0">
                                <a:solidFill>
                                  <a:srgbClr val="00A1F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  <m:r>
                          <a:rPr lang="en-US" sz="48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8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8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4800" dirty="0">
                    <a:solidFill>
                      <a:srgbClr val="00A2FF"/>
                    </a:solidFill>
                  </a:endParaRPr>
                </a:p>
              </p:txBody>
            </p:sp>
          </mc:Choice>
          <mc:Fallback>
            <p:sp>
              <p:nvSpPr>
                <p:cNvPr id="22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2963" y="2396502"/>
                  <a:ext cx="1460143" cy="839461"/>
                </a:xfrm>
                <a:prstGeom prst="rect">
                  <a:avLst/>
                </a:prstGeom>
                <a:blipFill>
                  <a:blip r:embed="rId3"/>
                  <a:stretch>
                    <a:fillRect l="-12069" r="-12931" b="-34328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3" name="Group"/>
            <p:cNvGrpSpPr/>
            <p:nvPr/>
          </p:nvGrpSpPr>
          <p:grpSpPr>
            <a:xfrm>
              <a:off x="-2" y="0"/>
              <a:ext cx="8243446" cy="8207935"/>
              <a:chOff x="-1" y="0"/>
              <a:chExt cx="8243445" cy="8207934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30" name="Equation"/>
                  <p:cNvSpPr txBox="1"/>
                  <p:nvPr/>
                </p:nvSpPr>
                <p:spPr>
                  <a:xfrm>
                    <a:off x="3560094" y="4105711"/>
                    <a:ext cx="288952" cy="27554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latinLnBrk="1">
                      <a:lnSpc>
                        <a:spcPct val="100000"/>
                      </a:lnSpc>
                      <a:spcBef>
                        <a:spcPts val="0"/>
                      </a:spcBef>
                      <a:defRPr sz="18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sz="4800" dirty="0"/>
                  </a:p>
                </p:txBody>
              </p:sp>
            </mc:Choice>
            <mc:Fallback>
              <p:sp>
                <p:nvSpPr>
                  <p:cNvPr id="230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60094" y="4105711"/>
                    <a:ext cx="288952" cy="27554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52174" r="-60870" b="-16087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72" name="Group"/>
              <p:cNvGrpSpPr/>
              <p:nvPr/>
            </p:nvGrpSpPr>
            <p:grpSpPr>
              <a:xfrm>
                <a:off x="-1" y="0"/>
                <a:ext cx="8243445" cy="8207934"/>
                <a:chOff x="0" y="0"/>
                <a:chExt cx="8243444" cy="8207933"/>
              </a:xfrm>
            </p:grpSpPr>
            <p:grpSp>
              <p:nvGrpSpPr>
                <p:cNvPr id="233" name="Group"/>
                <p:cNvGrpSpPr/>
                <p:nvPr/>
              </p:nvGrpSpPr>
              <p:grpSpPr>
                <a:xfrm>
                  <a:off x="3174919" y="3128249"/>
                  <a:ext cx="1862964" cy="1858587"/>
                  <a:chOff x="0" y="0"/>
                  <a:chExt cx="1862963" cy="1858586"/>
                </a:xfrm>
              </p:grpSpPr>
              <p:sp>
                <p:nvSpPr>
                  <p:cNvPr id="231" name="Circle"/>
                  <p:cNvSpPr/>
                  <p:nvPr/>
                </p:nvSpPr>
                <p:spPr>
                  <a:xfrm>
                    <a:off x="0" y="0"/>
                    <a:ext cx="1858587" cy="1858587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825500">
                      <a:lnSpc>
                        <a:spcPct val="100000"/>
                      </a:lnSpc>
                      <a:spcBef>
                        <a:spcPts val="0"/>
                      </a:spcBef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sp>
                <p:nvSpPr>
                  <p:cNvPr id="232" name="Oval"/>
                  <p:cNvSpPr/>
                  <p:nvPr/>
                </p:nvSpPr>
                <p:spPr>
                  <a:xfrm>
                    <a:off x="0" y="597972"/>
                    <a:ext cx="1862964" cy="640884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825500">
                      <a:lnSpc>
                        <a:spcPct val="100000"/>
                      </a:lnSpc>
                      <a:spcBef>
                        <a:spcPts val="0"/>
                      </a:spcBef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271" name="Group"/>
                <p:cNvGrpSpPr/>
                <p:nvPr/>
              </p:nvGrpSpPr>
              <p:grpSpPr>
                <a:xfrm>
                  <a:off x="-1" y="0"/>
                  <a:ext cx="8243445" cy="8207934"/>
                  <a:chOff x="0" y="0"/>
                  <a:chExt cx="8243443" cy="8207933"/>
                </a:xfrm>
              </p:grpSpPr>
              <p:grpSp>
                <p:nvGrpSpPr>
                  <p:cNvPr id="244" name="Group"/>
                  <p:cNvGrpSpPr/>
                  <p:nvPr/>
                </p:nvGrpSpPr>
                <p:grpSpPr>
                  <a:xfrm>
                    <a:off x="-1" y="0"/>
                    <a:ext cx="8207501" cy="8207934"/>
                    <a:chOff x="0" y="0"/>
                    <a:chExt cx="8207499" cy="8207933"/>
                  </a:xfrm>
                </p:grpSpPr>
                <p:sp>
                  <p:nvSpPr>
                    <p:cNvPr id="234" name="Line"/>
                    <p:cNvSpPr/>
                    <p:nvPr/>
                  </p:nvSpPr>
                  <p:spPr>
                    <a:xfrm flipV="1">
                      <a:off x="827128" y="0"/>
                      <a:ext cx="1" cy="8207934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5" name="Line"/>
                    <p:cNvSpPr/>
                    <p:nvPr/>
                  </p:nvSpPr>
                  <p:spPr>
                    <a:xfrm flipV="1">
                      <a:off x="2468861" y="0"/>
                      <a:ext cx="1" cy="8207933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6" name="Line"/>
                    <p:cNvSpPr/>
                    <p:nvPr/>
                  </p:nvSpPr>
                  <p:spPr>
                    <a:xfrm flipV="1">
                      <a:off x="4110593" y="0"/>
                      <a:ext cx="1" cy="8207933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7" name="Line"/>
                    <p:cNvSpPr/>
                    <p:nvPr/>
                  </p:nvSpPr>
                  <p:spPr>
                    <a:xfrm flipV="1">
                      <a:off x="5752326" y="0"/>
                      <a:ext cx="1" cy="8207933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8" name="Line"/>
                    <p:cNvSpPr/>
                    <p:nvPr/>
                  </p:nvSpPr>
                  <p:spPr>
                    <a:xfrm flipV="1">
                      <a:off x="7394059" y="0"/>
                      <a:ext cx="1" cy="8207933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" name="Line"/>
                    <p:cNvSpPr/>
                    <p:nvPr/>
                  </p:nvSpPr>
                  <p:spPr>
                    <a:xfrm>
                      <a:off x="0" y="766890"/>
                      <a:ext cx="8207500" cy="1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0" name="Line"/>
                    <p:cNvSpPr/>
                    <p:nvPr/>
                  </p:nvSpPr>
                  <p:spPr>
                    <a:xfrm>
                      <a:off x="0" y="2408623"/>
                      <a:ext cx="8207500" cy="1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1" name="Line"/>
                    <p:cNvSpPr/>
                    <p:nvPr/>
                  </p:nvSpPr>
                  <p:spPr>
                    <a:xfrm>
                      <a:off x="0" y="4050355"/>
                      <a:ext cx="8207500" cy="1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2" name="Line"/>
                    <p:cNvSpPr/>
                    <p:nvPr/>
                  </p:nvSpPr>
                  <p:spPr>
                    <a:xfrm>
                      <a:off x="0" y="5692088"/>
                      <a:ext cx="8207500" cy="1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3" name="Line"/>
                    <p:cNvSpPr/>
                    <p:nvPr/>
                  </p:nvSpPr>
                  <p:spPr>
                    <a:xfrm>
                      <a:off x="0" y="7333820"/>
                      <a:ext cx="8207500" cy="1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270" name="Group"/>
                  <p:cNvGrpSpPr/>
                  <p:nvPr/>
                </p:nvGrpSpPr>
                <p:grpSpPr>
                  <a:xfrm>
                    <a:off x="158244" y="197051"/>
                    <a:ext cx="8085200" cy="7923718"/>
                    <a:chOff x="-325065" y="-3132818"/>
                    <a:chExt cx="8085199" cy="7923716"/>
                  </a:xfrm>
                </p:grpSpPr>
                <p:sp>
                  <p:nvSpPr>
                    <p:cNvPr id="245" name="Line"/>
                    <p:cNvSpPr/>
                    <p:nvPr/>
                  </p:nvSpPr>
                  <p:spPr>
                    <a:xfrm flipV="1">
                      <a:off x="3621062" y="221753"/>
                      <a:ext cx="493056" cy="493056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6" name="Line"/>
                    <p:cNvSpPr/>
                    <p:nvPr/>
                  </p:nvSpPr>
                  <p:spPr>
                    <a:xfrm flipV="1">
                      <a:off x="5276295" y="125230"/>
                      <a:ext cx="360500" cy="581112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7" name="Line"/>
                    <p:cNvSpPr/>
                    <p:nvPr/>
                  </p:nvSpPr>
                  <p:spPr>
                    <a:xfrm flipV="1">
                      <a:off x="6918829" y="0"/>
                      <a:ext cx="141540" cy="714809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8" name="Line"/>
                    <p:cNvSpPr/>
                    <p:nvPr/>
                  </p:nvSpPr>
                  <p:spPr>
                    <a:xfrm flipH="1" flipV="1">
                      <a:off x="1673865" y="106759"/>
                      <a:ext cx="308898" cy="603817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9" name="Line"/>
                    <p:cNvSpPr/>
                    <p:nvPr/>
                  </p:nvSpPr>
                  <p:spPr>
                    <a:xfrm flipH="1" flipV="1">
                      <a:off x="0" y="378812"/>
                      <a:ext cx="340230" cy="340231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0" name="Line"/>
                    <p:cNvSpPr/>
                    <p:nvPr/>
                  </p:nvSpPr>
                  <p:spPr>
                    <a:xfrm flipV="1">
                      <a:off x="6906129" y="-1457144"/>
                      <a:ext cx="216335" cy="537887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1" name="Line"/>
                    <p:cNvSpPr/>
                    <p:nvPr/>
                  </p:nvSpPr>
                  <p:spPr>
                    <a:xfrm flipV="1">
                      <a:off x="5272062" y="-1274258"/>
                      <a:ext cx="346534" cy="346534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2" name="Line"/>
                    <p:cNvSpPr/>
                    <p:nvPr/>
                  </p:nvSpPr>
                  <p:spPr>
                    <a:xfrm flipV="1">
                      <a:off x="3633762" y="-1084998"/>
                      <a:ext cx="351445" cy="148807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3" name="Line"/>
                    <p:cNvSpPr/>
                    <p:nvPr/>
                  </p:nvSpPr>
                  <p:spPr>
                    <a:xfrm>
                      <a:off x="1995462" y="-927725"/>
                      <a:ext cx="484151" cy="200940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4" name="Line"/>
                    <p:cNvSpPr/>
                    <p:nvPr/>
                  </p:nvSpPr>
                  <p:spPr>
                    <a:xfrm>
                      <a:off x="344462" y="-923492"/>
                      <a:ext cx="271806" cy="508304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5" name="Line"/>
                    <p:cNvSpPr/>
                    <p:nvPr/>
                  </p:nvSpPr>
                  <p:spPr>
                    <a:xfrm flipH="1">
                      <a:off x="85314" y="-2561792"/>
                      <a:ext cx="259149" cy="693248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6" name="Line"/>
                    <p:cNvSpPr/>
                    <p:nvPr/>
                  </p:nvSpPr>
                  <p:spPr>
                    <a:xfrm>
                      <a:off x="1986996" y="-2570258"/>
                      <a:ext cx="158911" cy="585744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7" name="Line"/>
                    <p:cNvSpPr/>
                    <p:nvPr/>
                  </p:nvSpPr>
                  <p:spPr>
                    <a:xfrm>
                      <a:off x="3637996" y="-2574492"/>
                      <a:ext cx="630316" cy="276165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8" name="Line"/>
                    <p:cNvSpPr/>
                    <p:nvPr/>
                  </p:nvSpPr>
                  <p:spPr>
                    <a:xfrm flipV="1">
                      <a:off x="5272062" y="-2834837"/>
                      <a:ext cx="647647" cy="273046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9" name="Line"/>
                    <p:cNvSpPr/>
                    <p:nvPr/>
                  </p:nvSpPr>
                  <p:spPr>
                    <a:xfrm flipV="1">
                      <a:off x="6910362" y="-3132819"/>
                      <a:ext cx="562562" cy="562562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60" name="Line"/>
                    <p:cNvSpPr/>
                    <p:nvPr/>
                  </p:nvSpPr>
                  <p:spPr>
                    <a:xfrm flipH="1" flipV="1">
                      <a:off x="-325066" y="2097318"/>
                      <a:ext cx="665296" cy="266375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61" name="Line"/>
                    <p:cNvSpPr/>
                    <p:nvPr/>
                  </p:nvSpPr>
                  <p:spPr>
                    <a:xfrm flipH="1">
                      <a:off x="1262025" y="2350992"/>
                      <a:ext cx="713330" cy="392762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62" name="Line"/>
                    <p:cNvSpPr/>
                    <p:nvPr/>
                  </p:nvSpPr>
                  <p:spPr>
                    <a:xfrm flipH="1">
                      <a:off x="1540916" y="4001992"/>
                      <a:ext cx="440789" cy="734869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63" name="Line"/>
                    <p:cNvSpPr/>
                    <p:nvPr/>
                  </p:nvSpPr>
                  <p:spPr>
                    <a:xfrm flipH="1">
                      <a:off x="167345" y="4008342"/>
                      <a:ext cx="169710" cy="782556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64" name="Line"/>
                    <p:cNvSpPr/>
                    <p:nvPr/>
                  </p:nvSpPr>
                  <p:spPr>
                    <a:xfrm flipH="1">
                      <a:off x="3453470" y="4005167"/>
                      <a:ext cx="169710" cy="782556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65" name="Line"/>
                    <p:cNvSpPr/>
                    <p:nvPr/>
                  </p:nvSpPr>
                  <p:spPr>
                    <a:xfrm>
                      <a:off x="3626354" y="2373217"/>
                      <a:ext cx="418237" cy="678277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66" name="Line"/>
                    <p:cNvSpPr/>
                    <p:nvPr/>
                  </p:nvSpPr>
                  <p:spPr>
                    <a:xfrm>
                      <a:off x="5267829" y="2366867"/>
                      <a:ext cx="770724" cy="448325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67" name="Line"/>
                    <p:cNvSpPr/>
                    <p:nvPr/>
                  </p:nvSpPr>
                  <p:spPr>
                    <a:xfrm>
                      <a:off x="6915654" y="2370042"/>
                      <a:ext cx="811528" cy="195379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68" name="Line"/>
                    <p:cNvSpPr/>
                    <p:nvPr/>
                  </p:nvSpPr>
                  <p:spPr>
                    <a:xfrm flipV="1">
                      <a:off x="6909304" y="3757881"/>
                      <a:ext cx="850831" cy="253637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69" name="Line"/>
                    <p:cNvSpPr/>
                    <p:nvPr/>
                  </p:nvSpPr>
                  <p:spPr>
                    <a:xfrm flipV="1">
                      <a:off x="5280529" y="3572287"/>
                      <a:ext cx="417007" cy="417006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chemeClr val="accent1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</p:grpSp>
      <p:sp>
        <p:nvSpPr>
          <p:cNvPr id="275" name="Arrow"/>
          <p:cNvSpPr/>
          <p:nvPr/>
        </p:nvSpPr>
        <p:spPr>
          <a:xfrm>
            <a:off x="5555125" y="11809097"/>
            <a:ext cx="3995137" cy="552814"/>
          </a:xfrm>
          <a:prstGeom prst="rightArrow">
            <a:avLst>
              <a:gd name="adj1" fmla="val 48635"/>
              <a:gd name="adj2" fmla="val 97530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6" name="Arrow"/>
          <p:cNvSpPr/>
          <p:nvPr/>
        </p:nvSpPr>
        <p:spPr>
          <a:xfrm rot="16200000">
            <a:off x="543989" y="6952990"/>
            <a:ext cx="3995137" cy="552814"/>
          </a:xfrm>
          <a:prstGeom prst="rightArrow">
            <a:avLst>
              <a:gd name="adj1" fmla="val 48635"/>
              <a:gd name="adj2" fmla="val 97530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7" name="Time"/>
          <p:cNvSpPr txBox="1"/>
          <p:nvPr/>
        </p:nvSpPr>
        <p:spPr>
          <a:xfrm>
            <a:off x="657612" y="6782530"/>
            <a:ext cx="1446886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Time</a:t>
            </a:r>
          </a:p>
        </p:txBody>
      </p:sp>
      <p:sp>
        <p:nvSpPr>
          <p:cNvPr id="278" name="Space"/>
          <p:cNvSpPr txBox="1"/>
          <p:nvPr/>
        </p:nvSpPr>
        <p:spPr>
          <a:xfrm>
            <a:off x="6570898" y="12474345"/>
            <a:ext cx="185288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Space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9" name="Equation"/>
              <p:cNvSpPr txBox="1"/>
              <p:nvPr/>
            </p:nvSpPr>
            <p:spPr>
              <a:xfrm>
                <a:off x="14217191" y="7153637"/>
                <a:ext cx="6513643" cy="151721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ar-AE" sz="4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</m:d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∂</m:t>
                              </m:r>
                              <m:acc>
                                <m:accPr>
                                  <m:chr m:val="⃗"/>
                                  <m:ctrlPr>
                                    <a:rPr lang="ar-AE" sz="4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ar-AE" sz="4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4800" dirty="0"/>
              </a:p>
            </p:txBody>
          </p:sp>
        </mc:Choice>
        <mc:Fallback>
          <p:sp>
            <p:nvSpPr>
              <p:cNvPr id="27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7191" y="7153637"/>
                <a:ext cx="6513643" cy="1517210"/>
              </a:xfrm>
              <a:prstGeom prst="rect">
                <a:avLst/>
              </a:prstGeom>
              <a:blipFill>
                <a:blip r:embed="rId5"/>
                <a:stretch>
                  <a:fillRect l="-1362" t="-833" b="-125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0" name="Line"/>
          <p:cNvSpPr/>
          <p:nvPr/>
        </p:nvSpPr>
        <p:spPr>
          <a:xfrm>
            <a:off x="18539404" y="5861126"/>
            <a:ext cx="1" cy="1513468"/>
          </a:xfrm>
          <a:prstGeom prst="line">
            <a:avLst/>
          </a:prstGeom>
          <a:ln w="50800">
            <a:solidFill>
              <a:schemeClr val="accent4">
                <a:hueOff val="-1247790"/>
                <a:lumOff val="-1232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1" name="Classically conformal just like quenched QCD:"/>
              <p:cNvSpPr txBox="1"/>
              <p:nvPr/>
            </p:nvSpPr>
            <p:spPr>
              <a:xfrm>
                <a:off x="13909570" y="3813651"/>
                <a:ext cx="8408277" cy="15637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algn="ctr"/>
                <a:r>
                  <a:rPr dirty="0"/>
                  <a:t>Classically conformal just like quenched QCD: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]=0</m:t>
                    </m:r>
                  </m:oMath>
                </a14:m>
                <a:endParaRPr dirty="0"/>
              </a:p>
            </p:txBody>
          </p:sp>
        </mc:Choice>
        <mc:Fallback>
          <p:sp>
            <p:nvSpPr>
              <p:cNvPr id="281" name="Classically conformal just like quenched QCD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9570" y="3813651"/>
                <a:ext cx="8408277" cy="1563761"/>
              </a:xfrm>
              <a:prstGeom prst="rect">
                <a:avLst/>
              </a:prstGeom>
              <a:blipFill>
                <a:blip r:embed="rId6"/>
                <a:stretch>
                  <a:fillRect l="-2112" t="-12903" r="-3922" b="-1774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2" name="Interesting because"/>
              <p:cNvSpPr txBox="1"/>
              <p:nvPr/>
            </p:nvSpPr>
            <p:spPr>
              <a:xfrm>
                <a:off x="14300249" y="9495544"/>
                <a:ext cx="7922810" cy="100777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rPr dirty="0"/>
                  <a:t>Interesting because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7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575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575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p>
                        <m:r>
                          <a:rPr sz="575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dirty="0"/>
              </a:p>
            </p:txBody>
          </p:sp>
        </mc:Choice>
        <mc:Fallback>
          <p:sp>
            <p:nvSpPr>
              <p:cNvPr id="282" name="Interesting becaus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249" y="9495544"/>
                <a:ext cx="7922810" cy="1007776"/>
              </a:xfrm>
              <a:prstGeom prst="rect">
                <a:avLst/>
              </a:prstGeom>
              <a:blipFill>
                <a:blip r:embed="rId7"/>
                <a:stretch>
                  <a:fillRect l="-4160" r="-1440" b="-283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3" name="Radius of sphere:"/>
              <p:cNvSpPr txBox="1"/>
              <p:nvPr/>
            </p:nvSpPr>
            <p:spPr>
              <a:xfrm>
                <a:off x="14433132" y="11333192"/>
                <a:ext cx="7446292" cy="96461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t>Radius of sphere: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=1/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283" name="Radius of sphere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3132" y="11333192"/>
                <a:ext cx="7446292" cy="964614"/>
              </a:xfrm>
              <a:prstGeom prst="rect">
                <a:avLst/>
              </a:prstGeom>
              <a:blipFill>
                <a:blip r:embed="rId8"/>
                <a:stretch>
                  <a:fillRect l="-4259" t="-7792" r="-6303" b="-2597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04D436-1B9D-BD41-D438-42191AF7C75E}"/>
                  </a:ext>
                </a:extLst>
              </p:cNvPr>
              <p:cNvSpPr txBox="1"/>
              <p:nvPr/>
            </p:nvSpPr>
            <p:spPr>
              <a:xfrm>
                <a:off x="11734800" y="6525601"/>
                <a:ext cx="307777" cy="664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 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04D436-1B9D-BD41-D438-42191AF7C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6525601"/>
                <a:ext cx="307777" cy="664797"/>
              </a:xfrm>
              <a:prstGeom prst="rect">
                <a:avLst/>
              </a:prstGeom>
              <a:blipFill>
                <a:blip r:embed="rId9"/>
                <a:stretch>
                  <a:fillRect l="-72000" t="-14815" r="-68000" b="-4259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Asymptotic Freedo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Asymptotic Freedom</a:t>
            </a:r>
          </a:p>
        </p:txBody>
      </p:sp>
      <p:sp>
        <p:nvSpPr>
          <p:cNvPr id="287" name="A connection to string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A connection to strings</a:t>
            </a:r>
          </a:p>
        </p:txBody>
      </p:sp>
      <p:sp>
        <p:nvSpPr>
          <p:cNvPr id="288" name="Oval"/>
          <p:cNvSpPr/>
          <p:nvPr/>
        </p:nvSpPr>
        <p:spPr>
          <a:xfrm>
            <a:off x="2321642" y="4037484"/>
            <a:ext cx="2542640" cy="2600949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91" name="Group"/>
          <p:cNvGrpSpPr/>
          <p:nvPr/>
        </p:nvGrpSpPr>
        <p:grpSpPr>
          <a:xfrm>
            <a:off x="2668464" y="4402160"/>
            <a:ext cx="1828088" cy="1819623"/>
            <a:chOff x="0" y="0"/>
            <a:chExt cx="1828087" cy="1819621"/>
          </a:xfrm>
        </p:grpSpPr>
        <p:sp>
          <p:nvSpPr>
            <p:cNvPr id="289" name="Line"/>
            <p:cNvSpPr/>
            <p:nvPr/>
          </p:nvSpPr>
          <p:spPr>
            <a:xfrm flipV="1">
              <a:off x="923494" y="0"/>
              <a:ext cx="904594" cy="904594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90" name="Line"/>
            <p:cNvSpPr/>
            <p:nvPr/>
          </p:nvSpPr>
          <p:spPr>
            <a:xfrm flipV="1">
              <a:off x="-1" y="886367"/>
              <a:ext cx="933255" cy="933255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99" name="Group"/>
          <p:cNvGrpSpPr/>
          <p:nvPr/>
        </p:nvGrpSpPr>
        <p:grpSpPr>
          <a:xfrm>
            <a:off x="4511214" y="4740309"/>
            <a:ext cx="5275913" cy="2584888"/>
            <a:chOff x="0" y="0"/>
            <a:chExt cx="5275912" cy="2584886"/>
          </a:xfrm>
        </p:grpSpPr>
        <p:grpSp>
          <p:nvGrpSpPr>
            <p:cNvPr id="296" name="Group"/>
            <p:cNvGrpSpPr/>
            <p:nvPr/>
          </p:nvGrpSpPr>
          <p:grpSpPr>
            <a:xfrm>
              <a:off x="3939303" y="0"/>
              <a:ext cx="1336610" cy="1367261"/>
              <a:chOff x="0" y="0"/>
              <a:chExt cx="1336608" cy="1367260"/>
            </a:xfrm>
          </p:grpSpPr>
          <p:sp>
            <p:nvSpPr>
              <p:cNvPr id="292" name="Oval"/>
              <p:cNvSpPr/>
              <p:nvPr/>
            </p:nvSpPr>
            <p:spPr>
              <a:xfrm>
                <a:off x="0" y="0"/>
                <a:ext cx="1336609" cy="1367261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295" name="Group"/>
              <p:cNvGrpSpPr/>
              <p:nvPr/>
            </p:nvGrpSpPr>
            <p:grpSpPr>
              <a:xfrm>
                <a:off x="182316" y="191702"/>
                <a:ext cx="960986" cy="956536"/>
                <a:chOff x="0" y="0"/>
                <a:chExt cx="960985" cy="956534"/>
              </a:xfrm>
            </p:grpSpPr>
            <p:sp>
              <p:nvSpPr>
                <p:cNvPr id="293" name="Line"/>
                <p:cNvSpPr/>
                <p:nvPr/>
              </p:nvSpPr>
              <p:spPr>
                <a:xfrm flipV="1">
                  <a:off x="485460" y="0"/>
                  <a:ext cx="475526" cy="475525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94" name="Line"/>
                <p:cNvSpPr/>
                <p:nvPr/>
              </p:nvSpPr>
              <p:spPr>
                <a:xfrm flipV="1">
                  <a:off x="0" y="465943"/>
                  <a:ext cx="490591" cy="490592"/>
                </a:xfrm>
                <a:prstGeom prst="line">
                  <a:avLst/>
                </a:prstGeom>
                <a:noFill/>
                <a:ln w="50800" cap="flat">
                  <a:solidFill>
                    <a:srgbClr val="FFFF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</p:grpSp>
        </p:grpSp>
        <p:sp>
          <p:nvSpPr>
            <p:cNvPr id="297" name="Arrow"/>
            <p:cNvSpPr/>
            <p:nvPr/>
          </p:nvSpPr>
          <p:spPr>
            <a:xfrm>
              <a:off x="689557" y="335898"/>
              <a:ext cx="3011216" cy="663708"/>
            </a:xfrm>
            <a:prstGeom prst="rightArrow">
              <a:avLst>
                <a:gd name="adj1" fmla="val 50240"/>
                <a:gd name="adj2" fmla="val 63474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8" name="Lower energies"/>
            <p:cNvSpPr txBox="1"/>
            <p:nvPr/>
          </p:nvSpPr>
          <p:spPr>
            <a:xfrm>
              <a:off x="0" y="1776455"/>
              <a:ext cx="4262019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Lower energies</a:t>
              </a:r>
            </a:p>
          </p:txBody>
        </p:sp>
      </p:grpSp>
      <p:grpSp>
        <p:nvGrpSpPr>
          <p:cNvPr id="306" name="Group"/>
          <p:cNvGrpSpPr/>
          <p:nvPr/>
        </p:nvGrpSpPr>
        <p:grpSpPr>
          <a:xfrm>
            <a:off x="2631894" y="8079706"/>
            <a:ext cx="8081420" cy="5636204"/>
            <a:chOff x="0" y="0"/>
            <a:chExt cx="8081418" cy="5636202"/>
          </a:xfrm>
        </p:grpSpPr>
        <p:sp>
          <p:nvSpPr>
            <p:cNvPr id="300" name="Line"/>
            <p:cNvSpPr/>
            <p:nvPr/>
          </p:nvSpPr>
          <p:spPr>
            <a:xfrm flipV="1">
              <a:off x="905072" y="438031"/>
              <a:ext cx="1" cy="447075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01" name="Line"/>
            <p:cNvSpPr/>
            <p:nvPr/>
          </p:nvSpPr>
          <p:spPr>
            <a:xfrm>
              <a:off x="885520" y="4889144"/>
              <a:ext cx="5888058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372" name="Connection Line" descr="Connection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982" y="586991"/>
              <a:ext cx="5548036" cy="4338761"/>
            </a:xfrm>
            <a:prstGeom prst="rect">
              <a:avLst/>
            </a:prstGeom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3" name="Equation"/>
                <p:cNvSpPr txBox="1"/>
                <p:nvPr/>
              </p:nvSpPr>
              <p:spPr>
                <a:xfrm>
                  <a:off x="0" y="0"/>
                  <a:ext cx="536778" cy="64371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sz="4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sz="4800"/>
                </a:p>
              </p:txBody>
            </p:sp>
          </mc:Choice>
          <mc:Fallback>
            <p:sp>
              <p:nvSpPr>
                <p:cNvPr id="30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536778" cy="643714"/>
                </a:xfrm>
                <a:prstGeom prst="rect">
                  <a:avLst/>
                </a:prstGeom>
                <a:blipFill>
                  <a:blip r:embed="rId3"/>
                  <a:stretch>
                    <a:fillRect l="-39535" r="-46512" b="-45098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4" name="distance"/>
            <p:cNvSpPr/>
            <p:nvPr/>
          </p:nvSpPr>
          <p:spPr>
            <a:xfrm>
              <a:off x="6811417" y="436620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distance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5" name="Equation"/>
                <p:cNvSpPr txBox="1"/>
                <p:nvPr/>
              </p:nvSpPr>
              <p:spPr>
                <a:xfrm>
                  <a:off x="6832617" y="4720190"/>
                  <a:ext cx="279808" cy="7386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sz="4800" dirty="0"/>
                </a:p>
              </p:txBody>
            </p:sp>
          </mc:Choice>
          <mc:Fallback>
            <p:sp>
              <p:nvSpPr>
                <p:cNvPr id="30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2617" y="4720190"/>
                  <a:ext cx="279808" cy="738664"/>
                </a:xfrm>
                <a:prstGeom prst="rect">
                  <a:avLst/>
                </a:prstGeom>
                <a:blipFill>
                  <a:blip r:embed="rId4"/>
                  <a:stretch>
                    <a:fillRect l="-52174" r="-6956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3" name="Group"/>
          <p:cNvGrpSpPr/>
          <p:nvPr/>
        </p:nvGrpSpPr>
        <p:grpSpPr>
          <a:xfrm>
            <a:off x="14680334" y="1089578"/>
            <a:ext cx="6083332" cy="12239870"/>
            <a:chOff x="0" y="-2"/>
            <a:chExt cx="6083330" cy="12239868"/>
          </a:xfrm>
        </p:grpSpPr>
        <p:grpSp>
          <p:nvGrpSpPr>
            <p:cNvPr id="346" name="Group"/>
            <p:cNvGrpSpPr/>
            <p:nvPr/>
          </p:nvGrpSpPr>
          <p:grpSpPr>
            <a:xfrm>
              <a:off x="0" y="-2"/>
              <a:ext cx="6083330" cy="6057126"/>
              <a:chOff x="0" y="-1"/>
              <a:chExt cx="6083329" cy="6057124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07" name="Equation"/>
                  <p:cNvSpPr txBox="1"/>
                  <p:nvPr/>
                </p:nvSpPr>
                <p:spPr>
                  <a:xfrm>
                    <a:off x="3253009" y="1912566"/>
                    <a:ext cx="1065162" cy="61209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latinLnBrk="1">
                      <a:lnSpc>
                        <a:spcPct val="100000"/>
                      </a:lnSpc>
                      <a:spcBef>
                        <a:spcPts val="0"/>
                      </a:spcBef>
                      <a:defRPr sz="18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ar-AE" sz="3500" i="1" smtClean="0">
                                  <a:solidFill>
                                    <a:srgbClr val="00A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ar-AE" sz="3500" i="1">
                                  <a:solidFill>
                                    <a:srgbClr val="00A1F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  <m:r>
                            <a:rPr lang="ar-AE" sz="3500" i="1">
                              <a:solidFill>
                                <a:srgbClr val="00A1F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3500" i="1">
                              <a:solidFill>
                                <a:srgbClr val="00A1F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ar-AE" sz="3500" i="1">
                              <a:solidFill>
                                <a:srgbClr val="00A1F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sz="3500" dirty="0">
                      <a:solidFill>
                        <a:srgbClr val="00A2FF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07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3009" y="1912566"/>
                    <a:ext cx="1065162" cy="61209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2941" r="-12941" b="-32653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45" name="Group"/>
              <p:cNvGrpSpPr/>
              <p:nvPr/>
            </p:nvGrpSpPr>
            <p:grpSpPr>
              <a:xfrm>
                <a:off x="0" y="-1"/>
                <a:ext cx="6083329" cy="6057124"/>
                <a:chOff x="0" y="0"/>
                <a:chExt cx="6083328" cy="6057122"/>
              </a:xfrm>
            </p:grpSpPr>
            <p:grpSp>
              <p:nvGrpSpPr>
                <p:cNvPr id="318" name="Group"/>
                <p:cNvGrpSpPr/>
                <p:nvPr/>
              </p:nvGrpSpPr>
              <p:grpSpPr>
                <a:xfrm>
                  <a:off x="0" y="-1"/>
                  <a:ext cx="6056803" cy="6057124"/>
                  <a:chOff x="0" y="0"/>
                  <a:chExt cx="6056802" cy="6057122"/>
                </a:xfrm>
              </p:grpSpPr>
              <p:sp>
                <p:nvSpPr>
                  <p:cNvPr id="308" name="Line"/>
                  <p:cNvSpPr/>
                  <p:nvPr/>
                </p:nvSpPr>
                <p:spPr>
                  <a:xfrm flipV="1">
                    <a:off x="610387" y="-1"/>
                    <a:ext cx="1" cy="6057124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09" name="Line"/>
                  <p:cNvSpPr/>
                  <p:nvPr/>
                </p:nvSpPr>
                <p:spPr>
                  <a:xfrm flipV="1">
                    <a:off x="1821919" y="0"/>
                    <a:ext cx="1" cy="6057123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10" name="Line"/>
                  <p:cNvSpPr/>
                  <p:nvPr/>
                </p:nvSpPr>
                <p:spPr>
                  <a:xfrm flipV="1">
                    <a:off x="3033451" y="0"/>
                    <a:ext cx="1" cy="6057123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11" name="Line"/>
                  <p:cNvSpPr/>
                  <p:nvPr/>
                </p:nvSpPr>
                <p:spPr>
                  <a:xfrm flipV="1">
                    <a:off x="4244984" y="0"/>
                    <a:ext cx="1" cy="6057123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12" name="Line"/>
                  <p:cNvSpPr/>
                  <p:nvPr/>
                </p:nvSpPr>
                <p:spPr>
                  <a:xfrm flipV="1">
                    <a:off x="5456516" y="0"/>
                    <a:ext cx="1" cy="6057123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13" name="Line"/>
                  <p:cNvSpPr/>
                  <p:nvPr/>
                </p:nvSpPr>
                <p:spPr>
                  <a:xfrm>
                    <a:off x="0" y="565933"/>
                    <a:ext cx="6056803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14" name="Line"/>
                  <p:cNvSpPr/>
                  <p:nvPr/>
                </p:nvSpPr>
                <p:spPr>
                  <a:xfrm>
                    <a:off x="0" y="1777466"/>
                    <a:ext cx="6056803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15" name="Line"/>
                  <p:cNvSpPr/>
                  <p:nvPr/>
                </p:nvSpPr>
                <p:spPr>
                  <a:xfrm>
                    <a:off x="0" y="2988998"/>
                    <a:ext cx="6056803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16" name="Line"/>
                  <p:cNvSpPr/>
                  <p:nvPr/>
                </p:nvSpPr>
                <p:spPr>
                  <a:xfrm>
                    <a:off x="0" y="4200530"/>
                    <a:ext cx="6056803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17" name="Line"/>
                  <p:cNvSpPr/>
                  <p:nvPr/>
                </p:nvSpPr>
                <p:spPr>
                  <a:xfrm>
                    <a:off x="0" y="5412062"/>
                    <a:ext cx="6056803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344" name="Group"/>
                <p:cNvGrpSpPr/>
                <p:nvPr/>
              </p:nvGrpSpPr>
              <p:grpSpPr>
                <a:xfrm>
                  <a:off x="116777" y="145416"/>
                  <a:ext cx="5966552" cy="5847383"/>
                  <a:chOff x="-239885" y="-2311893"/>
                  <a:chExt cx="5966550" cy="5847381"/>
                </a:xfrm>
              </p:grpSpPr>
              <p:sp>
                <p:nvSpPr>
                  <p:cNvPr id="319" name="Line"/>
                  <p:cNvSpPr/>
                  <p:nvPr/>
                </p:nvSpPr>
                <p:spPr>
                  <a:xfrm flipV="1">
                    <a:off x="2672197" y="163645"/>
                    <a:ext cx="363856" cy="363855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0" name="Line"/>
                  <p:cNvSpPr/>
                  <p:nvPr/>
                </p:nvSpPr>
                <p:spPr>
                  <a:xfrm flipV="1">
                    <a:off x="3893692" y="92414"/>
                    <a:ext cx="266035" cy="428838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1" name="Line"/>
                  <p:cNvSpPr/>
                  <p:nvPr/>
                </p:nvSpPr>
                <p:spPr>
                  <a:xfrm flipV="1">
                    <a:off x="5105816" y="0"/>
                    <a:ext cx="104451" cy="527500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2" name="Line"/>
                  <p:cNvSpPr/>
                  <p:nvPr/>
                </p:nvSpPr>
                <p:spPr>
                  <a:xfrm flipH="1" flipV="1">
                    <a:off x="1235244" y="78783"/>
                    <a:ext cx="227955" cy="445593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3" name="Line"/>
                  <p:cNvSpPr/>
                  <p:nvPr/>
                </p:nvSpPr>
                <p:spPr>
                  <a:xfrm flipH="1" flipV="1">
                    <a:off x="0" y="279548"/>
                    <a:ext cx="251076" cy="251077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4" name="Line"/>
                  <p:cNvSpPr/>
                  <p:nvPr/>
                </p:nvSpPr>
                <p:spPr>
                  <a:xfrm flipV="1">
                    <a:off x="5096444" y="-1075313"/>
                    <a:ext cx="159646" cy="396938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5" name="Line"/>
                  <p:cNvSpPr/>
                  <p:nvPr/>
                </p:nvSpPr>
                <p:spPr>
                  <a:xfrm flipV="1">
                    <a:off x="3890568" y="-940351"/>
                    <a:ext cx="255729" cy="255728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6" name="Line"/>
                  <p:cNvSpPr/>
                  <p:nvPr/>
                </p:nvSpPr>
                <p:spPr>
                  <a:xfrm flipV="1">
                    <a:off x="2681569" y="-800685"/>
                    <a:ext cx="259353" cy="109814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7" name="Line"/>
                  <p:cNvSpPr/>
                  <p:nvPr/>
                </p:nvSpPr>
                <p:spPr>
                  <a:xfrm>
                    <a:off x="1472570" y="-684624"/>
                    <a:ext cx="357284" cy="148287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8" name="Line"/>
                  <p:cNvSpPr/>
                  <p:nvPr/>
                </p:nvSpPr>
                <p:spPr>
                  <a:xfrm>
                    <a:off x="254199" y="-681500"/>
                    <a:ext cx="200582" cy="375108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9" name="Line"/>
                  <p:cNvSpPr/>
                  <p:nvPr/>
                </p:nvSpPr>
                <p:spPr>
                  <a:xfrm flipH="1">
                    <a:off x="62958" y="-1890499"/>
                    <a:ext cx="191242" cy="511589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0" name="Line"/>
                  <p:cNvSpPr/>
                  <p:nvPr/>
                </p:nvSpPr>
                <p:spPr>
                  <a:xfrm>
                    <a:off x="1466322" y="-1896747"/>
                    <a:ext cx="117271" cy="432256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1" name="Line"/>
                  <p:cNvSpPr/>
                  <p:nvPr/>
                </p:nvSpPr>
                <p:spPr>
                  <a:xfrm>
                    <a:off x="2684694" y="-1899871"/>
                    <a:ext cx="465148" cy="203799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2" name="Line"/>
                  <p:cNvSpPr/>
                  <p:nvPr/>
                </p:nvSpPr>
                <p:spPr>
                  <a:xfrm flipV="1">
                    <a:off x="3890569" y="-2091995"/>
                    <a:ext cx="477937" cy="201497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3" name="Line"/>
                  <p:cNvSpPr/>
                  <p:nvPr/>
                </p:nvSpPr>
                <p:spPr>
                  <a:xfrm flipV="1">
                    <a:off x="5099568" y="-2311894"/>
                    <a:ext cx="415148" cy="415148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4" name="Line"/>
                  <p:cNvSpPr/>
                  <p:nvPr/>
                </p:nvSpPr>
                <p:spPr>
                  <a:xfrm flipH="1" flipV="1">
                    <a:off x="-239886" y="1547736"/>
                    <a:ext cx="490962" cy="196574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5" name="Line"/>
                  <p:cNvSpPr/>
                  <p:nvPr/>
                </p:nvSpPr>
                <p:spPr>
                  <a:xfrm flipH="1">
                    <a:off x="931323" y="1734936"/>
                    <a:ext cx="526409" cy="289844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6" name="Line"/>
                  <p:cNvSpPr/>
                  <p:nvPr/>
                </p:nvSpPr>
                <p:spPr>
                  <a:xfrm flipH="1">
                    <a:off x="1137134" y="2953308"/>
                    <a:ext cx="325284" cy="542304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7" name="Line"/>
                  <p:cNvSpPr/>
                  <p:nvPr/>
                </p:nvSpPr>
                <p:spPr>
                  <a:xfrm flipH="1">
                    <a:off x="123493" y="2957994"/>
                    <a:ext cx="125240" cy="577495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8" name="Line"/>
                  <p:cNvSpPr/>
                  <p:nvPr/>
                </p:nvSpPr>
                <p:spPr>
                  <a:xfrm flipH="1">
                    <a:off x="2548521" y="2955651"/>
                    <a:ext cx="125240" cy="577495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9" name="Line"/>
                  <p:cNvSpPr/>
                  <p:nvPr/>
                </p:nvSpPr>
                <p:spPr>
                  <a:xfrm>
                    <a:off x="2676103" y="1751338"/>
                    <a:ext cx="308642" cy="500541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0" name="Line"/>
                  <p:cNvSpPr/>
                  <p:nvPr/>
                </p:nvSpPr>
                <p:spPr>
                  <a:xfrm>
                    <a:off x="3887445" y="1746652"/>
                    <a:ext cx="568763" cy="330846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1" name="Line"/>
                  <p:cNvSpPr/>
                  <p:nvPr/>
                </p:nvSpPr>
                <p:spPr>
                  <a:xfrm>
                    <a:off x="5103473" y="1748995"/>
                    <a:ext cx="598875" cy="144182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2" name="Line"/>
                  <p:cNvSpPr/>
                  <p:nvPr/>
                </p:nvSpPr>
                <p:spPr>
                  <a:xfrm flipV="1">
                    <a:off x="5098787" y="2773164"/>
                    <a:ext cx="627879" cy="187174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3" name="Line"/>
                  <p:cNvSpPr/>
                  <p:nvPr/>
                </p:nvSpPr>
                <p:spPr>
                  <a:xfrm flipV="1">
                    <a:off x="3896817" y="2636203"/>
                    <a:ext cx="307734" cy="307734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</p:grpSp>
          </p:grpSp>
        </p:grpSp>
        <p:grpSp>
          <p:nvGrpSpPr>
            <p:cNvPr id="349" name="Group"/>
            <p:cNvGrpSpPr/>
            <p:nvPr/>
          </p:nvGrpSpPr>
          <p:grpSpPr>
            <a:xfrm>
              <a:off x="716587" y="7203323"/>
              <a:ext cx="5048405" cy="5036542"/>
              <a:chOff x="0" y="0"/>
              <a:chExt cx="5048403" cy="5036541"/>
            </a:xfrm>
          </p:grpSpPr>
          <p:sp>
            <p:nvSpPr>
              <p:cNvPr id="347" name="Circle"/>
              <p:cNvSpPr/>
              <p:nvPr/>
            </p:nvSpPr>
            <p:spPr>
              <a:xfrm>
                <a:off x="0" y="0"/>
                <a:ext cx="5036542" cy="5036542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8" name="Oval"/>
              <p:cNvSpPr/>
              <p:nvPr/>
            </p:nvSpPr>
            <p:spPr>
              <a:xfrm>
                <a:off x="0" y="1620433"/>
                <a:ext cx="5048404" cy="1736715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352" name="Group"/>
            <p:cNvGrpSpPr/>
            <p:nvPr/>
          </p:nvGrpSpPr>
          <p:grpSpPr>
            <a:xfrm>
              <a:off x="716587" y="7203323"/>
              <a:ext cx="5036544" cy="5036543"/>
              <a:chOff x="0" y="0"/>
              <a:chExt cx="5036542" cy="5036542"/>
            </a:xfrm>
          </p:grpSpPr>
          <p:sp>
            <p:nvSpPr>
              <p:cNvPr id="350" name="Circle"/>
              <p:cNvSpPr/>
              <p:nvPr/>
            </p:nvSpPr>
            <p:spPr>
              <a:xfrm>
                <a:off x="0" y="0"/>
                <a:ext cx="5036542" cy="5036542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51" name="Oval"/>
              <p:cNvSpPr/>
              <p:nvPr/>
            </p:nvSpPr>
            <p:spPr>
              <a:xfrm>
                <a:off x="0" y="1620433"/>
                <a:ext cx="5036542" cy="1736715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</p:grpSp>
      </p:grpSp>
      <p:grpSp>
        <p:nvGrpSpPr>
          <p:cNvPr id="358" name="Group"/>
          <p:cNvGrpSpPr/>
          <p:nvPr/>
        </p:nvGrpSpPr>
        <p:grpSpPr>
          <a:xfrm>
            <a:off x="14615351" y="4015574"/>
            <a:ext cx="6183804" cy="8497821"/>
            <a:chOff x="-63499" y="-63500"/>
            <a:chExt cx="6183802" cy="8497820"/>
          </a:xfrm>
        </p:grpSpPr>
        <p:pic>
          <p:nvPicPr>
            <p:cNvPr id="354" name="Shape Shape" descr="Shape Shap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2039" y="5549041"/>
              <a:ext cx="3895806" cy="2885279"/>
            </a:xfrm>
            <a:prstGeom prst="rect">
              <a:avLst/>
            </a:prstGeom>
            <a:effectLst/>
          </p:spPr>
        </p:pic>
        <p:pic>
          <p:nvPicPr>
            <p:cNvPr id="356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63500" y="-63500"/>
              <a:ext cx="6183803" cy="127000"/>
            </a:xfrm>
            <a:prstGeom prst="rect">
              <a:avLst/>
            </a:prstGeom>
            <a:effectLst/>
          </p:spPr>
        </p:pic>
      </p:grpSp>
      <p:grpSp>
        <p:nvGrpSpPr>
          <p:cNvPr id="363" name="Group"/>
          <p:cNvGrpSpPr/>
          <p:nvPr/>
        </p:nvGrpSpPr>
        <p:grpSpPr>
          <a:xfrm>
            <a:off x="14610990" y="2807216"/>
            <a:ext cx="6183804" cy="9282544"/>
            <a:chOff x="-63499" y="-63500"/>
            <a:chExt cx="6183802" cy="9282542"/>
          </a:xfrm>
        </p:grpSpPr>
        <p:pic>
          <p:nvPicPr>
            <p:cNvPr id="359" name="Shape Shape" descr="Shape Shape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81218" y="6091451"/>
              <a:ext cx="3644695" cy="3127592"/>
            </a:xfrm>
            <a:prstGeom prst="rect">
              <a:avLst/>
            </a:prstGeom>
            <a:effectLst/>
          </p:spPr>
        </p:pic>
        <p:pic>
          <p:nvPicPr>
            <p:cNvPr id="361" name="Line Line" descr="Line Lin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63500" y="-63500"/>
              <a:ext cx="6183803" cy="127000"/>
            </a:xfrm>
            <a:prstGeom prst="rect">
              <a:avLst/>
            </a:prstGeom>
            <a:effectLst/>
          </p:spPr>
        </p:pic>
      </p:grpSp>
      <p:grpSp>
        <p:nvGrpSpPr>
          <p:cNvPr id="370" name="Group"/>
          <p:cNvGrpSpPr/>
          <p:nvPr/>
        </p:nvGrpSpPr>
        <p:grpSpPr>
          <a:xfrm>
            <a:off x="570405" y="7863050"/>
            <a:ext cx="9069352" cy="4834371"/>
            <a:chOff x="0" y="0"/>
            <a:chExt cx="9069351" cy="4834370"/>
          </a:xfrm>
        </p:grpSpPr>
        <p:sp>
          <p:nvSpPr>
            <p:cNvPr id="364" name="Parallelogram"/>
            <p:cNvSpPr/>
            <p:nvPr/>
          </p:nvSpPr>
          <p:spPr>
            <a:xfrm>
              <a:off x="0" y="2984165"/>
              <a:ext cx="2379155" cy="112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367" name="Group"/>
            <p:cNvGrpSpPr/>
            <p:nvPr/>
          </p:nvGrpSpPr>
          <p:grpSpPr>
            <a:xfrm>
              <a:off x="8309374" y="0"/>
              <a:ext cx="759978" cy="759977"/>
              <a:chOff x="0" y="-3175"/>
              <a:chExt cx="759976" cy="759976"/>
            </a:xfrm>
          </p:grpSpPr>
          <p:sp>
            <p:nvSpPr>
              <p:cNvPr id="365" name="Circle"/>
              <p:cNvSpPr/>
              <p:nvPr/>
            </p:nvSpPr>
            <p:spPr>
              <a:xfrm>
                <a:off x="0" y="-3175"/>
                <a:ext cx="759977" cy="759977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66" name="Oval"/>
              <p:cNvSpPr/>
              <p:nvPr/>
            </p:nvSpPr>
            <p:spPr>
              <a:xfrm>
                <a:off x="0" y="244511"/>
                <a:ext cx="754970" cy="262058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374" name="Connection Line"/>
            <p:cNvSpPr/>
            <p:nvPr/>
          </p:nvSpPr>
          <p:spPr>
            <a:xfrm>
              <a:off x="2464828" y="3601080"/>
              <a:ext cx="1026518" cy="1233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0399" y="7887"/>
                    <a:pt x="13199" y="687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75" name="Connection Line"/>
            <p:cNvSpPr/>
            <p:nvPr/>
          </p:nvSpPr>
          <p:spPr>
            <a:xfrm>
              <a:off x="7598762" y="370452"/>
              <a:ext cx="478872" cy="84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15" h="21600" extrusionOk="0">
                  <a:moveTo>
                    <a:pt x="14298" y="21600"/>
                  </a:moveTo>
                  <a:cubicBezTo>
                    <a:pt x="-5385" y="14767"/>
                    <a:pt x="-4746" y="7567"/>
                    <a:pt x="16215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1" animBg="1" advAuto="0"/>
      <p:bldP spid="299" grpId="2" animBg="1" advAuto="0"/>
      <p:bldP spid="306" grpId="3" animBg="1" advAuto="0"/>
      <p:bldP spid="353" grpId="4" animBg="1" advAuto="0"/>
      <p:bldP spid="358" grpId="5" animBg="1" advAuto="0"/>
      <p:bldP spid="363" grpId="6" animBg="1" advAuto="0"/>
      <p:bldP spid="370" grpId="7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77" name="Dynamical Mass Generation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t>Dynamical Mass Generation </a:t>
                </a:r>
                <a14:m>
                  <m:oMath xmlns:m="http://schemas.openxmlformats.org/officeDocument/2006/math">
                    <m:r>
                      <a:rPr sz="8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sz="8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8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377" name="Dynamical Mass Generation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2717" t="-34211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0" name="Group"/>
          <p:cNvGrpSpPr/>
          <p:nvPr/>
        </p:nvGrpSpPr>
        <p:grpSpPr>
          <a:xfrm>
            <a:off x="2848741" y="3259263"/>
            <a:ext cx="3195280" cy="3195281"/>
            <a:chOff x="0" y="0"/>
            <a:chExt cx="3195279" cy="3195279"/>
          </a:xfrm>
        </p:grpSpPr>
        <p:sp>
          <p:nvSpPr>
            <p:cNvPr id="378" name="Circle"/>
            <p:cNvSpPr/>
            <p:nvPr/>
          </p:nvSpPr>
          <p:spPr>
            <a:xfrm>
              <a:off x="0" y="0"/>
              <a:ext cx="3195280" cy="3195280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9" name="Oval"/>
            <p:cNvSpPr/>
            <p:nvPr/>
          </p:nvSpPr>
          <p:spPr>
            <a:xfrm>
              <a:off x="0" y="1028034"/>
              <a:ext cx="3193468" cy="1101806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81" name="Line"/>
          <p:cNvSpPr/>
          <p:nvPr/>
        </p:nvSpPr>
        <p:spPr>
          <a:xfrm flipV="1">
            <a:off x="4466611" y="3264446"/>
            <a:ext cx="1" cy="1513446"/>
          </a:xfrm>
          <a:prstGeom prst="line">
            <a:avLst/>
          </a:prstGeom>
          <a:ln w="508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82" name="Line"/>
          <p:cNvSpPr/>
          <p:nvPr/>
        </p:nvSpPr>
        <p:spPr>
          <a:xfrm>
            <a:off x="4466611" y="3256083"/>
            <a:ext cx="520836" cy="1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83" name="Line"/>
          <p:cNvSpPr/>
          <p:nvPr/>
        </p:nvSpPr>
        <p:spPr>
          <a:xfrm>
            <a:off x="4464079" y="3248486"/>
            <a:ext cx="139531" cy="534895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84" name="Two massless Goldstone bosons"/>
          <p:cNvSpPr txBox="1"/>
          <p:nvPr/>
        </p:nvSpPr>
        <p:spPr>
          <a:xfrm>
            <a:off x="6589090" y="3496953"/>
            <a:ext cx="4146373" cy="289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Two</a:t>
            </a:r>
            <a:r>
              <a:t> massless Goldstone bosons</a:t>
            </a:r>
          </a:p>
        </p:txBody>
      </p:sp>
      <p:sp>
        <p:nvSpPr>
          <p:cNvPr id="3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392" name="Group"/>
          <p:cNvGrpSpPr/>
          <p:nvPr/>
        </p:nvGrpSpPr>
        <p:grpSpPr>
          <a:xfrm>
            <a:off x="3180970" y="2531911"/>
            <a:ext cx="22115822" cy="10768832"/>
            <a:chOff x="0" y="-280447"/>
            <a:chExt cx="22115820" cy="10768831"/>
          </a:xfrm>
        </p:grpSpPr>
        <p:grpSp>
          <p:nvGrpSpPr>
            <p:cNvPr id="389" name="Group"/>
            <p:cNvGrpSpPr/>
            <p:nvPr/>
          </p:nvGrpSpPr>
          <p:grpSpPr>
            <a:xfrm>
              <a:off x="0" y="550200"/>
              <a:ext cx="6775781" cy="9778410"/>
              <a:chOff x="0" y="0"/>
              <a:chExt cx="6775780" cy="9778409"/>
            </a:xfrm>
          </p:grpSpPr>
          <p:sp>
            <p:nvSpPr>
              <p:cNvPr id="386" name="Multiplication Sign"/>
              <p:cNvSpPr/>
              <p:nvPr/>
            </p:nvSpPr>
            <p:spPr>
              <a:xfrm>
                <a:off x="3008748" y="0"/>
                <a:ext cx="3404056" cy="3404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7" h="21577" extrusionOk="0">
                    <a:moveTo>
                      <a:pt x="3398" y="1"/>
                    </a:moveTo>
                    <a:cubicBezTo>
                      <a:pt x="3368" y="1"/>
                      <a:pt x="3338" y="12"/>
                      <a:pt x="3315" y="35"/>
                    </a:cubicBezTo>
                    <a:lnTo>
                      <a:pt x="35" y="3315"/>
                    </a:lnTo>
                    <a:cubicBezTo>
                      <a:pt x="-11" y="3361"/>
                      <a:pt x="-11" y="3434"/>
                      <a:pt x="35" y="3480"/>
                    </a:cubicBezTo>
                    <a:lnTo>
                      <a:pt x="7290" y="10733"/>
                    </a:lnTo>
                    <a:cubicBezTo>
                      <a:pt x="7320" y="10764"/>
                      <a:pt x="7320" y="10813"/>
                      <a:pt x="7290" y="10843"/>
                    </a:cubicBezTo>
                    <a:lnTo>
                      <a:pt x="35" y="18098"/>
                    </a:lnTo>
                    <a:cubicBezTo>
                      <a:pt x="-11" y="18144"/>
                      <a:pt x="-11" y="18217"/>
                      <a:pt x="35" y="18263"/>
                    </a:cubicBezTo>
                    <a:lnTo>
                      <a:pt x="3315" y="21543"/>
                    </a:lnTo>
                    <a:cubicBezTo>
                      <a:pt x="3361" y="21589"/>
                      <a:pt x="3434" y="21589"/>
                      <a:pt x="3480" y="21543"/>
                    </a:cubicBezTo>
                    <a:lnTo>
                      <a:pt x="10733" y="14288"/>
                    </a:lnTo>
                    <a:cubicBezTo>
                      <a:pt x="10764" y="14258"/>
                      <a:pt x="10814" y="14258"/>
                      <a:pt x="10845" y="14288"/>
                    </a:cubicBezTo>
                    <a:lnTo>
                      <a:pt x="18098" y="21543"/>
                    </a:lnTo>
                    <a:cubicBezTo>
                      <a:pt x="18144" y="21589"/>
                      <a:pt x="18217" y="21589"/>
                      <a:pt x="18263" y="21543"/>
                    </a:cubicBezTo>
                    <a:lnTo>
                      <a:pt x="21543" y="18263"/>
                    </a:lnTo>
                    <a:cubicBezTo>
                      <a:pt x="21589" y="18217"/>
                      <a:pt x="21589" y="18144"/>
                      <a:pt x="21543" y="18098"/>
                    </a:cubicBezTo>
                    <a:lnTo>
                      <a:pt x="14288" y="10845"/>
                    </a:lnTo>
                    <a:cubicBezTo>
                      <a:pt x="14258" y="10814"/>
                      <a:pt x="14258" y="10764"/>
                      <a:pt x="14288" y="10733"/>
                    </a:cubicBezTo>
                    <a:lnTo>
                      <a:pt x="21543" y="3480"/>
                    </a:lnTo>
                    <a:cubicBezTo>
                      <a:pt x="21588" y="3434"/>
                      <a:pt x="21588" y="3360"/>
                      <a:pt x="21543" y="3315"/>
                    </a:cubicBezTo>
                    <a:lnTo>
                      <a:pt x="18263" y="35"/>
                    </a:lnTo>
                    <a:cubicBezTo>
                      <a:pt x="18217" y="-11"/>
                      <a:pt x="18144" y="-11"/>
                      <a:pt x="18098" y="35"/>
                    </a:cubicBezTo>
                    <a:lnTo>
                      <a:pt x="10845" y="7290"/>
                    </a:lnTo>
                    <a:cubicBezTo>
                      <a:pt x="10814" y="7320"/>
                      <a:pt x="10765" y="7320"/>
                      <a:pt x="10735" y="7290"/>
                    </a:cubicBezTo>
                    <a:lnTo>
                      <a:pt x="3480" y="35"/>
                    </a:lnTo>
                    <a:cubicBezTo>
                      <a:pt x="3457" y="12"/>
                      <a:pt x="3428" y="1"/>
                      <a:pt x="3398" y="1"/>
                    </a:cubicBezTo>
                    <a:close/>
                  </a:path>
                </a:pathLst>
              </a:custGeom>
              <a:solidFill>
                <a:srgbClr val="ED220D">
                  <a:alpha val="48398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87" name="Arrow"/>
              <p:cNvSpPr/>
              <p:nvPr/>
            </p:nvSpPr>
            <p:spPr>
              <a:xfrm rot="5400000">
                <a:off x="3017440" y="5411787"/>
                <a:ext cx="3497692" cy="797862"/>
              </a:xfrm>
              <a:prstGeom prst="rightArrow">
                <a:avLst>
                  <a:gd name="adj1" fmla="val 46728"/>
                  <a:gd name="adj2" fmla="val 81245"/>
                </a:avLst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88" name="Dynamically generated massive   triplet “ ”"/>
                  <p:cNvSpPr txBox="1"/>
                  <p:nvPr/>
                </p:nvSpPr>
                <p:spPr>
                  <a:xfrm>
                    <a:off x="0" y="7862913"/>
                    <a:ext cx="6775781" cy="191549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r>
                      <a:t>Dynamically generated massive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(3)</m:t>
                        </m:r>
                      </m:oMath>
                    </a14:m>
                    <a:r>
                      <a:t> triplet “</a:t>
                    </a:r>
                    <a14:m>
                      <m:oMath xmlns:m="http://schemas.openxmlformats.org/officeDocument/2006/math"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a14:m>
                    <a:r>
                      <a:t>”</a:t>
                    </a:r>
                  </a:p>
                </p:txBody>
              </p:sp>
            </mc:Choice>
            <mc:Fallback>
              <p:sp>
                <p:nvSpPr>
                  <p:cNvPr id="388" name="Dynamically generated massive   triplet “ ”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7862913"/>
                    <a:ext cx="6775781" cy="191549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4682" t="-20395" r="-375" b="-25000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0" name="Equation"/>
                <p:cNvSpPr txBox="1"/>
                <p:nvPr/>
              </p:nvSpPr>
              <p:spPr>
                <a:xfrm>
                  <a:off x="9553978" y="-280447"/>
                  <a:ext cx="10675678" cy="17131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ar-AE" sz="4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AE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ar-AE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⟨</m:t>
                        </m:r>
                        <m:acc>
                          <m:accPr>
                            <m:chr m:val="⃗"/>
                            <m:ctrlPr>
                              <a:rPr lang="ar-AE" sz="4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ar-AE" sz="4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  <m:r>
                          <a:rPr lang="ar-AE" sz="4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ar-AE" sz="4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ar-AE" sz="4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)⋅</m:t>
                        </m:r>
                        <m:acc>
                          <m:accPr>
                            <m:chr m:val="⃗"/>
                            <m:ctrlPr>
                              <a:rPr lang="ar-AE" sz="4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ar-AE" sz="4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  <m:r>
                          <a:rPr lang="ar-AE" sz="4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(0,−</m:t>
                        </m:r>
                        <m:acc>
                          <m:accPr>
                            <m:chr m:val="⃗"/>
                            <m:ctrlPr>
                              <a:rPr lang="ar-AE" sz="4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)⟩=</m:t>
                        </m:r>
                        <m:f>
                          <m:fPr>
                            <m:ctrlPr>
                              <a:rPr lang="ar-AE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AE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ar-AE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ar-AE" sz="480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ar-AE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ar-AE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ar-AE"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acc>
                                  <m:accPr>
                                    <m:chr m:val="⃗"/>
                                    <m:ctrlPr>
                                      <a:rPr lang="ar-AE" sz="48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4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sub>
                            </m:sSub>
                          </m:den>
                        </m:f>
                        <m:sSup>
                          <m:sSupPr>
                            <m:ctrlPr>
                              <a:rPr lang="ar-AE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ar-AE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ar-AE"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acc>
                                  <m:accPr>
                                    <m:chr m:val="⃗"/>
                                    <m:ctrlPr>
                                      <a:rPr lang="ar-AE" sz="48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4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sub>
                            </m:sSub>
                            <m:r>
                              <a:rPr lang="ar-AE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+⋯</m:t>
                        </m:r>
                      </m:oMath>
                    </m:oMathPara>
                  </a14:m>
                  <a:endParaRPr sz="4800" dirty="0"/>
                </a:p>
              </p:txBody>
            </p:sp>
          </mc:Choice>
          <mc:Fallback>
            <p:sp>
              <p:nvSpPr>
                <p:cNvPr id="39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3978" y="-280447"/>
                  <a:ext cx="10675678" cy="1713161"/>
                </a:xfrm>
                <a:prstGeom prst="rect">
                  <a:avLst/>
                </a:prstGeom>
                <a:blipFill>
                  <a:blip r:embed="rId4"/>
                  <a:stretch>
                    <a:fillRect l="-594" t="-17647" b="-588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91" name="extrapolation_plot.png" descr="extrapolation_plo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2402" y="506105"/>
              <a:ext cx="14973418" cy="9982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Dispersion Re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Dispersion Relation</a:t>
            </a:r>
          </a:p>
        </p:txBody>
      </p:sp>
      <p:sp>
        <p:nvSpPr>
          <p:cNvPr id="395" name="Relativistic!"/>
          <p:cNvSpPr txBox="1"/>
          <p:nvPr/>
        </p:nvSpPr>
        <p:spPr>
          <a:xfrm>
            <a:off x="19061884" y="9152274"/>
            <a:ext cx="320680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Relativistic!</a:t>
            </a:r>
          </a:p>
        </p:txBody>
      </p:sp>
      <p:sp>
        <p:nvSpPr>
          <p:cNvPr id="396" name="Arrow"/>
          <p:cNvSpPr/>
          <p:nvPr/>
        </p:nvSpPr>
        <p:spPr>
          <a:xfrm>
            <a:off x="14569011" y="9193571"/>
            <a:ext cx="4115389" cy="798596"/>
          </a:xfrm>
          <a:prstGeom prst="rightArrow">
            <a:avLst>
              <a:gd name="adj1" fmla="val 50297"/>
              <a:gd name="adj2" fmla="val 101779"/>
            </a:avLst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399" name="mass_fit.png" descr="mass_f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4003"/>
            <a:ext cx="15827218" cy="11305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Group" descr="Group">
            <a:extLst>
              <a:ext uri="{FF2B5EF4-FFF2-40B4-BE49-F238E27FC236}">
                <a16:creationId xmlns:a16="http://schemas.microsoft.com/office/drawing/2014/main" id="{F65E31F4-C2F2-46FD-2CC5-A4CD6E962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10537">
            <a:off x="19128309" y="4799371"/>
            <a:ext cx="1013796" cy="22861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9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0644" y="5202812"/>
            <a:ext cx="5206913" cy="2153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399</Words>
  <Application>Microsoft Macintosh PowerPoint</Application>
  <PresentationFormat>Custom</PresentationFormat>
  <Paragraphs>85</Paragraphs>
  <Slides>14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Cambria Math</vt:lpstr>
      <vt:lpstr>Helvetica Neue</vt:lpstr>
      <vt:lpstr>Helvetica Neue Medium</vt:lpstr>
      <vt:lpstr>21_BasicWhite</vt:lpstr>
      <vt:lpstr>Towards γ^∗ γ^∗→ππ on the Lattice</vt:lpstr>
      <vt:lpstr>Where’s γ^∗ γ^∗→ππ?</vt:lpstr>
      <vt:lpstr>Where’s γ^∗ γ^∗→ππ?</vt:lpstr>
      <vt:lpstr>Where’s γ^∗ γ^∗→ππ?</vt:lpstr>
      <vt:lpstr>Outline</vt:lpstr>
      <vt:lpstr>O(3) nonlinear sigma model</vt:lpstr>
      <vt:lpstr>Asymptotic Freedom</vt:lpstr>
      <vt:lpstr>Dynamical Mass Generation π→π</vt:lpstr>
      <vt:lpstr>Dispersion Relation</vt:lpstr>
      <vt:lpstr>Where’s ππ?</vt:lpstr>
      <vt:lpstr>Finite Volume Formalism</vt:lpstr>
      <vt:lpstr>S-matrix ππ→ππ</vt:lpstr>
      <vt:lpstr>Spatial Form Factor πγ^∗→π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Ivan Burbano</cp:lastModifiedBy>
  <cp:revision>5</cp:revision>
  <dcterms:modified xsi:type="dcterms:W3CDTF">2024-06-13T01:52:12Z</dcterms:modified>
</cp:coreProperties>
</file>