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683" r:id="rId5"/>
    <p:sldMasterId id="2147483695" r:id="rId6"/>
    <p:sldMasterId id="2147483712" r:id="rId7"/>
  </p:sldMasterIdLst>
  <p:notesMasterIdLst>
    <p:notesMasterId r:id="rId49"/>
  </p:notesMasterIdLst>
  <p:sldIdLst>
    <p:sldId id="1392" r:id="rId8"/>
    <p:sldId id="310" r:id="rId9"/>
    <p:sldId id="1391" r:id="rId10"/>
    <p:sldId id="1394" r:id="rId11"/>
    <p:sldId id="1393" r:id="rId12"/>
    <p:sldId id="1396" r:id="rId13"/>
    <p:sldId id="1402" r:id="rId14"/>
    <p:sldId id="1401" r:id="rId15"/>
    <p:sldId id="1403" r:id="rId16"/>
    <p:sldId id="1395" r:id="rId17"/>
    <p:sldId id="1400" r:id="rId18"/>
    <p:sldId id="870" r:id="rId19"/>
    <p:sldId id="1406" r:id="rId20"/>
    <p:sldId id="1407" r:id="rId21"/>
    <p:sldId id="1408" r:id="rId22"/>
    <p:sldId id="860" r:id="rId23"/>
    <p:sldId id="865" r:id="rId24"/>
    <p:sldId id="1399" r:id="rId25"/>
    <p:sldId id="871" r:id="rId26"/>
    <p:sldId id="823" r:id="rId27"/>
    <p:sldId id="1265" r:id="rId28"/>
    <p:sldId id="302" r:id="rId29"/>
    <p:sldId id="313" r:id="rId30"/>
    <p:sldId id="501" r:id="rId31"/>
    <p:sldId id="327" r:id="rId32"/>
    <p:sldId id="1409" r:id="rId33"/>
    <p:sldId id="1411" r:id="rId34"/>
    <p:sldId id="408" r:id="rId35"/>
    <p:sldId id="271" r:id="rId36"/>
    <p:sldId id="485" r:id="rId37"/>
    <p:sldId id="569" r:id="rId38"/>
    <p:sldId id="527" r:id="rId39"/>
    <p:sldId id="1287" r:id="rId40"/>
    <p:sldId id="264" r:id="rId41"/>
    <p:sldId id="1284" r:id="rId42"/>
    <p:sldId id="1275" r:id="rId43"/>
    <p:sldId id="1280" r:id="rId44"/>
    <p:sldId id="402" r:id="rId45"/>
    <p:sldId id="385" r:id="rId46"/>
    <p:sldId id="1288" r:id="rId47"/>
    <p:sldId id="333" r:id="rId48"/>
  </p:sldIdLst>
  <p:sldSz cx="12192000" cy="6858000"/>
  <p:notesSz cx="6934200" cy="92329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2D"/>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102" autoAdjust="0"/>
    <p:restoredTop sz="94660"/>
  </p:normalViewPr>
  <p:slideViewPr>
    <p:cSldViewPr snapToGrid="0">
      <p:cViewPr varScale="1">
        <p:scale>
          <a:sx n="74" d="100"/>
          <a:sy n="74" d="100"/>
        </p:scale>
        <p:origin x="72" y="24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5" d="100"/>
          <a:sy n="65" d="100"/>
        </p:scale>
        <p:origin x="3139"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ves Roblin" userId="34551148-8106-41e2-8265-859f4abb369c" providerId="ADAL" clId="{E3AC1CE6-464A-4DCA-AD13-1A8179EC001C}"/>
    <pc:docChg chg="custSel delSld modSld">
      <pc:chgData name="Yves Roblin" userId="34551148-8106-41e2-8265-859f4abb369c" providerId="ADAL" clId="{E3AC1CE6-464A-4DCA-AD13-1A8179EC001C}" dt="2024-05-28T15:57:40.209" v="650" actId="2696"/>
      <pc:docMkLst>
        <pc:docMk/>
      </pc:docMkLst>
      <pc:sldChg chg="modNotesTx">
        <pc:chgData name="Yves Roblin" userId="34551148-8106-41e2-8265-859f4abb369c" providerId="ADAL" clId="{E3AC1CE6-464A-4DCA-AD13-1A8179EC001C}" dt="2024-05-28T15:50:53.924" v="414" actId="20577"/>
        <pc:sldMkLst>
          <pc:docMk/>
          <pc:sldMk cId="2731010717" sldId="865"/>
        </pc:sldMkLst>
      </pc:sldChg>
      <pc:sldChg chg="del">
        <pc:chgData name="Yves Roblin" userId="34551148-8106-41e2-8265-859f4abb369c" providerId="ADAL" clId="{E3AC1CE6-464A-4DCA-AD13-1A8179EC001C}" dt="2024-05-28T15:57:40.209" v="649" actId="2696"/>
        <pc:sldMkLst>
          <pc:docMk/>
          <pc:sldMk cId="693989286" sldId="1388"/>
        </pc:sldMkLst>
      </pc:sldChg>
      <pc:sldChg chg="modNotes">
        <pc:chgData name="Yves Roblin" userId="34551148-8106-41e2-8265-859f4abb369c" providerId="ADAL" clId="{E3AC1CE6-464A-4DCA-AD13-1A8179EC001C}" dt="2024-05-28T15:48:15.548" v="0" actId="27636"/>
        <pc:sldMkLst>
          <pc:docMk/>
          <pc:sldMk cId="1485931999" sldId="1396"/>
        </pc:sldMkLst>
      </pc:sldChg>
      <pc:sldChg chg="modNotesTx">
        <pc:chgData name="Yves Roblin" userId="34551148-8106-41e2-8265-859f4abb369c" providerId="ADAL" clId="{E3AC1CE6-464A-4DCA-AD13-1A8179EC001C}" dt="2024-05-28T15:52:35.397" v="648" actId="20577"/>
        <pc:sldMkLst>
          <pc:docMk/>
          <pc:sldMk cId="4180837838" sldId="1399"/>
        </pc:sldMkLst>
      </pc:sldChg>
      <pc:sldChg chg="modNotesTx">
        <pc:chgData name="Yves Roblin" userId="34551148-8106-41e2-8265-859f4abb369c" providerId="ADAL" clId="{E3AC1CE6-464A-4DCA-AD13-1A8179EC001C}" dt="2024-05-28T15:48:34.061" v="2" actId="20577"/>
        <pc:sldMkLst>
          <pc:docMk/>
          <pc:sldMk cId="762030244" sldId="1400"/>
        </pc:sldMkLst>
      </pc:sldChg>
      <pc:sldMasterChg chg="delSldLayout">
        <pc:chgData name="Yves Roblin" userId="34551148-8106-41e2-8265-859f4abb369c" providerId="ADAL" clId="{E3AC1CE6-464A-4DCA-AD13-1A8179EC001C}" dt="2024-05-28T15:57:40.209" v="650" actId="2696"/>
        <pc:sldMasterMkLst>
          <pc:docMk/>
          <pc:sldMasterMk cId="0" sldId="2147483648"/>
        </pc:sldMasterMkLst>
        <pc:sldLayoutChg chg="del">
          <pc:chgData name="Yves Roblin" userId="34551148-8106-41e2-8265-859f4abb369c" providerId="ADAL" clId="{E3AC1CE6-464A-4DCA-AD13-1A8179EC001C}" dt="2024-05-28T15:57:40.209" v="650" actId="2696"/>
          <pc:sldLayoutMkLst>
            <pc:docMk/>
            <pc:sldMasterMk cId="0" sldId="2147483648"/>
            <pc:sldLayoutMk cId="3314020818" sldId="2147483667"/>
          </pc:sldLayoutMkLst>
        </pc:sldLayoutChg>
      </pc:sldMasterChg>
    </pc:docChg>
  </pc:docChgLst>
  <pc:docChgLst>
    <pc:chgData name="Yves Roblin" userId="34551148-8106-41e2-8265-859f4abb369c" providerId="ADAL" clId="{E2C97869-76E0-4912-9149-1A36BDB87798}"/>
    <pc:docChg chg="undo addSld delSld">
      <pc:chgData name="Yves Roblin" userId="34551148-8106-41e2-8265-859f4abb369c" providerId="ADAL" clId="{E2C97869-76E0-4912-9149-1A36BDB87798}" dt="2024-05-28T15:21:10.879" v="41" actId="2696"/>
      <pc:docMkLst>
        <pc:docMk/>
      </pc:docMkLst>
      <pc:sldChg chg="del">
        <pc:chgData name="Yves Roblin" userId="34551148-8106-41e2-8265-859f4abb369c" providerId="ADAL" clId="{E2C97869-76E0-4912-9149-1A36BDB87798}" dt="2024-05-28T15:20:03.047" v="0" actId="2696"/>
        <pc:sldMkLst>
          <pc:docMk/>
          <pc:sldMk cId="0" sldId="256"/>
        </pc:sldMkLst>
      </pc:sldChg>
      <pc:sldChg chg="del">
        <pc:chgData name="Yves Roblin" userId="34551148-8106-41e2-8265-859f4abb369c" providerId="ADAL" clId="{E2C97869-76E0-4912-9149-1A36BDB87798}" dt="2024-05-28T15:20:04.852" v="4" actId="2696"/>
        <pc:sldMkLst>
          <pc:docMk/>
          <pc:sldMk cId="744379403" sldId="261"/>
        </pc:sldMkLst>
      </pc:sldChg>
      <pc:sldChg chg="del">
        <pc:chgData name="Yves Roblin" userId="34551148-8106-41e2-8265-859f4abb369c" providerId="ADAL" clId="{E2C97869-76E0-4912-9149-1A36BDB87798}" dt="2024-05-28T15:20:04.101" v="1" actId="2696"/>
        <pc:sldMkLst>
          <pc:docMk/>
          <pc:sldMk cId="1362549249" sldId="300"/>
        </pc:sldMkLst>
      </pc:sldChg>
      <pc:sldChg chg="del">
        <pc:chgData name="Yves Roblin" userId="34551148-8106-41e2-8265-859f4abb369c" providerId="ADAL" clId="{E2C97869-76E0-4912-9149-1A36BDB87798}" dt="2024-05-28T15:20:33.403" v="21" actId="2696"/>
        <pc:sldMkLst>
          <pc:docMk/>
          <pc:sldMk cId="459193202" sldId="309"/>
        </pc:sldMkLst>
      </pc:sldChg>
      <pc:sldChg chg="del">
        <pc:chgData name="Yves Roblin" userId="34551148-8106-41e2-8265-859f4abb369c" providerId="ADAL" clId="{E2C97869-76E0-4912-9149-1A36BDB87798}" dt="2024-05-28T15:20:04.441" v="2" actId="2696"/>
        <pc:sldMkLst>
          <pc:docMk/>
          <pc:sldMk cId="3313130054" sldId="314"/>
        </pc:sldMkLst>
      </pc:sldChg>
      <pc:sldChg chg="del">
        <pc:chgData name="Yves Roblin" userId="34551148-8106-41e2-8265-859f4abb369c" providerId="ADAL" clId="{E2C97869-76E0-4912-9149-1A36BDB87798}" dt="2024-05-28T15:20:05.438" v="7" actId="2696"/>
        <pc:sldMkLst>
          <pc:docMk/>
          <pc:sldMk cId="473683152" sldId="315"/>
        </pc:sldMkLst>
      </pc:sldChg>
      <pc:sldChg chg="del">
        <pc:chgData name="Yves Roblin" userId="34551148-8106-41e2-8265-859f4abb369c" providerId="ADAL" clId="{E2C97869-76E0-4912-9149-1A36BDB87798}" dt="2024-05-28T15:20:05.042" v="5" actId="2696"/>
        <pc:sldMkLst>
          <pc:docMk/>
          <pc:sldMk cId="4029413033" sldId="316"/>
        </pc:sldMkLst>
      </pc:sldChg>
      <pc:sldChg chg="del">
        <pc:chgData name="Yves Roblin" userId="34551148-8106-41e2-8265-859f4abb369c" providerId="ADAL" clId="{E2C97869-76E0-4912-9149-1A36BDB87798}" dt="2024-05-28T15:20:05.853" v="9" actId="2696"/>
        <pc:sldMkLst>
          <pc:docMk/>
          <pc:sldMk cId="1230294548" sldId="321"/>
        </pc:sldMkLst>
      </pc:sldChg>
      <pc:sldChg chg="del">
        <pc:chgData name="Yves Roblin" userId="34551148-8106-41e2-8265-859f4abb369c" providerId="ADAL" clId="{E2C97869-76E0-4912-9149-1A36BDB87798}" dt="2024-05-28T15:20:06.244" v="11" actId="2696"/>
        <pc:sldMkLst>
          <pc:docMk/>
          <pc:sldMk cId="3100130688" sldId="323"/>
        </pc:sldMkLst>
      </pc:sldChg>
      <pc:sldChg chg="del">
        <pc:chgData name="Yves Roblin" userId="34551148-8106-41e2-8265-859f4abb369c" providerId="ADAL" clId="{E2C97869-76E0-4912-9149-1A36BDB87798}" dt="2024-05-28T15:20:06.462" v="12" actId="2696"/>
        <pc:sldMkLst>
          <pc:docMk/>
          <pc:sldMk cId="1944084356" sldId="324"/>
        </pc:sldMkLst>
      </pc:sldChg>
      <pc:sldChg chg="del">
        <pc:chgData name="Yves Roblin" userId="34551148-8106-41e2-8265-859f4abb369c" providerId="ADAL" clId="{E2C97869-76E0-4912-9149-1A36BDB87798}" dt="2024-05-28T15:20:06.661" v="13" actId="2696"/>
        <pc:sldMkLst>
          <pc:docMk/>
          <pc:sldMk cId="1895784250" sldId="325"/>
        </pc:sldMkLst>
      </pc:sldChg>
      <pc:sldChg chg="del">
        <pc:chgData name="Yves Roblin" userId="34551148-8106-41e2-8265-859f4abb369c" providerId="ADAL" clId="{E2C97869-76E0-4912-9149-1A36BDB87798}" dt="2024-05-28T15:20:06.870" v="14" actId="2696"/>
        <pc:sldMkLst>
          <pc:docMk/>
          <pc:sldMk cId="3202993783" sldId="331"/>
        </pc:sldMkLst>
      </pc:sldChg>
      <pc:sldChg chg="del">
        <pc:chgData name="Yves Roblin" userId="34551148-8106-41e2-8265-859f4abb369c" providerId="ADAL" clId="{E2C97869-76E0-4912-9149-1A36BDB87798}" dt="2024-05-28T15:20:07.341" v="16" actId="2696"/>
        <pc:sldMkLst>
          <pc:docMk/>
          <pc:sldMk cId="760305858" sldId="332"/>
        </pc:sldMkLst>
      </pc:sldChg>
      <pc:sldChg chg="del">
        <pc:chgData name="Yves Roblin" userId="34551148-8106-41e2-8265-859f4abb369c" providerId="ADAL" clId="{E2C97869-76E0-4912-9149-1A36BDB87798}" dt="2024-05-28T15:20:09.401" v="18" actId="2696"/>
        <pc:sldMkLst>
          <pc:docMk/>
          <pc:sldMk cId="2531330863" sldId="334"/>
        </pc:sldMkLst>
      </pc:sldChg>
      <pc:sldChg chg="del">
        <pc:chgData name="Yves Roblin" userId="34551148-8106-41e2-8265-859f4abb369c" providerId="ADAL" clId="{E2C97869-76E0-4912-9149-1A36BDB87798}" dt="2024-05-28T15:20:07.081" v="15" actId="2696"/>
        <pc:sldMkLst>
          <pc:docMk/>
          <pc:sldMk cId="4161864372" sldId="337"/>
        </pc:sldMkLst>
      </pc:sldChg>
      <pc:sldChg chg="del">
        <pc:chgData name="Yves Roblin" userId="34551148-8106-41e2-8265-859f4abb369c" providerId="ADAL" clId="{E2C97869-76E0-4912-9149-1A36BDB87798}" dt="2024-05-28T15:20:09.044" v="17" actId="2696"/>
        <pc:sldMkLst>
          <pc:docMk/>
          <pc:sldMk cId="2542301350" sldId="346"/>
        </pc:sldMkLst>
      </pc:sldChg>
      <pc:sldChg chg="del">
        <pc:chgData name="Yves Roblin" userId="34551148-8106-41e2-8265-859f4abb369c" providerId="ADAL" clId="{E2C97869-76E0-4912-9149-1A36BDB87798}" dt="2024-05-28T15:20:05.670" v="8" actId="2696"/>
        <pc:sldMkLst>
          <pc:docMk/>
          <pc:sldMk cId="398826787" sldId="348"/>
        </pc:sldMkLst>
      </pc:sldChg>
      <pc:sldChg chg="del">
        <pc:chgData name="Yves Roblin" userId="34551148-8106-41e2-8265-859f4abb369c" providerId="ADAL" clId="{E2C97869-76E0-4912-9149-1A36BDB87798}" dt="2024-05-28T15:20:06.045" v="10" actId="2696"/>
        <pc:sldMkLst>
          <pc:docMk/>
          <pc:sldMk cId="3406366860" sldId="358"/>
        </pc:sldMkLst>
      </pc:sldChg>
      <pc:sldChg chg="del">
        <pc:chgData name="Yves Roblin" userId="34551148-8106-41e2-8265-859f4abb369c" providerId="ADAL" clId="{E2C97869-76E0-4912-9149-1A36BDB87798}" dt="2024-05-28T15:20:04.662" v="3" actId="2696"/>
        <pc:sldMkLst>
          <pc:docMk/>
          <pc:sldMk cId="989910826" sldId="361"/>
        </pc:sldMkLst>
      </pc:sldChg>
      <pc:sldChg chg="del">
        <pc:chgData name="Yves Roblin" userId="34551148-8106-41e2-8265-859f4abb369c" providerId="ADAL" clId="{E2C97869-76E0-4912-9149-1A36BDB87798}" dt="2024-05-28T15:20:36.027" v="26" actId="2696"/>
        <pc:sldMkLst>
          <pc:docMk/>
          <pc:sldMk cId="3428316912" sldId="453"/>
        </pc:sldMkLst>
      </pc:sldChg>
      <pc:sldChg chg="del">
        <pc:chgData name="Yves Roblin" userId="34551148-8106-41e2-8265-859f4abb369c" providerId="ADAL" clId="{E2C97869-76E0-4912-9149-1A36BDB87798}" dt="2024-05-28T15:20:36.410" v="27" actId="2696"/>
        <pc:sldMkLst>
          <pc:docMk/>
          <pc:sldMk cId="1377153870" sldId="454"/>
        </pc:sldMkLst>
      </pc:sldChg>
      <pc:sldChg chg="del">
        <pc:chgData name="Yves Roblin" userId="34551148-8106-41e2-8265-859f4abb369c" providerId="ADAL" clId="{E2C97869-76E0-4912-9149-1A36BDB87798}" dt="2024-05-28T15:20:05.238" v="6" actId="2696"/>
        <pc:sldMkLst>
          <pc:docMk/>
          <pc:sldMk cId="2518975497" sldId="481"/>
        </pc:sldMkLst>
      </pc:sldChg>
      <pc:sldChg chg="del">
        <pc:chgData name="Yves Roblin" userId="34551148-8106-41e2-8265-859f4abb369c" providerId="ADAL" clId="{E2C97869-76E0-4912-9149-1A36BDB87798}" dt="2024-05-28T15:20:11.603" v="20" actId="2696"/>
        <pc:sldMkLst>
          <pc:docMk/>
          <pc:sldMk cId="3276735711" sldId="822"/>
        </pc:sldMkLst>
      </pc:sldChg>
      <pc:sldChg chg="del">
        <pc:chgData name="Yves Roblin" userId="34551148-8106-41e2-8265-859f4abb369c" providerId="ADAL" clId="{E2C97869-76E0-4912-9149-1A36BDB87798}" dt="2024-05-28T15:20:38.918" v="33" actId="2696"/>
        <pc:sldMkLst>
          <pc:docMk/>
          <pc:sldMk cId="3444226650" sldId="1334"/>
        </pc:sldMkLst>
      </pc:sldChg>
      <pc:sldChg chg="del">
        <pc:chgData name="Yves Roblin" userId="34551148-8106-41e2-8265-859f4abb369c" providerId="ADAL" clId="{E2C97869-76E0-4912-9149-1A36BDB87798}" dt="2024-05-28T15:20:39.312" v="34" actId="2696"/>
        <pc:sldMkLst>
          <pc:docMk/>
          <pc:sldMk cId="3847379299" sldId="1335"/>
        </pc:sldMkLst>
      </pc:sldChg>
      <pc:sldChg chg="del">
        <pc:chgData name="Yves Roblin" userId="34551148-8106-41e2-8265-859f4abb369c" providerId="ADAL" clId="{E2C97869-76E0-4912-9149-1A36BDB87798}" dt="2024-05-28T15:20:35.197" v="24" actId="2696"/>
        <pc:sldMkLst>
          <pc:docMk/>
          <pc:sldMk cId="1146008903" sldId="1346"/>
        </pc:sldMkLst>
      </pc:sldChg>
      <pc:sldChg chg="del">
        <pc:chgData name="Yves Roblin" userId="34551148-8106-41e2-8265-859f4abb369c" providerId="ADAL" clId="{E2C97869-76E0-4912-9149-1A36BDB87798}" dt="2024-05-28T15:20:34.723" v="23" actId="2696"/>
        <pc:sldMkLst>
          <pc:docMk/>
          <pc:sldMk cId="1905472372" sldId="1352"/>
        </pc:sldMkLst>
      </pc:sldChg>
      <pc:sldChg chg="del">
        <pc:chgData name="Yves Roblin" userId="34551148-8106-41e2-8265-859f4abb369c" providerId="ADAL" clId="{E2C97869-76E0-4912-9149-1A36BDB87798}" dt="2024-05-28T15:20:39.619" v="35" actId="2696"/>
        <pc:sldMkLst>
          <pc:docMk/>
          <pc:sldMk cId="131553799" sldId="1356"/>
        </pc:sldMkLst>
      </pc:sldChg>
      <pc:sldChg chg="del">
        <pc:chgData name="Yves Roblin" userId="34551148-8106-41e2-8265-859f4abb369c" providerId="ADAL" clId="{E2C97869-76E0-4912-9149-1A36BDB87798}" dt="2024-05-28T15:20:37.060" v="29" actId="2696"/>
        <pc:sldMkLst>
          <pc:docMk/>
          <pc:sldMk cId="4043582483" sldId="1361"/>
        </pc:sldMkLst>
      </pc:sldChg>
      <pc:sldChg chg="del">
        <pc:chgData name="Yves Roblin" userId="34551148-8106-41e2-8265-859f4abb369c" providerId="ADAL" clId="{E2C97869-76E0-4912-9149-1A36BDB87798}" dt="2024-05-28T15:20:37.415" v="30" actId="2696"/>
        <pc:sldMkLst>
          <pc:docMk/>
          <pc:sldMk cId="442495189" sldId="1363"/>
        </pc:sldMkLst>
      </pc:sldChg>
      <pc:sldChg chg="del">
        <pc:chgData name="Yves Roblin" userId="34551148-8106-41e2-8265-859f4abb369c" providerId="ADAL" clId="{E2C97869-76E0-4912-9149-1A36BDB87798}" dt="2024-05-28T15:20:37.928" v="31" actId="2696"/>
        <pc:sldMkLst>
          <pc:docMk/>
          <pc:sldMk cId="3763586960" sldId="1364"/>
        </pc:sldMkLst>
      </pc:sldChg>
      <pc:sldChg chg="del">
        <pc:chgData name="Yves Roblin" userId="34551148-8106-41e2-8265-859f4abb369c" providerId="ADAL" clId="{E2C97869-76E0-4912-9149-1A36BDB87798}" dt="2024-05-28T15:20:38.447" v="32" actId="2696"/>
        <pc:sldMkLst>
          <pc:docMk/>
          <pc:sldMk cId="3731904371" sldId="1365"/>
        </pc:sldMkLst>
      </pc:sldChg>
      <pc:sldChg chg="del">
        <pc:chgData name="Yves Roblin" userId="34551148-8106-41e2-8265-859f4abb369c" providerId="ADAL" clId="{E2C97869-76E0-4912-9149-1A36BDB87798}" dt="2024-05-28T15:20:43.959" v="37" actId="2696"/>
        <pc:sldMkLst>
          <pc:docMk/>
          <pc:sldMk cId="1405938536" sldId="1367"/>
        </pc:sldMkLst>
      </pc:sldChg>
      <pc:sldChg chg="del">
        <pc:chgData name="Yves Roblin" userId="34551148-8106-41e2-8265-859f4abb369c" providerId="ADAL" clId="{E2C97869-76E0-4912-9149-1A36BDB87798}" dt="2024-05-28T15:20:35.641" v="25" actId="2696"/>
        <pc:sldMkLst>
          <pc:docMk/>
          <pc:sldMk cId="2830884351" sldId="1371"/>
        </pc:sldMkLst>
      </pc:sldChg>
      <pc:sldChg chg="del">
        <pc:chgData name="Yves Roblin" userId="34551148-8106-41e2-8265-859f4abb369c" providerId="ADAL" clId="{E2C97869-76E0-4912-9149-1A36BDB87798}" dt="2024-05-28T15:20:43.407" v="36" actId="2696"/>
        <pc:sldMkLst>
          <pc:docMk/>
          <pc:sldMk cId="3922255620" sldId="1372"/>
        </pc:sldMkLst>
      </pc:sldChg>
      <pc:sldChg chg="del">
        <pc:chgData name="Yves Roblin" userId="34551148-8106-41e2-8265-859f4abb369c" providerId="ADAL" clId="{E2C97869-76E0-4912-9149-1A36BDB87798}" dt="2024-05-28T15:20:34.182" v="22" actId="2696"/>
        <pc:sldMkLst>
          <pc:docMk/>
          <pc:sldMk cId="2763686785" sldId="1377"/>
        </pc:sldMkLst>
      </pc:sldChg>
      <pc:sldChg chg="add del">
        <pc:chgData name="Yves Roblin" userId="34551148-8106-41e2-8265-859f4abb369c" providerId="ADAL" clId="{E2C97869-76E0-4912-9149-1A36BDB87798}" dt="2024-05-28T15:21:10.879" v="41" actId="2696"/>
        <pc:sldMkLst>
          <pc:docMk/>
          <pc:sldMk cId="693989286" sldId="1388"/>
        </pc:sldMkLst>
      </pc:sldChg>
      <pc:sldChg chg="del">
        <pc:chgData name="Yves Roblin" userId="34551148-8106-41e2-8265-859f4abb369c" providerId="ADAL" clId="{E2C97869-76E0-4912-9149-1A36BDB87798}" dt="2024-05-28T15:20:36.701" v="28" actId="2696"/>
        <pc:sldMkLst>
          <pc:docMk/>
          <pc:sldMk cId="2106969937" sldId="1390"/>
        </pc:sldMkLst>
      </pc:sldChg>
      <pc:sldMasterChg chg="addSldLayout delSldLayout">
        <pc:chgData name="Yves Roblin" userId="34551148-8106-41e2-8265-859f4abb369c" providerId="ADAL" clId="{E2C97869-76E0-4912-9149-1A36BDB87798}" dt="2024-05-28T15:21:10.878" v="40" actId="2696"/>
        <pc:sldMasterMkLst>
          <pc:docMk/>
          <pc:sldMasterMk cId="0" sldId="2147483648"/>
        </pc:sldMasterMkLst>
        <pc:sldLayoutChg chg="add del">
          <pc:chgData name="Yves Roblin" userId="34551148-8106-41e2-8265-859f4abb369c" providerId="ADAL" clId="{E2C97869-76E0-4912-9149-1A36BDB87798}" dt="2024-05-28T15:21:10.878" v="40" actId="2696"/>
          <pc:sldLayoutMkLst>
            <pc:docMk/>
            <pc:sldMasterMk cId="0" sldId="2147483648"/>
            <pc:sldLayoutMk cId="3314020818" sldId="2147483667"/>
          </pc:sldLayoutMkLst>
        </pc:sldLayoutChg>
        <pc:sldLayoutChg chg="del">
          <pc:chgData name="Yves Roblin" userId="34551148-8106-41e2-8265-859f4abb369c" providerId="ADAL" clId="{E2C97869-76E0-4912-9149-1A36BDB87798}" dt="2024-05-28T15:20:09.401" v="19" actId="2696"/>
          <pc:sldLayoutMkLst>
            <pc:docMk/>
            <pc:sldMasterMk cId="0" sldId="2147483648"/>
            <pc:sldLayoutMk cId="61426519" sldId="214748371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E:\Gabriel\HV%20insulator%20for%20500kV%20photogun\Excel\500%20kV%20insulator%20prototype%20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Potential!$A$4:$A$74</c:f>
              <c:numCache>
                <c:formatCode>General</c:formatCode>
                <c:ptCount val="71"/>
                <c:pt idx="0">
                  <c:v>0</c:v>
                </c:pt>
                <c:pt idx="1">
                  <c:v>0.49608120467912997</c:v>
                </c:pt>
                <c:pt idx="2">
                  <c:v>0.99216241400760996</c:v>
                </c:pt>
                <c:pt idx="3">
                  <c:v>1.4882436233361001</c:v>
                </c:pt>
                <c:pt idx="4">
                  <c:v>1.9843248326645999</c:v>
                </c:pt>
                <c:pt idx="5">
                  <c:v>2.4804061610165</c:v>
                </c:pt>
                <c:pt idx="6">
                  <c:v>2.9764873636904001</c:v>
                </c:pt>
                <c:pt idx="7">
                  <c:v>3.4725685730189002</c:v>
                </c:pt>
                <c:pt idx="8">
                  <c:v>3.9686497823473998</c:v>
                </c:pt>
                <c:pt idx="9">
                  <c:v>4.4647312297227</c:v>
                </c:pt>
                <c:pt idx="10">
                  <c:v>4.9608122010043996</c:v>
                </c:pt>
                <c:pt idx="11">
                  <c:v>5.4568931722859997</c:v>
                </c:pt>
                <c:pt idx="12">
                  <c:v>5.9529746196613003</c:v>
                </c:pt>
                <c:pt idx="13">
                  <c:v>6.4490560670365999</c:v>
                </c:pt>
                <c:pt idx="14">
                  <c:v>6.9451370383183004</c:v>
                </c:pt>
                <c:pt idx="15">
                  <c:v>7.4412180096</c:v>
                </c:pt>
                <c:pt idx="16">
                  <c:v>7.9372994569752997</c:v>
                </c:pt>
                <c:pt idx="17">
                  <c:v>8.4333809043505994</c:v>
                </c:pt>
                <c:pt idx="18">
                  <c:v>8.9294623517259009</c:v>
                </c:pt>
                <c:pt idx="19">
                  <c:v>9.4255428469139009</c:v>
                </c:pt>
                <c:pt idx="20">
                  <c:v>9.9216242942892006</c:v>
                </c:pt>
                <c:pt idx="21">
                  <c:v>10.417705741664999</c:v>
                </c:pt>
                <c:pt idx="22">
                  <c:v>10.913786236852999</c:v>
                </c:pt>
                <c:pt idx="23">
                  <c:v>11.409867670919001</c:v>
                </c:pt>
                <c:pt idx="24">
                  <c:v>11.905949118294</c:v>
                </c:pt>
                <c:pt idx="25">
                  <c:v>12.402030565669</c:v>
                </c:pt>
                <c:pt idx="26">
                  <c:v>12.898112013045001</c:v>
                </c:pt>
                <c:pt idx="27">
                  <c:v>13.394192508232999</c:v>
                </c:pt>
                <c:pt idx="28">
                  <c:v>13.890273955608</c:v>
                </c:pt>
                <c:pt idx="29">
                  <c:v>14.386355402983</c:v>
                </c:pt>
                <c:pt idx="30">
                  <c:v>14.882435898171</c:v>
                </c:pt>
                <c:pt idx="31">
                  <c:v>15.378517345546999</c:v>
                </c:pt>
                <c:pt idx="32">
                  <c:v>15.874598792922001</c:v>
                </c:pt>
                <c:pt idx="33">
                  <c:v>16.370679288110001</c:v>
                </c:pt>
                <c:pt idx="34">
                  <c:v>16.866760735484998</c:v>
                </c:pt>
                <c:pt idx="35">
                  <c:v>17.362842182861002</c:v>
                </c:pt>
                <c:pt idx="36">
                  <c:v>17.858923630235999</c:v>
                </c:pt>
                <c:pt idx="37">
                  <c:v>18.355003173237002</c:v>
                </c:pt>
                <c:pt idx="38">
                  <c:v>18.851084620611999</c:v>
                </c:pt>
                <c:pt idx="39">
                  <c:v>19.347166067987001</c:v>
                </c:pt>
                <c:pt idx="40">
                  <c:v>19.843247515363</c:v>
                </c:pt>
                <c:pt idx="41">
                  <c:v>20.339328962738001</c:v>
                </c:pt>
                <c:pt idx="42">
                  <c:v>20.835410410112999</c:v>
                </c:pt>
                <c:pt idx="43">
                  <c:v>21.331491857488999</c:v>
                </c:pt>
                <c:pt idx="44">
                  <c:v>21.827571400488999</c:v>
                </c:pt>
                <c:pt idx="45">
                  <c:v>22.323652847864999</c:v>
                </c:pt>
                <c:pt idx="46">
                  <c:v>22.81973429524</c:v>
                </c:pt>
                <c:pt idx="47">
                  <c:v>23.315815742615001</c:v>
                </c:pt>
                <c:pt idx="48">
                  <c:v>23.811897189989999</c:v>
                </c:pt>
                <c:pt idx="49">
                  <c:v>24.307978637365999</c:v>
                </c:pt>
                <c:pt idx="50">
                  <c:v>24.804060084741</c:v>
                </c:pt>
                <c:pt idx="51">
                  <c:v>25.300141532116001</c:v>
                </c:pt>
                <c:pt idx="52">
                  <c:v>25.796222979492001</c:v>
                </c:pt>
                <c:pt idx="53">
                  <c:v>26.292302522492001</c:v>
                </c:pt>
                <c:pt idx="54">
                  <c:v>26.788383969868001</c:v>
                </c:pt>
                <c:pt idx="55">
                  <c:v>27.284465417242998</c:v>
                </c:pt>
                <c:pt idx="56">
                  <c:v>27.780546864618</c:v>
                </c:pt>
                <c:pt idx="57">
                  <c:v>28.276628311993999</c:v>
                </c:pt>
                <c:pt idx="58">
                  <c:v>28.772709746059999</c:v>
                </c:pt>
                <c:pt idx="59">
                  <c:v>29.268791193435</c:v>
                </c:pt>
                <c:pt idx="60">
                  <c:v>29.764870736435999</c:v>
                </c:pt>
                <c:pt idx="61">
                  <c:v>30.260952183811</c:v>
                </c:pt>
                <c:pt idx="62">
                  <c:v>30.757033631186999</c:v>
                </c:pt>
                <c:pt idx="63">
                  <c:v>31.253115078562001</c:v>
                </c:pt>
                <c:pt idx="64">
                  <c:v>31.749196525936998</c:v>
                </c:pt>
                <c:pt idx="65">
                  <c:v>32.245279877686997</c:v>
                </c:pt>
              </c:numCache>
            </c:numRef>
          </c:xVal>
          <c:yVal>
            <c:numRef>
              <c:f>Potential!$B$4:$B$74</c:f>
              <c:numCache>
                <c:formatCode>General</c:formatCode>
                <c:ptCount val="71"/>
                <c:pt idx="0">
                  <c:v>-499954.53125</c:v>
                </c:pt>
                <c:pt idx="1">
                  <c:v>-491479.78125</c:v>
                </c:pt>
                <c:pt idx="2">
                  <c:v>-464798.84375</c:v>
                </c:pt>
                <c:pt idx="3">
                  <c:v>-440269.8125</c:v>
                </c:pt>
                <c:pt idx="4">
                  <c:v>-425522.875</c:v>
                </c:pt>
                <c:pt idx="5">
                  <c:v>-415406.40625</c:v>
                </c:pt>
                <c:pt idx="6">
                  <c:v>-407592.03125</c:v>
                </c:pt>
                <c:pt idx="7">
                  <c:v>-401101.625</c:v>
                </c:pt>
                <c:pt idx="8">
                  <c:v>-395492.15625</c:v>
                </c:pt>
                <c:pt idx="9">
                  <c:v>-390519.46875</c:v>
                </c:pt>
                <c:pt idx="10">
                  <c:v>-386055</c:v>
                </c:pt>
                <c:pt idx="11">
                  <c:v>-381985.65625</c:v>
                </c:pt>
                <c:pt idx="12">
                  <c:v>-378244.125</c:v>
                </c:pt>
                <c:pt idx="13">
                  <c:v>-374751.46875</c:v>
                </c:pt>
                <c:pt idx="14">
                  <c:v>-371478.4375</c:v>
                </c:pt>
                <c:pt idx="15">
                  <c:v>-368363.5</c:v>
                </c:pt>
                <c:pt idx="16">
                  <c:v>-365380.1875</c:v>
                </c:pt>
                <c:pt idx="17">
                  <c:v>-362492.21875</c:v>
                </c:pt>
                <c:pt idx="18">
                  <c:v>-359688.71875</c:v>
                </c:pt>
                <c:pt idx="19">
                  <c:v>-356922.1875</c:v>
                </c:pt>
                <c:pt idx="20">
                  <c:v>-354186.625</c:v>
                </c:pt>
                <c:pt idx="21">
                  <c:v>-351466.4375</c:v>
                </c:pt>
                <c:pt idx="22">
                  <c:v>-348729.0625</c:v>
                </c:pt>
                <c:pt idx="23">
                  <c:v>-345972.15625</c:v>
                </c:pt>
                <c:pt idx="24">
                  <c:v>-343173.875</c:v>
                </c:pt>
                <c:pt idx="25">
                  <c:v>-340316.40625</c:v>
                </c:pt>
                <c:pt idx="26">
                  <c:v>-337384.875</c:v>
                </c:pt>
                <c:pt idx="27">
                  <c:v>-334374.625</c:v>
                </c:pt>
                <c:pt idx="28">
                  <c:v>-331258.625</c:v>
                </c:pt>
                <c:pt idx="29">
                  <c:v>-328034.3125</c:v>
                </c:pt>
                <c:pt idx="30">
                  <c:v>-324677.125</c:v>
                </c:pt>
                <c:pt idx="31">
                  <c:v>-321180.15625</c:v>
                </c:pt>
                <c:pt idx="32">
                  <c:v>-317517.46875</c:v>
                </c:pt>
                <c:pt idx="33">
                  <c:v>-313681.46875</c:v>
                </c:pt>
                <c:pt idx="34">
                  <c:v>-309652.0625</c:v>
                </c:pt>
                <c:pt idx="35">
                  <c:v>-305408.625</c:v>
                </c:pt>
                <c:pt idx="36">
                  <c:v>-300933.4375</c:v>
                </c:pt>
                <c:pt idx="37">
                  <c:v>-296200</c:v>
                </c:pt>
                <c:pt idx="38">
                  <c:v>-291195.625</c:v>
                </c:pt>
                <c:pt idx="39">
                  <c:v>-285895.34375</c:v>
                </c:pt>
                <c:pt idx="40">
                  <c:v>-280258.625</c:v>
                </c:pt>
                <c:pt idx="41">
                  <c:v>-274275.34375</c:v>
                </c:pt>
                <c:pt idx="42">
                  <c:v>-267903</c:v>
                </c:pt>
                <c:pt idx="43">
                  <c:v>-261117.46875</c:v>
                </c:pt>
                <c:pt idx="44">
                  <c:v>-253876.46875</c:v>
                </c:pt>
                <c:pt idx="45">
                  <c:v>-246148.1875</c:v>
                </c:pt>
                <c:pt idx="46">
                  <c:v>-237890.15625</c:v>
                </c:pt>
                <c:pt idx="47">
                  <c:v>-229055.140625</c:v>
                </c:pt>
                <c:pt idx="48">
                  <c:v>-219598.34375</c:v>
                </c:pt>
                <c:pt idx="49">
                  <c:v>-209471.46875</c:v>
                </c:pt>
                <c:pt idx="50">
                  <c:v>-198613.5</c:v>
                </c:pt>
                <c:pt idx="51">
                  <c:v>-186969.390625</c:v>
                </c:pt>
                <c:pt idx="52">
                  <c:v>-174483.84375</c:v>
                </c:pt>
                <c:pt idx="53">
                  <c:v>-161088.359375</c:v>
                </c:pt>
                <c:pt idx="54">
                  <c:v>-146734.109375</c:v>
                </c:pt>
                <c:pt idx="55">
                  <c:v>-131383.09375</c:v>
                </c:pt>
                <c:pt idx="56">
                  <c:v>-115055.28125</c:v>
                </c:pt>
                <c:pt idx="57">
                  <c:v>-97902.7265625</c:v>
                </c:pt>
                <c:pt idx="58">
                  <c:v>-80473.109375</c:v>
                </c:pt>
                <c:pt idx="59">
                  <c:v>-64064.8203125</c:v>
                </c:pt>
                <c:pt idx="60">
                  <c:v>-51000.5625</c:v>
                </c:pt>
                <c:pt idx="61">
                  <c:v>-43888.8046875</c:v>
                </c:pt>
                <c:pt idx="62">
                  <c:v>-45216.8671875</c:v>
                </c:pt>
                <c:pt idx="63">
                  <c:v>-42149.7734375</c:v>
                </c:pt>
                <c:pt idx="64">
                  <c:v>-29865.9453125</c:v>
                </c:pt>
                <c:pt idx="65">
                  <c:v>-6738.18359375</c:v>
                </c:pt>
              </c:numCache>
            </c:numRef>
          </c:yVal>
          <c:smooth val="0"/>
          <c:extLst>
            <c:ext xmlns:c16="http://schemas.microsoft.com/office/drawing/2014/chart" uri="{C3380CC4-5D6E-409C-BE32-E72D297353CC}">
              <c16:uniqueId val="{00000000-F5F3-42EF-A4C2-3D8430BA319F}"/>
            </c:ext>
          </c:extLst>
        </c:ser>
        <c:dLbls>
          <c:showLegendKey val="0"/>
          <c:showVal val="0"/>
          <c:showCatName val="0"/>
          <c:showSerName val="0"/>
          <c:showPercent val="0"/>
          <c:showBubbleSize val="0"/>
        </c:dLbls>
        <c:axId val="483864600"/>
        <c:axId val="480009168"/>
      </c:scatterChart>
      <c:valAx>
        <c:axId val="4838646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Curve length [cm]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0009168"/>
        <c:crosses val="autoZero"/>
        <c:crossBetween val="midCat"/>
      </c:valAx>
      <c:valAx>
        <c:axId val="480009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Potential [kV]</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3864600"/>
        <c:crosses val="autoZero"/>
        <c:crossBetween val="midCat"/>
        <c:dispUnits>
          <c:custUnit val="1000"/>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0.13005</cdr:x>
      <cdr:y>0.03243</cdr:y>
    </cdr:from>
    <cdr:to>
      <cdr:x>0.89706</cdr:x>
      <cdr:y>0.76969</cdr:y>
    </cdr:to>
    <cdr:cxnSp macro="">
      <cdr:nvCxnSpPr>
        <cdr:cNvPr id="3" name="Straight Connector 2">
          <a:extLst xmlns:a="http://schemas.openxmlformats.org/drawingml/2006/main">
            <a:ext uri="{FF2B5EF4-FFF2-40B4-BE49-F238E27FC236}">
              <a16:creationId xmlns:a16="http://schemas.microsoft.com/office/drawing/2014/main" id="{068ABD04-1965-314E-BEF0-A8912F08AE5F}"/>
            </a:ext>
          </a:extLst>
        </cdr:cNvPr>
        <cdr:cNvCxnSpPr/>
      </cdr:nvCxnSpPr>
      <cdr:spPr>
        <a:xfrm xmlns:a="http://schemas.openxmlformats.org/drawingml/2006/main" flipH="1">
          <a:off x="673880" y="141101"/>
          <a:ext cx="3974320" cy="3208063"/>
        </a:xfrm>
        <a:prstGeom xmlns:a="http://schemas.openxmlformats.org/drawingml/2006/main" prst="line">
          <a:avLst/>
        </a:prstGeom>
        <a:ln xmlns:a="http://schemas.openxmlformats.org/drawingml/2006/main" w="1905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smtClean="0"/>
            </a:lvl1pPr>
          </a:lstStyle>
          <a:p>
            <a:pPr>
              <a:defRPr/>
            </a:pPr>
            <a:endParaRPr lang="en-US"/>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a:defRPr sz="1200" smtClean="0"/>
            </a:lvl1pPr>
          </a:lstStyle>
          <a:p>
            <a:pPr>
              <a:defRPr/>
            </a:pPr>
            <a:fld id="{05658E47-0C78-4E1D-B107-3A8A745DED24}" type="datetimeFigureOut">
              <a:rPr lang="en-US"/>
              <a:pPr>
                <a:defRPr/>
              </a:pPr>
              <a:t>5/28/2024</a:t>
            </a:fld>
            <a:endParaRPr lang="en-US"/>
          </a:p>
        </p:txBody>
      </p:sp>
      <p:sp>
        <p:nvSpPr>
          <p:cNvPr id="4" name="Slide Image Placeholder 3"/>
          <p:cNvSpPr>
            <a:spLocks noGrp="1" noRot="1" noChangeAspect="1"/>
          </p:cNvSpPr>
          <p:nvPr>
            <p:ph type="sldImg" idx="2"/>
          </p:nvPr>
        </p:nvSpPr>
        <p:spPr>
          <a:xfrm>
            <a:off x="390525" y="692150"/>
            <a:ext cx="6153150" cy="3462338"/>
          </a:xfrm>
          <a:prstGeom prst="rect">
            <a:avLst/>
          </a:prstGeom>
          <a:noFill/>
          <a:ln w="12700">
            <a:solidFill>
              <a:prstClr val="black"/>
            </a:solidFill>
          </a:ln>
        </p:spPr>
        <p:txBody>
          <a:bodyPr vert="horz" lIns="92382" tIns="46191" rIns="92382" bIns="46191" rtlCol="0" anchor="ctr"/>
          <a:lstStyle/>
          <a:p>
            <a:pPr lvl="0"/>
            <a:endParaRPr lang="en-US" noProof="0"/>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a:defRPr sz="1200" smtClean="0"/>
            </a:lvl1pPr>
          </a:lstStyle>
          <a:p>
            <a:pPr>
              <a:defRPr/>
            </a:pPr>
            <a:fld id="{FA538232-67A9-4186-9F60-9E9B340E11B1}" type="slidenum">
              <a:rPr lang="en-US"/>
              <a:pPr>
                <a:defRPr/>
              </a:pPr>
              <a:t>‹#›</a:t>
            </a:fld>
            <a:endParaRPr lang="en-US"/>
          </a:p>
        </p:txBody>
      </p:sp>
    </p:spTree>
    <p:extLst>
      <p:ext uri="{BB962C8B-B14F-4D97-AF65-F5344CB8AC3E}">
        <p14:creationId xmlns:p14="http://schemas.microsoft.com/office/powerpoint/2010/main" val="9072974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A538232-67A9-4186-9F60-9E9B340E11B1}" type="slidenum">
              <a:rPr lang="en-US" smtClean="0"/>
              <a:pPr>
                <a:defRPr/>
              </a:pPr>
              <a:t>1</a:t>
            </a:fld>
            <a:endParaRPr lang="en-US"/>
          </a:p>
        </p:txBody>
      </p:sp>
    </p:spTree>
    <p:extLst>
      <p:ext uri="{BB962C8B-B14F-4D97-AF65-F5344CB8AC3E}">
        <p14:creationId xmlns:p14="http://schemas.microsoft.com/office/powerpoint/2010/main" val="428362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so much effort is spend studying TPE ?</a:t>
            </a:r>
          </a:p>
          <a:p>
            <a:r>
              <a:rPr lang="en-US" dirty="0"/>
              <a:t>There are implications beyond elastic scattering on nucleon.  In inclusive DIS off nuclei, there are multi photon effects. Precisely determining this has implications for the nuclear radii or coulomb sum rule tests.</a:t>
            </a:r>
          </a:p>
          <a:p>
            <a:r>
              <a:rPr lang="en-US" dirty="0"/>
              <a:t>Likewise, for the study of the EMC effect.</a:t>
            </a:r>
          </a:p>
          <a:p>
            <a:endParaRPr lang="en-US" dirty="0"/>
          </a:p>
        </p:txBody>
      </p:sp>
      <p:sp>
        <p:nvSpPr>
          <p:cNvPr id="4" name="Slide Number Placeholder 3"/>
          <p:cNvSpPr>
            <a:spLocks noGrp="1"/>
          </p:cNvSpPr>
          <p:nvPr>
            <p:ph type="sldNum" sz="quarter" idx="5"/>
          </p:nvPr>
        </p:nvSpPr>
        <p:spPr/>
        <p:txBody>
          <a:bodyPr/>
          <a:lstStyle/>
          <a:p>
            <a:pPr>
              <a:defRPr/>
            </a:pPr>
            <a:fld id="{FA538232-67A9-4186-9F60-9E9B340E11B1}" type="slidenum">
              <a:rPr lang="en-US" smtClean="0"/>
              <a:pPr>
                <a:defRPr/>
              </a:pPr>
              <a:t>10</a:t>
            </a:fld>
            <a:endParaRPr lang="en-US"/>
          </a:p>
        </p:txBody>
      </p:sp>
    </p:spTree>
    <p:extLst>
      <p:ext uri="{BB962C8B-B14F-4D97-AF65-F5344CB8AC3E}">
        <p14:creationId xmlns:p14="http://schemas.microsoft.com/office/powerpoint/2010/main" val="670835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you need a polarimeter. Essentially, the scattered proton hits a nuclear target which provides means to measure an azimuthal dependence, from which we can get the polarization. FPP is that polarimeter.</a:t>
            </a:r>
          </a:p>
          <a:p>
            <a:endParaRPr lang="en-US" dirty="0"/>
          </a:p>
        </p:txBody>
      </p:sp>
      <p:sp>
        <p:nvSpPr>
          <p:cNvPr id="4" name="Slide Number Placeholder 3"/>
          <p:cNvSpPr>
            <a:spLocks noGrp="1"/>
          </p:cNvSpPr>
          <p:nvPr>
            <p:ph type="sldNum" sz="quarter" idx="5"/>
          </p:nvPr>
        </p:nvSpPr>
        <p:spPr/>
        <p:txBody>
          <a:bodyPr/>
          <a:lstStyle/>
          <a:p>
            <a:pPr>
              <a:defRPr/>
            </a:pPr>
            <a:fld id="{FA538232-67A9-4186-9F60-9E9B340E11B1}" type="slidenum">
              <a:rPr lang="en-US" smtClean="0"/>
              <a:pPr>
                <a:defRPr/>
              </a:pPr>
              <a:t>11</a:t>
            </a:fld>
            <a:endParaRPr lang="en-US"/>
          </a:p>
        </p:txBody>
      </p:sp>
    </p:spTree>
    <p:extLst>
      <p:ext uri="{BB962C8B-B14F-4D97-AF65-F5344CB8AC3E}">
        <p14:creationId xmlns:p14="http://schemas.microsoft.com/office/powerpoint/2010/main" val="2426818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Compton process, which y*p-&gt;</a:t>
            </a:r>
            <a:r>
              <a:rPr lang="en-US" dirty="0" err="1"/>
              <a:t>yp</a:t>
            </a:r>
            <a:r>
              <a:rPr lang="en-US" dirty="0"/>
              <a:t> was studied in the early 50’s. Its accessed via exclusive photoproduction with e- or e+ beams.  At sufficiently low energy, one can expand the spin dependent part of this cross-section. At first </a:t>
            </a:r>
            <a:r>
              <a:rPr lang="en-US" dirty="0" err="1"/>
              <a:t>order,it’s</a:t>
            </a:r>
            <a:r>
              <a:rPr lang="en-US" dirty="0"/>
              <a:t> the anomalous magnetic moment of the system. If one expands to higher </a:t>
            </a:r>
            <a:r>
              <a:rPr lang="en-US" dirty="0" err="1"/>
              <a:t>order,one</a:t>
            </a:r>
            <a:r>
              <a:rPr lang="en-US" dirty="0"/>
              <a:t> gets the generalized polarizabilities which is what VCS measures.</a:t>
            </a:r>
          </a:p>
          <a:p>
            <a:r>
              <a:rPr lang="en-US" dirty="0"/>
              <a:t>We have measured these for years. The advent of positron opens up more possibilities and new observables.</a:t>
            </a:r>
          </a:p>
          <a:p>
            <a:r>
              <a:rPr lang="en-US" dirty="0"/>
              <a:t>	</a:t>
            </a:r>
          </a:p>
        </p:txBody>
      </p:sp>
      <p:sp>
        <p:nvSpPr>
          <p:cNvPr id="4" name="Slide Number Placeholder 3"/>
          <p:cNvSpPr>
            <a:spLocks noGrp="1"/>
          </p:cNvSpPr>
          <p:nvPr>
            <p:ph type="sldNum" sz="quarter" idx="5"/>
          </p:nvPr>
        </p:nvSpPr>
        <p:spPr/>
        <p:txBody>
          <a:bodyPr/>
          <a:lstStyle/>
          <a:p>
            <a:pPr>
              <a:defRPr/>
            </a:pPr>
            <a:fld id="{FA538232-67A9-4186-9F60-9E9B340E11B1}" type="slidenum">
              <a:rPr lang="en-US" smtClean="0"/>
              <a:pPr>
                <a:defRPr/>
              </a:pPr>
              <a:t>12</a:t>
            </a:fld>
            <a:endParaRPr lang="en-US"/>
          </a:p>
        </p:txBody>
      </p:sp>
    </p:spTree>
    <p:extLst>
      <p:ext uri="{BB962C8B-B14F-4D97-AF65-F5344CB8AC3E}">
        <p14:creationId xmlns:p14="http://schemas.microsoft.com/office/powerpoint/2010/main" val="2689746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DVCS is when a virtual photon is generated by inelastic lepton scattering. It interacts with a quark within the nucleon and then this quark reemits a real photon and gets back to the ground state.</a:t>
            </a:r>
          </a:p>
          <a:p>
            <a:endParaRPr lang="en-US" dirty="0"/>
          </a:p>
        </p:txBody>
      </p:sp>
      <p:sp>
        <p:nvSpPr>
          <p:cNvPr id="4" name="Slide Number Placeholder 3"/>
          <p:cNvSpPr>
            <a:spLocks noGrp="1"/>
          </p:cNvSpPr>
          <p:nvPr>
            <p:ph type="sldNum" sz="quarter" idx="5"/>
          </p:nvPr>
        </p:nvSpPr>
        <p:spPr/>
        <p:txBody>
          <a:bodyPr/>
          <a:lstStyle/>
          <a:p>
            <a:pPr>
              <a:defRPr/>
            </a:pPr>
            <a:fld id="{FA538232-67A9-4186-9F60-9E9B340E11B1}" type="slidenum">
              <a:rPr lang="en-US" smtClean="0"/>
              <a:pPr>
                <a:defRPr/>
              </a:pPr>
              <a:t>13</a:t>
            </a:fld>
            <a:endParaRPr lang="en-US"/>
          </a:p>
        </p:txBody>
      </p:sp>
    </p:spTree>
    <p:extLst>
      <p:ext uri="{BB962C8B-B14F-4D97-AF65-F5344CB8AC3E}">
        <p14:creationId xmlns:p14="http://schemas.microsoft.com/office/powerpoint/2010/main" val="3696902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study of the Generalized Parton Distributions (GPDs) captures the images of the transverse position distributions of fast-moving quarks.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correlation of transverse spatial and longitudinal momentum information contained in the GPDs provides a new tool to evaluate the contribution of quark orbital angular momentum to the proton spin</a:t>
            </a:r>
          </a:p>
          <a:p>
            <a:endParaRPr lang="en-US" sz="1200" kern="1200" dirty="0">
              <a:solidFill>
                <a:schemeClr val="tx1"/>
              </a:solidFill>
              <a:effectLst/>
              <a:latin typeface="+mn-lt"/>
              <a:ea typeface="+mn-ea"/>
              <a:cs typeface="+mn-cs"/>
            </a:endParaRPr>
          </a:p>
          <a:p>
            <a:r>
              <a:rPr lang="en-US" dirty="0"/>
              <a:t>Impact parameter vs momentum showing the valence quarks more central and sea quarks in periphery</a:t>
            </a:r>
          </a:p>
          <a:p>
            <a:endParaRPr lang="en-US" dirty="0"/>
          </a:p>
          <a:p>
            <a:r>
              <a:rPr lang="en-US" dirty="0"/>
              <a:t>Flavor separation of the  u and d quarks, orbital angular momentum of q, highly model dependent</a:t>
            </a:r>
          </a:p>
          <a:p>
            <a:endParaRPr lang="en-US" dirty="0"/>
          </a:p>
          <a:p>
            <a:r>
              <a:rPr lang="en-US" sz="1200" b="0" i="0" kern="1200" dirty="0">
                <a:solidFill>
                  <a:schemeClr val="tx1"/>
                </a:solidFill>
                <a:effectLst/>
                <a:latin typeface="+mn-lt"/>
                <a:ea typeface="+mn-ea"/>
                <a:cs typeface="+mn-cs"/>
              </a:rPr>
              <a:t>measurement of the pressure distribution experienced by the quarks in the proton. We find a strong repulsive pressure near the </a:t>
            </a:r>
            <a:r>
              <a:rPr lang="en-US" sz="1200" b="0" i="0" kern="1200" dirty="0" err="1">
                <a:solidFill>
                  <a:schemeClr val="tx1"/>
                </a:solidFill>
                <a:effectLst/>
                <a:latin typeface="+mn-lt"/>
                <a:ea typeface="+mn-ea"/>
                <a:cs typeface="+mn-cs"/>
              </a:rPr>
              <a:t>centre</a:t>
            </a:r>
            <a:r>
              <a:rPr lang="en-US" sz="1200" b="0" i="0" kern="1200" dirty="0">
                <a:solidFill>
                  <a:schemeClr val="tx1"/>
                </a:solidFill>
                <a:effectLst/>
                <a:latin typeface="+mn-lt"/>
                <a:ea typeface="+mn-ea"/>
                <a:cs typeface="+mn-cs"/>
              </a:rPr>
              <a:t> of the proton (up to 0.6 </a:t>
            </a:r>
            <a:r>
              <a:rPr lang="en-US" sz="1200" b="0" i="0" kern="1200" dirty="0" err="1">
                <a:solidFill>
                  <a:schemeClr val="tx1"/>
                </a:solidFill>
                <a:effectLst/>
                <a:latin typeface="+mn-lt"/>
                <a:ea typeface="+mn-ea"/>
                <a:cs typeface="+mn-cs"/>
              </a:rPr>
              <a:t>femtometres</a:t>
            </a:r>
            <a:r>
              <a:rPr lang="en-US" sz="1200" b="0" i="0" kern="1200" dirty="0">
                <a:solidFill>
                  <a:schemeClr val="tx1"/>
                </a:solidFill>
                <a:effectLst/>
                <a:latin typeface="+mn-lt"/>
                <a:ea typeface="+mn-ea"/>
                <a:cs typeface="+mn-cs"/>
              </a:rPr>
              <a:t>) and a binding pressure at greater distances.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096181-96BA-ED49-A53D-1BAFB46893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139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propose to measure the unpolarized and polarized Beam Charge Asymmetries (BCAs) of the ⃗</a:t>
            </a:r>
            <a:r>
              <a:rPr lang="en-US" dirty="0" err="1"/>
              <a:t>e±p</a:t>
            </a:r>
            <a:r>
              <a:rPr lang="en-US" dirty="0"/>
              <a:t> → e ±p</a:t>
            </a:r>
            <a:r>
              <a:rPr lang="el-GR" dirty="0"/>
              <a:t>γ </a:t>
            </a:r>
            <a:r>
              <a:rPr lang="en-US" dirty="0"/>
              <a:t>process on an unpolarized hydrogen target with CLAS12, using polarized positron and electron beams at 10.6 GeV. The azimuthal and </a:t>
            </a:r>
            <a:r>
              <a:rPr lang="en-US" dirty="0" err="1"/>
              <a:t>tdependences</a:t>
            </a:r>
            <a:r>
              <a:rPr lang="en-US" dirty="0"/>
              <a:t> of the unpolarized and polarized BCAs will be measured over a large (</a:t>
            </a:r>
            <a:r>
              <a:rPr lang="en-US" dirty="0" err="1"/>
              <a:t>xB</a:t>
            </a:r>
            <a:r>
              <a:rPr lang="en-US" dirty="0"/>
              <a:t>, Q2 ) phase space using a 2400-hour run with a luminosity of 0.66×1035 cm−2 ·s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096181-96BA-ED49-A53D-1BAFB46893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028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Already saw a signal for incoherent DVCS in clas12 EG6.</a:t>
            </a:r>
          </a:p>
          <a:p>
            <a:r>
              <a:rPr lang="en-US" dirty="0"/>
              <a:t>Incoherent DVCS is important as it allows for looking at things such as the EMC effect.</a:t>
            </a:r>
          </a:p>
          <a:p>
            <a:r>
              <a:rPr lang="en-US" dirty="0"/>
              <a:t>DVCS off polarized targets is challenging because of the practical difficulties in installing an polarized he3 target in </a:t>
            </a:r>
            <a:r>
              <a:rPr lang="en-US" dirty="0" err="1"/>
              <a:t>clas</a:t>
            </a:r>
            <a:r>
              <a:rPr lang="en-US" dirty="0"/>
              <a:t>.</a:t>
            </a:r>
          </a:p>
          <a:p>
            <a:r>
              <a:rPr lang="en-US" dirty="0" err="1"/>
              <a:t>Dvcs</a:t>
            </a:r>
            <a:r>
              <a:rPr lang="en-US" dirty="0"/>
              <a:t> off the neutron will help in getting flavor separated GPDs.</a:t>
            </a:r>
          </a:p>
          <a:p>
            <a:endParaRPr lang="en-US" dirty="0"/>
          </a:p>
        </p:txBody>
      </p:sp>
      <p:sp>
        <p:nvSpPr>
          <p:cNvPr id="4" name="Slide Number Placeholder 3"/>
          <p:cNvSpPr>
            <a:spLocks noGrp="1"/>
          </p:cNvSpPr>
          <p:nvPr>
            <p:ph type="sldNum" sz="quarter" idx="5"/>
          </p:nvPr>
        </p:nvSpPr>
        <p:spPr/>
        <p:txBody>
          <a:bodyPr/>
          <a:lstStyle/>
          <a:p>
            <a:pPr>
              <a:defRPr/>
            </a:pPr>
            <a:fld id="{FA538232-67A9-4186-9F60-9E9B340E11B1}" type="slidenum">
              <a:rPr lang="en-US" smtClean="0"/>
              <a:pPr>
                <a:defRPr/>
              </a:pPr>
              <a:t>17</a:t>
            </a:fld>
            <a:endParaRPr lang="en-US"/>
          </a:p>
        </p:txBody>
      </p:sp>
    </p:spTree>
    <p:extLst>
      <p:ext uri="{BB962C8B-B14F-4D97-AF65-F5344CB8AC3E}">
        <p14:creationId xmlns:p14="http://schemas.microsoft.com/office/powerpoint/2010/main" val="1265495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implications with astrophysics.  Some of the constraints on this come from neutrino experiments LSND, Mini </a:t>
            </a:r>
            <a:r>
              <a:rPr lang="en-US" dirty="0" err="1"/>
              <a:t>BooNE,some</a:t>
            </a:r>
            <a:r>
              <a:rPr lang="en-US" dirty="0"/>
              <a:t> others from colliders (BABAR,</a:t>
            </a:r>
          </a:p>
          <a:p>
            <a:endParaRPr lang="en-US" dirty="0"/>
          </a:p>
        </p:txBody>
      </p:sp>
      <p:sp>
        <p:nvSpPr>
          <p:cNvPr id="4" name="Slide Number Placeholder 3"/>
          <p:cNvSpPr>
            <a:spLocks noGrp="1"/>
          </p:cNvSpPr>
          <p:nvPr>
            <p:ph type="sldNum" sz="quarter" idx="5"/>
          </p:nvPr>
        </p:nvSpPr>
        <p:spPr/>
        <p:txBody>
          <a:bodyPr/>
          <a:lstStyle/>
          <a:p>
            <a:pPr>
              <a:defRPr/>
            </a:pPr>
            <a:fld id="{FA538232-67A9-4186-9F60-9E9B340E11B1}" type="slidenum">
              <a:rPr lang="en-US" smtClean="0"/>
              <a:pPr>
                <a:defRPr/>
              </a:pPr>
              <a:t>18</a:t>
            </a:fld>
            <a:endParaRPr lang="en-US"/>
          </a:p>
        </p:txBody>
      </p:sp>
    </p:spTree>
    <p:extLst>
      <p:ext uri="{BB962C8B-B14F-4D97-AF65-F5344CB8AC3E}">
        <p14:creationId xmlns:p14="http://schemas.microsoft.com/office/powerpoint/2010/main" val="1258540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Three different A  production modes in fixed target lepton beam</a:t>
            </a:r>
          </a:p>
          <a:p>
            <a:r>
              <a:rPr lang="en-US" sz="1200" kern="1200" dirty="0">
                <a:solidFill>
                  <a:schemeClr val="tx1"/>
                </a:solidFill>
                <a:effectLst/>
                <a:latin typeface="+mn-lt"/>
                <a:ea typeface="+mn-ea"/>
                <a:cs typeface="+mn-cs"/>
              </a:rPr>
              <a:t>experiments: (a) A -</a:t>
            </a:r>
            <a:r>
              <a:rPr lang="en-US" sz="1200" kern="1200" dirty="0" err="1">
                <a:solidFill>
                  <a:schemeClr val="tx1"/>
                </a:solidFill>
                <a:effectLst/>
                <a:latin typeface="+mn-lt"/>
                <a:ea typeface="+mn-ea"/>
                <a:cs typeface="+mn-cs"/>
              </a:rPr>
              <a:t>strahlung</a:t>
            </a:r>
            <a:r>
              <a:rPr lang="en-US" sz="1200" kern="1200" dirty="0">
                <a:solidFill>
                  <a:schemeClr val="tx1"/>
                </a:solidFill>
                <a:effectLst/>
                <a:latin typeface="+mn-lt"/>
                <a:ea typeface="+mn-ea"/>
                <a:cs typeface="+mn-cs"/>
              </a:rPr>
              <a:t> in e−</a:t>
            </a:r>
          </a:p>
          <a:p>
            <a:r>
              <a:rPr lang="en-US" sz="1200" kern="1200" dirty="0">
                <a:solidFill>
                  <a:schemeClr val="tx1"/>
                </a:solidFill>
                <a:effectLst/>
                <a:latin typeface="+mn-lt"/>
                <a:ea typeface="+mn-ea"/>
                <a:cs typeface="+mn-cs"/>
              </a:rPr>
              <a:t>/e+-nucleon scattering; (b) A -</a:t>
            </a:r>
          </a:p>
          <a:p>
            <a:r>
              <a:rPr lang="en-US" sz="1200" kern="1200" dirty="0" err="1">
                <a:solidFill>
                  <a:schemeClr val="tx1"/>
                </a:solidFill>
                <a:effectLst/>
                <a:latin typeface="+mn-lt"/>
                <a:ea typeface="+mn-ea"/>
                <a:cs typeface="+mn-cs"/>
              </a:rPr>
              <a:t>strahlung</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e+e</a:t>
            </a:r>
            <a:r>
              <a:rPr lang="en-US" sz="1200" kern="1200" dirty="0">
                <a:solidFill>
                  <a:schemeClr val="tx1"/>
                </a:solidFill>
                <a:effectLst/>
                <a:latin typeface="+mn-lt"/>
                <a:ea typeface="+mn-ea"/>
                <a:cs typeface="+mn-cs"/>
              </a:rPr>
              <a:t>− annihilation; (c) resonant A  production in </a:t>
            </a:r>
            <a:r>
              <a:rPr lang="en-US" sz="1200" kern="1200" dirty="0" err="1">
                <a:solidFill>
                  <a:schemeClr val="tx1"/>
                </a:solidFill>
                <a:effectLst/>
                <a:latin typeface="+mn-lt"/>
                <a:ea typeface="+mn-ea"/>
                <a:cs typeface="+mn-cs"/>
              </a:rPr>
              <a:t>e+e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annihilation</a:t>
            </a:r>
          </a:p>
          <a:p>
            <a:endParaRPr lang="en-US" dirty="0"/>
          </a:p>
          <a:p>
            <a:r>
              <a:rPr lang="en-US" dirty="0"/>
              <a:t>e - + nucleus e - + nucleus + A’ ( followed by </a:t>
            </a:r>
            <a:r>
              <a:rPr lang="en-US" dirty="0" err="1"/>
              <a:t>A’e</a:t>
            </a:r>
            <a:r>
              <a:rPr lang="en-US" dirty="0"/>
              <a:t> +e - ) Bhabha scattering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096181-96BA-ED49-A53D-1BAFB46893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705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BF1341-3AFE-B447-A831-9671D6A7009B}" type="slidenum">
              <a:rPr lang="en-US" smtClean="0"/>
              <a:t>20</a:t>
            </a:fld>
            <a:endParaRPr lang="en-US"/>
          </a:p>
        </p:txBody>
      </p:sp>
    </p:spTree>
    <p:extLst>
      <p:ext uri="{BB962C8B-B14F-4D97-AF65-F5344CB8AC3E}">
        <p14:creationId xmlns:p14="http://schemas.microsoft.com/office/powerpoint/2010/main" val="3778955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have made polarized positrons ( </a:t>
            </a:r>
            <a:r>
              <a:rPr lang="en-US" sz="1200" b="0" i="0" u="none" strike="noStrike" kern="1200" dirty="0" err="1">
                <a:solidFill>
                  <a:schemeClr val="tx1"/>
                </a:solidFill>
                <a:effectLst/>
                <a:latin typeface="+mn-lt"/>
                <a:ea typeface="+mn-ea"/>
                <a:cs typeface="+mn-cs"/>
              </a:rPr>
              <a:t>PEPPo</a:t>
            </a:r>
            <a:r>
              <a:rPr lang="en-US" sz="1200" b="0" i="0" u="none" strike="noStrike" kern="1200" dirty="0">
                <a:solidFill>
                  <a:schemeClr val="tx1"/>
                </a:solidFill>
                <a:effectLst/>
                <a:latin typeface="+mn-lt"/>
                <a:ea typeface="+mn-ea"/>
                <a:cs typeface="+mn-cs"/>
              </a:rPr>
              <a:t> experiment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7030A0"/>
                </a:solidFill>
              </a:rPr>
              <a:t>When a longitudinally polarized e</a:t>
            </a:r>
            <a:r>
              <a:rPr lang="en-US" sz="1200" i="1" baseline="30000" dirty="0">
                <a:solidFill>
                  <a:srgbClr val="7030A0"/>
                </a:solidFill>
              </a:rPr>
              <a:t>-</a:t>
            </a:r>
            <a:r>
              <a:rPr lang="en-US" sz="1200" i="1" dirty="0">
                <a:solidFill>
                  <a:srgbClr val="7030A0"/>
                </a:solidFill>
              </a:rPr>
              <a:t> beam strikes matter, e</a:t>
            </a:r>
            <a:r>
              <a:rPr lang="en-US" sz="1200" i="1" baseline="30000" dirty="0">
                <a:solidFill>
                  <a:srgbClr val="7030A0"/>
                </a:solidFill>
              </a:rPr>
              <a:t>+</a:t>
            </a:r>
            <a:r>
              <a:rPr lang="en-US" sz="1200" i="1" dirty="0">
                <a:solidFill>
                  <a:srgbClr val="7030A0"/>
                </a:solidFill>
              </a:rPr>
              <a:t> produced in the shower carrying &gt;50% of the e</a:t>
            </a:r>
            <a:r>
              <a:rPr lang="en-US" sz="1200" i="1" baseline="30000" dirty="0">
                <a:solidFill>
                  <a:srgbClr val="7030A0"/>
                </a:solidFill>
              </a:rPr>
              <a:t>-</a:t>
            </a:r>
            <a:r>
              <a:rPr lang="en-US" sz="1200" i="1" dirty="0">
                <a:solidFill>
                  <a:srgbClr val="7030A0"/>
                </a:solidFill>
              </a:rPr>
              <a:t> beam energy are significantly longitudinally spin polarized…</a:t>
            </a:r>
          </a:p>
          <a:p>
            <a:endParaRPr lang="en-US" dirty="0"/>
          </a:p>
          <a:p>
            <a:r>
              <a:rPr lang="en-US" dirty="0"/>
              <a:t>The </a:t>
            </a:r>
            <a:r>
              <a:rPr lang="en-US" dirty="0" err="1"/>
              <a:t>JLab</a:t>
            </a:r>
            <a:r>
              <a:rPr lang="en-US" dirty="0"/>
              <a:t> positron source built on the </a:t>
            </a:r>
            <a:r>
              <a:rPr lang="en-US" dirty="0" err="1"/>
              <a:t>PEPPo</a:t>
            </a:r>
            <a:r>
              <a:rPr lang="en-US" dirty="0"/>
              <a:t> (Polarized Electrons for Polarized Positrons) experiment which demonstrated the feasibility of using bremsstrahlung radiation of MeV Polarized Electrons for producing Polarized Positrons. Demonstrated polarizations up to 82%.</a:t>
            </a:r>
          </a:p>
          <a:p>
            <a:r>
              <a:rPr lang="en-US" dirty="0"/>
              <a:t>-----------------------------</a:t>
            </a:r>
          </a:p>
          <a:p>
            <a:r>
              <a:rPr lang="en-US" dirty="0"/>
              <a:t>Taking advantage of advances in high polarization, high intensity electron sources [13] exploits the polarized photons generated by the bremsstrahlung radiation of low energy longitudinally polarized electrons within a high-Z target to produce polarized </a:t>
            </a:r>
            <a:r>
              <a:rPr lang="en-US" dirty="0" err="1"/>
              <a:t>eþe</a:t>
            </a:r>
            <a:r>
              <a:rPr lang="en-US" dirty="0"/>
              <a:t>−-pairs. It is expected that the </a:t>
            </a:r>
            <a:r>
              <a:rPr lang="en-US" dirty="0" err="1"/>
              <a:t>PEPPo</a:t>
            </a:r>
            <a:r>
              <a:rPr lang="en-US" dirty="0"/>
              <a:t> concept can be developed efficiently with a low energy (∼5–100 MeV=c), high intensity (∼mA), and high polarization (&gt; 80%) electron beam driver, opening access to polarized positron beams to a wide community</a:t>
            </a:r>
          </a:p>
          <a:p>
            <a:endParaRPr lang="en-US" dirty="0"/>
          </a:p>
          <a:p>
            <a:r>
              <a:rPr lang="en-US" dirty="0" err="1"/>
              <a:t>pe</a:t>
            </a:r>
            <a:r>
              <a:rPr lang="en-US" dirty="0"/>
              <a:t> = 8.2 MeV/c, </a:t>
            </a:r>
            <a:r>
              <a:rPr lang="en-US" dirty="0" err="1"/>
              <a:t>Pe</a:t>
            </a:r>
            <a:r>
              <a:rPr lang="en-US" dirty="0"/>
              <a:t> = 85%, </a:t>
            </a:r>
            <a:r>
              <a:rPr lang="en-US" dirty="0" err="1"/>
              <a:t>I_e</a:t>
            </a:r>
            <a:r>
              <a:rPr lang="en-US" dirty="0"/>
              <a:t> = 1 µA, </a:t>
            </a:r>
            <a:r>
              <a:rPr lang="en-US" dirty="0" err="1"/>
              <a:t>t_W</a:t>
            </a:r>
            <a:r>
              <a:rPr lang="en-US" dirty="0"/>
              <a:t> = 1 mm, P &lt; 10 W -&gt; demonstrated positron polarization of up to 82% (D. Abbott et al. PRL 116 (2016) 214801)</a:t>
            </a:r>
          </a:p>
        </p:txBody>
      </p:sp>
      <p:sp>
        <p:nvSpPr>
          <p:cNvPr id="4" name="Slide Number Placeholder 3"/>
          <p:cNvSpPr>
            <a:spLocks noGrp="1"/>
          </p:cNvSpPr>
          <p:nvPr>
            <p:ph type="sldNum" sz="quarter" idx="5"/>
          </p:nvPr>
        </p:nvSpPr>
        <p:spPr/>
        <p:txBody>
          <a:bodyPr/>
          <a:lstStyle/>
          <a:p>
            <a:fld id="{47096181-96BA-ED49-A53D-1BAFB46893AC}" type="slidenum">
              <a:rPr lang="fr-FR" smtClean="0"/>
              <a:t>2</a:t>
            </a:fld>
            <a:endParaRPr lang="fr-FR"/>
          </a:p>
        </p:txBody>
      </p:sp>
    </p:spTree>
    <p:extLst>
      <p:ext uri="{BB962C8B-B14F-4D97-AF65-F5344CB8AC3E}">
        <p14:creationId xmlns:p14="http://schemas.microsoft.com/office/powerpoint/2010/main" val="3444250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showed that there is a physics interest. ( white paper )</a:t>
            </a:r>
          </a:p>
          <a:p>
            <a:endParaRPr lang="en-US" dirty="0"/>
          </a:p>
          <a:p>
            <a:r>
              <a:rPr lang="en-US" dirty="0"/>
              <a:t>The PWG was created in 2017 after JPos17 (International Workshop on Physics with Positrons at Jefferson Lab) to promote the physics case of positron beams at </a:t>
            </a:r>
            <a:r>
              <a:rPr lang="en-US" dirty="0" err="1"/>
              <a:t>JLab</a:t>
            </a:r>
            <a:r>
              <a:rPr lang="en-US" dirty="0"/>
              <a:t>. It now gathers about 250 physicists from 70 institutions supporting an ambitious experimental program.</a:t>
            </a:r>
          </a:p>
          <a:p>
            <a:endParaRPr lang="en-US" dirty="0"/>
          </a:p>
          <a:p>
            <a:r>
              <a:rPr lang="en-US" dirty="0"/>
              <a:t>The EPJ A Topical Issue about an experimental positron program at CEBAF has been released and will be distributed by Jefferson Lab.</a:t>
            </a:r>
          </a:p>
          <a:p>
            <a:endParaRPr lang="en-US" dirty="0"/>
          </a:p>
          <a:p>
            <a:r>
              <a:rPr lang="en-US" dirty="0"/>
              <a:t>This document constitutes the final </a:t>
            </a:r>
            <a:r>
              <a:rPr lang="en-US" dirty="0" err="1"/>
              <a:t>JLab</a:t>
            </a:r>
            <a:r>
              <a:rPr lang="en-US" dirty="0"/>
              <a:t> Positron White Paper, gathering 19 single contributions and a summary article, all peer-reviewed.</a:t>
            </a:r>
          </a:p>
          <a:p>
            <a:endParaRPr lang="en-US" dirty="0"/>
          </a:p>
          <a:p>
            <a:r>
              <a:rPr lang="en-US" dirty="0"/>
              <a:t>TPE Physics in elastic scattering globally asks for low beam energies.</a:t>
            </a:r>
          </a:p>
          <a:p>
            <a:endParaRPr lang="en-US" dirty="0"/>
          </a:p>
          <a:p>
            <a:r>
              <a:rPr lang="en-US" dirty="0"/>
              <a:t>Nucleon Structure Physics and Beyond the Standard Model Physics ask for high beam energies.</a:t>
            </a:r>
          </a:p>
          <a:p>
            <a:r>
              <a:rPr lang="en-US" dirty="0"/>
              <a:t>--------------------------</a:t>
            </a:r>
          </a:p>
          <a:p>
            <a:endParaRPr lang="en-US" dirty="0"/>
          </a:p>
          <a:p>
            <a:r>
              <a:rPr lang="en-US" dirty="0"/>
              <a:t>Experimental scenarios for DIS, VCS ( </a:t>
            </a:r>
            <a:r>
              <a:rPr lang="en-US" dirty="0" err="1"/>
              <a:t>g∗p</a:t>
            </a:r>
            <a:r>
              <a:rPr lang="en-US" dirty="0"/>
              <a:t> → </a:t>
            </a:r>
            <a:r>
              <a:rPr lang="en-US" dirty="0" err="1"/>
              <a:t>gp</a:t>
            </a:r>
            <a:r>
              <a:rPr lang="en-US" dirty="0"/>
              <a:t> ), and CLFV ( e^+N → mu^+ X ) need further evaluation. (311,316 &amp; 317)</a:t>
            </a:r>
          </a:p>
          <a:p>
            <a:endParaRPr lang="en-US" dirty="0"/>
          </a:p>
          <a:p>
            <a:r>
              <a:rPr lang="en-US" dirty="0"/>
              <a:t>Opportunities for polarized target experiments would deserve more considerations.</a:t>
            </a:r>
          </a:p>
          <a:p>
            <a:endParaRPr lang="en-US" dirty="0"/>
          </a:p>
        </p:txBody>
      </p:sp>
      <p:sp>
        <p:nvSpPr>
          <p:cNvPr id="4" name="Slide Number Placeholder 3"/>
          <p:cNvSpPr>
            <a:spLocks noGrp="1"/>
          </p:cNvSpPr>
          <p:nvPr>
            <p:ph type="sldNum" sz="quarter" idx="5"/>
          </p:nvPr>
        </p:nvSpPr>
        <p:spPr/>
        <p:txBody>
          <a:bodyPr/>
          <a:lstStyle/>
          <a:p>
            <a:pPr>
              <a:defRPr/>
            </a:pPr>
            <a:fld id="{FA538232-67A9-4186-9F60-9E9B340E11B1}" type="slidenum">
              <a:rPr lang="en-US" smtClean="0"/>
              <a:pPr>
                <a:defRPr/>
              </a:pPr>
              <a:t>3</a:t>
            </a:fld>
            <a:endParaRPr lang="en-US"/>
          </a:p>
        </p:txBody>
      </p:sp>
    </p:spTree>
    <p:extLst>
      <p:ext uri="{BB962C8B-B14F-4D97-AF65-F5344CB8AC3E}">
        <p14:creationId xmlns:p14="http://schemas.microsoft.com/office/powerpoint/2010/main" val="2875783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approved experiments. Fall into several main categories. TPE, Nuclear Structure, beyond the standard model.</a:t>
            </a:r>
          </a:p>
          <a:p>
            <a:endParaRPr lang="en-US" dirty="0"/>
          </a:p>
        </p:txBody>
      </p:sp>
      <p:sp>
        <p:nvSpPr>
          <p:cNvPr id="4" name="Slide Number Placeholder 3"/>
          <p:cNvSpPr>
            <a:spLocks noGrp="1"/>
          </p:cNvSpPr>
          <p:nvPr>
            <p:ph type="sldNum" sz="quarter" idx="5"/>
          </p:nvPr>
        </p:nvSpPr>
        <p:spPr/>
        <p:txBody>
          <a:bodyPr/>
          <a:lstStyle/>
          <a:p>
            <a:pPr>
              <a:defRPr/>
            </a:pPr>
            <a:fld id="{FA538232-67A9-4186-9F60-9E9B340E11B1}" type="slidenum">
              <a:rPr lang="en-US" smtClean="0"/>
              <a:pPr>
                <a:defRPr/>
              </a:pPr>
              <a:t>4</a:t>
            </a:fld>
            <a:endParaRPr lang="en-US"/>
          </a:p>
        </p:txBody>
      </p:sp>
    </p:spTree>
    <p:extLst>
      <p:ext uri="{BB962C8B-B14F-4D97-AF65-F5344CB8AC3E}">
        <p14:creationId xmlns:p14="http://schemas.microsoft.com/office/powerpoint/2010/main" val="2815064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Measurements of the proton’s form factors are discrepant (</a:t>
            </a:r>
            <a:r>
              <a:rPr lang="en-US" dirty="0" err="1"/>
              <a:t>Rosenbluth</a:t>
            </a:r>
            <a:r>
              <a:rPr lang="en-US" dirty="0"/>
              <a:t> vs Polarization Transfer).</a:t>
            </a:r>
          </a:p>
          <a:p>
            <a:endParaRPr lang="en-US" dirty="0"/>
          </a:p>
          <a:p>
            <a:r>
              <a:rPr lang="en-US" dirty="0"/>
              <a:t>The current status of two-photon exchange is uncomfortable. Difficulties in calculations. Recent experiments inconclusive. Positron facilities world-wide are turning off.</a:t>
            </a:r>
          </a:p>
          <a:p>
            <a:endParaRPr lang="en-US" dirty="0"/>
          </a:p>
          <a:p>
            <a:r>
              <a:rPr lang="en-US" dirty="0"/>
              <a:t>The one “missing” radiative correction is hard two-photon exchange.</a:t>
            </a:r>
          </a:p>
          <a:p>
            <a:endParaRPr lang="en-US" dirty="0"/>
          </a:p>
          <a:p>
            <a:r>
              <a:rPr lang="en-US" dirty="0"/>
              <a:t>The discrepancy is most prominent between Q2 values of approximately 2–7 GeV2/c2 where there is a clear gap between the polarized and unpolarized data. </a:t>
            </a:r>
          </a:p>
          <a:p>
            <a:endParaRPr lang="en-US" dirty="0"/>
          </a:p>
          <a:p>
            <a:r>
              <a:rPr lang="en-US" dirty="0"/>
              <a:t>Calculations of two-photon exchange come with model dependency.</a:t>
            </a:r>
          </a:p>
          <a:p>
            <a:endParaRPr lang="en-US" dirty="0"/>
          </a:p>
          <a:p>
            <a:r>
              <a:rPr lang="en-US" dirty="0"/>
              <a:t>Need for a large enough set of independent and sensitive observables.</a:t>
            </a:r>
          </a:p>
          <a:p>
            <a:endParaRPr lang="en-US" dirty="0"/>
          </a:p>
        </p:txBody>
      </p:sp>
      <p:sp>
        <p:nvSpPr>
          <p:cNvPr id="4" name="Slide Number Placeholder 3"/>
          <p:cNvSpPr>
            <a:spLocks noGrp="1"/>
          </p:cNvSpPr>
          <p:nvPr>
            <p:ph type="sldNum" sz="quarter" idx="5"/>
          </p:nvPr>
        </p:nvSpPr>
        <p:spPr/>
        <p:txBody>
          <a:bodyPr/>
          <a:lstStyle/>
          <a:p>
            <a:pPr>
              <a:defRPr/>
            </a:pPr>
            <a:fld id="{FA538232-67A9-4186-9F60-9E9B340E11B1}" type="slidenum">
              <a:rPr lang="en-US" smtClean="0"/>
              <a:pPr>
                <a:defRPr/>
              </a:pPr>
              <a:t>5</a:t>
            </a:fld>
            <a:endParaRPr lang="en-US"/>
          </a:p>
        </p:txBody>
      </p:sp>
    </p:spTree>
    <p:extLst>
      <p:ext uri="{BB962C8B-B14F-4D97-AF65-F5344CB8AC3E}">
        <p14:creationId xmlns:p14="http://schemas.microsoft.com/office/powerpoint/2010/main" val="902555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Plot shows the epsilon dependence of the reduced XS as predicted by the polarization transfer results for GE/GM (dashed black). The ep Super </a:t>
            </a:r>
            <a:r>
              <a:rPr lang="en-US" dirty="0" err="1"/>
              <a:t>Rosenbluth</a:t>
            </a:r>
            <a:r>
              <a:rPr lang="en-US" dirty="0"/>
              <a:t> (super means measured proton for higher precision) are the data (pink). Assuming the difference is entirely from TPE, the RED shaded region indicates the slope from the GE contribution to the XS (large Q2, GE contributes small epsilon dependence to XS). The blue shaded region indicates the impact of TPE normalized to match the electron data at </a:t>
            </a:r>
            <a:r>
              <a:rPr lang="el-GR" dirty="0"/>
              <a:t>ε = 1, </a:t>
            </a:r>
            <a:r>
              <a:rPr lang="en-US" dirty="0"/>
              <a:t>were TPE contributions go to zero. Since TPE contributions change sign for positrons, the dotted red line shows the expected results for positron measurements, assuming a linear TPE contribution</a:t>
            </a:r>
          </a:p>
          <a:p>
            <a:endParaRPr lang="en-US" dirty="0"/>
          </a:p>
          <a:p>
            <a:r>
              <a:rPr lang="en-US" dirty="0"/>
              <a:t>The main effect of TPE on the cross section comes from the interference between the one-photon and TPE amplitudes. Because the sign of the correction depends on the lepton charge, the ratio of positron to electron scattering is very sensitive to TPE effects.</a:t>
            </a:r>
          </a:p>
          <a:p>
            <a:endParaRPr lang="en-US" dirty="0"/>
          </a:p>
          <a:p>
            <a:r>
              <a:rPr lang="en-US" dirty="0"/>
              <a:t>If the polarization transfer represents the true form factors, TPE yields more than half of the </a:t>
            </a:r>
            <a:r>
              <a:rPr lang="el-GR" dirty="0"/>
              <a:t>ε </a:t>
            </a:r>
            <a:r>
              <a:rPr lang="en-US" dirty="0"/>
              <a:t>dependence at 2.64 GeV2 , and 85% at 4.1 GeV2</a:t>
            </a:r>
          </a:p>
          <a:p>
            <a:endParaRPr lang="en-US" dirty="0"/>
          </a:p>
          <a:p>
            <a:r>
              <a:rPr lang="en-US" dirty="0"/>
              <a:t>TPE produces an asymmetry between electron and positron scattering.</a:t>
            </a:r>
          </a:p>
          <a:p>
            <a:endParaRPr lang="en-US" dirty="0"/>
          </a:p>
          <a:p>
            <a:r>
              <a:rPr lang="en-US" dirty="0" err="1"/>
              <a:t>Sigma_R</a:t>
            </a:r>
            <a:r>
              <a:rPr lang="en-US" dirty="0"/>
              <a:t> is reduced XS including the TPE correction</a:t>
            </a:r>
          </a:p>
          <a:p>
            <a:endParaRPr lang="en-US" dirty="0"/>
          </a:p>
          <a:p>
            <a:r>
              <a:rPr lang="en-US" dirty="0"/>
              <a:t>Theory predictions for </a:t>
            </a:r>
            <a:r>
              <a:rPr lang="el-GR" dirty="0"/>
              <a:t>σ</a:t>
            </a:r>
            <a:r>
              <a:rPr lang="en-US" dirty="0" err="1"/>
              <a:t>e+p</a:t>
            </a:r>
            <a:r>
              <a:rPr lang="en-US" dirty="0"/>
              <a:t>/</a:t>
            </a:r>
            <a:r>
              <a:rPr lang="el-GR" dirty="0"/>
              <a:t>σ</a:t>
            </a:r>
            <a:r>
              <a:rPr lang="en-US" dirty="0"/>
              <a:t>e−p are not in agreement</a:t>
            </a:r>
          </a:p>
          <a:p>
            <a:endParaRPr lang="en-US" dirty="0"/>
          </a:p>
          <a:p>
            <a:r>
              <a:rPr lang="en-US" dirty="0"/>
              <a:t>The polarization transfer results are not necessarily correct.</a:t>
            </a:r>
          </a:p>
          <a:p>
            <a:endParaRPr lang="en-US" dirty="0"/>
          </a:p>
          <a:p>
            <a:r>
              <a:rPr lang="en-US" dirty="0"/>
              <a:t>Calculations of two-photon exchange come with model dependency:</a:t>
            </a:r>
          </a:p>
          <a:p>
            <a:r>
              <a:rPr lang="en-US" dirty="0"/>
              <a:t>-Hadronic Approaches Treat off-shell propagator as collection of hadronic states.</a:t>
            </a:r>
          </a:p>
          <a:p>
            <a:r>
              <a:rPr lang="en-US" dirty="0"/>
              <a:t>-Partonic Approaches Treat interaction of </a:t>
            </a:r>
            <a:r>
              <a:rPr lang="el-GR" dirty="0"/>
              <a:t>γγ </a:t>
            </a:r>
            <a:r>
              <a:rPr lang="en-US" dirty="0"/>
              <a:t>with quarks, distributed by GPDs</a:t>
            </a:r>
          </a:p>
          <a:p>
            <a:r>
              <a:rPr lang="en-US" dirty="0"/>
              <a:t>-Phenomenology Assume the discrepancy is caused by TPE, estimate the effect</a:t>
            </a:r>
          </a:p>
          <a:p>
            <a:endParaRPr lang="en-US" dirty="0"/>
          </a:p>
        </p:txBody>
      </p:sp>
      <p:sp>
        <p:nvSpPr>
          <p:cNvPr id="4" name="Slide Number Placeholder 3"/>
          <p:cNvSpPr>
            <a:spLocks noGrp="1"/>
          </p:cNvSpPr>
          <p:nvPr>
            <p:ph type="sldNum" sz="quarter" idx="5"/>
          </p:nvPr>
        </p:nvSpPr>
        <p:spPr/>
        <p:txBody>
          <a:bodyPr/>
          <a:lstStyle/>
          <a:p>
            <a:pPr>
              <a:defRPr/>
            </a:pPr>
            <a:fld id="{FA538232-67A9-4186-9F60-9E9B340E11B1}" type="slidenum">
              <a:rPr lang="en-US" smtClean="0"/>
              <a:pPr>
                <a:defRPr/>
              </a:pPr>
              <a:t>6</a:t>
            </a:fld>
            <a:endParaRPr lang="en-US"/>
          </a:p>
        </p:txBody>
      </p:sp>
    </p:spTree>
    <p:extLst>
      <p:ext uri="{BB962C8B-B14F-4D97-AF65-F5344CB8AC3E}">
        <p14:creationId xmlns:p14="http://schemas.microsoft.com/office/powerpoint/2010/main" val="128452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 is prop to1/Q^2 so its suppressed at high Q^2 rendering the extraction difficult. The cross-section depends linearly on e at fixed Q^2. It is smaller than the cross-section when one detects the proton making it necessary to increase current, which in turn makes momentum dependent corrections on the scattered e- bigger, and target heating corrections too.</a:t>
            </a:r>
          </a:p>
          <a:p>
            <a:endParaRPr lang="en-US" dirty="0"/>
          </a:p>
        </p:txBody>
      </p:sp>
      <p:sp>
        <p:nvSpPr>
          <p:cNvPr id="4" name="Slide Number Placeholder 3"/>
          <p:cNvSpPr>
            <a:spLocks noGrp="1"/>
          </p:cNvSpPr>
          <p:nvPr>
            <p:ph type="sldNum" sz="quarter" idx="5"/>
          </p:nvPr>
        </p:nvSpPr>
        <p:spPr/>
        <p:txBody>
          <a:bodyPr/>
          <a:lstStyle/>
          <a:p>
            <a:pPr>
              <a:defRPr/>
            </a:pPr>
            <a:fld id="{FA538232-67A9-4186-9F60-9E9B340E11B1}" type="slidenum">
              <a:rPr lang="en-US" smtClean="0"/>
              <a:pPr>
                <a:defRPr/>
              </a:pPr>
              <a:t>7</a:t>
            </a:fld>
            <a:endParaRPr lang="en-US"/>
          </a:p>
        </p:txBody>
      </p:sp>
    </p:spTree>
    <p:extLst>
      <p:ext uri="{BB962C8B-B14F-4D97-AF65-F5344CB8AC3E}">
        <p14:creationId xmlns:p14="http://schemas.microsoft.com/office/powerpoint/2010/main" val="3913147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2005,the results of E01-001 experiment were published. This was a super-</a:t>
            </a:r>
            <a:r>
              <a:rPr lang="en-US" dirty="0" err="1"/>
              <a:t>rosenbluth</a:t>
            </a:r>
            <a:r>
              <a:rPr lang="en-US" dirty="0"/>
              <a:t> experiment where one detects the struck proton instead of the e-. </a:t>
            </a:r>
          </a:p>
        </p:txBody>
      </p:sp>
      <p:sp>
        <p:nvSpPr>
          <p:cNvPr id="4" name="Slide Number Placeholder 3"/>
          <p:cNvSpPr>
            <a:spLocks noGrp="1"/>
          </p:cNvSpPr>
          <p:nvPr>
            <p:ph type="sldNum" sz="quarter" idx="5"/>
          </p:nvPr>
        </p:nvSpPr>
        <p:spPr/>
        <p:txBody>
          <a:bodyPr/>
          <a:lstStyle/>
          <a:p>
            <a:pPr>
              <a:defRPr/>
            </a:pPr>
            <a:fld id="{FA538232-67A9-4186-9F60-9E9B340E11B1}" type="slidenum">
              <a:rPr lang="en-US" smtClean="0"/>
              <a:pPr>
                <a:defRPr/>
              </a:pPr>
              <a:t>8</a:t>
            </a:fld>
            <a:endParaRPr lang="en-US"/>
          </a:p>
        </p:txBody>
      </p:sp>
    </p:spTree>
    <p:extLst>
      <p:ext uri="{BB962C8B-B14F-4D97-AF65-F5344CB8AC3E}">
        <p14:creationId xmlns:p14="http://schemas.microsoft.com/office/powerpoint/2010/main" val="3479337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Taken from PR12-23-012 proposed for Hall C. This illustrates the advantage of super-</a:t>
            </a:r>
            <a:r>
              <a:rPr lang="en-US" dirty="0" err="1"/>
              <a:t>rosenbluth</a:t>
            </a:r>
            <a:r>
              <a:rPr lang="en-US" dirty="0"/>
              <a:t>.</a:t>
            </a:r>
          </a:p>
          <a:p>
            <a:pPr marL="228600" indent="-228600">
              <a:buAutoNum type="arabicParenR"/>
            </a:pPr>
            <a:r>
              <a:rPr lang="en-US" dirty="0"/>
              <a:t>Top left, the proton momentum varies little along the epsilon range. This results in smaller momentum dependent corrections</a:t>
            </a:r>
          </a:p>
          <a:p>
            <a:pPr marL="228600" indent="-228600">
              <a:buAutoNum type="arabicParenR"/>
            </a:pPr>
            <a:r>
              <a:rPr lang="en-US" dirty="0"/>
              <a:t>Bottom left the cross-section sensitivity to uncertainties in </a:t>
            </a:r>
            <a:r>
              <a:rPr lang="en-US" dirty="0" err="1"/>
              <a:t>beamenergy</a:t>
            </a:r>
            <a:r>
              <a:rPr lang="en-US" dirty="0"/>
              <a:t>, bottom right is for particle angle.</a:t>
            </a:r>
          </a:p>
          <a:p>
            <a:pPr marL="228600" indent="-228600">
              <a:buAutoNum type="arabicParenR"/>
            </a:pPr>
            <a:r>
              <a:rPr lang="en-US" dirty="0"/>
              <a:t>Top right is cross-section. The one for proton detection is bigger and also constant over epsilon, meaning we do </a:t>
            </a:r>
            <a:r>
              <a:rPr lang="en-US" dirty="0" err="1"/>
              <a:t>notneed</a:t>
            </a:r>
            <a:r>
              <a:rPr lang="en-US" dirty="0"/>
              <a:t> to raise current and </a:t>
            </a:r>
            <a:r>
              <a:rPr lang="en-US" dirty="0" err="1"/>
              <a:t>incurr</a:t>
            </a:r>
            <a:r>
              <a:rPr lang="en-US" dirty="0"/>
              <a:t> target corrections.</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pPr>
              <a:defRPr/>
            </a:pPr>
            <a:fld id="{FA538232-67A9-4186-9F60-9E9B340E11B1}" type="slidenum">
              <a:rPr lang="en-US" smtClean="0"/>
              <a:pPr>
                <a:defRPr/>
              </a:pPr>
              <a:t>9</a:t>
            </a:fld>
            <a:endParaRPr lang="en-US"/>
          </a:p>
        </p:txBody>
      </p:sp>
    </p:spTree>
    <p:extLst>
      <p:ext uri="{BB962C8B-B14F-4D97-AF65-F5344CB8AC3E}">
        <p14:creationId xmlns:p14="http://schemas.microsoft.com/office/powerpoint/2010/main" val="4176837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4800">
                <a:latin typeface="Calibri"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atin typeface="Calibri" pitchFamily="34" charset="0"/>
                <a:ea typeface="Tahoma" pitchFamily="34" charset="0"/>
                <a:cs typeface="Tahoma"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41079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685800"/>
          </a:xfrm>
        </p:spPr>
        <p:txBody>
          <a:bodyPr/>
          <a:lstStyle>
            <a:lvl1pPr>
              <a:defRPr>
                <a:solidFill>
                  <a:srgbClr val="00206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816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3000" y="0"/>
            <a:ext cx="261620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0"/>
            <a:ext cx="76454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7457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39763"/>
          </a:xfrm>
        </p:spPr>
        <p:txBody>
          <a:bodyPr/>
          <a:lstStyle/>
          <a:p>
            <a:r>
              <a:rPr lang="en-US"/>
              <a:t>Click to edit Master title style</a:t>
            </a:r>
          </a:p>
        </p:txBody>
      </p:sp>
      <p:sp>
        <p:nvSpPr>
          <p:cNvPr id="3" name="Table Placeholder 2"/>
          <p:cNvSpPr>
            <a:spLocks noGrp="1"/>
          </p:cNvSpPr>
          <p:nvPr>
            <p:ph type="tbl" idx="1"/>
          </p:nvPr>
        </p:nvSpPr>
        <p:spPr>
          <a:xfrm>
            <a:off x="304800" y="838201"/>
            <a:ext cx="11582400" cy="5287963"/>
          </a:xfrm>
        </p:spPr>
        <p:txBody>
          <a:bodyPr/>
          <a:lstStyle/>
          <a:p>
            <a:r>
              <a:rPr lang="en-US"/>
              <a:t>Click icon to add table</a:t>
            </a:r>
          </a:p>
        </p:txBody>
      </p:sp>
    </p:spTree>
    <p:extLst>
      <p:ext uri="{BB962C8B-B14F-4D97-AF65-F5344CB8AC3E}">
        <p14:creationId xmlns:p14="http://schemas.microsoft.com/office/powerpoint/2010/main" val="175063323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err="1"/>
              <a:t>Ce+BAF</a:t>
            </a:r>
            <a:r>
              <a:rPr lang="en-US" dirty="0"/>
              <a:t> project status</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F321EC8-B1F5-4D72-B32E-BBB6A3C41D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3207" y="6459469"/>
            <a:ext cx="543044" cy="273532"/>
          </a:xfrm>
          <a:prstGeom prst="rect">
            <a:avLst/>
          </a:prstGeom>
        </p:spPr>
      </p:pic>
      <p:pic>
        <p:nvPicPr>
          <p:cNvPr id="10" name="Picture 9">
            <a:extLst>
              <a:ext uri="{FF2B5EF4-FFF2-40B4-BE49-F238E27FC236}">
                <a16:creationId xmlns:a16="http://schemas.microsoft.com/office/drawing/2014/main" id="{4F30389B-C13A-4FF0-A70F-57B6ABCED1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52833" y="6450043"/>
            <a:ext cx="2172748" cy="273531"/>
          </a:xfrm>
          <a:prstGeom prst="rect">
            <a:avLst/>
          </a:prstGeom>
        </p:spPr>
      </p:pic>
    </p:spTree>
    <p:extLst>
      <p:ext uri="{BB962C8B-B14F-4D97-AF65-F5344CB8AC3E}">
        <p14:creationId xmlns:p14="http://schemas.microsoft.com/office/powerpoint/2010/main" val="1494713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72" y="2866618"/>
            <a:ext cx="4317563"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225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3" y="1720793"/>
            <a:ext cx="5875975" cy="3246670"/>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sp>
        <p:nvSpPr>
          <p:cNvPr id="32" name="Date Placeholder 31"/>
          <p:cNvSpPr>
            <a:spLocks noGrp="1"/>
          </p:cNvSpPr>
          <p:nvPr>
            <p:ph type="dt" sz="half" idx="12"/>
          </p:nvPr>
        </p:nvSpPr>
        <p:spPr>
          <a:xfrm>
            <a:off x="443183" y="5560505"/>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Tuesday, May 28, 2024</a:t>
            </a:fld>
            <a:endParaRPr lang="en-US" dirty="0"/>
          </a:p>
        </p:txBody>
      </p:sp>
      <p:sp>
        <p:nvSpPr>
          <p:cNvPr id="15" name="Text Placeholder 14"/>
          <p:cNvSpPr>
            <a:spLocks noGrp="1"/>
          </p:cNvSpPr>
          <p:nvPr>
            <p:ph type="body" sz="quarter" idx="14" hasCustomPrompt="1"/>
          </p:nvPr>
        </p:nvSpPr>
        <p:spPr>
          <a:xfrm>
            <a:off x="443183" y="5126730"/>
            <a:ext cx="5875975" cy="420862"/>
          </a:xfrm>
        </p:spPr>
        <p:txBody>
          <a:bodyPr>
            <a:normAutofit/>
          </a:bodyPr>
          <a:lstStyle>
            <a:lvl1pPr marL="0" indent="0">
              <a:buFontTx/>
              <a:buNone/>
              <a:defRPr sz="165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182" y="6178123"/>
            <a:ext cx="1948205" cy="630895"/>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11394" y="6434373"/>
            <a:ext cx="1622935" cy="272421"/>
          </a:xfrm>
          <a:prstGeom prst="rect">
            <a:avLst/>
          </a:prstGeom>
        </p:spPr>
      </p:pic>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64685" y="6425551"/>
            <a:ext cx="506187" cy="339956"/>
          </a:xfrm>
          <a:prstGeom prst="rect">
            <a:avLst/>
          </a:prstGeom>
        </p:spPr>
      </p:pic>
      <p:sp>
        <p:nvSpPr>
          <p:cNvPr id="14" name="Picture Placeholder 13"/>
          <p:cNvSpPr>
            <a:spLocks noGrp="1"/>
          </p:cNvSpPr>
          <p:nvPr>
            <p:ph type="pic" sz="quarter" idx="15"/>
          </p:nvPr>
        </p:nvSpPr>
        <p:spPr>
          <a:xfrm>
            <a:off x="6572250" y="1720852"/>
            <a:ext cx="5619751" cy="3840163"/>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619879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9629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B5D7FF-1EC7-1441-9ED4-D8C93471E9F8}" type="datetimeFigureOut">
              <a:rPr lang="fr-FR" smtClean="0"/>
              <a:t>28/05/2024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1520609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B5D7FF-1EC7-1441-9ED4-D8C93471E9F8}" type="datetimeFigureOut">
              <a:rPr lang="fr-FR" smtClean="0"/>
              <a:t>28/05/2024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69624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AB5D7FF-1EC7-1441-9ED4-D8C93471E9F8}" type="datetimeFigureOut">
              <a:rPr lang="fr-FR" smtClean="0"/>
              <a:t>28/05/2024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1416261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B5D7FF-1EC7-1441-9ED4-D8C93471E9F8}" type="datetimeFigureOut">
              <a:rPr lang="fr-FR" smtClean="0"/>
              <a:t>28/05/2024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3501234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685800"/>
          </a:xfrm>
        </p:spPr>
        <p:txBody>
          <a:bodyPr/>
          <a:lstStyle>
            <a:lvl1pPr>
              <a:defRPr>
                <a:solidFill>
                  <a:srgbClr val="002060"/>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002060"/>
                </a:solidFill>
              </a:defRPr>
            </a:lvl1pPr>
            <a:lvl2pPr>
              <a:defRPr>
                <a:solidFill>
                  <a:srgbClr val="00B05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8480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B5D7FF-1EC7-1441-9ED4-D8C93471E9F8}" type="datetimeFigureOut">
              <a:rPr lang="fr-FR" smtClean="0"/>
              <a:t>28/05/2024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3027971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B5D7FF-1EC7-1441-9ED4-D8C93471E9F8}" type="datetimeFigureOut">
              <a:rPr lang="fr-FR" smtClean="0"/>
              <a:t>28/05/2024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3961191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B5D7FF-1EC7-1441-9ED4-D8C93471E9F8}" type="datetimeFigureOut">
              <a:rPr lang="fr-FR" smtClean="0"/>
              <a:t>28/05/2024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3624193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B5D7FF-1EC7-1441-9ED4-D8C93471E9F8}" type="datetimeFigureOut">
              <a:rPr lang="fr-FR" smtClean="0"/>
              <a:t>28/05/2024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2055145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B5D7FF-1EC7-1441-9ED4-D8C93471E9F8}" type="datetimeFigureOut">
              <a:rPr lang="fr-FR" smtClean="0"/>
              <a:t>28/05/2024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3499362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B5D7FF-1EC7-1441-9ED4-D8C93471E9F8}" type="datetimeFigureOut">
              <a:rPr lang="fr-FR" smtClean="0"/>
              <a:t>28/05/2024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2579792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B5D7FF-1EC7-1441-9ED4-D8C93471E9F8}" type="datetimeFigureOut">
              <a:rPr lang="fr-FR" smtClean="0"/>
              <a:t>28/05/2024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4220305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72" y="2866618"/>
            <a:ext cx="4317563"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225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3" y="1720793"/>
            <a:ext cx="5875975" cy="3246670"/>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sp>
        <p:nvSpPr>
          <p:cNvPr id="32" name="Date Placeholder 31"/>
          <p:cNvSpPr>
            <a:spLocks noGrp="1"/>
          </p:cNvSpPr>
          <p:nvPr>
            <p:ph type="dt" sz="half" idx="12"/>
          </p:nvPr>
        </p:nvSpPr>
        <p:spPr>
          <a:xfrm>
            <a:off x="443183" y="5560505"/>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Tuesday, May 28, 2024</a:t>
            </a:fld>
            <a:endParaRPr lang="en-US" dirty="0"/>
          </a:p>
        </p:txBody>
      </p:sp>
      <p:sp>
        <p:nvSpPr>
          <p:cNvPr id="15" name="Text Placeholder 14"/>
          <p:cNvSpPr>
            <a:spLocks noGrp="1"/>
          </p:cNvSpPr>
          <p:nvPr>
            <p:ph type="body" sz="quarter" idx="14" hasCustomPrompt="1"/>
          </p:nvPr>
        </p:nvSpPr>
        <p:spPr>
          <a:xfrm>
            <a:off x="443183" y="5126730"/>
            <a:ext cx="5875975" cy="420862"/>
          </a:xfrm>
        </p:spPr>
        <p:txBody>
          <a:bodyPr>
            <a:normAutofit/>
          </a:bodyPr>
          <a:lstStyle>
            <a:lvl1pPr marL="0" indent="0">
              <a:buFontTx/>
              <a:buNone/>
              <a:defRPr sz="165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182" y="6178123"/>
            <a:ext cx="1948205" cy="630895"/>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11394" y="6434373"/>
            <a:ext cx="1622935" cy="272421"/>
          </a:xfrm>
          <a:prstGeom prst="rect">
            <a:avLst/>
          </a:prstGeom>
        </p:spPr>
      </p:pic>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64685" y="6425551"/>
            <a:ext cx="506187" cy="339956"/>
          </a:xfrm>
          <a:prstGeom prst="rect">
            <a:avLst/>
          </a:prstGeom>
        </p:spPr>
      </p:pic>
      <p:sp>
        <p:nvSpPr>
          <p:cNvPr id="14" name="Picture Placeholder 13"/>
          <p:cNvSpPr>
            <a:spLocks noGrp="1"/>
          </p:cNvSpPr>
          <p:nvPr>
            <p:ph type="pic" sz="quarter" idx="15"/>
          </p:nvPr>
        </p:nvSpPr>
        <p:spPr>
          <a:xfrm>
            <a:off x="6572250" y="1720852"/>
            <a:ext cx="5619751" cy="3840163"/>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666641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4" y="6467336"/>
            <a:ext cx="714877"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4"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6204857" y="966055"/>
            <a:ext cx="5492873"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9135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4" y="6467336"/>
            <a:ext cx="714877"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4"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409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002060"/>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00206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01815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43225D-23AD-93AB-CF0E-F9504690AA0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79225B8-0BEC-FD08-5F07-B582C709F9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09C72CE-114F-C157-2D6F-A53AE262309C}"/>
              </a:ext>
            </a:extLst>
          </p:cNvPr>
          <p:cNvSpPr>
            <a:spLocks noGrp="1"/>
          </p:cNvSpPr>
          <p:nvPr>
            <p:ph type="dt" sz="half" idx="10"/>
          </p:nvPr>
        </p:nvSpPr>
        <p:spPr/>
        <p:txBody>
          <a:bodyPr/>
          <a:lstStyle/>
          <a:p>
            <a:fld id="{0AB5D7FF-1EC7-1441-9ED4-D8C93471E9F8}" type="datetimeFigureOut">
              <a:rPr lang="fr-FR" smtClean="0"/>
              <a:t>28/05/2024</a:t>
            </a:fld>
            <a:endParaRPr lang="fr-FR"/>
          </a:p>
        </p:txBody>
      </p:sp>
      <p:sp>
        <p:nvSpPr>
          <p:cNvPr id="5" name="Espace réservé du pied de page 4">
            <a:extLst>
              <a:ext uri="{FF2B5EF4-FFF2-40B4-BE49-F238E27FC236}">
                <a16:creationId xmlns:a16="http://schemas.microsoft.com/office/drawing/2014/main" id="{6DC57738-F7CE-4DED-871D-5DA63504683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6B605F5-31B0-E45E-B5EB-02DBB04FA1E6}"/>
              </a:ext>
            </a:extLst>
          </p:cNvPr>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1224662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E5128D-F271-53E6-17B0-B8ADFD7E198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55D143C-6E34-AD63-DC2E-97DE03F8EAC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290799D-3C28-CDC5-7B6D-4F8D035B3B21}"/>
              </a:ext>
            </a:extLst>
          </p:cNvPr>
          <p:cNvSpPr>
            <a:spLocks noGrp="1"/>
          </p:cNvSpPr>
          <p:nvPr>
            <p:ph type="dt" sz="half" idx="10"/>
          </p:nvPr>
        </p:nvSpPr>
        <p:spPr/>
        <p:txBody>
          <a:bodyPr/>
          <a:lstStyle/>
          <a:p>
            <a:fld id="{0AB5D7FF-1EC7-1441-9ED4-D8C93471E9F8}" type="datetimeFigureOut">
              <a:rPr lang="fr-FR" smtClean="0"/>
              <a:t>28/05/2024</a:t>
            </a:fld>
            <a:endParaRPr lang="fr-FR"/>
          </a:p>
        </p:txBody>
      </p:sp>
      <p:sp>
        <p:nvSpPr>
          <p:cNvPr id="5" name="Espace réservé du pied de page 4">
            <a:extLst>
              <a:ext uri="{FF2B5EF4-FFF2-40B4-BE49-F238E27FC236}">
                <a16:creationId xmlns:a16="http://schemas.microsoft.com/office/drawing/2014/main" id="{6493F1B4-3D37-D6D8-E418-8E7C6582AA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1060E22-B6FC-4136-5FE8-03FCC0C5844D}"/>
              </a:ext>
            </a:extLst>
          </p:cNvPr>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1889565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C1CDF-50FC-EC94-466C-C514874F766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480B5F4-5197-7FF6-322A-9CCF851C4E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F319E80-FBBB-E07C-0455-4609899DA9E9}"/>
              </a:ext>
            </a:extLst>
          </p:cNvPr>
          <p:cNvSpPr>
            <a:spLocks noGrp="1"/>
          </p:cNvSpPr>
          <p:nvPr>
            <p:ph type="dt" sz="half" idx="10"/>
          </p:nvPr>
        </p:nvSpPr>
        <p:spPr/>
        <p:txBody>
          <a:bodyPr/>
          <a:lstStyle/>
          <a:p>
            <a:fld id="{0AB5D7FF-1EC7-1441-9ED4-D8C93471E9F8}" type="datetimeFigureOut">
              <a:rPr lang="fr-FR" smtClean="0"/>
              <a:t>28/05/2024</a:t>
            </a:fld>
            <a:endParaRPr lang="fr-FR"/>
          </a:p>
        </p:txBody>
      </p:sp>
      <p:sp>
        <p:nvSpPr>
          <p:cNvPr id="5" name="Espace réservé du pied de page 4">
            <a:extLst>
              <a:ext uri="{FF2B5EF4-FFF2-40B4-BE49-F238E27FC236}">
                <a16:creationId xmlns:a16="http://schemas.microsoft.com/office/drawing/2014/main" id="{1D828C79-36A0-E7CA-E42E-68F2F80EF6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5F9301-9D9F-0A77-4396-72AD18D1702A}"/>
              </a:ext>
            </a:extLst>
          </p:cNvPr>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715358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BF68A2-293F-FAD4-F183-B1B7597F4DD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6F145E4-2230-4336-9030-2F5F69732C3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E887BAD-847A-3A13-0815-E934922AA76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9EE32E5-A99F-EC4E-C27A-5A2FF6CB41D7}"/>
              </a:ext>
            </a:extLst>
          </p:cNvPr>
          <p:cNvSpPr>
            <a:spLocks noGrp="1"/>
          </p:cNvSpPr>
          <p:nvPr>
            <p:ph type="dt" sz="half" idx="10"/>
          </p:nvPr>
        </p:nvSpPr>
        <p:spPr/>
        <p:txBody>
          <a:bodyPr/>
          <a:lstStyle/>
          <a:p>
            <a:fld id="{0AB5D7FF-1EC7-1441-9ED4-D8C93471E9F8}" type="datetimeFigureOut">
              <a:rPr lang="fr-FR" smtClean="0"/>
              <a:t>28/05/2024</a:t>
            </a:fld>
            <a:endParaRPr lang="fr-FR"/>
          </a:p>
        </p:txBody>
      </p:sp>
      <p:sp>
        <p:nvSpPr>
          <p:cNvPr id="6" name="Espace réservé du pied de page 5">
            <a:extLst>
              <a:ext uri="{FF2B5EF4-FFF2-40B4-BE49-F238E27FC236}">
                <a16:creationId xmlns:a16="http://schemas.microsoft.com/office/drawing/2014/main" id="{96D409E2-B964-1F1E-707A-B07B647EF0E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FC6CBB5-B22D-AAC7-518C-688C5D03D871}"/>
              </a:ext>
            </a:extLst>
          </p:cNvPr>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321922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649CD7-6906-7E24-3BA0-B20C8E610D2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922BE8C-8B9D-C1C2-45BB-B5E40DD54D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50D1B7B-16A8-4481-B61B-52F41493530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06321C9-219D-7337-169C-0A1F7479F5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7878A70-449B-D8D8-44E2-E57AF3BAF41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20DAAC5-3759-3479-9490-8580D3361453}"/>
              </a:ext>
            </a:extLst>
          </p:cNvPr>
          <p:cNvSpPr>
            <a:spLocks noGrp="1"/>
          </p:cNvSpPr>
          <p:nvPr>
            <p:ph type="dt" sz="half" idx="10"/>
          </p:nvPr>
        </p:nvSpPr>
        <p:spPr/>
        <p:txBody>
          <a:bodyPr/>
          <a:lstStyle/>
          <a:p>
            <a:fld id="{0AB5D7FF-1EC7-1441-9ED4-D8C93471E9F8}" type="datetimeFigureOut">
              <a:rPr lang="fr-FR" smtClean="0"/>
              <a:t>28/05/2024</a:t>
            </a:fld>
            <a:endParaRPr lang="fr-FR"/>
          </a:p>
        </p:txBody>
      </p:sp>
      <p:sp>
        <p:nvSpPr>
          <p:cNvPr id="8" name="Espace réservé du pied de page 7">
            <a:extLst>
              <a:ext uri="{FF2B5EF4-FFF2-40B4-BE49-F238E27FC236}">
                <a16:creationId xmlns:a16="http://schemas.microsoft.com/office/drawing/2014/main" id="{8E5C4784-BB0F-0904-B712-A2627249F52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545C0AD-B071-F64E-222E-17475A52794B}"/>
              </a:ext>
            </a:extLst>
          </p:cNvPr>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841803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1B42DB-056A-DFA1-B019-C627FC393F0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D145494-F019-02DD-9156-48DE948494C9}"/>
              </a:ext>
            </a:extLst>
          </p:cNvPr>
          <p:cNvSpPr>
            <a:spLocks noGrp="1"/>
          </p:cNvSpPr>
          <p:nvPr>
            <p:ph type="dt" sz="half" idx="10"/>
          </p:nvPr>
        </p:nvSpPr>
        <p:spPr/>
        <p:txBody>
          <a:bodyPr/>
          <a:lstStyle/>
          <a:p>
            <a:fld id="{0AB5D7FF-1EC7-1441-9ED4-D8C93471E9F8}" type="datetimeFigureOut">
              <a:rPr lang="fr-FR" smtClean="0"/>
              <a:t>28/05/2024</a:t>
            </a:fld>
            <a:endParaRPr lang="fr-FR"/>
          </a:p>
        </p:txBody>
      </p:sp>
      <p:sp>
        <p:nvSpPr>
          <p:cNvPr id="4" name="Espace réservé du pied de page 3">
            <a:extLst>
              <a:ext uri="{FF2B5EF4-FFF2-40B4-BE49-F238E27FC236}">
                <a16:creationId xmlns:a16="http://schemas.microsoft.com/office/drawing/2014/main" id="{1EA1AE8F-4DD4-2A63-9DD5-D10129532D0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6F690E4-DADC-EFF4-A3B0-A446F05CFA4D}"/>
              </a:ext>
            </a:extLst>
          </p:cNvPr>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3381137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7F95739-2D4E-604C-C637-6DDEF6643CF5}"/>
              </a:ext>
            </a:extLst>
          </p:cNvPr>
          <p:cNvSpPr>
            <a:spLocks noGrp="1"/>
          </p:cNvSpPr>
          <p:nvPr>
            <p:ph type="dt" sz="half" idx="10"/>
          </p:nvPr>
        </p:nvSpPr>
        <p:spPr/>
        <p:txBody>
          <a:bodyPr/>
          <a:lstStyle/>
          <a:p>
            <a:fld id="{0AB5D7FF-1EC7-1441-9ED4-D8C93471E9F8}" type="datetimeFigureOut">
              <a:rPr lang="fr-FR" smtClean="0"/>
              <a:t>28/05/2024</a:t>
            </a:fld>
            <a:endParaRPr lang="fr-FR"/>
          </a:p>
        </p:txBody>
      </p:sp>
      <p:sp>
        <p:nvSpPr>
          <p:cNvPr id="3" name="Espace réservé du pied de page 2">
            <a:extLst>
              <a:ext uri="{FF2B5EF4-FFF2-40B4-BE49-F238E27FC236}">
                <a16:creationId xmlns:a16="http://schemas.microsoft.com/office/drawing/2014/main" id="{C803BDD3-AA40-0A71-B485-4F30DE7CF8F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3A646D5-FEEB-5FB9-0300-A00207AFA36B}"/>
              </a:ext>
            </a:extLst>
          </p:cNvPr>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1426340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7825A-F4B3-153F-D7DC-20A3ABFAC12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11AC218-C1F4-F688-9822-C6FA2E6CE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528E940-E5A0-13F4-B03C-E99F458A2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5D0BA32-DC4F-5656-8195-7AACE63AE27F}"/>
              </a:ext>
            </a:extLst>
          </p:cNvPr>
          <p:cNvSpPr>
            <a:spLocks noGrp="1"/>
          </p:cNvSpPr>
          <p:nvPr>
            <p:ph type="dt" sz="half" idx="10"/>
          </p:nvPr>
        </p:nvSpPr>
        <p:spPr/>
        <p:txBody>
          <a:bodyPr/>
          <a:lstStyle/>
          <a:p>
            <a:fld id="{0AB5D7FF-1EC7-1441-9ED4-D8C93471E9F8}" type="datetimeFigureOut">
              <a:rPr lang="fr-FR" smtClean="0"/>
              <a:t>28/05/2024</a:t>
            </a:fld>
            <a:endParaRPr lang="fr-FR"/>
          </a:p>
        </p:txBody>
      </p:sp>
      <p:sp>
        <p:nvSpPr>
          <p:cNvPr id="6" name="Espace réservé du pied de page 5">
            <a:extLst>
              <a:ext uri="{FF2B5EF4-FFF2-40B4-BE49-F238E27FC236}">
                <a16:creationId xmlns:a16="http://schemas.microsoft.com/office/drawing/2014/main" id="{C579E713-3C8D-902A-EF30-CAF659B18FE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6AEE28D-3B71-9BE2-8BF7-651460204455}"/>
              </a:ext>
            </a:extLst>
          </p:cNvPr>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1483546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E2E922-E895-B683-F9BF-D0D7D0414C7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BCD9823-B3CE-6E5C-D45B-B0DC66C28C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E19803A-3FDF-DD8F-305D-393303E27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21DAC28-3F88-338E-98AE-551A6598F5F9}"/>
              </a:ext>
            </a:extLst>
          </p:cNvPr>
          <p:cNvSpPr>
            <a:spLocks noGrp="1"/>
          </p:cNvSpPr>
          <p:nvPr>
            <p:ph type="dt" sz="half" idx="10"/>
          </p:nvPr>
        </p:nvSpPr>
        <p:spPr/>
        <p:txBody>
          <a:bodyPr/>
          <a:lstStyle/>
          <a:p>
            <a:fld id="{0AB5D7FF-1EC7-1441-9ED4-D8C93471E9F8}" type="datetimeFigureOut">
              <a:rPr lang="fr-FR" smtClean="0"/>
              <a:t>28/05/2024</a:t>
            </a:fld>
            <a:endParaRPr lang="fr-FR"/>
          </a:p>
        </p:txBody>
      </p:sp>
      <p:sp>
        <p:nvSpPr>
          <p:cNvPr id="6" name="Espace réservé du pied de page 5">
            <a:extLst>
              <a:ext uri="{FF2B5EF4-FFF2-40B4-BE49-F238E27FC236}">
                <a16:creationId xmlns:a16="http://schemas.microsoft.com/office/drawing/2014/main" id="{0994F99C-284A-6C6F-F149-09B654102ED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980145B-8A28-2AF2-F938-64182B08BA29}"/>
              </a:ext>
            </a:extLst>
          </p:cNvPr>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26438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AF660-605F-F644-6EB6-1D11F465D70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0EAB784-6AFC-AD78-2692-3F3372FB73F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CEF4F3-C5C4-7047-D3D2-E8DC8011F76C}"/>
              </a:ext>
            </a:extLst>
          </p:cNvPr>
          <p:cNvSpPr>
            <a:spLocks noGrp="1"/>
          </p:cNvSpPr>
          <p:nvPr>
            <p:ph type="dt" sz="half" idx="10"/>
          </p:nvPr>
        </p:nvSpPr>
        <p:spPr/>
        <p:txBody>
          <a:bodyPr/>
          <a:lstStyle/>
          <a:p>
            <a:fld id="{0AB5D7FF-1EC7-1441-9ED4-D8C93471E9F8}" type="datetimeFigureOut">
              <a:rPr lang="fr-FR" smtClean="0"/>
              <a:t>28/05/2024</a:t>
            </a:fld>
            <a:endParaRPr lang="fr-FR"/>
          </a:p>
        </p:txBody>
      </p:sp>
      <p:sp>
        <p:nvSpPr>
          <p:cNvPr id="5" name="Espace réservé du pied de page 4">
            <a:extLst>
              <a:ext uri="{FF2B5EF4-FFF2-40B4-BE49-F238E27FC236}">
                <a16:creationId xmlns:a16="http://schemas.microsoft.com/office/drawing/2014/main" id="{0F71A727-D3D9-AAC3-97E2-925AD0A0F9C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AD1644A-73B0-6483-13EE-CFD91DC1FDC2}"/>
              </a:ext>
            </a:extLst>
          </p:cNvPr>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450194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685800"/>
          </a:xfrm>
        </p:spPr>
        <p:txBody>
          <a:bodyPr/>
          <a:lstStyle>
            <a:lvl1pPr>
              <a:defRPr>
                <a:solidFill>
                  <a:srgbClr val="002060"/>
                </a:solidFill>
              </a:defRPr>
            </a:lvl1pPr>
          </a:lstStyle>
          <a:p>
            <a:r>
              <a:rPr lang="en-US"/>
              <a:t>Click to edit Master title style</a:t>
            </a:r>
          </a:p>
        </p:txBody>
      </p:sp>
      <p:sp>
        <p:nvSpPr>
          <p:cNvPr id="3" name="Content Placeholder 2"/>
          <p:cNvSpPr>
            <a:spLocks noGrp="1"/>
          </p:cNvSpPr>
          <p:nvPr>
            <p:ph sz="half" idx="1"/>
          </p:nvPr>
        </p:nvSpPr>
        <p:spPr>
          <a:xfrm>
            <a:off x="1016000" y="914400"/>
            <a:ext cx="5080000" cy="5334000"/>
          </a:xfrm>
        </p:spPr>
        <p:txBody>
          <a:bodyPr/>
          <a:lstStyle>
            <a:lvl1pPr>
              <a:defRPr sz="2800">
                <a:solidFill>
                  <a:srgbClr val="002060"/>
                </a:solidFill>
              </a:defRPr>
            </a:lvl1pPr>
            <a:lvl2pPr>
              <a:defRPr sz="2400">
                <a:solidFill>
                  <a:srgbClr val="002060"/>
                </a:solidFill>
              </a:defRPr>
            </a:lvl2pPr>
            <a:lvl3pPr>
              <a:defRPr sz="2000">
                <a:solidFill>
                  <a:srgbClr val="002060"/>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914400"/>
            <a:ext cx="5080000" cy="5334000"/>
          </a:xfrm>
        </p:spPr>
        <p:txBody>
          <a:bodyPr/>
          <a:lstStyle>
            <a:lvl1pPr>
              <a:defRPr sz="2800">
                <a:solidFill>
                  <a:srgbClr val="002060"/>
                </a:solidFill>
              </a:defRPr>
            </a:lvl1pPr>
            <a:lvl2pPr>
              <a:defRPr sz="2400">
                <a:solidFill>
                  <a:srgbClr val="002060"/>
                </a:solidFill>
              </a:defRPr>
            </a:lvl2pPr>
            <a:lvl3pPr>
              <a:defRPr sz="2000">
                <a:solidFill>
                  <a:srgbClr val="002060"/>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453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514672B-4EB9-FC04-0CF0-0D99D85A8B4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173D8FE-9DB6-AED4-7D17-A2E52371595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E9E6000-7976-45B6-6AFA-6731539F0E37}"/>
              </a:ext>
            </a:extLst>
          </p:cNvPr>
          <p:cNvSpPr>
            <a:spLocks noGrp="1"/>
          </p:cNvSpPr>
          <p:nvPr>
            <p:ph type="dt" sz="half" idx="10"/>
          </p:nvPr>
        </p:nvSpPr>
        <p:spPr/>
        <p:txBody>
          <a:bodyPr/>
          <a:lstStyle/>
          <a:p>
            <a:fld id="{0AB5D7FF-1EC7-1441-9ED4-D8C93471E9F8}" type="datetimeFigureOut">
              <a:rPr lang="fr-FR" smtClean="0"/>
              <a:t>28/05/2024</a:t>
            </a:fld>
            <a:endParaRPr lang="fr-FR"/>
          </a:p>
        </p:txBody>
      </p:sp>
      <p:sp>
        <p:nvSpPr>
          <p:cNvPr id="5" name="Espace réservé du pied de page 4">
            <a:extLst>
              <a:ext uri="{FF2B5EF4-FFF2-40B4-BE49-F238E27FC236}">
                <a16:creationId xmlns:a16="http://schemas.microsoft.com/office/drawing/2014/main" id="{CB4578A7-513C-65D4-96AF-A3EF4D8DC68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5F3E59A-5460-ABE9-E17B-9615E300C5F0}"/>
              </a:ext>
            </a:extLst>
          </p:cNvPr>
          <p:cNvSpPr>
            <a:spLocks noGrp="1"/>
          </p:cNvSpPr>
          <p:nvPr>
            <p:ph type="sldNum" sz="quarter" idx="12"/>
          </p:nvPr>
        </p:nvSpPr>
        <p:spPr/>
        <p:txBody>
          <a:bodyPr/>
          <a:lstStyle/>
          <a:p>
            <a:fld id="{DDF34CA5-ACBF-7340-8DE8-60851D06CA19}" type="slidenum">
              <a:rPr lang="fr-FR" smtClean="0"/>
              <a:t>‹#›</a:t>
            </a:fld>
            <a:endParaRPr lang="fr-FR"/>
          </a:p>
        </p:txBody>
      </p:sp>
    </p:spTree>
    <p:extLst>
      <p:ext uri="{BB962C8B-B14F-4D97-AF65-F5344CB8AC3E}">
        <p14:creationId xmlns:p14="http://schemas.microsoft.com/office/powerpoint/2010/main" val="4123590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Tuesday, May 28, 2024</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3552243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17419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361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Tuesday, May 28, 2024</a:t>
            </a:fld>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7921207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2867443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749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611298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0363810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958793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685800"/>
          </a:xfrm>
        </p:spPr>
        <p:txBody>
          <a:bodyPr/>
          <a:lstStyle>
            <a:lvl1pPr>
              <a:defRPr>
                <a:solidFill>
                  <a:srgbClr val="002060"/>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8000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974401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85387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7535410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C1B74398-39EA-0749-9F74-6FE982C11DA9}" type="datetime2">
              <a:rPr lang="en-US" smtClean="0"/>
              <a:pPr/>
              <a:t>Tuesday, May 28, 2024</a:t>
            </a:fld>
            <a:endParaRPr lang="en-US"/>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a:t>Author</a:t>
            </a:r>
          </a:p>
          <a:p>
            <a:pPr lvl="0"/>
            <a:r>
              <a:rPr lang="en-US"/>
              <a:t>Title</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Agenda Topics Covered:</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58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685800"/>
          </a:xfrm>
        </p:spPr>
        <p:txBody>
          <a:bodyPr/>
          <a:lstStyle>
            <a:lvl1pPr>
              <a:defRPr>
                <a:solidFill>
                  <a:srgbClr val="002060"/>
                </a:solidFill>
              </a:defRPr>
            </a:lvl1pPr>
          </a:lstStyle>
          <a:p>
            <a:r>
              <a:rPr lang="en-US"/>
              <a:t>Click to edit Master title style</a:t>
            </a:r>
          </a:p>
        </p:txBody>
      </p:sp>
    </p:spTree>
    <p:extLst>
      <p:ext uri="{BB962C8B-B14F-4D97-AF65-F5344CB8AC3E}">
        <p14:creationId xmlns:p14="http://schemas.microsoft.com/office/powerpoint/2010/main" val="968462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16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02060"/>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09853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67927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016000" y="914400"/>
            <a:ext cx="10363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5" r:id="rId13"/>
    <p:sldLayoutId id="2147483666" r:id="rId14"/>
    <p:sldLayoutId id="2147483711" r:id="rId15"/>
  </p:sldLayoutIdLst>
  <p:txStyles>
    <p:titleStyle>
      <a:lvl1pPr algn="ctr" rtl="0" eaLnBrk="0" fontAlgn="base" hangingPunct="0">
        <a:spcBef>
          <a:spcPct val="0"/>
        </a:spcBef>
        <a:spcAft>
          <a:spcPct val="0"/>
        </a:spcAft>
        <a:defRPr sz="3600" b="1">
          <a:solidFill>
            <a:schemeClr val="tx2"/>
          </a:solidFill>
          <a:latin typeface="Calibri" pitchFamily="34" charset="0"/>
          <a:ea typeface="+mj-ea"/>
          <a:cs typeface="+mj-cs"/>
        </a:defRPr>
      </a:lvl1pPr>
      <a:lvl2pPr algn="ctr" rtl="0" eaLnBrk="0" fontAlgn="base" hangingPunct="0">
        <a:spcBef>
          <a:spcPct val="0"/>
        </a:spcBef>
        <a:spcAft>
          <a:spcPct val="0"/>
        </a:spcAft>
        <a:defRPr sz="3600" b="1">
          <a:solidFill>
            <a:schemeClr val="tx2"/>
          </a:solidFill>
          <a:latin typeface="Calibri" pitchFamily="34" charset="0"/>
        </a:defRPr>
      </a:lvl2pPr>
      <a:lvl3pPr algn="ctr" rtl="0" eaLnBrk="0" fontAlgn="base" hangingPunct="0">
        <a:spcBef>
          <a:spcPct val="0"/>
        </a:spcBef>
        <a:spcAft>
          <a:spcPct val="0"/>
        </a:spcAft>
        <a:defRPr sz="3600" b="1">
          <a:solidFill>
            <a:schemeClr val="tx2"/>
          </a:solidFill>
          <a:latin typeface="Calibri" pitchFamily="34" charset="0"/>
        </a:defRPr>
      </a:lvl3pPr>
      <a:lvl4pPr algn="ctr" rtl="0" eaLnBrk="0" fontAlgn="base" hangingPunct="0">
        <a:spcBef>
          <a:spcPct val="0"/>
        </a:spcBef>
        <a:spcAft>
          <a:spcPct val="0"/>
        </a:spcAft>
        <a:defRPr sz="3600" b="1">
          <a:solidFill>
            <a:schemeClr val="tx2"/>
          </a:solidFill>
          <a:latin typeface="Calibri" pitchFamily="34" charset="0"/>
        </a:defRPr>
      </a:lvl4pPr>
      <a:lvl5pPr algn="ctr" rtl="0" eaLnBrk="0" fontAlgn="base" hangingPunct="0">
        <a:spcBef>
          <a:spcPct val="0"/>
        </a:spcBef>
        <a:spcAft>
          <a:spcPct val="0"/>
        </a:spcAft>
        <a:defRPr sz="3600" b="1">
          <a:solidFill>
            <a:schemeClr val="tx2"/>
          </a:solidFill>
          <a:latin typeface="Calibri" pitchFamily="34" charset="0"/>
        </a:defRPr>
      </a:lvl5pPr>
      <a:lvl6pPr marL="457200" algn="ctr" rtl="0" fontAlgn="base">
        <a:spcBef>
          <a:spcPct val="0"/>
        </a:spcBef>
        <a:spcAft>
          <a:spcPct val="0"/>
        </a:spcAft>
        <a:defRPr sz="3600" b="1">
          <a:solidFill>
            <a:schemeClr val="tx2"/>
          </a:solidFill>
          <a:latin typeface="Times" charset="0"/>
        </a:defRPr>
      </a:lvl6pPr>
      <a:lvl7pPr marL="914400" algn="ctr" rtl="0" fontAlgn="base">
        <a:spcBef>
          <a:spcPct val="0"/>
        </a:spcBef>
        <a:spcAft>
          <a:spcPct val="0"/>
        </a:spcAft>
        <a:defRPr sz="3600" b="1">
          <a:solidFill>
            <a:schemeClr val="tx2"/>
          </a:solidFill>
          <a:latin typeface="Times" charset="0"/>
        </a:defRPr>
      </a:lvl7pPr>
      <a:lvl8pPr marL="1371600" algn="ctr" rtl="0" fontAlgn="base">
        <a:spcBef>
          <a:spcPct val="0"/>
        </a:spcBef>
        <a:spcAft>
          <a:spcPct val="0"/>
        </a:spcAft>
        <a:defRPr sz="3600" b="1">
          <a:solidFill>
            <a:schemeClr val="tx2"/>
          </a:solidFill>
          <a:latin typeface="Times" charset="0"/>
        </a:defRPr>
      </a:lvl8pPr>
      <a:lvl9pPr marL="1828800" algn="ctr" rtl="0" fontAlgn="base">
        <a:spcBef>
          <a:spcPct val="0"/>
        </a:spcBef>
        <a:spcAft>
          <a:spcPct val="0"/>
        </a:spcAft>
        <a:defRPr sz="3600" b="1">
          <a:solidFill>
            <a:schemeClr val="tx2"/>
          </a:solidFill>
          <a:latin typeface="Times"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a:solidFill>
            <a:schemeClr val="tx1"/>
          </a:solidFill>
          <a:latin typeface="Calibri" pitchFamily="34" charset="0"/>
        </a:defRPr>
      </a:lvl2pPr>
      <a:lvl3pPr marL="1143000" indent="-228600" algn="l" rtl="0" eaLnBrk="0" fontAlgn="base" hangingPunct="0">
        <a:spcBef>
          <a:spcPct val="20000"/>
        </a:spcBef>
        <a:spcAft>
          <a:spcPct val="0"/>
        </a:spcAft>
        <a:buFont typeface="Wingdings" pitchFamily="2" charset="2"/>
        <a:buChar char="ü"/>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400">
          <a:solidFill>
            <a:schemeClr val="tx1"/>
          </a:solidFill>
          <a:latin typeface="Calibri" pitchFamily="34" charset="0"/>
        </a:defRPr>
      </a:lvl4pPr>
      <a:lvl5pPr marL="2057400" indent="-228600" algn="l" rtl="0" eaLnBrk="0" fontAlgn="base" hangingPunct="0">
        <a:spcBef>
          <a:spcPct val="20000"/>
        </a:spcBef>
        <a:spcAft>
          <a:spcPct val="0"/>
        </a:spcAft>
        <a:buChar char="»"/>
        <a:defRPr sz="2400">
          <a:solidFill>
            <a:schemeClr val="tx1"/>
          </a:solidFill>
          <a:latin typeface="Calibri"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6164537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80" r:id="rId12"/>
    <p:sldLayoutId id="2147483681" r:id="rId13"/>
    <p:sldLayoutId id="214748368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0676608-C52B-DADD-B5D3-A13995052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BB582A8-BAAF-417A-1A4A-B4D2FDA0C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2F6483-9B71-6066-0B4F-88DC0099CE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5D7FF-1EC7-1441-9ED4-D8C93471E9F8}" type="datetimeFigureOut">
              <a:rPr lang="fr-FR" smtClean="0"/>
              <a:t>28/05/2024</a:t>
            </a:fld>
            <a:endParaRPr lang="fr-FR"/>
          </a:p>
        </p:txBody>
      </p:sp>
      <p:sp>
        <p:nvSpPr>
          <p:cNvPr id="5" name="Espace réservé du pied de page 4">
            <a:extLst>
              <a:ext uri="{FF2B5EF4-FFF2-40B4-BE49-F238E27FC236}">
                <a16:creationId xmlns:a16="http://schemas.microsoft.com/office/drawing/2014/main" id="{CA30CEE8-7DCD-F84C-7526-A474E4A417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DD9406-D0E1-F0D5-2002-97DBB16A5F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F34CA5-ACBF-7340-8DE8-60851D06CA19}" type="slidenum">
              <a:rPr lang="fr-FR" smtClean="0"/>
              <a:t>‹#›</a:t>
            </a:fld>
            <a:endParaRPr lang="fr-FR"/>
          </a:p>
        </p:txBody>
      </p:sp>
    </p:spTree>
    <p:extLst>
      <p:ext uri="{BB962C8B-B14F-4D97-AF65-F5344CB8AC3E}">
        <p14:creationId xmlns:p14="http://schemas.microsoft.com/office/powerpoint/2010/main" val="261698695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Tuesday, May 28, 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Talk Title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04281306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6.emf"/><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62.png"/><Relationship Id="rId11" Type="http://schemas.openxmlformats.org/officeDocument/2006/relationships/image" Target="../media/image29.png"/><Relationship Id="rId5" Type="http://schemas.openxmlformats.org/officeDocument/2006/relationships/image" Target="../media/image61.png"/><Relationship Id="rId10" Type="http://schemas.openxmlformats.org/officeDocument/2006/relationships/image" Target="../media/image28.png"/><Relationship Id="rId4" Type="http://schemas.openxmlformats.org/officeDocument/2006/relationships/image" Target="../media/image60.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emf"/><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440.png"/><Relationship Id="rId5" Type="http://schemas.openxmlformats.org/officeDocument/2006/relationships/image" Target="../media/image430.png"/><Relationship Id="rId4" Type="http://schemas.openxmlformats.org/officeDocument/2006/relationships/image" Target="../media/image420.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26.emf"/><Relationship Id="rId7" Type="http://schemas.openxmlformats.org/officeDocument/2006/relationships/image" Target="../media/image630.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00.png"/></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720.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6.emf"/><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81.png"/><Relationship Id="rId5" Type="http://schemas.openxmlformats.org/officeDocument/2006/relationships/image" Target="../media/image42.png"/><Relationship Id="rId10" Type="http://schemas.openxmlformats.org/officeDocument/2006/relationships/image" Target="../media/image85.png"/><Relationship Id="rId4" Type="http://schemas.openxmlformats.org/officeDocument/2006/relationships/image" Target="../media/image41.png"/><Relationship Id="rId9" Type="http://schemas.openxmlformats.org/officeDocument/2006/relationships/image" Target="../media/image45.em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2.jpeg"/><Relationship Id="rId4" Type="http://schemas.openxmlformats.org/officeDocument/2006/relationships/hyperlink" Target="https://doi.org/10.1103/PhysRevLett.116.21480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0.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tif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45.xml"/><Relationship Id="rId4" Type="http://schemas.openxmlformats.org/officeDocument/2006/relationships/image" Target="../media/image67.emf"/></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5.xml"/><Relationship Id="rId5" Type="http://schemas.openxmlformats.org/officeDocument/2006/relationships/image" Target="../media/image71.jp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chart" Target="../charts/chart1.xml"/><Relationship Id="rId1" Type="http://schemas.openxmlformats.org/officeDocument/2006/relationships/slideLayout" Target="../slideLayouts/slideLayout15.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7.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19.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F273A-0919-4979-8130-7D97955A2334}"/>
              </a:ext>
            </a:extLst>
          </p:cNvPr>
          <p:cNvSpPr>
            <a:spLocks noGrp="1"/>
          </p:cNvSpPr>
          <p:nvPr>
            <p:ph type="title"/>
          </p:nvPr>
        </p:nvSpPr>
        <p:spPr/>
        <p:txBody>
          <a:bodyPr/>
          <a:lstStyle/>
          <a:p>
            <a:r>
              <a:rPr lang="en-US" dirty="0"/>
              <a:t>Science case for e+ experiments</a:t>
            </a:r>
          </a:p>
        </p:txBody>
      </p:sp>
      <p:pic>
        <p:nvPicPr>
          <p:cNvPr id="4" name="Picture 3">
            <a:extLst>
              <a:ext uri="{FF2B5EF4-FFF2-40B4-BE49-F238E27FC236}">
                <a16:creationId xmlns:a16="http://schemas.microsoft.com/office/drawing/2014/main" id="{67C51F11-381F-44B7-A14B-5449945B4619}"/>
              </a:ext>
            </a:extLst>
          </p:cNvPr>
          <p:cNvPicPr>
            <a:picLocks noChangeAspect="1"/>
          </p:cNvPicPr>
          <p:nvPr/>
        </p:nvPicPr>
        <p:blipFill>
          <a:blip r:embed="rId3"/>
          <a:stretch>
            <a:fillRect/>
          </a:stretch>
        </p:blipFill>
        <p:spPr>
          <a:xfrm>
            <a:off x="1524000" y="1385520"/>
            <a:ext cx="9144000" cy="4086961"/>
          </a:xfrm>
          <a:prstGeom prst="rect">
            <a:avLst/>
          </a:prstGeom>
        </p:spPr>
      </p:pic>
    </p:spTree>
    <p:extLst>
      <p:ext uri="{BB962C8B-B14F-4D97-AF65-F5344CB8AC3E}">
        <p14:creationId xmlns:p14="http://schemas.microsoft.com/office/powerpoint/2010/main" val="296893269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28BA9-5593-480B-A64B-9E8C42104B2F}"/>
              </a:ext>
            </a:extLst>
          </p:cNvPr>
          <p:cNvSpPr>
            <a:spLocks noGrp="1"/>
          </p:cNvSpPr>
          <p:nvPr>
            <p:ph type="title"/>
          </p:nvPr>
        </p:nvSpPr>
        <p:spPr/>
        <p:txBody>
          <a:bodyPr/>
          <a:lstStyle/>
          <a:p>
            <a:r>
              <a:rPr lang="en-US" dirty="0"/>
              <a:t>Hall B proposed experiment</a:t>
            </a:r>
          </a:p>
        </p:txBody>
      </p:sp>
      <p:pic>
        <p:nvPicPr>
          <p:cNvPr id="4" name="Picture 3">
            <a:extLst>
              <a:ext uri="{FF2B5EF4-FFF2-40B4-BE49-F238E27FC236}">
                <a16:creationId xmlns:a16="http://schemas.microsoft.com/office/drawing/2014/main" id="{9F204A2E-FA21-4ADF-92EA-32F063C8083C}"/>
              </a:ext>
            </a:extLst>
          </p:cNvPr>
          <p:cNvPicPr>
            <a:picLocks noChangeAspect="1"/>
          </p:cNvPicPr>
          <p:nvPr/>
        </p:nvPicPr>
        <p:blipFill>
          <a:blip r:embed="rId3"/>
          <a:stretch>
            <a:fillRect/>
          </a:stretch>
        </p:blipFill>
        <p:spPr>
          <a:xfrm>
            <a:off x="1524000" y="970109"/>
            <a:ext cx="9144000" cy="4917782"/>
          </a:xfrm>
          <a:prstGeom prst="rect">
            <a:avLst/>
          </a:prstGeom>
        </p:spPr>
      </p:pic>
    </p:spTree>
    <p:extLst>
      <p:ext uri="{BB962C8B-B14F-4D97-AF65-F5344CB8AC3E}">
        <p14:creationId xmlns:p14="http://schemas.microsoft.com/office/powerpoint/2010/main" val="114507135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3DDA-B38D-4D5D-99CE-E7DCBD9930B4}"/>
              </a:ext>
            </a:extLst>
          </p:cNvPr>
          <p:cNvSpPr>
            <a:spLocks noGrp="1"/>
          </p:cNvSpPr>
          <p:nvPr>
            <p:ph type="title"/>
          </p:nvPr>
        </p:nvSpPr>
        <p:spPr/>
        <p:txBody>
          <a:bodyPr/>
          <a:lstStyle/>
          <a:p>
            <a:r>
              <a:rPr lang="en-US" dirty="0"/>
              <a:t>Direct measurement of recoil polar.</a:t>
            </a:r>
          </a:p>
        </p:txBody>
      </p:sp>
      <p:pic>
        <p:nvPicPr>
          <p:cNvPr id="4" name="Picture 3">
            <a:extLst>
              <a:ext uri="{FF2B5EF4-FFF2-40B4-BE49-F238E27FC236}">
                <a16:creationId xmlns:a16="http://schemas.microsoft.com/office/drawing/2014/main" id="{2CEA445D-DF4B-4BDE-BEF9-F6E1254814D0}"/>
              </a:ext>
            </a:extLst>
          </p:cNvPr>
          <p:cNvPicPr>
            <a:picLocks noChangeAspect="1"/>
          </p:cNvPicPr>
          <p:nvPr/>
        </p:nvPicPr>
        <p:blipFill>
          <a:blip r:embed="rId3"/>
          <a:stretch>
            <a:fillRect/>
          </a:stretch>
        </p:blipFill>
        <p:spPr>
          <a:xfrm>
            <a:off x="1657489" y="1063690"/>
            <a:ext cx="8571972" cy="4707411"/>
          </a:xfrm>
          <a:prstGeom prst="rect">
            <a:avLst/>
          </a:prstGeom>
        </p:spPr>
      </p:pic>
      <p:sp>
        <p:nvSpPr>
          <p:cNvPr id="5" name="TextBox 4">
            <a:extLst>
              <a:ext uri="{FF2B5EF4-FFF2-40B4-BE49-F238E27FC236}">
                <a16:creationId xmlns:a16="http://schemas.microsoft.com/office/drawing/2014/main" id="{22A5CF4F-1A02-4D1E-872D-EEAB490B5EB4}"/>
              </a:ext>
            </a:extLst>
          </p:cNvPr>
          <p:cNvSpPr txBox="1"/>
          <p:nvPr/>
        </p:nvSpPr>
        <p:spPr>
          <a:xfrm>
            <a:off x="1999861" y="5878287"/>
            <a:ext cx="1535998" cy="276999"/>
          </a:xfrm>
          <a:prstGeom prst="rect">
            <a:avLst/>
          </a:prstGeom>
          <a:noFill/>
        </p:spPr>
        <p:txBody>
          <a:bodyPr wrap="none" rtlCol="0">
            <a:spAutoFit/>
          </a:bodyPr>
          <a:lstStyle/>
          <a:p>
            <a:r>
              <a:rPr lang="en-US" sz="1200" dirty="0"/>
              <a:t>Courtesy: Mark Jones</a:t>
            </a:r>
          </a:p>
        </p:txBody>
      </p:sp>
    </p:spTree>
    <p:extLst>
      <p:ext uri="{BB962C8B-B14F-4D97-AF65-F5344CB8AC3E}">
        <p14:creationId xmlns:p14="http://schemas.microsoft.com/office/powerpoint/2010/main" val="76203024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31CA776E-959E-68F4-8930-B7D05F687800}"/>
              </a:ext>
            </a:extLst>
          </p:cNvPr>
          <p:cNvCxnSpPr>
            <a:cxnSpLocks/>
          </p:cNvCxnSpPr>
          <p:nvPr/>
        </p:nvCxnSpPr>
        <p:spPr>
          <a:xfrm>
            <a:off x="1152942" y="637858"/>
            <a:ext cx="10873406" cy="0"/>
          </a:xfrm>
          <a:prstGeom prst="line">
            <a:avLst/>
          </a:prstGeom>
          <a:ln>
            <a:solidFill>
              <a:schemeClr val="bg1">
                <a:lumMod val="65000"/>
              </a:schemeClr>
            </a:solidFill>
          </a:ln>
        </p:spPr>
        <p:style>
          <a:lnRef idx="3">
            <a:schemeClr val="accent3"/>
          </a:lnRef>
          <a:fillRef idx="0">
            <a:schemeClr val="accent3"/>
          </a:fillRef>
          <a:effectRef idx="2">
            <a:schemeClr val="accent3"/>
          </a:effectRef>
          <a:fontRef idx="minor">
            <a:schemeClr val="tx1"/>
          </a:fontRef>
        </p:style>
      </p:cxnSp>
      <p:pic>
        <p:nvPicPr>
          <p:cNvPr id="5" name="Image 4" descr="LP15122-Picture.eps">
            <a:extLst>
              <a:ext uri="{FF2B5EF4-FFF2-40B4-BE49-F238E27FC236}">
                <a16:creationId xmlns:a16="http://schemas.microsoft.com/office/drawing/2014/main" id="{CDF14035-EE07-8395-16D3-BA7C0537E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93" y="98532"/>
            <a:ext cx="1057446" cy="1057446"/>
          </a:xfrm>
          <a:prstGeom prst="rect">
            <a:avLst/>
          </a:prstGeom>
        </p:spPr>
      </p:pic>
      <p:sp>
        <p:nvSpPr>
          <p:cNvPr id="10" name="ZoneTexte 9">
            <a:extLst>
              <a:ext uri="{FF2B5EF4-FFF2-40B4-BE49-F238E27FC236}">
                <a16:creationId xmlns:a16="http://schemas.microsoft.com/office/drawing/2014/main" id="{7479D8CA-F05F-78A1-A847-9CB976ED818E}"/>
              </a:ext>
            </a:extLst>
          </p:cNvPr>
          <p:cNvSpPr txBox="1"/>
          <p:nvPr/>
        </p:nvSpPr>
        <p:spPr>
          <a:xfrm>
            <a:off x="1203162" y="161462"/>
            <a:ext cx="25298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Nuclear structure</a:t>
            </a:r>
            <a:endParaRPr kumimoji="0" lang="en-US" sz="24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125AE4B3-784D-6AFA-7879-7B2BE90CA6AE}"/>
                  </a:ext>
                </a:extLst>
              </p:cNvPr>
              <p:cNvSpPr txBox="1"/>
              <p:nvPr/>
            </p:nvSpPr>
            <p:spPr>
              <a:xfrm>
                <a:off x="867688" y="2957956"/>
                <a:ext cx="5365932" cy="369332"/>
              </a:xfrm>
              <a:prstGeom prst="rect">
                <a:avLst/>
              </a:prstGeom>
              <a:solidFill>
                <a:srgbClr val="EDDDFF"/>
              </a:solidFill>
              <a:ln w="15875">
                <a:solidFill>
                  <a:srgbClr val="CD04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sz="1800" b="0" i="1" u="none" strike="noStrike" kern="1200" cap="none" spc="0" normalizeH="0" baseline="0" noProof="0" smtClean="0">
                              <a:ln>
                                <a:noFill/>
                              </a:ln>
                              <a:solidFill>
                                <a:srgbClr val="0000FF"/>
                              </a:solidFill>
                              <a:effectLst/>
                              <a:uLnTx/>
                              <a:uFillTx/>
                              <a:latin typeface="Cambria Math" panose="02040503050406030204" pitchFamily="18" charset="0"/>
                              <a:ea typeface="Cambria Math" panose="02040503050406030204" pitchFamily="18" charset="0"/>
                              <a:cs typeface="+mn-cs"/>
                            </a:rPr>
                            <m:t>𝑃</m:t>
                          </m:r>
                        </m:sub>
                        <m:sup>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𝑒</m:t>
                          </m:r>
                        </m:sup>
                      </m:sSub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𝐵𝐻</m:t>
                          </m:r>
                        </m:sub>
                      </m:sSub>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𝑉𝐶𝑆</m:t>
                          </m:r>
                        </m:sub>
                      </m:sSub>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srgbClr val="0000FF"/>
                          </a:solidFill>
                          <a:effectLst/>
                          <a:uLnTx/>
                          <a:uFillTx/>
                          <a:latin typeface="Cambria Math" panose="02040503050406030204" pitchFamily="18" charset="0"/>
                          <a:ea typeface="Cambria Math" panose="02040503050406030204" pitchFamily="18" charset="0"/>
                          <a:cs typeface="+mn-cs"/>
                        </a:rPr>
                        <m:t>𝑃</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𝑉𝐶𝑆</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𝐼𝑁𝑇</m:t>
                              </m:r>
                            </m:sub>
                          </m:s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smtClean="0">
                                  <a:ln>
                                    <a:noFill/>
                                  </a:ln>
                                  <a:solidFill>
                                    <a:srgbClr val="0000FF"/>
                                  </a:solidFill>
                                  <a:effectLst/>
                                  <a:uLnTx/>
                                  <a:uFillTx/>
                                  <a:latin typeface="Cambria Math" panose="02040503050406030204" pitchFamily="18" charset="0"/>
                                  <a:ea typeface="Cambria Math" panose="02040503050406030204" pitchFamily="18" charset="0"/>
                                  <a:cs typeface="+mn-cs"/>
                                </a:rPr>
                                <m:t>𝑃</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𝐼𝑁𝑇</m:t>
                              </m:r>
                            </m:sub>
                          </m:sSub>
                        </m:e>
                      </m:d>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 name="ZoneTexte 1">
                <a:extLst>
                  <a:ext uri="{FF2B5EF4-FFF2-40B4-BE49-F238E27FC236}">
                    <a16:creationId xmlns:a16="http://schemas.microsoft.com/office/drawing/2014/main" id="{125AE4B3-784D-6AFA-7879-7B2BE90CA6AE}"/>
                  </a:ext>
                </a:extLst>
              </p:cNvPr>
              <p:cNvSpPr txBox="1">
                <a:spLocks noRot="1" noChangeAspect="1" noMove="1" noResize="1" noEditPoints="1" noAdjustHandles="1" noChangeArrowheads="1" noChangeShapeType="1" noTextEdit="1"/>
              </p:cNvSpPr>
              <p:nvPr/>
            </p:nvSpPr>
            <p:spPr>
              <a:xfrm>
                <a:off x="867688" y="2957956"/>
                <a:ext cx="5365932" cy="369332"/>
              </a:xfrm>
              <a:prstGeom prst="rect">
                <a:avLst/>
              </a:prstGeom>
              <a:blipFill>
                <a:blip r:embed="rId4"/>
                <a:stretch>
                  <a:fillRect/>
                </a:stretch>
              </a:blipFill>
              <a:ln w="15875">
                <a:solidFill>
                  <a:srgbClr val="CD04FF"/>
                </a:solidFill>
              </a:ln>
            </p:spPr>
            <p:txBody>
              <a:bodyPr/>
              <a:lstStyle/>
              <a:p>
                <a:r>
                  <a:rPr lang="en-US">
                    <a:noFill/>
                  </a:rPr>
                  <a:t> </a:t>
                </a:r>
              </a:p>
            </p:txBody>
          </p:sp>
        </mc:Fallback>
      </mc:AlternateContent>
      <p:sp>
        <p:nvSpPr>
          <p:cNvPr id="6" name="Rectangle 19">
            <a:extLst>
              <a:ext uri="{FF2B5EF4-FFF2-40B4-BE49-F238E27FC236}">
                <a16:creationId xmlns:a16="http://schemas.microsoft.com/office/drawing/2014/main" id="{F853E7A1-52ED-ECAE-C06E-55CA49C695D3}"/>
              </a:ext>
            </a:extLst>
          </p:cNvPr>
          <p:cNvSpPr>
            <a:spLocks noChangeArrowheads="1"/>
          </p:cNvSpPr>
          <p:nvPr/>
        </p:nvSpPr>
        <p:spPr bwMode="auto">
          <a:xfrm>
            <a:off x="1152939" y="1436414"/>
            <a:ext cx="436174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n-cs"/>
              </a:rPr>
              <a:t>B. </a:t>
            </a:r>
            <a:r>
              <a:rPr kumimoji="0" lang="en-US" sz="1200" b="0" i="0" u="none" strike="noStrike" kern="1200" cap="none" spc="0" normalizeH="0" baseline="0" noProof="0" dirty="0" err="1">
                <a:ln>
                  <a:noFill/>
                </a:ln>
                <a:solidFill>
                  <a:prstClr val="black">
                    <a:lumMod val="50000"/>
                    <a:lumOff val="50000"/>
                  </a:prstClr>
                </a:solidFill>
                <a:effectLst/>
                <a:uLnTx/>
                <a:uFillTx/>
                <a:latin typeface="Avenir Book" panose="02000503020000020003" pitchFamily="2" charset="0"/>
                <a:ea typeface="+mn-ea"/>
                <a:cs typeface="+mn-cs"/>
              </a:rPr>
              <a:t>Pasquini</a:t>
            </a: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n-cs"/>
              </a:rPr>
              <a:t>, M. </a:t>
            </a:r>
            <a:r>
              <a:rPr kumimoji="0" lang="en-US" sz="1200" b="0" i="0" u="none" strike="noStrike" kern="1200" cap="none" spc="0" normalizeH="0" baseline="0" noProof="0" dirty="0" err="1">
                <a:ln>
                  <a:noFill/>
                </a:ln>
                <a:solidFill>
                  <a:prstClr val="black">
                    <a:lumMod val="50000"/>
                    <a:lumOff val="50000"/>
                  </a:prstClr>
                </a:solidFill>
                <a:effectLst/>
                <a:uLnTx/>
                <a:uFillTx/>
                <a:latin typeface="Avenir Book" panose="02000503020000020003" pitchFamily="2" charset="0"/>
                <a:ea typeface="+mn-ea"/>
                <a:cs typeface="+mn-cs"/>
              </a:rPr>
              <a:t>Vanderhaegen</a:t>
            </a: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n-cs"/>
              </a:rPr>
              <a:t>, EPJ A 57 (2021) 316</a:t>
            </a:r>
          </a:p>
        </p:txBody>
      </p:sp>
      <p:sp>
        <p:nvSpPr>
          <p:cNvPr id="9" name="ZoneTexte 8">
            <a:extLst>
              <a:ext uri="{FF2B5EF4-FFF2-40B4-BE49-F238E27FC236}">
                <a16:creationId xmlns:a16="http://schemas.microsoft.com/office/drawing/2014/main" id="{C1E1F6CD-178F-DB27-7F03-8311143A9AD3}"/>
              </a:ext>
            </a:extLst>
          </p:cNvPr>
          <p:cNvSpPr txBox="1"/>
          <p:nvPr/>
        </p:nvSpPr>
        <p:spPr>
          <a:xfrm>
            <a:off x="394575" y="1901505"/>
            <a:ext cx="6312159" cy="92333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CD04FF"/>
              </a:buClr>
              <a:buSzTx/>
              <a:buFont typeface="Courier New" panose="02070309020205020404" pitchFamily="49" charset="0"/>
              <a:buChar char="o"/>
              <a:tabLst/>
              <a:defRPr/>
            </a:pPr>
            <a:r>
              <a:rPr kumimoji="0" lang="en-US" altLang="fr-FR" sz="18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The</a:t>
            </a:r>
            <a:r>
              <a:rPr kumimoji="0" lang="en-US" altLang="fr-FR" sz="1800"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comparison </a:t>
            </a:r>
            <a:r>
              <a:rPr kumimoji="0" lang="en-US" altLang="fr-FR" sz="18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of </a:t>
            </a:r>
            <a:r>
              <a:rPr kumimoji="0" lang="en-US" altLang="fr-FR" sz="1800" b="0" i="0" u="none" strike="noStrike" kern="1200" cap="none" spc="0" normalizeH="0" baseline="0" noProof="0" dirty="0">
                <a:ln>
                  <a:noFill/>
                </a:ln>
                <a:solidFill>
                  <a:srgbClr val="0432FF"/>
                </a:solidFill>
                <a:effectLst/>
                <a:uLnTx/>
                <a:uFillTx/>
                <a:latin typeface="Microsoft Sans Serif" panose="020B0604020202020204" pitchFamily="34" charset="0"/>
                <a:ea typeface="+mn-ea"/>
                <a:cs typeface="Microsoft Sans Serif" panose="020B0604020202020204" pitchFamily="34" charset="0"/>
              </a:rPr>
              <a:t>unpolarized/polarized </a:t>
            </a:r>
            <a:r>
              <a:rPr kumimoji="0" lang="en-US" altLang="fr-FR" sz="1800" b="0" i="0" u="none" strike="noStrike" kern="1200" cap="none" spc="0" normalizeH="0" baseline="0" noProof="0" dirty="0">
                <a:ln>
                  <a:noFill/>
                </a:ln>
                <a:solidFill>
                  <a:srgbClr val="FF0000"/>
                </a:solidFill>
                <a:effectLst/>
                <a:uLnTx/>
                <a:uFillTx/>
                <a:latin typeface="Microsoft Sans Serif" panose="020B0604020202020204" pitchFamily="34" charset="0"/>
                <a:ea typeface="+mn-ea"/>
                <a:cs typeface="Microsoft Sans Serif" panose="020B0604020202020204" pitchFamily="34" charset="0"/>
              </a:rPr>
              <a:t>electrons</a:t>
            </a:r>
            <a:r>
              <a:rPr kumimoji="0" lang="en-US" altLang="fr-FR" sz="18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and </a:t>
            </a:r>
            <a:r>
              <a:rPr kumimoji="0" lang="en-US" altLang="fr-FR" sz="1800" b="0" i="0" u="none" strike="noStrike" kern="1200" cap="none" spc="0" normalizeH="0" baseline="0" noProof="0" dirty="0">
                <a:ln>
                  <a:noFill/>
                </a:ln>
                <a:solidFill>
                  <a:srgbClr val="FF0000"/>
                </a:solidFill>
                <a:effectLst/>
                <a:uLnTx/>
                <a:uFillTx/>
                <a:latin typeface="Microsoft Sans Serif" panose="020B0604020202020204" pitchFamily="34" charset="0"/>
                <a:ea typeface="+mn-ea"/>
                <a:cs typeface="Microsoft Sans Serif" panose="020B0604020202020204" pitchFamily="34" charset="0"/>
              </a:rPr>
              <a:t>positrons</a:t>
            </a:r>
            <a:r>
              <a:rPr kumimoji="0" lang="en-US" altLang="fr-FR" sz="18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provides an </a:t>
            </a:r>
            <a:r>
              <a:rPr kumimoji="0" lang="en-US" altLang="fr-FR" sz="1800" b="1" i="0" u="none" strike="noStrike" kern="1200" cap="none" spc="0" normalizeH="0" baseline="0" noProof="0" dirty="0">
                <a:ln>
                  <a:noFill/>
                </a:ln>
                <a:solidFill>
                  <a:srgbClr val="CD04FF"/>
                </a:solidFill>
                <a:effectLst/>
                <a:uLnTx/>
                <a:uFillTx/>
                <a:latin typeface="Microsoft Sans Serif" panose="020B0604020202020204" pitchFamily="34" charset="0"/>
                <a:ea typeface="+mn-ea"/>
                <a:cs typeface="Microsoft Sans Serif" panose="020B0604020202020204" pitchFamily="34" charset="0"/>
              </a:rPr>
              <a:t>independent path</a:t>
            </a:r>
            <a:r>
              <a:rPr kumimoji="0" lang="en-US" altLang="fr-FR" sz="18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to access </a:t>
            </a:r>
            <a:r>
              <a:rPr kumimoji="0" lang="en-US" altLang="fr-FR" sz="1800" b="1" i="0" u="none" strike="noStrike" kern="1200" cap="none" spc="0" normalizeH="0" baseline="0" noProof="0" dirty="0">
                <a:ln>
                  <a:noFill/>
                </a:ln>
                <a:solidFill>
                  <a:srgbClr val="CD04FF"/>
                </a:solidFill>
                <a:effectLst/>
                <a:uLnTx/>
                <a:uFillTx/>
                <a:latin typeface="Microsoft Sans Serif" panose="020B0604020202020204" pitchFamily="34" charset="0"/>
                <a:ea typeface="+mn-ea"/>
                <a:cs typeface="Microsoft Sans Serif" panose="020B0604020202020204" pitchFamily="34" charset="0"/>
              </a:rPr>
              <a:t>Generalized Polarizabilities</a:t>
            </a:r>
            <a:r>
              <a:rPr kumimoji="0" lang="en-US" altLang="fr-FR" sz="18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(GPs).</a:t>
            </a:r>
          </a:p>
        </p:txBody>
      </p:sp>
      <p:sp>
        <p:nvSpPr>
          <p:cNvPr id="23" name="Rectangle 22">
            <a:extLst>
              <a:ext uri="{FF2B5EF4-FFF2-40B4-BE49-F238E27FC236}">
                <a16:creationId xmlns:a16="http://schemas.microsoft.com/office/drawing/2014/main" id="{C2133FCB-55CE-3515-834D-2EB1544626E0}"/>
              </a:ext>
            </a:extLst>
          </p:cNvPr>
          <p:cNvSpPr/>
          <p:nvPr/>
        </p:nvSpPr>
        <p:spPr>
          <a:xfrm>
            <a:off x="9066752" y="1573845"/>
            <a:ext cx="317107" cy="299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2" name="ZoneTexte 31">
                <a:extLst>
                  <a:ext uri="{FF2B5EF4-FFF2-40B4-BE49-F238E27FC236}">
                    <a16:creationId xmlns:a16="http://schemas.microsoft.com/office/drawing/2014/main" id="{4D40704F-FF50-B786-69D8-2C53734CF5A5}"/>
                  </a:ext>
                </a:extLst>
              </p:cNvPr>
              <p:cNvSpPr txBox="1"/>
              <p:nvPr/>
            </p:nvSpPr>
            <p:spPr>
              <a:xfrm>
                <a:off x="1387560" y="3875912"/>
                <a:ext cx="2125325" cy="57304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𝑈𝑈</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sup>
                      </m:sSub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𝐼𝑁𝑇</m:t>
                              </m:r>
                            </m:sub>
                          </m:sSub>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𝐵𝐻</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𝑉𝐶𝑆</m:t>
                              </m:r>
                            </m:sub>
                          </m:sSub>
                        </m:den>
                      </m:f>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2" name="ZoneTexte 31">
                <a:extLst>
                  <a:ext uri="{FF2B5EF4-FFF2-40B4-BE49-F238E27FC236}">
                    <a16:creationId xmlns:a16="http://schemas.microsoft.com/office/drawing/2014/main" id="{4D40704F-FF50-B786-69D8-2C53734CF5A5}"/>
                  </a:ext>
                </a:extLst>
              </p:cNvPr>
              <p:cNvSpPr txBox="1">
                <a:spLocks noRot="1" noChangeAspect="1" noMove="1" noResize="1" noEditPoints="1" noAdjustHandles="1" noChangeArrowheads="1" noChangeShapeType="1" noTextEdit="1"/>
              </p:cNvSpPr>
              <p:nvPr/>
            </p:nvSpPr>
            <p:spPr>
              <a:xfrm>
                <a:off x="1387560" y="3875912"/>
                <a:ext cx="2125325" cy="57304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ZoneTexte 32">
                <a:extLst>
                  <a:ext uri="{FF2B5EF4-FFF2-40B4-BE49-F238E27FC236}">
                    <a16:creationId xmlns:a16="http://schemas.microsoft.com/office/drawing/2014/main" id="{37BC5034-0E83-90B2-0F89-5CC08204EC97}"/>
                  </a:ext>
                </a:extLst>
              </p:cNvPr>
              <p:cNvSpPr txBox="1"/>
              <p:nvPr/>
            </p:nvSpPr>
            <p:spPr>
              <a:xfrm>
                <a:off x="392821" y="4684595"/>
                <a:ext cx="5539145" cy="573042"/>
              </a:xfrm>
              <a:prstGeom prst="rect">
                <a:avLst/>
              </a:prstGeom>
              <a:noFill/>
            </p:spPr>
            <p:txBody>
              <a:bodyPr wrap="none" lIns="0" tIns="0" rIns="0" bIns="0" rtlCol="0">
                <a:spAutoFit/>
              </a:bodyPr>
              <a:lstStyle/>
              <a:p>
                <a:pPr lvl="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𝑉𝐶𝑆</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𝐿𝑈</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𝑈𝑈</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sup>
                          </m:sSubSup>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Sup>
                        <m:sSubSupPr>
                          <m:ctrlPr>
                            <a:rPr lang="en-US" sz="1800" i="1">
                              <a:solidFill>
                                <a:prstClr val="black"/>
                              </a:solidFill>
                              <a:latin typeface="Cambria Math" panose="02040503050406030204" pitchFamily="18" charset="0"/>
                            </a:rPr>
                          </m:ctrlPr>
                        </m:sSubSupPr>
                        <m:e>
                          <m:r>
                            <a:rPr lang="en-US" sz="1800" i="1">
                              <a:solidFill>
                                <a:prstClr val="black"/>
                              </a:solidFill>
                              <a:latin typeface="Cambria Math" panose="02040503050406030204" pitchFamily="18" charset="0"/>
                            </a:rPr>
                            <m:t>𝐴</m:t>
                          </m:r>
                        </m:e>
                        <m:sub>
                          <m:r>
                            <a:rPr lang="en-US" sz="1800" i="1">
                              <a:solidFill>
                                <a:prstClr val="black"/>
                              </a:solidFill>
                              <a:latin typeface="Cambria Math" panose="02040503050406030204" pitchFamily="18" charset="0"/>
                            </a:rPr>
                            <m:t>𝐿𝑈</m:t>
                          </m:r>
                        </m:sub>
                        <m:sup>
                          <m:r>
                            <a:rPr lang="en-US" sz="1800" b="0" i="1" smtClean="0">
                              <a:solidFill>
                                <a:prstClr val="black"/>
                              </a:solidFill>
                              <a:latin typeface="Cambria Math" panose="02040503050406030204" pitchFamily="18" charset="0"/>
                            </a:rPr>
                            <m:t>−</m:t>
                          </m:r>
                        </m:sup>
                      </m:sSubSup>
                      <m:d>
                        <m:dPr>
                          <m:ctrlPr>
                            <a:rPr lang="en-US" sz="1800" i="1">
                              <a:solidFill>
                                <a:prstClr val="black"/>
                              </a:solidFill>
                              <a:latin typeface="Cambria Math" panose="02040503050406030204" pitchFamily="18" charset="0"/>
                            </a:rPr>
                          </m:ctrlPr>
                        </m:dPr>
                        <m:e>
                          <m:r>
                            <a:rPr lang="en-US" sz="1800" i="1">
                              <a:solidFill>
                                <a:prstClr val="black"/>
                              </a:solidFill>
                              <a:latin typeface="Cambria Math" panose="02040503050406030204" pitchFamily="18" charset="0"/>
                            </a:rPr>
                            <m:t>1</m:t>
                          </m:r>
                          <m:r>
                            <a:rPr lang="en-US" sz="1800" b="0" i="1" smtClean="0">
                              <a:solidFill>
                                <a:prstClr val="black"/>
                              </a:solidFill>
                              <a:latin typeface="Cambria Math" panose="02040503050406030204" pitchFamily="18" charset="0"/>
                            </a:rPr>
                            <m:t>−</m:t>
                          </m:r>
                          <m:sSubSup>
                            <m:sSubSupPr>
                              <m:ctrlPr>
                                <a:rPr lang="en-US" sz="1800" i="1">
                                  <a:solidFill>
                                    <a:prstClr val="black"/>
                                  </a:solidFill>
                                  <a:latin typeface="Cambria Math" panose="02040503050406030204" pitchFamily="18" charset="0"/>
                                </a:rPr>
                              </m:ctrlPr>
                            </m:sSubSupPr>
                            <m:e>
                              <m:r>
                                <a:rPr lang="en-US" sz="1800" i="1">
                                  <a:solidFill>
                                    <a:prstClr val="black"/>
                                  </a:solidFill>
                                  <a:latin typeface="Cambria Math" panose="02040503050406030204" pitchFamily="18" charset="0"/>
                                </a:rPr>
                                <m:t>𝐴</m:t>
                              </m:r>
                            </m:e>
                            <m:sub>
                              <m:r>
                                <a:rPr lang="en-US" sz="1800" i="1">
                                  <a:solidFill>
                                    <a:prstClr val="black"/>
                                  </a:solidFill>
                                  <a:latin typeface="Cambria Math" panose="02040503050406030204" pitchFamily="18" charset="0"/>
                                </a:rPr>
                                <m:t>𝑈𝑈</m:t>
                              </m:r>
                            </m:sub>
                            <m:sup>
                              <m:r>
                                <a:rPr lang="en-US" sz="1800" i="1">
                                  <a:solidFill>
                                    <a:prstClr val="black"/>
                                  </a:solidFill>
                                  <a:latin typeface="Cambria Math" panose="02040503050406030204" pitchFamily="18" charset="0"/>
                                </a:rPr>
                                <m:t>𝐶</m:t>
                              </m:r>
                            </m:sup>
                          </m:sSubSup>
                        </m:e>
                      </m:d>
                      <m:r>
                        <a:rPr lang="en-US" sz="1800" b="0" i="1" smtClean="0">
                          <a:solidFill>
                            <a:prstClr val="black"/>
                          </a:solidFill>
                          <a:latin typeface="Cambria Math" panose="02040503050406030204" pitchFamily="18" charset="0"/>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𝑉𝐶𝑆</m:t>
                              </m:r>
                            </m:sub>
                          </m:sSub>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𝐵𝐻</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𝑉𝐶𝑆</m:t>
                              </m:r>
                            </m:sub>
                          </m:sSub>
                        </m:den>
                      </m:f>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3" name="ZoneTexte 32">
                <a:extLst>
                  <a:ext uri="{FF2B5EF4-FFF2-40B4-BE49-F238E27FC236}">
                    <a16:creationId xmlns:a16="http://schemas.microsoft.com/office/drawing/2014/main" id="{37BC5034-0E83-90B2-0F89-5CC08204EC97}"/>
                  </a:ext>
                </a:extLst>
              </p:cNvPr>
              <p:cNvSpPr txBox="1">
                <a:spLocks noRot="1" noChangeAspect="1" noMove="1" noResize="1" noEditPoints="1" noAdjustHandles="1" noChangeArrowheads="1" noChangeShapeType="1" noTextEdit="1"/>
              </p:cNvSpPr>
              <p:nvPr/>
            </p:nvSpPr>
            <p:spPr>
              <a:xfrm>
                <a:off x="392821" y="4684595"/>
                <a:ext cx="5539145" cy="57304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ZoneTexte 33">
                <a:extLst>
                  <a:ext uri="{FF2B5EF4-FFF2-40B4-BE49-F238E27FC236}">
                    <a16:creationId xmlns:a16="http://schemas.microsoft.com/office/drawing/2014/main" id="{75E1E901-F669-7C34-6625-31CD7E1B8973}"/>
                  </a:ext>
                </a:extLst>
              </p:cNvPr>
              <p:cNvSpPr txBox="1"/>
              <p:nvPr/>
            </p:nvSpPr>
            <p:spPr>
              <a:xfrm>
                <a:off x="6096000" y="5478954"/>
                <a:ext cx="5909631" cy="92903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These new observables show </a:t>
                </a:r>
                <a:r>
                  <a:rPr kumimoji="0" lang="en-US" sz="1800" b="1" i="0" u="none" strike="noStrike" kern="1200" cap="none" spc="0" normalizeH="0" baseline="0" noProof="0" dirty="0">
                    <a:ln>
                      <a:noFill/>
                    </a:ln>
                    <a:solidFill>
                      <a:srgbClr val="CD04FF"/>
                    </a:solidFill>
                    <a:effectLst/>
                    <a:uLnTx/>
                    <a:uFillTx/>
                    <a:latin typeface="Calibri" panose="020F0502020204030204"/>
                    <a:ea typeface="+mn-ea"/>
                    <a:cs typeface="+mn-cs"/>
                  </a:rPr>
                  <a:t>sizeable sensitivity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GPs.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𝑉𝐶𝑆</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particularly sensitive to the </a:t>
                </a:r>
                <a:r>
                  <a:rPr kumimoji="0" lang="en-US" sz="1800" b="1" i="0" u="none" strike="noStrike" kern="1200" cap="none" spc="0" normalizeH="0" baseline="0" noProof="0" dirty="0">
                    <a:ln>
                      <a:noFill/>
                    </a:ln>
                    <a:solidFill>
                      <a:srgbClr val="CD04FF"/>
                    </a:solidFill>
                    <a:effectLst/>
                    <a:uLnTx/>
                    <a:uFillTx/>
                    <a:latin typeface="Calibri" panose="020F0502020204030204"/>
                    <a:ea typeface="+mn-ea"/>
                    <a:cs typeface="+mn-cs"/>
                  </a:rPr>
                  <a:t>electric dipole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GP.</a:t>
                </a:r>
              </a:p>
            </p:txBody>
          </p:sp>
        </mc:Choice>
        <mc:Fallback xmlns="">
          <p:sp>
            <p:nvSpPr>
              <p:cNvPr id="34" name="ZoneTexte 33">
                <a:extLst>
                  <a:ext uri="{FF2B5EF4-FFF2-40B4-BE49-F238E27FC236}">
                    <a16:creationId xmlns:a16="http://schemas.microsoft.com/office/drawing/2014/main" id="{75E1E901-F669-7C34-6625-31CD7E1B8973}"/>
                  </a:ext>
                </a:extLst>
              </p:cNvPr>
              <p:cNvSpPr txBox="1">
                <a:spLocks noRot="1" noChangeAspect="1" noMove="1" noResize="1" noEditPoints="1" noAdjustHandles="1" noChangeArrowheads="1" noChangeShapeType="1" noTextEdit="1"/>
              </p:cNvSpPr>
              <p:nvPr/>
            </p:nvSpPr>
            <p:spPr>
              <a:xfrm>
                <a:off x="6096000" y="5478954"/>
                <a:ext cx="5909631" cy="929037"/>
              </a:xfrm>
              <a:prstGeom prst="rect">
                <a:avLst/>
              </a:prstGeom>
              <a:blipFill>
                <a:blip r:embed="rId7"/>
                <a:stretch>
                  <a:fillRect l="-619" t="-3947" b="-9868"/>
                </a:stretch>
              </a:blipFill>
            </p:spPr>
            <p:txBody>
              <a:bodyPr/>
              <a:lstStyle/>
              <a:p>
                <a:r>
                  <a:rPr lang="en-US">
                    <a:noFill/>
                  </a:rPr>
                  <a:t> </a:t>
                </a:r>
              </a:p>
            </p:txBody>
          </p:sp>
        </mc:Fallback>
      </mc:AlternateContent>
      <p:sp>
        <p:nvSpPr>
          <p:cNvPr id="11" name="Flèche droite à entaille 10">
            <a:extLst>
              <a:ext uri="{FF2B5EF4-FFF2-40B4-BE49-F238E27FC236}">
                <a16:creationId xmlns:a16="http://schemas.microsoft.com/office/drawing/2014/main" id="{8D2D4BA7-00BB-77F8-3BC0-5C81F6646D88}"/>
              </a:ext>
            </a:extLst>
          </p:cNvPr>
          <p:cNvSpPr/>
          <p:nvPr/>
        </p:nvSpPr>
        <p:spPr>
          <a:xfrm>
            <a:off x="458285" y="5854135"/>
            <a:ext cx="454685" cy="430029"/>
          </a:xfrm>
          <a:prstGeom prst="notchedRightArrow">
            <a:avLst>
              <a:gd name="adj1" fmla="val 44687"/>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950D68FF-B2F5-0425-AA57-039E15283C66}"/>
              </a:ext>
            </a:extLst>
          </p:cNvPr>
          <p:cNvSpPr txBox="1"/>
          <p:nvPr/>
        </p:nvSpPr>
        <p:spPr>
          <a:xfrm>
            <a:off x="932329" y="5870040"/>
            <a:ext cx="40001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An </a:t>
            </a:r>
            <a:r>
              <a:rPr kumimoji="0" lang="en-US" sz="1800" b="0" i="1" u="none" strike="noStrike" kern="1200" cap="none" spc="0" normalizeH="0" baseline="0" noProof="0">
                <a:ln>
                  <a:noFill/>
                </a:ln>
                <a:solidFill>
                  <a:srgbClr val="0432FF"/>
                </a:solidFill>
                <a:effectLst/>
                <a:uLnTx/>
                <a:uFillTx/>
                <a:latin typeface="Calibri" panose="020F0502020204030204"/>
                <a:ea typeface="+mn-ea"/>
                <a:cs typeface="+mn-cs"/>
              </a:rPr>
              <a:t>experimental scenario</a:t>
            </a: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 is under </a:t>
            </a:r>
            <a:r>
              <a:rPr kumimoji="0" lang="en-US" sz="1800" b="0" i="1" u="none" strike="noStrike" kern="1200" cap="none" spc="0" normalizeH="0" baseline="0" noProof="0">
                <a:ln>
                  <a:noFill/>
                </a:ln>
                <a:solidFill>
                  <a:srgbClr val="0432FF"/>
                </a:solidFill>
                <a:effectLst/>
                <a:uLnTx/>
                <a:uFillTx/>
                <a:latin typeface="Calibri" panose="020F0502020204030204"/>
                <a:ea typeface="+mn-ea"/>
                <a:cs typeface="+mn-cs"/>
              </a:rPr>
              <a:t>study</a:t>
            </a: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0000"/>
                </a:solidFill>
                <a:effectLst/>
                <a:uLnTx/>
                <a:uFillTx/>
                <a:latin typeface="Calibri" panose="020F0502020204030204"/>
                <a:ea typeface="+mn-ea"/>
                <a:cs typeface="+mn-cs"/>
              </a:rPr>
              <a:t>LOI12+23-001 N. Sparveris et al.</a:t>
            </a:r>
            <a:endParaRPr kumimoji="0" lang="en-US" sz="14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9A0AF521-2F7F-AC29-F7D3-277BCC95F64A}"/>
              </a:ext>
            </a:extLst>
          </p:cNvPr>
          <p:cNvSpPr txBox="1"/>
          <p:nvPr/>
        </p:nvSpPr>
        <p:spPr>
          <a:xfrm>
            <a:off x="11581731" y="6465193"/>
            <a:ext cx="59022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65000"/>
                  </a:prstClr>
                </a:solidFill>
                <a:effectLst/>
                <a:uLnTx/>
                <a:uFillTx/>
                <a:latin typeface="Bauhaus 93" pitchFamily="82" charset="77"/>
                <a:ea typeface="+mn-ea"/>
                <a:cs typeface="+mn-cs"/>
              </a:rPr>
              <a:t>13/26</a:t>
            </a:r>
            <a:endParaRPr kumimoji="0" lang="en-US" sz="1200" b="0" i="0" u="none" strike="noStrike" kern="1200" cap="none" spc="0" normalizeH="0" baseline="0" noProof="0" dirty="0">
              <a:ln>
                <a:noFill/>
              </a:ln>
              <a:solidFill>
                <a:prstClr val="white">
                  <a:lumMod val="65000"/>
                </a:prstClr>
              </a:solidFill>
              <a:effectLst/>
              <a:uLnTx/>
              <a:uFillTx/>
              <a:latin typeface="Bauhaus 93" pitchFamily="82" charset="77"/>
              <a:ea typeface="+mn-ea"/>
              <a:cs typeface="+mn-cs"/>
            </a:endParaRPr>
          </a:p>
        </p:txBody>
      </p:sp>
      <p:cxnSp>
        <p:nvCxnSpPr>
          <p:cNvPr id="18" name="Connecteur droit 17">
            <a:extLst>
              <a:ext uri="{FF2B5EF4-FFF2-40B4-BE49-F238E27FC236}">
                <a16:creationId xmlns:a16="http://schemas.microsoft.com/office/drawing/2014/main" id="{0948BF53-ED57-9FBF-29C2-3622C25A4BAE}"/>
              </a:ext>
            </a:extLst>
          </p:cNvPr>
          <p:cNvCxnSpPr>
            <a:cxnSpLocks/>
          </p:cNvCxnSpPr>
          <p:nvPr/>
        </p:nvCxnSpPr>
        <p:spPr>
          <a:xfrm>
            <a:off x="172285" y="6614592"/>
            <a:ext cx="11412000" cy="0"/>
          </a:xfrm>
          <a:prstGeom prst="line">
            <a:avLst/>
          </a:prstGeom>
          <a:ln>
            <a:solidFill>
              <a:schemeClr val="bg1">
                <a:lumMod val="65000"/>
              </a:schemeClr>
            </a:solidFill>
          </a:ln>
        </p:spPr>
        <p:style>
          <a:lnRef idx="3">
            <a:schemeClr val="accent3"/>
          </a:lnRef>
          <a:fillRef idx="0">
            <a:schemeClr val="accent3"/>
          </a:fillRef>
          <a:effectRef idx="2">
            <a:schemeClr val="accent3"/>
          </a:effectRef>
          <a:fontRef idx="minor">
            <a:schemeClr val="tx1"/>
          </a:fontRef>
        </p:style>
      </p:cxnSp>
      <p:sp>
        <p:nvSpPr>
          <p:cNvPr id="35" name="Text Box 9">
            <a:extLst>
              <a:ext uri="{FF2B5EF4-FFF2-40B4-BE49-F238E27FC236}">
                <a16:creationId xmlns:a16="http://schemas.microsoft.com/office/drawing/2014/main" id="{7EFB9380-4789-539F-7BC6-B156C46A5B24}"/>
              </a:ext>
            </a:extLst>
          </p:cNvPr>
          <p:cNvSpPr txBox="1">
            <a:spLocks noChangeArrowheads="1"/>
          </p:cNvSpPr>
          <p:nvPr/>
        </p:nvSpPr>
        <p:spPr bwMode="auto">
          <a:xfrm>
            <a:off x="1217863" y="1021973"/>
            <a:ext cx="3999813" cy="400110"/>
          </a:xfrm>
          <a:prstGeom prst="rect">
            <a:avLst/>
          </a:prstGeom>
          <a:solidFill>
            <a:srgbClr val="FFFF99"/>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Calligraphy" charset="0"/>
                <a:ea typeface="+mn-ea"/>
                <a:cs typeface="+mn-cs"/>
              </a:rPr>
              <a:t>Virtual Compton Scattering</a:t>
            </a:r>
          </a:p>
        </p:txBody>
      </p:sp>
      <mc:AlternateContent xmlns:mc="http://schemas.openxmlformats.org/markup-compatibility/2006" xmlns:a14="http://schemas.microsoft.com/office/drawing/2010/main">
        <mc:Choice Requires="a14">
          <p:sp>
            <p:nvSpPr>
              <p:cNvPr id="30" name="ZoneTexte 31">
                <a:extLst>
                  <a:ext uri="{FF2B5EF4-FFF2-40B4-BE49-F238E27FC236}">
                    <a16:creationId xmlns:a16="http://schemas.microsoft.com/office/drawing/2014/main" id="{F7C2C959-8B65-48A7-85A6-113E6CA24238}"/>
                  </a:ext>
                </a:extLst>
              </p:cNvPr>
              <p:cNvSpPr txBox="1"/>
              <p:nvPr/>
            </p:nvSpPr>
            <p:spPr>
              <a:xfrm>
                <a:off x="4315664" y="3895269"/>
                <a:ext cx="3763668" cy="573042"/>
              </a:xfrm>
              <a:prstGeom prst="rect">
                <a:avLst/>
              </a:prstGeom>
              <a:noFill/>
            </p:spPr>
            <p:txBody>
              <a:bodyPr wrap="square" lIns="0" tIns="0" rIns="0" bIns="0" rtlCol="0">
                <a:spAutoFit/>
              </a:bodyPr>
              <a:lstStyle/>
              <a:p>
                <a:pPr lvl="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𝐿𝑈</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sup>
                      </m:sSub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lang="en-US" sz="1800" i="1">
                              <a:solidFill>
                                <a:prstClr val="black"/>
                              </a:solidFill>
                              <a:latin typeface="Cambria Math" panose="02040503050406030204" pitchFamily="18" charset="0"/>
                            </a:rPr>
                            <m:t>𝑑</m:t>
                          </m:r>
                          <m:sSub>
                            <m:sSubPr>
                              <m:ctrlPr>
                                <a:rPr lang="en-US" sz="1800" i="1">
                                  <a:solidFill>
                                    <a:prstClr val="black"/>
                                  </a:solidFill>
                                  <a:latin typeface="Cambria Math" panose="02040503050406030204" pitchFamily="18" charset="0"/>
                                </a:rPr>
                              </m:ctrlPr>
                            </m:sSubPr>
                            <m:e>
                              <m:acc>
                                <m:accPr>
                                  <m:chr m:val="̃"/>
                                  <m:ctrlPr>
                                    <a:rPr lang="en-US" sz="1800" i="1">
                                      <a:solidFill>
                                        <a:prstClr val="black"/>
                                      </a:solidFill>
                                      <a:latin typeface="Cambria Math" panose="02040503050406030204" pitchFamily="18" charset="0"/>
                                    </a:rPr>
                                  </m:ctrlPr>
                                </m:accPr>
                                <m:e>
                                  <m:r>
                                    <a:rPr lang="en-US" sz="1800" i="1">
                                      <a:solidFill>
                                        <a:prstClr val="black"/>
                                      </a:solidFill>
                                      <a:latin typeface="Cambria Math" panose="02040503050406030204" pitchFamily="18" charset="0"/>
                                      <a:ea typeface="Cambria Math" panose="02040503050406030204" pitchFamily="18" charset="0"/>
                                    </a:rPr>
                                    <m:t>𝜎</m:t>
                                  </m:r>
                                </m:e>
                              </m:acc>
                            </m:e>
                            <m:sub>
                              <m:r>
                                <a:rPr lang="en-US" sz="1800" i="1">
                                  <a:solidFill>
                                    <a:prstClr val="black"/>
                                  </a:solidFill>
                                  <a:latin typeface="Cambria Math" panose="02040503050406030204" pitchFamily="18" charset="0"/>
                                </a:rPr>
                                <m:t>𝑉𝐶𝑆</m:t>
                              </m:r>
                            </m:sub>
                          </m:sSub>
                          <m:r>
                            <a:rPr lang="en-US" sz="1800" b="0" i="1" smtClean="0">
                              <a:solidFill>
                                <a:prstClr val="black"/>
                              </a:solidFill>
                              <a:latin typeface="Cambria Math" panose="02040503050406030204" pitchFamily="18" charset="0"/>
                            </a:rPr>
                            <m:t>+</m:t>
                          </m:r>
                          <m:r>
                            <a:rPr lang="en-US" sz="1800" b="0" i="1" smtClean="0">
                              <a:solidFill>
                                <a:prstClr val="black"/>
                              </a:solidFill>
                              <a:latin typeface="Cambria Math" panose="02040503050406030204" pitchFamily="18" charset="0"/>
                            </a:rPr>
                            <m:t>𝑒𝑑</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𝜎</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𝐼𝑁𝑇</m:t>
                              </m:r>
                            </m:sub>
                          </m:sSub>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𝐵𝐻</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𝑉𝐶𝑆</m:t>
                              </m:r>
                            </m:sub>
                          </m:sSub>
                          <m:r>
                            <a:rPr lang="en-US" sz="1800" i="1">
                              <a:solidFill>
                                <a:prstClr val="black"/>
                              </a:solidFill>
                              <a:latin typeface="Cambria Math" panose="02040503050406030204" pitchFamily="18" charset="0"/>
                            </a:rPr>
                            <m:t>+</m:t>
                          </m:r>
                          <m:r>
                            <a:rPr lang="en-US" sz="1800" i="1">
                              <a:solidFill>
                                <a:prstClr val="black"/>
                              </a:solidFill>
                              <a:latin typeface="Cambria Math" panose="02040503050406030204" pitchFamily="18" charset="0"/>
                            </a:rPr>
                            <m:t>𝑒𝑑</m:t>
                          </m:r>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ea typeface="Cambria Math" panose="02040503050406030204" pitchFamily="18" charset="0"/>
                                </a:rPr>
                                <m:t>𝜎</m:t>
                              </m:r>
                            </m:e>
                            <m:sub>
                              <m:r>
                                <a:rPr lang="en-US" sz="1800" i="1">
                                  <a:solidFill>
                                    <a:prstClr val="black"/>
                                  </a:solidFill>
                                  <a:latin typeface="Cambria Math" panose="02040503050406030204" pitchFamily="18" charset="0"/>
                                </a:rPr>
                                <m:t>𝐼𝑁𝑇</m:t>
                              </m:r>
                            </m:sub>
                          </m:sSub>
                        </m:den>
                      </m:f>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0" name="ZoneTexte 31">
                <a:extLst>
                  <a:ext uri="{FF2B5EF4-FFF2-40B4-BE49-F238E27FC236}">
                    <a16:creationId xmlns:a16="http://schemas.microsoft.com/office/drawing/2014/main" id="{F7C2C959-8B65-48A7-85A6-113E6CA24238}"/>
                  </a:ext>
                </a:extLst>
              </p:cNvPr>
              <p:cNvSpPr txBox="1">
                <a:spLocks noRot="1" noChangeAspect="1" noMove="1" noResize="1" noEditPoints="1" noAdjustHandles="1" noChangeArrowheads="1" noChangeShapeType="1" noTextEdit="1"/>
              </p:cNvSpPr>
              <p:nvPr/>
            </p:nvSpPr>
            <p:spPr>
              <a:xfrm>
                <a:off x="4315664" y="3895269"/>
                <a:ext cx="3763668" cy="573042"/>
              </a:xfrm>
              <a:prstGeom prst="rect">
                <a:avLst/>
              </a:prstGeom>
              <a:blipFill>
                <a:blip r:embed="rId8"/>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D0EE4883-9BCC-40D9-A9B9-51C4F601EFEB}"/>
              </a:ext>
            </a:extLst>
          </p:cNvPr>
          <p:cNvSpPr txBox="1"/>
          <p:nvPr/>
        </p:nvSpPr>
        <p:spPr>
          <a:xfrm>
            <a:off x="215289" y="3931600"/>
            <a:ext cx="817853" cy="461665"/>
          </a:xfrm>
          <a:prstGeom prst="rect">
            <a:avLst/>
          </a:prstGeom>
          <a:noFill/>
        </p:spPr>
        <p:txBody>
          <a:bodyPr wrap="none" rtlCol="0">
            <a:spAutoFit/>
          </a:bodyPr>
          <a:lstStyle/>
          <a:p>
            <a:r>
              <a:rPr lang="en-US" dirty="0"/>
              <a:t>BCA</a:t>
            </a:r>
          </a:p>
        </p:txBody>
      </p:sp>
      <p:sp>
        <p:nvSpPr>
          <p:cNvPr id="31" name="TextBox 30">
            <a:extLst>
              <a:ext uri="{FF2B5EF4-FFF2-40B4-BE49-F238E27FC236}">
                <a16:creationId xmlns:a16="http://schemas.microsoft.com/office/drawing/2014/main" id="{4A6FBC85-9FCD-40E5-85C6-07165598C273}"/>
              </a:ext>
            </a:extLst>
          </p:cNvPr>
          <p:cNvSpPr txBox="1"/>
          <p:nvPr/>
        </p:nvSpPr>
        <p:spPr>
          <a:xfrm>
            <a:off x="3867303" y="3923786"/>
            <a:ext cx="784189" cy="461665"/>
          </a:xfrm>
          <a:prstGeom prst="rect">
            <a:avLst/>
          </a:prstGeom>
          <a:noFill/>
        </p:spPr>
        <p:txBody>
          <a:bodyPr wrap="none" rtlCol="0">
            <a:spAutoFit/>
          </a:bodyPr>
          <a:lstStyle/>
          <a:p>
            <a:r>
              <a:rPr lang="en-US" dirty="0"/>
              <a:t>BSA</a:t>
            </a:r>
          </a:p>
        </p:txBody>
      </p:sp>
      <p:grpSp>
        <p:nvGrpSpPr>
          <p:cNvPr id="36" name="Groupe 21">
            <a:extLst>
              <a:ext uri="{FF2B5EF4-FFF2-40B4-BE49-F238E27FC236}">
                <a16:creationId xmlns:a16="http://schemas.microsoft.com/office/drawing/2014/main" id="{B91B4FA3-42C9-4CEE-B69E-FF20FD7314D1}"/>
              </a:ext>
            </a:extLst>
          </p:cNvPr>
          <p:cNvGrpSpPr/>
          <p:nvPr/>
        </p:nvGrpSpPr>
        <p:grpSpPr>
          <a:xfrm>
            <a:off x="7789762" y="887910"/>
            <a:ext cx="4237681" cy="4369727"/>
            <a:chOff x="6901491" y="1467880"/>
            <a:chExt cx="4783643" cy="4970577"/>
          </a:xfrm>
        </p:grpSpPr>
        <p:pic>
          <p:nvPicPr>
            <p:cNvPr id="37" name="Image 16">
              <a:extLst>
                <a:ext uri="{FF2B5EF4-FFF2-40B4-BE49-F238E27FC236}">
                  <a16:creationId xmlns:a16="http://schemas.microsoft.com/office/drawing/2014/main" id="{3FAF1B1B-5F72-4AA7-B8CA-5B1DD2132D6C}"/>
                </a:ext>
              </a:extLst>
            </p:cNvPr>
            <p:cNvPicPr>
              <a:picLocks noChangeAspect="1"/>
            </p:cNvPicPr>
            <p:nvPr/>
          </p:nvPicPr>
          <p:blipFill>
            <a:blip r:embed="rId9"/>
            <a:stretch>
              <a:fillRect/>
            </a:stretch>
          </p:blipFill>
          <p:spPr>
            <a:xfrm>
              <a:off x="9195934" y="1498157"/>
              <a:ext cx="2489200" cy="4940300"/>
            </a:xfrm>
            <a:prstGeom prst="rect">
              <a:avLst/>
            </a:prstGeom>
          </p:spPr>
        </p:pic>
        <p:pic>
          <p:nvPicPr>
            <p:cNvPr id="38" name="Image 18">
              <a:extLst>
                <a:ext uri="{FF2B5EF4-FFF2-40B4-BE49-F238E27FC236}">
                  <a16:creationId xmlns:a16="http://schemas.microsoft.com/office/drawing/2014/main" id="{B83FFB69-2CB8-475A-B1F0-106812FA8EE8}"/>
                </a:ext>
              </a:extLst>
            </p:cNvPr>
            <p:cNvPicPr>
              <a:picLocks noChangeAspect="1"/>
            </p:cNvPicPr>
            <p:nvPr/>
          </p:nvPicPr>
          <p:blipFill>
            <a:blip r:embed="rId10"/>
            <a:stretch>
              <a:fillRect/>
            </a:stretch>
          </p:blipFill>
          <p:spPr>
            <a:xfrm>
              <a:off x="6934341" y="3968307"/>
              <a:ext cx="2200767" cy="2459020"/>
            </a:xfrm>
            <a:prstGeom prst="rect">
              <a:avLst/>
            </a:prstGeom>
          </p:spPr>
        </p:pic>
        <p:pic>
          <p:nvPicPr>
            <p:cNvPr id="39" name="Image 20">
              <a:extLst>
                <a:ext uri="{FF2B5EF4-FFF2-40B4-BE49-F238E27FC236}">
                  <a16:creationId xmlns:a16="http://schemas.microsoft.com/office/drawing/2014/main" id="{5273924C-FC9F-4BE7-A22D-E9693B6DE535}"/>
                </a:ext>
              </a:extLst>
            </p:cNvPr>
            <p:cNvPicPr>
              <a:picLocks noChangeAspect="1"/>
            </p:cNvPicPr>
            <p:nvPr/>
          </p:nvPicPr>
          <p:blipFill>
            <a:blip r:embed="rId11"/>
            <a:stretch>
              <a:fillRect/>
            </a:stretch>
          </p:blipFill>
          <p:spPr>
            <a:xfrm>
              <a:off x="6901491" y="1467880"/>
              <a:ext cx="2266468" cy="2532431"/>
            </a:xfrm>
            <a:prstGeom prst="rect">
              <a:avLst/>
            </a:prstGeom>
          </p:spPr>
        </p:pic>
      </p:grpSp>
    </p:spTree>
    <p:extLst>
      <p:ext uri="{BB962C8B-B14F-4D97-AF65-F5344CB8AC3E}">
        <p14:creationId xmlns:p14="http://schemas.microsoft.com/office/powerpoint/2010/main" val="2659099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6C496-2103-4E8E-B76F-576436E5ABCD}"/>
              </a:ext>
            </a:extLst>
          </p:cNvPr>
          <p:cNvPicPr>
            <a:picLocks noChangeAspect="1"/>
          </p:cNvPicPr>
          <p:nvPr/>
        </p:nvPicPr>
        <p:blipFill>
          <a:blip r:embed="rId3"/>
          <a:stretch>
            <a:fillRect/>
          </a:stretch>
        </p:blipFill>
        <p:spPr>
          <a:xfrm>
            <a:off x="118534" y="0"/>
            <a:ext cx="12073466" cy="6791325"/>
          </a:xfrm>
          <a:prstGeom prst="rect">
            <a:avLst/>
          </a:prstGeom>
        </p:spPr>
      </p:pic>
    </p:spTree>
    <p:extLst>
      <p:ext uri="{BB962C8B-B14F-4D97-AF65-F5344CB8AC3E}">
        <p14:creationId xmlns:p14="http://schemas.microsoft.com/office/powerpoint/2010/main" val="137123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31CA776E-959E-68F4-8930-B7D05F687800}"/>
              </a:ext>
            </a:extLst>
          </p:cNvPr>
          <p:cNvCxnSpPr>
            <a:cxnSpLocks/>
          </p:cNvCxnSpPr>
          <p:nvPr/>
        </p:nvCxnSpPr>
        <p:spPr>
          <a:xfrm>
            <a:off x="1152942" y="637858"/>
            <a:ext cx="10873406" cy="0"/>
          </a:xfrm>
          <a:prstGeom prst="line">
            <a:avLst/>
          </a:prstGeom>
          <a:ln>
            <a:solidFill>
              <a:schemeClr val="bg1">
                <a:lumMod val="65000"/>
              </a:schemeClr>
            </a:solidFill>
          </a:ln>
        </p:spPr>
        <p:style>
          <a:lnRef idx="3">
            <a:schemeClr val="accent3"/>
          </a:lnRef>
          <a:fillRef idx="0">
            <a:schemeClr val="accent3"/>
          </a:fillRef>
          <a:effectRef idx="2">
            <a:schemeClr val="accent3"/>
          </a:effectRef>
          <a:fontRef idx="minor">
            <a:schemeClr val="tx1"/>
          </a:fontRef>
        </p:style>
      </p:cxnSp>
      <p:pic>
        <p:nvPicPr>
          <p:cNvPr id="5" name="Image 4" descr="LP15122-Picture.eps">
            <a:extLst>
              <a:ext uri="{FF2B5EF4-FFF2-40B4-BE49-F238E27FC236}">
                <a16:creationId xmlns:a16="http://schemas.microsoft.com/office/drawing/2014/main" id="{CDF14035-EE07-8395-16D3-BA7C0537E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93" y="98532"/>
            <a:ext cx="1057446" cy="1057446"/>
          </a:xfrm>
          <a:prstGeom prst="rect">
            <a:avLst/>
          </a:prstGeom>
        </p:spPr>
      </p:pic>
      <p:sp>
        <p:nvSpPr>
          <p:cNvPr id="56" name="Rectangle 43">
            <a:extLst>
              <a:ext uri="{FF2B5EF4-FFF2-40B4-BE49-F238E27FC236}">
                <a16:creationId xmlns:a16="http://schemas.microsoft.com/office/drawing/2014/main" id="{44BA8182-726D-0AA6-52A0-F2C0BEE23E96}"/>
              </a:ext>
            </a:extLst>
          </p:cNvPr>
          <p:cNvSpPr>
            <a:spLocks noChangeArrowheads="1"/>
          </p:cNvSpPr>
          <p:nvPr/>
        </p:nvSpPr>
        <p:spPr bwMode="auto">
          <a:xfrm>
            <a:off x="6098245" y="1136954"/>
            <a:ext cx="437151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n-cs"/>
              </a:rPr>
              <a:t>X. Ji, PRL 78 (1997) 610     M. Polyakov, PLB 555 (2003) 57</a:t>
            </a: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ＭＳ Ｐゴシック" charset="0"/>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ＭＳ Ｐゴシック" charset="0"/>
                <a:cs typeface="+mn-cs"/>
              </a:rPr>
              <a:t>M.V. Polyakov, P. Schweitzer, </a:t>
            </a: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ＭＳ Ｐゴシック" charset="0"/>
                <a:cs typeface="Microsoft Sans Serif" panose="020B0604020202020204" pitchFamily="34" charset="0"/>
              </a:rPr>
              <a:t>IJMP A 33 (2018) 1830025</a:t>
            </a:r>
          </a:p>
        </p:txBody>
      </p:sp>
      <mc:AlternateContent xmlns:mc="http://schemas.openxmlformats.org/markup-compatibility/2006" xmlns:a14="http://schemas.microsoft.com/office/drawing/2010/main">
        <mc:Choice Requires="a14">
          <p:sp>
            <p:nvSpPr>
              <p:cNvPr id="60" name="ZoneTexte 59">
                <a:extLst>
                  <a:ext uri="{FF2B5EF4-FFF2-40B4-BE49-F238E27FC236}">
                    <a16:creationId xmlns:a16="http://schemas.microsoft.com/office/drawing/2014/main" id="{90BDBAA3-1BF9-359A-F228-B975A4E9B700}"/>
                  </a:ext>
                </a:extLst>
              </p:cNvPr>
              <p:cNvSpPr txBox="1"/>
              <p:nvPr/>
            </p:nvSpPr>
            <p:spPr>
              <a:xfrm>
                <a:off x="7151004" y="2523498"/>
                <a:ext cx="4831080" cy="565026"/>
              </a:xfrm>
              <a:prstGeom prst="rect">
                <a:avLst/>
              </a:prstGeom>
              <a:solidFill>
                <a:srgbClr val="F4E4EB"/>
              </a:solidFill>
              <a:ln w="12700">
                <a:solidFill>
                  <a:srgbClr val="0000FF"/>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Sup>
                        <m:sSub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𝜌</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sub>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sup>
                      </m:sSubSup>
                      <m:d>
                        <m:d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𝒃</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ary>
                        <m:naryPr>
                          <m:limLoc m:val="undOvr"/>
                          <m:subHide m:val="on"/>
                          <m:supHide m:val="on"/>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sup/>
                        <m:e>
                          <m:f>
                            <m:f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e>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𝚫</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num>
                            <m:den>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e>
                                  </m:d>
                                </m:e>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den>
                          </m:f>
                        </m:e>
                      </m:nary>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e>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𝒃</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𝚫</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up>
                      </m:sSup>
                      <m:d>
                        <m:dPr>
                          <m:begChr m:val="["/>
                          <m:endChr m:val="]"/>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𝐻</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sup>
                          </m:sSup>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bSup>
                            </m:e>
                          </m:d>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𝐻</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sup>
                          </m:sSup>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SubSup>
                                <m:sSub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bSup>
                            </m:e>
                          </m:d>
                        </m:e>
                      </m:d>
                    </m:oMath>
                  </m:oMathPara>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0" name="ZoneTexte 59">
                <a:extLst>
                  <a:ext uri="{FF2B5EF4-FFF2-40B4-BE49-F238E27FC236}">
                    <a16:creationId xmlns:a16="http://schemas.microsoft.com/office/drawing/2014/main" id="{90BDBAA3-1BF9-359A-F228-B975A4E9B700}"/>
                  </a:ext>
                </a:extLst>
              </p:cNvPr>
              <p:cNvSpPr txBox="1">
                <a:spLocks noRot="1" noChangeAspect="1" noMove="1" noResize="1" noEditPoints="1" noAdjustHandles="1" noChangeArrowheads="1" noChangeShapeType="1" noTextEdit="1"/>
              </p:cNvSpPr>
              <p:nvPr/>
            </p:nvSpPr>
            <p:spPr>
              <a:xfrm>
                <a:off x="7151004" y="2523498"/>
                <a:ext cx="4831080" cy="565026"/>
              </a:xfrm>
              <a:prstGeom prst="rect">
                <a:avLst/>
              </a:prstGeom>
              <a:blipFill>
                <a:blip r:embed="rId4"/>
                <a:stretch>
                  <a:fillRect l="-522" t="-150000" b="-208696"/>
                </a:stretch>
              </a:blipFill>
              <a:ln w="12700">
                <a:solidFill>
                  <a:srgbClr val="0000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ZoneTexte 53">
                <a:extLst>
                  <a:ext uri="{FF2B5EF4-FFF2-40B4-BE49-F238E27FC236}">
                    <a16:creationId xmlns:a16="http://schemas.microsoft.com/office/drawing/2014/main" id="{1AE76CE1-0D85-B632-F49F-D0C319B27207}"/>
                  </a:ext>
                </a:extLst>
              </p:cNvPr>
              <p:cNvSpPr txBox="1"/>
              <p:nvPr/>
            </p:nvSpPr>
            <p:spPr>
              <a:xfrm>
                <a:off x="6456047" y="3314082"/>
                <a:ext cx="3208851" cy="482568"/>
              </a:xfrm>
              <a:prstGeom prst="rect">
                <a:avLst/>
              </a:prstGeom>
              <a:solidFill>
                <a:srgbClr val="F4E4EB"/>
              </a:solidFill>
              <a:ln w="12700">
                <a:solidFill>
                  <a:srgbClr val="0000FF"/>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func>
                        <m:func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limLow>
                            <m:limLow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limLowPr>
                            <m:e>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lim</m:t>
                              </m:r>
                            </m:e>
                            <m:lim>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lim>
                          </m:limLow>
                        </m:fName>
                        <m:e>
                          <m:nary>
                            <m:nary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brk m:alnAt="23"/>
                                </m:r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
                                <m:dPr>
                                  <m:begChr m:val="["/>
                                  <m:endChr m:val="]"/>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𝐻</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sup>
                                  </m:sSup>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𝜉</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sup>
                                  </m:sSup>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𝜉</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e>
                                  </m:d>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𝑑𝑥</m:t>
                              </m:r>
                            </m:e>
                          </m:nary>
                        </m:e>
                      </m:func>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𝐽</m:t>
                          </m:r>
                        </m:e>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sup>
                      </m:sSup>
                    </m:oMath>
                  </m:oMathPara>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4" name="ZoneTexte 53">
                <a:extLst>
                  <a:ext uri="{FF2B5EF4-FFF2-40B4-BE49-F238E27FC236}">
                    <a16:creationId xmlns:a16="http://schemas.microsoft.com/office/drawing/2014/main" id="{1AE76CE1-0D85-B632-F49F-D0C319B27207}"/>
                  </a:ext>
                </a:extLst>
              </p:cNvPr>
              <p:cNvSpPr txBox="1">
                <a:spLocks noRot="1" noChangeAspect="1" noMove="1" noResize="1" noEditPoints="1" noAdjustHandles="1" noChangeArrowheads="1" noChangeShapeType="1" noTextEdit="1"/>
              </p:cNvSpPr>
              <p:nvPr/>
            </p:nvSpPr>
            <p:spPr>
              <a:xfrm>
                <a:off x="6456047" y="3314082"/>
                <a:ext cx="3208851" cy="482568"/>
              </a:xfrm>
              <a:prstGeom prst="rect">
                <a:avLst/>
              </a:prstGeom>
              <a:blipFill>
                <a:blip r:embed="rId5"/>
                <a:stretch>
                  <a:fillRect l="-14118" t="-175000" b="-255000"/>
                </a:stretch>
              </a:blipFill>
              <a:ln w="12700">
                <a:solidFill>
                  <a:srgbClr val="0000FF"/>
                </a:solidFill>
              </a:ln>
            </p:spPr>
            <p:txBody>
              <a:bodyPr/>
              <a:lstStyle/>
              <a:p>
                <a:r>
                  <a:rPr lang="en-US">
                    <a:noFill/>
                  </a:rPr>
                  <a:t> </a:t>
                </a:r>
              </a:p>
            </p:txBody>
          </p:sp>
        </mc:Fallback>
      </mc:AlternateContent>
      <p:sp>
        <p:nvSpPr>
          <p:cNvPr id="7" name="Rectangle 6">
            <a:extLst>
              <a:ext uri="{FF2B5EF4-FFF2-40B4-BE49-F238E27FC236}">
                <a16:creationId xmlns:a16="http://schemas.microsoft.com/office/drawing/2014/main" id="{F773A500-99AB-5D5D-0064-B03FCAD08F32}"/>
              </a:ext>
            </a:extLst>
          </p:cNvPr>
          <p:cNvSpPr/>
          <p:nvPr/>
        </p:nvSpPr>
        <p:spPr>
          <a:xfrm>
            <a:off x="3662627" y="6087078"/>
            <a:ext cx="60503" cy="111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5" name="ZoneTexte 54">
                <a:extLst>
                  <a:ext uri="{FF2B5EF4-FFF2-40B4-BE49-F238E27FC236}">
                    <a16:creationId xmlns:a16="http://schemas.microsoft.com/office/drawing/2014/main" id="{039953A0-8AE2-A024-9F64-075AAFACEEE6}"/>
                  </a:ext>
                </a:extLst>
              </p:cNvPr>
              <p:cNvSpPr txBox="1"/>
              <p:nvPr/>
            </p:nvSpPr>
            <p:spPr>
              <a:xfrm>
                <a:off x="5742177" y="4199150"/>
                <a:ext cx="3477121" cy="566309"/>
              </a:xfrm>
              <a:prstGeom prst="rect">
                <a:avLst/>
              </a:prstGeom>
              <a:solidFill>
                <a:srgbClr val="F4E4EB"/>
              </a:solidFill>
              <a:ln w="12700">
                <a:solidFill>
                  <a:srgbClr val="0000FF"/>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m:rPr>
                              <m:brk m:alnAt="23"/>
                            </m:r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nary>
                            <m:naryPr>
                              <m:chr m:val="∑"/>
                              <m:supHide m:val="on"/>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m:rPr>
                                  <m:brk m:alnAt="7"/>
                                </m:r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sub>
                            <m:sup/>
                            <m:e>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sup>
                              </m:sSup>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𝜉</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e>
                              </m:d>
                            </m:e>
                          </m:nary>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𝑑𝑥</m:t>
                          </m:r>
                        </m:e>
                      </m:nary>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den>
                      </m:f>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𝜉</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d>
                    </m:oMath>
                  </m:oMathPara>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5" name="ZoneTexte 54">
                <a:extLst>
                  <a:ext uri="{FF2B5EF4-FFF2-40B4-BE49-F238E27FC236}">
                    <a16:creationId xmlns:a16="http://schemas.microsoft.com/office/drawing/2014/main" id="{039953A0-8AE2-A024-9F64-075AAFACEEE6}"/>
                  </a:ext>
                </a:extLst>
              </p:cNvPr>
              <p:cNvSpPr txBox="1">
                <a:spLocks noRot="1" noChangeAspect="1" noMove="1" noResize="1" noEditPoints="1" noAdjustHandles="1" noChangeArrowheads="1" noChangeShapeType="1" noTextEdit="1"/>
              </p:cNvSpPr>
              <p:nvPr/>
            </p:nvSpPr>
            <p:spPr>
              <a:xfrm>
                <a:off x="5742177" y="4199150"/>
                <a:ext cx="3477121" cy="566309"/>
              </a:xfrm>
              <a:prstGeom prst="rect">
                <a:avLst/>
              </a:prstGeom>
              <a:blipFill>
                <a:blip r:embed="rId6"/>
                <a:stretch>
                  <a:fillRect l="-19928" t="-152174" b="-206522"/>
                </a:stretch>
              </a:blipFill>
              <a:ln w="12700">
                <a:solidFill>
                  <a:srgbClr val="0000FF"/>
                </a:solidFill>
              </a:ln>
            </p:spPr>
            <p:txBody>
              <a:bodyPr/>
              <a:lstStyle/>
              <a:p>
                <a:r>
                  <a:rPr lang="en-US">
                    <a:noFill/>
                  </a:rPr>
                  <a:t> </a:t>
                </a:r>
              </a:p>
            </p:txBody>
          </p:sp>
        </mc:Fallback>
      </mc:AlternateContent>
      <p:pic>
        <p:nvPicPr>
          <p:cNvPr id="64" name="Image 63">
            <a:extLst>
              <a:ext uri="{FF2B5EF4-FFF2-40B4-BE49-F238E27FC236}">
                <a16:creationId xmlns:a16="http://schemas.microsoft.com/office/drawing/2014/main" id="{87FE0D40-6B80-5E05-7A3F-171CD8091AE6}"/>
              </a:ext>
            </a:extLst>
          </p:cNvPr>
          <p:cNvPicPr>
            <a:picLocks noChangeAspect="1"/>
          </p:cNvPicPr>
          <p:nvPr/>
        </p:nvPicPr>
        <p:blipFill>
          <a:blip r:embed="rId7"/>
          <a:stretch>
            <a:fillRect/>
          </a:stretch>
        </p:blipFill>
        <p:spPr>
          <a:xfrm>
            <a:off x="218205" y="2121021"/>
            <a:ext cx="2538948" cy="2448000"/>
          </a:xfrm>
          <a:prstGeom prst="rect">
            <a:avLst/>
          </a:prstGeom>
        </p:spPr>
      </p:pic>
      <p:pic>
        <p:nvPicPr>
          <p:cNvPr id="61" name="Image 60">
            <a:extLst>
              <a:ext uri="{FF2B5EF4-FFF2-40B4-BE49-F238E27FC236}">
                <a16:creationId xmlns:a16="http://schemas.microsoft.com/office/drawing/2014/main" id="{C3EDE749-4002-87CC-E905-44E953E9539C}"/>
              </a:ext>
            </a:extLst>
          </p:cNvPr>
          <p:cNvPicPr>
            <a:picLocks noChangeAspect="1"/>
          </p:cNvPicPr>
          <p:nvPr/>
        </p:nvPicPr>
        <p:blipFill>
          <a:blip r:embed="rId8"/>
          <a:stretch>
            <a:fillRect/>
          </a:stretch>
        </p:blipFill>
        <p:spPr>
          <a:xfrm>
            <a:off x="1390159" y="3735382"/>
            <a:ext cx="2810243" cy="2736000"/>
          </a:xfrm>
          <a:prstGeom prst="rect">
            <a:avLst/>
          </a:prstGeom>
        </p:spPr>
      </p:pic>
      <p:grpSp>
        <p:nvGrpSpPr>
          <p:cNvPr id="12" name="Groupe 11">
            <a:extLst>
              <a:ext uri="{FF2B5EF4-FFF2-40B4-BE49-F238E27FC236}">
                <a16:creationId xmlns:a16="http://schemas.microsoft.com/office/drawing/2014/main" id="{06C06974-99F7-3464-2115-6B22F8AA0A57}"/>
              </a:ext>
            </a:extLst>
          </p:cNvPr>
          <p:cNvGrpSpPr>
            <a:grpSpLocks noChangeAspect="1"/>
          </p:cNvGrpSpPr>
          <p:nvPr/>
        </p:nvGrpSpPr>
        <p:grpSpPr>
          <a:xfrm>
            <a:off x="2785875" y="2851681"/>
            <a:ext cx="2657801" cy="2509717"/>
            <a:chOff x="2188253" y="1774825"/>
            <a:chExt cx="4375759" cy="4131963"/>
          </a:xfrm>
        </p:grpSpPr>
        <p:pic>
          <p:nvPicPr>
            <p:cNvPr id="17" name="Picture 9" descr="JuJd">
              <a:extLst>
                <a:ext uri="{FF2B5EF4-FFF2-40B4-BE49-F238E27FC236}">
                  <a16:creationId xmlns:a16="http://schemas.microsoft.com/office/drawing/2014/main" id="{620B351D-0739-94FE-D50C-B9CD2F32CF9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2825" y="1822150"/>
              <a:ext cx="4192588" cy="4084638"/>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3">
              <a:extLst>
                <a:ext uri="{FF2B5EF4-FFF2-40B4-BE49-F238E27FC236}">
                  <a16:creationId xmlns:a16="http://schemas.microsoft.com/office/drawing/2014/main" id="{58BCCA8E-A9F2-E12A-7C49-83D480608A65}"/>
                </a:ext>
              </a:extLst>
            </p:cNvPr>
            <p:cNvSpPr>
              <a:spLocks noChangeArrowheads="1"/>
            </p:cNvSpPr>
            <p:nvPr/>
          </p:nvSpPr>
          <p:spPr bwMode="auto">
            <a:xfrm>
              <a:off x="2706688" y="2998788"/>
              <a:ext cx="144462" cy="14446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Oval 14">
              <a:extLst>
                <a:ext uri="{FF2B5EF4-FFF2-40B4-BE49-F238E27FC236}">
                  <a16:creationId xmlns:a16="http://schemas.microsoft.com/office/drawing/2014/main" id="{F3CFE3E9-28D6-6FD0-FA6E-90EBD77AA69F}"/>
                </a:ext>
              </a:extLst>
            </p:cNvPr>
            <p:cNvSpPr>
              <a:spLocks noChangeArrowheads="1"/>
            </p:cNvSpPr>
            <p:nvPr/>
          </p:nvSpPr>
          <p:spPr bwMode="auto">
            <a:xfrm>
              <a:off x="5922963" y="4487863"/>
              <a:ext cx="144462" cy="14446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18">
              <a:extLst>
                <a:ext uri="{FF2B5EF4-FFF2-40B4-BE49-F238E27FC236}">
                  <a16:creationId xmlns:a16="http://schemas.microsoft.com/office/drawing/2014/main" id="{BA441210-A90B-B997-648C-2BED440239F6}"/>
                </a:ext>
              </a:extLst>
            </p:cNvPr>
            <p:cNvSpPr>
              <a:spLocks noChangeArrowheads="1"/>
            </p:cNvSpPr>
            <p:nvPr/>
          </p:nvSpPr>
          <p:spPr bwMode="auto">
            <a:xfrm>
              <a:off x="2408238" y="1774825"/>
              <a:ext cx="123825" cy="193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Box 22">
              <a:extLst>
                <a:ext uri="{FF2B5EF4-FFF2-40B4-BE49-F238E27FC236}">
                  <a16:creationId xmlns:a16="http://schemas.microsoft.com/office/drawing/2014/main" id="{5DC01701-41C2-9F20-4FD1-F1E12927498B}"/>
                </a:ext>
              </a:extLst>
            </p:cNvPr>
            <p:cNvSpPr txBox="1">
              <a:spLocks noChangeArrowheads="1"/>
            </p:cNvSpPr>
            <p:nvPr/>
          </p:nvSpPr>
          <p:spPr bwMode="auto">
            <a:xfrm rot="16200000">
              <a:off x="2195642" y="1778158"/>
              <a:ext cx="441268" cy="456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1200" b="1" i="0" u="none" strike="noStrike" kern="1200" cap="none" spc="0" normalizeH="0" baseline="0" noProof="0" dirty="0">
                  <a:ln>
                    <a:noFill/>
                  </a:ln>
                  <a:solidFill>
                    <a:prstClr val="black"/>
                  </a:solidFill>
                  <a:effectLst/>
                  <a:uLnTx/>
                  <a:uFillTx/>
                  <a:latin typeface="Calibri" panose="020F0502020204030204"/>
                  <a:ea typeface="+mn-ea"/>
                  <a:cs typeface="+mn-cs"/>
                </a:rPr>
                <a:t>d</a:t>
              </a:r>
            </a:p>
          </p:txBody>
        </p:sp>
        <p:sp>
          <p:nvSpPr>
            <p:cNvPr id="24" name="Rectangle 23">
              <a:extLst>
                <a:ext uri="{FF2B5EF4-FFF2-40B4-BE49-F238E27FC236}">
                  <a16:creationId xmlns:a16="http://schemas.microsoft.com/office/drawing/2014/main" id="{E0726200-268C-2CC6-8C94-BFA99A063307}"/>
                </a:ext>
              </a:extLst>
            </p:cNvPr>
            <p:cNvSpPr>
              <a:spLocks noChangeArrowheads="1"/>
            </p:cNvSpPr>
            <p:nvPr/>
          </p:nvSpPr>
          <p:spPr bwMode="auto">
            <a:xfrm>
              <a:off x="5227638" y="3871913"/>
              <a:ext cx="201612" cy="96837"/>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7A2AAC8-AC41-20A7-E3B5-0377A686DAC4}"/>
                </a:ext>
              </a:extLst>
            </p:cNvPr>
            <p:cNvSpPr>
              <a:spLocks noChangeArrowheads="1"/>
            </p:cNvSpPr>
            <p:nvPr/>
          </p:nvSpPr>
          <p:spPr bwMode="auto">
            <a:xfrm>
              <a:off x="2820988" y="4325938"/>
              <a:ext cx="130175" cy="96837"/>
            </a:xfrm>
            <a:prstGeom prst="rect">
              <a:avLst/>
            </a:prstGeom>
            <a:solidFill>
              <a:srgbClr val="CC99FF"/>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Box 25">
              <a:extLst>
                <a:ext uri="{FF2B5EF4-FFF2-40B4-BE49-F238E27FC236}">
                  <a16:creationId xmlns:a16="http://schemas.microsoft.com/office/drawing/2014/main" id="{20813741-2C6D-148C-FA13-A81DB1717929}"/>
                </a:ext>
              </a:extLst>
            </p:cNvPr>
            <p:cNvSpPr txBox="1">
              <a:spLocks noChangeArrowheads="1"/>
            </p:cNvSpPr>
            <p:nvPr/>
          </p:nvSpPr>
          <p:spPr bwMode="auto">
            <a:xfrm>
              <a:off x="2839869" y="4220631"/>
              <a:ext cx="3724143" cy="30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A.W. Thomas, PRL 101 (2008) 102003</a:t>
              </a:r>
              <a:r>
                <a:rPr kumimoji="0" lang="en-US" altLang="fr-FR" sz="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cxnSp>
        <p:nvCxnSpPr>
          <p:cNvPr id="76" name="Connecteur en arc 75">
            <a:extLst>
              <a:ext uri="{FF2B5EF4-FFF2-40B4-BE49-F238E27FC236}">
                <a16:creationId xmlns:a16="http://schemas.microsoft.com/office/drawing/2014/main" id="{B4F63E1A-5374-7ED7-7813-4C664B508D54}"/>
              </a:ext>
            </a:extLst>
          </p:cNvPr>
          <p:cNvCxnSpPr>
            <a:cxnSpLocks/>
          </p:cNvCxnSpPr>
          <p:nvPr/>
        </p:nvCxnSpPr>
        <p:spPr>
          <a:xfrm rot="10800000" flipV="1">
            <a:off x="1574590" y="2527264"/>
            <a:ext cx="5578378" cy="353161"/>
          </a:xfrm>
          <a:prstGeom prst="curvedConnector3">
            <a:avLst>
              <a:gd name="adj1" fmla="val 50000"/>
            </a:avLst>
          </a:prstGeom>
          <a:ln w="12700">
            <a:solidFill>
              <a:srgbClr val="0000FF"/>
            </a:solidFill>
            <a:tailEnd type="stealth" w="lg" len="sm"/>
          </a:ln>
        </p:spPr>
        <p:style>
          <a:lnRef idx="1">
            <a:schemeClr val="accent1"/>
          </a:lnRef>
          <a:fillRef idx="0">
            <a:schemeClr val="accent1"/>
          </a:fillRef>
          <a:effectRef idx="0">
            <a:schemeClr val="accent1"/>
          </a:effectRef>
          <a:fontRef idx="minor">
            <a:schemeClr val="tx1"/>
          </a:fontRef>
        </p:style>
      </p:cxnSp>
      <p:cxnSp>
        <p:nvCxnSpPr>
          <p:cNvPr id="86" name="Connecteur en arc 85">
            <a:extLst>
              <a:ext uri="{FF2B5EF4-FFF2-40B4-BE49-F238E27FC236}">
                <a16:creationId xmlns:a16="http://schemas.microsoft.com/office/drawing/2014/main" id="{96E2B5E9-B297-3514-C28E-A966FEC43E5D}"/>
              </a:ext>
            </a:extLst>
          </p:cNvPr>
          <p:cNvCxnSpPr>
            <a:cxnSpLocks/>
          </p:cNvCxnSpPr>
          <p:nvPr/>
        </p:nvCxnSpPr>
        <p:spPr>
          <a:xfrm rot="10800000" flipV="1">
            <a:off x="4891231" y="3314073"/>
            <a:ext cx="1564823" cy="457655"/>
          </a:xfrm>
          <a:prstGeom prst="curvedConnector3">
            <a:avLst>
              <a:gd name="adj1" fmla="val 50000"/>
            </a:avLst>
          </a:prstGeom>
          <a:ln w="12700">
            <a:solidFill>
              <a:srgbClr val="0000FF"/>
            </a:solidFill>
            <a:tailEnd type="stealth" w="lg" len="sm"/>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C981759D-2B31-E241-1D02-35C5E22662DC}"/>
              </a:ext>
            </a:extLst>
          </p:cNvPr>
          <p:cNvSpPr/>
          <p:nvPr/>
        </p:nvSpPr>
        <p:spPr>
          <a:xfrm>
            <a:off x="5383684" y="5145569"/>
            <a:ext cx="108390" cy="1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ZoneTexte 106">
            <a:extLst>
              <a:ext uri="{FF2B5EF4-FFF2-40B4-BE49-F238E27FC236}">
                <a16:creationId xmlns:a16="http://schemas.microsoft.com/office/drawing/2014/main" id="{18DEEBBE-CB66-247B-DF94-9EB373805DD6}"/>
              </a:ext>
            </a:extLst>
          </p:cNvPr>
          <p:cNvSpPr txBox="1"/>
          <p:nvPr/>
        </p:nvSpPr>
        <p:spPr>
          <a:xfrm>
            <a:off x="7192568" y="4876701"/>
            <a:ext cx="4861715" cy="132343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Unpolarized e</a:t>
            </a:r>
            <a:r>
              <a:rPr kumimoji="0" lang="en-US" sz="1600" b="1" i="0" u="none" strike="noStrike" kern="1200" cap="none" spc="0" normalizeH="0" baseline="30000" noProof="0" dirty="0">
                <a:ln>
                  <a:noFill/>
                </a:ln>
                <a:solidFill>
                  <a:srgbClr val="FF0000"/>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combined with unpolarized e</a:t>
            </a:r>
            <a:r>
              <a:rPr kumimoji="0" lang="en-US" sz="1600" b="1" i="0" u="none" strike="noStrike" kern="1200" cap="none" spc="0" normalizeH="0" baseline="30000" noProof="0" dirty="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access the </a:t>
            </a: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real part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of the Compton Form Factors.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Polarized e</a:t>
            </a:r>
            <a:r>
              <a:rPr kumimoji="0" lang="en-US" sz="1600" b="1" i="0" u="none" strike="noStrike" kern="1200" cap="none" spc="0" normalizeH="0" baseline="30000" noProof="0" dirty="0">
                <a:ln>
                  <a:noFill/>
                </a:ln>
                <a:solidFill>
                  <a:srgbClr val="FF0000"/>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combined with polarized e</a:t>
            </a:r>
            <a:r>
              <a:rPr kumimoji="0" lang="en-US" sz="1600" b="1" i="0" u="none" strike="noStrike" kern="1200" cap="none" spc="0" normalizeH="0" baseline="30000" noProof="0" dirty="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access the </a:t>
            </a: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imaginary part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of the Compton Form Factors (CFFs) and probe </a:t>
            </a: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higher twist effects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ZoneTexte 3">
            <a:extLst>
              <a:ext uri="{FF2B5EF4-FFF2-40B4-BE49-F238E27FC236}">
                <a16:creationId xmlns:a16="http://schemas.microsoft.com/office/drawing/2014/main" id="{A4AD6074-857D-E86D-D3A2-E68D555A08FC}"/>
              </a:ext>
            </a:extLst>
          </p:cNvPr>
          <p:cNvSpPr txBox="1"/>
          <p:nvPr/>
        </p:nvSpPr>
        <p:spPr>
          <a:xfrm>
            <a:off x="1203162" y="161462"/>
            <a:ext cx="25298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Nuclear structure</a:t>
            </a:r>
          </a:p>
        </p:txBody>
      </p:sp>
      <p:sp>
        <p:nvSpPr>
          <p:cNvPr id="34" name="ZoneTexte 33">
            <a:extLst>
              <a:ext uri="{FF2B5EF4-FFF2-40B4-BE49-F238E27FC236}">
                <a16:creationId xmlns:a16="http://schemas.microsoft.com/office/drawing/2014/main" id="{DD1A2A9E-095A-B6F3-2A03-6924C87D9974}"/>
              </a:ext>
            </a:extLst>
          </p:cNvPr>
          <p:cNvSpPr txBox="1"/>
          <p:nvPr/>
        </p:nvSpPr>
        <p:spPr>
          <a:xfrm rot="1867514">
            <a:off x="5313092" y="5246320"/>
            <a:ext cx="14564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Box 8">
            <a:extLst>
              <a:ext uri="{FF2B5EF4-FFF2-40B4-BE49-F238E27FC236}">
                <a16:creationId xmlns:a16="http://schemas.microsoft.com/office/drawing/2014/main" id="{F623115E-8B8E-C0A4-3936-A8270391583D}"/>
              </a:ext>
            </a:extLst>
          </p:cNvPr>
          <p:cNvSpPr txBox="1">
            <a:spLocks noChangeArrowheads="1"/>
          </p:cNvSpPr>
          <p:nvPr/>
        </p:nvSpPr>
        <p:spPr bwMode="auto">
          <a:xfrm>
            <a:off x="5237179" y="5172215"/>
            <a:ext cx="2680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1200" b="1" i="0" u="none" strike="noStrike" kern="1200" cap="none" spc="0" normalizeH="0" baseline="0" noProof="0" dirty="0">
                <a:ln>
                  <a:noFill/>
                </a:ln>
                <a:solidFill>
                  <a:prstClr val="black"/>
                </a:solidFill>
                <a:effectLst/>
                <a:uLnTx/>
                <a:uFillTx/>
                <a:latin typeface="Calibri" panose="020F0502020204030204"/>
                <a:ea typeface="+mn-ea"/>
                <a:cs typeface="+mn-cs"/>
              </a:rPr>
              <a:t>u</a:t>
            </a:r>
          </a:p>
        </p:txBody>
      </p:sp>
      <p:cxnSp>
        <p:nvCxnSpPr>
          <p:cNvPr id="89" name="Connecteur en arc 88">
            <a:extLst>
              <a:ext uri="{FF2B5EF4-FFF2-40B4-BE49-F238E27FC236}">
                <a16:creationId xmlns:a16="http://schemas.microsoft.com/office/drawing/2014/main" id="{2458FD5E-8FE3-AF2A-2B00-7C919F5D52D3}"/>
              </a:ext>
            </a:extLst>
          </p:cNvPr>
          <p:cNvCxnSpPr>
            <a:cxnSpLocks/>
          </p:cNvCxnSpPr>
          <p:nvPr/>
        </p:nvCxnSpPr>
        <p:spPr>
          <a:xfrm rot="10800000" flipV="1">
            <a:off x="4129691" y="4765459"/>
            <a:ext cx="2174272" cy="718442"/>
          </a:xfrm>
          <a:prstGeom prst="curvedConnector3">
            <a:avLst>
              <a:gd name="adj1" fmla="val 9259"/>
            </a:avLst>
          </a:prstGeom>
          <a:ln w="12700">
            <a:solidFill>
              <a:srgbClr val="0000FF"/>
            </a:solidFill>
            <a:tailEnd type="stealth" w="lg" len="sm"/>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9D16AF4-5FB0-FF4D-339F-79A86F4C45E9}"/>
              </a:ext>
            </a:extLst>
          </p:cNvPr>
          <p:cNvCxnSpPr>
            <a:cxnSpLocks/>
          </p:cNvCxnSpPr>
          <p:nvPr/>
        </p:nvCxnSpPr>
        <p:spPr>
          <a:xfrm>
            <a:off x="172285" y="6614592"/>
            <a:ext cx="11412000" cy="0"/>
          </a:xfrm>
          <a:prstGeom prst="line">
            <a:avLst/>
          </a:prstGeom>
          <a:ln>
            <a:solidFill>
              <a:schemeClr val="bg1">
                <a:lumMod val="65000"/>
              </a:schemeClr>
            </a:solidFill>
          </a:ln>
        </p:spPr>
        <p:style>
          <a:lnRef idx="3">
            <a:schemeClr val="accent3"/>
          </a:lnRef>
          <a:fillRef idx="0">
            <a:schemeClr val="accent3"/>
          </a:fillRef>
          <a:effectRef idx="2">
            <a:schemeClr val="accent3"/>
          </a:effectRef>
          <a:fontRef idx="minor">
            <a:schemeClr val="tx1"/>
          </a:fontRef>
        </p:style>
      </p:cxnSp>
      <p:sp>
        <p:nvSpPr>
          <p:cNvPr id="66" name="Text Box 10">
            <a:extLst>
              <a:ext uri="{FF2B5EF4-FFF2-40B4-BE49-F238E27FC236}">
                <a16:creationId xmlns:a16="http://schemas.microsoft.com/office/drawing/2014/main" id="{49214E00-9B50-4352-17EC-97D9D68663A3}"/>
              </a:ext>
            </a:extLst>
          </p:cNvPr>
          <p:cNvSpPr txBox="1">
            <a:spLocks noChangeArrowheads="1"/>
          </p:cNvSpPr>
          <p:nvPr/>
        </p:nvSpPr>
        <p:spPr bwMode="auto">
          <a:xfrm>
            <a:off x="21840" y="6134791"/>
            <a:ext cx="12162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n-cs"/>
              </a:rPr>
              <a:t>M. </a:t>
            </a:r>
            <a:r>
              <a:rPr kumimoji="0" lang="en-US" altLang="fr-FR" sz="1200" b="0" i="0" u="none" strike="noStrike" kern="1200" cap="none" spc="0" normalizeH="0" baseline="0" noProof="0" dirty="0" err="1">
                <a:ln>
                  <a:noFill/>
                </a:ln>
                <a:solidFill>
                  <a:prstClr val="black">
                    <a:lumMod val="50000"/>
                    <a:lumOff val="50000"/>
                  </a:prstClr>
                </a:solidFill>
                <a:effectLst/>
                <a:uLnTx/>
                <a:uFillTx/>
                <a:latin typeface="Avenir Book" panose="02000503020000020003" pitchFamily="2" charset="0"/>
                <a:ea typeface="+mn-ea"/>
                <a:cs typeface="+mn-cs"/>
              </a:rPr>
              <a:t>Mazouz</a:t>
            </a:r>
            <a:r>
              <a:rPr kumimoji="0" lang="en-US" altLang="fr-FR"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n-cs"/>
              </a:rPr>
              <a:t> et. al. PRL 9 (2007) 242501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A. </a:t>
            </a:r>
            <a:r>
              <a:rPr kumimoji="0" lang="en-US" altLang="fr-FR" sz="1200" b="0" i="0" u="none" strike="noStrike" kern="1200" cap="none" spc="0" normalizeH="0" baseline="0" noProof="0" dirty="0" err="1">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Airapetian</a:t>
            </a:r>
            <a:r>
              <a:rPr kumimoji="0" lang="en-US" altLang="fr-FR"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 et al. JHEP 06 (2008) 066     </a:t>
            </a: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ＭＳ Ｐゴシック" charset="0"/>
                <a:cs typeface="+mn-cs"/>
              </a:rPr>
              <a:t>R. Dupré, M. </a:t>
            </a:r>
            <a:r>
              <a:rPr kumimoji="0" lang="en-US" sz="1200" b="0" i="0" u="none" strike="noStrike" kern="1200" cap="none" spc="0" normalizeH="0" baseline="0" noProof="0" dirty="0" err="1">
                <a:ln>
                  <a:noFill/>
                </a:ln>
                <a:solidFill>
                  <a:prstClr val="black">
                    <a:lumMod val="50000"/>
                    <a:lumOff val="50000"/>
                  </a:prstClr>
                </a:solidFill>
                <a:effectLst/>
                <a:uLnTx/>
                <a:uFillTx/>
                <a:latin typeface="Avenir Book" panose="02000503020000020003" pitchFamily="2" charset="0"/>
                <a:ea typeface="ＭＳ Ｐゴシック" charset="0"/>
                <a:cs typeface="+mn-cs"/>
              </a:rPr>
              <a:t>Guidal</a:t>
            </a: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ＭＳ Ｐゴシック" charset="0"/>
                <a:cs typeface="+mn-cs"/>
              </a:rPr>
              <a:t>, M. </a:t>
            </a:r>
            <a:r>
              <a:rPr kumimoji="0" lang="en-US" sz="1200" b="0" i="0" u="none" strike="noStrike" kern="1200" cap="none" spc="0" normalizeH="0" baseline="0" noProof="0" dirty="0" err="1">
                <a:ln>
                  <a:noFill/>
                </a:ln>
                <a:solidFill>
                  <a:prstClr val="black">
                    <a:lumMod val="50000"/>
                    <a:lumOff val="50000"/>
                  </a:prstClr>
                </a:solidFill>
                <a:effectLst/>
                <a:uLnTx/>
                <a:uFillTx/>
                <a:latin typeface="Avenir Book" panose="02000503020000020003" pitchFamily="2" charset="0"/>
                <a:ea typeface="ＭＳ Ｐゴシック" charset="0"/>
                <a:cs typeface="+mn-cs"/>
              </a:rPr>
              <a:t>Vanderhaeghen</a:t>
            </a: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ＭＳ Ｐゴシック" charset="0"/>
                <a:cs typeface="+mn-cs"/>
              </a:rPr>
              <a:t>, PRD 95 (2017) 011501     V. Burkert, L. </a:t>
            </a:r>
            <a:r>
              <a:rPr kumimoji="0" lang="en-US" sz="1200" b="0" i="0" u="none" strike="noStrike" kern="1200" cap="none" spc="0" normalizeH="0" baseline="0" noProof="0" dirty="0" err="1">
                <a:ln>
                  <a:noFill/>
                </a:ln>
                <a:solidFill>
                  <a:prstClr val="black">
                    <a:lumMod val="50000"/>
                    <a:lumOff val="50000"/>
                  </a:prstClr>
                </a:solidFill>
                <a:effectLst/>
                <a:uLnTx/>
                <a:uFillTx/>
                <a:latin typeface="Avenir Book" panose="02000503020000020003" pitchFamily="2" charset="0"/>
                <a:ea typeface="ＭＳ Ｐゴシック" charset="0"/>
                <a:cs typeface="+mn-cs"/>
              </a:rPr>
              <a:t>Elouadrhiri</a:t>
            </a: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ＭＳ Ｐゴシック" charset="0"/>
                <a:cs typeface="+mn-cs"/>
              </a:rPr>
              <a:t>, F.-X. </a:t>
            </a:r>
            <a:r>
              <a:rPr kumimoji="0" lang="en-US" sz="1200" b="0" i="0" u="none" strike="noStrike" kern="1200" cap="none" spc="0" normalizeH="0" baseline="0" noProof="0" dirty="0" err="1">
                <a:ln>
                  <a:noFill/>
                </a:ln>
                <a:solidFill>
                  <a:prstClr val="black">
                    <a:lumMod val="50000"/>
                    <a:lumOff val="50000"/>
                  </a:prstClr>
                </a:solidFill>
                <a:effectLst/>
                <a:uLnTx/>
                <a:uFillTx/>
                <a:latin typeface="Avenir Book" panose="02000503020000020003" pitchFamily="2" charset="0"/>
                <a:ea typeface="ＭＳ Ｐゴシック" charset="0"/>
                <a:cs typeface="+mn-cs"/>
              </a:rPr>
              <a:t>Girod</a:t>
            </a: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ＭＳ Ｐゴシック" charset="0"/>
                <a:cs typeface="+mn-cs"/>
              </a:rPr>
              <a:t>, Nat. 557 (2018) 396</a:t>
            </a:r>
            <a:endPar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n-cs"/>
            </a:endParaRPr>
          </a:p>
        </p:txBody>
      </p:sp>
      <p:sp>
        <p:nvSpPr>
          <p:cNvPr id="11" name="Text Box 9">
            <a:extLst>
              <a:ext uri="{FF2B5EF4-FFF2-40B4-BE49-F238E27FC236}">
                <a16:creationId xmlns:a16="http://schemas.microsoft.com/office/drawing/2014/main" id="{1E21F042-21D8-F744-D546-ACB5C227C34C}"/>
              </a:ext>
            </a:extLst>
          </p:cNvPr>
          <p:cNvSpPr txBox="1">
            <a:spLocks noChangeArrowheads="1"/>
          </p:cNvSpPr>
          <p:nvPr/>
        </p:nvSpPr>
        <p:spPr bwMode="auto">
          <a:xfrm>
            <a:off x="1218743" y="1024395"/>
            <a:ext cx="4886733" cy="400110"/>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ucida Calligraphy" charset="0"/>
                <a:ea typeface="+mn-ea"/>
                <a:cs typeface="+mn-cs"/>
              </a:rPr>
              <a:t>Generalized Parton Distributions</a:t>
            </a:r>
          </a:p>
        </p:txBody>
      </p:sp>
      <p:sp>
        <p:nvSpPr>
          <p:cNvPr id="16" name="Text Box 6">
            <a:extLst>
              <a:ext uri="{FF2B5EF4-FFF2-40B4-BE49-F238E27FC236}">
                <a16:creationId xmlns:a16="http://schemas.microsoft.com/office/drawing/2014/main" id="{A750D579-62BB-F0B3-847F-296D40B975BF}"/>
              </a:ext>
            </a:extLst>
          </p:cNvPr>
          <p:cNvSpPr txBox="1">
            <a:spLocks noChangeArrowheads="1"/>
          </p:cNvSpPr>
          <p:nvPr/>
        </p:nvSpPr>
        <p:spPr bwMode="auto">
          <a:xfrm>
            <a:off x="436673" y="1548034"/>
            <a:ext cx="11327322"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D60093"/>
              </a:buClr>
              <a:buSzTx/>
              <a:buFont typeface="Courier New" panose="02070309020205020404" pitchFamily="49" charset="0"/>
              <a:buChar char="o"/>
              <a:tabLst/>
              <a:defRPr/>
            </a:pPr>
            <a:r>
              <a:rPr kumimoji="0" lang="en-US" sz="1800" b="1" i="0" u="none" strike="noStrike" kern="1200" cap="none" spc="0" normalizeH="0" baseline="0" noProof="0" dirty="0">
                <a:ln>
                  <a:noFill/>
                </a:ln>
                <a:solidFill>
                  <a:srgbClr val="FF0000"/>
                </a:solidFill>
                <a:effectLst/>
                <a:uLnTx/>
                <a:uFillTx/>
                <a:latin typeface="Microsoft Sans Serif" panose="020B0604020202020204" pitchFamily="34" charset="0"/>
                <a:ea typeface="+mn-ea"/>
                <a:cs typeface="Microsoft Sans Serif" panose="020B0604020202020204" pitchFamily="34" charset="0"/>
              </a:rPr>
              <a:t>GPDs</a:t>
            </a:r>
            <a:r>
              <a:rPr kumimoji="0" lang="en-US" sz="18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encode </a:t>
            </a:r>
            <a:r>
              <a:rPr kumimoji="0" lang="en-US" sz="1800" b="0" i="0" u="none" strike="noStrike" kern="1200" cap="none" spc="0" normalizeH="0" baseline="0" noProof="0" dirty="0">
                <a:ln>
                  <a:noFill/>
                </a:ln>
                <a:solidFill>
                  <a:srgbClr val="000000"/>
                </a:solidFill>
                <a:effectLst/>
                <a:uLnTx/>
                <a:uFillTx/>
                <a:latin typeface="Microsoft Sans Serif" panose="020B0604020202020204" pitchFamily="34" charset="0"/>
                <a:ea typeface="+mn-ea"/>
                <a:cs typeface="Microsoft Sans Serif" panose="020B0604020202020204" pitchFamily="34" charset="0"/>
              </a:rPr>
              <a:t>the </a:t>
            </a:r>
            <a:r>
              <a:rPr kumimoji="0" lang="en-US" sz="1800" b="1" i="0" u="none" strike="noStrike" kern="1200" cap="none" spc="0" normalizeH="0" baseline="0" noProof="0" dirty="0">
                <a:ln>
                  <a:noFill/>
                </a:ln>
                <a:solidFill>
                  <a:srgbClr val="0000FF"/>
                </a:solidFill>
                <a:effectLst/>
                <a:uLnTx/>
                <a:uFillTx/>
                <a:latin typeface="Microsoft Sans Serif" panose="020B0604020202020204" pitchFamily="34" charset="0"/>
                <a:ea typeface="+mn-ea"/>
                <a:cs typeface="Microsoft Sans Serif" panose="020B0604020202020204" pitchFamily="34" charset="0"/>
              </a:rPr>
              <a:t>correlations between </a:t>
            </a:r>
            <a:r>
              <a:rPr kumimoji="0" lang="en-US" sz="1800" b="1" i="0" u="none" strike="noStrike" kern="1200" cap="none" spc="0" normalizeH="0" baseline="0" noProof="0" dirty="0" err="1">
                <a:ln>
                  <a:noFill/>
                </a:ln>
                <a:solidFill>
                  <a:srgbClr val="0000FF"/>
                </a:solidFill>
                <a:effectLst/>
                <a:uLnTx/>
                <a:uFillTx/>
                <a:latin typeface="Microsoft Sans Serif" panose="020B0604020202020204" pitchFamily="34" charset="0"/>
                <a:ea typeface="+mn-ea"/>
                <a:cs typeface="Microsoft Sans Serif" panose="020B0604020202020204" pitchFamily="34" charset="0"/>
              </a:rPr>
              <a:t>partons</a:t>
            </a:r>
            <a:r>
              <a:rPr kumimoji="0" lang="en-US" sz="1800" b="0" i="0" u="none" strike="noStrike" kern="1200" cap="none" spc="0" normalizeH="0" baseline="0" noProof="0" dirty="0">
                <a:ln>
                  <a:noFill/>
                </a:ln>
                <a:solidFill>
                  <a:srgbClr val="000000"/>
                </a:solidFill>
                <a:effectLst/>
                <a:uLnTx/>
                <a:uFillTx/>
                <a:latin typeface="Microsoft Sans Serif" panose="020B0604020202020204" pitchFamily="34" charset="0"/>
                <a:ea typeface="+mn-ea"/>
                <a:cs typeface="Microsoft Sans Serif" panose="020B0604020202020204" pitchFamily="34" charset="0"/>
              </a:rPr>
              <a:t> and contain information about the </a:t>
            </a:r>
            <a:r>
              <a:rPr kumimoji="0" lang="en-US" sz="1800" b="1" i="0" u="none" strike="noStrike" kern="1200" cap="none" spc="0" normalizeH="0" baseline="0" noProof="0" dirty="0">
                <a:ln>
                  <a:noFill/>
                </a:ln>
                <a:solidFill>
                  <a:srgbClr val="0432FF"/>
                </a:solidFill>
                <a:effectLst/>
                <a:uLnTx/>
                <a:uFillTx/>
                <a:latin typeface="Microsoft Sans Serif" panose="020B0604020202020204" pitchFamily="34" charset="0"/>
                <a:ea typeface="+mn-ea"/>
                <a:cs typeface="Microsoft Sans Serif" panose="020B0604020202020204" pitchFamily="34" charset="0"/>
              </a:rPr>
              <a:t>internal dynamics of hadrons</a:t>
            </a:r>
            <a:r>
              <a:rPr kumimoji="0" lang="en-US" sz="1800" b="0" i="0" u="none" strike="noStrike" kern="1200" cap="none" spc="0" normalizeH="0" baseline="0" noProof="0" dirty="0">
                <a:ln>
                  <a:noFill/>
                </a:ln>
                <a:solidFill>
                  <a:srgbClr val="000000"/>
                </a:solidFill>
                <a:effectLst/>
                <a:uLnTx/>
                <a:uFillTx/>
                <a:latin typeface="Microsoft Sans Serif" panose="020B0604020202020204" pitchFamily="34" charset="0"/>
                <a:ea typeface="+mn-ea"/>
                <a:cs typeface="Microsoft Sans Serif" panose="020B0604020202020204" pitchFamily="34" charset="0"/>
              </a:rPr>
              <a:t> like the </a:t>
            </a:r>
            <a:r>
              <a:rPr kumimoji="0" lang="en-US" sz="1800" b="1" i="0" u="none" strike="noStrike" kern="1200" cap="none" spc="0" normalizeH="0" baseline="0" noProof="0" dirty="0">
                <a:ln>
                  <a:noFill/>
                </a:ln>
                <a:solidFill>
                  <a:srgbClr val="FF0000"/>
                </a:solidFill>
                <a:effectLst/>
                <a:uLnTx/>
                <a:uFillTx/>
                <a:latin typeface="Microsoft Sans Serif" panose="020B0604020202020204" pitchFamily="34" charset="0"/>
                <a:ea typeface="+mn-ea"/>
                <a:cs typeface="Microsoft Sans Serif" panose="020B0604020202020204" pitchFamily="34" charset="0"/>
              </a:rPr>
              <a:t>angular momentum</a:t>
            </a:r>
            <a:r>
              <a:rPr kumimoji="0" lang="en-US" sz="1800" b="0" i="0" u="none" strike="noStrike" kern="1200" cap="none" spc="0" normalizeH="0" baseline="0" noProof="0" dirty="0">
                <a:ln>
                  <a:noFill/>
                </a:ln>
                <a:solidFill>
                  <a:srgbClr val="000000"/>
                </a:solidFill>
                <a:effectLst/>
                <a:uLnTx/>
                <a:uFillTx/>
                <a:latin typeface="Microsoft Sans Serif" panose="020B0604020202020204" pitchFamily="34" charset="0"/>
                <a:ea typeface="+mn-ea"/>
                <a:cs typeface="Microsoft Sans Serif" panose="020B0604020202020204" pitchFamily="34" charset="0"/>
              </a:rPr>
              <a:t> or the </a:t>
            </a:r>
            <a:r>
              <a:rPr kumimoji="0" lang="en-US" sz="1800" b="1" i="0" u="none" strike="noStrike" kern="1200" cap="none" spc="0" normalizeH="0" baseline="0" noProof="0" dirty="0">
                <a:ln>
                  <a:noFill/>
                </a:ln>
                <a:solidFill>
                  <a:srgbClr val="FF0000"/>
                </a:solidFill>
                <a:effectLst/>
                <a:uLnTx/>
                <a:uFillTx/>
                <a:latin typeface="Microsoft Sans Serif" panose="020B0604020202020204" pitchFamily="34" charset="0"/>
                <a:ea typeface="+mn-ea"/>
                <a:cs typeface="Microsoft Sans Serif" panose="020B0604020202020204" pitchFamily="34" charset="0"/>
              </a:rPr>
              <a:t>distribution of the forces</a:t>
            </a:r>
            <a:r>
              <a:rPr kumimoji="0" lang="en-US" sz="1800" b="0" i="0" u="none" strike="noStrike" kern="1200" cap="none" spc="0" normalizeH="0" baseline="0" noProof="0" dirty="0">
                <a:ln>
                  <a:noFill/>
                </a:ln>
                <a:solidFill>
                  <a:srgbClr val="000000"/>
                </a:solidFill>
                <a:effectLst/>
                <a:uLnTx/>
                <a:uFillTx/>
                <a:latin typeface="Microsoft Sans Serif" panose="020B0604020202020204" pitchFamily="34" charset="0"/>
                <a:ea typeface="+mn-ea"/>
                <a:cs typeface="Microsoft Sans Serif" panose="020B0604020202020204" pitchFamily="34" charset="0"/>
              </a:rPr>
              <a:t> experienced by quarks and gluons.</a:t>
            </a:r>
            <a:endParaRPr kumimoji="0" lang="en-US" sz="18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1658849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46B814-5C6D-40F0-837C-5FBDDAC68DAC}"/>
              </a:ext>
            </a:extLst>
          </p:cNvPr>
          <p:cNvPicPr>
            <a:picLocks noChangeAspect="1"/>
          </p:cNvPicPr>
          <p:nvPr/>
        </p:nvPicPr>
        <p:blipFill>
          <a:blip r:embed="rId2"/>
          <a:stretch>
            <a:fillRect/>
          </a:stretch>
        </p:blipFill>
        <p:spPr>
          <a:xfrm>
            <a:off x="0" y="151123"/>
            <a:ext cx="12192000" cy="6555754"/>
          </a:xfrm>
          <a:prstGeom prst="rect">
            <a:avLst/>
          </a:prstGeom>
        </p:spPr>
      </p:pic>
    </p:spTree>
    <p:extLst>
      <p:ext uri="{BB962C8B-B14F-4D97-AF65-F5344CB8AC3E}">
        <p14:creationId xmlns:p14="http://schemas.microsoft.com/office/powerpoint/2010/main" val="788410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31CA776E-959E-68F4-8930-B7D05F687800}"/>
              </a:ext>
            </a:extLst>
          </p:cNvPr>
          <p:cNvCxnSpPr>
            <a:cxnSpLocks/>
          </p:cNvCxnSpPr>
          <p:nvPr/>
        </p:nvCxnSpPr>
        <p:spPr>
          <a:xfrm>
            <a:off x="1152942" y="637858"/>
            <a:ext cx="10873406" cy="0"/>
          </a:xfrm>
          <a:prstGeom prst="line">
            <a:avLst/>
          </a:prstGeom>
          <a:ln>
            <a:solidFill>
              <a:schemeClr val="bg1">
                <a:lumMod val="65000"/>
              </a:schemeClr>
            </a:solidFill>
          </a:ln>
        </p:spPr>
        <p:style>
          <a:lnRef idx="3">
            <a:schemeClr val="accent3"/>
          </a:lnRef>
          <a:fillRef idx="0">
            <a:schemeClr val="accent3"/>
          </a:fillRef>
          <a:effectRef idx="2">
            <a:schemeClr val="accent3"/>
          </a:effectRef>
          <a:fontRef idx="minor">
            <a:schemeClr val="tx1"/>
          </a:fontRef>
        </p:style>
      </p:cxnSp>
      <p:pic>
        <p:nvPicPr>
          <p:cNvPr id="5" name="Image 4" descr="LP15122-Picture.eps">
            <a:extLst>
              <a:ext uri="{FF2B5EF4-FFF2-40B4-BE49-F238E27FC236}">
                <a16:creationId xmlns:a16="http://schemas.microsoft.com/office/drawing/2014/main" id="{CDF14035-EE07-8395-16D3-BA7C0537E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93" y="98532"/>
            <a:ext cx="1057446" cy="1057446"/>
          </a:xfrm>
          <a:prstGeom prst="rect">
            <a:avLst/>
          </a:prstGeom>
        </p:spPr>
      </p:pic>
      <p:sp>
        <p:nvSpPr>
          <p:cNvPr id="4" name="Text Box 9">
            <a:extLst>
              <a:ext uri="{FF2B5EF4-FFF2-40B4-BE49-F238E27FC236}">
                <a16:creationId xmlns:a16="http://schemas.microsoft.com/office/drawing/2014/main" id="{56190067-C874-340F-13AF-793A6D9B5812}"/>
              </a:ext>
            </a:extLst>
          </p:cNvPr>
          <p:cNvSpPr txBox="1">
            <a:spLocks noChangeArrowheads="1"/>
          </p:cNvSpPr>
          <p:nvPr/>
        </p:nvSpPr>
        <p:spPr bwMode="auto">
          <a:xfrm>
            <a:off x="1217271" y="1024395"/>
            <a:ext cx="3992760" cy="584775"/>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ucida Calligraphy" charset="0"/>
                <a:ea typeface="+mn-ea"/>
                <a:cs typeface="+mn-cs"/>
              </a:rPr>
              <a:t>PR12+23-002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Al Tarikh" pitchFamily="2" charset="-78"/>
                <a:ea typeface="+mn-ea"/>
                <a:cs typeface="Al Tarikh" pitchFamily="2" charset="-78"/>
              </a:rPr>
              <a:t>E. </a:t>
            </a:r>
            <a:r>
              <a:rPr kumimoji="0" lang="en-US" sz="1200" b="1" i="0" u="none" strike="noStrike" kern="1200" cap="none" spc="0" normalizeH="0" baseline="0" noProof="0" dirty="0" err="1">
                <a:ln>
                  <a:noFill/>
                </a:ln>
                <a:solidFill>
                  <a:srgbClr val="0000FF"/>
                </a:solidFill>
                <a:effectLst/>
                <a:uLnTx/>
                <a:uFillTx/>
                <a:latin typeface="Al Tarikh" pitchFamily="2" charset="-78"/>
                <a:ea typeface="+mn-ea"/>
                <a:cs typeface="Al Tarikh" pitchFamily="2" charset="-78"/>
              </a:rPr>
              <a:t>Voutier</a:t>
            </a:r>
            <a:r>
              <a:rPr kumimoji="0" lang="en-US" sz="1200" b="1" i="0" u="none" strike="noStrike" kern="1200" cap="none" spc="0" normalizeH="0" baseline="0" noProof="0" dirty="0">
                <a:ln>
                  <a:noFill/>
                </a:ln>
                <a:solidFill>
                  <a:srgbClr val="0000FF"/>
                </a:solidFill>
                <a:effectLst/>
                <a:uLnTx/>
                <a:uFillTx/>
                <a:latin typeface="Al Tarikh" pitchFamily="2" charset="-78"/>
                <a:ea typeface="+mn-ea"/>
                <a:cs typeface="Al Tarikh" pitchFamily="2" charset="-78"/>
              </a:rPr>
              <a:t>, V. Burkert, S. </a:t>
            </a:r>
            <a:r>
              <a:rPr kumimoji="0" lang="en-US" sz="1200" b="1" i="0" u="none" strike="noStrike" kern="1200" cap="none" spc="0" normalizeH="0" baseline="0" noProof="0" dirty="0" err="1">
                <a:ln>
                  <a:noFill/>
                </a:ln>
                <a:solidFill>
                  <a:srgbClr val="0000FF"/>
                </a:solidFill>
                <a:effectLst/>
                <a:uLnTx/>
                <a:uFillTx/>
                <a:latin typeface="Al Tarikh" pitchFamily="2" charset="-78"/>
                <a:ea typeface="+mn-ea"/>
                <a:cs typeface="Al Tarikh" pitchFamily="2" charset="-78"/>
              </a:rPr>
              <a:t>Niccolai</a:t>
            </a:r>
            <a:r>
              <a:rPr kumimoji="0" lang="en-US" sz="1200" b="1" i="0" u="none" strike="noStrike" kern="1200" cap="none" spc="0" normalizeH="0" baseline="0" noProof="0" dirty="0">
                <a:ln>
                  <a:noFill/>
                </a:ln>
                <a:solidFill>
                  <a:srgbClr val="0000FF"/>
                </a:solidFill>
                <a:effectLst/>
                <a:uLnTx/>
                <a:uFillTx/>
                <a:latin typeface="Al Tarikh" pitchFamily="2" charset="-78"/>
                <a:ea typeface="+mn-ea"/>
                <a:cs typeface="Al Tarikh" pitchFamily="2" charset="-78"/>
              </a:rPr>
              <a:t>, R. </a:t>
            </a:r>
            <a:r>
              <a:rPr kumimoji="0" lang="en-US" sz="1200" b="1" i="0" u="none" strike="noStrike" kern="1200" cap="none" spc="0" normalizeH="0" baseline="0" noProof="0" dirty="0" err="1">
                <a:ln>
                  <a:noFill/>
                </a:ln>
                <a:solidFill>
                  <a:srgbClr val="0000FF"/>
                </a:solidFill>
                <a:effectLst/>
                <a:uLnTx/>
                <a:uFillTx/>
                <a:latin typeface="Al Tarikh" pitchFamily="2" charset="-78"/>
                <a:ea typeface="+mn-ea"/>
                <a:cs typeface="Al Tarikh" pitchFamily="2" charset="-78"/>
              </a:rPr>
              <a:t>Paremuzyan</a:t>
            </a:r>
            <a:r>
              <a:rPr kumimoji="0" lang="en-US" sz="1200" b="1" i="0" u="none" strike="noStrike" kern="1200" cap="none" spc="0" normalizeH="0" baseline="0" noProof="0" dirty="0">
                <a:ln>
                  <a:noFill/>
                </a:ln>
                <a:solidFill>
                  <a:srgbClr val="0000FF"/>
                </a:solidFill>
                <a:effectLst/>
                <a:uLnTx/>
                <a:uFillTx/>
                <a:latin typeface="Al Tarikh" pitchFamily="2" charset="-78"/>
                <a:ea typeface="+mn-ea"/>
                <a:cs typeface="Al Tarikh" pitchFamily="2" charset="-78"/>
              </a:rPr>
              <a:t> et al.</a:t>
            </a:r>
          </a:p>
        </p:txBody>
      </p:sp>
      <p:sp>
        <p:nvSpPr>
          <p:cNvPr id="6" name="Rectangle 43">
            <a:extLst>
              <a:ext uri="{FF2B5EF4-FFF2-40B4-BE49-F238E27FC236}">
                <a16:creationId xmlns:a16="http://schemas.microsoft.com/office/drawing/2014/main" id="{3C88B3E7-F202-2B31-558C-8D38EBE7C8C8}"/>
              </a:ext>
            </a:extLst>
          </p:cNvPr>
          <p:cNvSpPr>
            <a:spLocks noChangeArrowheads="1"/>
          </p:cNvSpPr>
          <p:nvPr/>
        </p:nvSpPr>
        <p:spPr bwMode="auto">
          <a:xfrm>
            <a:off x="5370767" y="1391696"/>
            <a:ext cx="2686313"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Avenir Book" panose="02000503020000020003" pitchFamily="2" charset="0"/>
                <a:ea typeface="+mn-ea"/>
                <a:cs typeface="+mn-cs"/>
              </a:rPr>
              <a:t>V. Burkert et al. EPJ A  57 (2021) 186</a:t>
            </a:r>
            <a:endPar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endParaRP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2DCD0AB6-C76E-B0D8-C3B6-CC5272F000DB}"/>
                  </a:ext>
                </a:extLst>
              </p:cNvPr>
              <p:cNvSpPr txBox="1"/>
              <p:nvPr/>
            </p:nvSpPr>
            <p:spPr>
              <a:xfrm>
                <a:off x="514425" y="1806780"/>
                <a:ext cx="11303876" cy="1480662"/>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
                    <a:srgbClr val="CD04FF"/>
                  </a:buClr>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Microsoft Sans Serif" panose="020B0604020202020204" pitchFamily="34" charset="0"/>
                    <a:ea typeface="ＭＳ Ｐゴシック" charset="0"/>
                    <a:cs typeface="Microsoft Sans Serif" panose="020B0604020202020204" pitchFamily="34" charset="0"/>
                  </a:rPr>
                  <a:t>Measurements of beam charge asymmetries with CLAS12 will provide a full set of new GPD observables:  </a:t>
                </a:r>
              </a:p>
              <a:p>
                <a:pPr marL="285750" marR="0" lvl="0" indent="-285750" algn="l" defTabSz="914400" rtl="0" eaLnBrk="1" fontAlgn="base" latinLnBrk="0" hangingPunct="1">
                  <a:lnSpc>
                    <a:spcPct val="100000"/>
                  </a:lnSpc>
                  <a:spcBef>
                    <a:spcPct val="0"/>
                  </a:spcBef>
                  <a:spcAft>
                    <a:spcPct val="0"/>
                  </a:spcAft>
                  <a:buClr>
                    <a:srgbClr val="CD04FF"/>
                  </a:buClr>
                  <a:buSzTx/>
                  <a:buFont typeface="Courier New" panose="02070309020205020404" pitchFamily="49" charset="0"/>
                  <a:buChar char="o"/>
                  <a:tabLst/>
                  <a:defRPr/>
                </a:pPr>
                <a:endParaRPr kumimoji="0" lang="en-US" sz="1000" b="0" i="0" u="none" strike="noStrike" kern="1200" cap="none" spc="0" normalizeH="0" baseline="0" noProof="0">
                  <a:ln>
                    <a:noFill/>
                  </a:ln>
                  <a:solidFill>
                    <a:srgbClr val="CD04FF"/>
                  </a:solidFill>
                  <a:effectLst/>
                  <a:uLnTx/>
                  <a:uFillTx/>
                  <a:latin typeface="Microsoft Sans Serif" panose="020B0604020202020204" pitchFamily="34" charset="0"/>
                  <a:ea typeface="ＭＳ Ｐゴシック" charset="0"/>
                  <a:cs typeface="Microsoft Sans Serif"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CD04FF"/>
                  </a:buClr>
                  <a:buSzTx/>
                  <a:buFontTx/>
                  <a:buNone/>
                  <a:tabLst/>
                  <a:defRPr/>
                </a:pPr>
                <a:r>
                  <a:rPr kumimoji="0" lang="en-US" sz="1800" b="0" i="0" u="none" strike="noStrike" kern="1200" cap="none" spc="0" normalizeH="0" baseline="0" noProof="0">
                    <a:ln>
                      <a:noFill/>
                    </a:ln>
                    <a:solidFill>
                      <a:srgbClr val="000000"/>
                    </a:solidFill>
                    <a:effectLst/>
                    <a:uLnTx/>
                    <a:uFillTx/>
                    <a:latin typeface="Microsoft Sans Serif" panose="020B0604020202020204" pitchFamily="34" charset="0"/>
                    <a:ea typeface="ＭＳ Ｐゴシック" charset="0"/>
                    <a:cs typeface="Microsoft Sans Serif" panose="020B0604020202020204" pitchFamily="34" charset="0"/>
                  </a:rPr>
                  <a:t>	</a:t>
                </a:r>
                <a:r>
                  <a:rPr kumimoji="0" lang="en-US" sz="1600" b="0" i="0" u="none" strike="noStrike" kern="1200" cap="none" spc="0" normalizeH="0" baseline="0" noProof="0">
                    <a:ln>
                      <a:noFill/>
                    </a:ln>
                    <a:solidFill>
                      <a:srgbClr val="000000"/>
                    </a:solidFill>
                    <a:effectLst/>
                    <a:uLnTx/>
                    <a:uFillTx/>
                    <a:latin typeface="Microsoft Sans Serif" panose="020B0604020202020204" pitchFamily="34" charset="0"/>
                    <a:ea typeface="ＭＳ Ｐゴシック" charset="0"/>
                    <a:cs typeface="Microsoft Sans Serif" panose="020B0604020202020204" pitchFamily="34" charset="0"/>
                  </a:rPr>
                  <a:t>- the </a:t>
                </a:r>
                <a:r>
                  <a:rPr kumimoji="0" lang="en-US" sz="1600" b="1" i="0" u="none" strike="noStrike" kern="1200" cap="none" spc="0" normalizeH="0" baseline="0" noProof="0">
                    <a:ln>
                      <a:noFill/>
                    </a:ln>
                    <a:solidFill>
                      <a:srgbClr val="000000"/>
                    </a:solidFill>
                    <a:effectLst/>
                    <a:uLnTx/>
                    <a:uFillTx/>
                    <a:latin typeface="Microsoft Sans Serif" panose="020B0604020202020204" pitchFamily="34" charset="0"/>
                    <a:ea typeface="ＭＳ Ｐゴシック" charset="0"/>
                    <a:cs typeface="Microsoft Sans Serif" panose="020B0604020202020204" pitchFamily="34" charset="0"/>
                  </a:rPr>
                  <a:t>unpolarized beam charge asymmetry</a:t>
                </a:r>
                <a:r>
                  <a:rPr kumimoji="0" lang="en-US" sz="1600" b="0" i="0" u="none" strike="noStrike" kern="1200" cap="none" spc="0" normalizeH="0" baseline="0" noProof="0">
                    <a:ln>
                      <a:noFill/>
                    </a:ln>
                    <a:solidFill>
                      <a:srgbClr val="000000"/>
                    </a:solidFill>
                    <a:effectLst/>
                    <a:uLnTx/>
                    <a:uFillTx/>
                    <a:latin typeface="Microsoft Sans Serif" panose="020B0604020202020204" pitchFamily="34" charset="0"/>
                    <a:ea typeface="ＭＳ Ｐゴシック" charset="0"/>
                    <a:cs typeface="Microsoft Sans Serif" panose="020B0604020202020204" pitchFamily="34" charset="0"/>
                  </a:rPr>
                  <a:t> </a:t>
                </a:r>
                <a14:m>
                  <m:oMath xmlns:m="http://schemas.openxmlformats.org/officeDocument/2006/math">
                    <m:sSubSup>
                      <m:sSubSupPr>
                        <m:ctrlPr>
                          <a:rPr kumimoji="0" 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SupPr>
                      <m:e>
                        <m:r>
                          <a:rPr kumimoji="0" 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𝑨</m:t>
                        </m:r>
                      </m:e>
                      <m:sub>
                        <m:r>
                          <a:rPr kumimoji="0" 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𝑼𝑼</m:t>
                        </m:r>
                      </m:sub>
                      <m:sup>
                        <m:r>
                          <a:rPr kumimoji="0" 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𝑪</m:t>
                        </m:r>
                      </m:sup>
                    </m:sSubSup>
                  </m:oMath>
                </a14:m>
                <a:r>
                  <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ＭＳ Ｐゴシック" charset="0"/>
                    <a:cs typeface="Microsoft Sans Serif" panose="020B0604020202020204" pitchFamily="34" charset="0"/>
                  </a:rPr>
                  <a:t>, sensitive to </a:t>
                </a:r>
                <a:r>
                  <a:rPr kumimoji="0" lang="en-US" sz="1600" b="0" i="0" u="none" strike="noStrike" kern="1200" cap="none" spc="0" normalizeH="0" baseline="0" noProof="0">
                    <a:ln>
                      <a:noFill/>
                    </a:ln>
                    <a:solidFill>
                      <a:srgbClr val="000000"/>
                    </a:solidFill>
                    <a:effectLst/>
                    <a:uLnTx/>
                    <a:uFillTx/>
                    <a:latin typeface="Microsoft Sans Serif" panose="020B0604020202020204" pitchFamily="34" charset="0"/>
                    <a:ea typeface="ＭＳ Ｐゴシック" charset="0"/>
                    <a:cs typeface="Microsoft Sans Serif" panose="020B0604020202020204" pitchFamily="34" charset="0"/>
                  </a:rPr>
                  <a:t>the </a:t>
                </a:r>
                <a:r>
                  <a:rPr kumimoji="0" lang="en-US" sz="1600" b="1" i="0" u="none" strike="noStrike" kern="1200" cap="none" spc="0" normalizeH="0" baseline="0" noProof="0">
                    <a:ln>
                      <a:noFill/>
                    </a:ln>
                    <a:solidFill>
                      <a:srgbClr val="FF0000"/>
                    </a:solidFill>
                    <a:effectLst/>
                    <a:uLnTx/>
                    <a:uFillTx/>
                    <a:latin typeface="Microsoft Sans Serif" panose="020B0604020202020204" pitchFamily="34" charset="0"/>
                    <a:ea typeface="ＭＳ Ｐゴシック" charset="0"/>
                    <a:cs typeface="Microsoft Sans Serif" panose="020B0604020202020204" pitchFamily="34" charset="0"/>
                  </a:rPr>
                  <a:t>CFF real part</a:t>
                </a:r>
                <a:r>
                  <a:rPr kumimoji="0" lang="en-US" sz="1600" b="1" i="0" u="none" strike="noStrike" kern="1200" cap="none" spc="0" normalizeH="0" baseline="0" noProof="0">
                    <a:ln>
                      <a:noFill/>
                    </a:ln>
                    <a:solidFill>
                      <a:prstClr val="black"/>
                    </a:solidFill>
                    <a:effectLst/>
                    <a:uLnTx/>
                    <a:uFillTx/>
                    <a:latin typeface="Microsoft Sans Serif" panose="020B0604020202020204" pitchFamily="34" charset="0"/>
                    <a:ea typeface="ＭＳ Ｐゴシック" charset="0"/>
                    <a:cs typeface="Microsoft Sans Serif" panose="020B0604020202020204" pitchFamily="34" charset="0"/>
                  </a:rPr>
                  <a:t>;</a:t>
                </a:r>
                <a:endParaRPr kumimoji="0" lang="en-US" sz="1600" b="1" i="0" u="none" strike="noStrike" kern="1200" cap="none" spc="0" normalizeH="0" baseline="0" noProof="0">
                  <a:ln>
                    <a:noFill/>
                  </a:ln>
                  <a:solidFill>
                    <a:srgbClr val="FF0000"/>
                  </a:solidFill>
                  <a:effectLst/>
                  <a:uLnTx/>
                  <a:uFillTx/>
                  <a:latin typeface="Microsoft Sans Serif" panose="020B0604020202020204" pitchFamily="34" charset="0"/>
                  <a:ea typeface="ＭＳ Ｐゴシック" charset="0"/>
                  <a:cs typeface="Microsoft Sans Serif" panose="020B0604020202020204" pitchFamily="34" charset="0"/>
                </a:endParaRPr>
              </a:p>
              <a:p>
                <a:pPr marL="285750" marR="0" lvl="0" indent="-285750" algn="l" defTabSz="914400" rtl="0" eaLnBrk="1" fontAlgn="base" latinLnBrk="0" hangingPunct="1">
                  <a:lnSpc>
                    <a:spcPct val="100000"/>
                  </a:lnSpc>
                  <a:spcBef>
                    <a:spcPct val="0"/>
                  </a:spcBef>
                  <a:spcAft>
                    <a:spcPct val="0"/>
                  </a:spcAft>
                  <a:buClr>
                    <a:srgbClr val="CD04FF"/>
                  </a:buClr>
                  <a:buSzTx/>
                  <a:buFont typeface="Courier New" panose="02070309020205020404" pitchFamily="49" charset="0"/>
                  <a:buChar char="o"/>
                  <a:tabLst/>
                  <a:defRPr/>
                </a:pPr>
                <a:endParaRPr kumimoji="0" lang="en-US" sz="500" b="0" i="0" u="none" strike="noStrike" kern="1200" cap="none" spc="0" normalizeH="0" baseline="0" noProof="0">
                  <a:ln>
                    <a:noFill/>
                  </a:ln>
                  <a:solidFill>
                    <a:srgbClr val="000000"/>
                  </a:solidFill>
                  <a:effectLst/>
                  <a:uLnTx/>
                  <a:uFillTx/>
                  <a:latin typeface="Microsoft Sans Serif" panose="020B0604020202020204" pitchFamily="34" charset="0"/>
                  <a:ea typeface="ＭＳ Ｐゴシック" charset="0"/>
                  <a:cs typeface="Microsoft Sans Serif"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CD04FF"/>
                  </a:buClr>
                  <a:buSzTx/>
                  <a:buFontTx/>
                  <a:buNone/>
                  <a:tabLst/>
                  <a:defRPr/>
                </a:pPr>
                <a:r>
                  <a:rPr kumimoji="0" lang="en-US" sz="1600" b="0" i="0" u="none" strike="noStrike" kern="1200" cap="none" spc="0" normalizeH="0" baseline="0" noProof="0">
                    <a:ln>
                      <a:noFill/>
                    </a:ln>
                    <a:solidFill>
                      <a:srgbClr val="000000"/>
                    </a:solidFill>
                    <a:effectLst/>
                    <a:uLnTx/>
                    <a:uFillTx/>
                    <a:latin typeface="Microsoft Sans Serif" panose="020B0604020202020204" pitchFamily="34" charset="0"/>
                    <a:ea typeface="ＭＳ Ｐゴシック" charset="0"/>
                    <a:cs typeface="Microsoft Sans Serif" panose="020B0604020202020204" pitchFamily="34" charset="0"/>
                  </a:rPr>
                  <a:t>	- the </a:t>
                </a:r>
                <a:r>
                  <a:rPr kumimoji="0" lang="en-US" sz="1600" b="1" i="0" u="none" strike="noStrike" kern="1200" cap="none" spc="0" normalizeH="0" baseline="0" noProof="0">
                    <a:ln>
                      <a:noFill/>
                    </a:ln>
                    <a:solidFill>
                      <a:srgbClr val="000000"/>
                    </a:solidFill>
                    <a:effectLst/>
                    <a:uLnTx/>
                    <a:uFillTx/>
                    <a:latin typeface="Microsoft Sans Serif" panose="020B0604020202020204" pitchFamily="34" charset="0"/>
                    <a:ea typeface="ＭＳ Ｐゴシック" charset="0"/>
                    <a:cs typeface="Microsoft Sans Serif" panose="020B0604020202020204" pitchFamily="34" charset="0"/>
                  </a:rPr>
                  <a:t>polarized beam charge asymmetry </a:t>
                </a:r>
                <a14:m>
                  <m:oMath xmlns:m="http://schemas.openxmlformats.org/officeDocument/2006/math">
                    <m:sSubSup>
                      <m:sSubSupPr>
                        <m:ctrlPr>
                          <a:rPr kumimoji="0" lang="en-US" sz="16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ctrlPr>
                      </m:sSubSupPr>
                      <m:e>
                        <m:r>
                          <a:rPr kumimoji="0" lang="en-US" sz="16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𝑨</m:t>
                        </m:r>
                      </m:e>
                      <m:sub>
                        <m:r>
                          <a:rPr kumimoji="0" lang="en-US" sz="16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𝑳𝑼</m:t>
                        </m:r>
                      </m:sub>
                      <m:sup>
                        <m:r>
                          <a:rPr kumimoji="0" lang="en-US" sz="16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𝑪</m:t>
                        </m:r>
                      </m:sup>
                    </m:sSubSup>
                  </m:oMath>
                </a14:m>
                <a:r>
                  <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ＭＳ Ｐゴシック" charset="0"/>
                    <a:cs typeface="Microsoft Sans Serif" panose="020B0604020202020204" pitchFamily="34" charset="0"/>
                  </a:rPr>
                  <a:t>, sensitive to </a:t>
                </a:r>
                <a:r>
                  <a:rPr kumimoji="0" lang="en-US" sz="1600" b="0" i="0" u="none" strike="noStrike" kern="1200" cap="none" spc="0" normalizeH="0" baseline="0" noProof="0">
                    <a:ln>
                      <a:noFill/>
                    </a:ln>
                    <a:solidFill>
                      <a:srgbClr val="000000"/>
                    </a:solidFill>
                    <a:effectLst/>
                    <a:uLnTx/>
                    <a:uFillTx/>
                    <a:latin typeface="Microsoft Sans Serif" panose="020B0604020202020204" pitchFamily="34" charset="0"/>
                    <a:ea typeface="ＭＳ Ｐゴシック" charset="0"/>
                    <a:cs typeface="Microsoft Sans Serif" panose="020B0604020202020204" pitchFamily="34" charset="0"/>
                  </a:rPr>
                  <a:t>the </a:t>
                </a:r>
                <a:r>
                  <a:rPr kumimoji="0" lang="en-US" sz="1600" b="1" i="0" u="none" strike="noStrike" kern="1200" cap="none" spc="0" normalizeH="0" baseline="0" noProof="0">
                    <a:ln>
                      <a:noFill/>
                    </a:ln>
                    <a:solidFill>
                      <a:srgbClr val="0000FF"/>
                    </a:solidFill>
                    <a:effectLst/>
                    <a:uLnTx/>
                    <a:uFillTx/>
                    <a:latin typeface="Microsoft Sans Serif" panose="020B0604020202020204" pitchFamily="34" charset="0"/>
                    <a:ea typeface="ＭＳ Ｐゴシック" charset="0"/>
                    <a:cs typeface="Microsoft Sans Serif" panose="020B0604020202020204" pitchFamily="34" charset="0"/>
                  </a:rPr>
                  <a:t>CFF imaginary part</a:t>
                </a:r>
                <a:r>
                  <a:rPr kumimoji="0" lang="en-US" sz="1600" b="0" i="0" u="none" strike="noStrike" kern="1200" cap="none" spc="0" normalizeH="0" baseline="0" noProof="0">
                    <a:ln>
                      <a:noFill/>
                    </a:ln>
                    <a:solidFill>
                      <a:prstClr val="black"/>
                    </a:solidFill>
                    <a:effectLst/>
                    <a:uLnTx/>
                    <a:uFillTx/>
                    <a:latin typeface="Microsoft Sans Serif" panose="020B0604020202020204" pitchFamily="34" charset="0"/>
                    <a:ea typeface="ＭＳ Ｐゴシック" charset="0"/>
                    <a:cs typeface="Microsoft Sans Serif" panose="020B0604020202020204" pitchFamily="34" charset="0"/>
                  </a:rPr>
                  <a:t>;</a:t>
                </a:r>
                <a:endParaRPr kumimoji="0" lang="en-US" sz="1600" b="1" i="0" u="none" strike="noStrike" kern="1200" cap="none" spc="0" normalizeH="0" baseline="0" noProof="0">
                  <a:ln>
                    <a:noFill/>
                  </a:ln>
                  <a:solidFill>
                    <a:prstClr val="black"/>
                  </a:solidFill>
                  <a:effectLst/>
                  <a:uLnTx/>
                  <a:uFillTx/>
                  <a:latin typeface="Microsoft Sans Serif" panose="020B0604020202020204" pitchFamily="34" charset="0"/>
                  <a:ea typeface="ＭＳ Ｐゴシック" charset="0"/>
                  <a:cs typeface="Microsoft Sans Serif" panose="020B0604020202020204" pitchFamily="34" charset="0"/>
                </a:endParaRPr>
              </a:p>
              <a:p>
                <a:pPr marL="285750" marR="0" lvl="0" indent="-285750" algn="l" defTabSz="914400" rtl="0" eaLnBrk="1" fontAlgn="base" latinLnBrk="0" hangingPunct="1">
                  <a:lnSpc>
                    <a:spcPct val="100000"/>
                  </a:lnSpc>
                  <a:spcBef>
                    <a:spcPct val="0"/>
                  </a:spcBef>
                  <a:spcAft>
                    <a:spcPct val="0"/>
                  </a:spcAft>
                  <a:buClr>
                    <a:srgbClr val="CD04FF"/>
                  </a:buClr>
                  <a:buSzTx/>
                  <a:buFont typeface="Courier New" panose="02070309020205020404" pitchFamily="49" charset="0"/>
                  <a:buChar char="o"/>
                  <a:tabLst/>
                  <a:defRPr/>
                </a:pPr>
                <a:endParaRPr kumimoji="0" lang="en-US" sz="500" b="0" i="0" u="none" strike="noStrike" kern="1200" cap="none" spc="0" normalizeH="0" baseline="0" noProof="0">
                  <a:ln>
                    <a:noFill/>
                  </a:ln>
                  <a:solidFill>
                    <a:srgbClr val="000000"/>
                  </a:solidFill>
                  <a:effectLst/>
                  <a:uLnTx/>
                  <a:uFillTx/>
                  <a:latin typeface="Microsoft Sans Serif" panose="020B0604020202020204" pitchFamily="34" charset="0"/>
                  <a:ea typeface="ＭＳ Ｐゴシック" charset="0"/>
                  <a:cs typeface="Microsoft Sans Serif"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CD04FF"/>
                  </a:buClr>
                  <a:buSzTx/>
                  <a:buFontTx/>
                  <a:buNone/>
                  <a:tabLst/>
                  <a:defRPr/>
                </a:pPr>
                <a:r>
                  <a:rPr kumimoji="0" lang="en-US" sz="1600" b="0" i="0" u="none" strike="noStrike" kern="1200" cap="none" spc="0" normalizeH="0" baseline="0" noProof="0">
                    <a:ln>
                      <a:noFill/>
                    </a:ln>
                    <a:solidFill>
                      <a:srgbClr val="000000"/>
                    </a:solidFill>
                    <a:effectLst/>
                    <a:uLnTx/>
                    <a:uFillTx/>
                    <a:latin typeface="Microsoft Sans Serif" panose="020B0604020202020204" pitchFamily="34" charset="0"/>
                    <a:ea typeface="ＭＳ Ｐゴシック" charset="0"/>
                    <a:cs typeface="Microsoft Sans Serif" panose="020B0604020202020204" pitchFamily="34" charset="0"/>
                  </a:rPr>
                  <a:t>	- the </a:t>
                </a:r>
                <a:r>
                  <a:rPr kumimoji="0" lang="en-US" sz="1600" b="1" i="0" u="none" strike="noStrike" kern="1200" cap="none" spc="0" normalizeH="0" baseline="0" noProof="0">
                    <a:ln>
                      <a:noFill/>
                    </a:ln>
                    <a:solidFill>
                      <a:srgbClr val="000000"/>
                    </a:solidFill>
                    <a:effectLst/>
                    <a:uLnTx/>
                    <a:uFillTx/>
                    <a:latin typeface="Microsoft Sans Serif" panose="020B0604020202020204" pitchFamily="34" charset="0"/>
                    <a:ea typeface="+mn-ea"/>
                    <a:cs typeface="Microsoft Sans Serif" panose="020B0604020202020204" pitchFamily="34" charset="0"/>
                  </a:rPr>
                  <a:t>charge averaged</a:t>
                </a:r>
                <a:r>
                  <a:rPr kumimoji="0" lang="en-US" sz="1600" b="1" i="0" u="none" strike="noStrike" kern="1200" cap="none" spc="0" normalizeH="0" baseline="0" noProof="0">
                    <a:ln>
                      <a:noFill/>
                    </a:ln>
                    <a:solidFill>
                      <a:srgbClr val="000000"/>
                    </a:solidFill>
                    <a:effectLst/>
                    <a:uLnTx/>
                    <a:uFillTx/>
                    <a:latin typeface="Microsoft Sans Serif" panose="020B0604020202020204" pitchFamily="34" charset="0"/>
                    <a:ea typeface="ＭＳ Ｐゴシック" charset="0"/>
                    <a:cs typeface="Microsoft Sans Serif" panose="020B0604020202020204" pitchFamily="34" charset="0"/>
                  </a:rPr>
                  <a:t> beam spin asymmetry </a:t>
                </a:r>
                <a14:m>
                  <m:oMath xmlns:m="http://schemas.openxmlformats.org/officeDocument/2006/math">
                    <m:sSubSup>
                      <m:sSubSupPr>
                        <m:ctrlPr>
                          <a:rPr kumimoji="0" lang="en-US" sz="16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SupPr>
                      <m:e>
                        <m:r>
                          <a:rPr kumimoji="0" lang="en-US" sz="16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𝑨</m:t>
                        </m:r>
                      </m:e>
                      <m:sub>
                        <m:r>
                          <a:rPr kumimoji="0" lang="en-US" sz="16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𝑳𝑼</m:t>
                        </m:r>
                      </m:sub>
                      <m:sup>
                        <m:r>
                          <a:rPr kumimoji="0" lang="en-US" sz="16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𝟎</m:t>
                        </m:r>
                      </m:sup>
                    </m:sSubSup>
                  </m:oMath>
                </a14:m>
                <a:r>
                  <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ＭＳ Ｐゴシック" charset="0"/>
                    <a:cs typeface="Microsoft Sans Serif" panose="020B0604020202020204" pitchFamily="34" charset="0"/>
                  </a:rPr>
                  <a:t>, signature </a:t>
                </a:r>
                <a:r>
                  <a:rPr kumimoji="0" lang="en-US" sz="1600" b="0" i="0" u="none" strike="noStrike" kern="1200" cap="none" spc="0" normalizeH="0" baseline="0" noProof="0">
                    <a:ln>
                      <a:noFill/>
                    </a:ln>
                    <a:solidFill>
                      <a:srgbClr val="000000"/>
                    </a:solidFill>
                    <a:effectLst/>
                    <a:uLnTx/>
                    <a:uFillTx/>
                    <a:latin typeface="Microsoft Sans Serif" panose="020B0604020202020204" pitchFamily="34" charset="0"/>
                    <a:ea typeface="ＭＳ Ｐゴシック" charset="0"/>
                    <a:cs typeface="Microsoft Sans Serif" panose="020B0604020202020204" pitchFamily="34" charset="0"/>
                  </a:rPr>
                  <a:t>of </a:t>
                </a:r>
                <a:r>
                  <a:rPr kumimoji="0" lang="en-US" sz="1600" b="1" i="0" u="none" strike="noStrike" kern="1200" cap="none" spc="0" normalizeH="0" baseline="0" noProof="0">
                    <a:ln>
                      <a:noFill/>
                    </a:ln>
                    <a:solidFill>
                      <a:srgbClr val="00B050"/>
                    </a:solidFill>
                    <a:effectLst/>
                    <a:uLnTx/>
                    <a:uFillTx/>
                    <a:latin typeface="Microsoft Sans Serif" panose="020B0604020202020204" pitchFamily="34" charset="0"/>
                    <a:ea typeface="ＭＳ Ｐゴシック" charset="0"/>
                    <a:cs typeface="Microsoft Sans Serif" panose="020B0604020202020204" pitchFamily="34" charset="0"/>
                  </a:rPr>
                  <a:t>higher twist effects</a:t>
                </a:r>
                <a:r>
                  <a:rPr kumimoji="0" lang="en-US" sz="1600" b="0" i="0" u="none" strike="noStrike" kern="1200" cap="none" spc="0" normalizeH="0" baseline="0" noProof="0">
                    <a:ln>
                      <a:noFill/>
                    </a:ln>
                    <a:solidFill>
                      <a:prstClr val="black"/>
                    </a:solidFill>
                    <a:effectLst/>
                    <a:uLnTx/>
                    <a:uFillTx/>
                    <a:latin typeface="Microsoft Sans Serif" panose="020B0604020202020204" pitchFamily="34" charset="0"/>
                    <a:ea typeface="ＭＳ Ｐゴシック" charset="0"/>
                    <a:cs typeface="Microsoft Sans Serif" panose="020B0604020202020204" pitchFamily="34" charset="0"/>
                  </a:rPr>
                  <a:t>.</a:t>
                </a:r>
                <a:r>
                  <a:rPr kumimoji="0" lang="en-US" sz="1600" b="1" i="0" u="none" strike="noStrike" kern="1200" cap="none" spc="0" normalizeH="0" baseline="0" noProof="0">
                    <a:ln>
                      <a:noFill/>
                    </a:ln>
                    <a:solidFill>
                      <a:srgbClr val="FF0000"/>
                    </a:solidFill>
                    <a:effectLst/>
                    <a:uLnTx/>
                    <a:uFillTx/>
                    <a:latin typeface="Microsoft Sans Serif" panose="020B0604020202020204" pitchFamily="34" charset="0"/>
                    <a:ea typeface="ＭＳ Ｐゴシック" charset="0"/>
                    <a:cs typeface="Microsoft Sans Serif" panose="020B0604020202020204" pitchFamily="34" charset="0"/>
                  </a:rPr>
                  <a:t> </a:t>
                </a:r>
                <a:endParaRPr kumimoji="0" lang="en-US" sz="1600" b="1" i="0" u="none" strike="noStrike" kern="1200" cap="none" spc="0" normalizeH="0" baseline="0" noProof="0" dirty="0">
                  <a:ln>
                    <a:noFill/>
                  </a:ln>
                  <a:solidFill>
                    <a:srgbClr val="FF0000"/>
                  </a:solidFill>
                  <a:effectLst/>
                  <a:uLnTx/>
                  <a:uFillTx/>
                  <a:latin typeface="Microsoft Sans Serif" panose="020B0604020202020204" pitchFamily="34" charset="0"/>
                  <a:ea typeface="ＭＳ Ｐゴシック" charset="0"/>
                  <a:cs typeface="Microsoft Sans Serif" panose="020B0604020202020204" pitchFamily="34" charset="0"/>
                </a:endParaRPr>
              </a:p>
            </p:txBody>
          </p:sp>
        </mc:Choice>
        <mc:Fallback xmlns="">
          <p:sp>
            <p:nvSpPr>
              <p:cNvPr id="9" name="ZoneTexte 8">
                <a:extLst>
                  <a:ext uri="{FF2B5EF4-FFF2-40B4-BE49-F238E27FC236}">
                    <a16:creationId xmlns:a16="http://schemas.microsoft.com/office/drawing/2014/main" id="{2DCD0AB6-C76E-B0D8-C3B6-CC5272F000DB}"/>
                  </a:ext>
                </a:extLst>
              </p:cNvPr>
              <p:cNvSpPr txBox="1">
                <a:spLocks noRot="1" noChangeAspect="1" noMove="1" noResize="1" noEditPoints="1" noAdjustHandles="1" noChangeArrowheads="1" noChangeShapeType="1" noTextEdit="1"/>
              </p:cNvSpPr>
              <p:nvPr/>
            </p:nvSpPr>
            <p:spPr>
              <a:xfrm>
                <a:off x="514425" y="1806780"/>
                <a:ext cx="11303876" cy="1480662"/>
              </a:xfrm>
              <a:prstGeom prst="rect">
                <a:avLst/>
              </a:prstGeom>
              <a:blipFill>
                <a:blip r:embed="rId4"/>
                <a:stretch>
                  <a:fillRect l="-337" t="-1709" b="-4274"/>
                </a:stretch>
              </a:blipFill>
            </p:spPr>
            <p:txBody>
              <a:bodyPr/>
              <a:lstStyle/>
              <a:p>
                <a:r>
                  <a:rPr lang="en-US">
                    <a:noFill/>
                  </a:rPr>
                  <a:t> </a:t>
                </a:r>
              </a:p>
            </p:txBody>
          </p:sp>
        </mc:Fallback>
      </mc:AlternateContent>
      <p:pic>
        <p:nvPicPr>
          <p:cNvPr id="11" name="Image 10">
            <a:extLst>
              <a:ext uri="{FF2B5EF4-FFF2-40B4-BE49-F238E27FC236}">
                <a16:creationId xmlns:a16="http://schemas.microsoft.com/office/drawing/2014/main" id="{536482AF-E68E-D832-97C3-176D46600379}"/>
              </a:ext>
            </a:extLst>
          </p:cNvPr>
          <p:cNvPicPr>
            <a:picLocks noChangeAspect="1"/>
          </p:cNvPicPr>
          <p:nvPr/>
        </p:nvPicPr>
        <p:blipFill>
          <a:blip r:embed="rId5"/>
          <a:stretch>
            <a:fillRect/>
          </a:stretch>
        </p:blipFill>
        <p:spPr>
          <a:xfrm>
            <a:off x="2486194" y="3177165"/>
            <a:ext cx="3600000" cy="3433616"/>
          </a:xfrm>
          <a:prstGeom prst="rect">
            <a:avLst/>
          </a:prstGeom>
        </p:spPr>
      </p:pic>
      <p:pic>
        <p:nvPicPr>
          <p:cNvPr id="12" name="Image 11">
            <a:extLst>
              <a:ext uri="{FF2B5EF4-FFF2-40B4-BE49-F238E27FC236}">
                <a16:creationId xmlns:a16="http://schemas.microsoft.com/office/drawing/2014/main" id="{4BB873F0-77CD-697E-D59C-4B3385C3E0F8}"/>
              </a:ext>
            </a:extLst>
          </p:cNvPr>
          <p:cNvPicPr>
            <a:picLocks noChangeAspect="1"/>
          </p:cNvPicPr>
          <p:nvPr/>
        </p:nvPicPr>
        <p:blipFill>
          <a:blip r:embed="rId6"/>
          <a:stretch>
            <a:fillRect/>
          </a:stretch>
        </p:blipFill>
        <p:spPr>
          <a:xfrm>
            <a:off x="6097345" y="3187044"/>
            <a:ext cx="3600000" cy="3438718"/>
          </a:xfrm>
          <a:prstGeom prst="rect">
            <a:avLst/>
          </a:prstGeom>
        </p:spPr>
      </p:pic>
      <p:sp>
        <p:nvSpPr>
          <p:cNvPr id="16" name="ZoneTexte 15">
            <a:extLst>
              <a:ext uri="{FF2B5EF4-FFF2-40B4-BE49-F238E27FC236}">
                <a16:creationId xmlns:a16="http://schemas.microsoft.com/office/drawing/2014/main" id="{3F72BE03-626F-EA2A-9811-DA70C416542E}"/>
              </a:ext>
            </a:extLst>
          </p:cNvPr>
          <p:cNvSpPr txBox="1"/>
          <p:nvPr/>
        </p:nvSpPr>
        <p:spPr>
          <a:xfrm>
            <a:off x="8194816" y="5832634"/>
            <a:ext cx="1035861" cy="246221"/>
          </a:xfrm>
          <a:prstGeom prst="rect">
            <a:avLst/>
          </a:prstGeom>
          <a:noFill/>
        </p:spPr>
        <p:txBody>
          <a:bodyPr wrap="none" rtlCol="0">
            <a:spAutoFit/>
          </a:bodyPr>
          <a:lstStyle/>
          <a:p>
            <a:pPr marL="92075" marR="0" lvl="0" indent="-92075"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Projected data</a:t>
            </a:r>
            <a:endParaRPr kumimoji="0" lang="en-US"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309C8465-2CCC-F9CA-3E51-8D6CF5CE4295}"/>
                  </a:ext>
                </a:extLst>
              </p:cNvPr>
              <p:cNvSpPr txBox="1"/>
              <p:nvPr/>
            </p:nvSpPr>
            <p:spPr>
              <a:xfrm>
                <a:off x="533998" y="4670934"/>
                <a:ext cx="1966757" cy="471924"/>
              </a:xfrm>
              <a:prstGeom prst="rect">
                <a:avLst/>
              </a:prstGeom>
              <a:noFill/>
              <a:ln w="25400">
                <a:solidFill>
                  <a:srgbClr val="FF0000"/>
                </a:solidFill>
              </a:ln>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𝑈𝑈</m:t>
                          </m:r>
                        </m:sub>
                        <m: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sup>
                      </m:sSub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p>
                            <m:sSup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m:t>
                              </m:r>
                            </m:e>
                            <m: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5</m:t>
                              </m:r>
                            </m:sup>
                          </m:sSup>
                          <m:sSub>
                            <m:sSub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𝐼𝑁𝑇</m:t>
                              </m:r>
                            </m:sub>
                          </m:sSub>
                        </m:num>
                        <m:den>
                          <m:sSub>
                            <m:sSub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sSup>
                                <m:sSup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m:t>
                                  </m:r>
                                </m:e>
                                <m: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5</m:t>
                                  </m:r>
                                </m:sup>
                              </m:s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𝐵𝐻</m:t>
                              </m:r>
                            </m:sub>
                          </m:s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sSup>
                                <m:sSup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m:t>
                                  </m:r>
                                </m:e>
                                <m: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5</m:t>
                                  </m:r>
                                </m:sup>
                              </m:s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𝐷𝑉𝐶𝑆</m:t>
                              </m:r>
                            </m:sub>
                          </m:sSub>
                        </m:den>
                      </m:f>
                    </m:oMath>
                  </m:oMathPara>
                </a14:m>
                <a:endParaRPr kumimoji="0" lang="en-US" sz="1400" b="0" i="0" u="none" strike="noStrike" kern="1200" cap="none" spc="0" normalizeH="0" baseline="0" noProof="0" dirty="0">
                  <a:ln>
                    <a:noFill/>
                  </a:ln>
                  <a:solidFill>
                    <a:srgbClr val="000000"/>
                  </a:solidFill>
                  <a:effectLst/>
                  <a:uLnTx/>
                  <a:uFillTx/>
                  <a:latin typeface="Comic Sans MS" charset="0"/>
                  <a:ea typeface="ＭＳ Ｐゴシック" charset="0"/>
                  <a:cs typeface="+mn-cs"/>
                </a:endParaRPr>
              </a:p>
            </p:txBody>
          </p:sp>
        </mc:Choice>
        <mc:Fallback xmlns="">
          <p:sp>
            <p:nvSpPr>
              <p:cNvPr id="17" name="ZoneTexte 16">
                <a:extLst>
                  <a:ext uri="{FF2B5EF4-FFF2-40B4-BE49-F238E27FC236}">
                    <a16:creationId xmlns:a16="http://schemas.microsoft.com/office/drawing/2014/main" id="{309C8465-2CCC-F9CA-3E51-8D6CF5CE4295}"/>
                  </a:ext>
                </a:extLst>
              </p:cNvPr>
              <p:cNvSpPr txBox="1">
                <a:spLocks noRot="1" noChangeAspect="1" noMove="1" noResize="1" noEditPoints="1" noAdjustHandles="1" noChangeArrowheads="1" noChangeShapeType="1" noTextEdit="1"/>
              </p:cNvSpPr>
              <p:nvPr/>
            </p:nvSpPr>
            <p:spPr>
              <a:xfrm>
                <a:off x="533998" y="4670934"/>
                <a:ext cx="1966757" cy="471924"/>
              </a:xfrm>
              <a:prstGeom prst="rect">
                <a:avLst/>
              </a:prstGeom>
              <a:blipFill>
                <a:blip r:embed="rId7"/>
                <a:stretch>
                  <a:fillRect b="-2439"/>
                </a:stretch>
              </a:blipFill>
              <a:ln w="254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D54840DC-97EB-027B-896E-A413DC407640}"/>
                  </a:ext>
                </a:extLst>
              </p:cNvPr>
              <p:cNvSpPr txBox="1"/>
              <p:nvPr/>
            </p:nvSpPr>
            <p:spPr>
              <a:xfrm>
                <a:off x="9620692" y="4658586"/>
                <a:ext cx="1944314" cy="487954"/>
              </a:xfrm>
              <a:prstGeom prst="rect">
                <a:avLst/>
              </a:prstGeom>
              <a:noFill/>
              <a:ln w="19050">
                <a:solidFill>
                  <a:srgbClr val="0000FF"/>
                </a:solidFill>
              </a:ln>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𝐿𝑈</m:t>
                          </m:r>
                        </m:sub>
                        <m: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sup>
                      </m:sSub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p>
                            <m:sSup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m:t>
                              </m:r>
                            </m:e>
                            <m: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5</m:t>
                              </m:r>
                            </m:sup>
                          </m:sSup>
                          <m:sSub>
                            <m:sSub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acc>
                                <m:accPr>
                                  <m:chr m:val="̃"/>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acc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𝐼𝑁𝑇</m:t>
                              </m:r>
                            </m:sub>
                          </m:sSub>
                        </m:num>
                        <m:den>
                          <m:sSub>
                            <m:sSub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sSup>
                                <m:sSup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m:t>
                                  </m:r>
                                </m:e>
                                <m: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5</m:t>
                                  </m:r>
                                </m:sup>
                              </m:s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𝐵𝐻</m:t>
                              </m:r>
                            </m:sub>
                          </m:s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sSup>
                                <m:sSup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m:t>
                                  </m:r>
                                </m:e>
                                <m: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5</m:t>
                                  </m:r>
                                </m:sup>
                              </m:sSup>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𝐷𝑉𝐶𝑆</m:t>
                              </m:r>
                            </m:sub>
                          </m:sSub>
                        </m:den>
                      </m:f>
                    </m:oMath>
                  </m:oMathPara>
                </a14:m>
                <a:endParaRPr kumimoji="0" lang="en-US" sz="1400" b="0" i="0" u="none" strike="noStrike" kern="1200" cap="none" spc="0" normalizeH="0" baseline="0" noProof="0" dirty="0">
                  <a:ln>
                    <a:noFill/>
                  </a:ln>
                  <a:solidFill>
                    <a:srgbClr val="000000"/>
                  </a:solidFill>
                  <a:effectLst/>
                  <a:uLnTx/>
                  <a:uFillTx/>
                  <a:latin typeface="Comic Sans MS" charset="0"/>
                  <a:ea typeface="ＭＳ Ｐゴシック" charset="0"/>
                  <a:cs typeface="+mn-cs"/>
                </a:endParaRPr>
              </a:p>
            </p:txBody>
          </p:sp>
        </mc:Choice>
        <mc:Fallback xmlns="">
          <p:sp>
            <p:nvSpPr>
              <p:cNvPr id="18" name="ZoneTexte 17">
                <a:extLst>
                  <a:ext uri="{FF2B5EF4-FFF2-40B4-BE49-F238E27FC236}">
                    <a16:creationId xmlns:a16="http://schemas.microsoft.com/office/drawing/2014/main" id="{D54840DC-97EB-027B-896E-A413DC407640}"/>
                  </a:ext>
                </a:extLst>
              </p:cNvPr>
              <p:cNvSpPr txBox="1">
                <a:spLocks noRot="1" noChangeAspect="1" noMove="1" noResize="1" noEditPoints="1" noAdjustHandles="1" noChangeArrowheads="1" noChangeShapeType="1" noTextEdit="1"/>
              </p:cNvSpPr>
              <p:nvPr/>
            </p:nvSpPr>
            <p:spPr>
              <a:xfrm>
                <a:off x="9620692" y="4658586"/>
                <a:ext cx="1944314" cy="487954"/>
              </a:xfrm>
              <a:prstGeom prst="rect">
                <a:avLst/>
              </a:prstGeom>
              <a:blipFill>
                <a:blip r:embed="rId8"/>
                <a:stretch>
                  <a:fillRect l="-641" t="-2439" b="-9756"/>
                </a:stretch>
              </a:blipFill>
              <a:ln w="19050">
                <a:solidFill>
                  <a:srgbClr val="0000FF"/>
                </a:solidFill>
              </a:ln>
            </p:spPr>
            <p:txBody>
              <a:bodyPr/>
              <a:lstStyle/>
              <a:p>
                <a:r>
                  <a:rPr lang="en-US">
                    <a:noFill/>
                  </a:rPr>
                  <a:t> </a:t>
                </a:r>
              </a:p>
            </p:txBody>
          </p:sp>
        </mc:Fallback>
      </mc:AlternateContent>
      <p:sp>
        <p:nvSpPr>
          <p:cNvPr id="2" name="ZoneTexte 1">
            <a:extLst>
              <a:ext uri="{FF2B5EF4-FFF2-40B4-BE49-F238E27FC236}">
                <a16:creationId xmlns:a16="http://schemas.microsoft.com/office/drawing/2014/main" id="{04E2F07E-95E9-C656-4020-4746A3FA180B}"/>
              </a:ext>
            </a:extLst>
          </p:cNvPr>
          <p:cNvSpPr txBox="1"/>
          <p:nvPr/>
        </p:nvSpPr>
        <p:spPr>
          <a:xfrm>
            <a:off x="1203162" y="161462"/>
            <a:ext cx="25298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Nuclear structure</a:t>
            </a:r>
            <a:endParaRPr kumimoji="0" lang="en-US" sz="24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19" name="ZoneTexte 18">
            <a:extLst>
              <a:ext uri="{FF2B5EF4-FFF2-40B4-BE49-F238E27FC236}">
                <a16:creationId xmlns:a16="http://schemas.microsoft.com/office/drawing/2014/main" id="{23B781AA-9C2A-66D2-2121-083BF6CCBE11}"/>
              </a:ext>
            </a:extLst>
          </p:cNvPr>
          <p:cNvSpPr txBox="1"/>
          <p:nvPr/>
        </p:nvSpPr>
        <p:spPr>
          <a:xfrm>
            <a:off x="11581731" y="6465193"/>
            <a:ext cx="59022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Bauhaus 93" pitchFamily="82" charset="77"/>
                <a:ea typeface="+mn-ea"/>
                <a:cs typeface="+mn-cs"/>
              </a:rPr>
              <a:t>18/26</a:t>
            </a:r>
          </a:p>
        </p:txBody>
      </p:sp>
      <p:cxnSp>
        <p:nvCxnSpPr>
          <p:cNvPr id="20" name="Connecteur droit 19">
            <a:extLst>
              <a:ext uri="{FF2B5EF4-FFF2-40B4-BE49-F238E27FC236}">
                <a16:creationId xmlns:a16="http://schemas.microsoft.com/office/drawing/2014/main" id="{84DF84F1-371D-51F7-0C48-5B8DE869F3AF}"/>
              </a:ext>
            </a:extLst>
          </p:cNvPr>
          <p:cNvCxnSpPr>
            <a:cxnSpLocks/>
          </p:cNvCxnSpPr>
          <p:nvPr/>
        </p:nvCxnSpPr>
        <p:spPr>
          <a:xfrm>
            <a:off x="172285" y="6614592"/>
            <a:ext cx="11412000" cy="0"/>
          </a:xfrm>
          <a:prstGeom prst="line">
            <a:avLst/>
          </a:prstGeom>
          <a:ln>
            <a:solidFill>
              <a:schemeClr val="bg1">
                <a:lumMod val="65000"/>
              </a:schemeClr>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440839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31CA776E-959E-68F4-8930-B7D05F687800}"/>
              </a:ext>
            </a:extLst>
          </p:cNvPr>
          <p:cNvCxnSpPr>
            <a:cxnSpLocks/>
          </p:cNvCxnSpPr>
          <p:nvPr/>
        </p:nvCxnSpPr>
        <p:spPr>
          <a:xfrm>
            <a:off x="1152942" y="637858"/>
            <a:ext cx="10873406" cy="0"/>
          </a:xfrm>
          <a:prstGeom prst="line">
            <a:avLst/>
          </a:prstGeom>
          <a:ln>
            <a:solidFill>
              <a:schemeClr val="bg1">
                <a:lumMod val="65000"/>
              </a:schemeClr>
            </a:solidFill>
          </a:ln>
        </p:spPr>
        <p:style>
          <a:lnRef idx="3">
            <a:schemeClr val="accent3"/>
          </a:lnRef>
          <a:fillRef idx="0">
            <a:schemeClr val="accent3"/>
          </a:fillRef>
          <a:effectRef idx="2">
            <a:schemeClr val="accent3"/>
          </a:effectRef>
          <a:fontRef idx="minor">
            <a:schemeClr val="tx1"/>
          </a:fontRef>
        </p:style>
      </p:cxnSp>
      <p:pic>
        <p:nvPicPr>
          <p:cNvPr id="5" name="Image 4" descr="LP15122-Picture.eps">
            <a:extLst>
              <a:ext uri="{FF2B5EF4-FFF2-40B4-BE49-F238E27FC236}">
                <a16:creationId xmlns:a16="http://schemas.microsoft.com/office/drawing/2014/main" id="{CDF14035-EE07-8395-16D3-BA7C0537E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93" y="98532"/>
            <a:ext cx="1057446" cy="1057446"/>
          </a:xfrm>
          <a:prstGeom prst="rect">
            <a:avLst/>
          </a:prstGeom>
        </p:spPr>
      </p:pic>
      <p:sp>
        <p:nvSpPr>
          <p:cNvPr id="2" name="ZoneTexte 1">
            <a:extLst>
              <a:ext uri="{FF2B5EF4-FFF2-40B4-BE49-F238E27FC236}">
                <a16:creationId xmlns:a16="http://schemas.microsoft.com/office/drawing/2014/main" id="{8BC9458E-1959-A022-847F-CB94B2B414B7}"/>
              </a:ext>
            </a:extLst>
          </p:cNvPr>
          <p:cNvSpPr txBox="1"/>
          <p:nvPr/>
        </p:nvSpPr>
        <p:spPr>
          <a:xfrm>
            <a:off x="1203162" y="161462"/>
            <a:ext cx="25298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Nuclear structure</a:t>
            </a:r>
            <a:endParaRPr kumimoji="0" lang="en-US" sz="24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pic>
        <p:nvPicPr>
          <p:cNvPr id="8" name="Image 7">
            <a:extLst>
              <a:ext uri="{FF2B5EF4-FFF2-40B4-BE49-F238E27FC236}">
                <a16:creationId xmlns:a16="http://schemas.microsoft.com/office/drawing/2014/main" id="{351DD88F-339F-2456-5CC6-8A5627775443}"/>
              </a:ext>
            </a:extLst>
          </p:cNvPr>
          <p:cNvPicPr>
            <a:picLocks noChangeAspect="1"/>
          </p:cNvPicPr>
          <p:nvPr/>
        </p:nvPicPr>
        <p:blipFill>
          <a:blip r:embed="rId4"/>
          <a:stretch>
            <a:fillRect/>
          </a:stretch>
        </p:blipFill>
        <p:spPr>
          <a:xfrm>
            <a:off x="832009" y="3647537"/>
            <a:ext cx="3895179" cy="2921384"/>
          </a:xfrm>
          <a:prstGeom prst="rect">
            <a:avLst/>
          </a:prstGeom>
        </p:spPr>
      </p:pic>
      <p:sp>
        <p:nvSpPr>
          <p:cNvPr id="10" name="Text Box 9">
            <a:extLst>
              <a:ext uri="{FF2B5EF4-FFF2-40B4-BE49-F238E27FC236}">
                <a16:creationId xmlns:a16="http://schemas.microsoft.com/office/drawing/2014/main" id="{7954933F-F6D0-3B01-C5C4-7F9257AE081A}"/>
              </a:ext>
            </a:extLst>
          </p:cNvPr>
          <p:cNvSpPr txBox="1">
            <a:spLocks noChangeArrowheads="1"/>
          </p:cNvSpPr>
          <p:nvPr/>
        </p:nvSpPr>
        <p:spPr bwMode="auto">
          <a:xfrm>
            <a:off x="1218743" y="1024395"/>
            <a:ext cx="2113079" cy="400110"/>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ucida Calligraphy" charset="0"/>
                <a:ea typeface="+mn-ea"/>
                <a:cs typeface="+mn-cs"/>
              </a:rPr>
              <a:t>And Beyond...</a:t>
            </a:r>
          </a:p>
        </p:txBody>
      </p:sp>
      <p:sp>
        <p:nvSpPr>
          <p:cNvPr id="11" name="Rectangle 43">
            <a:extLst>
              <a:ext uri="{FF2B5EF4-FFF2-40B4-BE49-F238E27FC236}">
                <a16:creationId xmlns:a16="http://schemas.microsoft.com/office/drawing/2014/main" id="{ACA91C61-D889-88D3-7283-FE9ADFC1FAC2}"/>
              </a:ext>
            </a:extLst>
          </p:cNvPr>
          <p:cNvSpPr>
            <a:spLocks noChangeArrowheads="1"/>
          </p:cNvSpPr>
          <p:nvPr/>
        </p:nvSpPr>
        <p:spPr bwMode="auto">
          <a:xfrm>
            <a:off x="3748218" y="1137886"/>
            <a:ext cx="7440627"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S. Niccolai, P. Chatagnon, M. Hoballah, D. Marchand, C. Muñoz Camacho, E. Voutier, EPJ A 57 (2021) 226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Avenir Book" panose="02000503020000020003" pitchFamily="2" charset="0"/>
                <a:ea typeface="+mn-ea"/>
                <a:cs typeface="Microsoft Sans Serif" panose="020B0604020202020204" pitchFamily="34" charset="0"/>
              </a:rPr>
              <a:t>S. Fucini, M. Hattawy, M. Rinaldi, S. Scopetta, EPJ A 57 (2021) 273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S. Zhao et al. EPJ A 57 (2021) 240</a:t>
            </a:r>
            <a:endPar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endParaRPr>
          </a:p>
        </p:txBody>
      </p:sp>
      <p:pic>
        <p:nvPicPr>
          <p:cNvPr id="7" name="Image 6">
            <a:extLst>
              <a:ext uri="{FF2B5EF4-FFF2-40B4-BE49-F238E27FC236}">
                <a16:creationId xmlns:a16="http://schemas.microsoft.com/office/drawing/2014/main" id="{5D1E5A7F-A6F1-DF86-95CA-CE88FEF13475}"/>
              </a:ext>
            </a:extLst>
          </p:cNvPr>
          <p:cNvPicPr>
            <a:picLocks noChangeAspect="1"/>
          </p:cNvPicPr>
          <p:nvPr/>
        </p:nvPicPr>
        <p:blipFill>
          <a:blip r:embed="rId5"/>
          <a:stretch>
            <a:fillRect/>
          </a:stretch>
        </p:blipFill>
        <p:spPr>
          <a:xfrm>
            <a:off x="220211" y="2256499"/>
            <a:ext cx="2109116" cy="1871841"/>
          </a:xfrm>
          <a:prstGeom prst="rect">
            <a:avLst/>
          </a:prstGeom>
        </p:spPr>
      </p:pic>
      <p:sp>
        <p:nvSpPr>
          <p:cNvPr id="17" name="Text Box 6">
            <a:extLst>
              <a:ext uri="{FF2B5EF4-FFF2-40B4-BE49-F238E27FC236}">
                <a16:creationId xmlns:a16="http://schemas.microsoft.com/office/drawing/2014/main" id="{6B54C544-1E3C-3C1E-2440-65A49766420B}"/>
              </a:ext>
            </a:extLst>
          </p:cNvPr>
          <p:cNvSpPr txBox="1">
            <a:spLocks noChangeArrowheads="1"/>
          </p:cNvSpPr>
          <p:nvPr/>
        </p:nvSpPr>
        <p:spPr bwMode="auto">
          <a:xfrm>
            <a:off x="2627052" y="1855576"/>
            <a:ext cx="4612414" cy="1877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D60093"/>
              </a:buClr>
              <a:buSzTx/>
              <a:buFont typeface="Wingdings" pitchFamily="2" charset="2"/>
              <a:buChar char="v"/>
              <a:tabLst/>
              <a:defRPr/>
            </a:pPr>
            <a:r>
              <a:rPr kumimoji="0" lang="en-US" sz="1800" b="0" i="1" u="none" strike="noStrike" kern="1200" cap="none" spc="0" normalizeH="0" baseline="0" noProof="0" dirty="0">
                <a:ln>
                  <a:noFill/>
                </a:ln>
                <a:solidFill>
                  <a:srgbClr val="D70093"/>
                </a:solidFill>
                <a:effectLst/>
                <a:uLnTx/>
                <a:uFillTx/>
                <a:latin typeface="Microsoft Sans Serif" panose="020B0604020202020204" pitchFamily="34" charset="0"/>
                <a:ea typeface="+mn-ea"/>
                <a:cs typeface="Microsoft Sans Serif" panose="020B0604020202020204" pitchFamily="34" charset="0"/>
              </a:rPr>
              <a:t>Generalized </a:t>
            </a:r>
            <a:r>
              <a:rPr kumimoji="0" lang="en-US" sz="1800" b="0" i="1" u="none" strike="noStrike" kern="1200" cap="none" spc="0" normalizeH="0" baseline="0" noProof="0" dirty="0" err="1">
                <a:ln>
                  <a:noFill/>
                </a:ln>
                <a:solidFill>
                  <a:srgbClr val="D70093"/>
                </a:solidFill>
                <a:effectLst/>
                <a:uLnTx/>
                <a:uFillTx/>
                <a:latin typeface="Microsoft Sans Serif" panose="020B0604020202020204" pitchFamily="34" charset="0"/>
                <a:ea typeface="+mn-ea"/>
                <a:cs typeface="Microsoft Sans Serif" panose="020B0604020202020204" pitchFamily="34" charset="0"/>
              </a:rPr>
              <a:t>parton</a:t>
            </a:r>
            <a:r>
              <a:rPr kumimoji="0" lang="en-US" sz="1800" b="0" i="1" u="none" strike="noStrike" kern="1200" cap="none" spc="0" normalizeH="0" baseline="0" noProof="0" dirty="0">
                <a:ln>
                  <a:noFill/>
                </a:ln>
                <a:solidFill>
                  <a:srgbClr val="D70093"/>
                </a:solidFill>
                <a:effectLst/>
                <a:uLnTx/>
                <a:uFillTx/>
                <a:latin typeface="Microsoft Sans Serif" panose="020B0604020202020204" pitchFamily="34" charset="0"/>
                <a:ea typeface="+mn-ea"/>
                <a:cs typeface="Microsoft Sans Serif" panose="020B0604020202020204" pitchFamily="34" charset="0"/>
              </a:rPr>
              <a:t> distributions</a:t>
            </a:r>
          </a:p>
          <a:p>
            <a:pPr marL="0" marR="0" lvl="0" indent="0" algn="just" defTabSz="914400" rtl="0" eaLnBrk="1" fontAlgn="auto" latinLnBrk="0" hangingPunct="1">
              <a:lnSpc>
                <a:spcPct val="100000"/>
              </a:lnSpc>
              <a:spcBef>
                <a:spcPts val="0"/>
              </a:spcBef>
              <a:spcAft>
                <a:spcPts val="0"/>
              </a:spcAft>
              <a:buClr>
                <a:srgbClr val="D60093"/>
              </a:buClr>
              <a:buSzTx/>
              <a:buFontTx/>
              <a:buNone/>
              <a:tabLst/>
              <a:defRPr/>
            </a:pPr>
            <a:r>
              <a:rPr kumimoji="0" lang="en-US" sz="18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DVCS off the neutron</a:t>
            </a:r>
          </a:p>
          <a:p>
            <a:pPr marL="0" marR="0" lvl="0" indent="0" algn="just" defTabSz="914400" rtl="0" eaLnBrk="1" fontAlgn="auto" latinLnBrk="0" hangingPunct="1">
              <a:lnSpc>
                <a:spcPct val="100000"/>
              </a:lnSpc>
              <a:spcBef>
                <a:spcPts val="0"/>
              </a:spcBef>
              <a:spcAft>
                <a:spcPts val="0"/>
              </a:spcAft>
              <a:buClr>
                <a:srgbClr val="D60093"/>
              </a:buClr>
              <a:buSzTx/>
              <a:buFontTx/>
              <a:buNone/>
              <a:tabLst/>
              <a:defRPr/>
            </a:pPr>
            <a:r>
              <a:rPr kumimoji="0" lang="en-US" sz="16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 Coherent DVCS off the nucleus</a:t>
            </a:r>
          </a:p>
          <a:p>
            <a:pPr marL="0" marR="0" lvl="0" indent="0" algn="just" defTabSz="914400" rtl="0" eaLnBrk="1" fontAlgn="auto" latinLnBrk="0" hangingPunct="1">
              <a:lnSpc>
                <a:spcPct val="100000"/>
              </a:lnSpc>
              <a:spcBef>
                <a:spcPts val="0"/>
              </a:spcBef>
              <a:spcAft>
                <a:spcPts val="0"/>
              </a:spcAft>
              <a:buClr>
                <a:srgbClr val="D60093"/>
              </a:buClr>
              <a:buSzTx/>
              <a:buFontTx/>
              <a:buNone/>
              <a:tabLst/>
              <a:defRPr/>
            </a:pPr>
            <a:r>
              <a:rPr kumimoji="0" lang="en-US" sz="16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 Incoherent DVCS off the nucleus</a:t>
            </a:r>
          </a:p>
          <a:p>
            <a:pPr marL="0" marR="0" lvl="0" indent="0" algn="just" defTabSz="914400" rtl="0" eaLnBrk="1" fontAlgn="auto" latinLnBrk="0" hangingPunct="1">
              <a:lnSpc>
                <a:spcPct val="100000"/>
              </a:lnSpc>
              <a:spcBef>
                <a:spcPts val="0"/>
              </a:spcBef>
              <a:spcAft>
                <a:spcPts val="0"/>
              </a:spcAft>
              <a:buClr>
                <a:srgbClr val="D60093"/>
              </a:buClr>
              <a:buSzTx/>
              <a:buFontTx/>
              <a:buNone/>
              <a:tabLst/>
              <a:defRPr/>
            </a:pPr>
            <a:r>
              <a:rPr kumimoji="0" lang="en-US" sz="16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 Double DVCS off the proton</a:t>
            </a:r>
          </a:p>
          <a:p>
            <a:pPr marL="0" marR="0" lvl="0" indent="0" algn="just" defTabSz="914400" rtl="0" eaLnBrk="1" fontAlgn="auto" latinLnBrk="0" hangingPunct="1">
              <a:lnSpc>
                <a:spcPct val="100000"/>
              </a:lnSpc>
              <a:spcBef>
                <a:spcPts val="0"/>
              </a:spcBef>
              <a:spcAft>
                <a:spcPts val="0"/>
              </a:spcAft>
              <a:buClr>
                <a:srgbClr val="D60093"/>
              </a:buClr>
              <a:buSzTx/>
              <a:buFontTx/>
              <a:buNone/>
              <a:tabLst/>
              <a:defRPr/>
            </a:pPr>
            <a:r>
              <a:rPr kumimoji="0" lang="en-US" sz="16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 DVCS off polarized targets ?</a:t>
            </a:r>
          </a:p>
          <a:p>
            <a:pPr marL="0" marR="0" lvl="0" indent="0" algn="just" defTabSz="914400" rtl="0" eaLnBrk="1" fontAlgn="auto" latinLnBrk="0" hangingPunct="1">
              <a:lnSpc>
                <a:spcPct val="100000"/>
              </a:lnSpc>
              <a:spcBef>
                <a:spcPts val="0"/>
              </a:spcBef>
              <a:spcAft>
                <a:spcPts val="0"/>
              </a:spcAft>
              <a:buClr>
                <a:srgbClr val="D60093"/>
              </a:buClr>
              <a:buSzTx/>
              <a:buFontTx/>
              <a:buNone/>
              <a:tabLst/>
              <a:defRPr/>
            </a:pPr>
            <a:r>
              <a:rPr kumimoji="0" lang="en-US" sz="16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 ... </a:t>
            </a:r>
          </a:p>
        </p:txBody>
      </p:sp>
      <p:sp>
        <p:nvSpPr>
          <p:cNvPr id="18" name="ZoneTexte 17">
            <a:extLst>
              <a:ext uri="{FF2B5EF4-FFF2-40B4-BE49-F238E27FC236}">
                <a16:creationId xmlns:a16="http://schemas.microsoft.com/office/drawing/2014/main" id="{4D7E750B-B443-B3FE-92EF-B9E7E4A32876}"/>
              </a:ext>
            </a:extLst>
          </p:cNvPr>
          <p:cNvSpPr txBox="1"/>
          <p:nvPr/>
        </p:nvSpPr>
        <p:spPr>
          <a:xfrm>
            <a:off x="235977" y="1979504"/>
            <a:ext cx="199374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432FF"/>
                </a:solidFill>
                <a:effectLst/>
                <a:uLnTx/>
                <a:uFillTx/>
                <a:latin typeface="Calibri" panose="020F0502020204030204"/>
                <a:ea typeface="+mn-ea"/>
                <a:cs typeface="+mn-cs"/>
              </a:rPr>
              <a:t>ALERT</a:t>
            </a:r>
          </a:p>
        </p:txBody>
      </p:sp>
      <p:sp>
        <p:nvSpPr>
          <p:cNvPr id="19" name="ZoneTexte 18">
            <a:extLst>
              <a:ext uri="{FF2B5EF4-FFF2-40B4-BE49-F238E27FC236}">
                <a16:creationId xmlns:a16="http://schemas.microsoft.com/office/drawing/2014/main" id="{0380F8BA-F911-B05D-897A-EA8E51918AE5}"/>
              </a:ext>
            </a:extLst>
          </p:cNvPr>
          <p:cNvSpPr txBox="1"/>
          <p:nvPr/>
        </p:nvSpPr>
        <p:spPr>
          <a:xfrm>
            <a:off x="2347569" y="6246231"/>
            <a:ext cx="1993741"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srgbClr val="0432FF"/>
                </a:solidFill>
                <a:effectLst/>
                <a:uLnTx/>
                <a:uFillTx/>
                <a:latin typeface="Calibri" panose="020F0502020204030204"/>
                <a:ea typeface="+mn-ea"/>
                <a:cs typeface="+mn-cs"/>
              </a:rPr>
              <a:t>SoLID</a:t>
            </a:r>
            <a:r>
              <a:rPr kumimoji="0" lang="en-US" sz="1200" b="0" i="1" u="none" strike="noStrike" kern="1200" cap="none" spc="0" normalizeH="0" baseline="30000" noProof="0" dirty="0" err="1">
                <a:ln>
                  <a:noFill/>
                </a:ln>
                <a:solidFill>
                  <a:srgbClr val="0432FF"/>
                </a:solidFill>
                <a:effectLst/>
                <a:uLnTx/>
                <a:uFillTx/>
                <a:latin typeface="Symbol" pitchFamily="2" charset="2"/>
                <a:ea typeface="+mn-ea"/>
                <a:cs typeface="+mn-cs"/>
              </a:rPr>
              <a:t>m</a:t>
            </a:r>
            <a:endParaRPr kumimoji="0" lang="en-US" sz="1200" b="0" i="1" u="none" strike="noStrike" kern="1200" cap="none" spc="0" normalizeH="0" baseline="30000" noProof="0" dirty="0">
              <a:ln>
                <a:noFill/>
              </a:ln>
              <a:solidFill>
                <a:srgbClr val="0432FF"/>
              </a:solidFill>
              <a:effectLst/>
              <a:uLnTx/>
              <a:uFillTx/>
              <a:latin typeface="Symbol" pitchFamily="2" charset="2"/>
              <a:ea typeface="+mn-ea"/>
              <a:cs typeface="+mn-cs"/>
            </a:endParaRPr>
          </a:p>
        </p:txBody>
      </p:sp>
      <p:pic>
        <p:nvPicPr>
          <p:cNvPr id="25" name="Image 24">
            <a:extLst>
              <a:ext uri="{FF2B5EF4-FFF2-40B4-BE49-F238E27FC236}">
                <a16:creationId xmlns:a16="http://schemas.microsoft.com/office/drawing/2014/main" id="{3BD90C7E-3951-A7DB-A00A-91ADEED448FE}"/>
              </a:ext>
            </a:extLst>
          </p:cNvPr>
          <p:cNvPicPr>
            <a:picLocks noChangeAspect="1"/>
          </p:cNvPicPr>
          <p:nvPr/>
        </p:nvPicPr>
        <p:blipFill>
          <a:blip r:embed="rId6"/>
          <a:stretch>
            <a:fillRect/>
          </a:stretch>
        </p:blipFill>
        <p:spPr>
          <a:xfrm>
            <a:off x="8834806" y="1649320"/>
            <a:ext cx="3095319" cy="3674486"/>
          </a:xfrm>
          <a:prstGeom prst="rect">
            <a:avLst/>
          </a:prstGeom>
        </p:spPr>
      </p:pic>
      <mc:AlternateContent xmlns:mc="http://schemas.openxmlformats.org/markup-compatibility/2006" xmlns:a14="http://schemas.microsoft.com/office/drawing/2010/main">
        <mc:Choice Requires="a14">
          <p:sp>
            <p:nvSpPr>
              <p:cNvPr id="20" name="Text Box 6">
                <a:extLst>
                  <a:ext uri="{FF2B5EF4-FFF2-40B4-BE49-F238E27FC236}">
                    <a16:creationId xmlns:a16="http://schemas.microsoft.com/office/drawing/2014/main" id="{37EABD0C-5DB4-EF34-535D-F6C8717A2C88}"/>
                  </a:ext>
                </a:extLst>
              </p:cNvPr>
              <p:cNvSpPr txBox="1">
                <a:spLocks noChangeArrowheads="1"/>
              </p:cNvSpPr>
              <p:nvPr/>
            </p:nvSpPr>
            <p:spPr bwMode="auto">
              <a:xfrm>
                <a:off x="4241164" y="3681019"/>
                <a:ext cx="5069621" cy="1677062"/>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D60093"/>
                  </a:buClr>
                  <a:buSzTx/>
                  <a:buFont typeface="Wingdings" pitchFamily="2" charset="2"/>
                  <a:buChar char="v"/>
                  <a:tabLst/>
                  <a:defRPr/>
                </a:pPr>
                <a:r>
                  <a:rPr kumimoji="0" lang="en-US" sz="1800" b="0" i="1" u="none" strike="noStrike" kern="1200" cap="none" spc="0" normalizeH="0" baseline="0" noProof="0" dirty="0">
                    <a:ln>
                      <a:noFill/>
                    </a:ln>
                    <a:solidFill>
                      <a:srgbClr val="D70093"/>
                    </a:solidFill>
                    <a:effectLst/>
                    <a:uLnTx/>
                    <a:uFillTx/>
                    <a:latin typeface="Microsoft Sans Serif" panose="020B0604020202020204" pitchFamily="34" charset="0"/>
                    <a:ea typeface="+mn-ea"/>
                    <a:cs typeface="Microsoft Sans Serif" panose="020B0604020202020204" pitchFamily="34" charset="0"/>
                  </a:rPr>
                  <a:t>Electroweak physics</a:t>
                </a:r>
              </a:p>
              <a:p>
                <a:pPr marL="0" marR="0" lvl="0" indent="0" algn="just" defTabSz="914400" rtl="0" eaLnBrk="1" fontAlgn="auto" latinLnBrk="0" hangingPunct="1">
                  <a:lnSpc>
                    <a:spcPct val="100000"/>
                  </a:lnSpc>
                  <a:spcBef>
                    <a:spcPts val="0"/>
                  </a:spcBef>
                  <a:spcAft>
                    <a:spcPts val="0"/>
                  </a:spcAft>
                  <a:buClr>
                    <a:srgbClr val="D60093"/>
                  </a:buClr>
                  <a:buSzTx/>
                  <a:buFontTx/>
                  <a:buNone/>
                  <a:tabLst/>
                  <a:defRPr/>
                </a:pPr>
                <a:r>
                  <a:rPr kumimoji="0" lang="en-US" sz="18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Axial form factor of the proton</a:t>
                </a:r>
              </a:p>
              <a:p>
                <a:pPr marL="0" marR="0" lvl="0" indent="0" algn="just" defTabSz="914400" rtl="0" eaLnBrk="1" fontAlgn="auto" latinLnBrk="0" hangingPunct="1">
                  <a:lnSpc>
                    <a:spcPct val="100000"/>
                  </a:lnSpc>
                  <a:spcBef>
                    <a:spcPts val="0"/>
                  </a:spcBef>
                  <a:spcAft>
                    <a:spcPts val="0"/>
                  </a:spcAft>
                  <a:buClr>
                    <a:srgbClr val="D60093"/>
                  </a:buClr>
                  <a:buSzTx/>
                  <a:buFontTx/>
                  <a:buNone/>
                  <a:tabLst/>
                  <a:defRPr/>
                </a:pPr>
                <a:r>
                  <a:rPr kumimoji="0" lang="en-US" sz="16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 DIS on a longitudinally polarized target ?</a:t>
                </a:r>
              </a:p>
              <a:p>
                <a:pPr marL="0" marR="0" lvl="0" indent="0" algn="just" defTabSz="914400" rtl="0" eaLnBrk="1" fontAlgn="auto" latinLnBrk="0" hangingPunct="1">
                  <a:lnSpc>
                    <a:spcPct val="100000"/>
                  </a:lnSpc>
                  <a:spcBef>
                    <a:spcPts val="0"/>
                  </a:spcBef>
                  <a:spcAft>
                    <a:spcPts val="0"/>
                  </a:spcAft>
                  <a:buClr>
                    <a:srgbClr val="D60093"/>
                  </a:buClr>
                  <a:buSzTx/>
                  <a:buFontTx/>
                  <a:buNone/>
                  <a:tabLst/>
                  <a:defRPr/>
                </a:pPr>
                <a:r>
                  <a:rPr kumimoji="0" lang="en-US" sz="16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 Strangeness content of the nucleon ?</a:t>
                </a:r>
              </a:p>
              <a:p>
                <a:pPr marL="0" marR="0" lvl="0" indent="0" algn="just" defTabSz="914400" rtl="0" eaLnBrk="1" fontAlgn="auto" latinLnBrk="0" hangingPunct="1">
                  <a:lnSpc>
                    <a:spcPct val="100000"/>
                  </a:lnSpc>
                  <a:spcBef>
                    <a:spcPts val="0"/>
                  </a:spcBef>
                  <a:spcAft>
                    <a:spcPts val="0"/>
                  </a:spcAft>
                  <a:buClr>
                    <a:srgbClr val="D60093"/>
                  </a:buClr>
                  <a:buSzTx/>
                  <a:buFontTx/>
                  <a:buNone/>
                  <a:tabLst/>
                  <a:defRPr/>
                </a:pPr>
                <a:r>
                  <a:rPr kumimoji="0" lang="en-US" sz="16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 Electroweak structure function </a:t>
                </a:r>
                <a14:m>
                  <m:oMath xmlns:m="http://schemas.openxmlformats.org/officeDocument/2006/math">
                    <m:sSubSup>
                      <m:sSubSup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icrosoft Sans Serif" panose="020B0604020202020204" pitchFamily="34" charset="0"/>
                          </a:rPr>
                        </m:ctrlPr>
                      </m:sSubSup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icrosoft Sans Serif" panose="020B0604020202020204" pitchFamily="34" charset="0"/>
                          </a:rPr>
                          <m:t>𝐹</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icrosoft Sans Serif" panose="020B0604020202020204" pitchFamily="34" charset="0"/>
                          </a:rPr>
                          <m:t>3</m:t>
                        </m:r>
                      </m:sub>
                      <m:sup>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icrosoft Sans Serif" panose="020B0604020202020204" pitchFamily="34" charset="0"/>
                          </a:rPr>
                          <m:t>𝛾</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icrosoft Sans Serif" panose="020B0604020202020204" pitchFamily="34" charset="0"/>
                          </a:rPr>
                          <m:t>𝑍</m:t>
                        </m:r>
                      </m:sup>
                    </m:sSubSup>
                  </m:oMath>
                </a14:m>
                <a:endParaRPr kumimoji="0" lang="en-US" sz="16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endParaRPr>
              </a:p>
              <a:p>
                <a:pPr marL="0" marR="0" lvl="0" indent="0" algn="just" defTabSz="914400" rtl="0" eaLnBrk="1" fontAlgn="auto" latinLnBrk="0" hangingPunct="1">
                  <a:lnSpc>
                    <a:spcPct val="100000"/>
                  </a:lnSpc>
                  <a:spcBef>
                    <a:spcPts val="0"/>
                  </a:spcBef>
                  <a:spcAft>
                    <a:spcPts val="0"/>
                  </a:spcAft>
                  <a:buClr>
                    <a:srgbClr val="D60093"/>
                  </a:buClr>
                  <a:buSzTx/>
                  <a:buFontTx/>
                  <a:buNone/>
                  <a:tabLst/>
                  <a:defRPr/>
                </a:pPr>
                <a:r>
                  <a:rPr kumimoji="0" lang="en-US" sz="16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	- ...</a:t>
                </a:r>
              </a:p>
            </p:txBody>
          </p:sp>
        </mc:Choice>
        <mc:Fallback xmlns="">
          <p:sp>
            <p:nvSpPr>
              <p:cNvPr id="20" name="Text Box 6">
                <a:extLst>
                  <a:ext uri="{FF2B5EF4-FFF2-40B4-BE49-F238E27FC236}">
                    <a16:creationId xmlns:a16="http://schemas.microsoft.com/office/drawing/2014/main" id="{37EABD0C-5DB4-EF34-535D-F6C8717A2C88}"/>
                  </a:ext>
                </a:extLst>
              </p:cNvPr>
              <p:cNvSpPr txBox="1">
                <a:spLocks noRot="1" noChangeAspect="1" noMove="1" noResize="1" noEditPoints="1" noAdjustHandles="1" noChangeArrowheads="1" noChangeShapeType="1" noTextEdit="1"/>
              </p:cNvSpPr>
              <p:nvPr/>
            </p:nvSpPr>
            <p:spPr bwMode="auto">
              <a:xfrm>
                <a:off x="4241164" y="3681019"/>
                <a:ext cx="5069621" cy="1677062"/>
              </a:xfrm>
              <a:prstGeom prst="rect">
                <a:avLst/>
              </a:prstGeom>
              <a:blipFill>
                <a:blip r:embed="rId7"/>
                <a:stretch>
                  <a:fillRect l="-1003" t="-1504" b="-4511"/>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22" name="ZoneTexte 21">
            <a:extLst>
              <a:ext uri="{FF2B5EF4-FFF2-40B4-BE49-F238E27FC236}">
                <a16:creationId xmlns:a16="http://schemas.microsoft.com/office/drawing/2014/main" id="{7D767342-1257-13F6-7264-32A5D7C2CE79}"/>
              </a:ext>
            </a:extLst>
          </p:cNvPr>
          <p:cNvSpPr txBox="1"/>
          <p:nvPr/>
        </p:nvSpPr>
        <p:spPr>
          <a:xfrm>
            <a:off x="4533132" y="5436311"/>
            <a:ext cx="76960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Avenir Book" panose="02000503020000020003" pitchFamily="2" charset="0"/>
                <a:ea typeface="+mn-ea"/>
                <a:cs typeface="+mn-cs"/>
              </a:rPr>
              <a:t>E. Aschenauer, T. Burton, T. Martin, H. Spiesberger, M. Stratman, PRD 88 (2013) 114025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Avenir Book" panose="02000503020000020003" pitchFamily="2" charset="0"/>
                <a:ea typeface="+mn-ea"/>
                <a:cs typeface="+mn-cs"/>
              </a:rPr>
              <a:t>W. Melnitchouk, J.F. Owens EPJ A 57 (2021) 311   X. Zheng et al. Jefferson Lab Proposal PR12-21-006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Avenir Book" panose="02000503020000020003" pitchFamily="2" charset="0"/>
                <a:ea typeface="+mn-ea"/>
                <a:cs typeface="+mn-cs"/>
              </a:rPr>
              <a:t>D. Dutta et al. JLab Letter-of-Intent LOI12+23-002</a:t>
            </a:r>
            <a:endPar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n-cs"/>
            </a:endParaRPr>
          </a:p>
        </p:txBody>
      </p:sp>
      <p:sp>
        <p:nvSpPr>
          <p:cNvPr id="26" name="ZoneTexte 25">
            <a:extLst>
              <a:ext uri="{FF2B5EF4-FFF2-40B4-BE49-F238E27FC236}">
                <a16:creationId xmlns:a16="http://schemas.microsoft.com/office/drawing/2014/main" id="{BDFEF9C4-770E-1BB7-621D-08DB427CF4BD}"/>
              </a:ext>
            </a:extLst>
          </p:cNvPr>
          <p:cNvSpPr txBox="1"/>
          <p:nvPr/>
        </p:nvSpPr>
        <p:spPr>
          <a:xfrm>
            <a:off x="3673103" y="6167130"/>
            <a:ext cx="8020946"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icrosoft Sans Serif" panose="020B0604020202020204" pitchFamily="34" charset="0"/>
              </a:rPr>
              <a:t>This </a:t>
            </a:r>
            <a:r>
              <a:rPr kumimoji="0" lang="en-US" sz="1800" b="1" i="1" u="none" strike="noStrike" kern="1200" cap="none" spc="0" normalizeH="0" baseline="0" noProof="0" dirty="0">
                <a:ln>
                  <a:noFill/>
                </a:ln>
                <a:solidFill>
                  <a:srgbClr val="FF0000"/>
                </a:solidFill>
                <a:effectLst/>
                <a:uLnTx/>
                <a:uFillTx/>
                <a:latin typeface="Calibri" panose="020F0502020204030204"/>
                <a:ea typeface="+mn-ea"/>
                <a:cs typeface="Microsoft Sans Serif" panose="020B0604020202020204" pitchFamily="34" charset="0"/>
              </a:rPr>
              <a:t>list</a:t>
            </a:r>
            <a:r>
              <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icrosoft Sans Serif" panose="020B0604020202020204" pitchFamily="34" charset="0"/>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icrosoft Sans Serif" panose="020B0604020202020204" pitchFamily="34" charset="0"/>
              </a:rPr>
              <a:t>is not exhaustive  but only </a:t>
            </a:r>
            <a:r>
              <a:rPr kumimoji="0" lang="en-US" sz="1800" b="1" i="1" u="none" strike="noStrike" kern="1200" cap="none" spc="0" normalizeH="0" baseline="0" noProof="0" dirty="0">
                <a:ln>
                  <a:noFill/>
                </a:ln>
                <a:solidFill>
                  <a:srgbClr val="FF0000"/>
                </a:solidFill>
                <a:effectLst/>
                <a:uLnTx/>
                <a:uFillTx/>
                <a:latin typeface="Calibri" panose="020F0502020204030204"/>
                <a:ea typeface="+mn-ea"/>
                <a:cs typeface="Microsoft Sans Serif" panose="020B0604020202020204" pitchFamily="34" charset="0"/>
              </a:rPr>
              <a:t>indicative</a:t>
            </a:r>
            <a:r>
              <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icrosoft Sans Serif" panose="020B0604020202020204" pitchFamily="34" charset="0"/>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icrosoft Sans Serif" panose="020B0604020202020204" pitchFamily="34" charset="0"/>
              </a:rPr>
              <a:t>of the </a:t>
            </a:r>
            <a:r>
              <a:rPr kumimoji="0" lang="en-US" sz="1800" b="1" i="1" u="none" strike="noStrike" kern="1200" cap="none" spc="0" normalizeH="0" baseline="0" noProof="0" dirty="0">
                <a:ln>
                  <a:noFill/>
                </a:ln>
                <a:solidFill>
                  <a:srgbClr val="FF0000"/>
                </a:solidFill>
                <a:effectLst/>
                <a:uLnTx/>
                <a:uFillTx/>
                <a:latin typeface="Calibri" panose="020F0502020204030204"/>
                <a:ea typeface="+mn-ea"/>
                <a:cs typeface="Microsoft Sans Serif" panose="020B0604020202020204" pitchFamily="34" charset="0"/>
              </a:rPr>
              <a:t>current reflections</a:t>
            </a:r>
            <a:r>
              <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icrosoft Sans Serif" panose="020B0604020202020204" pitchFamily="34" charset="0"/>
              </a:rPr>
              <a:t>. </a:t>
            </a:r>
          </a:p>
        </p:txBody>
      </p:sp>
      <p:sp>
        <p:nvSpPr>
          <p:cNvPr id="9" name="ZoneTexte 8">
            <a:extLst>
              <a:ext uri="{FF2B5EF4-FFF2-40B4-BE49-F238E27FC236}">
                <a16:creationId xmlns:a16="http://schemas.microsoft.com/office/drawing/2014/main" id="{54D77495-8129-BFDE-FDD3-B4300ED49F1D}"/>
              </a:ext>
            </a:extLst>
          </p:cNvPr>
          <p:cNvSpPr txBox="1"/>
          <p:nvPr/>
        </p:nvSpPr>
        <p:spPr>
          <a:xfrm>
            <a:off x="11581731" y="6465193"/>
            <a:ext cx="59022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Bauhaus 93" pitchFamily="82" charset="77"/>
                <a:ea typeface="+mn-ea"/>
                <a:cs typeface="+mn-cs"/>
              </a:rPr>
              <a:t>20/26</a:t>
            </a:r>
          </a:p>
        </p:txBody>
      </p:sp>
      <p:cxnSp>
        <p:nvCxnSpPr>
          <p:cNvPr id="12" name="Connecteur droit 11">
            <a:extLst>
              <a:ext uri="{FF2B5EF4-FFF2-40B4-BE49-F238E27FC236}">
                <a16:creationId xmlns:a16="http://schemas.microsoft.com/office/drawing/2014/main" id="{6D78C693-77D9-918E-4492-8B65B7B2205E}"/>
              </a:ext>
            </a:extLst>
          </p:cNvPr>
          <p:cNvCxnSpPr>
            <a:cxnSpLocks/>
          </p:cNvCxnSpPr>
          <p:nvPr/>
        </p:nvCxnSpPr>
        <p:spPr>
          <a:xfrm>
            <a:off x="172285" y="6614592"/>
            <a:ext cx="11412000" cy="0"/>
          </a:xfrm>
          <a:prstGeom prst="line">
            <a:avLst/>
          </a:prstGeom>
          <a:ln>
            <a:solidFill>
              <a:schemeClr val="bg1">
                <a:lumMod val="65000"/>
              </a:schemeClr>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731010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3AE34-B910-448B-8B97-7DD3821ABB89}"/>
              </a:ext>
            </a:extLst>
          </p:cNvPr>
          <p:cNvSpPr>
            <a:spLocks noGrp="1"/>
          </p:cNvSpPr>
          <p:nvPr>
            <p:ph type="title"/>
          </p:nvPr>
        </p:nvSpPr>
        <p:spPr/>
        <p:txBody>
          <a:bodyPr/>
          <a:lstStyle/>
          <a:p>
            <a:r>
              <a:rPr lang="en-US" dirty="0"/>
              <a:t>Beyond the standard model</a:t>
            </a:r>
          </a:p>
        </p:txBody>
      </p:sp>
      <p:pic>
        <p:nvPicPr>
          <p:cNvPr id="4" name="Picture 3">
            <a:extLst>
              <a:ext uri="{FF2B5EF4-FFF2-40B4-BE49-F238E27FC236}">
                <a16:creationId xmlns:a16="http://schemas.microsoft.com/office/drawing/2014/main" id="{84CAEF7D-28AE-485A-BB56-0E89E6CD6E64}"/>
              </a:ext>
            </a:extLst>
          </p:cNvPr>
          <p:cNvPicPr>
            <a:picLocks noChangeAspect="1"/>
          </p:cNvPicPr>
          <p:nvPr/>
        </p:nvPicPr>
        <p:blipFill>
          <a:blip r:embed="rId3"/>
          <a:stretch>
            <a:fillRect/>
          </a:stretch>
        </p:blipFill>
        <p:spPr>
          <a:xfrm>
            <a:off x="1524000" y="986513"/>
            <a:ext cx="9144000" cy="4884974"/>
          </a:xfrm>
          <a:prstGeom prst="rect">
            <a:avLst/>
          </a:prstGeom>
        </p:spPr>
      </p:pic>
    </p:spTree>
    <p:extLst>
      <p:ext uri="{BB962C8B-B14F-4D97-AF65-F5344CB8AC3E}">
        <p14:creationId xmlns:p14="http://schemas.microsoft.com/office/powerpoint/2010/main" val="418083783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31CA776E-959E-68F4-8930-B7D05F687800}"/>
              </a:ext>
            </a:extLst>
          </p:cNvPr>
          <p:cNvCxnSpPr>
            <a:cxnSpLocks/>
          </p:cNvCxnSpPr>
          <p:nvPr/>
        </p:nvCxnSpPr>
        <p:spPr>
          <a:xfrm>
            <a:off x="1152942" y="637858"/>
            <a:ext cx="10873406" cy="0"/>
          </a:xfrm>
          <a:prstGeom prst="line">
            <a:avLst/>
          </a:prstGeom>
          <a:ln>
            <a:solidFill>
              <a:schemeClr val="bg1">
                <a:lumMod val="65000"/>
              </a:schemeClr>
            </a:solidFill>
          </a:ln>
        </p:spPr>
        <p:style>
          <a:lnRef idx="3">
            <a:schemeClr val="accent3"/>
          </a:lnRef>
          <a:fillRef idx="0">
            <a:schemeClr val="accent3"/>
          </a:fillRef>
          <a:effectRef idx="2">
            <a:schemeClr val="accent3"/>
          </a:effectRef>
          <a:fontRef idx="minor">
            <a:schemeClr val="tx1"/>
          </a:fontRef>
        </p:style>
      </p:cxnSp>
      <p:pic>
        <p:nvPicPr>
          <p:cNvPr id="5" name="Image 4" descr="LP15122-Picture.eps">
            <a:extLst>
              <a:ext uri="{FF2B5EF4-FFF2-40B4-BE49-F238E27FC236}">
                <a16:creationId xmlns:a16="http://schemas.microsoft.com/office/drawing/2014/main" id="{CDF14035-EE07-8395-16D3-BA7C0537E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93" y="98532"/>
            <a:ext cx="1057446" cy="1057446"/>
          </a:xfrm>
          <a:prstGeom prst="rect">
            <a:avLst/>
          </a:prstGeom>
        </p:spPr>
      </p:pic>
      <p:sp>
        <p:nvSpPr>
          <p:cNvPr id="2" name="ZoneTexte 1">
            <a:extLst>
              <a:ext uri="{FF2B5EF4-FFF2-40B4-BE49-F238E27FC236}">
                <a16:creationId xmlns:a16="http://schemas.microsoft.com/office/drawing/2014/main" id="{8BC9458E-1959-A022-847F-CB94B2B414B7}"/>
              </a:ext>
            </a:extLst>
          </p:cNvPr>
          <p:cNvSpPr txBox="1"/>
          <p:nvPr/>
        </p:nvSpPr>
        <p:spPr>
          <a:xfrm>
            <a:off x="1203162" y="161462"/>
            <a:ext cx="39517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Beyond the standard model</a:t>
            </a:r>
          </a:p>
        </p:txBody>
      </p:sp>
      <p:sp>
        <p:nvSpPr>
          <p:cNvPr id="8" name="Text Box 9">
            <a:extLst>
              <a:ext uri="{FF2B5EF4-FFF2-40B4-BE49-F238E27FC236}">
                <a16:creationId xmlns:a16="http://schemas.microsoft.com/office/drawing/2014/main" id="{E7F54C4C-523F-71F9-ED3B-97A9C24E1022}"/>
              </a:ext>
            </a:extLst>
          </p:cNvPr>
          <p:cNvSpPr txBox="1">
            <a:spLocks noChangeArrowheads="1"/>
          </p:cNvSpPr>
          <p:nvPr/>
        </p:nvSpPr>
        <p:spPr bwMode="auto">
          <a:xfrm>
            <a:off x="1217543" y="1020257"/>
            <a:ext cx="2113079" cy="400110"/>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Lucida Calligraphy" charset="0"/>
                <a:ea typeface="+mn-ea"/>
                <a:cs typeface="+mn-cs"/>
              </a:rPr>
              <a:t>And Beyond...</a:t>
            </a:r>
          </a:p>
        </p:txBody>
      </p:sp>
      <p:sp>
        <p:nvSpPr>
          <p:cNvPr id="9" name="Rectangle 43">
            <a:extLst>
              <a:ext uri="{FF2B5EF4-FFF2-40B4-BE49-F238E27FC236}">
                <a16:creationId xmlns:a16="http://schemas.microsoft.com/office/drawing/2014/main" id="{A4DEC7E1-7EA8-F5A4-319E-3CBBA561B81F}"/>
              </a:ext>
            </a:extLst>
          </p:cNvPr>
          <p:cNvSpPr>
            <a:spLocks noChangeArrowheads="1"/>
          </p:cNvSpPr>
          <p:nvPr/>
        </p:nvSpPr>
        <p:spPr bwMode="auto">
          <a:xfrm>
            <a:off x="4039962" y="5680483"/>
            <a:ext cx="811393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X. Zheng, J. </a:t>
            </a:r>
            <a:r>
              <a:rPr kumimoji="0" lang="en-US" sz="1200" b="0" i="0" u="none" strike="noStrike" kern="1200" cap="none" spc="0" normalizeH="0" baseline="0" noProof="0" dirty="0" err="1">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Erler</a:t>
            </a: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 Q. Liu, H. </a:t>
            </a:r>
            <a:r>
              <a:rPr kumimoji="0" lang="en-US" sz="1200" b="0" i="0" u="none" strike="noStrike" kern="1200" cap="none" spc="0" normalizeH="0" baseline="0" noProof="0" dirty="0" err="1">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Spiesberger</a:t>
            </a: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 EPJ A 57 (2021) 173    Y. </a:t>
            </a:r>
            <a:r>
              <a:rPr kumimoji="0" lang="en-US" sz="1200" b="0" i="0" u="none" strike="noStrike" kern="1200" cap="none" spc="0" normalizeH="0" baseline="0" noProof="0" dirty="0" err="1">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Furletova</a:t>
            </a: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 S. </a:t>
            </a:r>
            <a:r>
              <a:rPr kumimoji="0" lang="en-US" sz="1200" b="0" i="0" u="none" strike="noStrike" kern="1200" cap="none" spc="0" normalizeH="0" baseline="0" noProof="0" dirty="0" err="1">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Mantry</a:t>
            </a: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 EPJ A 57 (2021)  315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B. </a:t>
            </a:r>
            <a:r>
              <a:rPr kumimoji="0" lang="en-US" sz="1200" b="0" i="0" u="none" strike="noStrike" kern="1200" cap="none" spc="0" normalizeH="0" baseline="0" noProof="0" dirty="0" err="1">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Wojtsekhowski</a:t>
            </a:r>
            <a:r>
              <a:rPr kumimoji="0" lang="en-US" sz="1200" b="0" i="0" u="none" strike="noStrike" kern="1200" cap="none" spc="0" normalizeH="0" baseline="0" noProof="0" dirty="0">
                <a:ln>
                  <a:noFill/>
                </a:ln>
                <a:solidFill>
                  <a:prstClr val="black">
                    <a:lumMod val="50000"/>
                    <a:lumOff val="50000"/>
                  </a:prstClr>
                </a:solidFill>
                <a:effectLst/>
                <a:uLnTx/>
                <a:uFillTx/>
                <a:latin typeface="Avenir Book" panose="02000503020000020003" pitchFamily="2" charset="0"/>
                <a:ea typeface="+mn-ea"/>
                <a:cs typeface="Microsoft Sans Serif" panose="020B0604020202020204" pitchFamily="34" charset="0"/>
              </a:rPr>
              <a:t> et al. Jefferson Lab Proposal PR12+23-005  D. Mack Jefferson Letter-of-Intent PR12+23-005</a:t>
            </a:r>
          </a:p>
        </p:txBody>
      </p:sp>
      <p:grpSp>
        <p:nvGrpSpPr>
          <p:cNvPr id="16" name="Groupe 15">
            <a:extLst>
              <a:ext uri="{FF2B5EF4-FFF2-40B4-BE49-F238E27FC236}">
                <a16:creationId xmlns:a16="http://schemas.microsoft.com/office/drawing/2014/main" id="{3DAE261F-FBC4-A534-5E90-D3F9D5DE18F3}"/>
              </a:ext>
            </a:extLst>
          </p:cNvPr>
          <p:cNvGrpSpPr/>
          <p:nvPr/>
        </p:nvGrpSpPr>
        <p:grpSpPr>
          <a:xfrm>
            <a:off x="923201" y="3363295"/>
            <a:ext cx="3356585" cy="3125096"/>
            <a:chOff x="-463639" y="3622375"/>
            <a:chExt cx="3356585" cy="3125096"/>
          </a:xfrm>
        </p:grpSpPr>
        <p:pic>
          <p:nvPicPr>
            <p:cNvPr id="12" name="Image 11">
              <a:extLst>
                <a:ext uri="{FF2B5EF4-FFF2-40B4-BE49-F238E27FC236}">
                  <a16:creationId xmlns:a16="http://schemas.microsoft.com/office/drawing/2014/main" id="{0B98163F-25E5-9DEC-0F23-0579EDFEC40D}"/>
                </a:ext>
              </a:extLst>
            </p:cNvPr>
            <p:cNvPicPr>
              <a:picLocks noChangeAspect="1"/>
            </p:cNvPicPr>
            <p:nvPr/>
          </p:nvPicPr>
          <p:blipFill>
            <a:blip r:embed="rId4"/>
            <a:stretch>
              <a:fillRect/>
            </a:stretch>
          </p:blipFill>
          <p:spPr>
            <a:xfrm>
              <a:off x="-463639" y="3622375"/>
              <a:ext cx="3356585" cy="3125096"/>
            </a:xfrm>
            <a:prstGeom prst="rect">
              <a:avLst/>
            </a:prstGeom>
          </p:spPr>
        </p:pic>
        <p:sp>
          <p:nvSpPr>
            <p:cNvPr id="10" name="ZoneTexte 9">
              <a:extLst>
                <a:ext uri="{FF2B5EF4-FFF2-40B4-BE49-F238E27FC236}">
                  <a16:creationId xmlns:a16="http://schemas.microsoft.com/office/drawing/2014/main" id="{5AAA74D3-381B-3772-0F8E-8C8276D971F3}"/>
                </a:ext>
              </a:extLst>
            </p:cNvPr>
            <p:cNvSpPr txBox="1"/>
            <p:nvPr/>
          </p:nvSpPr>
          <p:spPr>
            <a:xfrm>
              <a:off x="552259" y="4382811"/>
              <a:ext cx="72006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FF"/>
                  </a:solidFill>
                  <a:effectLst/>
                  <a:uLnTx/>
                  <a:uFillTx/>
                  <a:latin typeface="Symbol" pitchFamily="2" charset="2"/>
                  <a:ea typeface="+mn-ea"/>
                  <a:cs typeface="+mn-cs"/>
                </a:rPr>
                <a:t>m</a:t>
              </a:r>
              <a:r>
                <a:rPr kumimoji="0" lang="en-US" sz="1200" b="1" i="0" u="none" strike="noStrike" kern="1200" cap="none" spc="0" normalizeH="0" baseline="30000" noProof="0">
                  <a:ln>
                    <a:noFill/>
                  </a:ln>
                  <a:solidFill>
                    <a:srgbClr val="0000FF"/>
                  </a:solidFill>
                  <a:effectLst/>
                  <a:uLnTx/>
                  <a:uFillTx/>
                  <a:latin typeface="Symbol" pitchFamily="2" charset="2"/>
                  <a:ea typeface="+mn-ea"/>
                  <a:cs typeface="+mn-cs"/>
                </a:rPr>
                <a:t>±</a:t>
              </a:r>
              <a:r>
                <a:rPr kumimoji="0" lang="en-US" sz="1200" b="1" i="0" u="none" strike="noStrike" kern="1200" cap="none" spc="0" normalizeH="0" baseline="0" noProof="0">
                  <a:ln>
                    <a:noFill/>
                  </a:ln>
                  <a:solidFill>
                    <a:srgbClr val="0000FF"/>
                  </a:solidFill>
                  <a:effectLst/>
                  <a:uLnTx/>
                  <a:uFillTx/>
                  <a:latin typeface="Calibri" panose="020F0502020204030204"/>
                  <a:ea typeface="+mn-ea"/>
                  <a:cs typeface="+mn-cs"/>
                </a:rPr>
                <a:t>-</a:t>
              </a:r>
              <a:r>
                <a:rPr kumimoji="0" lang="en-US" sz="1200" b="1" i="0" u="none" strike="noStrike" kern="1200" cap="none" spc="0" normalizeH="0" baseline="0" noProof="0">
                  <a:ln>
                    <a:noFill/>
                  </a:ln>
                  <a:solidFill>
                    <a:srgbClr val="0000FF"/>
                  </a:solidFill>
                  <a:effectLst/>
                  <a:uLnTx/>
                  <a:uFillTx/>
                  <a:latin typeface="Calibri" panose="020F0502020204030204" pitchFamily="34" charset="0"/>
                  <a:ea typeface="+mn-ea"/>
                  <a:cs typeface="Calibri" panose="020F0502020204030204" pitchFamily="34" charset="0"/>
                </a:rPr>
                <a:t>CERN</a:t>
              </a:r>
            </a:p>
          </p:txBody>
        </p:sp>
        <p:sp>
          <p:nvSpPr>
            <p:cNvPr id="11" name="ZoneTexte 10">
              <a:extLst>
                <a:ext uri="{FF2B5EF4-FFF2-40B4-BE49-F238E27FC236}">
                  <a16:creationId xmlns:a16="http://schemas.microsoft.com/office/drawing/2014/main" id="{293F469D-42BB-443B-5CE9-3CA74000702F}"/>
                </a:ext>
              </a:extLst>
            </p:cNvPr>
            <p:cNvSpPr txBox="1"/>
            <p:nvPr/>
          </p:nvSpPr>
          <p:spPr>
            <a:xfrm>
              <a:off x="1379352" y="5393481"/>
              <a:ext cx="7832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e</a:t>
              </a:r>
              <a:r>
                <a:rPr kumimoji="0" lang="en-US" sz="1200" b="1" i="0" u="none" strike="noStrike" kern="1200" cap="none" spc="0" normalizeH="0" baseline="30000" noProof="0">
                  <a:ln>
                    <a:noFill/>
                  </a:ln>
                  <a:solidFill>
                    <a:srgbClr val="FF0000"/>
                  </a:solidFill>
                  <a:effectLst/>
                  <a:uLnTx/>
                  <a:uFillTx/>
                  <a:latin typeface="Symbol" pitchFamily="2" charset="2"/>
                  <a:ea typeface="+mn-ea"/>
                  <a:cs typeface="+mn-cs"/>
                </a:rPr>
                <a:t>±</a:t>
              </a:r>
              <a:r>
                <a:rPr kumimoji="0" lang="en-US" sz="1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-SoLID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projected</a:t>
              </a:r>
            </a:p>
          </p:txBody>
        </p:sp>
      </p:grpSp>
      <p:pic>
        <p:nvPicPr>
          <p:cNvPr id="18" name="Image 17">
            <a:extLst>
              <a:ext uri="{FF2B5EF4-FFF2-40B4-BE49-F238E27FC236}">
                <a16:creationId xmlns:a16="http://schemas.microsoft.com/office/drawing/2014/main" id="{BC66A220-BD8C-FD65-A4EB-919D5CF237AF}"/>
              </a:ext>
            </a:extLst>
          </p:cNvPr>
          <p:cNvPicPr>
            <a:picLocks noChangeAspect="1"/>
          </p:cNvPicPr>
          <p:nvPr/>
        </p:nvPicPr>
        <p:blipFill>
          <a:blip r:embed="rId5"/>
          <a:stretch>
            <a:fillRect/>
          </a:stretch>
        </p:blipFill>
        <p:spPr>
          <a:xfrm>
            <a:off x="4732354" y="4375090"/>
            <a:ext cx="2941610" cy="1052420"/>
          </a:xfrm>
          <a:prstGeom prst="rect">
            <a:avLst/>
          </a:prstGeom>
        </p:spPr>
      </p:pic>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A653BBFD-2FD5-211C-3589-D0CA46DE73F6}"/>
                  </a:ext>
                </a:extLst>
              </p:cNvPr>
              <p:cNvSpPr txBox="1"/>
              <p:nvPr/>
            </p:nvSpPr>
            <p:spPr>
              <a:xfrm>
                <a:off x="5140633" y="3833568"/>
                <a:ext cx="2129471" cy="372731"/>
              </a:xfrm>
              <a:prstGeom prst="rect">
                <a:avLst/>
              </a:prstGeom>
              <a:solidFill>
                <a:srgbClr val="EEDEFF"/>
              </a:solidFill>
              <a:ln w="15875">
                <a:solidFill>
                  <a:srgbClr val="CC01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𝑋</m:t>
                      </m:r>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9" name="ZoneTexte 18">
                <a:extLst>
                  <a:ext uri="{FF2B5EF4-FFF2-40B4-BE49-F238E27FC236}">
                    <a16:creationId xmlns:a16="http://schemas.microsoft.com/office/drawing/2014/main" id="{A653BBFD-2FD5-211C-3589-D0CA46DE73F6}"/>
                  </a:ext>
                </a:extLst>
              </p:cNvPr>
              <p:cNvSpPr txBox="1">
                <a:spLocks noRot="1" noChangeAspect="1" noMove="1" noResize="1" noEditPoints="1" noAdjustHandles="1" noChangeArrowheads="1" noChangeShapeType="1" noTextEdit="1"/>
              </p:cNvSpPr>
              <p:nvPr/>
            </p:nvSpPr>
            <p:spPr>
              <a:xfrm>
                <a:off x="5140633" y="3833568"/>
                <a:ext cx="2129471" cy="372731"/>
              </a:xfrm>
              <a:prstGeom prst="rect">
                <a:avLst/>
              </a:prstGeom>
              <a:blipFill>
                <a:blip r:embed="rId6"/>
                <a:stretch>
                  <a:fillRect b="-9375"/>
                </a:stretch>
              </a:blipFill>
              <a:ln w="15875">
                <a:solidFill>
                  <a:srgbClr val="CC01FF"/>
                </a:solidFill>
              </a:ln>
            </p:spPr>
            <p:txBody>
              <a:bodyPr/>
              <a:lstStyle/>
              <a:p>
                <a:r>
                  <a:rPr lang="en-US">
                    <a:noFill/>
                  </a:rPr>
                  <a:t> </a:t>
                </a:r>
              </a:p>
            </p:txBody>
          </p:sp>
        </mc:Fallback>
      </mc:AlternateContent>
      <p:pic>
        <p:nvPicPr>
          <p:cNvPr id="20" name="Image 19">
            <a:extLst>
              <a:ext uri="{FF2B5EF4-FFF2-40B4-BE49-F238E27FC236}">
                <a16:creationId xmlns:a16="http://schemas.microsoft.com/office/drawing/2014/main" id="{B8F683CD-A205-EEAF-AF01-149FA4739C8E}"/>
              </a:ext>
            </a:extLst>
          </p:cNvPr>
          <p:cNvPicPr>
            <a:picLocks noChangeAspect="1"/>
          </p:cNvPicPr>
          <p:nvPr/>
        </p:nvPicPr>
        <p:blipFill>
          <a:blip r:embed="rId7"/>
          <a:stretch>
            <a:fillRect/>
          </a:stretch>
        </p:blipFill>
        <p:spPr>
          <a:xfrm>
            <a:off x="7824985" y="2873971"/>
            <a:ext cx="4091309" cy="2381926"/>
          </a:xfrm>
          <a:prstGeom prst="rect">
            <a:avLst/>
          </a:prstGeom>
        </p:spPr>
      </p:pic>
      <p:sp>
        <p:nvSpPr>
          <p:cNvPr id="21" name="Rectangle 20">
            <a:extLst>
              <a:ext uri="{FF2B5EF4-FFF2-40B4-BE49-F238E27FC236}">
                <a16:creationId xmlns:a16="http://schemas.microsoft.com/office/drawing/2014/main" id="{94D9D6FD-F37C-299F-C82B-83F0E27EC662}"/>
              </a:ext>
            </a:extLst>
          </p:cNvPr>
          <p:cNvSpPr/>
          <p:nvPr/>
        </p:nvSpPr>
        <p:spPr>
          <a:xfrm>
            <a:off x="10721372" y="2659611"/>
            <a:ext cx="115448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FF"/>
                </a:solidFill>
                <a:effectLst/>
                <a:uLnTx/>
                <a:uFillTx/>
                <a:latin typeface="Lucida Calligraphy" panose="03010101010101010101" pitchFamily="66" charset="77"/>
                <a:ea typeface="+mn-ea"/>
                <a:cs typeface="+mn-cs"/>
              </a:rPr>
              <a:t>L</a:t>
            </a:r>
            <a:r>
              <a:rPr kumimoji="0" lang="en-US" sz="1200" b="0" i="0" u="none" strike="noStrike" kern="1200" cap="none" spc="0" normalizeH="0" baseline="0" noProof="0">
                <a:ln>
                  <a:noFill/>
                </a:ln>
                <a:solidFill>
                  <a:srgbClr val="0000FF"/>
                </a:solidFill>
                <a:effectLst/>
                <a:uLnTx/>
                <a:uFillTx/>
                <a:latin typeface="Calibri" panose="020F0502020204030204"/>
                <a:ea typeface="+mn-ea"/>
                <a:cs typeface="+mn-cs"/>
              </a:rPr>
              <a:t> ≥ 10</a:t>
            </a:r>
            <a:r>
              <a:rPr kumimoji="0" lang="en-US" sz="1200" b="0" i="0" u="none" strike="noStrike" kern="1200" cap="none" spc="0" normalizeH="0" baseline="30000" noProof="0">
                <a:ln>
                  <a:noFill/>
                </a:ln>
                <a:solidFill>
                  <a:srgbClr val="0000FF"/>
                </a:solidFill>
                <a:effectLst/>
                <a:uLnTx/>
                <a:uFillTx/>
                <a:latin typeface="Calibri" panose="020F0502020204030204"/>
                <a:ea typeface="+mn-ea"/>
                <a:cs typeface="+mn-cs"/>
              </a:rPr>
              <a:t>38</a:t>
            </a:r>
            <a:r>
              <a:rPr kumimoji="0" lang="en-US" sz="1200" b="0" i="0" u="none" strike="noStrike" kern="1200" cap="none" spc="0" normalizeH="0" baseline="0" noProof="0">
                <a:ln>
                  <a:noFill/>
                </a:ln>
                <a:solidFill>
                  <a:srgbClr val="0000FF"/>
                </a:solidFill>
                <a:effectLst/>
                <a:uLnTx/>
                <a:uFillTx/>
                <a:latin typeface="Calibri" panose="020F0502020204030204"/>
                <a:ea typeface="+mn-ea"/>
                <a:cs typeface="+mn-cs"/>
              </a:rPr>
              <a:t>cm</a:t>
            </a:r>
            <a:r>
              <a:rPr kumimoji="0" lang="en-US" sz="1200" b="0" i="0" u="none" strike="noStrike" kern="1200" cap="none" spc="0" normalizeH="0" baseline="30000" noProof="0">
                <a:ln>
                  <a:noFill/>
                </a:ln>
                <a:solidFill>
                  <a:srgbClr val="0000FF"/>
                </a:solidFill>
                <a:effectLst/>
                <a:uLnTx/>
                <a:uFillTx/>
                <a:latin typeface="Calibri" panose="020F0502020204030204"/>
                <a:ea typeface="+mn-ea"/>
                <a:cs typeface="+mn-cs"/>
              </a:rPr>
              <a:t>-2</a:t>
            </a:r>
            <a:r>
              <a:rPr kumimoji="0" lang="en-US" sz="1200" b="0" i="0" u="none" strike="noStrike" kern="1200" cap="none" spc="0" normalizeH="0" baseline="0" noProof="0">
                <a:ln>
                  <a:noFill/>
                </a:ln>
                <a:solidFill>
                  <a:srgbClr val="0000FF"/>
                </a:solidFill>
                <a:effectLst/>
                <a:uLnTx/>
                <a:uFillTx/>
                <a:latin typeface="Calibri" panose="020F0502020204030204"/>
                <a:ea typeface="+mn-ea"/>
                <a:cs typeface="+mn-cs"/>
              </a:rPr>
              <a:t>⋅s</a:t>
            </a:r>
            <a:r>
              <a:rPr kumimoji="0" lang="en-US" sz="1200" b="0" i="0" u="none" strike="noStrike" kern="1200" cap="none" spc="0" normalizeH="0" baseline="30000" noProof="0">
                <a:ln>
                  <a:noFill/>
                </a:ln>
                <a:solidFill>
                  <a:srgbClr val="0000FF"/>
                </a:solidFill>
                <a:effectLst/>
                <a:uLnTx/>
                <a:uFillTx/>
                <a:latin typeface="Calibri" panose="020F0502020204030204"/>
                <a:ea typeface="+mn-ea"/>
                <a:cs typeface="+mn-cs"/>
              </a:rPr>
              <a:t>-1</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Image 23">
            <a:extLst>
              <a:ext uri="{FF2B5EF4-FFF2-40B4-BE49-F238E27FC236}">
                <a16:creationId xmlns:a16="http://schemas.microsoft.com/office/drawing/2014/main" id="{665C7DCB-9A95-E288-82D6-FB228B5916D5}"/>
              </a:ext>
            </a:extLst>
          </p:cNvPr>
          <p:cNvPicPr>
            <a:picLocks noChangeAspect="1"/>
          </p:cNvPicPr>
          <p:nvPr/>
        </p:nvPicPr>
        <p:blipFill>
          <a:blip r:embed="rId8"/>
          <a:stretch>
            <a:fillRect/>
          </a:stretch>
        </p:blipFill>
        <p:spPr>
          <a:xfrm>
            <a:off x="1419409" y="1671736"/>
            <a:ext cx="4254500" cy="1155700"/>
          </a:xfrm>
          <a:prstGeom prst="rect">
            <a:avLst/>
          </a:prstGeom>
        </p:spPr>
      </p:pic>
      <p:sp>
        <p:nvSpPr>
          <p:cNvPr id="25" name="Text Box 6">
            <a:extLst>
              <a:ext uri="{FF2B5EF4-FFF2-40B4-BE49-F238E27FC236}">
                <a16:creationId xmlns:a16="http://schemas.microsoft.com/office/drawing/2014/main" id="{9E20D6F0-D8BA-410E-E4FD-260A01D3EB56}"/>
              </a:ext>
            </a:extLst>
          </p:cNvPr>
          <p:cNvSpPr txBox="1">
            <a:spLocks noChangeArrowheads="1"/>
          </p:cNvSpPr>
          <p:nvPr/>
        </p:nvSpPr>
        <p:spPr bwMode="auto">
          <a:xfrm>
            <a:off x="6212260" y="1398000"/>
            <a:ext cx="4612414"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D60093"/>
              </a:buClr>
              <a:buSzTx/>
              <a:buFont typeface="Wingdings" pitchFamily="2" charset="2"/>
              <a:buChar char="v"/>
              <a:tabLst/>
              <a:defRPr/>
            </a:pPr>
            <a:r>
              <a:rPr kumimoji="0" lang="en-US" sz="1800" b="0" i="1" u="none" strike="noStrike" kern="1200" cap="none" spc="0" normalizeH="0" baseline="0" noProof="0">
                <a:ln>
                  <a:noFill/>
                </a:ln>
                <a:solidFill>
                  <a:srgbClr val="D70093"/>
                </a:solidFill>
                <a:effectLst/>
                <a:uLnTx/>
                <a:uFillTx/>
                <a:latin typeface="Microsoft Sans Serif" panose="020B0604020202020204" pitchFamily="34" charset="0"/>
                <a:ea typeface="+mn-ea"/>
                <a:cs typeface="Microsoft Sans Serif" panose="020B0604020202020204" pitchFamily="34" charset="0"/>
              </a:rPr>
              <a:t>Testing standard model predictions</a:t>
            </a:r>
          </a:p>
          <a:p>
            <a:pPr marL="0" marR="0" lvl="0" indent="0" algn="just" defTabSz="914400" rtl="0" eaLnBrk="1" fontAlgn="auto" latinLnBrk="0" hangingPunct="1">
              <a:lnSpc>
                <a:spcPct val="100000"/>
              </a:lnSpc>
              <a:spcBef>
                <a:spcPts val="0"/>
              </a:spcBef>
              <a:spcAft>
                <a:spcPts val="0"/>
              </a:spcAft>
              <a:buClr>
                <a:srgbClr val="D60093"/>
              </a:buClr>
              <a:buSzTx/>
              <a:buFontTx/>
              <a:buNone/>
              <a:tabLst/>
              <a:defRPr/>
            </a:pPr>
            <a:r>
              <a:rPr kumimoji="0" lang="en-US" sz="1800" b="0" i="0" u="none" strike="noStrike" kern="1200" cap="none" spc="0" normalizeH="0" baseline="0" noProof="0">
                <a:ln>
                  <a:noFill/>
                </a:ln>
                <a:solidFill>
                  <a:prstClr val="black"/>
                </a:solidFill>
                <a:effectLst/>
                <a:uLnTx/>
                <a:uFillTx/>
                <a:latin typeface="Microsoft Sans Serif" panose="020B0604020202020204" pitchFamily="34" charset="0"/>
                <a:ea typeface="+mn-ea"/>
                <a:cs typeface="Microsoft Sans Serif" panose="020B0604020202020204" pitchFamily="34" charset="0"/>
              </a:rPr>
              <a:t>	</a:t>
            </a:r>
            <a:r>
              <a:rPr kumimoji="0" lang="en-US" sz="1600" b="0" i="0" u="none" strike="noStrike" kern="1200" cap="none" spc="0" normalizeH="0" baseline="0" noProof="0">
                <a:ln>
                  <a:noFill/>
                </a:ln>
                <a:solidFill>
                  <a:prstClr val="black"/>
                </a:solidFill>
                <a:effectLst/>
                <a:uLnTx/>
                <a:uFillTx/>
                <a:latin typeface="Microsoft Sans Serif" panose="020B0604020202020204" pitchFamily="34" charset="0"/>
                <a:ea typeface="+mn-ea"/>
                <a:cs typeface="Microsoft Sans Serif" panose="020B0604020202020204" pitchFamily="34" charset="0"/>
              </a:rPr>
              <a:t>- Dark matter search</a:t>
            </a:r>
          </a:p>
          <a:p>
            <a:pPr marL="0" marR="0" lvl="0" indent="0" algn="just" defTabSz="914400" rtl="0" eaLnBrk="1" fontAlgn="auto" latinLnBrk="0" hangingPunct="1">
              <a:lnSpc>
                <a:spcPct val="100000"/>
              </a:lnSpc>
              <a:spcBef>
                <a:spcPts val="0"/>
              </a:spcBef>
              <a:spcAft>
                <a:spcPts val="0"/>
              </a:spcAft>
              <a:buClr>
                <a:srgbClr val="D60093"/>
              </a:buClr>
              <a:buSzTx/>
              <a:buFontTx/>
              <a:buNone/>
              <a:tabLst/>
              <a:defRPr/>
            </a:pPr>
            <a:r>
              <a:rPr kumimoji="0" lang="en-US" sz="1600" b="0" i="0" u="none" strike="noStrike" kern="1200" cap="none" spc="0" normalizeH="0" baseline="0" noProof="0">
                <a:ln>
                  <a:noFill/>
                </a:ln>
                <a:solidFill>
                  <a:prstClr val="black"/>
                </a:solidFill>
                <a:effectLst/>
                <a:uLnTx/>
                <a:uFillTx/>
                <a:latin typeface="Microsoft Sans Serif" panose="020B0604020202020204" pitchFamily="34" charset="0"/>
                <a:ea typeface="+mn-ea"/>
                <a:cs typeface="Microsoft Sans Serif" panose="020B0604020202020204" pitchFamily="34" charset="0"/>
              </a:rPr>
              <a:t>	- Axial-axial neutral current coupling</a:t>
            </a:r>
          </a:p>
          <a:p>
            <a:pPr marL="0" marR="0" lvl="0" indent="0" algn="just" defTabSz="914400" rtl="0" eaLnBrk="1" fontAlgn="auto" latinLnBrk="0" hangingPunct="1">
              <a:lnSpc>
                <a:spcPct val="100000"/>
              </a:lnSpc>
              <a:spcBef>
                <a:spcPts val="0"/>
              </a:spcBef>
              <a:spcAft>
                <a:spcPts val="0"/>
              </a:spcAft>
              <a:buClr>
                <a:srgbClr val="D60093"/>
              </a:buClr>
              <a:buSzTx/>
              <a:buFontTx/>
              <a:buNone/>
              <a:tabLst/>
              <a:defRPr/>
            </a:pPr>
            <a:r>
              <a:rPr kumimoji="0" lang="en-US" sz="1600" b="0" i="0" u="none" strike="noStrike" kern="1200" cap="none" spc="0" normalizeH="0" baseline="0" noProof="0">
                <a:ln>
                  <a:noFill/>
                </a:ln>
                <a:solidFill>
                  <a:prstClr val="black"/>
                </a:solidFill>
                <a:effectLst/>
                <a:uLnTx/>
                <a:uFillTx/>
                <a:latin typeface="Microsoft Sans Serif" panose="020B0604020202020204" pitchFamily="34" charset="0"/>
                <a:ea typeface="+mn-ea"/>
                <a:cs typeface="Microsoft Sans Serif" panose="020B0604020202020204" pitchFamily="34" charset="0"/>
              </a:rPr>
              <a:t>	- Charged lepton flavor violation ?</a:t>
            </a:r>
          </a:p>
          <a:p>
            <a:pPr marL="0" marR="0" lvl="0" indent="0" algn="just" defTabSz="914400" rtl="0" eaLnBrk="1" fontAlgn="auto" latinLnBrk="0" hangingPunct="1">
              <a:lnSpc>
                <a:spcPct val="100000"/>
              </a:lnSpc>
              <a:spcBef>
                <a:spcPts val="0"/>
              </a:spcBef>
              <a:spcAft>
                <a:spcPts val="0"/>
              </a:spcAft>
              <a:buClr>
                <a:srgbClr val="D60093"/>
              </a:buClr>
              <a:buSzTx/>
              <a:buFontTx/>
              <a:buNone/>
              <a:tabLst/>
              <a:defRPr/>
            </a:pPr>
            <a:r>
              <a:rPr kumimoji="0" lang="en-US" sz="1600" b="0" i="0" u="none" strike="noStrike" kern="1200" cap="none" spc="0" normalizeH="0" baseline="0" noProof="0">
                <a:ln>
                  <a:noFill/>
                </a:ln>
                <a:solidFill>
                  <a:prstClr val="black"/>
                </a:solidFill>
                <a:effectLst/>
                <a:uLnTx/>
                <a:uFillTx/>
                <a:latin typeface="Microsoft Sans Serif" panose="020B0604020202020204" pitchFamily="34" charset="0"/>
                <a:ea typeface="+mn-ea"/>
                <a:cs typeface="Microsoft Sans Serif" panose="020B0604020202020204" pitchFamily="34" charset="0"/>
              </a:rPr>
              <a:t>	- ...</a:t>
            </a:r>
          </a:p>
        </p:txBody>
      </p:sp>
      <p:sp>
        <p:nvSpPr>
          <p:cNvPr id="27" name="Ellipse 26">
            <a:extLst>
              <a:ext uri="{FF2B5EF4-FFF2-40B4-BE49-F238E27FC236}">
                <a16:creationId xmlns:a16="http://schemas.microsoft.com/office/drawing/2014/main" id="{AC7095A7-D19C-2B75-2E45-B4A6A2A35A5D}"/>
              </a:ext>
            </a:extLst>
          </p:cNvPr>
          <p:cNvSpPr/>
          <p:nvPr/>
        </p:nvSpPr>
        <p:spPr>
          <a:xfrm>
            <a:off x="4529136" y="3104830"/>
            <a:ext cx="396000" cy="342000"/>
          </a:xfrm>
          <a:prstGeom prst="ellipse">
            <a:avLst/>
          </a:prstGeom>
          <a:solidFill>
            <a:srgbClr val="FF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Image 22">
            <a:extLst>
              <a:ext uri="{FF2B5EF4-FFF2-40B4-BE49-F238E27FC236}">
                <a16:creationId xmlns:a16="http://schemas.microsoft.com/office/drawing/2014/main" id="{983CAECF-B010-7CD3-E8D8-98BA16B17ADE}"/>
              </a:ext>
            </a:extLst>
          </p:cNvPr>
          <p:cNvPicPr>
            <a:picLocks noChangeAspect="1"/>
          </p:cNvPicPr>
          <p:nvPr/>
        </p:nvPicPr>
        <p:blipFill>
          <a:blip r:embed="rId9"/>
          <a:stretch>
            <a:fillRect/>
          </a:stretch>
        </p:blipFill>
        <p:spPr>
          <a:xfrm>
            <a:off x="68488" y="2931160"/>
            <a:ext cx="6090087" cy="702702"/>
          </a:xfrm>
          <a:prstGeom prst="rect">
            <a:avLst/>
          </a:prstGeom>
        </p:spPr>
      </p:pic>
      <mc:AlternateContent xmlns:mc="http://schemas.openxmlformats.org/markup-compatibility/2006" xmlns:a14="http://schemas.microsoft.com/office/drawing/2010/main">
        <mc:Choice Requires="a14">
          <p:sp>
            <p:nvSpPr>
              <p:cNvPr id="28" name="ZoneTexte 27">
                <a:extLst>
                  <a:ext uri="{FF2B5EF4-FFF2-40B4-BE49-F238E27FC236}">
                    <a16:creationId xmlns:a16="http://schemas.microsoft.com/office/drawing/2014/main" id="{82779C24-D149-B778-0B73-AE6EC6F94BA3}"/>
                  </a:ext>
                </a:extLst>
              </p:cNvPr>
              <p:cNvSpPr txBox="1"/>
              <p:nvPr/>
            </p:nvSpPr>
            <p:spPr>
              <a:xfrm>
                <a:off x="9604698" y="5292625"/>
                <a:ext cx="2275110" cy="3109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d>
                            <m:dPr>
                              <m:begChr m:val="["/>
                              <m:endChr m:val="]"/>
                              <m:ctrlP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type m:val="lin"/>
                                  <m:ctrlP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m:t>
                                      </m:r>
                                    </m:e>
                                    <m:sub>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sub>
                                  </m:sSub>
                                  <m:sSub>
                                    <m:sSubPr>
                                      <m:ctrlP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m:t>
                                      </m:r>
                                    </m:e>
                                    <m:sub>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𝛽</m:t>
                                      </m:r>
                                    </m:sub>
                                  </m:sSub>
                                </m:num>
                                <m:den>
                                  <m:sSubSup>
                                    <m:sSubSupPr>
                                      <m:ctrlP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e>
                                    <m:sub>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𝐿𝑄</m:t>
                                      </m:r>
                                    </m:sub>
                                    <m:sup>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bSup>
                                </m:den>
                              </m:f>
                            </m:e>
                          </m:d>
                        </m:num>
                        <m:den>
                          <m:sSub>
                            <m:sSubPr>
                              <m:ctrlP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d>
                                <m:dPr>
                                  <m:begChr m:val="["/>
                                  <m:endChr m:val="]"/>
                                  <m:ctrlP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type m:val="lin"/>
                                      <m:ctrlP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m:t>
                                          </m:r>
                                        </m:e>
                                        <m:sub>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sub>
                                      </m:sSub>
                                      <m:sSub>
                                        <m:sSubPr>
                                          <m:ctrlP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m:t>
                                          </m:r>
                                        </m:e>
                                        <m:sub>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𝛽</m:t>
                                          </m:r>
                                        </m:sub>
                                      </m:sSub>
                                    </m:num>
                                    <m:den>
                                      <m:sSubSup>
                                        <m:sSubSupPr>
                                          <m:ctrlP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e>
                                        <m:sub>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𝐿𝑄</m:t>
                                          </m:r>
                                        </m:sub>
                                        <m:sup>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bSup>
                                    </m:den>
                                  </m:f>
                                </m:e>
                              </m:d>
                            </m:e>
                            <m:sub>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𝐻𝐸𝑅𝐴</m:t>
                              </m:r>
                            </m:sub>
                          </m:sSub>
                        </m:den>
                      </m:f>
                    </m:oMath>
                  </m:oMathPara>
                </a14:m>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28" name="ZoneTexte 27">
                <a:extLst>
                  <a:ext uri="{FF2B5EF4-FFF2-40B4-BE49-F238E27FC236}">
                    <a16:creationId xmlns:a16="http://schemas.microsoft.com/office/drawing/2014/main" id="{82779C24-D149-B778-0B73-AE6EC6F94BA3}"/>
                  </a:ext>
                </a:extLst>
              </p:cNvPr>
              <p:cNvSpPr txBox="1">
                <a:spLocks noRot="1" noChangeAspect="1" noMove="1" noResize="1" noEditPoints="1" noAdjustHandles="1" noChangeArrowheads="1" noChangeShapeType="1" noTextEdit="1"/>
              </p:cNvSpPr>
              <p:nvPr/>
            </p:nvSpPr>
            <p:spPr>
              <a:xfrm>
                <a:off x="9604698" y="5292625"/>
                <a:ext cx="2275110" cy="310919"/>
              </a:xfrm>
              <a:prstGeom prst="rect">
                <a:avLst/>
              </a:prstGeom>
              <a:blipFill>
                <a:blip r:embed="rId10"/>
                <a:stretch>
                  <a:fillRect t="-92308" b="-134615"/>
                </a:stretch>
              </a:blipFill>
            </p:spPr>
            <p:txBody>
              <a:bodyPr/>
              <a:lstStyle/>
              <a:p>
                <a:r>
                  <a:rPr lang="en-US">
                    <a:noFill/>
                  </a:rPr>
                  <a:t> </a:t>
                </a:r>
              </a:p>
            </p:txBody>
          </p:sp>
        </mc:Fallback>
      </mc:AlternateContent>
      <p:sp>
        <p:nvSpPr>
          <p:cNvPr id="29" name="ZoneTexte 28">
            <a:extLst>
              <a:ext uri="{FF2B5EF4-FFF2-40B4-BE49-F238E27FC236}">
                <a16:creationId xmlns:a16="http://schemas.microsoft.com/office/drawing/2014/main" id="{D78B23B3-2D87-4BFE-AC57-ED2B11E39145}"/>
              </a:ext>
            </a:extLst>
          </p:cNvPr>
          <p:cNvSpPr txBox="1"/>
          <p:nvPr/>
        </p:nvSpPr>
        <p:spPr>
          <a:xfrm>
            <a:off x="3673103" y="6167130"/>
            <a:ext cx="8020946"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icrosoft Sans Serif" panose="020B0604020202020204" pitchFamily="34" charset="0"/>
              </a:rPr>
              <a:t>This </a:t>
            </a:r>
            <a:r>
              <a:rPr kumimoji="0" lang="en-US" sz="1800" b="1" i="1" u="none" strike="noStrike" kern="1200" cap="none" spc="0" normalizeH="0" baseline="0" noProof="0">
                <a:ln>
                  <a:noFill/>
                </a:ln>
                <a:solidFill>
                  <a:srgbClr val="FF0000"/>
                </a:solidFill>
                <a:effectLst/>
                <a:uLnTx/>
                <a:uFillTx/>
                <a:latin typeface="Calibri" panose="020F0502020204030204"/>
                <a:ea typeface="+mn-ea"/>
                <a:cs typeface="Microsoft Sans Serif" panose="020B0604020202020204" pitchFamily="34" charset="0"/>
              </a:rPr>
              <a:t>list</a:t>
            </a:r>
            <a:r>
              <a:rPr kumimoji="0" lang="en-US" sz="1800" b="0" i="1" u="none" strike="noStrike" kern="1200" cap="none" spc="0" normalizeH="0" baseline="0" noProof="0">
                <a:ln>
                  <a:noFill/>
                </a:ln>
                <a:solidFill>
                  <a:srgbClr val="FF0000"/>
                </a:solidFill>
                <a:effectLst/>
                <a:uLnTx/>
                <a:uFillTx/>
                <a:latin typeface="Calibri" panose="020F0502020204030204"/>
                <a:ea typeface="+mn-ea"/>
                <a:cs typeface="Microsoft Sans Serif" panose="020B0604020202020204" pitchFamily="34" charset="0"/>
              </a:rPr>
              <a:t> </a:t>
            </a:r>
            <a:r>
              <a:rPr kumimoji="0" lang="en-US" sz="1800" b="0" i="1" u="none" strike="noStrike" kern="1200" cap="none" spc="0" normalizeH="0" baseline="0" noProof="0">
                <a:ln>
                  <a:noFill/>
                </a:ln>
                <a:solidFill>
                  <a:prstClr val="black"/>
                </a:solidFill>
                <a:effectLst/>
                <a:uLnTx/>
                <a:uFillTx/>
                <a:latin typeface="Calibri" panose="020F0502020204030204"/>
                <a:ea typeface="+mn-ea"/>
                <a:cs typeface="Microsoft Sans Serif" panose="020B0604020202020204" pitchFamily="34" charset="0"/>
              </a:rPr>
              <a:t>is not exhaustive  but only </a:t>
            </a:r>
            <a:r>
              <a:rPr kumimoji="0" lang="en-US" sz="1800" b="1" i="1" u="none" strike="noStrike" kern="1200" cap="none" spc="0" normalizeH="0" baseline="0" noProof="0">
                <a:ln>
                  <a:noFill/>
                </a:ln>
                <a:solidFill>
                  <a:srgbClr val="FF0000"/>
                </a:solidFill>
                <a:effectLst/>
                <a:uLnTx/>
                <a:uFillTx/>
                <a:latin typeface="Calibri" panose="020F0502020204030204"/>
                <a:ea typeface="+mn-ea"/>
                <a:cs typeface="Microsoft Sans Serif" panose="020B0604020202020204" pitchFamily="34" charset="0"/>
              </a:rPr>
              <a:t>indicative</a:t>
            </a:r>
            <a:r>
              <a:rPr kumimoji="0" lang="en-US" sz="1800" b="0" i="1" u="none" strike="noStrike" kern="1200" cap="none" spc="0" normalizeH="0" baseline="0" noProof="0">
                <a:ln>
                  <a:noFill/>
                </a:ln>
                <a:solidFill>
                  <a:srgbClr val="FF0000"/>
                </a:solidFill>
                <a:effectLst/>
                <a:uLnTx/>
                <a:uFillTx/>
                <a:latin typeface="Calibri" panose="020F0502020204030204"/>
                <a:ea typeface="+mn-ea"/>
                <a:cs typeface="Microsoft Sans Serif" panose="020B0604020202020204" pitchFamily="34" charset="0"/>
              </a:rPr>
              <a:t> </a:t>
            </a:r>
            <a:r>
              <a:rPr kumimoji="0" lang="en-US" sz="1800" b="0" i="1" u="none" strike="noStrike" kern="1200" cap="none" spc="0" normalizeH="0" baseline="0" noProof="0">
                <a:ln>
                  <a:noFill/>
                </a:ln>
                <a:solidFill>
                  <a:prstClr val="black"/>
                </a:solidFill>
                <a:effectLst/>
                <a:uLnTx/>
                <a:uFillTx/>
                <a:latin typeface="Calibri" panose="020F0502020204030204"/>
                <a:ea typeface="+mn-ea"/>
                <a:cs typeface="Microsoft Sans Serif" panose="020B0604020202020204" pitchFamily="34" charset="0"/>
              </a:rPr>
              <a:t>of the </a:t>
            </a:r>
            <a:r>
              <a:rPr kumimoji="0" lang="en-US" sz="1800" b="1" i="1" u="none" strike="noStrike" kern="1200" cap="none" spc="0" normalizeH="0" baseline="0" noProof="0">
                <a:ln>
                  <a:noFill/>
                </a:ln>
                <a:solidFill>
                  <a:srgbClr val="FF0000"/>
                </a:solidFill>
                <a:effectLst/>
                <a:uLnTx/>
                <a:uFillTx/>
                <a:latin typeface="Calibri" panose="020F0502020204030204"/>
                <a:ea typeface="+mn-ea"/>
                <a:cs typeface="Microsoft Sans Serif" panose="020B0604020202020204" pitchFamily="34" charset="0"/>
              </a:rPr>
              <a:t>current proposals</a:t>
            </a:r>
            <a:r>
              <a:rPr kumimoji="0" lang="en-US" sz="1800" b="0" i="1" u="none" strike="noStrike" kern="1200" cap="none" spc="0" normalizeH="0" baseline="0" noProof="0">
                <a:ln>
                  <a:noFill/>
                </a:ln>
                <a:solidFill>
                  <a:srgbClr val="FF0000"/>
                </a:solidFill>
                <a:effectLst/>
                <a:uLnTx/>
                <a:uFillTx/>
                <a:latin typeface="Calibri" panose="020F0502020204030204"/>
                <a:ea typeface="+mn-ea"/>
                <a:cs typeface="Microsoft Sans Serif" panose="020B0604020202020204" pitchFamily="34" charset="0"/>
              </a:rPr>
              <a:t>. </a:t>
            </a:r>
          </a:p>
        </p:txBody>
      </p:sp>
      <p:sp>
        <p:nvSpPr>
          <p:cNvPr id="7" name="ZoneTexte 6">
            <a:extLst>
              <a:ext uri="{FF2B5EF4-FFF2-40B4-BE49-F238E27FC236}">
                <a16:creationId xmlns:a16="http://schemas.microsoft.com/office/drawing/2014/main" id="{568913B1-7FF9-7A5F-C32B-A7A9636202D9}"/>
              </a:ext>
            </a:extLst>
          </p:cNvPr>
          <p:cNvSpPr txBox="1"/>
          <p:nvPr/>
        </p:nvSpPr>
        <p:spPr>
          <a:xfrm>
            <a:off x="11581731" y="6465193"/>
            <a:ext cx="59022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Bauhaus 93" pitchFamily="82" charset="77"/>
                <a:ea typeface="+mn-ea"/>
                <a:cs typeface="+mn-cs"/>
              </a:rPr>
              <a:t>22/26</a:t>
            </a:r>
          </a:p>
        </p:txBody>
      </p:sp>
      <p:cxnSp>
        <p:nvCxnSpPr>
          <p:cNvPr id="17" name="Connecteur droit 16">
            <a:extLst>
              <a:ext uri="{FF2B5EF4-FFF2-40B4-BE49-F238E27FC236}">
                <a16:creationId xmlns:a16="http://schemas.microsoft.com/office/drawing/2014/main" id="{43653BCF-C662-EB8A-E3D8-C7644E1B4555}"/>
              </a:ext>
            </a:extLst>
          </p:cNvPr>
          <p:cNvCxnSpPr>
            <a:cxnSpLocks/>
          </p:cNvCxnSpPr>
          <p:nvPr/>
        </p:nvCxnSpPr>
        <p:spPr>
          <a:xfrm>
            <a:off x="172285" y="6614592"/>
            <a:ext cx="11412000" cy="0"/>
          </a:xfrm>
          <a:prstGeom prst="line">
            <a:avLst/>
          </a:prstGeom>
          <a:ln>
            <a:solidFill>
              <a:schemeClr val="bg1">
                <a:lumMod val="65000"/>
              </a:schemeClr>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665856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912" y="165589"/>
            <a:ext cx="11780108" cy="487490"/>
          </a:xfrm>
        </p:spPr>
        <p:txBody>
          <a:bodyPr>
            <a:noAutofit/>
          </a:bodyPr>
          <a:lstStyle/>
          <a:p>
            <a:r>
              <a:rPr lang="en-US" sz="3600" dirty="0"/>
              <a:t>Polarized Electrons for </a:t>
            </a:r>
            <a:r>
              <a:rPr lang="en-US" sz="3600" dirty="0">
                <a:solidFill>
                  <a:srgbClr val="FF0000"/>
                </a:solidFill>
              </a:rPr>
              <a:t>Polarized</a:t>
            </a:r>
            <a:r>
              <a:rPr lang="en-US" sz="3600" dirty="0"/>
              <a:t> </a:t>
            </a:r>
            <a:r>
              <a:rPr lang="en-US" sz="3600" dirty="0">
                <a:solidFill>
                  <a:srgbClr val="FF0000"/>
                </a:solidFill>
              </a:rPr>
              <a:t>Positrons</a:t>
            </a:r>
            <a:r>
              <a:rPr lang="en-US" sz="3600" dirty="0"/>
              <a:t> (</a:t>
            </a:r>
            <a:r>
              <a:rPr lang="en-US" sz="3600" dirty="0" err="1"/>
              <a:t>PEPPo</a:t>
            </a:r>
            <a:r>
              <a:rPr lang="en-US" sz="3600" dirty="0"/>
              <a:t>) </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pic>
        <p:nvPicPr>
          <p:cNvPr id="8" name="Content Placeholder 7">
            <a:extLst>
              <a:ext uri="{FF2B5EF4-FFF2-40B4-BE49-F238E27FC236}">
                <a16:creationId xmlns:a16="http://schemas.microsoft.com/office/drawing/2014/main" id="{CB260100-6590-9D2A-1912-92C933D1EAE5}"/>
              </a:ext>
            </a:extLst>
          </p:cNvPr>
          <p:cNvPicPr>
            <a:picLocks noGrp="1" noChangeAspect="1"/>
          </p:cNvPicPr>
          <p:nvPr>
            <p:ph idx="13"/>
          </p:nvPr>
        </p:nvPicPr>
        <p:blipFill>
          <a:blip r:embed="rId3"/>
          <a:stretch>
            <a:fillRect/>
          </a:stretch>
        </p:blipFill>
        <p:spPr>
          <a:xfrm>
            <a:off x="7537910" y="829975"/>
            <a:ext cx="4324790" cy="5990635"/>
          </a:xfrm>
        </p:spPr>
      </p:pic>
      <p:sp>
        <p:nvSpPr>
          <p:cNvPr id="9" name="TextBox 8">
            <a:extLst>
              <a:ext uri="{FF2B5EF4-FFF2-40B4-BE49-F238E27FC236}">
                <a16:creationId xmlns:a16="http://schemas.microsoft.com/office/drawing/2014/main" id="{79A58308-5C9B-F462-EBFA-4077816DC727}"/>
              </a:ext>
            </a:extLst>
          </p:cNvPr>
          <p:cNvSpPr txBox="1"/>
          <p:nvPr/>
        </p:nvSpPr>
        <p:spPr>
          <a:xfrm>
            <a:off x="366847" y="829975"/>
            <a:ext cx="4815806" cy="646331"/>
          </a:xfrm>
          <a:prstGeom prst="rect">
            <a:avLst/>
          </a:prstGeom>
          <a:noFill/>
        </p:spPr>
        <p:txBody>
          <a:bodyPr wrap="none" rtlCol="0">
            <a:spAutoFit/>
          </a:bodyPr>
          <a:lstStyle/>
          <a:p>
            <a:r>
              <a:rPr lang="en-US" dirty="0">
                <a:hlinkClick r:id="rId4"/>
              </a:rPr>
              <a:t>https://doi.org/10.1103/PhysRevLett.116.214801</a:t>
            </a:r>
            <a:endParaRPr lang="en-US" dirty="0"/>
          </a:p>
          <a:p>
            <a:endParaRPr lang="en-US" dirty="0"/>
          </a:p>
        </p:txBody>
      </p:sp>
      <p:pic>
        <p:nvPicPr>
          <p:cNvPr id="10" name="Picture Placeholder 7" descr="C:\Documents and Settings\grames\Desktop\images\install_111222\photo.JPG">
            <a:extLst>
              <a:ext uri="{FF2B5EF4-FFF2-40B4-BE49-F238E27FC236}">
                <a16:creationId xmlns:a16="http://schemas.microsoft.com/office/drawing/2014/main" id="{67989486-BC13-8787-FBBA-ECB5A6AD2DE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4482" b="4482"/>
          <a:stretch>
            <a:fillRect/>
          </a:stretch>
        </p:blipFill>
        <p:spPr bwMode="auto">
          <a:xfrm>
            <a:off x="411893" y="1369080"/>
            <a:ext cx="6768396" cy="4625071"/>
          </a:xfrm>
          <a:prstGeom prst="rect">
            <a:avLst/>
          </a:prstGeom>
          <a:noFill/>
          <a:ln w="25400">
            <a:solidFill>
              <a:schemeClr val="accent4">
                <a:lumMod val="50000"/>
                <a:lumOff val="50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F615A7E2-7CD7-C71E-4707-C88A482C633D}"/>
              </a:ext>
            </a:extLst>
          </p:cNvPr>
          <p:cNvSpPr txBox="1"/>
          <p:nvPr/>
        </p:nvSpPr>
        <p:spPr>
          <a:xfrm>
            <a:off x="329300" y="6094561"/>
            <a:ext cx="6123482" cy="369332"/>
          </a:xfrm>
          <a:prstGeom prst="rect">
            <a:avLst/>
          </a:prstGeom>
          <a:noFill/>
        </p:spPr>
        <p:txBody>
          <a:bodyPr wrap="square">
            <a:spAutoFit/>
          </a:bodyPr>
          <a:lstStyle/>
          <a:p>
            <a:r>
              <a:rPr lang="en-US" dirty="0"/>
              <a:t>Photo of the </a:t>
            </a:r>
            <a:r>
              <a:rPr lang="en-US" dirty="0" err="1"/>
              <a:t>PEPPo</a:t>
            </a:r>
            <a:r>
              <a:rPr lang="en-US" dirty="0"/>
              <a:t> setup in the injector area of CEABF.</a:t>
            </a:r>
          </a:p>
        </p:txBody>
      </p:sp>
    </p:spTree>
    <p:extLst>
      <p:ext uri="{BB962C8B-B14F-4D97-AF65-F5344CB8AC3E}">
        <p14:creationId xmlns:p14="http://schemas.microsoft.com/office/powerpoint/2010/main" val="1751402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5A2E-91CD-9F88-BA2E-11BA5C697C21}"/>
              </a:ext>
            </a:extLst>
          </p:cNvPr>
          <p:cNvSpPr>
            <a:spLocks noGrp="1"/>
          </p:cNvSpPr>
          <p:nvPr>
            <p:ph type="title"/>
          </p:nvPr>
        </p:nvSpPr>
        <p:spPr>
          <a:xfrm>
            <a:off x="1524000" y="80289"/>
            <a:ext cx="9144000" cy="546022"/>
          </a:xfrm>
        </p:spPr>
        <p:txBody>
          <a:bodyPr>
            <a:noAutofit/>
          </a:bodyPr>
          <a:lstStyle/>
          <a:p>
            <a:pPr algn="ctr"/>
            <a:r>
              <a:rPr lang="en-US" sz="2800" b="0" dirty="0">
                <a:latin typeface="Arial" panose="020B0604020202020204" pitchFamily="34" charset="0"/>
              </a:rPr>
              <a:t>Proposed Timeline</a:t>
            </a:r>
          </a:p>
        </p:txBody>
      </p:sp>
      <p:sp>
        <p:nvSpPr>
          <p:cNvPr id="5" name="Slide Number Placeholder 4">
            <a:extLst>
              <a:ext uri="{FF2B5EF4-FFF2-40B4-BE49-F238E27FC236}">
                <a16:creationId xmlns:a16="http://schemas.microsoft.com/office/drawing/2014/main" id="{5E4A69C3-2BF3-5AAF-89A2-D3857A7260B6}"/>
              </a:ext>
            </a:extLst>
          </p:cNvPr>
          <p:cNvSpPr>
            <a:spLocks noGrp="1"/>
          </p:cNvSpPr>
          <p:nvPr>
            <p:ph type="sldNum" sz="quarter" idx="12"/>
          </p:nvPr>
        </p:nvSpPr>
        <p:spPr/>
        <p:txBody>
          <a:bodyPr/>
          <a:lstStyle/>
          <a:p>
            <a:fld id="{07E1C93C-5050-FC42-8F10-D22D4F119D13}" type="slidenum">
              <a:rPr lang="en-US" smtClean="0"/>
              <a:pPr/>
              <a:t>20</a:t>
            </a:fld>
            <a:endParaRPr lang="en-US" dirty="0"/>
          </a:p>
        </p:txBody>
      </p:sp>
      <p:sp>
        <p:nvSpPr>
          <p:cNvPr id="13" name="TextBox 12">
            <a:extLst>
              <a:ext uri="{FF2B5EF4-FFF2-40B4-BE49-F238E27FC236}">
                <a16:creationId xmlns:a16="http://schemas.microsoft.com/office/drawing/2014/main" id="{04BE4F61-BADB-520E-7F6B-97D0CA7129BD}"/>
              </a:ext>
            </a:extLst>
          </p:cNvPr>
          <p:cNvSpPr txBox="1"/>
          <p:nvPr/>
        </p:nvSpPr>
        <p:spPr>
          <a:xfrm>
            <a:off x="1524000" y="1522239"/>
            <a:ext cx="9144000" cy="300082"/>
          </a:xfrm>
          <a:prstGeom prst="rect">
            <a:avLst/>
          </a:prstGeom>
          <a:noFill/>
        </p:spPr>
        <p:txBody>
          <a:bodyPr wrap="square" rtlCol="0">
            <a:spAutoFit/>
          </a:bodyPr>
          <a:lstStyle/>
          <a:p>
            <a:pPr algn="ctr"/>
            <a:r>
              <a:rPr lang="en-US" sz="1350" dirty="0"/>
              <a:t>Gantt chart to give a rough idea when these project could become a reality.</a:t>
            </a:r>
          </a:p>
        </p:txBody>
      </p:sp>
      <p:pic>
        <p:nvPicPr>
          <p:cNvPr id="15" name="Picture 14">
            <a:extLst>
              <a:ext uri="{FF2B5EF4-FFF2-40B4-BE49-F238E27FC236}">
                <a16:creationId xmlns:a16="http://schemas.microsoft.com/office/drawing/2014/main" id="{F703C439-4F11-5C7D-B50C-AC07D0E72DB0}"/>
              </a:ext>
            </a:extLst>
          </p:cNvPr>
          <p:cNvPicPr>
            <a:picLocks noChangeAspect="1"/>
          </p:cNvPicPr>
          <p:nvPr/>
        </p:nvPicPr>
        <p:blipFill>
          <a:blip r:embed="rId3"/>
          <a:stretch>
            <a:fillRect/>
          </a:stretch>
        </p:blipFill>
        <p:spPr>
          <a:xfrm>
            <a:off x="1640923" y="1918206"/>
            <a:ext cx="8910157" cy="2676280"/>
          </a:xfrm>
          <a:prstGeom prst="rect">
            <a:avLst/>
          </a:prstGeom>
        </p:spPr>
      </p:pic>
      <p:sp>
        <p:nvSpPr>
          <p:cNvPr id="16" name="Rectangle 15">
            <a:extLst>
              <a:ext uri="{FF2B5EF4-FFF2-40B4-BE49-F238E27FC236}">
                <a16:creationId xmlns:a16="http://schemas.microsoft.com/office/drawing/2014/main" id="{D6B8A814-9BA3-05B4-45BC-282DE1C8228D}"/>
              </a:ext>
            </a:extLst>
          </p:cNvPr>
          <p:cNvSpPr/>
          <p:nvPr/>
        </p:nvSpPr>
        <p:spPr>
          <a:xfrm>
            <a:off x="4004310" y="2276509"/>
            <a:ext cx="1074420" cy="240030"/>
          </a:xfrm>
          <a:prstGeom prst="rect">
            <a:avLst/>
          </a:prstGeom>
          <a:solidFill>
            <a:srgbClr val="6F2E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3BE56175-DE88-43DE-85F8-18BCC3F1B0E8}"/>
              </a:ext>
            </a:extLst>
          </p:cNvPr>
          <p:cNvSpPr/>
          <p:nvPr/>
        </p:nvSpPr>
        <p:spPr>
          <a:xfrm>
            <a:off x="5593082" y="2516539"/>
            <a:ext cx="1323587" cy="240030"/>
          </a:xfrm>
          <a:prstGeom prst="rect">
            <a:avLst/>
          </a:prstGeom>
          <a:solidFill>
            <a:srgbClr val="6F2E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4E72131E-278F-3188-9C88-D9E28C278ED1}"/>
              </a:ext>
            </a:extLst>
          </p:cNvPr>
          <p:cNvSpPr txBox="1"/>
          <p:nvPr/>
        </p:nvSpPr>
        <p:spPr>
          <a:xfrm>
            <a:off x="1832919" y="4732020"/>
            <a:ext cx="8475590" cy="923330"/>
          </a:xfrm>
          <a:prstGeom prst="rect">
            <a:avLst/>
          </a:prstGeom>
          <a:noFill/>
        </p:spPr>
        <p:txBody>
          <a:bodyPr wrap="none" rtlCol="0">
            <a:spAutoFit/>
          </a:bodyPr>
          <a:lstStyle/>
          <a:p>
            <a:r>
              <a:rPr lang="en-US" sz="1350" b="1" dirty="0">
                <a:solidFill>
                  <a:srgbClr val="22538D"/>
                </a:solidFill>
              </a:rPr>
              <a:t>Phase 1 includes building the positron source and the tunnel &amp; beamline connecting the source to main machine.</a:t>
            </a:r>
          </a:p>
          <a:p>
            <a:r>
              <a:rPr lang="en-US" sz="1350" b="1" dirty="0">
                <a:solidFill>
                  <a:srgbClr val="7ED6E2"/>
                </a:solidFill>
              </a:rPr>
              <a:t>Phase 2 includes the new permanent magnets to allow 22 GeV within current CEBAF footprint.</a:t>
            </a:r>
          </a:p>
          <a:p>
            <a:endParaRPr lang="en-US" sz="1350" b="1" dirty="0">
              <a:solidFill>
                <a:srgbClr val="7ED6E2"/>
              </a:solidFill>
            </a:endParaRPr>
          </a:p>
          <a:p>
            <a:r>
              <a:rPr lang="en-US" sz="1350" dirty="0"/>
              <a:t>NOTE:  Plan was formulated so that these projects are ramping up as the EIC project cost is ramping down.</a:t>
            </a:r>
          </a:p>
        </p:txBody>
      </p:sp>
      <p:sp>
        <p:nvSpPr>
          <p:cNvPr id="3" name="TextBox 2">
            <a:extLst>
              <a:ext uri="{FF2B5EF4-FFF2-40B4-BE49-F238E27FC236}">
                <a16:creationId xmlns:a16="http://schemas.microsoft.com/office/drawing/2014/main" id="{6EBDE090-014C-4627-9676-52758A83D026}"/>
              </a:ext>
            </a:extLst>
          </p:cNvPr>
          <p:cNvSpPr txBox="1"/>
          <p:nvPr/>
        </p:nvSpPr>
        <p:spPr>
          <a:xfrm>
            <a:off x="7676190" y="5792885"/>
            <a:ext cx="4049507" cy="461665"/>
          </a:xfrm>
          <a:prstGeom prst="rect">
            <a:avLst/>
          </a:prstGeom>
          <a:noFill/>
        </p:spPr>
        <p:txBody>
          <a:bodyPr wrap="none" rtlCol="0">
            <a:spAutoFit/>
          </a:bodyPr>
          <a:lstStyle/>
          <a:p>
            <a:r>
              <a:rPr lang="en-US" dirty="0" err="1"/>
              <a:t>Patrizia</a:t>
            </a:r>
            <a:r>
              <a:rPr lang="en-US" dirty="0"/>
              <a:t> Rossi, HADRON 2023</a:t>
            </a:r>
          </a:p>
        </p:txBody>
      </p:sp>
    </p:spTree>
    <p:extLst>
      <p:ext uri="{BB962C8B-B14F-4D97-AF65-F5344CB8AC3E}">
        <p14:creationId xmlns:p14="http://schemas.microsoft.com/office/powerpoint/2010/main" val="3264109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234AAA9-9FED-E547-8C05-EF744538B5E5}"/>
              </a:ext>
            </a:extLst>
          </p:cNvPr>
          <p:cNvGrpSpPr/>
          <p:nvPr/>
        </p:nvGrpSpPr>
        <p:grpSpPr>
          <a:xfrm>
            <a:off x="2251067" y="2059707"/>
            <a:ext cx="7504155" cy="3232941"/>
            <a:chOff x="969421" y="1412205"/>
            <a:chExt cx="10005540" cy="4310588"/>
          </a:xfrm>
        </p:grpSpPr>
        <p:pic>
          <p:nvPicPr>
            <p:cNvPr id="6" name="Picture 5">
              <a:extLst>
                <a:ext uri="{FF2B5EF4-FFF2-40B4-BE49-F238E27FC236}">
                  <a16:creationId xmlns:a16="http://schemas.microsoft.com/office/drawing/2014/main" id="{B9CF06A7-F623-EC4E-A756-9CCE3FAF2185}"/>
                </a:ext>
              </a:extLst>
            </p:cNvPr>
            <p:cNvPicPr>
              <a:picLocks noChangeAspect="1"/>
            </p:cNvPicPr>
            <p:nvPr/>
          </p:nvPicPr>
          <p:blipFill rotWithShape="1">
            <a:blip r:embed="rId2"/>
            <a:srcRect l="448" t="7774" b="12606"/>
            <a:stretch/>
          </p:blipFill>
          <p:spPr>
            <a:xfrm>
              <a:off x="1494282" y="2480786"/>
              <a:ext cx="9480679" cy="3242007"/>
            </a:xfrm>
            <a:prstGeom prst="rect">
              <a:avLst/>
            </a:prstGeom>
          </p:spPr>
        </p:pic>
        <p:sp>
          <p:nvSpPr>
            <p:cNvPr id="10" name="Rounded Rectangle 9">
              <a:extLst>
                <a:ext uri="{FF2B5EF4-FFF2-40B4-BE49-F238E27FC236}">
                  <a16:creationId xmlns:a16="http://schemas.microsoft.com/office/drawing/2014/main" id="{802E6412-64AB-8941-A6A6-1B042B2E899E}"/>
                </a:ext>
              </a:extLst>
            </p:cNvPr>
            <p:cNvSpPr/>
            <p:nvPr/>
          </p:nvSpPr>
          <p:spPr>
            <a:xfrm>
              <a:off x="969421" y="1412205"/>
              <a:ext cx="3163667" cy="859147"/>
            </a:xfrm>
            <a:prstGeom prst="roundRect">
              <a:avLst/>
            </a:prstGeom>
            <a:solidFill>
              <a:srgbClr val="E86FD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At the last JLAAC we were exploring e+ production at 10, 100, 1000 MeV…</a:t>
              </a:r>
            </a:p>
          </p:txBody>
        </p:sp>
        <p:cxnSp>
          <p:nvCxnSpPr>
            <p:cNvPr id="14" name="Straight Arrow Connector 13">
              <a:extLst>
                <a:ext uri="{FF2B5EF4-FFF2-40B4-BE49-F238E27FC236}">
                  <a16:creationId xmlns:a16="http://schemas.microsoft.com/office/drawing/2014/main" id="{FEFF710E-EB14-4448-8A40-A9992D2FCA40}"/>
                </a:ext>
              </a:extLst>
            </p:cNvPr>
            <p:cNvCxnSpPr>
              <a:cxnSpLocks/>
            </p:cNvCxnSpPr>
            <p:nvPr/>
          </p:nvCxnSpPr>
          <p:spPr>
            <a:xfrm>
              <a:off x="3112877" y="2306875"/>
              <a:ext cx="688561" cy="553481"/>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20D9E40-E82D-DB4E-92E6-34EEE2C2BD22}"/>
              </a:ext>
            </a:extLst>
          </p:cNvPr>
          <p:cNvSpPr>
            <a:spLocks noGrp="1"/>
          </p:cNvSpPr>
          <p:nvPr>
            <p:ph type="title"/>
          </p:nvPr>
        </p:nvSpPr>
        <p:spPr/>
        <p:txBody>
          <a:bodyPr>
            <a:normAutofit fontScale="90000"/>
          </a:bodyPr>
          <a:lstStyle/>
          <a:p>
            <a:pPr algn="ctr"/>
            <a:r>
              <a:rPr lang="en-US" sz="2800" dirty="0"/>
              <a:t>Turning the LERF into a Positron Injector Facility</a:t>
            </a:r>
          </a:p>
        </p:txBody>
      </p:sp>
      <p:sp>
        <p:nvSpPr>
          <p:cNvPr id="5" name="Slide Number Placeholder 4">
            <a:extLst>
              <a:ext uri="{FF2B5EF4-FFF2-40B4-BE49-F238E27FC236}">
                <a16:creationId xmlns:a16="http://schemas.microsoft.com/office/drawing/2014/main" id="{528F98D6-22C1-D14C-A3BE-D9936C34A64B}"/>
              </a:ext>
            </a:extLst>
          </p:cNvPr>
          <p:cNvSpPr>
            <a:spLocks noGrp="1"/>
          </p:cNvSpPr>
          <p:nvPr>
            <p:ph type="sldNum" sz="quarter" idx="12"/>
          </p:nvPr>
        </p:nvSpPr>
        <p:spPr/>
        <p:txBody>
          <a:bodyPr/>
          <a:lstStyle/>
          <a:p>
            <a:fld id="{07E1C93C-5050-FC42-8F10-D22D4F119D13}" type="slidenum">
              <a:rPr lang="en-US" smtClean="0"/>
              <a:pPr/>
              <a:t>21</a:t>
            </a:fld>
            <a:endParaRPr lang="en-US" dirty="0"/>
          </a:p>
        </p:txBody>
      </p:sp>
      <p:sp>
        <p:nvSpPr>
          <p:cNvPr id="3" name="Rounded Rectangle 2">
            <a:extLst>
              <a:ext uri="{FF2B5EF4-FFF2-40B4-BE49-F238E27FC236}">
                <a16:creationId xmlns:a16="http://schemas.microsoft.com/office/drawing/2014/main" id="{587A75B6-EF46-5EAA-0DE0-B3FEFC4FCAD1}"/>
              </a:ext>
            </a:extLst>
          </p:cNvPr>
          <p:cNvSpPr/>
          <p:nvPr/>
        </p:nvSpPr>
        <p:spPr>
          <a:xfrm>
            <a:off x="6677323" y="2132288"/>
            <a:ext cx="2263580" cy="644360"/>
          </a:xfrm>
          <a:prstGeom prst="roundRect">
            <a:avLst/>
          </a:prstGeom>
          <a:solidFill>
            <a:srgbClr val="E86FD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Today we are focused on producing 123 MeV e</a:t>
            </a:r>
            <a:r>
              <a:rPr lang="en-US" sz="1200" baseline="30000" dirty="0"/>
              <a:t>+</a:t>
            </a:r>
            <a:r>
              <a:rPr lang="en-US" sz="1200" dirty="0"/>
              <a:t> utilizing the Low Energy Research Facility</a:t>
            </a:r>
          </a:p>
        </p:txBody>
      </p:sp>
      <p:cxnSp>
        <p:nvCxnSpPr>
          <p:cNvPr id="8" name="Straight Arrow Connector 7">
            <a:extLst>
              <a:ext uri="{FF2B5EF4-FFF2-40B4-BE49-F238E27FC236}">
                <a16:creationId xmlns:a16="http://schemas.microsoft.com/office/drawing/2014/main" id="{3822EF9E-CADB-D8CA-0BF9-49A639AF2FBA}"/>
              </a:ext>
            </a:extLst>
          </p:cNvPr>
          <p:cNvCxnSpPr>
            <a:cxnSpLocks/>
          </p:cNvCxnSpPr>
          <p:nvPr/>
        </p:nvCxnSpPr>
        <p:spPr>
          <a:xfrm flipH="1">
            <a:off x="7176137" y="2781831"/>
            <a:ext cx="390473" cy="1092940"/>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9DB1606-75C0-23FE-BFEB-C8D37BFF73A0}"/>
              </a:ext>
            </a:extLst>
          </p:cNvPr>
          <p:cNvCxnSpPr>
            <a:cxnSpLocks/>
          </p:cNvCxnSpPr>
          <p:nvPr/>
        </p:nvCxnSpPr>
        <p:spPr>
          <a:xfrm>
            <a:off x="3858659" y="2730707"/>
            <a:ext cx="154257" cy="415111"/>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8A5BAF1-CAC3-0279-6C90-6C35F252EB42}"/>
              </a:ext>
            </a:extLst>
          </p:cNvPr>
          <p:cNvCxnSpPr>
            <a:cxnSpLocks/>
          </p:cNvCxnSpPr>
          <p:nvPr/>
        </p:nvCxnSpPr>
        <p:spPr>
          <a:xfrm>
            <a:off x="3858658" y="2730706"/>
            <a:ext cx="3028452" cy="415108"/>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D97038A3-38A9-F3F2-D694-F965D2313224}"/>
              </a:ext>
            </a:extLst>
          </p:cNvPr>
          <p:cNvGrpSpPr/>
          <p:nvPr/>
        </p:nvGrpSpPr>
        <p:grpSpPr>
          <a:xfrm>
            <a:off x="1868346" y="1775665"/>
            <a:ext cx="8379837" cy="3618960"/>
            <a:chOff x="406623" y="1443849"/>
            <a:chExt cx="11173116" cy="4825279"/>
          </a:xfrm>
        </p:grpSpPr>
        <p:pic>
          <p:nvPicPr>
            <p:cNvPr id="31" name="Picture 30">
              <a:extLst>
                <a:ext uri="{FF2B5EF4-FFF2-40B4-BE49-F238E27FC236}">
                  <a16:creationId xmlns:a16="http://schemas.microsoft.com/office/drawing/2014/main" id="{950C4A53-A960-9390-AA30-D5684CC2FB99}"/>
                </a:ext>
              </a:extLst>
            </p:cNvPr>
            <p:cNvPicPr>
              <a:picLocks noChangeAspect="1"/>
            </p:cNvPicPr>
            <p:nvPr/>
          </p:nvPicPr>
          <p:blipFill>
            <a:blip r:embed="rId3"/>
            <a:stretch>
              <a:fillRect/>
            </a:stretch>
          </p:blipFill>
          <p:spPr>
            <a:xfrm>
              <a:off x="406623" y="1443849"/>
              <a:ext cx="11173116" cy="4565514"/>
            </a:xfrm>
            <a:prstGeom prst="rect">
              <a:avLst/>
            </a:prstGeom>
          </p:spPr>
        </p:pic>
        <p:pic>
          <p:nvPicPr>
            <p:cNvPr id="32" name="Picture 31">
              <a:extLst>
                <a:ext uri="{FF2B5EF4-FFF2-40B4-BE49-F238E27FC236}">
                  <a16:creationId xmlns:a16="http://schemas.microsoft.com/office/drawing/2014/main" id="{979D6B1B-38AF-F9CE-E394-E69ACC48DBED}"/>
                </a:ext>
              </a:extLst>
            </p:cNvPr>
            <p:cNvPicPr>
              <a:picLocks noChangeAspect="1"/>
            </p:cNvPicPr>
            <p:nvPr/>
          </p:nvPicPr>
          <p:blipFill>
            <a:blip r:embed="rId4"/>
            <a:stretch>
              <a:fillRect/>
            </a:stretch>
          </p:blipFill>
          <p:spPr>
            <a:xfrm>
              <a:off x="6533666" y="3642007"/>
              <a:ext cx="1198767" cy="897420"/>
            </a:xfrm>
            <a:prstGeom prst="rect">
              <a:avLst/>
            </a:prstGeom>
          </p:spPr>
        </p:pic>
        <p:cxnSp>
          <p:nvCxnSpPr>
            <p:cNvPr id="33" name="Straight Arrow Connector 32">
              <a:extLst>
                <a:ext uri="{FF2B5EF4-FFF2-40B4-BE49-F238E27FC236}">
                  <a16:creationId xmlns:a16="http://schemas.microsoft.com/office/drawing/2014/main" id="{AE5ACF1F-AC89-1A2C-886A-7D70B9339395}"/>
                </a:ext>
              </a:extLst>
            </p:cNvPr>
            <p:cNvCxnSpPr>
              <a:cxnSpLocks/>
            </p:cNvCxnSpPr>
            <p:nvPr/>
          </p:nvCxnSpPr>
          <p:spPr>
            <a:xfrm flipV="1">
              <a:off x="7561132" y="4006491"/>
              <a:ext cx="699687" cy="84226"/>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8E97FCB-A1B0-34F3-1F9B-DBE838A7C107}"/>
                </a:ext>
              </a:extLst>
            </p:cNvPr>
            <p:cNvCxnSpPr>
              <a:cxnSpLocks/>
            </p:cNvCxnSpPr>
            <p:nvPr/>
          </p:nvCxnSpPr>
          <p:spPr>
            <a:xfrm flipH="1" flipV="1">
              <a:off x="3158213" y="4461240"/>
              <a:ext cx="6318200" cy="1256516"/>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Arc 34">
              <a:extLst>
                <a:ext uri="{FF2B5EF4-FFF2-40B4-BE49-F238E27FC236}">
                  <a16:creationId xmlns:a16="http://schemas.microsoft.com/office/drawing/2014/main" id="{ED8D51AB-BCA2-D077-5E74-D2B18A0E018B}"/>
                </a:ext>
              </a:extLst>
            </p:cNvPr>
            <p:cNvSpPr/>
            <p:nvPr/>
          </p:nvSpPr>
          <p:spPr>
            <a:xfrm rot="12140723">
              <a:off x="2657124" y="1876298"/>
              <a:ext cx="1719812" cy="2640484"/>
            </a:xfrm>
            <a:prstGeom prst="arc">
              <a:avLst>
                <a:gd name="adj1" fmla="val 16200000"/>
                <a:gd name="adj2" fmla="val 21416227"/>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6" name="Arc 35">
              <a:extLst>
                <a:ext uri="{FF2B5EF4-FFF2-40B4-BE49-F238E27FC236}">
                  <a16:creationId xmlns:a16="http://schemas.microsoft.com/office/drawing/2014/main" id="{65CE4A72-A861-DB21-F6EE-500D6746D169}"/>
                </a:ext>
              </a:extLst>
            </p:cNvPr>
            <p:cNvSpPr/>
            <p:nvPr/>
          </p:nvSpPr>
          <p:spPr>
            <a:xfrm rot="17192783">
              <a:off x="2583995" y="1888490"/>
              <a:ext cx="2983263" cy="2844983"/>
            </a:xfrm>
            <a:prstGeom prst="arc">
              <a:avLst>
                <a:gd name="adj1" fmla="val 16200000"/>
                <a:gd name="adj2" fmla="val 21416227"/>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7" name="TextBox 36">
              <a:extLst>
                <a:ext uri="{FF2B5EF4-FFF2-40B4-BE49-F238E27FC236}">
                  <a16:creationId xmlns:a16="http://schemas.microsoft.com/office/drawing/2014/main" id="{F38E5775-BB56-489D-AD01-C68F404A38B0}"/>
                </a:ext>
              </a:extLst>
            </p:cNvPr>
            <p:cNvSpPr txBox="1"/>
            <p:nvPr/>
          </p:nvSpPr>
          <p:spPr>
            <a:xfrm>
              <a:off x="5355388" y="1523824"/>
              <a:ext cx="1101156" cy="400109"/>
            </a:xfrm>
            <a:prstGeom prst="rect">
              <a:avLst/>
            </a:prstGeom>
            <a:noFill/>
          </p:spPr>
          <p:txBody>
            <a:bodyPr wrap="none" rtlCol="0">
              <a:spAutoFit/>
            </a:bodyPr>
            <a:lstStyle/>
            <a:p>
              <a:r>
                <a:rPr lang="en-US" sz="1350" b="1" i="1" dirty="0">
                  <a:solidFill>
                    <a:srgbClr val="FF0000"/>
                  </a:solidFill>
                </a:rPr>
                <a:t>123 MeV</a:t>
              </a:r>
            </a:p>
          </p:txBody>
        </p:sp>
        <p:sp>
          <p:nvSpPr>
            <p:cNvPr id="38" name="Arc 37">
              <a:extLst>
                <a:ext uri="{FF2B5EF4-FFF2-40B4-BE49-F238E27FC236}">
                  <a16:creationId xmlns:a16="http://schemas.microsoft.com/office/drawing/2014/main" id="{BCDAB150-F108-4D5C-8F0E-53EFD0D0F5F5}"/>
                </a:ext>
              </a:extLst>
            </p:cNvPr>
            <p:cNvSpPr/>
            <p:nvPr/>
          </p:nvSpPr>
          <p:spPr>
            <a:xfrm rot="6442035">
              <a:off x="9070358" y="4175081"/>
              <a:ext cx="1303520" cy="1836508"/>
            </a:xfrm>
            <a:prstGeom prst="arc">
              <a:avLst>
                <a:gd name="adj1" fmla="val 16200000"/>
                <a:gd name="adj2" fmla="val 21416227"/>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9" name="TextBox 38">
              <a:extLst>
                <a:ext uri="{FF2B5EF4-FFF2-40B4-BE49-F238E27FC236}">
                  <a16:creationId xmlns:a16="http://schemas.microsoft.com/office/drawing/2014/main" id="{FDD3F085-8EBF-5590-A0D6-FE119FB7B0B8}"/>
                </a:ext>
              </a:extLst>
            </p:cNvPr>
            <p:cNvSpPr txBox="1"/>
            <p:nvPr/>
          </p:nvSpPr>
          <p:spPr>
            <a:xfrm>
              <a:off x="6424791" y="3027234"/>
              <a:ext cx="1800933" cy="677108"/>
            </a:xfrm>
            <a:prstGeom prst="rect">
              <a:avLst/>
            </a:prstGeom>
            <a:noFill/>
          </p:spPr>
          <p:txBody>
            <a:bodyPr wrap="square" rtlCol="0">
              <a:spAutoFit/>
            </a:bodyPr>
            <a:lstStyle/>
            <a:p>
              <a:r>
                <a:rPr lang="en-US" sz="1350" dirty="0">
                  <a:solidFill>
                    <a:srgbClr val="7030A0"/>
                  </a:solidFill>
                </a:rPr>
                <a:t>Build e</a:t>
              </a:r>
              <a:r>
                <a:rPr lang="en-US" sz="1350" baseline="30000" dirty="0">
                  <a:solidFill>
                    <a:srgbClr val="7030A0"/>
                  </a:solidFill>
                </a:rPr>
                <a:t>+</a:t>
              </a:r>
              <a:r>
                <a:rPr lang="en-US" sz="1350" dirty="0">
                  <a:solidFill>
                    <a:srgbClr val="7030A0"/>
                  </a:solidFill>
                </a:rPr>
                <a:t> injector at the LERF</a:t>
              </a:r>
            </a:p>
          </p:txBody>
        </p:sp>
        <p:sp>
          <p:nvSpPr>
            <p:cNvPr id="40" name="TextBox 39">
              <a:extLst>
                <a:ext uri="{FF2B5EF4-FFF2-40B4-BE49-F238E27FC236}">
                  <a16:creationId xmlns:a16="http://schemas.microsoft.com/office/drawing/2014/main" id="{B74F3B16-5A43-3CB0-C9D3-87AE697667A7}"/>
                </a:ext>
              </a:extLst>
            </p:cNvPr>
            <p:cNvSpPr txBox="1"/>
            <p:nvPr/>
          </p:nvSpPr>
          <p:spPr>
            <a:xfrm>
              <a:off x="9618730" y="3444386"/>
              <a:ext cx="1741953" cy="954108"/>
            </a:xfrm>
            <a:prstGeom prst="rect">
              <a:avLst/>
            </a:prstGeom>
            <a:noFill/>
          </p:spPr>
          <p:txBody>
            <a:bodyPr wrap="square" rtlCol="0">
              <a:spAutoFit/>
            </a:bodyPr>
            <a:lstStyle/>
            <a:p>
              <a:r>
                <a:rPr lang="en-US" sz="1350" dirty="0">
                  <a:solidFill>
                    <a:srgbClr val="7030A0"/>
                  </a:solidFill>
                </a:rPr>
                <a:t>Build new LERF to CEBAF tunnel</a:t>
              </a:r>
            </a:p>
          </p:txBody>
        </p:sp>
        <p:cxnSp>
          <p:nvCxnSpPr>
            <p:cNvPr id="41" name="Straight Arrow Connector 40">
              <a:extLst>
                <a:ext uri="{FF2B5EF4-FFF2-40B4-BE49-F238E27FC236}">
                  <a16:creationId xmlns:a16="http://schemas.microsoft.com/office/drawing/2014/main" id="{CFA50628-91F5-DF62-09BF-016A1F48F92F}"/>
                </a:ext>
              </a:extLst>
            </p:cNvPr>
            <p:cNvCxnSpPr>
              <a:cxnSpLocks/>
            </p:cNvCxnSpPr>
            <p:nvPr/>
          </p:nvCxnSpPr>
          <p:spPr>
            <a:xfrm>
              <a:off x="4509219" y="1809785"/>
              <a:ext cx="1254756" cy="245781"/>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1609768-28C3-FF02-59DE-A8E1FFB36CF4}"/>
                </a:ext>
              </a:extLst>
            </p:cNvPr>
            <p:cNvSpPr txBox="1"/>
            <p:nvPr/>
          </p:nvSpPr>
          <p:spPr>
            <a:xfrm>
              <a:off x="2216946" y="5315020"/>
              <a:ext cx="2292273" cy="954108"/>
            </a:xfrm>
            <a:prstGeom prst="rect">
              <a:avLst/>
            </a:prstGeom>
            <a:noFill/>
          </p:spPr>
          <p:txBody>
            <a:bodyPr wrap="square" rtlCol="0">
              <a:spAutoFit/>
            </a:bodyPr>
            <a:lstStyle/>
            <a:p>
              <a:r>
                <a:rPr lang="en-US" sz="1350" dirty="0">
                  <a:solidFill>
                    <a:srgbClr val="7030A0"/>
                  </a:solidFill>
                </a:rPr>
                <a:t>Build new transport line along South </a:t>
              </a:r>
              <a:r>
                <a:rPr lang="en-US" sz="1350" dirty="0" err="1">
                  <a:solidFill>
                    <a:srgbClr val="7030A0"/>
                  </a:solidFill>
                </a:rPr>
                <a:t>Linac</a:t>
              </a:r>
              <a:r>
                <a:rPr lang="en-US" sz="1350" dirty="0">
                  <a:solidFill>
                    <a:srgbClr val="7030A0"/>
                  </a:solidFill>
                </a:rPr>
                <a:t> and West Arc</a:t>
              </a:r>
            </a:p>
          </p:txBody>
        </p:sp>
        <p:cxnSp>
          <p:nvCxnSpPr>
            <p:cNvPr id="43" name="Straight Arrow Connector 42">
              <a:extLst>
                <a:ext uri="{FF2B5EF4-FFF2-40B4-BE49-F238E27FC236}">
                  <a16:creationId xmlns:a16="http://schemas.microsoft.com/office/drawing/2014/main" id="{C90D1336-BF88-667B-ECA1-4880CDA13EC3}"/>
                </a:ext>
              </a:extLst>
            </p:cNvPr>
            <p:cNvCxnSpPr>
              <a:cxnSpLocks/>
              <a:stCxn id="40" idx="2"/>
            </p:cNvCxnSpPr>
            <p:nvPr/>
          </p:nvCxnSpPr>
          <p:spPr>
            <a:xfrm flipH="1">
              <a:off x="10382987" y="4398494"/>
              <a:ext cx="106720" cy="190736"/>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14DFD4D-1DD9-692D-4786-7E33ABDB7050}"/>
                </a:ext>
              </a:extLst>
            </p:cNvPr>
            <p:cNvCxnSpPr>
              <a:cxnSpLocks/>
            </p:cNvCxnSpPr>
            <p:nvPr/>
          </p:nvCxnSpPr>
          <p:spPr>
            <a:xfrm flipV="1">
              <a:off x="3369924" y="5065178"/>
              <a:ext cx="1588406" cy="225871"/>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37741E2-9CAA-E126-BD63-D3AFFEC71AB2}"/>
                </a:ext>
              </a:extLst>
            </p:cNvPr>
            <p:cNvCxnSpPr>
              <a:cxnSpLocks/>
            </p:cNvCxnSpPr>
            <p:nvPr/>
          </p:nvCxnSpPr>
          <p:spPr>
            <a:xfrm flipH="1" flipV="1">
              <a:off x="2854861" y="3310981"/>
              <a:ext cx="515063" cy="1985730"/>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9647D09-9E47-A90D-F9B9-459672023FC1}"/>
                </a:ext>
              </a:extLst>
            </p:cNvPr>
            <p:cNvCxnSpPr>
              <a:cxnSpLocks/>
            </p:cNvCxnSpPr>
            <p:nvPr/>
          </p:nvCxnSpPr>
          <p:spPr>
            <a:xfrm flipV="1">
              <a:off x="4744024" y="2250412"/>
              <a:ext cx="891719" cy="259903"/>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551BFB8-9408-F922-EFAE-D982D657C23B}"/>
                </a:ext>
              </a:extLst>
            </p:cNvPr>
            <p:cNvSpPr txBox="1"/>
            <p:nvPr/>
          </p:nvSpPr>
          <p:spPr>
            <a:xfrm>
              <a:off x="3794544" y="2444150"/>
              <a:ext cx="2394907" cy="954108"/>
            </a:xfrm>
            <a:prstGeom prst="rect">
              <a:avLst/>
            </a:prstGeom>
            <a:noFill/>
          </p:spPr>
          <p:txBody>
            <a:bodyPr wrap="square" rtlCol="0">
              <a:spAutoFit/>
            </a:bodyPr>
            <a:lstStyle/>
            <a:p>
              <a:r>
                <a:rPr lang="en-US" sz="1350" dirty="0">
                  <a:solidFill>
                    <a:srgbClr val="7030A0"/>
                  </a:solidFill>
                </a:rPr>
                <a:t>Inject e</a:t>
              </a:r>
              <a:r>
                <a:rPr lang="en-US" sz="1350" baseline="30000" dirty="0">
                  <a:solidFill>
                    <a:srgbClr val="7030A0"/>
                  </a:solidFill>
                </a:rPr>
                <a:t>+</a:t>
              </a:r>
              <a:r>
                <a:rPr lang="en-US" sz="1350" dirty="0">
                  <a:solidFill>
                    <a:srgbClr val="7030A0"/>
                  </a:solidFill>
                </a:rPr>
                <a:t> into North </a:t>
              </a:r>
              <a:r>
                <a:rPr lang="en-US" sz="1350" dirty="0" err="1">
                  <a:solidFill>
                    <a:srgbClr val="7030A0"/>
                  </a:solidFill>
                </a:rPr>
                <a:t>Linac</a:t>
              </a:r>
              <a:r>
                <a:rPr lang="en-US" sz="1350" dirty="0">
                  <a:solidFill>
                    <a:srgbClr val="7030A0"/>
                  </a:solidFill>
                </a:rPr>
                <a:t> to usual 12 GeV (w/ magnets reversed)</a:t>
              </a:r>
            </a:p>
          </p:txBody>
        </p:sp>
        <p:sp>
          <p:nvSpPr>
            <p:cNvPr id="48" name="TextBox 47">
              <a:extLst>
                <a:ext uri="{FF2B5EF4-FFF2-40B4-BE49-F238E27FC236}">
                  <a16:creationId xmlns:a16="http://schemas.microsoft.com/office/drawing/2014/main" id="{2760306F-0E83-3B20-D3AE-A2A155E64641}"/>
                </a:ext>
              </a:extLst>
            </p:cNvPr>
            <p:cNvSpPr txBox="1"/>
            <p:nvPr/>
          </p:nvSpPr>
          <p:spPr>
            <a:xfrm>
              <a:off x="8541382" y="4389908"/>
              <a:ext cx="1101156" cy="400109"/>
            </a:xfrm>
            <a:prstGeom prst="rect">
              <a:avLst/>
            </a:prstGeom>
            <a:noFill/>
          </p:spPr>
          <p:txBody>
            <a:bodyPr wrap="none" rtlCol="0">
              <a:spAutoFit/>
            </a:bodyPr>
            <a:lstStyle/>
            <a:p>
              <a:r>
                <a:rPr lang="en-US" sz="1350" b="1" i="1" dirty="0">
                  <a:solidFill>
                    <a:srgbClr val="FF0000"/>
                  </a:solidFill>
                </a:rPr>
                <a:t>123 MeV</a:t>
              </a:r>
            </a:p>
          </p:txBody>
        </p:sp>
        <p:sp>
          <p:nvSpPr>
            <p:cNvPr id="49" name="Arc 48">
              <a:extLst>
                <a:ext uri="{FF2B5EF4-FFF2-40B4-BE49-F238E27FC236}">
                  <a16:creationId xmlns:a16="http://schemas.microsoft.com/office/drawing/2014/main" id="{71DEB2AF-57B2-3A03-9E99-0E29C48D6269}"/>
                </a:ext>
              </a:extLst>
            </p:cNvPr>
            <p:cNvSpPr/>
            <p:nvPr/>
          </p:nvSpPr>
          <p:spPr>
            <a:xfrm rot="1186160">
              <a:off x="9250206" y="4578653"/>
              <a:ext cx="1427296" cy="1088873"/>
            </a:xfrm>
            <a:prstGeom prst="arc">
              <a:avLst>
                <a:gd name="adj1" fmla="val 16200000"/>
                <a:gd name="adj2" fmla="val 21416227"/>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50" name="Straight Arrow Connector 49">
              <a:extLst>
                <a:ext uri="{FF2B5EF4-FFF2-40B4-BE49-F238E27FC236}">
                  <a16:creationId xmlns:a16="http://schemas.microsoft.com/office/drawing/2014/main" id="{02DC505F-6218-CE58-EB2A-50C89475232B}"/>
                </a:ext>
              </a:extLst>
            </p:cNvPr>
            <p:cNvCxnSpPr>
              <a:cxnSpLocks/>
            </p:cNvCxnSpPr>
            <p:nvPr/>
          </p:nvCxnSpPr>
          <p:spPr>
            <a:xfrm>
              <a:off x="9407797" y="4338349"/>
              <a:ext cx="766514" cy="207522"/>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5147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1CEB-1255-1BD1-4E45-EAB62842B8A8}"/>
              </a:ext>
            </a:extLst>
          </p:cNvPr>
          <p:cNvSpPr>
            <a:spLocks noGrp="1"/>
          </p:cNvSpPr>
          <p:nvPr>
            <p:ph type="title"/>
          </p:nvPr>
        </p:nvSpPr>
        <p:spPr/>
        <p:txBody>
          <a:bodyPr>
            <a:normAutofit/>
          </a:bodyPr>
          <a:lstStyle/>
          <a:p>
            <a:pPr algn="ctr"/>
            <a:r>
              <a:rPr lang="en-US" dirty="0"/>
              <a:t>Machine parameters, several new options</a:t>
            </a:r>
          </a:p>
        </p:txBody>
      </p:sp>
      <p:graphicFrame>
        <p:nvGraphicFramePr>
          <p:cNvPr id="4" name="Table 3">
            <a:extLst>
              <a:ext uri="{FF2B5EF4-FFF2-40B4-BE49-F238E27FC236}">
                <a16:creationId xmlns:a16="http://schemas.microsoft.com/office/drawing/2014/main" id="{DF42FDEC-DBDF-B0AB-69FF-D7A4CB3BF3AD}"/>
              </a:ext>
            </a:extLst>
          </p:cNvPr>
          <p:cNvGraphicFramePr>
            <a:graphicFrameLocks noGrp="1"/>
          </p:cNvGraphicFramePr>
          <p:nvPr/>
        </p:nvGraphicFramePr>
        <p:xfrm>
          <a:off x="2292599" y="2181131"/>
          <a:ext cx="7606804" cy="2757834"/>
        </p:xfrm>
        <a:graphic>
          <a:graphicData uri="http://schemas.openxmlformats.org/drawingml/2006/table">
            <a:tbl>
              <a:tblPr firstRow="1" bandRow="1">
                <a:tableStyleId>{5C22544A-7EE6-4342-B048-85BDC9FD1C3A}</a:tableStyleId>
              </a:tblPr>
              <a:tblGrid>
                <a:gridCol w="2057936">
                  <a:extLst>
                    <a:ext uri="{9D8B030D-6E8A-4147-A177-3AD203B41FA5}">
                      <a16:colId xmlns:a16="http://schemas.microsoft.com/office/drawing/2014/main" val="391524624"/>
                    </a:ext>
                  </a:extLst>
                </a:gridCol>
                <a:gridCol w="1271448">
                  <a:extLst>
                    <a:ext uri="{9D8B030D-6E8A-4147-A177-3AD203B41FA5}">
                      <a16:colId xmlns:a16="http://schemas.microsoft.com/office/drawing/2014/main" val="1054175696"/>
                    </a:ext>
                  </a:extLst>
                </a:gridCol>
                <a:gridCol w="1521088">
                  <a:extLst>
                    <a:ext uri="{9D8B030D-6E8A-4147-A177-3AD203B41FA5}">
                      <a16:colId xmlns:a16="http://schemas.microsoft.com/office/drawing/2014/main" val="1890091666"/>
                    </a:ext>
                  </a:extLst>
                </a:gridCol>
                <a:gridCol w="1316914">
                  <a:extLst>
                    <a:ext uri="{9D8B030D-6E8A-4147-A177-3AD203B41FA5}">
                      <a16:colId xmlns:a16="http://schemas.microsoft.com/office/drawing/2014/main" val="2557244465"/>
                    </a:ext>
                  </a:extLst>
                </a:gridCol>
                <a:gridCol w="1439418">
                  <a:extLst>
                    <a:ext uri="{9D8B030D-6E8A-4147-A177-3AD203B41FA5}">
                      <a16:colId xmlns:a16="http://schemas.microsoft.com/office/drawing/2014/main" val="11197181"/>
                    </a:ext>
                  </a:extLst>
                </a:gridCol>
              </a:tblGrid>
              <a:tr h="311141">
                <a:tc rowSpan="2">
                  <a:txBody>
                    <a:bodyPr/>
                    <a:lstStyle/>
                    <a:p>
                      <a:r>
                        <a:rPr lang="en-US" sz="1400" b="1" dirty="0">
                          <a:solidFill>
                            <a:schemeClr val="tx1"/>
                          </a:solidFill>
                        </a:rPr>
                        <a:t>Machine Parameter</a:t>
                      </a:r>
                    </a:p>
                  </a:txBody>
                  <a:tcPr marL="68580" marR="68580" marT="34290" marB="34290">
                    <a:solidFill>
                      <a:schemeClr val="bg1">
                        <a:lumMod val="85000"/>
                      </a:schemeClr>
                    </a:solidFill>
                  </a:tcPr>
                </a:tc>
                <a:tc rowSpan="2">
                  <a:txBody>
                    <a:bodyPr/>
                    <a:lstStyle/>
                    <a:p>
                      <a:pPr algn="ctr"/>
                      <a:r>
                        <a:rPr lang="en-US" sz="1400" dirty="0">
                          <a:solidFill>
                            <a:schemeClr val="bg1"/>
                          </a:solidFill>
                        </a:rPr>
                        <a:t>CEBAF</a:t>
                      </a:r>
                    </a:p>
                    <a:p>
                      <a:pPr algn="ctr"/>
                      <a:r>
                        <a:rPr lang="en-US" sz="1400" dirty="0">
                          <a:solidFill>
                            <a:schemeClr val="bg1"/>
                          </a:solidFill>
                        </a:rPr>
                        <a:t>e-</a:t>
                      </a:r>
                    </a:p>
                  </a:txBody>
                  <a:tcPr marL="68580" marR="68580" marT="34290" marB="34290">
                    <a:solidFill>
                      <a:srgbClr val="00B0F0"/>
                    </a:solidFill>
                  </a:tcPr>
                </a:tc>
                <a:tc gridSpan="3">
                  <a:txBody>
                    <a:bodyPr/>
                    <a:lstStyle/>
                    <a:p>
                      <a:pPr algn="ctr"/>
                      <a:r>
                        <a:rPr lang="en-US" sz="1400" dirty="0">
                          <a:solidFill>
                            <a:schemeClr val="bg1"/>
                          </a:solidFill>
                        </a:rPr>
                        <a:t>Ce+BAF </a:t>
                      </a:r>
                    </a:p>
                  </a:txBody>
                  <a:tcPr marL="68580" marR="68580" marT="34290" marB="34290">
                    <a:solidFill>
                      <a:srgbClr val="FF0000"/>
                    </a:solidFill>
                  </a:tcPr>
                </a:tc>
                <a:tc hMerge="1">
                  <a:txBody>
                    <a:bodyPr/>
                    <a:lstStyle/>
                    <a:p>
                      <a:pPr algn="ctr"/>
                      <a:endParaRPr lang="en-US" sz="1800" dirty="0">
                        <a:solidFill>
                          <a:schemeClr val="bg1"/>
                        </a:solidFill>
                      </a:endParaRPr>
                    </a:p>
                  </a:txBody>
                  <a:tcPr marL="91416" marR="91416" marT="45708" marB="45708">
                    <a:solidFill>
                      <a:srgbClr val="FF0000"/>
                    </a:solidFill>
                  </a:tcPr>
                </a:tc>
                <a:tc hMerge="1">
                  <a:txBody>
                    <a:bodyPr/>
                    <a:lstStyle/>
                    <a:p>
                      <a:pPr algn="ctr"/>
                      <a:endParaRPr lang="en-US" sz="1800" dirty="0">
                        <a:solidFill>
                          <a:schemeClr val="bg1"/>
                        </a:solidFill>
                      </a:endParaRPr>
                    </a:p>
                  </a:txBody>
                  <a:tcPr marL="91416" marR="91416" marT="45708" marB="45708">
                    <a:solidFill>
                      <a:srgbClr val="FF0000"/>
                    </a:solidFill>
                  </a:tcPr>
                </a:tc>
                <a:extLst>
                  <a:ext uri="{0D108BD9-81ED-4DB2-BD59-A6C34878D82A}">
                    <a16:rowId xmlns:a16="http://schemas.microsoft.com/office/drawing/2014/main" val="1273583451"/>
                  </a:ext>
                </a:extLst>
              </a:tr>
              <a:tr h="311141">
                <a:tc vMerge="1">
                  <a:txBody>
                    <a:bodyPr/>
                    <a:lstStyle/>
                    <a:p>
                      <a:endParaRPr lang="en-US" sz="1800" b="1" dirty="0">
                        <a:solidFill>
                          <a:schemeClr val="tx1"/>
                        </a:solidFill>
                      </a:endParaRPr>
                    </a:p>
                  </a:txBody>
                  <a:tcPr marL="91416" marR="91416" marT="45708" marB="45708">
                    <a:solidFill>
                      <a:schemeClr val="bg1">
                        <a:lumMod val="85000"/>
                      </a:schemeClr>
                    </a:solidFill>
                  </a:tcPr>
                </a:tc>
                <a:tc vMerge="1">
                  <a:txBody>
                    <a:bodyPr/>
                    <a:lstStyle/>
                    <a:p>
                      <a:pPr algn="ctr"/>
                      <a:endParaRPr lang="en-US" sz="1800" dirty="0">
                        <a:solidFill>
                          <a:schemeClr val="bg1"/>
                        </a:solidFill>
                      </a:endParaRPr>
                    </a:p>
                  </a:txBody>
                  <a:tcPr marL="91416" marR="91416" marT="45708" marB="45708">
                    <a:solidFill>
                      <a:srgbClr val="00B0F0"/>
                    </a:solidFill>
                  </a:tcPr>
                </a:tc>
                <a:tc>
                  <a:txBody>
                    <a:bodyPr/>
                    <a:lstStyle/>
                    <a:p>
                      <a:pPr algn="ctr"/>
                      <a:r>
                        <a:rPr lang="en-US" sz="1400" dirty="0">
                          <a:solidFill>
                            <a:schemeClr val="bg1"/>
                          </a:solidFill>
                        </a:rPr>
                        <a:t>e+</a:t>
                      </a:r>
                    </a:p>
                  </a:txBody>
                  <a:tcPr marL="68580" marR="68580" marT="34290" marB="34290">
                    <a:solidFill>
                      <a:srgbClr val="FF0000"/>
                    </a:solidFill>
                  </a:tcPr>
                </a:tc>
                <a:tc>
                  <a:txBody>
                    <a:bodyPr/>
                    <a:lstStyle/>
                    <a:p>
                      <a:pPr algn="ctr"/>
                      <a:r>
                        <a:rPr lang="en-US" sz="1400" dirty="0">
                          <a:solidFill>
                            <a:schemeClr val="bg1"/>
                          </a:solidFill>
                        </a:rPr>
                        <a:t>Degraded e-</a:t>
                      </a:r>
                    </a:p>
                  </a:txBody>
                  <a:tcPr marL="68580" marR="68580" marT="34290" marB="34290">
                    <a:solidFill>
                      <a:srgbClr val="FF0000"/>
                    </a:solidFill>
                  </a:tcPr>
                </a:tc>
                <a:tc>
                  <a:txBody>
                    <a:bodyPr/>
                    <a:lstStyle/>
                    <a:p>
                      <a:pPr algn="ctr"/>
                      <a:r>
                        <a:rPr lang="en-US" sz="1400" dirty="0">
                          <a:solidFill>
                            <a:schemeClr val="bg1"/>
                          </a:solidFill>
                        </a:rPr>
                        <a:t>e-</a:t>
                      </a:r>
                    </a:p>
                  </a:txBody>
                  <a:tcPr marL="68580" marR="68580" marT="34290" marB="34290">
                    <a:solidFill>
                      <a:srgbClr val="FF0000"/>
                    </a:solidFill>
                  </a:tcPr>
                </a:tc>
                <a:extLst>
                  <a:ext uri="{0D108BD9-81ED-4DB2-BD59-A6C34878D82A}">
                    <a16:rowId xmlns:a16="http://schemas.microsoft.com/office/drawing/2014/main" val="1719060645"/>
                  </a:ext>
                </a:extLst>
              </a:tr>
              <a:tr h="277865">
                <a:tc>
                  <a:txBody>
                    <a:bodyPr/>
                    <a:lstStyle/>
                    <a:p>
                      <a:r>
                        <a:rPr lang="en-US" sz="1400" b="1" dirty="0">
                          <a:solidFill>
                            <a:schemeClr val="tx1"/>
                          </a:solidFill>
                        </a:rPr>
                        <a:t>Multiplicity</a:t>
                      </a:r>
                    </a:p>
                  </a:txBody>
                  <a:tcPr marL="68580" marR="68580" marT="34290" marB="34290">
                    <a:solidFill>
                      <a:schemeClr val="bg1">
                        <a:lumMod val="85000"/>
                      </a:schemeClr>
                    </a:solidFill>
                  </a:tcPr>
                </a:tc>
                <a:tc>
                  <a:txBody>
                    <a:bodyPr/>
                    <a:lstStyle/>
                    <a:p>
                      <a:pPr algn="ctr"/>
                      <a:r>
                        <a:rPr lang="en-US" sz="1400" i="0" dirty="0">
                          <a:solidFill>
                            <a:schemeClr val="bg1"/>
                          </a:solidFill>
                        </a:rPr>
                        <a:t>4</a:t>
                      </a:r>
                    </a:p>
                  </a:txBody>
                  <a:tcPr marL="68580" marR="68580" marT="34290" marB="34290">
                    <a:solidFill>
                      <a:srgbClr val="00B0F0"/>
                    </a:solidFill>
                  </a:tcPr>
                </a:tc>
                <a:tc gridSpan="3">
                  <a:txBody>
                    <a:bodyPr/>
                    <a:lstStyle/>
                    <a:p>
                      <a:pPr algn="ctr"/>
                      <a:r>
                        <a:rPr lang="en-US" sz="1400" i="0" dirty="0">
                          <a:solidFill>
                            <a:schemeClr val="bg1"/>
                          </a:solidFill>
                        </a:rPr>
                        <a:t>1 or 2</a:t>
                      </a:r>
                    </a:p>
                  </a:txBody>
                  <a:tcPr marL="68580" marR="68580" marT="34290" marB="34290">
                    <a:solidFill>
                      <a:srgbClr val="FF0000"/>
                    </a:solidFill>
                  </a:tcPr>
                </a:tc>
                <a:tc hMerge="1">
                  <a:txBody>
                    <a:bodyPr/>
                    <a:lstStyle/>
                    <a:p>
                      <a:pPr algn="ctr"/>
                      <a:endParaRPr lang="en-US" sz="1800" i="0" dirty="0">
                        <a:solidFill>
                          <a:schemeClr val="bg1"/>
                        </a:solidFill>
                      </a:endParaRPr>
                    </a:p>
                  </a:txBody>
                  <a:tcPr marL="91416" marR="91416" marT="45708" marB="45708">
                    <a:solidFill>
                      <a:srgbClr val="FF0000"/>
                    </a:solidFill>
                  </a:tcPr>
                </a:tc>
                <a:tc hMerge="1">
                  <a:txBody>
                    <a:bodyPr/>
                    <a:lstStyle/>
                    <a:p>
                      <a:pPr algn="ctr"/>
                      <a:endParaRPr lang="en-US" sz="1800" i="0" dirty="0">
                        <a:solidFill>
                          <a:schemeClr val="bg1"/>
                        </a:solidFill>
                      </a:endParaRPr>
                    </a:p>
                  </a:txBody>
                  <a:tcPr marL="91416" marR="91416" marT="45708" marB="45708">
                    <a:solidFill>
                      <a:srgbClr val="FF0000"/>
                    </a:solidFill>
                  </a:tcPr>
                </a:tc>
                <a:extLst>
                  <a:ext uri="{0D108BD9-81ED-4DB2-BD59-A6C34878D82A}">
                    <a16:rowId xmlns:a16="http://schemas.microsoft.com/office/drawing/2014/main" val="247381466"/>
                  </a:ext>
                </a:extLst>
              </a:tr>
              <a:tr h="274373">
                <a:tc>
                  <a:txBody>
                    <a:bodyPr/>
                    <a:lstStyle/>
                    <a:p>
                      <a:r>
                        <a:rPr lang="en-US" sz="1400" b="1" dirty="0">
                          <a:solidFill>
                            <a:schemeClr val="tx1"/>
                          </a:solidFill>
                        </a:rPr>
                        <a:t>Max. Energy (ABC/D)</a:t>
                      </a:r>
                    </a:p>
                  </a:txBody>
                  <a:tcPr marL="68580" marR="68580" marT="34290" marB="34290">
                    <a:solidFill>
                      <a:schemeClr val="bg1">
                        <a:lumMod val="85000"/>
                      </a:schemeClr>
                    </a:solidFill>
                  </a:tcPr>
                </a:tc>
                <a:tc>
                  <a:txBody>
                    <a:bodyPr/>
                    <a:lstStyle/>
                    <a:p>
                      <a:pPr algn="ctr"/>
                      <a:r>
                        <a:rPr lang="en-US" sz="1400" i="0" dirty="0">
                          <a:solidFill>
                            <a:schemeClr val="bg1"/>
                          </a:solidFill>
                        </a:rPr>
                        <a:t>11/12 GeV</a:t>
                      </a:r>
                    </a:p>
                  </a:txBody>
                  <a:tcPr marL="68580" marR="68580" marT="34290" marB="34290">
                    <a:solidFill>
                      <a:srgbClr val="00B0F0"/>
                    </a:solidFill>
                  </a:tcPr>
                </a:tc>
                <a:tc gridSpan="3">
                  <a:txBody>
                    <a:bodyPr/>
                    <a:lstStyle/>
                    <a:p>
                      <a:pPr algn="ctr"/>
                      <a:r>
                        <a:rPr lang="en-US" sz="1400" i="0" dirty="0">
                          <a:solidFill>
                            <a:schemeClr val="bg1"/>
                          </a:solidFill>
                        </a:rPr>
                        <a:t>11/12 GeV</a:t>
                      </a:r>
                    </a:p>
                  </a:txBody>
                  <a:tcPr marL="68580" marR="68580" marT="34290" marB="34290">
                    <a:solidFill>
                      <a:srgbClr val="00B0F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0" dirty="0">
                        <a:solidFill>
                          <a:schemeClr val="bg1"/>
                        </a:solidFill>
                      </a:endParaRPr>
                    </a:p>
                  </a:txBody>
                  <a:tcPr marL="91416" marR="91416" marT="45708" marB="45708">
                    <a:solidFill>
                      <a:srgbClr val="00B0F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0" dirty="0">
                        <a:solidFill>
                          <a:schemeClr val="bg1"/>
                        </a:solidFill>
                      </a:endParaRPr>
                    </a:p>
                  </a:txBody>
                  <a:tcPr marL="91416" marR="91416" marT="45708" marB="45708">
                    <a:solidFill>
                      <a:srgbClr val="00B0F0"/>
                    </a:solidFill>
                  </a:tcPr>
                </a:tc>
                <a:extLst>
                  <a:ext uri="{0D108BD9-81ED-4DB2-BD59-A6C34878D82A}">
                    <a16:rowId xmlns:a16="http://schemas.microsoft.com/office/drawing/2014/main" val="61413780"/>
                  </a:ext>
                </a:extLst>
              </a:tr>
              <a:tr h="295232">
                <a:tc>
                  <a:txBody>
                    <a:bodyPr/>
                    <a:lstStyle/>
                    <a:p>
                      <a:r>
                        <a:rPr lang="en-US" sz="1400" b="1" dirty="0">
                          <a:solidFill>
                            <a:schemeClr val="tx1"/>
                          </a:solidFill>
                        </a:rPr>
                        <a:t>Beam Repetition</a:t>
                      </a:r>
                    </a:p>
                  </a:txBody>
                  <a:tcPr marL="68580" marR="68580" marT="34290" marB="34290">
                    <a:solidFill>
                      <a:schemeClr val="bg1">
                        <a:lumMod val="85000"/>
                      </a:schemeClr>
                    </a:solidFill>
                  </a:tcPr>
                </a:tc>
                <a:tc>
                  <a:txBody>
                    <a:bodyPr/>
                    <a:lstStyle/>
                    <a:p>
                      <a:pPr algn="ctr"/>
                      <a:r>
                        <a:rPr lang="en-US" sz="1400" i="0" dirty="0">
                          <a:solidFill>
                            <a:schemeClr val="bg1"/>
                          </a:solidFill>
                        </a:rPr>
                        <a:t>250/499 MHz</a:t>
                      </a:r>
                    </a:p>
                  </a:txBody>
                  <a:tcPr marL="68580" marR="68580" marT="34290" marB="34290">
                    <a:solidFill>
                      <a:srgbClr val="00B0F0"/>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solidFill>
                            <a:schemeClr val="bg1"/>
                          </a:solidFill>
                        </a:rPr>
                        <a:t>250/499 MHz</a:t>
                      </a:r>
                    </a:p>
                  </a:txBody>
                  <a:tcPr marL="68580" marR="68580" marT="34290" marB="34290">
                    <a:solidFill>
                      <a:srgbClr val="00B0F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0" dirty="0">
                        <a:solidFill>
                          <a:schemeClr val="bg1"/>
                        </a:solidFill>
                      </a:endParaRPr>
                    </a:p>
                  </a:txBody>
                  <a:tcPr marL="91416" marR="91416" marT="45708" marB="45708">
                    <a:solidFill>
                      <a:srgbClr val="00B0F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0" dirty="0">
                        <a:solidFill>
                          <a:schemeClr val="bg1"/>
                        </a:solidFill>
                      </a:endParaRPr>
                    </a:p>
                  </a:txBody>
                  <a:tcPr marL="91416" marR="91416" marT="45708" marB="45708">
                    <a:solidFill>
                      <a:srgbClr val="00B0F0"/>
                    </a:solidFill>
                  </a:tcPr>
                </a:tc>
                <a:extLst>
                  <a:ext uri="{0D108BD9-81ED-4DB2-BD59-A6C34878D82A}">
                    <a16:rowId xmlns:a16="http://schemas.microsoft.com/office/drawing/2014/main" val="3161319955"/>
                  </a:ext>
                </a:extLst>
              </a:tr>
              <a:tr h="295231">
                <a:tc>
                  <a:txBody>
                    <a:bodyPr/>
                    <a:lstStyle/>
                    <a:p>
                      <a:r>
                        <a:rPr lang="en-US" sz="1400" b="1" dirty="0">
                          <a:solidFill>
                            <a:schemeClr val="tx1"/>
                          </a:solidFill>
                        </a:rPr>
                        <a:t>Duty Factor</a:t>
                      </a:r>
                    </a:p>
                  </a:txBody>
                  <a:tcPr marL="68580" marR="68580" marT="34290" marB="34290">
                    <a:solidFill>
                      <a:schemeClr val="bg1">
                        <a:lumMod val="85000"/>
                      </a:schemeClr>
                    </a:solidFill>
                  </a:tcPr>
                </a:tc>
                <a:tc>
                  <a:txBody>
                    <a:bodyPr/>
                    <a:lstStyle/>
                    <a:p>
                      <a:pPr algn="ctr"/>
                      <a:r>
                        <a:rPr lang="en-US" sz="1400" i="0" dirty="0">
                          <a:solidFill>
                            <a:schemeClr val="bg1"/>
                          </a:solidFill>
                        </a:rPr>
                        <a:t>100% cw</a:t>
                      </a:r>
                    </a:p>
                  </a:txBody>
                  <a:tcPr marL="68580" marR="68580" marT="34290" marB="34290">
                    <a:solidFill>
                      <a:srgbClr val="00B0F0"/>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solidFill>
                            <a:schemeClr val="bg1"/>
                          </a:solidFill>
                        </a:rPr>
                        <a:t>100% cw</a:t>
                      </a:r>
                    </a:p>
                  </a:txBody>
                  <a:tcPr marL="68580" marR="68580" marT="34290" marB="34290">
                    <a:solidFill>
                      <a:srgbClr val="00B0F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0" dirty="0">
                        <a:solidFill>
                          <a:schemeClr val="bg1"/>
                        </a:solidFill>
                      </a:endParaRPr>
                    </a:p>
                  </a:txBody>
                  <a:tcPr marL="91416" marR="91416" marT="45708" marB="45708">
                    <a:solidFill>
                      <a:srgbClr val="00B0F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0" dirty="0">
                        <a:solidFill>
                          <a:schemeClr val="bg1"/>
                        </a:solidFill>
                      </a:endParaRPr>
                    </a:p>
                  </a:txBody>
                  <a:tcPr marL="91416" marR="91416" marT="45708" marB="45708">
                    <a:solidFill>
                      <a:srgbClr val="00B0F0"/>
                    </a:solidFill>
                  </a:tcPr>
                </a:tc>
                <a:extLst>
                  <a:ext uri="{0D108BD9-81ED-4DB2-BD59-A6C34878D82A}">
                    <a16:rowId xmlns:a16="http://schemas.microsoft.com/office/drawing/2014/main" val="3807270693"/>
                  </a:ext>
                </a:extLst>
              </a:tr>
              <a:tr h="312598">
                <a:tc>
                  <a:txBody>
                    <a:bodyPr/>
                    <a:lstStyle/>
                    <a:p>
                      <a:r>
                        <a:rPr lang="en-US" sz="1400" b="1" dirty="0">
                          <a:solidFill>
                            <a:schemeClr val="tx1"/>
                          </a:solidFill>
                        </a:rPr>
                        <a:t>Unpolarized Intensity</a:t>
                      </a:r>
                    </a:p>
                  </a:txBody>
                  <a:tcPr marL="68580" marR="68580" marT="34290" marB="34290">
                    <a:solidFill>
                      <a:schemeClr val="bg1">
                        <a:lumMod val="85000"/>
                      </a:schemeClr>
                    </a:solidFill>
                  </a:tcPr>
                </a:tc>
                <a:tc>
                  <a:txBody>
                    <a:bodyPr/>
                    <a:lstStyle/>
                    <a:p>
                      <a:pPr algn="ctr"/>
                      <a:r>
                        <a:rPr lang="en-US" sz="1400" i="0" dirty="0">
                          <a:solidFill>
                            <a:schemeClr val="bg1"/>
                          </a:solidFill>
                        </a:rPr>
                        <a:t>170 </a:t>
                      </a:r>
                      <a:r>
                        <a:rPr lang="en-US" sz="1400" i="0" dirty="0">
                          <a:solidFill>
                            <a:schemeClr val="bg1"/>
                          </a:solidFill>
                          <a:latin typeface="Symbol" pitchFamily="2" charset="2"/>
                        </a:rPr>
                        <a:t>m</a:t>
                      </a:r>
                      <a:r>
                        <a:rPr lang="en-US" sz="1400" i="0" dirty="0">
                          <a:solidFill>
                            <a:schemeClr val="bg1"/>
                          </a:solidFill>
                        </a:rPr>
                        <a:t>A**</a:t>
                      </a:r>
                    </a:p>
                  </a:txBody>
                  <a:tcPr marL="68580" marR="68580" marT="34290" marB="34290">
                    <a:solidFill>
                      <a:srgbClr val="00B0F0"/>
                    </a:solidFill>
                  </a:tcPr>
                </a:tc>
                <a:tc>
                  <a:txBody>
                    <a:bodyPr/>
                    <a:lstStyle/>
                    <a:p>
                      <a:pPr algn="ctr"/>
                      <a:r>
                        <a:rPr lang="en-US" sz="1400" i="0" dirty="0">
                          <a:solidFill>
                            <a:schemeClr val="bg1"/>
                          </a:solidFill>
                        </a:rPr>
                        <a:t>&gt; 1 </a:t>
                      </a:r>
                      <a:r>
                        <a:rPr lang="en-US" sz="1400" i="0" dirty="0">
                          <a:solidFill>
                            <a:schemeClr val="bg1"/>
                          </a:solidFill>
                          <a:latin typeface="Symbol" pitchFamily="2" charset="2"/>
                        </a:rPr>
                        <a:t>m</a:t>
                      </a:r>
                      <a:r>
                        <a:rPr lang="en-US" sz="1400" i="0" dirty="0">
                          <a:solidFill>
                            <a:schemeClr val="bg1"/>
                          </a:solidFill>
                        </a:rPr>
                        <a:t>A</a:t>
                      </a:r>
                    </a:p>
                  </a:txBody>
                  <a:tcPr marL="68580" marR="68580" marT="34290" marB="34290">
                    <a:solidFill>
                      <a:srgbClr val="FF0000"/>
                    </a:solidFill>
                  </a:tcPr>
                </a:tc>
                <a:tc>
                  <a:txBody>
                    <a:bodyPr/>
                    <a:lstStyle/>
                    <a:p>
                      <a:pPr algn="ctr"/>
                      <a:r>
                        <a:rPr lang="en-US" sz="1400" i="0" dirty="0">
                          <a:solidFill>
                            <a:schemeClr val="bg1"/>
                          </a:solidFill>
                        </a:rPr>
                        <a:t>&gt;&gt; 1 </a:t>
                      </a:r>
                      <a:r>
                        <a:rPr lang="en-US" sz="1400" i="0" dirty="0" err="1">
                          <a:solidFill>
                            <a:schemeClr val="bg1"/>
                          </a:solidFill>
                        </a:rPr>
                        <a:t>uA</a:t>
                      </a:r>
                      <a:endParaRPr lang="en-US" sz="1400" i="0" dirty="0">
                        <a:solidFill>
                          <a:schemeClr val="bg1"/>
                        </a:solidFill>
                      </a:endParaRPr>
                    </a:p>
                  </a:txBody>
                  <a:tcPr marL="68580" marR="68580" marT="34290" marB="34290">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solidFill>
                            <a:schemeClr val="bg1"/>
                          </a:solidFill>
                        </a:rPr>
                        <a:t>170 </a:t>
                      </a:r>
                      <a:r>
                        <a:rPr lang="en-US" sz="1400" i="0" dirty="0">
                          <a:solidFill>
                            <a:schemeClr val="bg1"/>
                          </a:solidFill>
                          <a:latin typeface="Symbol" pitchFamily="2" charset="2"/>
                        </a:rPr>
                        <a:t>m</a:t>
                      </a:r>
                      <a:r>
                        <a:rPr lang="en-US" sz="1400" i="0" dirty="0">
                          <a:solidFill>
                            <a:schemeClr val="bg1"/>
                          </a:solidFill>
                        </a:rPr>
                        <a:t>A**</a:t>
                      </a:r>
                    </a:p>
                  </a:txBody>
                  <a:tcPr marL="68580" marR="68580" marT="34290" marB="34290">
                    <a:solidFill>
                      <a:srgbClr val="00B0F0"/>
                    </a:solidFill>
                  </a:tcPr>
                </a:tc>
                <a:extLst>
                  <a:ext uri="{0D108BD9-81ED-4DB2-BD59-A6C34878D82A}">
                    <a16:rowId xmlns:a16="http://schemas.microsoft.com/office/drawing/2014/main" val="1727597295"/>
                  </a:ext>
                </a:extLst>
              </a:tr>
              <a:tr h="356014">
                <a:tc>
                  <a:txBody>
                    <a:bodyPr/>
                    <a:lstStyle/>
                    <a:p>
                      <a:r>
                        <a:rPr lang="en-US" sz="1400" b="1" dirty="0">
                          <a:solidFill>
                            <a:schemeClr val="tx1"/>
                          </a:solidFill>
                        </a:rPr>
                        <a:t>Polarized Intensity</a:t>
                      </a:r>
                    </a:p>
                  </a:txBody>
                  <a:tcPr marL="68580" marR="68580" marT="34290" marB="34290">
                    <a:solidFill>
                      <a:schemeClr val="bg1">
                        <a:lumMod val="85000"/>
                      </a:schemeClr>
                    </a:solidFill>
                  </a:tcPr>
                </a:tc>
                <a:tc>
                  <a:txBody>
                    <a:bodyPr/>
                    <a:lstStyle/>
                    <a:p>
                      <a:pPr algn="ctr"/>
                      <a:r>
                        <a:rPr lang="en-US" sz="1400" i="0" dirty="0">
                          <a:solidFill>
                            <a:schemeClr val="bg1"/>
                          </a:solidFill>
                        </a:rPr>
                        <a:t>170 </a:t>
                      </a:r>
                      <a:r>
                        <a:rPr lang="en-US" sz="1400" i="0" dirty="0">
                          <a:solidFill>
                            <a:schemeClr val="bg1"/>
                          </a:solidFill>
                          <a:latin typeface="Symbol" pitchFamily="2" charset="2"/>
                        </a:rPr>
                        <a:t>m</a:t>
                      </a:r>
                      <a:r>
                        <a:rPr lang="en-US" sz="1400" i="0" dirty="0">
                          <a:solidFill>
                            <a:schemeClr val="bg1"/>
                          </a:solidFill>
                        </a:rPr>
                        <a:t>A**</a:t>
                      </a:r>
                    </a:p>
                  </a:txBody>
                  <a:tcPr marL="68580" marR="68580" marT="34290" marB="34290">
                    <a:solidFill>
                      <a:srgbClr val="00B0F0"/>
                    </a:solidFill>
                  </a:tcPr>
                </a:tc>
                <a:tc>
                  <a:txBody>
                    <a:bodyPr/>
                    <a:lstStyle/>
                    <a:p>
                      <a:pPr algn="ctr"/>
                      <a:r>
                        <a:rPr lang="en-US" sz="1400" i="0" dirty="0">
                          <a:solidFill>
                            <a:schemeClr val="bg1"/>
                          </a:solidFill>
                        </a:rPr>
                        <a:t>&gt; 50 </a:t>
                      </a:r>
                      <a:r>
                        <a:rPr lang="en-US" sz="1400" i="0" dirty="0" err="1">
                          <a:solidFill>
                            <a:schemeClr val="bg1"/>
                          </a:solidFill>
                        </a:rPr>
                        <a:t>nA</a:t>
                      </a:r>
                      <a:endParaRPr lang="en-US" sz="1400" i="0" dirty="0">
                        <a:solidFill>
                          <a:schemeClr val="bg1"/>
                        </a:solidFill>
                      </a:endParaRPr>
                    </a:p>
                  </a:txBody>
                  <a:tcPr marL="68580" marR="68580" marT="34290" marB="34290">
                    <a:solidFill>
                      <a:srgbClr val="FF0000"/>
                    </a:solidFill>
                  </a:tcPr>
                </a:tc>
                <a:tc>
                  <a:txBody>
                    <a:bodyPr/>
                    <a:lstStyle/>
                    <a:p>
                      <a:pPr algn="ctr"/>
                      <a:r>
                        <a:rPr lang="en-US" sz="1400" i="0" dirty="0">
                          <a:solidFill>
                            <a:schemeClr val="bg1"/>
                          </a:solidFill>
                        </a:rPr>
                        <a:t>&gt;&gt; 1uA</a:t>
                      </a:r>
                    </a:p>
                  </a:txBody>
                  <a:tcPr marL="68580" marR="68580" marT="34290" marB="34290">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solidFill>
                            <a:schemeClr val="bg1"/>
                          </a:solidFill>
                        </a:rPr>
                        <a:t>170 </a:t>
                      </a:r>
                      <a:r>
                        <a:rPr lang="en-US" sz="1400" i="0" dirty="0">
                          <a:solidFill>
                            <a:schemeClr val="bg1"/>
                          </a:solidFill>
                          <a:latin typeface="Symbol" pitchFamily="2" charset="2"/>
                        </a:rPr>
                        <a:t>m</a:t>
                      </a:r>
                      <a:r>
                        <a:rPr lang="en-US" sz="1400" i="0" dirty="0">
                          <a:solidFill>
                            <a:schemeClr val="bg1"/>
                          </a:solidFill>
                        </a:rPr>
                        <a:t>A**</a:t>
                      </a:r>
                    </a:p>
                  </a:txBody>
                  <a:tcPr marL="68580" marR="68580" marT="34290" marB="34290">
                    <a:solidFill>
                      <a:srgbClr val="00B0F0"/>
                    </a:solidFill>
                  </a:tcPr>
                </a:tc>
                <a:extLst>
                  <a:ext uri="{0D108BD9-81ED-4DB2-BD59-A6C34878D82A}">
                    <a16:rowId xmlns:a16="http://schemas.microsoft.com/office/drawing/2014/main" val="196301585"/>
                  </a:ext>
                </a:extLst>
              </a:tr>
              <a:tr h="312597">
                <a:tc>
                  <a:txBody>
                    <a:bodyPr/>
                    <a:lstStyle/>
                    <a:p>
                      <a:r>
                        <a:rPr lang="en-US" sz="1400" b="1" dirty="0">
                          <a:solidFill>
                            <a:schemeClr val="tx1"/>
                          </a:solidFill>
                        </a:rPr>
                        <a:t>Beam Polarization</a:t>
                      </a:r>
                    </a:p>
                  </a:txBody>
                  <a:tcPr marL="68580" marR="68580" marT="34290" marB="34290">
                    <a:solidFill>
                      <a:schemeClr val="bg1">
                        <a:lumMod val="85000"/>
                      </a:schemeClr>
                    </a:solidFill>
                  </a:tcPr>
                </a:tc>
                <a:tc>
                  <a:txBody>
                    <a:bodyPr/>
                    <a:lstStyle/>
                    <a:p>
                      <a:pPr algn="ctr"/>
                      <a:r>
                        <a:rPr lang="en-US" sz="1400" i="0" dirty="0">
                          <a:solidFill>
                            <a:schemeClr val="bg1"/>
                          </a:solidFill>
                        </a:rPr>
                        <a:t>&gt; 85%</a:t>
                      </a:r>
                    </a:p>
                  </a:txBody>
                  <a:tcPr marL="68580" marR="68580" marT="34290" marB="34290">
                    <a:solidFill>
                      <a:srgbClr val="00B0F0"/>
                    </a:solidFill>
                  </a:tcPr>
                </a:tc>
                <a:tc>
                  <a:txBody>
                    <a:bodyPr/>
                    <a:lstStyle/>
                    <a:p>
                      <a:pPr algn="ctr"/>
                      <a:r>
                        <a:rPr lang="en-US" sz="1400" i="0" dirty="0">
                          <a:solidFill>
                            <a:schemeClr val="bg1"/>
                          </a:solidFill>
                        </a:rPr>
                        <a:t>&gt; 60%</a:t>
                      </a:r>
                    </a:p>
                  </a:txBody>
                  <a:tcPr marL="68580" marR="68580" marT="34290" marB="34290">
                    <a:solidFill>
                      <a:srgbClr val="FF0000"/>
                    </a:solidFill>
                  </a:tcPr>
                </a:tc>
                <a:tc>
                  <a:txBody>
                    <a:bodyPr/>
                    <a:lstStyle/>
                    <a:p>
                      <a:pPr algn="ctr"/>
                      <a:r>
                        <a:rPr lang="en-US" sz="1400" i="0" dirty="0">
                          <a:solidFill>
                            <a:schemeClr val="bg1"/>
                          </a:solidFill>
                        </a:rPr>
                        <a:t>&gt;85% ?</a:t>
                      </a:r>
                    </a:p>
                  </a:txBody>
                  <a:tcPr marL="68580" marR="68580" marT="34290" marB="34290">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solidFill>
                            <a:schemeClr val="bg1"/>
                          </a:solidFill>
                        </a:rPr>
                        <a:t>&gt;85%</a:t>
                      </a:r>
                    </a:p>
                  </a:txBody>
                  <a:tcPr marL="68580" marR="68580" marT="34290" marB="34290">
                    <a:solidFill>
                      <a:srgbClr val="00B0F0"/>
                    </a:solidFill>
                  </a:tcPr>
                </a:tc>
                <a:extLst>
                  <a:ext uri="{0D108BD9-81ED-4DB2-BD59-A6C34878D82A}">
                    <a16:rowId xmlns:a16="http://schemas.microsoft.com/office/drawing/2014/main" val="2674325663"/>
                  </a:ext>
                </a:extLst>
              </a:tr>
            </a:tbl>
          </a:graphicData>
        </a:graphic>
      </p:graphicFrame>
      <p:sp>
        <p:nvSpPr>
          <p:cNvPr id="5" name="TextBox 4">
            <a:extLst>
              <a:ext uri="{FF2B5EF4-FFF2-40B4-BE49-F238E27FC236}">
                <a16:creationId xmlns:a16="http://schemas.microsoft.com/office/drawing/2014/main" id="{888D6532-DC3A-3B57-E960-AF4F1073F908}"/>
              </a:ext>
            </a:extLst>
          </p:cNvPr>
          <p:cNvSpPr txBox="1"/>
          <p:nvPr/>
        </p:nvSpPr>
        <p:spPr>
          <a:xfrm>
            <a:off x="1524002" y="5090746"/>
            <a:ext cx="9143999" cy="300082"/>
          </a:xfrm>
          <a:prstGeom prst="rect">
            <a:avLst/>
          </a:prstGeom>
          <a:noFill/>
        </p:spPr>
        <p:txBody>
          <a:bodyPr wrap="square" rtlCol="0">
            <a:spAutoFit/>
          </a:bodyPr>
          <a:lstStyle/>
          <a:p>
            <a:pPr algn="ctr"/>
            <a:r>
              <a:rPr lang="en-US" sz="1350" dirty="0"/>
              <a:t>** Total beam power at Jefferson Lab is limited to 1.1 MW with a max. of 0.9 MW to individual high power dumps.</a:t>
            </a:r>
          </a:p>
        </p:txBody>
      </p:sp>
      <p:sp>
        <p:nvSpPr>
          <p:cNvPr id="3" name="Right Brace 2">
            <a:extLst>
              <a:ext uri="{FF2B5EF4-FFF2-40B4-BE49-F238E27FC236}">
                <a16:creationId xmlns:a16="http://schemas.microsoft.com/office/drawing/2014/main" id="{AC6F3E83-E036-386C-D5E2-6AC679B7A00C}"/>
              </a:ext>
            </a:extLst>
          </p:cNvPr>
          <p:cNvSpPr/>
          <p:nvPr/>
        </p:nvSpPr>
        <p:spPr>
          <a:xfrm rot="16200000">
            <a:off x="7641590" y="-37004"/>
            <a:ext cx="168744" cy="4104101"/>
          </a:xfrm>
          <a:prstGeom prst="rightBrace">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7" name="TextBox 6">
            <a:extLst>
              <a:ext uri="{FF2B5EF4-FFF2-40B4-BE49-F238E27FC236}">
                <a16:creationId xmlns:a16="http://schemas.microsoft.com/office/drawing/2014/main" id="{6C908C71-C9DC-D973-9670-A97AA7012DD4}"/>
              </a:ext>
            </a:extLst>
          </p:cNvPr>
          <p:cNvSpPr txBox="1"/>
          <p:nvPr/>
        </p:nvSpPr>
        <p:spPr>
          <a:xfrm>
            <a:off x="5833539" y="1630837"/>
            <a:ext cx="3848298" cy="279307"/>
          </a:xfrm>
          <a:prstGeom prst="rect">
            <a:avLst/>
          </a:prstGeom>
          <a:noFill/>
        </p:spPr>
        <p:txBody>
          <a:bodyPr wrap="none" rtlCol="0">
            <a:spAutoFit/>
          </a:bodyPr>
          <a:lstStyle/>
          <a:p>
            <a:pPr algn="ctr">
              <a:lnSpc>
                <a:spcPct val="90000"/>
              </a:lnSpc>
            </a:pPr>
            <a:r>
              <a:rPr lang="en-US" sz="1350" dirty="0"/>
              <a:t>Machine parameter table now more comprehensive</a:t>
            </a:r>
          </a:p>
        </p:txBody>
      </p:sp>
    </p:spTree>
    <p:extLst>
      <p:ext uri="{BB962C8B-B14F-4D97-AF65-F5344CB8AC3E}">
        <p14:creationId xmlns:p14="http://schemas.microsoft.com/office/powerpoint/2010/main" val="713156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6C66-F233-416C-FD83-4E68A43EB220}"/>
              </a:ext>
            </a:extLst>
          </p:cNvPr>
          <p:cNvSpPr>
            <a:spLocks noGrp="1"/>
          </p:cNvSpPr>
          <p:nvPr>
            <p:ph type="title"/>
          </p:nvPr>
        </p:nvSpPr>
        <p:spPr/>
        <p:txBody>
          <a:bodyPr>
            <a:normAutofit/>
          </a:bodyPr>
          <a:lstStyle/>
          <a:p>
            <a:r>
              <a:rPr lang="en-US" dirty="0"/>
              <a:t>“Tunable” e</a:t>
            </a:r>
            <a:r>
              <a:rPr lang="en-US" baseline="30000" dirty="0"/>
              <a:t>+</a:t>
            </a:r>
            <a:r>
              <a:rPr lang="en-US" dirty="0"/>
              <a:t> source</a:t>
            </a:r>
          </a:p>
        </p:txBody>
      </p:sp>
      <p:pic>
        <p:nvPicPr>
          <p:cNvPr id="3" name="Picture 2">
            <a:extLst>
              <a:ext uri="{FF2B5EF4-FFF2-40B4-BE49-F238E27FC236}">
                <a16:creationId xmlns:a16="http://schemas.microsoft.com/office/drawing/2014/main" id="{3C28F257-ADDB-312D-1908-20E5221FA410}"/>
              </a:ext>
            </a:extLst>
          </p:cNvPr>
          <p:cNvPicPr>
            <a:picLocks noChangeAspect="1"/>
          </p:cNvPicPr>
          <p:nvPr/>
        </p:nvPicPr>
        <p:blipFill rotWithShape="1">
          <a:blip r:embed="rId2"/>
          <a:srcRect r="69072"/>
          <a:stretch/>
        </p:blipFill>
        <p:spPr>
          <a:xfrm>
            <a:off x="5272302" y="2370335"/>
            <a:ext cx="2589329" cy="2662415"/>
          </a:xfrm>
          <a:prstGeom prst="rect">
            <a:avLst/>
          </a:prstGeom>
        </p:spPr>
      </p:pic>
      <p:pic>
        <p:nvPicPr>
          <p:cNvPr id="4" name="Picture 3">
            <a:extLst>
              <a:ext uri="{FF2B5EF4-FFF2-40B4-BE49-F238E27FC236}">
                <a16:creationId xmlns:a16="http://schemas.microsoft.com/office/drawing/2014/main" id="{FD5E32DF-D42F-2CB9-A868-EF29F707AD4B}"/>
              </a:ext>
            </a:extLst>
          </p:cNvPr>
          <p:cNvPicPr>
            <a:picLocks noChangeAspect="1"/>
          </p:cNvPicPr>
          <p:nvPr/>
        </p:nvPicPr>
        <p:blipFill rotWithShape="1">
          <a:blip r:embed="rId3"/>
          <a:srcRect l="6906" t="7645" r="55159" b="66707"/>
          <a:stretch/>
        </p:blipFill>
        <p:spPr>
          <a:xfrm>
            <a:off x="5699730" y="1632225"/>
            <a:ext cx="1917941" cy="701240"/>
          </a:xfrm>
          <a:prstGeom prst="rect">
            <a:avLst/>
          </a:prstGeom>
        </p:spPr>
      </p:pic>
      <p:pic>
        <p:nvPicPr>
          <p:cNvPr id="5" name="Picture 4">
            <a:extLst>
              <a:ext uri="{FF2B5EF4-FFF2-40B4-BE49-F238E27FC236}">
                <a16:creationId xmlns:a16="http://schemas.microsoft.com/office/drawing/2014/main" id="{F23777E0-B664-21F7-FEC3-3E93B524A977}"/>
              </a:ext>
            </a:extLst>
          </p:cNvPr>
          <p:cNvPicPr>
            <a:picLocks noChangeAspect="1"/>
          </p:cNvPicPr>
          <p:nvPr/>
        </p:nvPicPr>
        <p:blipFill rotWithShape="1">
          <a:blip r:embed="rId3"/>
          <a:srcRect l="51210" t="6599" r="4694" b="67753"/>
          <a:stretch/>
        </p:blipFill>
        <p:spPr>
          <a:xfrm>
            <a:off x="8168220" y="1632225"/>
            <a:ext cx="2229431" cy="701240"/>
          </a:xfrm>
          <a:prstGeom prst="rect">
            <a:avLst/>
          </a:prstGeom>
        </p:spPr>
      </p:pic>
      <p:pic>
        <p:nvPicPr>
          <p:cNvPr id="6" name="Picture 5">
            <a:extLst>
              <a:ext uri="{FF2B5EF4-FFF2-40B4-BE49-F238E27FC236}">
                <a16:creationId xmlns:a16="http://schemas.microsoft.com/office/drawing/2014/main" id="{0D5857D1-0044-E58D-6CAB-6FFDC1F7D734}"/>
              </a:ext>
            </a:extLst>
          </p:cNvPr>
          <p:cNvPicPr>
            <a:picLocks noChangeAspect="1"/>
          </p:cNvPicPr>
          <p:nvPr/>
        </p:nvPicPr>
        <p:blipFill>
          <a:blip r:embed="rId4"/>
          <a:stretch>
            <a:fillRect/>
          </a:stretch>
        </p:blipFill>
        <p:spPr>
          <a:xfrm>
            <a:off x="1613770" y="2413282"/>
            <a:ext cx="3395612" cy="2796695"/>
          </a:xfrm>
          <a:prstGeom prst="rect">
            <a:avLst/>
          </a:prstGeom>
        </p:spPr>
      </p:pic>
      <p:pic>
        <p:nvPicPr>
          <p:cNvPr id="7" name="Picture 6">
            <a:extLst>
              <a:ext uri="{FF2B5EF4-FFF2-40B4-BE49-F238E27FC236}">
                <a16:creationId xmlns:a16="http://schemas.microsoft.com/office/drawing/2014/main" id="{3818B90D-1464-7AD3-C7C4-C13FC7FFB99D}"/>
              </a:ext>
            </a:extLst>
          </p:cNvPr>
          <p:cNvPicPr>
            <a:picLocks noChangeAspect="1"/>
          </p:cNvPicPr>
          <p:nvPr/>
        </p:nvPicPr>
        <p:blipFill rotWithShape="1">
          <a:blip r:embed="rId2"/>
          <a:srcRect l="69072" t="294" b="-294"/>
          <a:stretch/>
        </p:blipFill>
        <p:spPr>
          <a:xfrm>
            <a:off x="7988271" y="2370335"/>
            <a:ext cx="2589329" cy="2662415"/>
          </a:xfrm>
          <a:prstGeom prst="rect">
            <a:avLst/>
          </a:prstGeom>
        </p:spPr>
      </p:pic>
      <p:sp>
        <p:nvSpPr>
          <p:cNvPr id="8" name="TextBox 7">
            <a:extLst>
              <a:ext uri="{FF2B5EF4-FFF2-40B4-BE49-F238E27FC236}">
                <a16:creationId xmlns:a16="http://schemas.microsoft.com/office/drawing/2014/main" id="{DC17775B-C1CA-AD4A-855F-DDC40AE3B037}"/>
              </a:ext>
            </a:extLst>
          </p:cNvPr>
          <p:cNvSpPr txBox="1"/>
          <p:nvPr/>
        </p:nvSpPr>
        <p:spPr>
          <a:xfrm>
            <a:off x="2002259" y="2175957"/>
            <a:ext cx="2458090"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e</a:t>
            </a:r>
            <a:r>
              <a:rPr lang="en-US" sz="1500" baseline="30000" dirty="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 Polarization vs Energy</a:t>
            </a:r>
          </a:p>
        </p:txBody>
      </p:sp>
      <p:pic>
        <p:nvPicPr>
          <p:cNvPr id="9" name="Picture 8">
            <a:extLst>
              <a:ext uri="{FF2B5EF4-FFF2-40B4-BE49-F238E27FC236}">
                <a16:creationId xmlns:a16="http://schemas.microsoft.com/office/drawing/2014/main" id="{35B80905-9C49-F942-585C-AAD077B3E859}"/>
              </a:ext>
            </a:extLst>
          </p:cNvPr>
          <p:cNvPicPr>
            <a:picLocks noChangeAspect="1"/>
          </p:cNvPicPr>
          <p:nvPr/>
        </p:nvPicPr>
        <p:blipFill>
          <a:blip r:embed="rId5"/>
          <a:stretch>
            <a:fillRect/>
          </a:stretch>
        </p:blipFill>
        <p:spPr>
          <a:xfrm>
            <a:off x="6566966" y="3249206"/>
            <a:ext cx="693125" cy="458634"/>
          </a:xfrm>
          <a:prstGeom prst="rect">
            <a:avLst/>
          </a:prstGeom>
        </p:spPr>
      </p:pic>
      <p:cxnSp>
        <p:nvCxnSpPr>
          <p:cNvPr id="10" name="Straight Arrow Connector 9">
            <a:extLst>
              <a:ext uri="{FF2B5EF4-FFF2-40B4-BE49-F238E27FC236}">
                <a16:creationId xmlns:a16="http://schemas.microsoft.com/office/drawing/2014/main" id="{F86EEA6B-CADA-20B7-88A6-AB42D37660DC}"/>
              </a:ext>
            </a:extLst>
          </p:cNvPr>
          <p:cNvCxnSpPr/>
          <p:nvPr/>
        </p:nvCxnSpPr>
        <p:spPr>
          <a:xfrm>
            <a:off x="6193012" y="4373037"/>
            <a:ext cx="0" cy="327745"/>
          </a:xfrm>
          <a:prstGeom prst="straightConnector1">
            <a:avLst/>
          </a:prstGeom>
          <a:ln w="19050">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8EB0B02-8CA7-CA74-AA4E-0248129F5EB4}"/>
              </a:ext>
            </a:extLst>
          </p:cNvPr>
          <p:cNvCxnSpPr/>
          <p:nvPr/>
        </p:nvCxnSpPr>
        <p:spPr>
          <a:xfrm flipH="1">
            <a:off x="5442246" y="4373036"/>
            <a:ext cx="750766" cy="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3FD0E47-A529-E42F-78C2-AE33421644D3}"/>
              </a:ext>
            </a:extLst>
          </p:cNvPr>
          <p:cNvCxnSpPr>
            <a:cxnSpLocks/>
          </p:cNvCxnSpPr>
          <p:nvPr/>
        </p:nvCxnSpPr>
        <p:spPr>
          <a:xfrm flipH="1">
            <a:off x="8209027" y="3990382"/>
            <a:ext cx="1136220" cy="0"/>
          </a:xfrm>
          <a:prstGeom prst="straightConnector1">
            <a:avLst/>
          </a:prstGeom>
          <a:ln w="19050">
            <a:solidFill>
              <a:srgbClr val="FF0000"/>
            </a:solidFill>
            <a:prstDash val="dash"/>
            <a:headEnd type="none"/>
            <a:tailEnd type="stealth"/>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0DADDEC-AA12-9670-B37D-08F65A125DA4}"/>
              </a:ext>
            </a:extLst>
          </p:cNvPr>
          <p:cNvCxnSpPr>
            <a:cxnSpLocks/>
          </p:cNvCxnSpPr>
          <p:nvPr/>
        </p:nvCxnSpPr>
        <p:spPr>
          <a:xfrm>
            <a:off x="9345246" y="3990382"/>
            <a:ext cx="0" cy="654188"/>
          </a:xfrm>
          <a:prstGeom prst="straightConnector1">
            <a:avLst/>
          </a:prstGeom>
          <a:ln w="19050">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484FDF9-4C47-5CF8-8F4F-F407C3FFC359}"/>
              </a:ext>
            </a:extLst>
          </p:cNvPr>
          <p:cNvSpPr/>
          <p:nvPr/>
        </p:nvSpPr>
        <p:spPr>
          <a:xfrm>
            <a:off x="7512733" y="2649789"/>
            <a:ext cx="80690" cy="92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77FA7A95-22DC-5E8B-EE10-D87D97F3ABB5}"/>
              </a:ext>
            </a:extLst>
          </p:cNvPr>
          <p:cNvSpPr txBox="1"/>
          <p:nvPr/>
        </p:nvSpPr>
        <p:spPr>
          <a:xfrm>
            <a:off x="5089244" y="2452792"/>
            <a:ext cx="323165" cy="637354"/>
          </a:xfrm>
          <a:prstGeom prst="rect">
            <a:avLst/>
          </a:prstGeom>
          <a:noFill/>
        </p:spPr>
        <p:txBody>
          <a:bodyPr vert="vert270" wrap="none" rtlCol="0">
            <a:spAutoFit/>
          </a:bodyPr>
          <a:lstStyle/>
          <a:p>
            <a:r>
              <a:rPr lang="en-US" sz="900" b="1" dirty="0">
                <a:latin typeface="Arial" panose="020B0604020202020204" pitchFamily="34" charset="0"/>
                <a:cs typeface="Arial" panose="020B0604020202020204" pitchFamily="34" charset="0"/>
              </a:rPr>
              <a:t>Efficiency</a:t>
            </a:r>
          </a:p>
        </p:txBody>
      </p:sp>
      <p:sp>
        <p:nvSpPr>
          <p:cNvPr id="16" name="TextBox 15">
            <a:extLst>
              <a:ext uri="{FF2B5EF4-FFF2-40B4-BE49-F238E27FC236}">
                <a16:creationId xmlns:a16="http://schemas.microsoft.com/office/drawing/2014/main" id="{E78B8D1B-09EC-FC40-81FA-D881F445FE36}"/>
              </a:ext>
            </a:extLst>
          </p:cNvPr>
          <p:cNvSpPr txBox="1"/>
          <p:nvPr/>
        </p:nvSpPr>
        <p:spPr>
          <a:xfrm>
            <a:off x="7845074" y="2453916"/>
            <a:ext cx="323165" cy="329577"/>
          </a:xfrm>
          <a:prstGeom prst="rect">
            <a:avLst/>
          </a:prstGeom>
          <a:noFill/>
        </p:spPr>
        <p:txBody>
          <a:bodyPr vert="vert270" wrap="none" rtlCol="0">
            <a:spAutoFit/>
          </a:bodyPr>
          <a:lstStyle/>
          <a:p>
            <a:r>
              <a:rPr lang="en-US" sz="900" b="1" dirty="0" err="1">
                <a:latin typeface="Arial" panose="020B0604020202020204" pitchFamily="34" charset="0"/>
                <a:cs typeface="Arial" panose="020B0604020202020204" pitchFamily="34" charset="0"/>
              </a:rPr>
              <a:t>FoM</a:t>
            </a:r>
            <a:endParaRPr lang="en-US" sz="900" b="1"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3F49238-BE1E-84DF-BAA4-735FF806E55F}"/>
              </a:ext>
            </a:extLst>
          </p:cNvPr>
          <p:cNvSpPr/>
          <p:nvPr/>
        </p:nvSpPr>
        <p:spPr>
          <a:xfrm>
            <a:off x="10142343" y="2600353"/>
            <a:ext cx="277070" cy="165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7B3DB261-1F85-7D7D-4262-90DC0E6C603A}"/>
              </a:ext>
            </a:extLst>
          </p:cNvPr>
          <p:cNvSpPr txBox="1"/>
          <p:nvPr/>
        </p:nvSpPr>
        <p:spPr>
          <a:xfrm rot="5400000">
            <a:off x="6751946" y="2324504"/>
            <a:ext cx="323165" cy="693460"/>
          </a:xfrm>
          <a:prstGeom prst="rect">
            <a:avLst/>
          </a:prstGeom>
          <a:noFill/>
        </p:spPr>
        <p:txBody>
          <a:bodyPr vert="vert270" wrap="none" rtlCol="0">
            <a:spAutoFit/>
          </a:bodyPr>
          <a:lstStyle/>
          <a:p>
            <a:r>
              <a:rPr lang="en-US" sz="900" b="1" dirty="0">
                <a:latin typeface="Arial" panose="020B0604020202020204" pitchFamily="34" charset="0"/>
                <a:cs typeface="Arial" panose="020B0604020202020204" pitchFamily="34" charset="0"/>
              </a:rPr>
              <a:t>120 MeV e</a:t>
            </a:r>
            <a:r>
              <a:rPr lang="en-US" sz="900" b="1" baseline="30000" dirty="0">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C059599E-3A8E-ABC1-9570-156961D6F5DA}"/>
              </a:ext>
            </a:extLst>
          </p:cNvPr>
          <p:cNvSpPr txBox="1"/>
          <p:nvPr/>
        </p:nvSpPr>
        <p:spPr>
          <a:xfrm rot="5400000">
            <a:off x="6751946" y="2144804"/>
            <a:ext cx="323165" cy="1361911"/>
          </a:xfrm>
          <a:prstGeom prst="rect">
            <a:avLst/>
          </a:prstGeom>
          <a:noFill/>
        </p:spPr>
        <p:txBody>
          <a:bodyPr vert="vert270" wrap="none" rtlCol="0">
            <a:spAutoFit/>
          </a:bodyPr>
          <a:lstStyle/>
          <a:p>
            <a:r>
              <a:rPr lang="en-US" sz="900" b="1" dirty="0">
                <a:latin typeface="Arial" panose="020B0604020202020204" pitchFamily="34" charset="0"/>
                <a:cs typeface="Arial" panose="020B0604020202020204" pitchFamily="34" charset="0"/>
              </a:rPr>
              <a:t>4 mm Tungsten Target </a:t>
            </a:r>
            <a:endParaRPr lang="en-US" sz="900" b="1" baseline="30000"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BCA46271-B4A8-D177-EAEF-22902991A537}"/>
              </a:ext>
            </a:extLst>
          </p:cNvPr>
          <p:cNvSpPr/>
          <p:nvPr/>
        </p:nvSpPr>
        <p:spPr>
          <a:xfrm>
            <a:off x="7407389" y="4938970"/>
            <a:ext cx="58825" cy="79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A152EE59-862E-4CA2-F9A5-3911E65A57E3}"/>
              </a:ext>
            </a:extLst>
          </p:cNvPr>
          <p:cNvSpPr/>
          <p:nvPr/>
        </p:nvSpPr>
        <p:spPr>
          <a:xfrm>
            <a:off x="10171756" y="4922091"/>
            <a:ext cx="58825" cy="79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7A6F388D-8590-0D6F-95D1-CA384BEA9683}"/>
              </a:ext>
            </a:extLst>
          </p:cNvPr>
          <p:cNvSpPr/>
          <p:nvPr/>
        </p:nvSpPr>
        <p:spPr>
          <a:xfrm>
            <a:off x="9705862" y="4882346"/>
            <a:ext cx="58825" cy="79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AC9C3DC1-985D-78BC-D559-DF5DB1F384E4}"/>
              </a:ext>
            </a:extLst>
          </p:cNvPr>
          <p:cNvSpPr/>
          <p:nvPr/>
        </p:nvSpPr>
        <p:spPr>
          <a:xfrm>
            <a:off x="6941496" y="4899225"/>
            <a:ext cx="58825" cy="79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9ECBDBCF-CC98-A9D9-B979-8D99C84661E8}"/>
              </a:ext>
            </a:extLst>
          </p:cNvPr>
          <p:cNvSpPr/>
          <p:nvPr/>
        </p:nvSpPr>
        <p:spPr>
          <a:xfrm>
            <a:off x="6872166" y="4855351"/>
            <a:ext cx="210689" cy="242374"/>
          </a:xfrm>
          <a:prstGeom prst="rect">
            <a:avLst/>
          </a:prstGeom>
        </p:spPr>
        <p:txBody>
          <a:bodyPr wrap="square">
            <a:spAutoFit/>
          </a:bodyPr>
          <a:lstStyle/>
          <a:p>
            <a:r>
              <a:rPr lang="en-US" sz="450" b="1" dirty="0">
                <a:latin typeface="Arial" panose="020B0604020202020204" pitchFamily="34" charset="0"/>
                <a:cs typeface="Arial" panose="020B0604020202020204" pitchFamily="34" charset="0"/>
              </a:rPr>
              <a:t>e</a:t>
            </a:r>
            <a:r>
              <a:rPr lang="en-US" sz="525" b="1" baseline="30000" dirty="0">
                <a:latin typeface="Arial" panose="020B0604020202020204" pitchFamily="34" charset="0"/>
                <a:cs typeface="Arial" panose="020B0604020202020204" pitchFamily="34" charset="0"/>
              </a:rPr>
              <a:t>+</a:t>
            </a:r>
            <a:endParaRPr lang="en-US" sz="525" dirty="0"/>
          </a:p>
        </p:txBody>
      </p:sp>
      <p:sp>
        <p:nvSpPr>
          <p:cNvPr id="25" name="Rectangle 24">
            <a:extLst>
              <a:ext uri="{FF2B5EF4-FFF2-40B4-BE49-F238E27FC236}">
                <a16:creationId xmlns:a16="http://schemas.microsoft.com/office/drawing/2014/main" id="{BD0BDAA3-B984-6874-29E0-ADEC126FFFCB}"/>
              </a:ext>
            </a:extLst>
          </p:cNvPr>
          <p:cNvSpPr/>
          <p:nvPr/>
        </p:nvSpPr>
        <p:spPr>
          <a:xfrm>
            <a:off x="7342389" y="4865032"/>
            <a:ext cx="210689" cy="230832"/>
          </a:xfrm>
          <a:prstGeom prst="rect">
            <a:avLst/>
          </a:prstGeom>
        </p:spPr>
        <p:txBody>
          <a:bodyPr wrap="square">
            <a:spAutoFit/>
          </a:bodyPr>
          <a:lstStyle/>
          <a:p>
            <a:r>
              <a:rPr lang="en-US" sz="450" b="1" dirty="0">
                <a:latin typeface="Arial" panose="020B0604020202020204" pitchFamily="34" charset="0"/>
                <a:cs typeface="Arial" panose="020B0604020202020204" pitchFamily="34" charset="0"/>
              </a:rPr>
              <a:t>e</a:t>
            </a:r>
            <a:r>
              <a:rPr lang="en-US" sz="450" b="1" baseline="30000" dirty="0">
                <a:latin typeface="Arial" panose="020B0604020202020204" pitchFamily="34" charset="0"/>
                <a:cs typeface="Arial" panose="020B0604020202020204" pitchFamily="34" charset="0"/>
              </a:rPr>
              <a:t>‒</a:t>
            </a:r>
            <a:endParaRPr lang="en-US" sz="450" dirty="0"/>
          </a:p>
        </p:txBody>
      </p:sp>
      <p:sp>
        <p:nvSpPr>
          <p:cNvPr id="26" name="Rectangle 25">
            <a:extLst>
              <a:ext uri="{FF2B5EF4-FFF2-40B4-BE49-F238E27FC236}">
                <a16:creationId xmlns:a16="http://schemas.microsoft.com/office/drawing/2014/main" id="{6B38D363-DCBE-8284-1430-B54F745D7862}"/>
              </a:ext>
            </a:extLst>
          </p:cNvPr>
          <p:cNvSpPr/>
          <p:nvPr/>
        </p:nvSpPr>
        <p:spPr>
          <a:xfrm>
            <a:off x="10107256" y="4852822"/>
            <a:ext cx="210689" cy="230832"/>
          </a:xfrm>
          <a:prstGeom prst="rect">
            <a:avLst/>
          </a:prstGeom>
        </p:spPr>
        <p:txBody>
          <a:bodyPr wrap="square">
            <a:spAutoFit/>
          </a:bodyPr>
          <a:lstStyle/>
          <a:p>
            <a:r>
              <a:rPr lang="en-US" sz="450" b="1" dirty="0">
                <a:latin typeface="Arial" panose="020B0604020202020204" pitchFamily="34" charset="0"/>
                <a:cs typeface="Arial" panose="020B0604020202020204" pitchFamily="34" charset="0"/>
              </a:rPr>
              <a:t>e</a:t>
            </a:r>
            <a:r>
              <a:rPr lang="en-US" sz="450" b="1" baseline="30000" dirty="0">
                <a:latin typeface="Arial" panose="020B0604020202020204" pitchFamily="34" charset="0"/>
                <a:cs typeface="Arial" panose="020B0604020202020204" pitchFamily="34" charset="0"/>
              </a:rPr>
              <a:t>‒</a:t>
            </a:r>
            <a:endParaRPr lang="en-US" sz="450" dirty="0"/>
          </a:p>
        </p:txBody>
      </p:sp>
      <p:sp>
        <p:nvSpPr>
          <p:cNvPr id="27" name="Rectangle 26">
            <a:extLst>
              <a:ext uri="{FF2B5EF4-FFF2-40B4-BE49-F238E27FC236}">
                <a16:creationId xmlns:a16="http://schemas.microsoft.com/office/drawing/2014/main" id="{54E8A274-5F16-3F65-53BD-D328371D2DB3}"/>
              </a:ext>
            </a:extLst>
          </p:cNvPr>
          <p:cNvSpPr/>
          <p:nvPr/>
        </p:nvSpPr>
        <p:spPr>
          <a:xfrm>
            <a:off x="9638361" y="4851499"/>
            <a:ext cx="210689" cy="242374"/>
          </a:xfrm>
          <a:prstGeom prst="rect">
            <a:avLst/>
          </a:prstGeom>
        </p:spPr>
        <p:txBody>
          <a:bodyPr wrap="square">
            <a:spAutoFit/>
          </a:bodyPr>
          <a:lstStyle/>
          <a:p>
            <a:r>
              <a:rPr lang="en-US" sz="450" b="1" dirty="0">
                <a:latin typeface="Arial" panose="020B0604020202020204" pitchFamily="34" charset="0"/>
                <a:cs typeface="Arial" panose="020B0604020202020204" pitchFamily="34" charset="0"/>
              </a:rPr>
              <a:t>e</a:t>
            </a:r>
            <a:r>
              <a:rPr lang="en-US" sz="525" b="1" baseline="30000" dirty="0">
                <a:latin typeface="Arial" panose="020B0604020202020204" pitchFamily="34" charset="0"/>
                <a:cs typeface="Arial" panose="020B0604020202020204" pitchFamily="34" charset="0"/>
              </a:rPr>
              <a:t>+</a:t>
            </a:r>
            <a:endParaRPr lang="en-US" sz="525" dirty="0"/>
          </a:p>
        </p:txBody>
      </p:sp>
      <p:sp>
        <p:nvSpPr>
          <p:cNvPr id="28" name="Rectangle 27">
            <a:extLst>
              <a:ext uri="{FF2B5EF4-FFF2-40B4-BE49-F238E27FC236}">
                <a16:creationId xmlns:a16="http://schemas.microsoft.com/office/drawing/2014/main" id="{A7CC16AC-B844-8141-C3D3-6B86EC6C7CC6}"/>
              </a:ext>
            </a:extLst>
          </p:cNvPr>
          <p:cNvSpPr/>
          <p:nvPr/>
        </p:nvSpPr>
        <p:spPr>
          <a:xfrm>
            <a:off x="5442247" y="5058787"/>
            <a:ext cx="5054805" cy="507831"/>
          </a:xfrm>
          <a:prstGeom prst="rect">
            <a:avLst/>
          </a:prstGeom>
        </p:spPr>
        <p:txBody>
          <a:bodyPr wrap="square">
            <a:spAutoFit/>
          </a:bodyPr>
          <a:lstStyle/>
          <a:p>
            <a:pPr algn="ctr"/>
            <a:r>
              <a:rPr lang="en-US" sz="1350" dirty="0">
                <a:latin typeface="Arial" panose="020B0604020202020204" pitchFamily="34" charset="0"/>
                <a:cs typeface="Arial" panose="020B0604020202020204" pitchFamily="34" charset="0"/>
              </a:rPr>
              <a:t>Positron beamline has to be designed </a:t>
            </a:r>
            <a:br>
              <a:rPr lang="en-US" sz="135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rPr>
              <a:t>for efficient capture and transport of e</a:t>
            </a:r>
            <a:r>
              <a:rPr lang="en-US" sz="1350" baseline="30000" dirty="0">
                <a:latin typeface="Arial" panose="020B0604020202020204" pitchFamily="34" charset="0"/>
                <a:cs typeface="Arial" panose="020B0604020202020204" pitchFamily="34" charset="0"/>
              </a:rPr>
              <a:t>+</a:t>
            </a:r>
            <a:r>
              <a:rPr lang="en-US" sz="1350" dirty="0">
                <a:latin typeface="Arial" panose="020B0604020202020204" pitchFamily="34" charset="0"/>
                <a:cs typeface="Arial" panose="020B0604020202020204" pitchFamily="34" charset="0"/>
              </a:rPr>
              <a:t> with different energies</a:t>
            </a:r>
          </a:p>
        </p:txBody>
      </p:sp>
    </p:spTree>
    <p:extLst>
      <p:ext uri="{BB962C8B-B14F-4D97-AF65-F5344CB8AC3E}">
        <p14:creationId xmlns:p14="http://schemas.microsoft.com/office/powerpoint/2010/main" val="3108756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D2BF27D-294E-4C06-A01F-526E57CC43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6556" y="2829115"/>
            <a:ext cx="7884660" cy="3319857"/>
          </a:xfrm>
          <a:prstGeom prst="rect">
            <a:avLst/>
          </a:prstGeom>
        </p:spPr>
      </p:pic>
      <p:sp>
        <p:nvSpPr>
          <p:cNvPr id="67" name="Title 1">
            <a:extLst>
              <a:ext uri="{FF2B5EF4-FFF2-40B4-BE49-F238E27FC236}">
                <a16:creationId xmlns:a16="http://schemas.microsoft.com/office/drawing/2014/main" id="{56E1D59B-5057-744E-995A-C743941C5386}"/>
              </a:ext>
            </a:extLst>
          </p:cNvPr>
          <p:cNvSpPr>
            <a:spLocks noGrp="1"/>
          </p:cNvSpPr>
          <p:nvPr>
            <p:ph type="title"/>
          </p:nvPr>
        </p:nvSpPr>
        <p:spPr/>
        <p:txBody>
          <a:bodyPr>
            <a:normAutofit/>
          </a:bodyPr>
          <a:lstStyle/>
          <a:p>
            <a:r>
              <a:rPr lang="en-US" dirty="0"/>
              <a:t>LERF Polarized Positron Injector Concept</a:t>
            </a:r>
          </a:p>
        </p:txBody>
      </p:sp>
      <p:sp>
        <p:nvSpPr>
          <p:cNvPr id="5" name="Slide Number Placeholder 4">
            <a:extLst>
              <a:ext uri="{FF2B5EF4-FFF2-40B4-BE49-F238E27FC236}">
                <a16:creationId xmlns:a16="http://schemas.microsoft.com/office/drawing/2014/main" id="{1B27BDAB-ECE6-E44E-B86B-16D399493C6C}"/>
              </a:ext>
            </a:extLst>
          </p:cNvPr>
          <p:cNvSpPr>
            <a:spLocks noGrp="1"/>
          </p:cNvSpPr>
          <p:nvPr>
            <p:ph type="sldNum" sz="quarter" idx="12"/>
          </p:nvPr>
        </p:nvSpPr>
        <p:spPr/>
        <p:txBody>
          <a:bodyPr/>
          <a:lstStyle/>
          <a:p>
            <a:fld id="{07E1C93C-5050-FC42-8F10-D22D4F119D13}" type="slidenum">
              <a:rPr lang="en-US" smtClean="0"/>
              <a:pPr/>
              <a:t>24</a:t>
            </a:fld>
            <a:endParaRPr lang="en-US"/>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141C8150-4738-43BB-9824-561D1E825B1B}"/>
                  </a:ext>
                </a:extLst>
              </p:cNvPr>
              <p:cNvSpPr txBox="1"/>
              <p:nvPr/>
            </p:nvSpPr>
            <p:spPr>
              <a:xfrm>
                <a:off x="1786697" y="1046894"/>
                <a:ext cx="8464378" cy="1659429"/>
              </a:xfrm>
              <a:prstGeom prst="rect">
                <a:avLst/>
              </a:prstGeom>
              <a:noFill/>
            </p:spPr>
            <p:txBody>
              <a:bodyPr wrap="square" rtlCol="0">
                <a:spAutoFit/>
              </a:bodyPr>
              <a:lstStyle/>
              <a:p>
                <a:pPr marL="557213" lvl="1" indent="-214313">
                  <a:spcAft>
                    <a:spcPts val="450"/>
                  </a:spcAft>
                  <a:buFont typeface="Arial" panose="020B0604020202020204" pitchFamily="34" charset="0"/>
                  <a:buChar char="•"/>
                </a:pPr>
                <a:r>
                  <a:rPr lang="en-US" sz="1350" dirty="0">
                    <a:latin typeface="Arial" panose="020B0604020202020204" pitchFamily="34" charset="0"/>
                    <a:cs typeface="Arial" panose="020B0604020202020204" pitchFamily="34" charset="0"/>
                  </a:rPr>
                  <a:t>High current polarized electron injector (</a:t>
                </a:r>
                <a14:m>
                  <m:oMath xmlns:m="http://schemas.openxmlformats.org/officeDocument/2006/math">
                    <m:r>
                      <a:rPr lang="en-US" sz="1350" b="1" i="1">
                        <a:latin typeface="Cambria Math" panose="02040503050406030204" pitchFamily="18" charset="0"/>
                        <a:ea typeface="Cambria Math" panose="02040503050406030204" pitchFamily="18" charset="0"/>
                        <a:cs typeface="Arial" panose="020B0604020202020204" pitchFamily="34" charset="0"/>
                      </a:rPr>
                      <m:t>≳</m:t>
                    </m:r>
                    <m:r>
                      <a:rPr lang="de-DE" sz="1350" b="1" i="1">
                        <a:latin typeface="Cambria Math" panose="02040503050406030204" pitchFamily="18" charset="0"/>
                        <a:ea typeface="Cambria Math" panose="02040503050406030204" pitchFamily="18" charset="0"/>
                        <a:cs typeface="Arial" panose="020B0604020202020204" pitchFamily="34" charset="0"/>
                      </a:rPr>
                      <m:t> </m:t>
                    </m:r>
                  </m:oMath>
                </a14:m>
                <a:r>
                  <a:rPr lang="en-US" sz="1350" dirty="0">
                    <a:latin typeface="Arial" panose="020B0604020202020204" pitchFamily="34" charset="0"/>
                    <a:cs typeface="Arial" panose="020B0604020202020204" pitchFamily="34" charset="0"/>
                  </a:rPr>
                  <a:t>1 mA @ 10 MeV)</a:t>
                </a:r>
              </a:p>
              <a:p>
                <a:pPr marL="557213" lvl="1" indent="-214313">
                  <a:spcAft>
                    <a:spcPts val="450"/>
                  </a:spcAft>
                  <a:buFont typeface="Arial" panose="020B0604020202020204" pitchFamily="34" charset="0"/>
                  <a:buChar char="•"/>
                </a:pPr>
                <a:r>
                  <a:rPr lang="en-US" sz="1350" dirty="0">
                    <a:latin typeface="Arial" panose="020B0604020202020204" pitchFamily="34" charset="0"/>
                    <a:cs typeface="Arial" panose="020B0604020202020204" pitchFamily="34" charset="0"/>
                  </a:rPr>
                  <a:t>High current 1-3 mA electron LINAC (two C75 CM)</a:t>
                </a:r>
              </a:p>
              <a:p>
                <a:pPr marL="557213" lvl="1" indent="-214313">
                  <a:spcAft>
                    <a:spcPts val="450"/>
                  </a:spcAft>
                  <a:buFont typeface="Arial" panose="020B0604020202020204" pitchFamily="34" charset="0"/>
                  <a:buChar char="•"/>
                </a:pPr>
                <a:r>
                  <a:rPr lang="en-US" sz="1350" dirty="0">
                    <a:solidFill>
                      <a:srgbClr val="C00000"/>
                    </a:solidFill>
                    <a:latin typeface="Arial" panose="020B0604020202020204" pitchFamily="34" charset="0"/>
                    <a:cs typeface="Arial" panose="020B0604020202020204" pitchFamily="34" charset="0"/>
                  </a:rPr>
                  <a:t>Positron conversion target (1 mA @ 120 MeV </a:t>
                </a:r>
                <a14:m>
                  <m:oMath xmlns:m="http://schemas.openxmlformats.org/officeDocument/2006/math">
                    <m:r>
                      <a:rPr lang="en-US" sz="1350" i="1">
                        <a:solidFill>
                          <a:srgbClr val="C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1350" dirty="0">
                    <a:solidFill>
                      <a:srgbClr val="C00000"/>
                    </a:solidFill>
                    <a:latin typeface="Arial" panose="020B0604020202020204" pitchFamily="34" charset="0"/>
                    <a:cs typeface="Arial" panose="020B0604020202020204" pitchFamily="34" charset="0"/>
                  </a:rPr>
                  <a:t> 120 kW)</a:t>
                </a:r>
              </a:p>
              <a:p>
                <a:pPr marL="557213" lvl="1" indent="-214313">
                  <a:spcAft>
                    <a:spcPts val="450"/>
                  </a:spcAft>
                  <a:buFont typeface="Arial" panose="020B0604020202020204" pitchFamily="34" charset="0"/>
                  <a:buChar char="•"/>
                </a:pPr>
                <a:r>
                  <a:rPr lang="en-US" sz="1350" dirty="0">
                    <a:solidFill>
                      <a:srgbClr val="C00000"/>
                    </a:solidFill>
                    <a:latin typeface="Arial" panose="020B0604020202020204" pitchFamily="34" charset="0"/>
                    <a:cs typeface="Arial" panose="020B0604020202020204" pitchFamily="34" charset="0"/>
                  </a:rPr>
                  <a:t>Positron capture (</a:t>
                </a:r>
                <a14:m>
                  <m:oMath xmlns:m="http://schemas.openxmlformats.org/officeDocument/2006/math">
                    <m:r>
                      <a:rPr lang="en-US" sz="1350" b="1" i="1" dirty="0">
                        <a:solidFill>
                          <a:srgbClr val="C00000"/>
                        </a:solidFill>
                        <a:latin typeface="Cambria Math" panose="02040503050406030204" pitchFamily="18" charset="0"/>
                        <a:ea typeface="Cambria Math" panose="02040503050406030204" pitchFamily="18" charset="0"/>
                        <a:cs typeface="Arial" panose="020B0604020202020204" pitchFamily="34" charset="0"/>
                      </a:rPr>
                      <m:t>≲</m:t>
                    </m:r>
                    <m:r>
                      <a:rPr lang="de-DE" sz="1350" b="1" i="1" dirty="0">
                        <a:solidFill>
                          <a:srgbClr val="C00000"/>
                        </a:solidFill>
                        <a:latin typeface="Cambria Math" panose="02040503050406030204" pitchFamily="18" charset="0"/>
                        <a:ea typeface="Cambria Math" panose="02040503050406030204" pitchFamily="18" charset="0"/>
                        <a:cs typeface="Arial" panose="020B0604020202020204" pitchFamily="34" charset="0"/>
                      </a:rPr>
                      <m:t> </m:t>
                    </m:r>
                  </m:oMath>
                </a14:m>
                <a:r>
                  <a:rPr lang="en-US" sz="1350" dirty="0">
                    <a:solidFill>
                      <a:srgbClr val="C00000"/>
                    </a:solidFill>
                    <a:latin typeface="Arial" panose="020B0604020202020204" pitchFamily="34" charset="0"/>
                    <a:cs typeface="Arial" panose="020B0604020202020204" pitchFamily="34" charset="0"/>
                  </a:rPr>
                  <a:t>100 </a:t>
                </a:r>
                <a:r>
                  <a:rPr lang="de-DE" sz="1350" dirty="0">
                    <a:solidFill>
                      <a:srgbClr val="C00000"/>
                    </a:solidFill>
                    <a:latin typeface="Arial" panose="020B0604020202020204" pitchFamily="34" charset="0"/>
                    <a:cs typeface="Arial" panose="020B0604020202020204" pitchFamily="34" charset="0"/>
                  </a:rPr>
                  <a:t>µ</a:t>
                </a:r>
                <a:r>
                  <a:rPr lang="en-US" sz="1350" dirty="0">
                    <a:solidFill>
                      <a:srgbClr val="C00000"/>
                    </a:solidFill>
                    <a:latin typeface="Arial" panose="020B0604020202020204" pitchFamily="34" charset="0"/>
                    <a:cs typeface="Arial" panose="020B0604020202020204" pitchFamily="34" charset="0"/>
                  </a:rPr>
                  <a:t>A @ ~60 MeV and ~20 MeV)</a:t>
                </a:r>
              </a:p>
              <a:p>
                <a:pPr lvl="2">
                  <a:spcAft>
                    <a:spcPts val="450"/>
                  </a:spcAft>
                </a:pPr>
                <a:r>
                  <a:rPr lang="en-US" sz="1350" dirty="0">
                    <a:solidFill>
                      <a:srgbClr val="C00000"/>
                    </a:solidFill>
                    <a:latin typeface="Arial" panose="020B0604020202020204" pitchFamily="34" charset="0"/>
                    <a:cs typeface="Arial" panose="020B0604020202020204" pitchFamily="34" charset="0"/>
                  </a:rPr>
                  <a:t>~1T capture solenoid and </a:t>
                </a:r>
                <a:r>
                  <a:rPr lang="en-US" sz="1350" dirty="0" err="1">
                    <a:solidFill>
                      <a:srgbClr val="C00000"/>
                    </a:solidFill>
                    <a:latin typeface="Arial" panose="020B0604020202020204" pitchFamily="34" charset="0"/>
                    <a:cs typeface="Arial" panose="020B0604020202020204" pitchFamily="34" charset="0"/>
                  </a:rPr>
                  <a:t>nc</a:t>
                </a:r>
                <a:r>
                  <a:rPr lang="en-US" sz="1350" dirty="0">
                    <a:solidFill>
                      <a:srgbClr val="C00000"/>
                    </a:solidFill>
                    <a:latin typeface="Arial" panose="020B0604020202020204" pitchFamily="34" charset="0"/>
                    <a:cs typeface="Arial" panose="020B0604020202020204" pitchFamily="34" charset="0"/>
                  </a:rPr>
                  <a:t> standing wave cavity with 1497 MHz and </a:t>
                </a:r>
                <a14:m>
                  <m:oMath xmlns:m="http://schemas.openxmlformats.org/officeDocument/2006/math">
                    <m:r>
                      <a:rPr lang="en-US" sz="1350" i="1">
                        <a:solidFill>
                          <a:srgbClr val="C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1350" dirty="0">
                    <a:solidFill>
                      <a:srgbClr val="C00000"/>
                    </a:solidFill>
                    <a:latin typeface="Arial" panose="020B0604020202020204" pitchFamily="34" charset="0"/>
                    <a:cs typeface="Arial" panose="020B0604020202020204" pitchFamily="34" charset="0"/>
                  </a:rPr>
                  <a:t>1 MV/m peak field</a:t>
                </a:r>
              </a:p>
              <a:p>
                <a:pPr marL="557213" lvl="1" indent="-214313">
                  <a:spcAft>
                    <a:spcPts val="450"/>
                  </a:spcAft>
                  <a:buFont typeface="Arial" panose="020B0604020202020204" pitchFamily="34" charset="0"/>
                  <a:buChar char="•"/>
                </a:pPr>
                <a:r>
                  <a:rPr lang="en-US" sz="1350" dirty="0">
                    <a:latin typeface="Arial" panose="020B0604020202020204" pitchFamily="34" charset="0"/>
                    <a:cs typeface="Arial" panose="020B0604020202020204" pitchFamily="34" charset="0"/>
                  </a:rPr>
                  <a:t>e</a:t>
                </a:r>
                <a:r>
                  <a:rPr lang="en-US" sz="1350" baseline="30000" dirty="0">
                    <a:latin typeface="Arial" panose="020B0604020202020204" pitchFamily="34" charset="0"/>
                    <a:cs typeface="Arial" panose="020B0604020202020204" pitchFamily="34" charset="0"/>
                  </a:rPr>
                  <a:t>+</a:t>
                </a:r>
                <a:r>
                  <a:rPr lang="en-US" sz="1350" dirty="0">
                    <a:latin typeface="Arial" panose="020B0604020202020204" pitchFamily="34" charset="0"/>
                    <a:cs typeface="Arial" panose="020B0604020202020204" pitchFamily="34" charset="0"/>
                  </a:rPr>
                  <a:t> compression and acceleration to 123 MeV</a:t>
                </a:r>
              </a:p>
            </p:txBody>
          </p:sp>
        </mc:Choice>
        <mc:Fallback xmlns="">
          <p:sp>
            <p:nvSpPr>
              <p:cNvPr id="39" name="TextBox 38">
                <a:extLst>
                  <a:ext uri="{FF2B5EF4-FFF2-40B4-BE49-F238E27FC236}">
                    <a16:creationId xmlns:a16="http://schemas.microsoft.com/office/drawing/2014/main" id="{141C8150-4738-43BB-9824-561D1E825B1B}"/>
                  </a:ext>
                </a:extLst>
              </p:cNvPr>
              <p:cNvSpPr txBox="1">
                <a:spLocks noRot="1" noChangeAspect="1" noMove="1" noResize="1" noEditPoints="1" noAdjustHandles="1" noChangeArrowheads="1" noChangeShapeType="1" noTextEdit="1"/>
              </p:cNvSpPr>
              <p:nvPr/>
            </p:nvSpPr>
            <p:spPr>
              <a:xfrm>
                <a:off x="1786697" y="1046894"/>
                <a:ext cx="8464378" cy="1659429"/>
              </a:xfrm>
              <a:prstGeom prst="rect">
                <a:avLst/>
              </a:prstGeom>
              <a:blipFill>
                <a:blip r:embed="rId4"/>
                <a:stretch>
                  <a:fillRect t="-735" b="-2941"/>
                </a:stretch>
              </a:blipFill>
            </p:spPr>
            <p:txBody>
              <a:bodyPr/>
              <a:lstStyle/>
              <a:p>
                <a:r>
                  <a:rPr lang="en-US">
                    <a:noFill/>
                  </a:rPr>
                  <a:t> </a:t>
                </a:r>
              </a:p>
            </p:txBody>
          </p:sp>
        </mc:Fallback>
      </mc:AlternateContent>
    </p:spTree>
    <p:extLst>
      <p:ext uri="{BB962C8B-B14F-4D97-AF65-F5344CB8AC3E}">
        <p14:creationId xmlns:p14="http://schemas.microsoft.com/office/powerpoint/2010/main" val="1529698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E735C-D30C-D20C-B174-588F1B54FC6E}"/>
              </a:ext>
            </a:extLst>
          </p:cNvPr>
          <p:cNvSpPr>
            <a:spLocks noGrp="1"/>
          </p:cNvSpPr>
          <p:nvPr>
            <p:ph type="title"/>
          </p:nvPr>
        </p:nvSpPr>
        <p:spPr/>
        <p:txBody>
          <a:bodyPr>
            <a:normAutofit/>
          </a:bodyPr>
          <a:lstStyle/>
          <a:p>
            <a:pPr algn="ctr"/>
            <a:r>
              <a:rPr lang="en-US" dirty="0"/>
              <a:t>R&amp;D activities for e- and e+ sources</a:t>
            </a:r>
          </a:p>
        </p:txBody>
      </p:sp>
      <p:pic>
        <p:nvPicPr>
          <p:cNvPr id="3" name="Picture 2">
            <a:extLst>
              <a:ext uri="{FF2B5EF4-FFF2-40B4-BE49-F238E27FC236}">
                <a16:creationId xmlns:a16="http://schemas.microsoft.com/office/drawing/2014/main" id="{A802AB0B-BFE1-E1E1-D17A-060670698049}"/>
              </a:ext>
            </a:extLst>
          </p:cNvPr>
          <p:cNvPicPr>
            <a:picLocks noChangeAspect="1"/>
          </p:cNvPicPr>
          <p:nvPr/>
        </p:nvPicPr>
        <p:blipFill>
          <a:blip r:embed="rId2"/>
          <a:stretch>
            <a:fillRect/>
          </a:stretch>
        </p:blipFill>
        <p:spPr>
          <a:xfrm>
            <a:off x="3511485" y="2640730"/>
            <a:ext cx="5553445" cy="2143214"/>
          </a:xfrm>
          <a:prstGeom prst="rect">
            <a:avLst/>
          </a:prstGeom>
        </p:spPr>
      </p:pic>
      <p:sp>
        <p:nvSpPr>
          <p:cNvPr id="6" name="TextBox 5">
            <a:extLst>
              <a:ext uri="{FF2B5EF4-FFF2-40B4-BE49-F238E27FC236}">
                <a16:creationId xmlns:a16="http://schemas.microsoft.com/office/drawing/2014/main" id="{8518E5D8-6C0E-607B-9C61-8FD2573DFE31}"/>
              </a:ext>
            </a:extLst>
          </p:cNvPr>
          <p:cNvSpPr txBox="1"/>
          <p:nvPr/>
        </p:nvSpPr>
        <p:spPr>
          <a:xfrm>
            <a:off x="1828073" y="3500577"/>
            <a:ext cx="1299000" cy="715581"/>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High power solid target</a:t>
            </a:r>
          </a:p>
          <a:p>
            <a:pPr algn="ctr"/>
            <a:r>
              <a:rPr lang="en-US" sz="1350" dirty="0">
                <a:solidFill>
                  <a:srgbClr val="C00000"/>
                </a:solidFill>
                <a:latin typeface="Arial" panose="020B0604020202020204" pitchFamily="34" charset="0"/>
                <a:cs typeface="Arial" panose="020B0604020202020204" pitchFamily="34" charset="0"/>
              </a:rPr>
              <a:t>S. </a:t>
            </a:r>
            <a:r>
              <a:rPr lang="en-US" sz="1350" dirty="0" err="1">
                <a:solidFill>
                  <a:srgbClr val="C00000"/>
                </a:solidFill>
                <a:latin typeface="Arial" panose="020B0604020202020204" pitchFamily="34" charset="0"/>
                <a:cs typeface="Arial" panose="020B0604020202020204" pitchFamily="34" charset="0"/>
              </a:rPr>
              <a:t>Covrig</a:t>
            </a:r>
            <a:endParaRPr lang="en-US" sz="1350" dirty="0">
              <a:solidFill>
                <a:srgbClr val="C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368D1E6-9C10-0512-7DAB-47CF7A041108}"/>
              </a:ext>
            </a:extLst>
          </p:cNvPr>
          <p:cNvSpPr txBox="1"/>
          <p:nvPr/>
        </p:nvSpPr>
        <p:spPr>
          <a:xfrm>
            <a:off x="8940996" y="3610322"/>
            <a:ext cx="745045" cy="577081"/>
          </a:xfrm>
          <a:prstGeom prst="rect">
            <a:avLst/>
          </a:prstGeom>
          <a:noFill/>
        </p:spPr>
        <p:txBody>
          <a:bodyPr wrap="square" rtlCol="0">
            <a:spAutoFit/>
          </a:bodyPr>
          <a:lstStyle/>
          <a:p>
            <a:r>
              <a:rPr lang="en-US" sz="1050" dirty="0">
                <a:solidFill>
                  <a:srgbClr val="FF0000"/>
                </a:solidFill>
              </a:rPr>
              <a:t>e+ beam to CEBAF</a:t>
            </a:r>
          </a:p>
        </p:txBody>
      </p:sp>
      <p:sp>
        <p:nvSpPr>
          <p:cNvPr id="8" name="Left Arrow 7">
            <a:extLst>
              <a:ext uri="{FF2B5EF4-FFF2-40B4-BE49-F238E27FC236}">
                <a16:creationId xmlns:a16="http://schemas.microsoft.com/office/drawing/2014/main" id="{2CA012F6-DA61-B413-F563-FC6FAB2A8614}"/>
              </a:ext>
            </a:extLst>
          </p:cNvPr>
          <p:cNvSpPr/>
          <p:nvPr/>
        </p:nvSpPr>
        <p:spPr>
          <a:xfrm rot="18555533">
            <a:off x="8212442" y="2657130"/>
            <a:ext cx="451470" cy="14332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Left Arrow 8">
            <a:extLst>
              <a:ext uri="{FF2B5EF4-FFF2-40B4-BE49-F238E27FC236}">
                <a16:creationId xmlns:a16="http://schemas.microsoft.com/office/drawing/2014/main" id="{27606576-B565-2C3B-5D06-52587B1E5E57}"/>
              </a:ext>
            </a:extLst>
          </p:cNvPr>
          <p:cNvSpPr/>
          <p:nvPr/>
        </p:nvSpPr>
        <p:spPr>
          <a:xfrm rot="11213985">
            <a:off x="3339154" y="3860279"/>
            <a:ext cx="1570415" cy="1805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C821CF5D-BD39-DBAA-D356-450F4175E10D}"/>
              </a:ext>
            </a:extLst>
          </p:cNvPr>
          <p:cNvPicPr>
            <a:picLocks noChangeAspect="1"/>
          </p:cNvPicPr>
          <p:nvPr/>
        </p:nvPicPr>
        <p:blipFill>
          <a:blip r:embed="rId3"/>
          <a:stretch>
            <a:fillRect/>
          </a:stretch>
        </p:blipFill>
        <p:spPr>
          <a:xfrm>
            <a:off x="1828074" y="1682313"/>
            <a:ext cx="1493517" cy="1118076"/>
          </a:xfrm>
          <a:prstGeom prst="rect">
            <a:avLst/>
          </a:prstGeom>
          <a:ln w="50800">
            <a:noFill/>
          </a:ln>
        </p:spPr>
      </p:pic>
      <p:sp>
        <p:nvSpPr>
          <p:cNvPr id="11" name="TextBox 10">
            <a:extLst>
              <a:ext uri="{FF2B5EF4-FFF2-40B4-BE49-F238E27FC236}">
                <a16:creationId xmlns:a16="http://schemas.microsoft.com/office/drawing/2014/main" id="{F7865070-2E45-2E77-DA39-38C486403786}"/>
              </a:ext>
            </a:extLst>
          </p:cNvPr>
          <p:cNvSpPr txBox="1"/>
          <p:nvPr/>
        </p:nvSpPr>
        <p:spPr>
          <a:xfrm>
            <a:off x="5594189" y="2150899"/>
            <a:ext cx="1877852"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Polarized e- injector</a:t>
            </a:r>
          </a:p>
        </p:txBody>
      </p:sp>
      <p:sp>
        <p:nvSpPr>
          <p:cNvPr id="14" name="Right Brace 13">
            <a:extLst>
              <a:ext uri="{FF2B5EF4-FFF2-40B4-BE49-F238E27FC236}">
                <a16:creationId xmlns:a16="http://schemas.microsoft.com/office/drawing/2014/main" id="{B60157E3-43BC-67B5-E441-4F7BA02AB557}"/>
              </a:ext>
            </a:extLst>
          </p:cNvPr>
          <p:cNvSpPr/>
          <p:nvPr/>
        </p:nvSpPr>
        <p:spPr>
          <a:xfrm rot="16200000" flipV="1">
            <a:off x="6217539" y="872376"/>
            <a:ext cx="280409" cy="3488864"/>
          </a:xfrm>
          <a:prstGeom prst="rightBrace">
            <a:avLst>
              <a:gd name="adj1" fmla="val 55392"/>
              <a:gd name="adj2" fmla="val 478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5" name="Oval 14">
            <a:extLst>
              <a:ext uri="{FF2B5EF4-FFF2-40B4-BE49-F238E27FC236}">
                <a16:creationId xmlns:a16="http://schemas.microsoft.com/office/drawing/2014/main" id="{C132D34A-2648-C59C-EC20-5B03CDCFAA16}"/>
              </a:ext>
            </a:extLst>
          </p:cNvPr>
          <p:cNvSpPr/>
          <p:nvPr/>
        </p:nvSpPr>
        <p:spPr>
          <a:xfrm>
            <a:off x="8391007" y="1682313"/>
            <a:ext cx="1985728" cy="11047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D4742611-BD05-FCD5-75B0-F7A4F0A1E3F9}"/>
              </a:ext>
            </a:extLst>
          </p:cNvPr>
          <p:cNvSpPr/>
          <p:nvPr/>
        </p:nvSpPr>
        <p:spPr>
          <a:xfrm>
            <a:off x="1566431" y="3456990"/>
            <a:ext cx="1867890" cy="7798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E5767F06-4F6A-9B01-997A-1314776D8E9F}"/>
              </a:ext>
            </a:extLst>
          </p:cNvPr>
          <p:cNvSpPr txBox="1"/>
          <p:nvPr/>
        </p:nvSpPr>
        <p:spPr>
          <a:xfrm>
            <a:off x="8734371" y="1682314"/>
            <a:ext cx="1432384" cy="1131079"/>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&gt;mA e- source &amp; photocathodes</a:t>
            </a:r>
          </a:p>
          <a:p>
            <a:pPr algn="ctr"/>
            <a:r>
              <a:rPr lang="en-US" sz="1350" dirty="0">
                <a:solidFill>
                  <a:srgbClr val="C00000"/>
                </a:solidFill>
                <a:latin typeface="Arial" panose="020B0604020202020204" pitchFamily="34" charset="0"/>
                <a:cs typeface="Arial" panose="020B0604020202020204" pitchFamily="34" charset="0"/>
              </a:rPr>
              <a:t>C. Hernandez-Garcia</a:t>
            </a:r>
          </a:p>
        </p:txBody>
      </p:sp>
      <p:sp>
        <p:nvSpPr>
          <p:cNvPr id="18" name="TextBox 17">
            <a:extLst>
              <a:ext uri="{FF2B5EF4-FFF2-40B4-BE49-F238E27FC236}">
                <a16:creationId xmlns:a16="http://schemas.microsoft.com/office/drawing/2014/main" id="{E4053216-EF64-0A23-1E12-EED5780876AC}"/>
              </a:ext>
            </a:extLst>
          </p:cNvPr>
          <p:cNvSpPr txBox="1"/>
          <p:nvPr/>
        </p:nvSpPr>
        <p:spPr>
          <a:xfrm>
            <a:off x="2060396" y="4656243"/>
            <a:ext cx="1299000" cy="715581"/>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High power liquid target</a:t>
            </a:r>
          </a:p>
          <a:p>
            <a:pPr algn="ctr"/>
            <a:r>
              <a:rPr lang="en-US" sz="1350" dirty="0">
                <a:solidFill>
                  <a:srgbClr val="C00000"/>
                </a:solidFill>
                <a:latin typeface="Arial" panose="020B0604020202020204" pitchFamily="34" charset="0"/>
                <a:cs typeface="Arial" panose="020B0604020202020204" pitchFamily="34" charset="0"/>
              </a:rPr>
              <a:t>V. </a:t>
            </a:r>
            <a:r>
              <a:rPr lang="en-US" sz="1350" dirty="0" err="1">
                <a:solidFill>
                  <a:srgbClr val="C00000"/>
                </a:solidFill>
                <a:latin typeface="Arial" panose="020B0604020202020204" pitchFamily="34" charset="0"/>
                <a:cs typeface="Arial" panose="020B0604020202020204" pitchFamily="34" charset="0"/>
              </a:rPr>
              <a:t>Kolstrum</a:t>
            </a:r>
            <a:endParaRPr lang="en-US" sz="1350" dirty="0">
              <a:solidFill>
                <a:srgbClr val="C00000"/>
              </a:solidFill>
              <a:latin typeface="Arial" panose="020B0604020202020204" pitchFamily="34" charset="0"/>
              <a:cs typeface="Arial" panose="020B0604020202020204" pitchFamily="34" charset="0"/>
            </a:endParaRPr>
          </a:p>
        </p:txBody>
      </p:sp>
      <p:sp>
        <p:nvSpPr>
          <p:cNvPr id="19" name="Left Arrow 18">
            <a:extLst>
              <a:ext uri="{FF2B5EF4-FFF2-40B4-BE49-F238E27FC236}">
                <a16:creationId xmlns:a16="http://schemas.microsoft.com/office/drawing/2014/main" id="{C5CC1E2C-F851-EFE7-D36C-66E580E1572D}"/>
              </a:ext>
            </a:extLst>
          </p:cNvPr>
          <p:cNvSpPr/>
          <p:nvPr/>
        </p:nvSpPr>
        <p:spPr>
          <a:xfrm rot="9237662">
            <a:off x="3412343" y="4451888"/>
            <a:ext cx="1536618" cy="1993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965121BF-DE33-D989-8A50-33892FD4CEC2}"/>
              </a:ext>
            </a:extLst>
          </p:cNvPr>
          <p:cNvSpPr/>
          <p:nvPr/>
        </p:nvSpPr>
        <p:spPr>
          <a:xfrm>
            <a:off x="1798754" y="4612657"/>
            <a:ext cx="1867890" cy="7798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Box 20">
            <a:extLst>
              <a:ext uri="{FF2B5EF4-FFF2-40B4-BE49-F238E27FC236}">
                <a16:creationId xmlns:a16="http://schemas.microsoft.com/office/drawing/2014/main" id="{76A36331-ED01-ECC5-D257-7F9B973ADF7D}"/>
              </a:ext>
            </a:extLst>
          </p:cNvPr>
          <p:cNvSpPr txBox="1"/>
          <p:nvPr/>
        </p:nvSpPr>
        <p:spPr>
          <a:xfrm>
            <a:off x="5446500" y="4766798"/>
            <a:ext cx="1299000" cy="715581"/>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e+ collection system</a:t>
            </a:r>
          </a:p>
          <a:p>
            <a:pPr algn="ctr"/>
            <a:r>
              <a:rPr lang="en-US" sz="1350" dirty="0">
                <a:solidFill>
                  <a:srgbClr val="C00000"/>
                </a:solidFill>
                <a:latin typeface="Arial" panose="020B0604020202020204" pitchFamily="34" charset="0"/>
                <a:cs typeface="Arial" panose="020B0604020202020204" pitchFamily="34" charset="0"/>
              </a:rPr>
              <a:t>A. Ushakov</a:t>
            </a:r>
          </a:p>
        </p:txBody>
      </p:sp>
      <p:sp>
        <p:nvSpPr>
          <p:cNvPr id="22" name="Left Arrow 21">
            <a:extLst>
              <a:ext uri="{FF2B5EF4-FFF2-40B4-BE49-F238E27FC236}">
                <a16:creationId xmlns:a16="http://schemas.microsoft.com/office/drawing/2014/main" id="{2639D44F-D59D-3134-EFF9-1358B1C93A53}"/>
              </a:ext>
            </a:extLst>
          </p:cNvPr>
          <p:cNvSpPr/>
          <p:nvPr/>
        </p:nvSpPr>
        <p:spPr>
          <a:xfrm rot="2606672">
            <a:off x="5093724" y="4356294"/>
            <a:ext cx="881504" cy="1948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15FABB48-F409-0388-BB0B-A67A308E7141}"/>
              </a:ext>
            </a:extLst>
          </p:cNvPr>
          <p:cNvSpPr/>
          <p:nvPr/>
        </p:nvSpPr>
        <p:spPr>
          <a:xfrm>
            <a:off x="5180822" y="4698300"/>
            <a:ext cx="1867890" cy="7798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F3688302-B611-E8C5-5C18-0B5D69A047FC}"/>
              </a:ext>
            </a:extLst>
          </p:cNvPr>
          <p:cNvSpPr txBox="1"/>
          <p:nvPr/>
        </p:nvSpPr>
        <p:spPr>
          <a:xfrm>
            <a:off x="8734372" y="4699908"/>
            <a:ext cx="1752337" cy="715581"/>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Transport large emittance e+ beams</a:t>
            </a:r>
          </a:p>
          <a:p>
            <a:pPr algn="ctr"/>
            <a:r>
              <a:rPr lang="en-US" sz="1350" dirty="0">
                <a:solidFill>
                  <a:srgbClr val="C00000"/>
                </a:solidFill>
                <a:latin typeface="Arial" panose="020B0604020202020204" pitchFamily="34" charset="0"/>
                <a:cs typeface="Arial" panose="020B0604020202020204" pitchFamily="34" charset="0"/>
              </a:rPr>
              <a:t>A. Sy</a:t>
            </a:r>
          </a:p>
        </p:txBody>
      </p:sp>
      <p:sp>
        <p:nvSpPr>
          <p:cNvPr id="25" name="Left Arrow 24">
            <a:extLst>
              <a:ext uri="{FF2B5EF4-FFF2-40B4-BE49-F238E27FC236}">
                <a16:creationId xmlns:a16="http://schemas.microsoft.com/office/drawing/2014/main" id="{362F60C6-DE90-C19D-DD99-E791D6C6B569}"/>
              </a:ext>
            </a:extLst>
          </p:cNvPr>
          <p:cNvSpPr/>
          <p:nvPr/>
        </p:nvSpPr>
        <p:spPr>
          <a:xfrm rot="2606672">
            <a:off x="8693920" y="4264308"/>
            <a:ext cx="881504" cy="1948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2C1BF858-47DA-8CC5-2BE7-BA3929E44EE0}"/>
              </a:ext>
            </a:extLst>
          </p:cNvPr>
          <p:cNvSpPr/>
          <p:nvPr/>
        </p:nvSpPr>
        <p:spPr>
          <a:xfrm>
            <a:off x="8562890" y="4606313"/>
            <a:ext cx="2086019" cy="7798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AutoShape 2" descr="https://gbc-powerpoint.officeapps.live.com/pods/GetClipboardImage.ashx?Id=fe68941b-0967-4793-84c3-a5e69794bfd1&amp;DC=GB4&amp;pkey=71ae7d26-7810-4591-9817-674bbbba3088&amp;wdwaccluster=GB4">
            <a:extLst>
              <a:ext uri="{FF2B5EF4-FFF2-40B4-BE49-F238E27FC236}">
                <a16:creationId xmlns:a16="http://schemas.microsoft.com/office/drawing/2014/main" id="{B926D340-6077-4479-A749-1BD7E2ADD8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gbc-powerpoint.officeapps.live.com/pods/GetClipboardImage.ashx?Id=fe68941b-0967-4793-84c3-a5e69794bfd1&amp;DC=GB4&amp;pkey=71ae7d26-7810-4591-9817-674bbbba3088&amp;wdwaccluster=GB4">
            <a:extLst>
              <a:ext uri="{FF2B5EF4-FFF2-40B4-BE49-F238E27FC236}">
                <a16:creationId xmlns:a16="http://schemas.microsoft.com/office/drawing/2014/main" id="{F57C28F8-AC3D-45BB-9CB4-F6D985197CC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87814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142999"/>
          </a:xfrm>
        </p:spPr>
        <p:txBody>
          <a:bodyPr/>
          <a:lstStyle/>
          <a:p>
            <a:pPr algn="ctr"/>
            <a:r>
              <a:rPr lang="en-US" dirty="0"/>
              <a:t>A high intensity polarized beam photogun for the </a:t>
            </a:r>
            <a:r>
              <a:rPr lang="en-US" dirty="0" err="1"/>
              <a:t>Ce</a:t>
            </a:r>
            <a:r>
              <a:rPr lang="en-US" baseline="30000" dirty="0" err="1"/>
              <a:t>+</a:t>
            </a:r>
            <a:r>
              <a:rPr lang="en-US" dirty="0" err="1"/>
              <a:t>BAF</a:t>
            </a:r>
            <a:r>
              <a:rPr lang="en-US" dirty="0"/>
              <a:t> positron source</a:t>
            </a:r>
          </a:p>
        </p:txBody>
      </p:sp>
      <p:sp>
        <p:nvSpPr>
          <p:cNvPr id="3" name="Subtitle 2"/>
          <p:cNvSpPr>
            <a:spLocks noGrp="1"/>
          </p:cNvSpPr>
          <p:nvPr>
            <p:ph type="subTitle" idx="1"/>
          </p:nvPr>
        </p:nvSpPr>
        <p:spPr>
          <a:xfrm>
            <a:off x="429328" y="1457557"/>
            <a:ext cx="5231734" cy="756254"/>
          </a:xfrm>
        </p:spPr>
        <p:txBody>
          <a:bodyPr>
            <a:normAutofit/>
          </a:bodyPr>
          <a:lstStyle/>
          <a:p>
            <a:pPr algn="ctr"/>
            <a:r>
              <a:rPr lang="en-US"/>
              <a:t>Towards 5X the beam current of the state-of-the-art CEBAF photogun</a:t>
            </a:r>
          </a:p>
        </p:txBody>
      </p:sp>
      <p:sp>
        <p:nvSpPr>
          <p:cNvPr id="5" name="Text Placeholder 4"/>
          <p:cNvSpPr>
            <a:spLocks noGrp="1"/>
          </p:cNvSpPr>
          <p:nvPr>
            <p:ph type="body" sz="quarter" idx="14"/>
          </p:nvPr>
        </p:nvSpPr>
        <p:spPr>
          <a:xfrm>
            <a:off x="238426" y="5357445"/>
            <a:ext cx="6239375" cy="513966"/>
          </a:xfrm>
        </p:spPr>
        <p:txBody>
          <a:bodyPr vert="horz" lIns="91440" tIns="45720" rIns="91440" bIns="45720" rtlCol="0" anchor="t">
            <a:normAutofit/>
          </a:bodyPr>
          <a:lstStyle/>
          <a:p>
            <a:r>
              <a:rPr lang="en-US" dirty="0">
                <a:latin typeface="Arial"/>
                <a:cs typeface="Arial"/>
              </a:rPr>
              <a:t>Carlos Hernandez-Garcia for the </a:t>
            </a:r>
            <a:r>
              <a:rPr lang="en-US" dirty="0" err="1">
                <a:latin typeface="Arial"/>
                <a:cs typeface="Arial"/>
              </a:rPr>
              <a:t>Ce</a:t>
            </a:r>
            <a:r>
              <a:rPr lang="en-US" baseline="30000" dirty="0" err="1">
                <a:latin typeface="Arial"/>
                <a:cs typeface="Arial"/>
              </a:rPr>
              <a:t>+</a:t>
            </a:r>
            <a:r>
              <a:rPr lang="en-US" dirty="0" err="1">
                <a:latin typeface="Arial"/>
                <a:cs typeface="Arial"/>
              </a:rPr>
              <a:t>BAF</a:t>
            </a:r>
            <a:r>
              <a:rPr lang="en-US" dirty="0">
                <a:latin typeface="Arial"/>
                <a:cs typeface="Arial"/>
              </a:rPr>
              <a:t> team</a:t>
            </a:r>
            <a:endParaRPr lang="en-US" dirty="0"/>
          </a:p>
        </p:txBody>
      </p:sp>
      <p:grpSp>
        <p:nvGrpSpPr>
          <p:cNvPr id="7" name="Group 6">
            <a:extLst>
              <a:ext uri="{FF2B5EF4-FFF2-40B4-BE49-F238E27FC236}">
                <a16:creationId xmlns:a16="http://schemas.microsoft.com/office/drawing/2014/main" id="{E87944E3-2B29-704C-B0DE-57F0A14BB2C1}"/>
              </a:ext>
            </a:extLst>
          </p:cNvPr>
          <p:cNvGrpSpPr/>
          <p:nvPr/>
        </p:nvGrpSpPr>
        <p:grpSpPr>
          <a:xfrm>
            <a:off x="7089881" y="1372766"/>
            <a:ext cx="4433455" cy="3928970"/>
            <a:chOff x="3756781" y="639466"/>
            <a:chExt cx="5324272" cy="4708453"/>
          </a:xfrm>
        </p:grpSpPr>
        <p:pic>
          <p:nvPicPr>
            <p:cNvPr id="9" name="Picture 8">
              <a:extLst>
                <a:ext uri="{FF2B5EF4-FFF2-40B4-BE49-F238E27FC236}">
                  <a16:creationId xmlns:a16="http://schemas.microsoft.com/office/drawing/2014/main" id="{BB6CFE5E-A9BB-7A4C-B123-EE1E0189AD9C}"/>
                </a:ext>
              </a:extLst>
            </p:cNvPr>
            <p:cNvPicPr>
              <a:picLocks noChangeAspect="1"/>
            </p:cNvPicPr>
            <p:nvPr/>
          </p:nvPicPr>
          <p:blipFill>
            <a:blip r:embed="rId2"/>
            <a:stretch>
              <a:fillRect/>
            </a:stretch>
          </p:blipFill>
          <p:spPr>
            <a:xfrm>
              <a:off x="3756781" y="639466"/>
              <a:ext cx="5324272" cy="4708453"/>
            </a:xfrm>
            <a:prstGeom prst="rect">
              <a:avLst/>
            </a:prstGeom>
          </p:spPr>
        </p:pic>
        <p:cxnSp>
          <p:nvCxnSpPr>
            <p:cNvPr id="10" name="Straight Arrow Connector 9">
              <a:extLst>
                <a:ext uri="{FF2B5EF4-FFF2-40B4-BE49-F238E27FC236}">
                  <a16:creationId xmlns:a16="http://schemas.microsoft.com/office/drawing/2014/main" id="{C7F93BD2-3D35-174B-A1D6-53C687A759A4}"/>
                </a:ext>
              </a:extLst>
            </p:cNvPr>
            <p:cNvCxnSpPr>
              <a:cxnSpLocks/>
            </p:cNvCxnSpPr>
            <p:nvPr/>
          </p:nvCxnSpPr>
          <p:spPr>
            <a:xfrm>
              <a:off x="5702312" y="2448833"/>
              <a:ext cx="1050587"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F295B59-407B-CB4D-928F-1284EF3C1DD3}"/>
                </a:ext>
              </a:extLst>
            </p:cNvPr>
            <p:cNvSpPr txBox="1"/>
            <p:nvPr/>
          </p:nvSpPr>
          <p:spPr>
            <a:xfrm>
              <a:off x="5984414" y="2137547"/>
              <a:ext cx="599791" cy="411104"/>
            </a:xfrm>
            <a:prstGeom prst="rect">
              <a:avLst/>
            </a:prstGeom>
            <a:noFill/>
          </p:spPr>
          <p:txBody>
            <a:bodyPr wrap="none" rtlCol="0">
              <a:spAutoFit/>
            </a:bodyPr>
            <a:lstStyle/>
            <a:p>
              <a:r>
                <a:rPr lang="en-US" sz="1400">
                  <a:solidFill>
                    <a:srgbClr val="FF0000"/>
                  </a:solidFill>
                </a:rPr>
                <a:t>6 in</a:t>
              </a:r>
            </a:p>
          </p:txBody>
        </p:sp>
      </p:grpSp>
      <p:pic>
        <p:nvPicPr>
          <p:cNvPr id="13" name="Picture 12">
            <a:extLst>
              <a:ext uri="{FF2B5EF4-FFF2-40B4-BE49-F238E27FC236}">
                <a16:creationId xmlns:a16="http://schemas.microsoft.com/office/drawing/2014/main" id="{DAF2D420-45BF-E64E-A274-AFB35D93CA19}"/>
              </a:ext>
            </a:extLst>
          </p:cNvPr>
          <p:cNvPicPr>
            <a:picLocks noChangeAspect="1"/>
          </p:cNvPicPr>
          <p:nvPr/>
        </p:nvPicPr>
        <p:blipFill rotWithShape="1">
          <a:blip r:embed="rId3"/>
          <a:srcRect l="26818" t="16970"/>
          <a:stretch/>
        </p:blipFill>
        <p:spPr>
          <a:xfrm>
            <a:off x="1251283" y="2226350"/>
            <a:ext cx="3549393" cy="3020291"/>
          </a:xfrm>
          <a:prstGeom prst="rect">
            <a:avLst/>
          </a:prstGeom>
        </p:spPr>
      </p:pic>
      <p:sp>
        <p:nvSpPr>
          <p:cNvPr id="14" name="TextBox 13">
            <a:extLst>
              <a:ext uri="{FF2B5EF4-FFF2-40B4-BE49-F238E27FC236}">
                <a16:creationId xmlns:a16="http://schemas.microsoft.com/office/drawing/2014/main" id="{D4992D6F-66E1-D046-9100-4BF405E69EDA}"/>
              </a:ext>
            </a:extLst>
          </p:cNvPr>
          <p:cNvSpPr txBox="1"/>
          <p:nvPr/>
        </p:nvSpPr>
        <p:spPr>
          <a:xfrm>
            <a:off x="7407549" y="5278583"/>
            <a:ext cx="1120820" cy="923330"/>
          </a:xfrm>
          <a:prstGeom prst="rect">
            <a:avLst/>
          </a:prstGeom>
          <a:noFill/>
        </p:spPr>
        <p:txBody>
          <a:bodyPr wrap="none" rtlCol="0">
            <a:spAutoFit/>
          </a:bodyPr>
          <a:lstStyle/>
          <a:p>
            <a:pPr algn="ctr"/>
            <a:r>
              <a:rPr lang="en-US">
                <a:latin typeface="Arial" panose="020B0604020202020204" pitchFamily="34" charset="0"/>
                <a:cs typeface="Arial" panose="020B0604020202020204" pitchFamily="34" charset="0"/>
              </a:rPr>
              <a:t>CEBAF</a:t>
            </a:r>
          </a:p>
          <a:p>
            <a:pPr algn="ctr"/>
            <a:r>
              <a:rPr lang="en-US">
                <a:latin typeface="Arial" panose="020B0604020202020204" pitchFamily="34" charset="0"/>
                <a:cs typeface="Arial" panose="020B0604020202020204" pitchFamily="34" charset="0"/>
              </a:rPr>
              <a:t>130 </a:t>
            </a:r>
            <a:r>
              <a:rPr lang="en-US" err="1">
                <a:latin typeface="Arial" panose="020B0604020202020204" pitchFamily="34" charset="0"/>
                <a:cs typeface="Arial" panose="020B0604020202020204" pitchFamily="34" charset="0"/>
              </a:rPr>
              <a:t>keV</a:t>
            </a:r>
            <a:endParaRPr lang="en-US">
              <a:latin typeface="Arial" panose="020B0604020202020204" pitchFamily="34" charset="0"/>
              <a:cs typeface="Arial" panose="020B0604020202020204" pitchFamily="34" charset="0"/>
            </a:endParaRPr>
          </a:p>
          <a:p>
            <a:pPr algn="ctr"/>
            <a:r>
              <a:rPr lang="en-US">
                <a:latin typeface="Arial" panose="020B0604020202020204" pitchFamily="34" charset="0"/>
                <a:cs typeface="Arial" panose="020B0604020202020204" pitchFamily="34" charset="0"/>
              </a:rPr>
              <a:t>polarized</a:t>
            </a:r>
          </a:p>
        </p:txBody>
      </p:sp>
      <p:sp>
        <p:nvSpPr>
          <p:cNvPr id="15" name="TextBox 14">
            <a:extLst>
              <a:ext uri="{FF2B5EF4-FFF2-40B4-BE49-F238E27FC236}">
                <a16:creationId xmlns:a16="http://schemas.microsoft.com/office/drawing/2014/main" id="{AE7457E4-B07E-374C-B55F-826153128C3F}"/>
              </a:ext>
            </a:extLst>
          </p:cNvPr>
          <p:cNvSpPr txBox="1"/>
          <p:nvPr/>
        </p:nvSpPr>
        <p:spPr>
          <a:xfrm>
            <a:off x="8657777" y="5264728"/>
            <a:ext cx="1122219" cy="1200329"/>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GTS</a:t>
            </a:r>
          </a:p>
          <a:p>
            <a:pPr algn="ctr"/>
            <a:r>
              <a:rPr lang="en-US">
                <a:latin typeface="Arial" panose="020B0604020202020204" pitchFamily="34" charset="0"/>
                <a:cs typeface="Arial" panose="020B0604020202020204" pitchFamily="34" charset="0"/>
              </a:rPr>
              <a:t>300 </a:t>
            </a:r>
            <a:r>
              <a:rPr lang="en-US" err="1">
                <a:latin typeface="Arial" panose="020B0604020202020204" pitchFamily="34" charset="0"/>
                <a:cs typeface="Arial" panose="020B0604020202020204" pitchFamily="34" charset="0"/>
              </a:rPr>
              <a:t>keV</a:t>
            </a:r>
            <a:r>
              <a:rPr lang="en-US">
                <a:latin typeface="Arial" panose="020B0604020202020204" pitchFamily="34" charset="0"/>
                <a:cs typeface="Arial" panose="020B0604020202020204" pitchFamily="34" charset="0"/>
              </a:rPr>
              <a:t> un-polarized</a:t>
            </a:r>
          </a:p>
        </p:txBody>
      </p:sp>
      <p:sp>
        <p:nvSpPr>
          <p:cNvPr id="16" name="TextBox 15">
            <a:extLst>
              <a:ext uri="{FF2B5EF4-FFF2-40B4-BE49-F238E27FC236}">
                <a16:creationId xmlns:a16="http://schemas.microsoft.com/office/drawing/2014/main" id="{1ADFB0C1-4236-3A4F-9B5D-E2B1F56AB227}"/>
              </a:ext>
            </a:extLst>
          </p:cNvPr>
          <p:cNvSpPr txBox="1"/>
          <p:nvPr/>
        </p:nvSpPr>
        <p:spPr>
          <a:xfrm>
            <a:off x="10277501" y="5264728"/>
            <a:ext cx="1172117" cy="646331"/>
          </a:xfrm>
          <a:prstGeom prst="rect">
            <a:avLst/>
          </a:prstGeom>
          <a:noFill/>
        </p:spPr>
        <p:txBody>
          <a:bodyPr wrap="none" rtlCol="0">
            <a:spAutoFit/>
          </a:bodyPr>
          <a:lstStyle/>
          <a:p>
            <a:pPr algn="ctr"/>
            <a:r>
              <a:rPr lang="en-US">
                <a:latin typeface="Arial" panose="020B0604020202020204" pitchFamily="34" charset="0"/>
                <a:cs typeface="Arial" panose="020B0604020202020204" pitchFamily="34" charset="0"/>
              </a:rPr>
              <a:t>Prototype</a:t>
            </a:r>
          </a:p>
          <a:p>
            <a:pPr algn="ctr"/>
            <a:r>
              <a:rPr lang="en-US">
                <a:latin typeface="Arial" panose="020B0604020202020204" pitchFamily="34" charset="0"/>
                <a:cs typeface="Arial" panose="020B0604020202020204" pitchFamily="34" charset="0"/>
              </a:rPr>
              <a:t>500 kV</a:t>
            </a:r>
          </a:p>
        </p:txBody>
      </p:sp>
      <p:sp>
        <p:nvSpPr>
          <p:cNvPr id="17" name="Footer Placeholder 3">
            <a:extLst>
              <a:ext uri="{FF2B5EF4-FFF2-40B4-BE49-F238E27FC236}">
                <a16:creationId xmlns:a16="http://schemas.microsoft.com/office/drawing/2014/main" id="{B7494D8B-0B8C-4E44-9F31-2E04906473E2}"/>
              </a:ext>
            </a:extLst>
          </p:cNvPr>
          <p:cNvSpPr txBox="1">
            <a:spLocks/>
          </p:cNvSpPr>
          <p:nvPr/>
        </p:nvSpPr>
        <p:spPr>
          <a:xfrm>
            <a:off x="580858" y="5741779"/>
            <a:ext cx="5611220" cy="3113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Positron Working Group Workshop ,Washington, DC,  March 18-20, 2024 </a:t>
            </a:r>
          </a:p>
        </p:txBody>
      </p:sp>
    </p:spTree>
    <p:extLst>
      <p:ext uri="{BB962C8B-B14F-4D97-AF65-F5344CB8AC3E}">
        <p14:creationId xmlns:p14="http://schemas.microsoft.com/office/powerpoint/2010/main" val="3544808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5CA6C-1778-2940-94F2-0171EC3D03B6}"/>
              </a:ext>
            </a:extLst>
          </p:cNvPr>
          <p:cNvSpPr>
            <a:spLocks noGrp="1"/>
          </p:cNvSpPr>
          <p:nvPr>
            <p:ph type="title"/>
          </p:nvPr>
        </p:nvSpPr>
        <p:spPr>
          <a:xfrm>
            <a:off x="0" y="0"/>
            <a:ext cx="12192000" cy="780836"/>
          </a:xfrm>
        </p:spPr>
        <p:txBody>
          <a:bodyPr>
            <a:normAutofit/>
          </a:bodyPr>
          <a:lstStyle/>
          <a:p>
            <a:r>
              <a:rPr lang="en-US"/>
              <a:t>CEBAF polarized e- source @ 1 mA? </a:t>
            </a:r>
          </a:p>
        </p:txBody>
      </p:sp>
      <p:sp>
        <p:nvSpPr>
          <p:cNvPr id="5" name="Slide Number Placeholder 4">
            <a:extLst>
              <a:ext uri="{FF2B5EF4-FFF2-40B4-BE49-F238E27FC236}">
                <a16:creationId xmlns:a16="http://schemas.microsoft.com/office/drawing/2014/main" id="{BC12C7B8-1022-8146-9E3E-2BF67355610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8D0B285A-BDA8-6644-920E-3FA3042CF8A8}"/>
              </a:ext>
            </a:extLst>
          </p:cNvPr>
          <p:cNvSpPr/>
          <p:nvPr/>
        </p:nvSpPr>
        <p:spPr>
          <a:xfrm>
            <a:off x="5669347" y="3429000"/>
            <a:ext cx="557966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Gun2 Photocathode (Fall 2016 – Spring 2017)</a:t>
            </a:r>
          </a:p>
        </p:txBody>
      </p:sp>
      <p:pic>
        <p:nvPicPr>
          <p:cNvPr id="8" name="Picture 7">
            <a:extLst>
              <a:ext uri="{FF2B5EF4-FFF2-40B4-BE49-F238E27FC236}">
                <a16:creationId xmlns:a16="http://schemas.microsoft.com/office/drawing/2014/main" id="{EE9BF3BE-97DD-A646-9F90-302C3BB23160}"/>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6082" t="7609" r="8448"/>
          <a:stretch/>
        </p:blipFill>
        <p:spPr>
          <a:xfrm>
            <a:off x="5752981" y="3753432"/>
            <a:ext cx="6257459" cy="2487528"/>
          </a:xfrm>
          <a:prstGeom prst="rect">
            <a:avLst/>
          </a:prstGeom>
        </p:spPr>
      </p:pic>
      <p:sp>
        <p:nvSpPr>
          <p:cNvPr id="9" name="Rectangle 8">
            <a:extLst>
              <a:ext uri="{FF2B5EF4-FFF2-40B4-BE49-F238E27FC236}">
                <a16:creationId xmlns:a16="http://schemas.microsoft.com/office/drawing/2014/main" id="{A141445F-01A2-0E41-8FC8-EE46451C3B51}"/>
              </a:ext>
            </a:extLst>
          </p:cNvPr>
          <p:cNvSpPr/>
          <p:nvPr/>
        </p:nvSpPr>
        <p:spPr>
          <a:xfrm>
            <a:off x="10991916" y="3984335"/>
            <a:ext cx="1018524" cy="1244614"/>
          </a:xfrm>
          <a:prstGeom prst="rect">
            <a:avLst/>
          </a:prstGeom>
          <a:noFill/>
          <a:ln w="4445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6383D38-9A5B-0345-B189-B15178222CD3}"/>
              </a:ext>
            </a:extLst>
          </p:cNvPr>
          <p:cNvSpPr txBox="1"/>
          <p:nvPr/>
        </p:nvSpPr>
        <p:spPr>
          <a:xfrm>
            <a:off x="7712699" y="4168376"/>
            <a:ext cx="22635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E1D1D"/>
                </a:solidFill>
                <a:effectLst/>
                <a:uLnTx/>
                <a:uFillTx/>
                <a:latin typeface="Calibri" panose="020F0502020204030204"/>
                <a:ea typeface="+mn-ea"/>
                <a:cs typeface="+mn-cs"/>
              </a:rPr>
              <a:t>QE = QE</a:t>
            </a:r>
            <a:r>
              <a:rPr kumimoji="0" lang="en-US" sz="2000" b="0" i="0" u="none" strike="noStrike" kern="1200" cap="none" spc="0" normalizeH="0" baseline="-25000" noProof="0">
                <a:ln>
                  <a:noFill/>
                </a:ln>
                <a:solidFill>
                  <a:srgbClr val="BE1D1D"/>
                </a:solidFill>
                <a:effectLst/>
                <a:uLnTx/>
                <a:uFillTx/>
                <a:latin typeface="Calibri" panose="020F0502020204030204"/>
                <a:ea typeface="+mn-ea"/>
                <a:cs typeface="+mn-cs"/>
              </a:rPr>
              <a:t>0</a:t>
            </a:r>
            <a:r>
              <a:rPr kumimoji="0" lang="en-US" sz="2000" b="0" i="0" u="none" strike="noStrike" kern="1200" cap="none" spc="0" normalizeH="0" baseline="0" noProof="0">
                <a:ln>
                  <a:noFill/>
                </a:ln>
                <a:solidFill>
                  <a:srgbClr val="BE1D1D"/>
                </a:solidFill>
                <a:effectLst/>
                <a:uLnTx/>
                <a:uFillTx/>
                <a:latin typeface="Calibri" panose="020F0502020204030204"/>
                <a:ea typeface="+mn-ea"/>
                <a:cs typeface="+mn-cs"/>
              </a:rPr>
              <a:t> e </a:t>
            </a:r>
            <a:r>
              <a:rPr kumimoji="0" lang="en-US" sz="2000" b="0" i="0" u="none" strike="noStrike" kern="1200" cap="none" spc="0" normalizeH="0" baseline="30000" noProof="0">
                <a:ln>
                  <a:noFill/>
                </a:ln>
                <a:solidFill>
                  <a:srgbClr val="BE1D1D"/>
                </a:solidFill>
                <a:effectLst/>
                <a:uLnTx/>
                <a:uFillTx/>
                <a:latin typeface="Calibri" panose="020F0502020204030204"/>
                <a:ea typeface="+mn-ea"/>
                <a:cs typeface="+mn-cs"/>
              </a:rPr>
              <a:t>-(Q/Lifetime)</a:t>
            </a:r>
          </a:p>
        </p:txBody>
      </p:sp>
      <p:sp>
        <p:nvSpPr>
          <p:cNvPr id="11" name="Rectangle 10">
            <a:extLst>
              <a:ext uri="{FF2B5EF4-FFF2-40B4-BE49-F238E27FC236}">
                <a16:creationId xmlns:a16="http://schemas.microsoft.com/office/drawing/2014/main" id="{AEEADD5B-0B3B-D847-89AE-66161EBBB807}"/>
              </a:ext>
            </a:extLst>
          </p:cNvPr>
          <p:cNvSpPr/>
          <p:nvPr/>
        </p:nvSpPr>
        <p:spPr>
          <a:xfrm>
            <a:off x="7603960" y="6276458"/>
            <a:ext cx="530287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Gun vacuum ~ 1x10</a:t>
            </a:r>
            <a:r>
              <a:rPr kumimoji="0" lang="en-US" sz="1800" b="0" i="0" u="none" strike="noStrike" kern="1200" cap="none" spc="0" normalizeH="0" baseline="30000" noProof="0">
                <a:ln>
                  <a:noFill/>
                </a:ln>
                <a:solidFill>
                  <a:srgbClr val="000000"/>
                </a:solidFill>
                <a:effectLst/>
                <a:uLnTx/>
                <a:uFillTx/>
                <a:latin typeface="Calibri" panose="020F0502020204030204"/>
                <a:ea typeface="+mn-ea"/>
                <a:cs typeface="+mn-cs"/>
              </a:rPr>
              <a:t>-12</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Torr  </a:t>
            </a:r>
          </a:p>
        </p:txBody>
      </p:sp>
      <p:sp>
        <p:nvSpPr>
          <p:cNvPr id="12" name="TextBox 11">
            <a:extLst>
              <a:ext uri="{FF2B5EF4-FFF2-40B4-BE49-F238E27FC236}">
                <a16:creationId xmlns:a16="http://schemas.microsoft.com/office/drawing/2014/main" id="{654F3BAF-4D21-C441-AADD-8B6E378AF158}"/>
              </a:ext>
            </a:extLst>
          </p:cNvPr>
          <p:cNvSpPr txBox="1"/>
          <p:nvPr/>
        </p:nvSpPr>
        <p:spPr>
          <a:xfrm>
            <a:off x="648978" y="5971076"/>
            <a:ext cx="389222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Arial"/>
              </a:rPr>
              <a:t>Lifetime ~200 C </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rPr>
              <a:t>(</a:t>
            </a:r>
            <a:r>
              <a:rPr kumimoji="0" lang="en-US" sz="1800" b="0" i="0" u="none" strike="noStrike" kern="1200" cap="none" spc="0" normalizeH="0" baseline="0" noProof="0">
                <a:ln>
                  <a:noFill/>
                </a:ln>
                <a:solidFill>
                  <a:srgbClr val="000000"/>
                </a:solidFill>
                <a:effectLst/>
                <a:uLnTx/>
                <a:uFillTx/>
                <a:latin typeface="Symbol" charset="2"/>
                <a:ea typeface="Symbol" charset="2"/>
                <a:cs typeface="Symbol" charset="2"/>
              </a:rPr>
              <a:t>s</a:t>
            </a:r>
            <a:r>
              <a:rPr kumimoji="0" lang="en-US" sz="1800" b="0" i="0" u="none" strike="noStrike" kern="1200" cap="none" spc="0" normalizeH="0" baseline="-25000" noProof="0">
                <a:ln>
                  <a:noFill/>
                </a:ln>
                <a:solidFill>
                  <a:srgbClr val="000000"/>
                </a:solidFill>
                <a:effectLst/>
                <a:uLnTx/>
                <a:uFillTx/>
                <a:latin typeface="Symbol" charset="2"/>
                <a:ea typeface="Symbol" charset="2"/>
                <a:cs typeface="Symbol" charset="2"/>
              </a:rPr>
              <a:t>4</a:t>
            </a:r>
            <a:r>
              <a:rPr kumimoji="0" lang="en-US" sz="1800" b="0" i="0" u="none" strike="noStrike" kern="1200" cap="none" spc="0" normalizeH="0" baseline="-25000" noProof="0">
                <a:ln>
                  <a:noFill/>
                </a:ln>
                <a:solidFill>
                  <a:srgbClr val="000000"/>
                </a:solidFill>
                <a:effectLst/>
                <a:uLnTx/>
                <a:uFillTx/>
                <a:latin typeface="Calibri" panose="020F0502020204030204"/>
                <a:ea typeface="Symbol" charset="2"/>
                <a:cs typeface="Symbol" charset="2"/>
              </a:rPr>
              <a:t>D</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rPr>
              <a:t> ~ 1mm, I~</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Arial"/>
              </a:rPr>
              <a:t>200 </a:t>
            </a:r>
            <a:r>
              <a:rPr kumimoji="0" lang="en-US" sz="1800" b="1" i="0" u="none" strike="noStrike" kern="1200" cap="none" spc="0" normalizeH="0" baseline="0" noProof="0">
                <a:ln>
                  <a:noFill/>
                </a:ln>
                <a:solidFill>
                  <a:srgbClr val="000000"/>
                </a:solidFill>
                <a:effectLst/>
                <a:uLnTx/>
                <a:uFillTx/>
                <a:latin typeface="Symbol" charset="2"/>
                <a:ea typeface="Symbol" charset="2"/>
                <a:cs typeface="Symbol" charset="2"/>
              </a:rPr>
              <a:t>m</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Arial"/>
              </a:rPr>
              <a:t>A)</a:t>
            </a:r>
          </a:p>
        </p:txBody>
      </p:sp>
      <p:pic>
        <p:nvPicPr>
          <p:cNvPr id="13" name="Picture 12">
            <a:extLst>
              <a:ext uri="{FF2B5EF4-FFF2-40B4-BE49-F238E27FC236}">
                <a16:creationId xmlns:a16="http://schemas.microsoft.com/office/drawing/2014/main" id="{7176BB13-E0C7-6243-9135-B5D135FDF9FA}"/>
              </a:ext>
            </a:extLst>
          </p:cNvPr>
          <p:cNvPicPr>
            <a:picLocks noChangeAspect="1"/>
          </p:cNvPicPr>
          <p:nvPr/>
        </p:nvPicPr>
        <p:blipFill>
          <a:blip r:embed="rId3"/>
          <a:stretch>
            <a:fillRect/>
          </a:stretch>
        </p:blipFill>
        <p:spPr>
          <a:xfrm>
            <a:off x="734470" y="824560"/>
            <a:ext cx="4162323" cy="3570671"/>
          </a:xfrm>
          <a:prstGeom prst="rect">
            <a:avLst/>
          </a:prstGeom>
        </p:spPr>
      </p:pic>
      <p:grpSp>
        <p:nvGrpSpPr>
          <p:cNvPr id="14" name="Group 13">
            <a:extLst>
              <a:ext uri="{FF2B5EF4-FFF2-40B4-BE49-F238E27FC236}">
                <a16:creationId xmlns:a16="http://schemas.microsoft.com/office/drawing/2014/main" id="{E6E2F670-B618-A945-B5B7-7EFE722E3FAC}"/>
              </a:ext>
            </a:extLst>
          </p:cNvPr>
          <p:cNvGrpSpPr/>
          <p:nvPr/>
        </p:nvGrpSpPr>
        <p:grpSpPr>
          <a:xfrm>
            <a:off x="5511114" y="552581"/>
            <a:ext cx="6558579" cy="3109422"/>
            <a:chOff x="5601924" y="3854331"/>
            <a:chExt cx="6556257" cy="2730277"/>
          </a:xfrm>
        </p:grpSpPr>
        <p:pic>
          <p:nvPicPr>
            <p:cNvPr id="15" name="Picture 14">
              <a:extLst>
                <a:ext uri="{FF2B5EF4-FFF2-40B4-BE49-F238E27FC236}">
                  <a16:creationId xmlns:a16="http://schemas.microsoft.com/office/drawing/2014/main" id="{B4CE9DAF-E425-D446-84FD-75D01DBC3F02}"/>
                </a:ext>
              </a:extLst>
            </p:cNvPr>
            <p:cNvPicPr>
              <a:picLocks noChangeAspect="1"/>
            </p:cNvPicPr>
            <p:nvPr/>
          </p:nvPicPr>
          <p:blipFill>
            <a:blip r:embed="rId4"/>
            <a:stretch>
              <a:fillRect/>
            </a:stretch>
          </p:blipFill>
          <p:spPr>
            <a:xfrm>
              <a:off x="5601924" y="3854331"/>
              <a:ext cx="6556257" cy="2730277"/>
            </a:xfrm>
            <a:prstGeom prst="rect">
              <a:avLst/>
            </a:prstGeom>
          </p:spPr>
        </p:pic>
        <p:sp>
          <p:nvSpPr>
            <p:cNvPr id="16" name="TextBox 15">
              <a:extLst>
                <a:ext uri="{FF2B5EF4-FFF2-40B4-BE49-F238E27FC236}">
                  <a16:creationId xmlns:a16="http://schemas.microsoft.com/office/drawing/2014/main" id="{8F9E393F-8115-414B-A154-14F278FF661E}"/>
                </a:ext>
              </a:extLst>
            </p:cNvPr>
            <p:cNvSpPr txBox="1"/>
            <p:nvPr/>
          </p:nvSpPr>
          <p:spPr>
            <a:xfrm>
              <a:off x="9513736" y="6253020"/>
              <a:ext cx="707666" cy="21544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1400" b="0" i="1" u="none" strike="noStrike" kern="1200" cap="none" spc="0" normalizeH="0" baseline="0" noProof="0">
                  <a:ln>
                    <a:noFill/>
                  </a:ln>
                  <a:solidFill>
                    <a:srgbClr val="000000"/>
                  </a:solidFill>
                  <a:effectLst/>
                  <a:uLnTx/>
                  <a:uFillTx/>
                  <a:latin typeface="Calibri" panose="020F0502020204030204"/>
                  <a:ea typeface="+mn-ea"/>
                  <a:cs typeface="+mn-cs"/>
                </a:rPr>
                <a:t>µ</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A]</a:t>
              </a:r>
            </a:p>
          </p:txBody>
        </p:sp>
      </p:grpSp>
      <p:sp>
        <p:nvSpPr>
          <p:cNvPr id="17" name="TextBox 16">
            <a:extLst>
              <a:ext uri="{FF2B5EF4-FFF2-40B4-BE49-F238E27FC236}">
                <a16:creationId xmlns:a16="http://schemas.microsoft.com/office/drawing/2014/main" id="{BC4AE3CD-4DFC-6E45-8D7F-673611FFF6A7}"/>
              </a:ext>
            </a:extLst>
          </p:cNvPr>
          <p:cNvSpPr txBox="1"/>
          <p:nvPr/>
        </p:nvSpPr>
        <p:spPr>
          <a:xfrm>
            <a:off x="451458" y="4323877"/>
            <a:ext cx="5543735" cy="1723549"/>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We have demonstrated polarization from the CEBAF PES remains steady up to 1 mA/499 MHz</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The charge lifetime (at 0.2 mA) is about 200 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Arial" panose="020B0604020202020204" pitchFamily="34" charset="0"/>
              </a:rPr>
              <a:t>This would provide only 2-3 days of positrons</a:t>
            </a:r>
          </a:p>
        </p:txBody>
      </p:sp>
      <p:sp>
        <p:nvSpPr>
          <p:cNvPr id="3" name="TextBox 2">
            <a:extLst>
              <a:ext uri="{FF2B5EF4-FFF2-40B4-BE49-F238E27FC236}">
                <a16:creationId xmlns:a16="http://schemas.microsoft.com/office/drawing/2014/main" id="{7019000A-EE5C-544C-9275-994188AA608A}"/>
              </a:ext>
            </a:extLst>
          </p:cNvPr>
          <p:cNvSpPr txBox="1"/>
          <p:nvPr/>
        </p:nvSpPr>
        <p:spPr>
          <a:xfrm>
            <a:off x="10222030" y="394634"/>
            <a:ext cx="1857676"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High polarization at 1 mA</a:t>
            </a:r>
          </a:p>
        </p:txBody>
      </p:sp>
      <p:sp>
        <p:nvSpPr>
          <p:cNvPr id="18" name="Oval 17">
            <a:extLst>
              <a:ext uri="{FF2B5EF4-FFF2-40B4-BE49-F238E27FC236}">
                <a16:creationId xmlns:a16="http://schemas.microsoft.com/office/drawing/2014/main" id="{3CA65DDC-5373-9E4A-81DB-AEB31CBBB27E}"/>
              </a:ext>
            </a:extLst>
          </p:cNvPr>
          <p:cNvSpPr/>
          <p:nvPr/>
        </p:nvSpPr>
        <p:spPr>
          <a:xfrm>
            <a:off x="10635916" y="1145405"/>
            <a:ext cx="1289786" cy="13090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73EA49BE-7BBE-7F4E-A79D-84BB5CFB8AC3}"/>
              </a:ext>
            </a:extLst>
          </p:cNvPr>
          <p:cNvSpPr/>
          <p:nvPr/>
        </p:nvSpPr>
        <p:spPr>
          <a:xfrm>
            <a:off x="67377" y="5476776"/>
            <a:ext cx="5216893" cy="100141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9916423A-56F7-5945-808E-6C19AF5193B8}"/>
              </a:ext>
            </a:extLst>
          </p:cNvPr>
          <p:cNvSpPr txBox="1"/>
          <p:nvPr/>
        </p:nvSpPr>
        <p:spPr>
          <a:xfrm>
            <a:off x="5211904" y="6246463"/>
            <a:ext cx="1867884" cy="341632"/>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Slide by J. Grames</a:t>
            </a:r>
          </a:p>
        </p:txBody>
      </p:sp>
      <p:sp>
        <p:nvSpPr>
          <p:cNvPr id="22" name="Footer Placeholder 3">
            <a:extLst>
              <a:ext uri="{FF2B5EF4-FFF2-40B4-BE49-F238E27FC236}">
                <a16:creationId xmlns:a16="http://schemas.microsoft.com/office/drawing/2014/main" id="{BB5F650B-6E58-D14F-AF73-374F2DF57953}"/>
              </a:ext>
            </a:extLst>
          </p:cNvPr>
          <p:cNvSpPr>
            <a:spLocks noGrp="1"/>
          </p:cNvSpPr>
          <p:nvPr>
            <p:ph type="ftr" sz="quarter" idx="11"/>
          </p:nvPr>
        </p:nvSpPr>
        <p:spPr>
          <a:xfrm>
            <a:off x="411893" y="6467336"/>
            <a:ext cx="5223851" cy="31132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C. Hernandez-Garcia, Positron Working Group Workshop, March 18-20, 2024 </a:t>
            </a:r>
          </a:p>
        </p:txBody>
      </p:sp>
    </p:spTree>
    <p:extLst>
      <p:ext uri="{BB962C8B-B14F-4D97-AF65-F5344CB8AC3E}">
        <p14:creationId xmlns:p14="http://schemas.microsoft.com/office/powerpoint/2010/main" val="983791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9E0F2-50C0-2543-B57D-E2BE7571C952}"/>
              </a:ext>
            </a:extLst>
          </p:cNvPr>
          <p:cNvSpPr>
            <a:spLocks noGrp="1"/>
          </p:cNvSpPr>
          <p:nvPr>
            <p:ph type="title"/>
          </p:nvPr>
        </p:nvSpPr>
        <p:spPr>
          <a:xfrm>
            <a:off x="0" y="0"/>
            <a:ext cx="12192000" cy="705678"/>
          </a:xfrm>
        </p:spPr>
        <p:txBody>
          <a:bodyPr/>
          <a:lstStyle/>
          <a:p>
            <a:r>
              <a:rPr lang="en-US" dirty="0"/>
              <a:t>Larger size electrodes are needed for large size laser spot on photocathode</a:t>
            </a:r>
          </a:p>
        </p:txBody>
      </p:sp>
      <p:pic>
        <p:nvPicPr>
          <p:cNvPr id="8" name="Content Placeholder 7">
            <a:extLst>
              <a:ext uri="{FF2B5EF4-FFF2-40B4-BE49-F238E27FC236}">
                <a16:creationId xmlns:a16="http://schemas.microsoft.com/office/drawing/2014/main" id="{829E293A-E3BC-D143-BDAD-C66F1D939BD1}"/>
              </a:ext>
            </a:extLst>
          </p:cNvPr>
          <p:cNvPicPr>
            <a:picLocks noGrp="1" noChangeAspect="1"/>
          </p:cNvPicPr>
          <p:nvPr>
            <p:ph idx="1"/>
          </p:nvPr>
        </p:nvPicPr>
        <p:blipFill>
          <a:blip r:embed="rId2"/>
          <a:stretch>
            <a:fillRect/>
          </a:stretch>
        </p:blipFill>
        <p:spPr>
          <a:xfrm>
            <a:off x="401224" y="2236357"/>
            <a:ext cx="5565775" cy="4174331"/>
          </a:xfrm>
        </p:spPr>
      </p:pic>
      <p:sp>
        <p:nvSpPr>
          <p:cNvPr id="5" name="Slide Number Placeholder 4">
            <a:extLst>
              <a:ext uri="{FF2B5EF4-FFF2-40B4-BE49-F238E27FC236}">
                <a16:creationId xmlns:a16="http://schemas.microsoft.com/office/drawing/2014/main" id="{5831D501-FF6C-1F4E-B29A-EEFE6261AF39}"/>
              </a:ext>
            </a:extLst>
          </p:cNvPr>
          <p:cNvSpPr>
            <a:spLocks noGrp="1"/>
          </p:cNvSpPr>
          <p:nvPr>
            <p:ph type="sldNum" sz="quarter" idx="12"/>
          </p:nvPr>
        </p:nvSpPr>
        <p:spPr/>
        <p:txBody>
          <a:bodyPr/>
          <a:lstStyle/>
          <a:p>
            <a:fld id="{07E1C93C-5050-FC42-8F10-D22D4F119D13}" type="slidenum">
              <a:rPr lang="en-US" smtClean="0"/>
              <a:pPr/>
              <a:t>28</a:t>
            </a:fld>
            <a:endParaRPr lang="en-US"/>
          </a:p>
        </p:txBody>
      </p:sp>
      <p:pic>
        <p:nvPicPr>
          <p:cNvPr id="13" name="Content Placeholder 12">
            <a:extLst>
              <a:ext uri="{FF2B5EF4-FFF2-40B4-BE49-F238E27FC236}">
                <a16:creationId xmlns:a16="http://schemas.microsoft.com/office/drawing/2014/main" id="{B9C694AF-4D37-CE42-BF39-80B0DAEAA6F2}"/>
              </a:ext>
            </a:extLst>
          </p:cNvPr>
          <p:cNvPicPr>
            <a:picLocks noGrp="1" noChangeAspect="1"/>
          </p:cNvPicPr>
          <p:nvPr>
            <p:ph idx="13"/>
          </p:nvPr>
        </p:nvPicPr>
        <p:blipFill>
          <a:blip r:embed="rId3"/>
          <a:stretch>
            <a:fillRect/>
          </a:stretch>
        </p:blipFill>
        <p:spPr>
          <a:xfrm>
            <a:off x="9178912" y="1005578"/>
            <a:ext cx="3013088" cy="5381625"/>
          </a:xfrm>
        </p:spPr>
      </p:pic>
      <p:sp>
        <p:nvSpPr>
          <p:cNvPr id="9" name="TextBox 8">
            <a:extLst>
              <a:ext uri="{FF2B5EF4-FFF2-40B4-BE49-F238E27FC236}">
                <a16:creationId xmlns:a16="http://schemas.microsoft.com/office/drawing/2014/main" id="{BC06FD31-C42A-7F4C-8EF8-CE1E4F7E766E}"/>
              </a:ext>
            </a:extLst>
          </p:cNvPr>
          <p:cNvSpPr txBox="1"/>
          <p:nvPr/>
        </p:nvSpPr>
        <p:spPr>
          <a:xfrm>
            <a:off x="3621448" y="869574"/>
            <a:ext cx="1779105"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CEBAF photocathode puck</a:t>
            </a:r>
          </a:p>
        </p:txBody>
      </p:sp>
      <p:sp>
        <p:nvSpPr>
          <p:cNvPr id="10" name="TextBox 9">
            <a:extLst>
              <a:ext uri="{FF2B5EF4-FFF2-40B4-BE49-F238E27FC236}">
                <a16:creationId xmlns:a16="http://schemas.microsoft.com/office/drawing/2014/main" id="{B71D7CD4-CD05-6341-94A8-9ECC27DB8997}"/>
              </a:ext>
            </a:extLst>
          </p:cNvPr>
          <p:cNvSpPr txBox="1"/>
          <p:nvPr/>
        </p:nvSpPr>
        <p:spPr>
          <a:xfrm>
            <a:off x="1095686" y="912407"/>
            <a:ext cx="2054087"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Prototype photocathode puck</a:t>
            </a:r>
          </a:p>
        </p:txBody>
      </p:sp>
      <p:sp>
        <p:nvSpPr>
          <p:cNvPr id="11" name="TextBox 10">
            <a:extLst>
              <a:ext uri="{FF2B5EF4-FFF2-40B4-BE49-F238E27FC236}">
                <a16:creationId xmlns:a16="http://schemas.microsoft.com/office/drawing/2014/main" id="{1027930C-440F-9648-9375-F3B9FD906FD9}"/>
              </a:ext>
            </a:extLst>
          </p:cNvPr>
          <p:cNvSpPr txBox="1"/>
          <p:nvPr/>
        </p:nvSpPr>
        <p:spPr>
          <a:xfrm>
            <a:off x="6241774" y="745436"/>
            <a:ext cx="3588026"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The Cornell photogun demonstrated up to 65 mA CW non-polarized beam from a ~ 4 mm diameter laser spot</a:t>
            </a:r>
          </a:p>
        </p:txBody>
      </p:sp>
      <p:sp>
        <p:nvSpPr>
          <p:cNvPr id="14" name="TextBox 13">
            <a:extLst>
              <a:ext uri="{FF2B5EF4-FFF2-40B4-BE49-F238E27FC236}">
                <a16:creationId xmlns:a16="http://schemas.microsoft.com/office/drawing/2014/main" id="{0BC1A83F-D79C-1642-8692-19B001C691F2}"/>
              </a:ext>
            </a:extLst>
          </p:cNvPr>
          <p:cNvSpPr txBox="1"/>
          <p:nvPr/>
        </p:nvSpPr>
        <p:spPr>
          <a:xfrm>
            <a:off x="8786191" y="6396335"/>
            <a:ext cx="3299792" cy="461665"/>
          </a:xfrm>
          <a:prstGeom prst="rect">
            <a:avLst/>
          </a:prstGeom>
          <a:solidFill>
            <a:schemeClr val="bg1"/>
          </a:solidFill>
        </p:spPr>
        <p:txBody>
          <a:bodyPr wrap="square" rtlCol="0">
            <a:spAutoFit/>
          </a:bodyPr>
          <a:lstStyle/>
          <a:p>
            <a:r>
              <a:rPr lang="en-US" sz="1200" dirty="0">
                <a:latin typeface="Times" pitchFamily="2" charset="0"/>
              </a:rPr>
              <a:t>B. Dunham et al., APPLIED PHYSICS LETTERS 102, 034105 (2013)</a:t>
            </a:r>
          </a:p>
        </p:txBody>
      </p:sp>
      <p:pic>
        <p:nvPicPr>
          <p:cNvPr id="16" name="Picture 15">
            <a:extLst>
              <a:ext uri="{FF2B5EF4-FFF2-40B4-BE49-F238E27FC236}">
                <a16:creationId xmlns:a16="http://schemas.microsoft.com/office/drawing/2014/main" id="{662ED917-06C4-DD4A-AA9C-4C03C1D8D169}"/>
              </a:ext>
            </a:extLst>
          </p:cNvPr>
          <p:cNvPicPr>
            <a:picLocks noChangeAspect="1"/>
          </p:cNvPicPr>
          <p:nvPr/>
        </p:nvPicPr>
        <p:blipFill>
          <a:blip r:embed="rId4"/>
          <a:stretch>
            <a:fillRect/>
          </a:stretch>
        </p:blipFill>
        <p:spPr>
          <a:xfrm>
            <a:off x="6469297" y="2084849"/>
            <a:ext cx="2207316" cy="2077950"/>
          </a:xfrm>
          <a:prstGeom prst="rect">
            <a:avLst/>
          </a:prstGeom>
        </p:spPr>
      </p:pic>
      <p:pic>
        <p:nvPicPr>
          <p:cNvPr id="20" name="Picture 19">
            <a:extLst>
              <a:ext uri="{FF2B5EF4-FFF2-40B4-BE49-F238E27FC236}">
                <a16:creationId xmlns:a16="http://schemas.microsoft.com/office/drawing/2014/main" id="{1C2754DF-625E-4744-BA35-D0D0E1B2736D}"/>
              </a:ext>
            </a:extLst>
          </p:cNvPr>
          <p:cNvPicPr>
            <a:picLocks noChangeAspect="1"/>
          </p:cNvPicPr>
          <p:nvPr/>
        </p:nvPicPr>
        <p:blipFill rotWithShape="1">
          <a:blip r:embed="rId5"/>
          <a:srcRect l="37594" t="37682" r="29431" b="37826"/>
          <a:stretch/>
        </p:blipFill>
        <p:spPr>
          <a:xfrm flipH="1">
            <a:off x="7036904" y="5128590"/>
            <a:ext cx="1126357" cy="1113183"/>
          </a:xfrm>
          <a:prstGeom prst="rect">
            <a:avLst/>
          </a:prstGeom>
        </p:spPr>
      </p:pic>
      <p:sp>
        <p:nvSpPr>
          <p:cNvPr id="22" name="TextBox 21">
            <a:extLst>
              <a:ext uri="{FF2B5EF4-FFF2-40B4-BE49-F238E27FC236}">
                <a16:creationId xmlns:a16="http://schemas.microsoft.com/office/drawing/2014/main" id="{3063A9F0-03BC-244B-B24A-17D7F8EDAD6A}"/>
              </a:ext>
            </a:extLst>
          </p:cNvPr>
          <p:cNvSpPr txBox="1"/>
          <p:nvPr/>
        </p:nvSpPr>
        <p:spPr>
          <a:xfrm>
            <a:off x="6712224" y="4754216"/>
            <a:ext cx="177910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CEBAF electrode</a:t>
            </a:r>
          </a:p>
        </p:txBody>
      </p:sp>
      <p:sp>
        <p:nvSpPr>
          <p:cNvPr id="23" name="TextBox 22">
            <a:extLst>
              <a:ext uri="{FF2B5EF4-FFF2-40B4-BE49-F238E27FC236}">
                <a16:creationId xmlns:a16="http://schemas.microsoft.com/office/drawing/2014/main" id="{33BA8AB4-5182-E74C-9E68-B055EFA62D69}"/>
              </a:ext>
            </a:extLst>
          </p:cNvPr>
          <p:cNvSpPr txBox="1"/>
          <p:nvPr/>
        </p:nvSpPr>
        <p:spPr>
          <a:xfrm>
            <a:off x="6695660" y="1666460"/>
            <a:ext cx="177910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Cornell electrode</a:t>
            </a:r>
          </a:p>
        </p:txBody>
      </p:sp>
      <p:cxnSp>
        <p:nvCxnSpPr>
          <p:cNvPr id="18" name="Straight Arrow Connector 17">
            <a:extLst>
              <a:ext uri="{FF2B5EF4-FFF2-40B4-BE49-F238E27FC236}">
                <a16:creationId xmlns:a16="http://schemas.microsoft.com/office/drawing/2014/main" id="{0128FDBE-3AE1-AE45-B232-40E69CCED178}"/>
              </a:ext>
            </a:extLst>
          </p:cNvPr>
          <p:cNvCxnSpPr>
            <a:cxnSpLocks/>
          </p:cNvCxnSpPr>
          <p:nvPr/>
        </p:nvCxnSpPr>
        <p:spPr>
          <a:xfrm flipH="1" flipV="1">
            <a:off x="6624989" y="3716297"/>
            <a:ext cx="1192695" cy="46713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D0C28D9-29C0-2E47-A230-7DEDEBE19CDC}"/>
              </a:ext>
            </a:extLst>
          </p:cNvPr>
          <p:cNvSpPr txBox="1"/>
          <p:nvPr/>
        </p:nvSpPr>
        <p:spPr>
          <a:xfrm rot="1319580">
            <a:off x="6486014" y="4226908"/>
            <a:ext cx="697301" cy="338554"/>
          </a:xfrm>
          <a:prstGeom prst="rect">
            <a:avLst/>
          </a:prstGeom>
          <a:noFill/>
          <a:ln>
            <a:noFill/>
          </a:ln>
        </p:spPr>
        <p:txBody>
          <a:bodyPr wrap="square" rtlCol="0">
            <a:spAutoFit/>
          </a:bodyPr>
          <a:lstStyle/>
          <a:p>
            <a:pPr algn="ctr"/>
            <a:r>
              <a:rPr lang="en-US" sz="1600" dirty="0">
                <a:latin typeface="Arial" panose="020B0604020202020204" pitchFamily="34" charset="0"/>
                <a:cs typeface="Arial" panose="020B0604020202020204" pitchFamily="34" charset="0"/>
              </a:rPr>
              <a:t>12 in</a:t>
            </a:r>
          </a:p>
        </p:txBody>
      </p:sp>
      <p:cxnSp>
        <p:nvCxnSpPr>
          <p:cNvPr id="26" name="Straight Arrow Connector 25">
            <a:extLst>
              <a:ext uri="{FF2B5EF4-FFF2-40B4-BE49-F238E27FC236}">
                <a16:creationId xmlns:a16="http://schemas.microsoft.com/office/drawing/2014/main" id="{903FFD1E-8D21-DB4B-B8A3-A16F7CED567C}"/>
              </a:ext>
            </a:extLst>
          </p:cNvPr>
          <p:cNvCxnSpPr>
            <a:cxnSpLocks/>
          </p:cNvCxnSpPr>
          <p:nvPr/>
        </p:nvCxnSpPr>
        <p:spPr>
          <a:xfrm flipH="1" flipV="1">
            <a:off x="7013675" y="5798627"/>
            <a:ext cx="586407" cy="31805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6DA7AE7-932F-BF45-B007-85223F5057E2}"/>
              </a:ext>
            </a:extLst>
          </p:cNvPr>
          <p:cNvSpPr txBox="1"/>
          <p:nvPr/>
        </p:nvSpPr>
        <p:spPr>
          <a:xfrm rot="1389302">
            <a:off x="6459156" y="5709252"/>
            <a:ext cx="697301" cy="338554"/>
          </a:xfrm>
          <a:prstGeom prst="rect">
            <a:avLst/>
          </a:prstGeom>
          <a:noFill/>
          <a:ln>
            <a:noFill/>
          </a:ln>
        </p:spPr>
        <p:txBody>
          <a:bodyPr wrap="square" rtlCol="0">
            <a:spAutoFit/>
          </a:bodyPr>
          <a:lstStyle/>
          <a:p>
            <a:pPr algn="ctr"/>
            <a:r>
              <a:rPr lang="en-US" sz="1600" dirty="0">
                <a:latin typeface="Arial" panose="020B0604020202020204" pitchFamily="34" charset="0"/>
                <a:cs typeface="Arial" panose="020B0604020202020204" pitchFamily="34" charset="0"/>
              </a:rPr>
              <a:t>6 in</a:t>
            </a:r>
          </a:p>
        </p:txBody>
      </p:sp>
      <p:sp>
        <p:nvSpPr>
          <p:cNvPr id="32" name="Footer Placeholder 3">
            <a:extLst>
              <a:ext uri="{FF2B5EF4-FFF2-40B4-BE49-F238E27FC236}">
                <a16:creationId xmlns:a16="http://schemas.microsoft.com/office/drawing/2014/main" id="{141556E5-507B-8746-A72A-1099EE79694E}"/>
              </a:ext>
            </a:extLst>
          </p:cNvPr>
          <p:cNvSpPr>
            <a:spLocks noGrp="1"/>
          </p:cNvSpPr>
          <p:nvPr>
            <p:ph type="ftr" sz="quarter" idx="11"/>
          </p:nvPr>
        </p:nvSpPr>
        <p:spPr>
          <a:xfrm>
            <a:off x="411893" y="6467336"/>
            <a:ext cx="5223851" cy="311322"/>
          </a:xfrm>
        </p:spPr>
        <p:txBody>
          <a:bodyPr/>
          <a:lstStyle/>
          <a:p>
            <a:r>
              <a:rPr lang="en-US" sz="1000" dirty="0"/>
              <a:t>C. Hernandez-Garcia, Positron Working Group Workshop, March 18-20, 2024 </a:t>
            </a:r>
          </a:p>
        </p:txBody>
      </p:sp>
    </p:spTree>
    <p:extLst>
      <p:ext uri="{BB962C8B-B14F-4D97-AF65-F5344CB8AC3E}">
        <p14:creationId xmlns:p14="http://schemas.microsoft.com/office/powerpoint/2010/main" val="372941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AE17F-AF21-A746-92C4-EB64013BE61F}"/>
              </a:ext>
            </a:extLst>
          </p:cNvPr>
          <p:cNvSpPr>
            <a:spLocks noGrp="1"/>
          </p:cNvSpPr>
          <p:nvPr>
            <p:ph type="title"/>
          </p:nvPr>
        </p:nvSpPr>
        <p:spPr>
          <a:xfrm>
            <a:off x="0" y="-1"/>
            <a:ext cx="12192000" cy="671513"/>
          </a:xfrm>
        </p:spPr>
        <p:txBody>
          <a:bodyPr>
            <a:normAutofit fontScale="90000"/>
          </a:bodyPr>
          <a:lstStyle/>
          <a:p>
            <a:r>
              <a:rPr lang="en-US"/>
              <a:t>In 2023 we received a DOE HEP U.S.-Japan (FOA LAB 23-2858) grant to develop a 500 kV insulator fitting commercial HV cables</a:t>
            </a:r>
          </a:p>
        </p:txBody>
      </p:sp>
      <p:sp>
        <p:nvSpPr>
          <p:cNvPr id="21" name="Content Placeholder 20"/>
          <p:cNvSpPr>
            <a:spLocks noGrp="1"/>
          </p:cNvSpPr>
          <p:nvPr>
            <p:ph idx="1"/>
          </p:nvPr>
        </p:nvSpPr>
        <p:spPr>
          <a:xfrm>
            <a:off x="411893" y="1029117"/>
            <a:ext cx="5469144" cy="1931149"/>
          </a:xfrm>
        </p:spPr>
        <p:txBody>
          <a:bodyPr>
            <a:normAutofit/>
          </a:bodyPr>
          <a:lstStyle/>
          <a:p>
            <a:r>
              <a:rPr lang="en-US" sz="1800"/>
              <a:t>Electrostatic models in CST are being developed</a:t>
            </a:r>
          </a:p>
          <a:p>
            <a:r>
              <a:rPr lang="en-US" sz="1800"/>
              <a:t>The electrostatic potential simulations of the insulator will be used for designing a test electrode</a:t>
            </a:r>
          </a:p>
        </p:txBody>
      </p:sp>
      <p:sp>
        <p:nvSpPr>
          <p:cNvPr id="5" name="Slide Number Placeholder 4">
            <a:extLst>
              <a:ext uri="{FF2B5EF4-FFF2-40B4-BE49-F238E27FC236}">
                <a16:creationId xmlns:a16="http://schemas.microsoft.com/office/drawing/2014/main" id="{74A1D1F5-59BE-5846-8394-F49F88D21A6E}"/>
              </a:ext>
            </a:extLst>
          </p:cNvPr>
          <p:cNvSpPr>
            <a:spLocks noGrp="1"/>
          </p:cNvSpPr>
          <p:nvPr>
            <p:ph type="sldNum" sz="quarter" idx="12"/>
          </p:nvPr>
        </p:nvSpPr>
        <p:spPr/>
        <p:txBody>
          <a:bodyPr/>
          <a:lstStyle/>
          <a:p>
            <a:fld id="{07E1C93C-5050-FC42-8F10-D22D4F119D13}" type="slidenum">
              <a:rPr lang="en-US" smtClean="0"/>
              <a:pPr/>
              <a:t>29</a:t>
            </a:fld>
            <a:endParaRPr lang="en-US"/>
          </a:p>
        </p:txBody>
      </p:sp>
      <p:sp>
        <p:nvSpPr>
          <p:cNvPr id="28" name="TextBox 27"/>
          <p:cNvSpPr txBox="1"/>
          <p:nvPr/>
        </p:nvSpPr>
        <p:spPr>
          <a:xfrm>
            <a:off x="7903779" y="1333775"/>
            <a:ext cx="388882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500 kV insulator prototype model</a:t>
            </a:r>
          </a:p>
        </p:txBody>
      </p:sp>
      <p:cxnSp>
        <p:nvCxnSpPr>
          <p:cNvPr id="17" name="Straight Connector 16"/>
          <p:cNvCxnSpPr/>
          <p:nvPr/>
        </p:nvCxnSpPr>
        <p:spPr>
          <a:xfrm>
            <a:off x="8360599" y="4156516"/>
            <a:ext cx="594277" cy="90006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8360599" y="5557205"/>
            <a:ext cx="538085" cy="24314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9920360" y="3467878"/>
            <a:ext cx="163468" cy="40867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Content Placeholder 10"/>
          <p:cNvGraphicFramePr>
            <a:graphicFrameLocks/>
          </p:cNvGraphicFramePr>
          <p:nvPr>
            <p:extLst/>
          </p:nvPr>
        </p:nvGraphicFramePr>
        <p:xfrm>
          <a:off x="673768" y="2364829"/>
          <a:ext cx="4686508" cy="3913702"/>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2">
            <a:extLst>
              <a:ext uri="{FF2B5EF4-FFF2-40B4-BE49-F238E27FC236}">
                <a16:creationId xmlns:a16="http://schemas.microsoft.com/office/drawing/2014/main" id="{A9C69C29-E868-4D4D-9F7E-A976EF5B67DC}"/>
              </a:ext>
            </a:extLst>
          </p:cNvPr>
          <p:cNvGrpSpPr/>
          <p:nvPr/>
        </p:nvGrpSpPr>
        <p:grpSpPr>
          <a:xfrm>
            <a:off x="6233414" y="1919524"/>
            <a:ext cx="5339920" cy="4500937"/>
            <a:chOff x="6264945" y="1299413"/>
            <a:chExt cx="5339920" cy="4500937"/>
          </a:xfrm>
        </p:grpSpPr>
        <p:pic>
          <p:nvPicPr>
            <p:cNvPr id="15" name="Content Placeholder 9"/>
            <p:cNvPicPr>
              <a:picLocks noChangeAspect="1"/>
            </p:cNvPicPr>
            <p:nvPr/>
          </p:nvPicPr>
          <p:blipFill>
            <a:blip r:embed="rId3"/>
            <a:stretch>
              <a:fillRect/>
            </a:stretch>
          </p:blipFill>
          <p:spPr>
            <a:xfrm>
              <a:off x="7791688" y="1314075"/>
              <a:ext cx="2494102"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4"/>
            <a:stretch>
              <a:fillRect/>
            </a:stretch>
          </p:blipFill>
          <p:spPr>
            <a:xfrm>
              <a:off x="6371739" y="4156516"/>
              <a:ext cx="1988860" cy="1643834"/>
            </a:xfrm>
            <a:prstGeom prst="rect">
              <a:avLst/>
            </a:prstGeom>
            <a:ln w="19050">
              <a:solidFill>
                <a:srgbClr val="FF0000"/>
              </a:solidFill>
              <a:prstDash val="dash"/>
            </a:ln>
          </p:spPr>
        </p:pic>
        <p:pic>
          <p:nvPicPr>
            <p:cNvPr id="22" name="Content Placeholder 6"/>
            <p:cNvPicPr>
              <a:picLocks noChangeAspect="1"/>
            </p:cNvPicPr>
            <p:nvPr/>
          </p:nvPicPr>
          <p:blipFill>
            <a:blip r:embed="rId5"/>
            <a:stretch>
              <a:fillRect/>
            </a:stretch>
          </p:blipFill>
          <p:spPr>
            <a:xfrm>
              <a:off x="10394789" y="1466337"/>
              <a:ext cx="1210076" cy="4046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6EAC49C9-53D2-A349-921E-E2CC6ED5BEBA}"/>
                </a:ext>
              </a:extLst>
            </p:cNvPr>
            <p:cNvPicPr>
              <a:picLocks noChangeAspect="1"/>
            </p:cNvPicPr>
            <p:nvPr/>
          </p:nvPicPr>
          <p:blipFill rotWithShape="1">
            <a:blip r:embed="rId6"/>
            <a:srcRect t="30975" r="1895"/>
            <a:stretch/>
          </p:blipFill>
          <p:spPr>
            <a:xfrm rot="5400000">
              <a:off x="5639852" y="1924506"/>
              <a:ext cx="2646949" cy="1396764"/>
            </a:xfrm>
            <a:prstGeom prst="rect">
              <a:avLst/>
            </a:prstGeom>
          </p:spPr>
        </p:pic>
      </p:grpSp>
      <p:sp>
        <p:nvSpPr>
          <p:cNvPr id="20" name="TextBox 19">
            <a:extLst>
              <a:ext uri="{FF2B5EF4-FFF2-40B4-BE49-F238E27FC236}">
                <a16:creationId xmlns:a16="http://schemas.microsoft.com/office/drawing/2014/main" id="{834B49BD-F135-A74B-9A17-4CF8C46FC250}"/>
              </a:ext>
            </a:extLst>
          </p:cNvPr>
          <p:cNvSpPr txBox="1"/>
          <p:nvPr/>
        </p:nvSpPr>
        <p:spPr>
          <a:xfrm>
            <a:off x="6038193" y="929126"/>
            <a:ext cx="1792014" cy="923330"/>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Commercial HV cable rated to 400 kV</a:t>
            </a:r>
          </a:p>
        </p:txBody>
      </p:sp>
      <p:sp>
        <p:nvSpPr>
          <p:cNvPr id="24" name="Footer Placeholder 3">
            <a:extLst>
              <a:ext uri="{FF2B5EF4-FFF2-40B4-BE49-F238E27FC236}">
                <a16:creationId xmlns:a16="http://schemas.microsoft.com/office/drawing/2014/main" id="{4E78EB77-2196-944D-8A5D-984D674A36BD}"/>
              </a:ext>
            </a:extLst>
          </p:cNvPr>
          <p:cNvSpPr>
            <a:spLocks noGrp="1"/>
          </p:cNvSpPr>
          <p:nvPr>
            <p:ph type="ftr" sz="quarter" idx="11"/>
          </p:nvPr>
        </p:nvSpPr>
        <p:spPr>
          <a:xfrm>
            <a:off x="411893" y="6467336"/>
            <a:ext cx="5223851" cy="311322"/>
          </a:xfrm>
        </p:spPr>
        <p:txBody>
          <a:bodyPr/>
          <a:lstStyle/>
          <a:p>
            <a:r>
              <a:rPr lang="en-US" sz="1000" dirty="0"/>
              <a:t>C. Hernandez-Garcia, Positron Working Group Workshop, March 18-20, 2024 </a:t>
            </a:r>
          </a:p>
        </p:txBody>
      </p:sp>
    </p:spTree>
    <p:extLst>
      <p:ext uri="{BB962C8B-B14F-4D97-AF65-F5344CB8AC3E}">
        <p14:creationId xmlns:p14="http://schemas.microsoft.com/office/powerpoint/2010/main" val="1556748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72D01-F879-4C6B-88BD-FF21F131DAD8}"/>
              </a:ext>
            </a:extLst>
          </p:cNvPr>
          <p:cNvSpPr>
            <a:spLocks noGrp="1"/>
          </p:cNvSpPr>
          <p:nvPr>
            <p:ph type="title"/>
          </p:nvPr>
        </p:nvSpPr>
        <p:spPr/>
        <p:txBody>
          <a:bodyPr/>
          <a:lstStyle/>
          <a:p>
            <a:r>
              <a:rPr lang="en-US" dirty="0"/>
              <a:t>The </a:t>
            </a:r>
            <a:r>
              <a:rPr lang="en-US" dirty="0" err="1"/>
              <a:t>Ce+BAF</a:t>
            </a:r>
            <a:r>
              <a:rPr lang="en-US" dirty="0"/>
              <a:t> program</a:t>
            </a:r>
          </a:p>
        </p:txBody>
      </p:sp>
      <p:pic>
        <p:nvPicPr>
          <p:cNvPr id="4" name="Picture 3">
            <a:extLst>
              <a:ext uri="{FF2B5EF4-FFF2-40B4-BE49-F238E27FC236}">
                <a16:creationId xmlns:a16="http://schemas.microsoft.com/office/drawing/2014/main" id="{BFC1C92B-755D-4D04-AD0A-3D480194F342}"/>
              </a:ext>
            </a:extLst>
          </p:cNvPr>
          <p:cNvPicPr>
            <a:picLocks noChangeAspect="1"/>
          </p:cNvPicPr>
          <p:nvPr/>
        </p:nvPicPr>
        <p:blipFill>
          <a:blip r:embed="rId3"/>
          <a:stretch>
            <a:fillRect/>
          </a:stretch>
        </p:blipFill>
        <p:spPr>
          <a:xfrm>
            <a:off x="1524000" y="844200"/>
            <a:ext cx="9144000" cy="5169601"/>
          </a:xfrm>
          <a:prstGeom prst="rect">
            <a:avLst/>
          </a:prstGeom>
        </p:spPr>
      </p:pic>
    </p:spTree>
    <p:extLst>
      <p:ext uri="{BB962C8B-B14F-4D97-AF65-F5344CB8AC3E}">
        <p14:creationId xmlns:p14="http://schemas.microsoft.com/office/powerpoint/2010/main" val="196176301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and Challenges of High-Power Tungsten Target</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30</a:t>
            </a:fld>
            <a:endParaRPr lang="en-US"/>
          </a:p>
        </p:txBody>
      </p:sp>
      <p:sp>
        <p:nvSpPr>
          <p:cNvPr id="33" name="TextBox 32">
            <a:extLst>
              <a:ext uri="{FF2B5EF4-FFF2-40B4-BE49-F238E27FC236}">
                <a16:creationId xmlns:a16="http://schemas.microsoft.com/office/drawing/2014/main" id="{9A838B58-AC90-4768-BD35-B1D06347F734}"/>
              </a:ext>
            </a:extLst>
          </p:cNvPr>
          <p:cNvSpPr txBox="1"/>
          <p:nvPr/>
        </p:nvSpPr>
        <p:spPr>
          <a:xfrm>
            <a:off x="4030682" y="4197012"/>
            <a:ext cx="2566228" cy="1392689"/>
          </a:xfrm>
          <a:prstGeom prst="rect">
            <a:avLst/>
          </a:prstGeom>
          <a:noFill/>
        </p:spPr>
        <p:txBody>
          <a:bodyPr wrap="square" lIns="68580" tIns="34290" rIns="68580" bIns="34290" rtlCol="0" anchor="t">
            <a:spAutoFit/>
          </a:bodyPr>
          <a:lstStyle/>
          <a:p>
            <a:pPr>
              <a:spcAft>
                <a:spcPts val="900"/>
              </a:spcAft>
            </a:pPr>
            <a:r>
              <a:rPr lang="en-US" sz="1200">
                <a:latin typeface="Arial"/>
                <a:cs typeface="Arial"/>
              </a:rPr>
              <a:t>Some parameters of currently considered high-power e</a:t>
            </a:r>
            <a:r>
              <a:rPr lang="en-US" sz="1200" baseline="30000">
                <a:latin typeface="Arial"/>
                <a:cs typeface="Arial"/>
              </a:rPr>
              <a:t>+ </a:t>
            </a:r>
            <a:r>
              <a:rPr lang="en-US" sz="1200">
                <a:latin typeface="Arial"/>
                <a:cs typeface="Arial"/>
              </a:rPr>
              <a:t>target:</a:t>
            </a:r>
          </a:p>
          <a:p>
            <a:pPr marL="214313" indent="-214313">
              <a:spcAft>
                <a:spcPts val="450"/>
              </a:spcAft>
              <a:buFont typeface="Arial" panose="020B0604020202020204" pitchFamily="34" charset="0"/>
              <a:buChar char="•"/>
            </a:pPr>
            <a:r>
              <a:rPr lang="en-US" sz="1050">
                <a:latin typeface="Arial"/>
                <a:cs typeface="Arial"/>
              </a:rPr>
              <a:t>~40 cm target diameter</a:t>
            </a:r>
          </a:p>
          <a:p>
            <a:pPr marL="214313" indent="-214313">
              <a:spcAft>
                <a:spcPts val="450"/>
              </a:spcAft>
              <a:buFont typeface="Arial" panose="020B0604020202020204" pitchFamily="34" charset="0"/>
              <a:buChar char="•"/>
            </a:pPr>
            <a:r>
              <a:rPr lang="en-US" sz="1050">
                <a:latin typeface="Arial"/>
                <a:cs typeface="Arial"/>
              </a:rPr>
              <a:t>2 Hz rot. frequency </a:t>
            </a:r>
          </a:p>
          <a:p>
            <a:pPr marL="214313" indent="-214313">
              <a:spcAft>
                <a:spcPts val="450"/>
              </a:spcAft>
              <a:buFont typeface="Arial" panose="020B0604020202020204" pitchFamily="34" charset="0"/>
              <a:buChar char="•"/>
            </a:pPr>
            <a:r>
              <a:rPr lang="en-US" sz="1050">
                <a:latin typeface="Arial"/>
                <a:cs typeface="Arial"/>
              </a:rPr>
              <a:t>8 mm radius of water channel  </a:t>
            </a:r>
            <a:endParaRPr lang="en-US" sz="1050">
              <a:latin typeface="Arial" panose="020B0604020202020204" pitchFamily="34" charset="0"/>
              <a:cs typeface="Arial" panose="020B0604020202020204" pitchFamily="34" charset="0"/>
            </a:endParaRPr>
          </a:p>
          <a:p>
            <a:pPr marL="214313" indent="-214313">
              <a:spcAft>
                <a:spcPts val="450"/>
              </a:spcAft>
              <a:buFont typeface="Arial" panose="020B0604020202020204" pitchFamily="34" charset="0"/>
              <a:buChar char="•"/>
            </a:pPr>
            <a:r>
              <a:rPr lang="en-US" sz="1050">
                <a:latin typeface="Arial"/>
                <a:cs typeface="Arial"/>
              </a:rPr>
              <a:t>0.3 kg/s water mass flow (1.5 m/s)</a:t>
            </a:r>
          </a:p>
        </p:txBody>
      </p:sp>
      <p:sp>
        <p:nvSpPr>
          <p:cNvPr id="27" name="Rectangle 26">
            <a:extLst>
              <a:ext uri="{FF2B5EF4-FFF2-40B4-BE49-F238E27FC236}">
                <a16:creationId xmlns:a16="http://schemas.microsoft.com/office/drawing/2014/main" id="{7FCBF101-13B3-4BBD-BBC6-42F4F78AFACA}"/>
              </a:ext>
            </a:extLst>
          </p:cNvPr>
          <p:cNvSpPr/>
          <p:nvPr/>
        </p:nvSpPr>
        <p:spPr>
          <a:xfrm>
            <a:off x="6791861" y="4177660"/>
            <a:ext cx="3604260" cy="1577355"/>
          </a:xfrm>
          <a:prstGeom prst="rect">
            <a:avLst/>
          </a:prstGeom>
        </p:spPr>
        <p:txBody>
          <a:bodyPr wrap="square">
            <a:spAutoFit/>
          </a:bodyPr>
          <a:lstStyle/>
          <a:p>
            <a:pPr>
              <a:spcAft>
                <a:spcPts val="450"/>
              </a:spcAft>
            </a:pPr>
            <a:r>
              <a:rPr lang="en-US" sz="1200" dirty="0">
                <a:solidFill>
                  <a:schemeClr val="accent1"/>
                </a:solidFill>
                <a:latin typeface="Arial" panose="020B0604020202020204" pitchFamily="34" charset="0"/>
                <a:cs typeface="Arial" panose="020B0604020202020204" pitchFamily="34" charset="0"/>
              </a:rPr>
              <a:t>Target Challenges:</a:t>
            </a:r>
          </a:p>
          <a:p>
            <a:pPr marL="214313" indent="-214313">
              <a:spcAft>
                <a:spcPts val="45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High power </a:t>
            </a:r>
            <a:r>
              <a:rPr lang="en-US" sz="1200" dirty="0">
                <a:latin typeface="Arial" panose="020B0604020202020204" pitchFamily="34" charset="0"/>
                <a:cs typeface="Arial" panose="020B0604020202020204" pitchFamily="34" charset="0"/>
              </a:rPr>
              <a:t>deposited by beam → cool and rotate</a:t>
            </a:r>
          </a:p>
          <a:p>
            <a:pPr marL="214313" indent="-214313">
              <a:spcAft>
                <a:spcPts val="45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Radiation damage </a:t>
            </a:r>
            <a:r>
              <a:rPr lang="en-US" sz="1200" dirty="0">
                <a:latin typeface="Arial" panose="020B0604020202020204" pitchFamily="34" charset="0"/>
                <a:cs typeface="Arial" panose="020B0604020202020204" pitchFamily="34" charset="0"/>
              </a:rPr>
              <a:t>→ rotate</a:t>
            </a:r>
          </a:p>
          <a:p>
            <a:pPr marL="214313" indent="-214313">
              <a:spcAft>
                <a:spcPts val="45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Material fatigue </a:t>
            </a:r>
            <a:r>
              <a:rPr lang="en-US" sz="1200" dirty="0">
                <a:latin typeface="Arial" panose="020B0604020202020204" pitchFamily="34" charset="0"/>
                <a:cs typeface="Arial" panose="020B0604020202020204" pitchFamily="34" charset="0"/>
              </a:rPr>
              <a:t>cause by cycling temperature → study material properties under realistic conditions</a:t>
            </a:r>
          </a:p>
        </p:txBody>
      </p:sp>
      <p:pic>
        <p:nvPicPr>
          <p:cNvPr id="8" name="Picture 7">
            <a:extLst>
              <a:ext uri="{FF2B5EF4-FFF2-40B4-BE49-F238E27FC236}">
                <a16:creationId xmlns:a16="http://schemas.microsoft.com/office/drawing/2014/main" id="{913E6694-1EB8-4FE5-8DA2-63D2480FF9A4}"/>
              </a:ext>
            </a:extLst>
          </p:cNvPr>
          <p:cNvPicPr>
            <a:picLocks noChangeAspect="1"/>
          </p:cNvPicPr>
          <p:nvPr/>
        </p:nvPicPr>
        <p:blipFill rotWithShape="1">
          <a:blip r:embed="rId2"/>
          <a:srcRect l="12992" r="31070"/>
          <a:stretch/>
        </p:blipFill>
        <p:spPr>
          <a:xfrm>
            <a:off x="1832919" y="1850732"/>
            <a:ext cx="1687714" cy="2569847"/>
          </a:xfrm>
          <a:prstGeom prst="rect">
            <a:avLst/>
          </a:prstGeom>
        </p:spPr>
      </p:pic>
      <p:pic>
        <p:nvPicPr>
          <p:cNvPr id="11" name="Picture 10">
            <a:extLst>
              <a:ext uri="{FF2B5EF4-FFF2-40B4-BE49-F238E27FC236}">
                <a16:creationId xmlns:a16="http://schemas.microsoft.com/office/drawing/2014/main" id="{CE31783B-2215-4D45-A3A0-2D1EA3057094}"/>
              </a:ext>
            </a:extLst>
          </p:cNvPr>
          <p:cNvPicPr>
            <a:picLocks noChangeAspect="1"/>
          </p:cNvPicPr>
          <p:nvPr/>
        </p:nvPicPr>
        <p:blipFill rotWithShape="1">
          <a:blip r:embed="rId3"/>
          <a:srcRect r="31831"/>
          <a:stretch/>
        </p:blipFill>
        <p:spPr>
          <a:xfrm>
            <a:off x="3791864" y="1850731"/>
            <a:ext cx="1897810" cy="2208992"/>
          </a:xfrm>
          <a:prstGeom prst="rect">
            <a:avLst/>
          </a:prstGeom>
        </p:spPr>
      </p:pic>
      <p:pic>
        <p:nvPicPr>
          <p:cNvPr id="13" name="Picture 12">
            <a:extLst>
              <a:ext uri="{FF2B5EF4-FFF2-40B4-BE49-F238E27FC236}">
                <a16:creationId xmlns:a16="http://schemas.microsoft.com/office/drawing/2014/main" id="{7F95591F-609F-4817-AA4C-44DA790F0073}"/>
              </a:ext>
            </a:extLst>
          </p:cNvPr>
          <p:cNvPicPr>
            <a:picLocks noChangeAspect="1"/>
          </p:cNvPicPr>
          <p:nvPr/>
        </p:nvPicPr>
        <p:blipFill rotWithShape="1">
          <a:blip r:embed="rId4"/>
          <a:srcRect r="24148"/>
          <a:stretch/>
        </p:blipFill>
        <p:spPr>
          <a:xfrm>
            <a:off x="5858794" y="1835440"/>
            <a:ext cx="2083526" cy="2211665"/>
          </a:xfrm>
          <a:prstGeom prst="rect">
            <a:avLst/>
          </a:prstGeom>
        </p:spPr>
      </p:pic>
      <p:pic>
        <p:nvPicPr>
          <p:cNvPr id="16" name="Picture 15">
            <a:extLst>
              <a:ext uri="{FF2B5EF4-FFF2-40B4-BE49-F238E27FC236}">
                <a16:creationId xmlns:a16="http://schemas.microsoft.com/office/drawing/2014/main" id="{864953D9-6C0F-4A5F-A075-9A855FB97A10}"/>
              </a:ext>
            </a:extLst>
          </p:cNvPr>
          <p:cNvPicPr>
            <a:picLocks noChangeAspect="1"/>
          </p:cNvPicPr>
          <p:nvPr/>
        </p:nvPicPr>
        <p:blipFill>
          <a:blip r:embed="rId5"/>
          <a:stretch>
            <a:fillRect/>
          </a:stretch>
        </p:blipFill>
        <p:spPr>
          <a:xfrm>
            <a:off x="8042931" y="2287635"/>
            <a:ext cx="2353190" cy="1621746"/>
          </a:xfrm>
          <a:prstGeom prst="rect">
            <a:avLst/>
          </a:prstGeom>
        </p:spPr>
      </p:pic>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671CAEA4-C79B-47FC-AF4E-8A6A8BD5AAB9}"/>
                  </a:ext>
                </a:extLst>
              </p:cNvPr>
              <p:cNvSpPr/>
              <p:nvPr/>
            </p:nvSpPr>
            <p:spPr>
              <a:xfrm>
                <a:off x="1795881" y="4725885"/>
                <a:ext cx="1724753" cy="845616"/>
              </a:xfrm>
              <a:prstGeom prst="rect">
                <a:avLst/>
              </a:prstGeom>
            </p:spPr>
            <p:txBody>
              <a:bodyPr wrap="square">
                <a:spAutoFit/>
              </a:bodyPr>
              <a:lstStyle/>
              <a:p>
                <a:pPr marL="214313" indent="-214313">
                  <a:buFont typeface="Arial" panose="020B0604020202020204" pitchFamily="34" charset="0"/>
                  <a:buChar char="•"/>
                </a:pPr>
                <a:r>
                  <a:rPr lang="en-US" sz="1200" b="1">
                    <a:solidFill>
                      <a:srgbClr val="C00000"/>
                    </a:solidFill>
                    <a:latin typeface="Arial" panose="020B0604020202020204" pitchFamily="34" charset="0"/>
                    <a:cs typeface="Arial" panose="020B0604020202020204" pitchFamily="34" charset="0"/>
                  </a:rPr>
                  <a:t>17 kW </a:t>
                </a:r>
                <a:r>
                  <a:rPr lang="en-US" sz="1200">
                    <a:latin typeface="Arial" panose="020B0604020202020204" pitchFamily="34" charset="0"/>
                    <a:cs typeface="Arial" panose="020B0604020202020204" pitchFamily="34" charset="0"/>
                  </a:rPr>
                  <a:t>deposited by </a:t>
                </a:r>
                <a:r>
                  <a:rPr lang="en-US" sz="1200">
                    <a:solidFill>
                      <a:srgbClr val="0000CC"/>
                    </a:solidFill>
                    <a:latin typeface="Arial" panose="020B0604020202020204" pitchFamily="34" charset="0"/>
                    <a:cs typeface="Arial" panose="020B0604020202020204" pitchFamily="34" charset="0"/>
                  </a:rPr>
                  <a:t>1 mA @ 120 MeV </a:t>
                </a:r>
                <a:endParaRPr lang="en-US" sz="1200">
                  <a:latin typeface="Arial" panose="020B0604020202020204" pitchFamily="34" charset="0"/>
                  <a:cs typeface="Arial" panose="020B0604020202020204" pitchFamily="34" charset="0"/>
                </a:endParaRPr>
              </a:p>
              <a:p>
                <a:pPr marL="214313" indent="-214313">
                  <a:buFont typeface="Arial" panose="020B0604020202020204" pitchFamily="34" charset="0"/>
                  <a:buChar char="•"/>
                </a:pPr>
                <a14:m>
                  <m:oMath xmlns:m="http://schemas.openxmlformats.org/officeDocument/2006/math">
                    <m:sSub>
                      <m:sSubPr>
                        <m:ctrlPr>
                          <a:rPr lang="en-US" sz="1200" i="1">
                            <a:latin typeface="Cambria Math" panose="02040503050406030204" pitchFamily="18" charset="0"/>
                            <a:cs typeface="Arial" panose="020B0604020202020204" pitchFamily="34" charset="0"/>
                          </a:rPr>
                        </m:ctrlPr>
                      </m:sSubPr>
                      <m:e>
                        <m:r>
                          <a:rPr lang="en-US" sz="1200" i="1">
                            <a:latin typeface="Cambria Math" panose="02040503050406030204" pitchFamily="18" charset="0"/>
                            <a:ea typeface="Cambria Math" panose="02040503050406030204" pitchFamily="18" charset="0"/>
                            <a:cs typeface="Arial" panose="020B0604020202020204" pitchFamily="34" charset="0"/>
                          </a:rPr>
                          <m:t>𝜎</m:t>
                        </m:r>
                      </m:e>
                      <m:sub>
                        <m:r>
                          <a:rPr lang="en-US" sz="1200" i="1">
                            <a:latin typeface="Cambria Math" panose="02040503050406030204" pitchFamily="18" charset="0"/>
                            <a:cs typeface="Arial" panose="020B0604020202020204" pitchFamily="34" charset="0"/>
                          </a:rPr>
                          <m:t>𝑥</m:t>
                        </m:r>
                      </m:sub>
                    </m:sSub>
                    <m:r>
                      <a:rPr lang="en-US" sz="1200" i="1">
                        <a:latin typeface="Cambria Math" panose="02040503050406030204" pitchFamily="18" charset="0"/>
                        <a:cs typeface="Arial" panose="020B0604020202020204" pitchFamily="34" charset="0"/>
                      </a:rPr>
                      <m:t>=</m:t>
                    </m:r>
                    <m:sSub>
                      <m:sSubPr>
                        <m:ctrlPr>
                          <a:rPr lang="en-US" sz="1200" i="1">
                            <a:latin typeface="Cambria Math" panose="02040503050406030204" pitchFamily="18" charset="0"/>
                            <a:cs typeface="Arial" panose="020B0604020202020204" pitchFamily="34" charset="0"/>
                          </a:rPr>
                        </m:ctrlPr>
                      </m:sSubPr>
                      <m:e>
                        <m:r>
                          <a:rPr lang="en-US" sz="1200" i="1">
                            <a:latin typeface="Cambria Math" panose="02040503050406030204" pitchFamily="18" charset="0"/>
                            <a:ea typeface="Cambria Math" panose="02040503050406030204" pitchFamily="18" charset="0"/>
                            <a:cs typeface="Arial" panose="020B0604020202020204" pitchFamily="34" charset="0"/>
                          </a:rPr>
                          <m:t>𝜎</m:t>
                        </m:r>
                      </m:e>
                      <m:sub>
                        <m:r>
                          <a:rPr lang="en-US" sz="1200" i="1">
                            <a:latin typeface="Cambria Math" panose="02040503050406030204" pitchFamily="18" charset="0"/>
                            <a:ea typeface="Cambria Math" panose="02040503050406030204" pitchFamily="18" charset="0"/>
                            <a:cs typeface="Arial" panose="020B0604020202020204" pitchFamily="34" charset="0"/>
                          </a:rPr>
                          <m:t>𝑦</m:t>
                        </m:r>
                      </m:sub>
                    </m:sSub>
                    <m:r>
                      <a:rPr lang="en-US" sz="1200" i="1">
                        <a:latin typeface="Cambria Math" panose="02040503050406030204" pitchFamily="18" charset="0"/>
                        <a:cs typeface="Arial" panose="020B0604020202020204" pitchFamily="34" charset="0"/>
                      </a:rPr>
                      <m:t>=</m:t>
                    </m:r>
                  </m:oMath>
                </a14:m>
                <a:r>
                  <a:rPr lang="en-US" sz="1200">
                    <a:latin typeface="Arial" panose="020B0604020202020204" pitchFamily="34" charset="0"/>
                    <a:cs typeface="Arial" panose="020B0604020202020204" pitchFamily="34" charset="0"/>
                  </a:rPr>
                  <a:t> 1.5 mm</a:t>
                </a:r>
                <a:endParaRPr lang="en-US" sz="1200">
                  <a:solidFill>
                    <a:srgbClr val="0000CC"/>
                  </a:solidFill>
                  <a:latin typeface="Arial" panose="020B0604020202020204" pitchFamily="34" charset="0"/>
                  <a:cs typeface="Arial" panose="020B0604020202020204" pitchFamily="34" charset="0"/>
                </a:endParaRPr>
              </a:p>
            </p:txBody>
          </p:sp>
        </mc:Choice>
        <mc:Fallback xmlns="">
          <p:sp>
            <p:nvSpPr>
              <p:cNvPr id="29" name="Rectangle 28">
                <a:extLst>
                  <a:ext uri="{FF2B5EF4-FFF2-40B4-BE49-F238E27FC236}">
                    <a16:creationId xmlns:a16="http://schemas.microsoft.com/office/drawing/2014/main" id="{671CAEA4-C79B-47FC-AF4E-8A6A8BD5AAB9}"/>
                  </a:ext>
                </a:extLst>
              </p:cNvPr>
              <p:cNvSpPr>
                <a:spLocks noRot="1" noChangeAspect="1" noMove="1" noResize="1" noEditPoints="1" noAdjustHandles="1" noChangeArrowheads="1" noChangeShapeType="1" noTextEdit="1"/>
              </p:cNvSpPr>
              <p:nvPr/>
            </p:nvSpPr>
            <p:spPr>
              <a:xfrm>
                <a:off x="1795881" y="4725885"/>
                <a:ext cx="1724753" cy="845616"/>
              </a:xfrm>
              <a:prstGeom prst="rect">
                <a:avLst/>
              </a:prstGeom>
              <a:blipFill>
                <a:blip r:embed="rId6"/>
                <a:stretch>
                  <a:fillRect t="-719" b="-2158"/>
                </a:stretch>
              </a:blipFill>
            </p:spPr>
            <p:txBody>
              <a:bodyPr/>
              <a:lstStyle/>
              <a:p>
                <a:r>
                  <a:rPr lang="en-US">
                    <a:noFill/>
                  </a:rPr>
                  <a:t> </a:t>
                </a:r>
              </a:p>
            </p:txBody>
          </p:sp>
        </mc:Fallback>
      </mc:AlternateContent>
      <p:sp>
        <p:nvSpPr>
          <p:cNvPr id="31" name="Rectangle 30">
            <a:extLst>
              <a:ext uri="{FF2B5EF4-FFF2-40B4-BE49-F238E27FC236}">
                <a16:creationId xmlns:a16="http://schemas.microsoft.com/office/drawing/2014/main" id="{7868EAB7-AAFF-48CB-AFAA-8BA09FD67F05}"/>
              </a:ext>
            </a:extLst>
          </p:cNvPr>
          <p:cNvSpPr/>
          <p:nvPr/>
        </p:nvSpPr>
        <p:spPr>
          <a:xfrm>
            <a:off x="1555891" y="1560823"/>
            <a:ext cx="2287934" cy="300082"/>
          </a:xfrm>
          <a:prstGeom prst="rect">
            <a:avLst/>
          </a:prstGeom>
        </p:spPr>
        <p:txBody>
          <a:bodyPr wrap="none">
            <a:spAutoFit/>
          </a:bodyPr>
          <a:lstStyle/>
          <a:p>
            <a:r>
              <a:rPr lang="en-US" sz="1350">
                <a:latin typeface="Arial" panose="020B0604020202020204" pitchFamily="34" charset="0"/>
                <a:cs typeface="Arial" panose="020B0604020202020204" pitchFamily="34" charset="0"/>
              </a:rPr>
              <a:t>Target Concept (Side View)</a:t>
            </a:r>
          </a:p>
        </p:txBody>
      </p:sp>
      <p:sp>
        <p:nvSpPr>
          <p:cNvPr id="32" name="Rectangle 31">
            <a:extLst>
              <a:ext uri="{FF2B5EF4-FFF2-40B4-BE49-F238E27FC236}">
                <a16:creationId xmlns:a16="http://schemas.microsoft.com/office/drawing/2014/main" id="{C962FF8F-CCAD-4D25-A143-0FD79131DE62}"/>
              </a:ext>
            </a:extLst>
          </p:cNvPr>
          <p:cNvSpPr/>
          <p:nvPr/>
        </p:nvSpPr>
        <p:spPr>
          <a:xfrm>
            <a:off x="4123292" y="1547915"/>
            <a:ext cx="1281120" cy="300082"/>
          </a:xfrm>
          <a:prstGeom prst="rect">
            <a:avLst/>
          </a:prstGeom>
        </p:spPr>
        <p:txBody>
          <a:bodyPr wrap="none">
            <a:spAutoFit/>
          </a:bodyPr>
          <a:lstStyle/>
          <a:p>
            <a:r>
              <a:rPr lang="en-US" sz="1350">
                <a:latin typeface="Arial" panose="020B0604020202020204" pitchFamily="34" charset="0"/>
                <a:cs typeface="Arial" panose="020B0604020202020204" pitchFamily="34" charset="0"/>
              </a:rPr>
              <a:t>Heat by Beam</a:t>
            </a:r>
          </a:p>
        </p:txBody>
      </p:sp>
      <p:sp>
        <p:nvSpPr>
          <p:cNvPr id="34" name="Rectangle 33">
            <a:extLst>
              <a:ext uri="{FF2B5EF4-FFF2-40B4-BE49-F238E27FC236}">
                <a16:creationId xmlns:a16="http://schemas.microsoft.com/office/drawing/2014/main" id="{88FE85CE-937D-4646-B26E-D140A7EA4D99}"/>
              </a:ext>
            </a:extLst>
          </p:cNvPr>
          <p:cNvSpPr/>
          <p:nvPr/>
        </p:nvSpPr>
        <p:spPr>
          <a:xfrm>
            <a:off x="5778882" y="1550882"/>
            <a:ext cx="2230291" cy="300082"/>
          </a:xfrm>
          <a:prstGeom prst="rect">
            <a:avLst/>
          </a:prstGeom>
        </p:spPr>
        <p:txBody>
          <a:bodyPr wrap="none">
            <a:spAutoFit/>
          </a:bodyPr>
          <a:lstStyle/>
          <a:p>
            <a:pPr algn="ctr"/>
            <a:r>
              <a:rPr lang="en-US" sz="1350">
                <a:latin typeface="Arial" panose="020B0604020202020204" pitchFamily="34" charset="0"/>
                <a:cs typeface="Arial" panose="020B0604020202020204" pitchFamily="34" charset="0"/>
              </a:rPr>
              <a:t>Temperature in Rot. Target</a:t>
            </a:r>
          </a:p>
        </p:txBody>
      </p:sp>
      <p:sp>
        <p:nvSpPr>
          <p:cNvPr id="35" name="Rectangle 34">
            <a:extLst>
              <a:ext uri="{FF2B5EF4-FFF2-40B4-BE49-F238E27FC236}">
                <a16:creationId xmlns:a16="http://schemas.microsoft.com/office/drawing/2014/main" id="{8DF74A24-CA6D-46E3-9ED4-929137DA7B1F}"/>
              </a:ext>
            </a:extLst>
          </p:cNvPr>
          <p:cNvSpPr/>
          <p:nvPr/>
        </p:nvSpPr>
        <p:spPr>
          <a:xfrm>
            <a:off x="8477973" y="1897864"/>
            <a:ext cx="1768562" cy="300082"/>
          </a:xfrm>
          <a:prstGeom prst="rect">
            <a:avLst/>
          </a:prstGeom>
        </p:spPr>
        <p:txBody>
          <a:bodyPr wrap="none">
            <a:spAutoFit/>
          </a:bodyPr>
          <a:lstStyle/>
          <a:p>
            <a:pPr algn="ctr"/>
            <a:r>
              <a:rPr lang="en-US" sz="1350">
                <a:latin typeface="Arial" panose="020B0604020202020204" pitchFamily="34" charset="0"/>
                <a:cs typeface="Arial" panose="020B0604020202020204" pitchFamily="34" charset="0"/>
              </a:rPr>
              <a:t>Cycling Temperature</a:t>
            </a:r>
          </a:p>
        </p:txBody>
      </p:sp>
      <p:sp>
        <p:nvSpPr>
          <p:cNvPr id="17" name="Rectangle 16">
            <a:extLst>
              <a:ext uri="{FF2B5EF4-FFF2-40B4-BE49-F238E27FC236}">
                <a16:creationId xmlns:a16="http://schemas.microsoft.com/office/drawing/2014/main" id="{254ECAB8-2E05-46EA-9777-CF6A6885E33B}"/>
              </a:ext>
            </a:extLst>
          </p:cNvPr>
          <p:cNvSpPr/>
          <p:nvPr/>
        </p:nvSpPr>
        <p:spPr>
          <a:xfrm>
            <a:off x="8517540" y="1543121"/>
            <a:ext cx="1941365" cy="276999"/>
          </a:xfrm>
          <a:prstGeom prst="rect">
            <a:avLst/>
          </a:prstGeom>
        </p:spPr>
        <p:txBody>
          <a:bodyPr wrap="none">
            <a:spAutoFit/>
          </a:bodyPr>
          <a:lstStyle/>
          <a:p>
            <a:pPr algn="ctr"/>
            <a:r>
              <a:rPr lang="en-US" sz="1200">
                <a:solidFill>
                  <a:srgbClr val="0000CC"/>
                </a:solidFill>
                <a:latin typeface="Arial" panose="020B0604020202020204" pitchFamily="34" charset="0"/>
                <a:cs typeface="Arial" panose="020B0604020202020204" pitchFamily="34" charset="0"/>
              </a:rPr>
              <a:t>A. Ushakov et al, IPAC’23</a:t>
            </a:r>
          </a:p>
        </p:txBody>
      </p:sp>
      <p:sp>
        <p:nvSpPr>
          <p:cNvPr id="3" name="TextBox 2">
            <a:extLst>
              <a:ext uri="{FF2B5EF4-FFF2-40B4-BE49-F238E27FC236}">
                <a16:creationId xmlns:a16="http://schemas.microsoft.com/office/drawing/2014/main" id="{50F25F8B-6F9A-6B03-B9E3-1E695D3D4E0E}"/>
              </a:ext>
            </a:extLst>
          </p:cNvPr>
          <p:cNvSpPr txBox="1"/>
          <p:nvPr/>
        </p:nvSpPr>
        <p:spPr>
          <a:xfrm>
            <a:off x="176696" y="5876807"/>
            <a:ext cx="1656223" cy="461665"/>
          </a:xfrm>
          <a:prstGeom prst="rect">
            <a:avLst/>
          </a:prstGeom>
          <a:noFill/>
        </p:spPr>
        <p:txBody>
          <a:bodyPr wrap="none" rtlCol="0">
            <a:spAutoFit/>
          </a:bodyPr>
          <a:lstStyle/>
          <a:p>
            <a:r>
              <a:rPr lang="en-US" dirty="0"/>
              <a:t>A. Ushakov</a:t>
            </a:r>
          </a:p>
        </p:txBody>
      </p:sp>
    </p:spTree>
    <p:extLst>
      <p:ext uri="{BB962C8B-B14F-4D97-AF65-F5344CB8AC3E}">
        <p14:creationId xmlns:p14="http://schemas.microsoft.com/office/powerpoint/2010/main" val="2632833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C583-8F09-4047-91EA-18C5C6742870}"/>
              </a:ext>
            </a:extLst>
          </p:cNvPr>
          <p:cNvSpPr>
            <a:spLocks noGrp="1"/>
          </p:cNvSpPr>
          <p:nvPr>
            <p:ph type="title"/>
          </p:nvPr>
        </p:nvSpPr>
        <p:spPr/>
        <p:txBody>
          <a:bodyPr>
            <a:normAutofit/>
          </a:bodyPr>
          <a:lstStyle/>
          <a:p>
            <a:r>
              <a:rPr lang="en-US"/>
              <a:t>Distribution of Power Deposed by 1 mA @ 120 MeV </a:t>
            </a:r>
            <a:r>
              <a:rPr lang="en-US">
                <a:latin typeface="Arial" panose="020B0604020202020204" pitchFamily="34" charset="0"/>
              </a:rPr>
              <a:t>e</a:t>
            </a:r>
            <a:r>
              <a:rPr lang="en-US" baseline="30000">
                <a:latin typeface="Arial" panose="020B0604020202020204" pitchFamily="34" charset="0"/>
              </a:rPr>
              <a:t>‒</a:t>
            </a:r>
            <a:r>
              <a:rPr lang="en-US"/>
              <a:t> Beam (FLUKA)</a:t>
            </a:r>
          </a:p>
        </p:txBody>
      </p:sp>
      <p:sp>
        <p:nvSpPr>
          <p:cNvPr id="5" name="Slide Number Placeholder 4">
            <a:extLst>
              <a:ext uri="{FF2B5EF4-FFF2-40B4-BE49-F238E27FC236}">
                <a16:creationId xmlns:a16="http://schemas.microsoft.com/office/drawing/2014/main" id="{2434D7B2-336A-4674-A8FB-DCA9F096F59D}"/>
              </a:ext>
            </a:extLst>
          </p:cNvPr>
          <p:cNvSpPr>
            <a:spLocks noGrp="1"/>
          </p:cNvSpPr>
          <p:nvPr>
            <p:ph type="sldNum" sz="quarter" idx="12"/>
          </p:nvPr>
        </p:nvSpPr>
        <p:spPr/>
        <p:txBody>
          <a:bodyPr/>
          <a:lstStyle/>
          <a:p>
            <a:fld id="{07E1C93C-5050-FC42-8F10-D22D4F119D13}" type="slidenum">
              <a:rPr lang="en-US" smtClean="0"/>
              <a:pPr/>
              <a:t>31</a:t>
            </a:fld>
            <a:endParaRPr lang="en-US"/>
          </a:p>
        </p:txBody>
      </p:sp>
      <p:graphicFrame>
        <p:nvGraphicFramePr>
          <p:cNvPr id="8" name="Table 7">
            <a:extLst>
              <a:ext uri="{FF2B5EF4-FFF2-40B4-BE49-F238E27FC236}">
                <a16:creationId xmlns:a16="http://schemas.microsoft.com/office/drawing/2014/main" id="{030F9563-7D6E-44FA-93CB-8FE3BCDD14BA}"/>
              </a:ext>
            </a:extLst>
          </p:cNvPr>
          <p:cNvGraphicFramePr>
            <a:graphicFrameLocks noGrp="1"/>
          </p:cNvGraphicFramePr>
          <p:nvPr/>
        </p:nvGraphicFramePr>
        <p:xfrm>
          <a:off x="6882037" y="1511005"/>
          <a:ext cx="3557335" cy="3017520"/>
        </p:xfrm>
        <a:graphic>
          <a:graphicData uri="http://schemas.openxmlformats.org/drawingml/2006/table">
            <a:tbl>
              <a:tblPr firstRow="1" bandRow="1">
                <a:tableStyleId>{5C22544A-7EE6-4342-B048-85BDC9FD1C3A}</a:tableStyleId>
              </a:tblPr>
              <a:tblGrid>
                <a:gridCol w="2635302">
                  <a:extLst>
                    <a:ext uri="{9D8B030D-6E8A-4147-A177-3AD203B41FA5}">
                      <a16:colId xmlns:a16="http://schemas.microsoft.com/office/drawing/2014/main" val="1196342592"/>
                    </a:ext>
                  </a:extLst>
                </a:gridCol>
                <a:gridCol w="922033">
                  <a:extLst>
                    <a:ext uri="{9D8B030D-6E8A-4147-A177-3AD203B41FA5}">
                      <a16:colId xmlns:a16="http://schemas.microsoft.com/office/drawing/2014/main" val="2966868393"/>
                    </a:ext>
                  </a:extLst>
                </a:gridCol>
              </a:tblGrid>
              <a:tr h="228600">
                <a:tc>
                  <a:txBody>
                    <a:bodyPr/>
                    <a:lstStyle/>
                    <a:p>
                      <a:endParaRPr lang="en-US" sz="1100">
                        <a:latin typeface="Arial" panose="020B0604020202020204" pitchFamily="34" charset="0"/>
                        <a:cs typeface="Arial" panose="020B0604020202020204" pitchFamily="34" charset="0"/>
                      </a:endParaRPr>
                    </a:p>
                  </a:txBody>
                  <a:tcPr marL="68580" marR="68580" marT="34290" marB="34290"/>
                </a:tc>
                <a:tc>
                  <a:txBody>
                    <a:bodyPr/>
                    <a:lstStyle/>
                    <a:p>
                      <a:pPr algn="r"/>
                      <a:r>
                        <a:rPr lang="en-US" sz="1100">
                          <a:latin typeface="Arial" panose="020B0604020202020204" pitchFamily="34" charset="0"/>
                          <a:cs typeface="Arial" panose="020B0604020202020204" pitchFamily="34" charset="0"/>
                        </a:rPr>
                        <a:t>Power [kW]</a:t>
                      </a:r>
                    </a:p>
                  </a:txBody>
                  <a:tcPr marL="68580" marR="68580" marT="34290" marB="34290"/>
                </a:tc>
                <a:extLst>
                  <a:ext uri="{0D108BD9-81ED-4DB2-BD59-A6C34878D82A}">
                    <a16:rowId xmlns:a16="http://schemas.microsoft.com/office/drawing/2014/main" val="1812623017"/>
                  </a:ext>
                </a:extLst>
              </a:tr>
              <a:tr h="228600">
                <a:tc>
                  <a:txBody>
                    <a:bodyPr/>
                    <a:lstStyle/>
                    <a:p>
                      <a:r>
                        <a:rPr lang="en-US" sz="1100">
                          <a:latin typeface="Arial" panose="020B0604020202020204" pitchFamily="34" charset="0"/>
                          <a:cs typeface="Arial" panose="020B0604020202020204" pitchFamily="34" charset="0"/>
                        </a:rPr>
                        <a:t>Target</a:t>
                      </a:r>
                    </a:p>
                  </a:txBody>
                  <a:tcPr marL="68580" marR="68580" marT="34290" marB="34290">
                    <a:solidFill>
                      <a:srgbClr val="E8CCCC"/>
                    </a:solidFill>
                  </a:tcPr>
                </a:tc>
                <a:tc>
                  <a:txBody>
                    <a:bodyPr/>
                    <a:lstStyle/>
                    <a:p>
                      <a:pPr algn="r"/>
                      <a:r>
                        <a:rPr lang="en-US" sz="1100">
                          <a:latin typeface="Arial" panose="020B0604020202020204" pitchFamily="34" charset="0"/>
                          <a:cs typeface="Arial" panose="020B0604020202020204" pitchFamily="34" charset="0"/>
                        </a:rPr>
                        <a:t>18.11</a:t>
                      </a:r>
                    </a:p>
                  </a:txBody>
                  <a:tcPr marL="68580" marR="68580" marT="34290" marB="34290"/>
                </a:tc>
                <a:extLst>
                  <a:ext uri="{0D108BD9-81ED-4DB2-BD59-A6C34878D82A}">
                    <a16:rowId xmlns:a16="http://schemas.microsoft.com/office/drawing/2014/main" val="1166301873"/>
                  </a:ext>
                </a:extLst>
              </a:tr>
              <a:tr h="228600">
                <a:tc>
                  <a:txBody>
                    <a:bodyPr/>
                    <a:lstStyle/>
                    <a:p>
                      <a:r>
                        <a:rPr lang="en-US" sz="1100" b="0">
                          <a:latin typeface="Arial" panose="020B0604020202020204" pitchFamily="34" charset="0"/>
                          <a:cs typeface="Arial" panose="020B0604020202020204" pitchFamily="34" charset="0"/>
                        </a:rPr>
                        <a:t>Compensation Solenoid</a:t>
                      </a:r>
                    </a:p>
                  </a:txBody>
                  <a:tcPr marL="68580" marR="68580" marT="34290" marB="34290"/>
                </a:tc>
                <a:tc>
                  <a:txBody>
                    <a:bodyPr/>
                    <a:lstStyle/>
                    <a:p>
                      <a:pPr algn="r"/>
                      <a:r>
                        <a:rPr lang="en-US" sz="1100" b="0">
                          <a:solidFill>
                            <a:schemeClr val="tx1"/>
                          </a:solidFill>
                          <a:latin typeface="Arial" panose="020B0604020202020204" pitchFamily="34" charset="0"/>
                          <a:cs typeface="Arial" panose="020B0604020202020204" pitchFamily="34" charset="0"/>
                        </a:rPr>
                        <a:t>0.74</a:t>
                      </a:r>
                    </a:p>
                  </a:txBody>
                  <a:tcPr marL="68580" marR="68580" marT="34290" marB="34290"/>
                </a:tc>
                <a:extLst>
                  <a:ext uri="{0D108BD9-81ED-4DB2-BD59-A6C34878D82A}">
                    <a16:rowId xmlns:a16="http://schemas.microsoft.com/office/drawing/2014/main" val="2312890982"/>
                  </a:ext>
                </a:extLst>
              </a:tr>
              <a:tr h="228600">
                <a:tc>
                  <a:txBody>
                    <a:bodyPr/>
                    <a:lstStyle/>
                    <a:p>
                      <a:r>
                        <a:rPr lang="en-US" sz="1100" b="0">
                          <a:latin typeface="Arial" panose="020B0604020202020204" pitchFamily="34" charset="0"/>
                          <a:cs typeface="Arial" panose="020B0604020202020204" pitchFamily="34" charset="0"/>
                        </a:rPr>
                        <a:t>Coil of Main Solenoid</a:t>
                      </a:r>
                    </a:p>
                  </a:txBody>
                  <a:tcPr marL="68580" marR="68580" marT="34290" marB="34290"/>
                </a:tc>
                <a:tc>
                  <a:txBody>
                    <a:bodyPr/>
                    <a:lstStyle/>
                    <a:p>
                      <a:pPr algn="r"/>
                      <a:r>
                        <a:rPr lang="en-US" sz="1100" b="0">
                          <a:solidFill>
                            <a:schemeClr val="tx1"/>
                          </a:solidFill>
                          <a:latin typeface="Arial" panose="020B0604020202020204" pitchFamily="34" charset="0"/>
                          <a:cs typeface="Arial" panose="020B0604020202020204" pitchFamily="34" charset="0"/>
                        </a:rPr>
                        <a:t>0.02</a:t>
                      </a:r>
                    </a:p>
                  </a:txBody>
                  <a:tcPr marL="68580" marR="68580" marT="34290" marB="34290"/>
                </a:tc>
                <a:extLst>
                  <a:ext uri="{0D108BD9-81ED-4DB2-BD59-A6C34878D82A}">
                    <a16:rowId xmlns:a16="http://schemas.microsoft.com/office/drawing/2014/main" val="3994997162"/>
                  </a:ext>
                </a:extLst>
              </a:tr>
              <a:tr h="228600">
                <a:tc>
                  <a:txBody>
                    <a:bodyPr/>
                    <a:lstStyle/>
                    <a:p>
                      <a:r>
                        <a:rPr lang="en-US" sz="1100">
                          <a:latin typeface="Arial" panose="020B0604020202020204" pitchFamily="34" charset="0"/>
                          <a:cs typeface="Arial" panose="020B0604020202020204" pitchFamily="34" charset="0"/>
                        </a:rPr>
                        <a:t>Iron of Main Solenoid</a:t>
                      </a:r>
                    </a:p>
                  </a:txBody>
                  <a:tcPr marL="68580" marR="68580" marT="34290" marB="34290"/>
                </a:tc>
                <a:tc>
                  <a:txBody>
                    <a:bodyPr/>
                    <a:lstStyle/>
                    <a:p>
                      <a:pPr algn="r"/>
                      <a:r>
                        <a:rPr lang="en-US" sz="1100">
                          <a:latin typeface="Arial" panose="020B0604020202020204" pitchFamily="34" charset="0"/>
                          <a:cs typeface="Arial" panose="020B0604020202020204" pitchFamily="34" charset="0"/>
                        </a:rPr>
                        <a:t>0.06</a:t>
                      </a:r>
                    </a:p>
                  </a:txBody>
                  <a:tcPr marL="68580" marR="68580" marT="34290" marB="34290"/>
                </a:tc>
                <a:extLst>
                  <a:ext uri="{0D108BD9-81ED-4DB2-BD59-A6C34878D82A}">
                    <a16:rowId xmlns:a16="http://schemas.microsoft.com/office/drawing/2014/main" val="288226753"/>
                  </a:ext>
                </a:extLst>
              </a:tr>
              <a:tr h="228600">
                <a:tc>
                  <a:txBody>
                    <a:bodyPr/>
                    <a:lstStyle/>
                    <a:p>
                      <a:r>
                        <a:rPr lang="en-US" sz="1100">
                          <a:latin typeface="Arial" panose="020B0604020202020204" pitchFamily="34" charset="0"/>
                          <a:cs typeface="Arial" panose="020B0604020202020204" pitchFamily="34" charset="0"/>
                        </a:rPr>
                        <a:t>W10Cu Absorber inside Main Solenoid</a:t>
                      </a:r>
                    </a:p>
                  </a:txBody>
                  <a:tcPr marL="68580" marR="68580" marT="34290" marB="34290"/>
                </a:tc>
                <a:tc>
                  <a:txBody>
                    <a:bodyPr/>
                    <a:lstStyle/>
                    <a:p>
                      <a:pPr algn="r"/>
                      <a:r>
                        <a:rPr lang="en-US" sz="1100">
                          <a:latin typeface="Arial" panose="020B0604020202020204" pitchFamily="34" charset="0"/>
                          <a:cs typeface="Arial" panose="020B0604020202020204" pitchFamily="34" charset="0"/>
                        </a:rPr>
                        <a:t>18.88</a:t>
                      </a:r>
                    </a:p>
                  </a:txBody>
                  <a:tcPr marL="68580" marR="68580" marT="34290" marB="34290"/>
                </a:tc>
                <a:extLst>
                  <a:ext uri="{0D108BD9-81ED-4DB2-BD59-A6C34878D82A}">
                    <a16:rowId xmlns:a16="http://schemas.microsoft.com/office/drawing/2014/main" val="1641776702"/>
                  </a:ext>
                </a:extLst>
              </a:tr>
              <a:tr h="228600">
                <a:tc>
                  <a:txBody>
                    <a:bodyPr/>
                    <a:lstStyle/>
                    <a:p>
                      <a:r>
                        <a:rPr lang="en-US" sz="1100">
                          <a:latin typeface="Arial" panose="020B0604020202020204" pitchFamily="34" charset="0"/>
                          <a:cs typeface="Arial" panose="020B0604020202020204" pitchFamily="34" charset="0"/>
                        </a:rPr>
                        <a:t>TZM Absorber </a:t>
                      </a:r>
                      <a:r>
                        <a:rPr lang="en-US" sz="900">
                          <a:latin typeface="Arial" panose="020B0604020202020204" pitchFamily="34" charset="0"/>
                          <a:cs typeface="Arial" panose="020B0604020202020204" pitchFamily="34" charset="0"/>
                        </a:rPr>
                        <a:t>(99.4% Mo, 0.5% </a:t>
                      </a:r>
                      <a:r>
                        <a:rPr lang="en-US" sz="900" err="1">
                          <a:latin typeface="Arial" panose="020B0604020202020204" pitchFamily="34" charset="0"/>
                          <a:cs typeface="Arial" panose="020B0604020202020204" pitchFamily="34" charset="0"/>
                        </a:rPr>
                        <a:t>Ti</a:t>
                      </a:r>
                      <a:r>
                        <a:rPr lang="en-US" sz="900">
                          <a:latin typeface="Arial" panose="020B0604020202020204" pitchFamily="34" charset="0"/>
                          <a:cs typeface="Arial" panose="020B0604020202020204" pitchFamily="34" charset="0"/>
                        </a:rPr>
                        <a:t>, 0.1% </a:t>
                      </a:r>
                      <a:r>
                        <a:rPr lang="en-US" sz="900" err="1">
                          <a:latin typeface="Arial" panose="020B0604020202020204" pitchFamily="34" charset="0"/>
                          <a:cs typeface="Arial" panose="020B0604020202020204" pitchFamily="34" charset="0"/>
                        </a:rPr>
                        <a:t>Zr</a:t>
                      </a:r>
                      <a:r>
                        <a:rPr lang="en-US" sz="900">
                          <a:latin typeface="Arial" panose="020B0604020202020204" pitchFamily="34" charset="0"/>
                          <a:cs typeface="Arial" panose="020B0604020202020204" pitchFamily="34" charset="0"/>
                        </a:rPr>
                        <a:t>)</a:t>
                      </a:r>
                    </a:p>
                  </a:txBody>
                  <a:tcPr marL="68580" marR="68580" marT="34290" marB="34290"/>
                </a:tc>
                <a:tc>
                  <a:txBody>
                    <a:bodyPr/>
                    <a:lstStyle/>
                    <a:p>
                      <a:pPr algn="r"/>
                      <a:r>
                        <a:rPr lang="en-US" sz="1100">
                          <a:solidFill>
                            <a:schemeClr val="tx1"/>
                          </a:solidFill>
                          <a:latin typeface="Arial" panose="020B0604020202020204" pitchFamily="34" charset="0"/>
                          <a:cs typeface="Arial" panose="020B0604020202020204" pitchFamily="34" charset="0"/>
                        </a:rPr>
                        <a:t>58.66</a:t>
                      </a:r>
                    </a:p>
                  </a:txBody>
                  <a:tcPr marL="68580" marR="68580" marT="34290" marB="34290"/>
                </a:tc>
                <a:extLst>
                  <a:ext uri="{0D108BD9-81ED-4DB2-BD59-A6C34878D82A}">
                    <a16:rowId xmlns:a16="http://schemas.microsoft.com/office/drawing/2014/main" val="515739970"/>
                  </a:ext>
                </a:extLst>
              </a:tr>
              <a:tr h="228600">
                <a:tc>
                  <a:txBody>
                    <a:bodyPr/>
                    <a:lstStyle/>
                    <a:p>
                      <a:r>
                        <a:rPr lang="en-US" sz="1100">
                          <a:latin typeface="Arial" panose="020B0604020202020204" pitchFamily="34" charset="0"/>
                          <a:cs typeface="Arial" panose="020B0604020202020204" pitchFamily="34" charset="0"/>
                        </a:rPr>
                        <a:t>W10Cu Absorber upstream Cavities</a:t>
                      </a:r>
                    </a:p>
                  </a:txBody>
                  <a:tcPr marL="68580" marR="68580" marT="34290" marB="34290"/>
                </a:tc>
                <a:tc>
                  <a:txBody>
                    <a:bodyPr/>
                    <a:lstStyle/>
                    <a:p>
                      <a:pPr algn="r"/>
                      <a:r>
                        <a:rPr lang="en-US" sz="1100">
                          <a:solidFill>
                            <a:schemeClr val="tx1"/>
                          </a:solidFill>
                          <a:latin typeface="Arial" panose="020B0604020202020204" pitchFamily="34" charset="0"/>
                          <a:cs typeface="Arial" panose="020B0604020202020204" pitchFamily="34" charset="0"/>
                        </a:rPr>
                        <a:t>12.50</a:t>
                      </a:r>
                    </a:p>
                  </a:txBody>
                  <a:tcPr marL="68580" marR="68580" marT="34290" marB="34290"/>
                </a:tc>
                <a:extLst>
                  <a:ext uri="{0D108BD9-81ED-4DB2-BD59-A6C34878D82A}">
                    <a16:rowId xmlns:a16="http://schemas.microsoft.com/office/drawing/2014/main" val="123930542"/>
                  </a:ext>
                </a:extLst>
              </a:tr>
              <a:tr h="228600">
                <a:tc>
                  <a:txBody>
                    <a:bodyPr/>
                    <a:lstStyle/>
                    <a:p>
                      <a:r>
                        <a:rPr lang="en-US" sz="1100">
                          <a:latin typeface="Arial" panose="020B0604020202020204" pitchFamily="34" charset="0"/>
                          <a:cs typeface="Arial" panose="020B0604020202020204" pitchFamily="34" charset="0"/>
                        </a:rPr>
                        <a:t>Solenoid around Cavity</a:t>
                      </a:r>
                    </a:p>
                  </a:txBody>
                  <a:tcPr marL="68580" marR="68580" marT="34290" marB="34290"/>
                </a:tc>
                <a:tc>
                  <a:txBody>
                    <a:bodyPr/>
                    <a:lstStyle/>
                    <a:p>
                      <a:pPr algn="r"/>
                      <a:r>
                        <a:rPr lang="en-US" sz="1100">
                          <a:solidFill>
                            <a:schemeClr val="tx1"/>
                          </a:solidFill>
                          <a:latin typeface="Arial" panose="020B0604020202020204" pitchFamily="34" charset="0"/>
                          <a:cs typeface="Arial" panose="020B0604020202020204" pitchFamily="34" charset="0"/>
                        </a:rPr>
                        <a:t>0.12</a:t>
                      </a:r>
                    </a:p>
                  </a:txBody>
                  <a:tcPr marL="68580" marR="68580" marT="34290" marB="34290"/>
                </a:tc>
                <a:extLst>
                  <a:ext uri="{0D108BD9-81ED-4DB2-BD59-A6C34878D82A}">
                    <a16:rowId xmlns:a16="http://schemas.microsoft.com/office/drawing/2014/main" val="2981213430"/>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Cu Cavities</a:t>
                      </a:r>
                    </a:p>
                  </a:txBody>
                  <a:tcPr marL="68580" marR="68580" marT="34290" marB="34290"/>
                </a:tc>
                <a:tc>
                  <a:txBody>
                    <a:bodyPr/>
                    <a:lstStyle/>
                    <a:p>
                      <a:pPr algn="r"/>
                      <a:r>
                        <a:rPr lang="en-US" sz="1100">
                          <a:solidFill>
                            <a:schemeClr val="tx1"/>
                          </a:solidFill>
                          <a:latin typeface="Arial" panose="020B0604020202020204" pitchFamily="34" charset="0"/>
                          <a:cs typeface="Arial" panose="020B0604020202020204" pitchFamily="34" charset="0"/>
                        </a:rPr>
                        <a:t>6.50</a:t>
                      </a:r>
                    </a:p>
                  </a:txBody>
                  <a:tcPr marL="68580" marR="68580" marT="34290" marB="34290"/>
                </a:tc>
                <a:extLst>
                  <a:ext uri="{0D108BD9-81ED-4DB2-BD59-A6C34878D82A}">
                    <a16:rowId xmlns:a16="http://schemas.microsoft.com/office/drawing/2014/main" val="4258998919"/>
                  </a:ext>
                </a:extLst>
              </a:tr>
              <a:tr h="411480">
                <a:tc>
                  <a:txBody>
                    <a:bodyPr/>
                    <a:lstStyle/>
                    <a:p>
                      <a:r>
                        <a:rPr lang="en-US" sz="1200" b="1">
                          <a:solidFill>
                            <a:srgbClr val="009A46"/>
                          </a:solidFill>
                          <a:latin typeface="Arial" panose="020B0604020202020204" pitchFamily="34" charset="0"/>
                          <a:cs typeface="Arial" panose="020B0604020202020204" pitchFamily="34" charset="0"/>
                        </a:rPr>
                        <a:t>Total Absorbed Power</a:t>
                      </a:r>
                    </a:p>
                  </a:txBody>
                  <a:tcPr marL="68580" marR="68580" marT="34290" marB="34290">
                    <a:noFill/>
                  </a:tcPr>
                </a:tc>
                <a:tc>
                  <a:txBody>
                    <a:bodyPr/>
                    <a:lstStyle/>
                    <a:p>
                      <a:pPr algn="r"/>
                      <a:r>
                        <a:rPr lang="en-US" sz="1200" b="1">
                          <a:solidFill>
                            <a:srgbClr val="009A46"/>
                          </a:solidFill>
                          <a:latin typeface="Arial" panose="020B0604020202020204" pitchFamily="34" charset="0"/>
                          <a:cs typeface="Arial" panose="020B0604020202020204" pitchFamily="34" charset="0"/>
                        </a:rPr>
                        <a:t>115.56</a:t>
                      </a:r>
                      <a:br>
                        <a:rPr lang="en-US" sz="1200" b="1">
                          <a:solidFill>
                            <a:srgbClr val="009A46"/>
                          </a:solidFill>
                          <a:latin typeface="Arial" panose="020B0604020202020204" pitchFamily="34" charset="0"/>
                          <a:cs typeface="Arial" panose="020B0604020202020204" pitchFamily="34" charset="0"/>
                        </a:rPr>
                      </a:br>
                      <a:r>
                        <a:rPr lang="en-US" sz="1100" b="1">
                          <a:solidFill>
                            <a:srgbClr val="009A46"/>
                          </a:solidFill>
                          <a:latin typeface="Arial" panose="020B0604020202020204" pitchFamily="34" charset="0"/>
                          <a:cs typeface="Arial" panose="020B0604020202020204" pitchFamily="34" charset="0"/>
                        </a:rPr>
                        <a:t>(96.3%)</a:t>
                      </a:r>
                    </a:p>
                  </a:txBody>
                  <a:tcPr marL="68580" marR="68580" marT="34290" marB="34290">
                    <a:noFill/>
                  </a:tcPr>
                </a:tc>
                <a:extLst>
                  <a:ext uri="{0D108BD9-81ED-4DB2-BD59-A6C34878D82A}">
                    <a16:rowId xmlns:a16="http://schemas.microsoft.com/office/drawing/2014/main" val="4252061724"/>
                  </a:ext>
                </a:extLst>
              </a:tr>
              <a:tr h="228600">
                <a:tc>
                  <a:txBody>
                    <a:bodyPr/>
                    <a:lstStyle/>
                    <a:p>
                      <a:r>
                        <a:rPr lang="en-US" sz="1100" b="1">
                          <a:solidFill>
                            <a:srgbClr val="C00000"/>
                          </a:solidFill>
                          <a:latin typeface="Arial" panose="020B0604020202020204" pitchFamily="34" charset="0"/>
                          <a:cs typeface="Arial" panose="020B0604020202020204" pitchFamily="34" charset="0"/>
                        </a:rPr>
                        <a:t>Beam Power at z = 275 cm, r &lt; 3cm</a:t>
                      </a:r>
                    </a:p>
                  </a:txBody>
                  <a:tcPr marL="68580" marR="68580" marT="34290" marB="34290">
                    <a:noFill/>
                  </a:tcPr>
                </a:tc>
                <a:tc>
                  <a:txBody>
                    <a:bodyPr/>
                    <a:lstStyle/>
                    <a:p>
                      <a:pPr algn="r"/>
                      <a:r>
                        <a:rPr lang="en-US" sz="1100" b="1" i="0">
                          <a:solidFill>
                            <a:srgbClr val="C00000"/>
                          </a:solidFill>
                          <a:latin typeface="Arial" panose="020B0604020202020204" pitchFamily="34" charset="0"/>
                          <a:cs typeface="Arial" panose="020B0604020202020204" pitchFamily="34" charset="0"/>
                        </a:rPr>
                        <a:t>3.20</a:t>
                      </a:r>
                    </a:p>
                  </a:txBody>
                  <a:tcPr marL="68580" marR="68580" marT="34290" marB="34290">
                    <a:noFill/>
                  </a:tcPr>
                </a:tc>
                <a:extLst>
                  <a:ext uri="{0D108BD9-81ED-4DB2-BD59-A6C34878D82A}">
                    <a16:rowId xmlns:a16="http://schemas.microsoft.com/office/drawing/2014/main" val="2839598947"/>
                  </a:ext>
                </a:extLst>
              </a:tr>
            </a:tbl>
          </a:graphicData>
        </a:graphic>
      </p:graphicFrame>
      <p:graphicFrame>
        <p:nvGraphicFramePr>
          <p:cNvPr id="27" name="Table 26">
            <a:extLst>
              <a:ext uri="{FF2B5EF4-FFF2-40B4-BE49-F238E27FC236}">
                <a16:creationId xmlns:a16="http://schemas.microsoft.com/office/drawing/2014/main" id="{E253EA8C-C8BB-4187-A978-51563A5B231B}"/>
              </a:ext>
            </a:extLst>
          </p:cNvPr>
          <p:cNvGraphicFramePr>
            <a:graphicFrameLocks noGrp="1"/>
          </p:cNvGraphicFramePr>
          <p:nvPr/>
        </p:nvGraphicFramePr>
        <p:xfrm>
          <a:off x="6889210" y="4436523"/>
          <a:ext cx="3550160" cy="1209210"/>
        </p:xfrm>
        <a:graphic>
          <a:graphicData uri="http://schemas.openxmlformats.org/drawingml/2006/table">
            <a:tbl>
              <a:tblPr>
                <a:tableStyleId>{5C22544A-7EE6-4342-B048-85BDC9FD1C3A}</a:tableStyleId>
              </a:tblPr>
              <a:tblGrid>
                <a:gridCol w="1395947">
                  <a:extLst>
                    <a:ext uri="{9D8B030D-6E8A-4147-A177-3AD203B41FA5}">
                      <a16:colId xmlns:a16="http://schemas.microsoft.com/office/drawing/2014/main" val="1431703023"/>
                    </a:ext>
                  </a:extLst>
                </a:gridCol>
                <a:gridCol w="721809">
                  <a:extLst>
                    <a:ext uri="{9D8B030D-6E8A-4147-A177-3AD203B41FA5}">
                      <a16:colId xmlns:a16="http://schemas.microsoft.com/office/drawing/2014/main" val="4147321968"/>
                    </a:ext>
                  </a:extLst>
                </a:gridCol>
                <a:gridCol w="744944">
                  <a:extLst>
                    <a:ext uri="{9D8B030D-6E8A-4147-A177-3AD203B41FA5}">
                      <a16:colId xmlns:a16="http://schemas.microsoft.com/office/drawing/2014/main" val="1988619646"/>
                    </a:ext>
                  </a:extLst>
                </a:gridCol>
                <a:gridCol w="687460">
                  <a:extLst>
                    <a:ext uri="{9D8B030D-6E8A-4147-A177-3AD203B41FA5}">
                      <a16:colId xmlns:a16="http://schemas.microsoft.com/office/drawing/2014/main" val="3400797383"/>
                    </a:ext>
                  </a:extLst>
                </a:gridCol>
              </a:tblGrid>
              <a:tr h="213089">
                <a:tc>
                  <a:txBody>
                    <a:bodyPr/>
                    <a:lstStyle/>
                    <a:p>
                      <a:pPr algn="ctr" fontAlgn="b"/>
                      <a:endParaRPr lang="en-US" sz="1100" b="0" i="0" u="none" strike="noStrike" baseline="0">
                        <a:solidFill>
                          <a:schemeClr val="bg1"/>
                        </a:solidFill>
                        <a:effectLst/>
                        <a:latin typeface="Arial" panose="020B0604020202020204" pitchFamily="34" charset="0"/>
                        <a:cs typeface="Arial" panose="020B0604020202020204" pitchFamily="34" charset="0"/>
                      </a:endParaRPr>
                    </a:p>
                  </a:txBody>
                  <a:tcPr marL="5715" marR="5715" marT="5715" marB="0" anchor="ctr">
                    <a:solidFill>
                      <a:srgbClr val="BE1D1D"/>
                    </a:solidFill>
                  </a:tcPr>
                </a:tc>
                <a:tc>
                  <a:txBody>
                    <a:bodyPr/>
                    <a:lstStyle/>
                    <a:p>
                      <a:pPr algn="ctr" fontAlgn="b"/>
                      <a:r>
                        <a:rPr lang="en-US" sz="1100" u="none" strike="noStrike" dirty="0">
                          <a:solidFill>
                            <a:schemeClr val="bg1"/>
                          </a:solidFill>
                          <a:effectLst/>
                          <a:latin typeface="Arial"/>
                          <a:cs typeface="Arial"/>
                        </a:rPr>
                        <a:t>Photons</a:t>
                      </a:r>
                      <a:endParaRPr lang="en-US" sz="1100" b="0" i="0" u="none" strike="noStrike" dirty="0">
                        <a:solidFill>
                          <a:schemeClr val="bg1"/>
                        </a:solidFill>
                        <a:effectLst/>
                        <a:latin typeface="Arial"/>
                        <a:cs typeface="Arial"/>
                      </a:endParaRPr>
                    </a:p>
                  </a:txBody>
                  <a:tcPr marL="5715" marR="5715" marT="5715" marB="0" anchor="ctr">
                    <a:solidFill>
                      <a:srgbClr val="BE1D1D"/>
                    </a:solidFill>
                  </a:tcPr>
                </a:tc>
                <a:tc>
                  <a:txBody>
                    <a:bodyPr/>
                    <a:lstStyle/>
                    <a:p>
                      <a:pPr algn="ctr" fontAlgn="b"/>
                      <a:r>
                        <a:rPr lang="en-US" sz="1100" b="0" i="0" u="none" strike="noStrike" dirty="0">
                          <a:solidFill>
                            <a:schemeClr val="bg1"/>
                          </a:solidFill>
                          <a:effectLst/>
                          <a:latin typeface="Arial"/>
                          <a:cs typeface="Arial"/>
                        </a:rPr>
                        <a:t>Electrons</a:t>
                      </a:r>
                    </a:p>
                  </a:txBody>
                  <a:tcPr marL="5715" marR="5715" marT="5715" marB="0" anchor="ctr">
                    <a:solidFill>
                      <a:srgbClr val="BE1D1D"/>
                    </a:solidFill>
                  </a:tcPr>
                </a:tc>
                <a:tc>
                  <a:txBody>
                    <a:bodyPr/>
                    <a:lstStyle/>
                    <a:p>
                      <a:pPr algn="ctr" fontAlgn="b"/>
                      <a:r>
                        <a:rPr lang="en-US" sz="1100" b="0" i="0" u="none" strike="noStrike" dirty="0">
                          <a:solidFill>
                            <a:schemeClr val="bg1"/>
                          </a:solidFill>
                          <a:effectLst/>
                          <a:latin typeface="Arial"/>
                          <a:cs typeface="Arial"/>
                        </a:rPr>
                        <a:t>Positrons</a:t>
                      </a:r>
                    </a:p>
                  </a:txBody>
                  <a:tcPr marL="5715" marR="5715" marT="5715" marB="0" anchor="ctr">
                    <a:solidFill>
                      <a:srgbClr val="BE1D1D"/>
                    </a:solidFill>
                  </a:tcPr>
                </a:tc>
                <a:extLst>
                  <a:ext uri="{0D108BD9-81ED-4DB2-BD59-A6C34878D82A}">
                    <a16:rowId xmlns:a16="http://schemas.microsoft.com/office/drawing/2014/main" val="1296751546"/>
                  </a:ext>
                </a:extLst>
              </a:tr>
              <a:tr h="228948">
                <a:tc>
                  <a:txBody>
                    <a:bodyPr/>
                    <a:lstStyle/>
                    <a:p>
                      <a:pPr algn="l" fontAlgn="b"/>
                      <a:r>
                        <a:rPr lang="en-US" sz="1100" u="none" strike="noStrike">
                          <a:effectLst/>
                          <a:latin typeface="Arial"/>
                          <a:cs typeface="Arial"/>
                        </a:rPr>
                        <a:t>Yield per primary e</a:t>
                      </a:r>
                      <a:r>
                        <a:rPr lang="en-US" sz="1100" u="none" strike="noStrike" baseline="30000" dirty="0">
                          <a:effectLst/>
                          <a:latin typeface="Arial"/>
                          <a:cs typeface="Arial"/>
                        </a:rPr>
                        <a:t>-</a:t>
                      </a:r>
                      <a:endParaRPr lang="en-US" sz="1100" u="none" strike="noStrike">
                        <a:effectLst/>
                        <a:latin typeface="Arial"/>
                        <a:cs typeface="Arial"/>
                      </a:endParaRPr>
                    </a:p>
                  </a:txBody>
                  <a:tcPr marL="68580" marR="68580" marT="5715" marB="0" anchor="ctr">
                    <a:solidFill>
                      <a:srgbClr val="E8CCCC"/>
                    </a:solidFill>
                  </a:tcPr>
                </a:tc>
                <a:tc>
                  <a:txBody>
                    <a:bodyPr/>
                    <a:lstStyle/>
                    <a:p>
                      <a:pPr algn="r" fontAlgn="b"/>
                      <a:r>
                        <a:rPr lang="en-US" sz="1100" u="none" strike="noStrike" dirty="0">
                          <a:effectLst/>
                          <a:latin typeface="Arial"/>
                          <a:cs typeface="Arial"/>
                        </a:rPr>
                        <a:t>0.123</a:t>
                      </a:r>
                      <a:endParaRPr lang="en-US" sz="1100" b="0" i="0" u="none" strike="noStrike" dirty="0">
                        <a:solidFill>
                          <a:srgbClr val="000000"/>
                        </a:solidFill>
                        <a:effectLst/>
                        <a:latin typeface="Arial"/>
                        <a:cs typeface="Arial"/>
                      </a:endParaRPr>
                    </a:p>
                  </a:txBody>
                  <a:tcPr marL="68580" marR="68580" marT="5715" marB="0" anchor="ctr">
                    <a:solidFill>
                      <a:srgbClr val="E8CCCC"/>
                    </a:solidFill>
                  </a:tcPr>
                </a:tc>
                <a:tc>
                  <a:txBody>
                    <a:bodyPr/>
                    <a:lstStyle/>
                    <a:p>
                      <a:pPr algn="r" fontAlgn="b"/>
                      <a:r>
                        <a:rPr lang="en-US" sz="1100" u="none" strike="noStrike" dirty="0">
                          <a:effectLst/>
                          <a:latin typeface="Arial"/>
                          <a:cs typeface="Arial"/>
                        </a:rPr>
                        <a:t>0.029</a:t>
                      </a:r>
                      <a:endParaRPr lang="en-US" sz="1100" b="0" i="0" u="none" strike="noStrike" dirty="0">
                        <a:solidFill>
                          <a:srgbClr val="000000"/>
                        </a:solidFill>
                        <a:effectLst/>
                        <a:latin typeface="Arial"/>
                        <a:cs typeface="Arial"/>
                      </a:endParaRPr>
                    </a:p>
                  </a:txBody>
                  <a:tcPr marL="68580" marR="68580" marT="5715" marB="0" anchor="ctr">
                    <a:solidFill>
                      <a:srgbClr val="E8CCCC"/>
                    </a:solidFill>
                  </a:tcPr>
                </a:tc>
                <a:tc>
                  <a:txBody>
                    <a:bodyPr/>
                    <a:lstStyle/>
                    <a:p>
                      <a:pPr algn="r" fontAlgn="b"/>
                      <a:r>
                        <a:rPr lang="en-US" sz="1100" u="none" strike="noStrike" dirty="0">
                          <a:effectLst/>
                          <a:latin typeface="Arial"/>
                          <a:cs typeface="Arial"/>
                        </a:rPr>
                        <a:t>0.005</a:t>
                      </a:r>
                      <a:endParaRPr lang="en-US" sz="1100" b="0" i="0" u="none" strike="noStrike" dirty="0">
                        <a:solidFill>
                          <a:srgbClr val="000000"/>
                        </a:solidFill>
                        <a:effectLst/>
                        <a:latin typeface="Arial"/>
                        <a:cs typeface="Arial"/>
                      </a:endParaRPr>
                    </a:p>
                  </a:txBody>
                  <a:tcPr marL="68580" marR="68580" marT="5715" marB="0" anchor="ctr">
                    <a:solidFill>
                      <a:srgbClr val="E8CCCC"/>
                    </a:solidFill>
                  </a:tcPr>
                </a:tc>
                <a:extLst>
                  <a:ext uri="{0D108BD9-81ED-4DB2-BD59-A6C34878D82A}">
                    <a16:rowId xmlns:a16="http://schemas.microsoft.com/office/drawing/2014/main" val="771518159"/>
                  </a:ext>
                </a:extLst>
              </a:tr>
              <a:tr h="213089">
                <a:tc>
                  <a:txBody>
                    <a:bodyPr/>
                    <a:lstStyle/>
                    <a:p>
                      <a:pPr algn="l" fontAlgn="b"/>
                      <a:r>
                        <a:rPr lang="en-US" sz="1100" u="none" strike="noStrike" dirty="0">
                          <a:effectLst/>
                          <a:latin typeface="Arial"/>
                          <a:cs typeface="Arial"/>
                        </a:rPr>
                        <a:t>Mean Energy [MeV]</a:t>
                      </a:r>
                      <a:endParaRPr lang="en-US" sz="1100" b="0" i="0" u="none" strike="noStrike" dirty="0">
                        <a:solidFill>
                          <a:srgbClr val="000000"/>
                        </a:solidFill>
                        <a:effectLst/>
                        <a:latin typeface="Arial"/>
                        <a:cs typeface="Arial"/>
                      </a:endParaRPr>
                    </a:p>
                  </a:txBody>
                  <a:tcPr marL="68580" marR="68580" marT="5715" marB="0" anchor="ctr"/>
                </a:tc>
                <a:tc>
                  <a:txBody>
                    <a:bodyPr/>
                    <a:lstStyle/>
                    <a:p>
                      <a:pPr algn="r" fontAlgn="b"/>
                      <a:r>
                        <a:rPr lang="en-US" sz="1100" u="none" strike="noStrike" dirty="0">
                          <a:effectLst/>
                          <a:latin typeface="Arial"/>
                          <a:cs typeface="Arial"/>
                        </a:rPr>
                        <a:t>12.7</a:t>
                      </a:r>
                      <a:endParaRPr lang="en-US" sz="1100" b="0" i="0" u="none" strike="noStrike" dirty="0">
                        <a:solidFill>
                          <a:srgbClr val="000000"/>
                        </a:solidFill>
                        <a:effectLst/>
                        <a:latin typeface="Arial"/>
                        <a:cs typeface="Arial"/>
                      </a:endParaRPr>
                    </a:p>
                  </a:txBody>
                  <a:tcPr marL="68580" marR="68580" marT="5715" marB="0" anchor="ctr"/>
                </a:tc>
                <a:tc>
                  <a:txBody>
                    <a:bodyPr/>
                    <a:lstStyle/>
                    <a:p>
                      <a:pPr algn="r" fontAlgn="b"/>
                      <a:r>
                        <a:rPr lang="en-US" sz="1100" u="none" strike="noStrike" dirty="0">
                          <a:effectLst/>
                          <a:latin typeface="Arial"/>
                          <a:cs typeface="Arial"/>
                        </a:rPr>
                        <a:t>49.6</a:t>
                      </a:r>
                      <a:endParaRPr lang="en-US" sz="1100" b="0" i="0" u="none" strike="noStrike" dirty="0">
                        <a:solidFill>
                          <a:srgbClr val="000000"/>
                        </a:solidFill>
                        <a:effectLst/>
                        <a:latin typeface="Arial"/>
                        <a:cs typeface="Arial"/>
                      </a:endParaRPr>
                    </a:p>
                  </a:txBody>
                  <a:tcPr marL="68580" marR="68580" marT="5715" marB="0" anchor="ctr"/>
                </a:tc>
                <a:tc>
                  <a:txBody>
                    <a:bodyPr/>
                    <a:lstStyle/>
                    <a:p>
                      <a:pPr algn="r" fontAlgn="b"/>
                      <a:r>
                        <a:rPr lang="en-US" sz="1100" u="none" strike="noStrike" dirty="0">
                          <a:effectLst/>
                          <a:latin typeface="Arial"/>
                          <a:cs typeface="Arial"/>
                        </a:rPr>
                        <a:t>35.7</a:t>
                      </a:r>
                      <a:endParaRPr lang="en-US" sz="1100" b="0" i="0" u="none" strike="noStrike" dirty="0">
                        <a:solidFill>
                          <a:srgbClr val="000000"/>
                        </a:solidFill>
                        <a:effectLst/>
                        <a:latin typeface="Arial"/>
                        <a:cs typeface="Arial"/>
                      </a:endParaRPr>
                    </a:p>
                  </a:txBody>
                  <a:tcPr marL="68580" marR="68580" marT="5715" marB="0" anchor="ctr"/>
                </a:tc>
                <a:extLst>
                  <a:ext uri="{0D108BD9-81ED-4DB2-BD59-A6C34878D82A}">
                    <a16:rowId xmlns:a16="http://schemas.microsoft.com/office/drawing/2014/main" val="1299654233"/>
                  </a:ext>
                </a:extLst>
              </a:tr>
              <a:tr h="213089">
                <a:tc>
                  <a:txBody>
                    <a:bodyPr/>
                    <a:lstStyle/>
                    <a:p>
                      <a:pPr algn="l" fontAlgn="b"/>
                      <a:r>
                        <a:rPr lang="en-US" sz="1100" u="none" strike="noStrike" dirty="0">
                          <a:effectLst/>
                          <a:latin typeface="Arial"/>
                          <a:cs typeface="Arial"/>
                        </a:rPr>
                        <a:t>Power [kW]</a:t>
                      </a:r>
                      <a:endParaRPr lang="en-US" sz="1100" b="0" i="0" u="none" strike="noStrike" dirty="0">
                        <a:solidFill>
                          <a:srgbClr val="000000"/>
                        </a:solidFill>
                        <a:effectLst/>
                        <a:latin typeface="Arial"/>
                        <a:cs typeface="Arial"/>
                      </a:endParaRPr>
                    </a:p>
                  </a:txBody>
                  <a:tcPr marL="68580" marR="68580" marT="5715" marB="0" anchor="ctr">
                    <a:solidFill>
                      <a:srgbClr val="E8CCCC"/>
                    </a:solidFill>
                  </a:tcPr>
                </a:tc>
                <a:tc>
                  <a:txBody>
                    <a:bodyPr/>
                    <a:lstStyle/>
                    <a:p>
                      <a:pPr algn="r" fontAlgn="b"/>
                      <a:r>
                        <a:rPr lang="en-US" sz="1100" u="none" strike="noStrike" dirty="0">
                          <a:effectLst/>
                          <a:latin typeface="Arial"/>
                          <a:cs typeface="Arial"/>
                        </a:rPr>
                        <a:t>1.57</a:t>
                      </a:r>
                      <a:endParaRPr lang="en-US" sz="1100" b="0" i="0" u="none" strike="noStrike" dirty="0">
                        <a:solidFill>
                          <a:srgbClr val="000000"/>
                        </a:solidFill>
                        <a:effectLst/>
                        <a:latin typeface="Arial"/>
                        <a:cs typeface="Arial"/>
                      </a:endParaRPr>
                    </a:p>
                  </a:txBody>
                  <a:tcPr marL="68580" marR="68580" marT="5715" marB="0" anchor="ctr">
                    <a:solidFill>
                      <a:srgbClr val="E8CCCC"/>
                    </a:solidFill>
                  </a:tcPr>
                </a:tc>
                <a:tc>
                  <a:txBody>
                    <a:bodyPr/>
                    <a:lstStyle/>
                    <a:p>
                      <a:pPr algn="r" fontAlgn="b"/>
                      <a:r>
                        <a:rPr lang="en-US" sz="1100" u="none" strike="noStrike" dirty="0">
                          <a:effectLst/>
                          <a:latin typeface="Arial"/>
                          <a:cs typeface="Arial"/>
                        </a:rPr>
                        <a:t>1.44</a:t>
                      </a:r>
                      <a:endParaRPr lang="en-US" sz="1100" b="0" i="0" u="none" strike="noStrike" dirty="0">
                        <a:solidFill>
                          <a:srgbClr val="000000"/>
                        </a:solidFill>
                        <a:effectLst/>
                        <a:latin typeface="Arial"/>
                        <a:cs typeface="Arial"/>
                      </a:endParaRPr>
                    </a:p>
                  </a:txBody>
                  <a:tcPr marL="68580" marR="68580" marT="5715" marB="0" anchor="ctr">
                    <a:solidFill>
                      <a:srgbClr val="E8CCCC"/>
                    </a:solidFill>
                  </a:tcPr>
                </a:tc>
                <a:tc>
                  <a:txBody>
                    <a:bodyPr/>
                    <a:lstStyle/>
                    <a:p>
                      <a:pPr algn="r" fontAlgn="b"/>
                      <a:r>
                        <a:rPr lang="en-US" sz="1100" u="none" strike="noStrike" dirty="0">
                          <a:effectLst/>
                          <a:latin typeface="Arial"/>
                          <a:cs typeface="Arial"/>
                        </a:rPr>
                        <a:t>0.19</a:t>
                      </a:r>
                    </a:p>
                  </a:txBody>
                  <a:tcPr marL="68580" marR="68580" marT="5715" marB="0" anchor="ctr">
                    <a:solidFill>
                      <a:srgbClr val="E8CCCC"/>
                    </a:solidFill>
                  </a:tcPr>
                </a:tc>
                <a:extLst>
                  <a:ext uri="{0D108BD9-81ED-4DB2-BD59-A6C34878D82A}">
                    <a16:rowId xmlns:a16="http://schemas.microsoft.com/office/drawing/2014/main" val="1175056757"/>
                  </a:ext>
                </a:extLst>
              </a:tr>
              <a:tr h="325755">
                <a:tc>
                  <a:txBody>
                    <a:bodyPr/>
                    <a:lstStyle/>
                    <a:p>
                      <a:pPr algn="l" fontAlgn="b"/>
                      <a:r>
                        <a:rPr lang="en-US" sz="1100" u="none" strike="noStrike" dirty="0">
                          <a:effectLst/>
                          <a:latin typeface="Arial"/>
                          <a:cs typeface="Arial"/>
                        </a:rPr>
                        <a:t>Fraction in Total Beam Power</a:t>
                      </a:r>
                      <a:endParaRPr lang="en-US" sz="1100" b="0" i="0" u="none" strike="noStrike" dirty="0">
                        <a:solidFill>
                          <a:srgbClr val="000000"/>
                        </a:solidFill>
                        <a:effectLst/>
                        <a:latin typeface="Arial"/>
                        <a:cs typeface="Arial"/>
                      </a:endParaRPr>
                    </a:p>
                  </a:txBody>
                  <a:tcPr marL="68580" marR="68580" marT="5715" marB="0" anchor="ctr">
                    <a:solidFill>
                      <a:srgbClr val="F4E7E7"/>
                    </a:solidFill>
                  </a:tcPr>
                </a:tc>
                <a:tc>
                  <a:txBody>
                    <a:bodyPr/>
                    <a:lstStyle/>
                    <a:p>
                      <a:pPr algn="r" fontAlgn="b"/>
                      <a:r>
                        <a:rPr lang="en-US" sz="1100" u="none" strike="noStrike" dirty="0">
                          <a:effectLst/>
                          <a:latin typeface="Arial"/>
                          <a:cs typeface="Arial"/>
                        </a:rPr>
                        <a:t>49.1</a:t>
                      </a:r>
                      <a:endParaRPr lang="en-US" sz="1100" b="0" i="0" u="none" strike="noStrike" dirty="0">
                        <a:solidFill>
                          <a:srgbClr val="000000"/>
                        </a:solidFill>
                        <a:effectLst/>
                        <a:latin typeface="Arial"/>
                        <a:cs typeface="Arial"/>
                      </a:endParaRPr>
                    </a:p>
                  </a:txBody>
                  <a:tcPr marL="68580" marR="68580" marT="5715" marB="0" anchor="ctr">
                    <a:solidFill>
                      <a:srgbClr val="F4E7E7"/>
                    </a:solidFill>
                  </a:tcPr>
                </a:tc>
                <a:tc>
                  <a:txBody>
                    <a:bodyPr/>
                    <a:lstStyle/>
                    <a:p>
                      <a:pPr algn="r" fontAlgn="b"/>
                      <a:r>
                        <a:rPr lang="en-US" sz="1100" u="none" strike="noStrike" dirty="0">
                          <a:effectLst/>
                          <a:latin typeface="Arial"/>
                          <a:cs typeface="Arial"/>
                        </a:rPr>
                        <a:t>44.9</a:t>
                      </a:r>
                      <a:endParaRPr lang="en-US" sz="1100" b="0" i="0" u="none" strike="noStrike" dirty="0">
                        <a:solidFill>
                          <a:srgbClr val="000000"/>
                        </a:solidFill>
                        <a:effectLst/>
                        <a:latin typeface="Arial"/>
                        <a:cs typeface="Arial"/>
                      </a:endParaRPr>
                    </a:p>
                  </a:txBody>
                  <a:tcPr marL="68580" marR="68580" marT="5715" marB="0" anchor="ctr">
                    <a:solidFill>
                      <a:srgbClr val="F4E7E7"/>
                    </a:solidFill>
                  </a:tcPr>
                </a:tc>
                <a:tc>
                  <a:txBody>
                    <a:bodyPr/>
                    <a:lstStyle/>
                    <a:p>
                      <a:pPr algn="r" fontAlgn="b"/>
                      <a:r>
                        <a:rPr lang="en-US" sz="1100" u="none" strike="noStrike" dirty="0">
                          <a:effectLst/>
                          <a:latin typeface="Arial"/>
                          <a:cs typeface="Arial"/>
                        </a:rPr>
                        <a:t>6.0</a:t>
                      </a:r>
                      <a:endParaRPr lang="en-US" sz="1100" b="0" i="0" u="none" strike="noStrike" dirty="0">
                        <a:solidFill>
                          <a:srgbClr val="000000"/>
                        </a:solidFill>
                        <a:effectLst/>
                        <a:latin typeface="Arial"/>
                        <a:cs typeface="Arial"/>
                      </a:endParaRPr>
                    </a:p>
                  </a:txBody>
                  <a:tcPr marL="68580" marR="68580" marT="5715" marB="0" anchor="ctr">
                    <a:solidFill>
                      <a:srgbClr val="F4E7E7"/>
                    </a:solidFill>
                  </a:tcPr>
                </a:tc>
                <a:extLst>
                  <a:ext uri="{0D108BD9-81ED-4DB2-BD59-A6C34878D82A}">
                    <a16:rowId xmlns:a16="http://schemas.microsoft.com/office/drawing/2014/main" val="685896997"/>
                  </a:ext>
                </a:extLst>
              </a:tr>
            </a:tbl>
          </a:graphicData>
        </a:graphic>
      </p:graphicFrame>
      <p:cxnSp>
        <p:nvCxnSpPr>
          <p:cNvPr id="20" name="Straight Arrow Connector 19">
            <a:extLst>
              <a:ext uri="{FF2B5EF4-FFF2-40B4-BE49-F238E27FC236}">
                <a16:creationId xmlns:a16="http://schemas.microsoft.com/office/drawing/2014/main" id="{B0FEA434-C0F2-4627-B246-100DC2022AB4}"/>
              </a:ext>
            </a:extLst>
          </p:cNvPr>
          <p:cNvCxnSpPr>
            <a:cxnSpLocks/>
          </p:cNvCxnSpPr>
          <p:nvPr/>
        </p:nvCxnSpPr>
        <p:spPr>
          <a:xfrm flipV="1">
            <a:off x="4401178" y="3149427"/>
            <a:ext cx="1794248" cy="273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9B64338-C214-4672-B244-B4D26B72198C}"/>
              </a:ext>
            </a:extLst>
          </p:cNvPr>
          <p:cNvPicPr>
            <a:picLocks noChangeAspect="1"/>
          </p:cNvPicPr>
          <p:nvPr/>
        </p:nvPicPr>
        <p:blipFill>
          <a:blip r:embed="rId2"/>
          <a:stretch>
            <a:fillRect/>
          </a:stretch>
        </p:blipFill>
        <p:spPr>
          <a:xfrm>
            <a:off x="1695650" y="1937901"/>
            <a:ext cx="4921224" cy="2353323"/>
          </a:xfrm>
          <a:prstGeom prst="rect">
            <a:avLst/>
          </a:prstGeom>
        </p:spPr>
      </p:pic>
      <p:sp>
        <p:nvSpPr>
          <p:cNvPr id="6" name="TextBox 5">
            <a:extLst>
              <a:ext uri="{FF2B5EF4-FFF2-40B4-BE49-F238E27FC236}">
                <a16:creationId xmlns:a16="http://schemas.microsoft.com/office/drawing/2014/main" id="{80759928-D77E-419E-A649-9978EE520884}"/>
              </a:ext>
            </a:extLst>
          </p:cNvPr>
          <p:cNvSpPr txBox="1"/>
          <p:nvPr/>
        </p:nvSpPr>
        <p:spPr>
          <a:xfrm>
            <a:off x="2568594" y="2733137"/>
            <a:ext cx="628698" cy="233397"/>
          </a:xfrm>
          <a:prstGeom prst="rect">
            <a:avLst/>
          </a:prstGeom>
          <a:noFill/>
        </p:spPr>
        <p:txBody>
          <a:bodyPr wrap="none" rtlCol="0">
            <a:spAutoFit/>
          </a:bodyPr>
          <a:lstStyle/>
          <a:p>
            <a:pPr algn="ctr">
              <a:lnSpc>
                <a:spcPts val="1050"/>
              </a:lnSpc>
            </a:pPr>
            <a:r>
              <a:rPr lang="en-US" sz="1050">
                <a:latin typeface="Arial" panose="020B0604020202020204" pitchFamily="34" charset="0"/>
                <a:cs typeface="Arial" panose="020B0604020202020204" pitchFamily="34" charset="0"/>
              </a:rPr>
              <a:t>Cu Coil</a:t>
            </a:r>
          </a:p>
        </p:txBody>
      </p:sp>
      <p:sp>
        <p:nvSpPr>
          <p:cNvPr id="9" name="TextBox 8">
            <a:extLst>
              <a:ext uri="{FF2B5EF4-FFF2-40B4-BE49-F238E27FC236}">
                <a16:creationId xmlns:a16="http://schemas.microsoft.com/office/drawing/2014/main" id="{AD693F81-4975-4805-81E1-A3F555F690A4}"/>
              </a:ext>
            </a:extLst>
          </p:cNvPr>
          <p:cNvSpPr txBox="1"/>
          <p:nvPr/>
        </p:nvSpPr>
        <p:spPr>
          <a:xfrm>
            <a:off x="2565386" y="3234329"/>
            <a:ext cx="635110" cy="253916"/>
          </a:xfrm>
          <a:prstGeom prst="rect">
            <a:avLst/>
          </a:prstGeom>
          <a:noFill/>
        </p:spPr>
        <p:txBody>
          <a:bodyPr wrap="none" rtlCol="0">
            <a:spAutoFit/>
          </a:bodyPr>
          <a:lstStyle/>
          <a:p>
            <a:pPr algn="ctr"/>
            <a:r>
              <a:rPr lang="en-US" sz="1050">
                <a:latin typeface="Arial" panose="020B0604020202020204" pitchFamily="34" charset="0"/>
                <a:cs typeface="Arial" panose="020B0604020202020204" pitchFamily="34" charset="0"/>
              </a:rPr>
              <a:t>W10Cu</a:t>
            </a:r>
          </a:p>
        </p:txBody>
      </p:sp>
      <p:sp>
        <p:nvSpPr>
          <p:cNvPr id="11" name="TextBox 10">
            <a:extLst>
              <a:ext uri="{FF2B5EF4-FFF2-40B4-BE49-F238E27FC236}">
                <a16:creationId xmlns:a16="http://schemas.microsoft.com/office/drawing/2014/main" id="{9986E38B-2E30-4A51-92BD-A3D95DF05F51}"/>
              </a:ext>
            </a:extLst>
          </p:cNvPr>
          <p:cNvSpPr txBox="1"/>
          <p:nvPr/>
        </p:nvSpPr>
        <p:spPr>
          <a:xfrm rot="16200000">
            <a:off x="3835626" y="2902862"/>
            <a:ext cx="635110" cy="253916"/>
          </a:xfrm>
          <a:prstGeom prst="rect">
            <a:avLst/>
          </a:prstGeom>
          <a:noFill/>
        </p:spPr>
        <p:txBody>
          <a:bodyPr wrap="none" rtlCol="0">
            <a:spAutoFit/>
          </a:bodyPr>
          <a:lstStyle/>
          <a:p>
            <a:r>
              <a:rPr lang="en-US" sz="1050">
                <a:latin typeface="Arial" panose="020B0604020202020204" pitchFamily="34" charset="0"/>
                <a:cs typeface="Arial" panose="020B0604020202020204" pitchFamily="34" charset="0"/>
              </a:rPr>
              <a:t>W10Cu</a:t>
            </a:r>
          </a:p>
        </p:txBody>
      </p:sp>
      <p:sp>
        <p:nvSpPr>
          <p:cNvPr id="12" name="TextBox 11">
            <a:extLst>
              <a:ext uri="{FF2B5EF4-FFF2-40B4-BE49-F238E27FC236}">
                <a16:creationId xmlns:a16="http://schemas.microsoft.com/office/drawing/2014/main" id="{5EBC9B92-14C2-40F0-94FF-762DA8501BE8}"/>
              </a:ext>
            </a:extLst>
          </p:cNvPr>
          <p:cNvSpPr txBox="1"/>
          <p:nvPr/>
        </p:nvSpPr>
        <p:spPr>
          <a:xfrm rot="16200000">
            <a:off x="3503334" y="2452542"/>
            <a:ext cx="460383" cy="253916"/>
          </a:xfrm>
          <a:prstGeom prst="rect">
            <a:avLst/>
          </a:prstGeom>
          <a:noFill/>
        </p:spPr>
        <p:txBody>
          <a:bodyPr wrap="none" rtlCol="0">
            <a:spAutoFit/>
          </a:bodyPr>
          <a:lstStyle/>
          <a:p>
            <a:pPr algn="ctr"/>
            <a:r>
              <a:rPr lang="en-US" sz="1050">
                <a:latin typeface="Arial" panose="020B0604020202020204" pitchFamily="34" charset="0"/>
                <a:cs typeface="Arial" panose="020B0604020202020204" pitchFamily="34" charset="0"/>
              </a:rPr>
              <a:t>TZM</a:t>
            </a:r>
          </a:p>
        </p:txBody>
      </p:sp>
      <p:sp>
        <p:nvSpPr>
          <p:cNvPr id="23" name="TextBox 22">
            <a:extLst>
              <a:ext uri="{FF2B5EF4-FFF2-40B4-BE49-F238E27FC236}">
                <a16:creationId xmlns:a16="http://schemas.microsoft.com/office/drawing/2014/main" id="{86F841FE-775C-4513-8229-EB45C0DB3AC8}"/>
              </a:ext>
            </a:extLst>
          </p:cNvPr>
          <p:cNvSpPr txBox="1"/>
          <p:nvPr/>
        </p:nvSpPr>
        <p:spPr>
          <a:xfrm>
            <a:off x="2499112" y="4209035"/>
            <a:ext cx="574196" cy="253916"/>
          </a:xfrm>
          <a:prstGeom prst="rect">
            <a:avLst/>
          </a:prstGeom>
          <a:noFill/>
        </p:spPr>
        <p:txBody>
          <a:bodyPr wrap="none" rtlCol="0">
            <a:spAutoFit/>
          </a:bodyPr>
          <a:lstStyle/>
          <a:p>
            <a:pPr algn="ctr"/>
            <a:r>
              <a:rPr lang="en-US" sz="1050">
                <a:latin typeface="Arial" panose="020B0604020202020204" pitchFamily="34" charset="0"/>
                <a:cs typeface="Arial" panose="020B0604020202020204" pitchFamily="34" charset="0"/>
              </a:rPr>
              <a:t>Target</a:t>
            </a:r>
          </a:p>
        </p:txBody>
      </p:sp>
      <p:sp>
        <p:nvSpPr>
          <p:cNvPr id="17" name="TextBox 16">
            <a:extLst>
              <a:ext uri="{FF2B5EF4-FFF2-40B4-BE49-F238E27FC236}">
                <a16:creationId xmlns:a16="http://schemas.microsoft.com/office/drawing/2014/main" id="{68ADD0FC-107B-4FC7-B681-6ADE5151F591}"/>
              </a:ext>
            </a:extLst>
          </p:cNvPr>
          <p:cNvSpPr txBox="1"/>
          <p:nvPr/>
        </p:nvSpPr>
        <p:spPr>
          <a:xfrm rot="10800000" flipV="1">
            <a:off x="4449836" y="3406473"/>
            <a:ext cx="822661" cy="253916"/>
          </a:xfrm>
          <a:prstGeom prst="rect">
            <a:avLst/>
          </a:prstGeom>
          <a:noFill/>
        </p:spPr>
        <p:txBody>
          <a:bodyPr wrap="none" rtlCol="0">
            <a:spAutoFit/>
          </a:bodyPr>
          <a:lstStyle/>
          <a:p>
            <a:pPr algn="ctr"/>
            <a:r>
              <a:rPr lang="en-US" sz="1050">
                <a:latin typeface="Arial" panose="020B0604020202020204" pitchFamily="34" charset="0"/>
                <a:cs typeface="Arial" panose="020B0604020202020204" pitchFamily="34" charset="0"/>
              </a:rPr>
              <a:t>Cu Cavity</a:t>
            </a:r>
            <a:r>
              <a:rPr lang="en-US" sz="1050">
                <a:solidFill>
                  <a:schemeClr val="accent1"/>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5C76B2DF-57E3-418A-83B1-A3B177040C9D}"/>
              </a:ext>
            </a:extLst>
          </p:cNvPr>
          <p:cNvSpPr txBox="1"/>
          <p:nvPr/>
        </p:nvSpPr>
        <p:spPr>
          <a:xfrm>
            <a:off x="2621813" y="2204261"/>
            <a:ext cx="492444" cy="253916"/>
          </a:xfrm>
          <a:prstGeom prst="rect">
            <a:avLst/>
          </a:prstGeom>
          <a:noFill/>
        </p:spPr>
        <p:txBody>
          <a:bodyPr wrap="none" rtlCol="0">
            <a:spAutoFit/>
          </a:bodyPr>
          <a:lstStyle/>
          <a:p>
            <a:pPr algn="ctr"/>
            <a:r>
              <a:rPr lang="en-US" sz="1050">
                <a:latin typeface="Arial" panose="020B0604020202020204" pitchFamily="34" charset="0"/>
                <a:cs typeface="Arial" panose="020B0604020202020204" pitchFamily="34" charset="0"/>
              </a:rPr>
              <a:t>Steel</a:t>
            </a:r>
          </a:p>
        </p:txBody>
      </p:sp>
      <p:cxnSp>
        <p:nvCxnSpPr>
          <p:cNvPr id="15" name="Straight Connector 14">
            <a:extLst>
              <a:ext uri="{FF2B5EF4-FFF2-40B4-BE49-F238E27FC236}">
                <a16:creationId xmlns:a16="http://schemas.microsoft.com/office/drawing/2014/main" id="{2EF7840F-D871-4CA4-8100-EDF0403B6924}"/>
              </a:ext>
            </a:extLst>
          </p:cNvPr>
          <p:cNvCxnSpPr>
            <a:cxnSpLocks/>
          </p:cNvCxnSpPr>
          <p:nvPr/>
        </p:nvCxnSpPr>
        <p:spPr>
          <a:xfrm>
            <a:off x="5533288" y="3875147"/>
            <a:ext cx="0" cy="7615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2882E30-E604-4673-8C0C-128B6E13CC88}"/>
              </a:ext>
            </a:extLst>
          </p:cNvPr>
          <p:cNvSpPr txBox="1"/>
          <p:nvPr/>
        </p:nvSpPr>
        <p:spPr>
          <a:xfrm>
            <a:off x="4546816" y="2743417"/>
            <a:ext cx="628698" cy="233397"/>
          </a:xfrm>
          <a:prstGeom prst="rect">
            <a:avLst/>
          </a:prstGeom>
          <a:noFill/>
        </p:spPr>
        <p:txBody>
          <a:bodyPr wrap="none" rtlCol="0">
            <a:spAutoFit/>
          </a:bodyPr>
          <a:lstStyle/>
          <a:p>
            <a:pPr algn="ctr">
              <a:lnSpc>
                <a:spcPts val="1050"/>
              </a:lnSpc>
            </a:pPr>
            <a:r>
              <a:rPr lang="en-US" sz="1050">
                <a:latin typeface="Arial" panose="020B0604020202020204" pitchFamily="34" charset="0"/>
                <a:cs typeface="Arial" panose="020B0604020202020204" pitchFamily="34" charset="0"/>
              </a:rPr>
              <a:t>Cu Coil</a:t>
            </a:r>
          </a:p>
        </p:txBody>
      </p:sp>
      <p:cxnSp>
        <p:nvCxnSpPr>
          <p:cNvPr id="33" name="Straight Arrow Connector 32">
            <a:extLst>
              <a:ext uri="{FF2B5EF4-FFF2-40B4-BE49-F238E27FC236}">
                <a16:creationId xmlns:a16="http://schemas.microsoft.com/office/drawing/2014/main" id="{61317E33-C8E3-4DD3-B5E5-ACC5983BDD00}"/>
              </a:ext>
            </a:extLst>
          </p:cNvPr>
          <p:cNvCxnSpPr>
            <a:cxnSpLocks/>
          </p:cNvCxnSpPr>
          <p:nvPr/>
        </p:nvCxnSpPr>
        <p:spPr>
          <a:xfrm flipH="1" flipV="1">
            <a:off x="2314715" y="3913227"/>
            <a:ext cx="351395" cy="307454"/>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870A7D7-70AA-4238-AB39-BB0BD727FB61}"/>
              </a:ext>
            </a:extLst>
          </p:cNvPr>
          <p:cNvSpPr txBox="1"/>
          <p:nvPr/>
        </p:nvSpPr>
        <p:spPr>
          <a:xfrm>
            <a:off x="1608587" y="4170493"/>
            <a:ext cx="872034" cy="323165"/>
          </a:xfrm>
          <a:prstGeom prst="rect">
            <a:avLst/>
          </a:prstGeom>
          <a:noFill/>
        </p:spPr>
        <p:txBody>
          <a:bodyPr wrap="none" lIns="0" tIns="0" rIns="0" bIns="0" rtlCol="0">
            <a:spAutoFit/>
          </a:bodyPr>
          <a:lstStyle/>
          <a:p>
            <a:pPr algn="ctr"/>
            <a:r>
              <a:rPr lang="en-US" sz="1050">
                <a:latin typeface="Arial" panose="020B0604020202020204" pitchFamily="34" charset="0"/>
                <a:cs typeface="Arial" panose="020B0604020202020204" pitchFamily="34" charset="0"/>
              </a:rPr>
              <a:t>Compensation</a:t>
            </a:r>
          </a:p>
          <a:p>
            <a:pPr algn="ctr"/>
            <a:r>
              <a:rPr lang="en-US" sz="1050">
                <a:latin typeface="Arial" panose="020B0604020202020204" pitchFamily="34" charset="0"/>
                <a:cs typeface="Arial" panose="020B0604020202020204" pitchFamily="34" charset="0"/>
              </a:rPr>
              <a:t>Solenoid</a:t>
            </a:r>
          </a:p>
        </p:txBody>
      </p:sp>
      <p:cxnSp>
        <p:nvCxnSpPr>
          <p:cNvPr id="37" name="Straight Arrow Connector 36">
            <a:extLst>
              <a:ext uri="{FF2B5EF4-FFF2-40B4-BE49-F238E27FC236}">
                <a16:creationId xmlns:a16="http://schemas.microsoft.com/office/drawing/2014/main" id="{60CB2784-FB86-4BFE-BF73-225BE8CD6C73}"/>
              </a:ext>
            </a:extLst>
          </p:cNvPr>
          <p:cNvCxnSpPr>
            <a:cxnSpLocks/>
            <a:stCxn id="35" idx="0"/>
          </p:cNvCxnSpPr>
          <p:nvPr/>
        </p:nvCxnSpPr>
        <p:spPr>
          <a:xfrm flipV="1">
            <a:off x="2044604" y="3677550"/>
            <a:ext cx="133962" cy="492943"/>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9567A77-959A-48B7-8F07-729FA9C1365B}"/>
              </a:ext>
            </a:extLst>
          </p:cNvPr>
          <p:cNvCxnSpPr>
            <a:cxnSpLocks/>
          </p:cNvCxnSpPr>
          <p:nvPr/>
        </p:nvCxnSpPr>
        <p:spPr>
          <a:xfrm>
            <a:off x="5533289" y="3913227"/>
            <a:ext cx="1348747" cy="406844"/>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D28392B-8023-4124-8E3A-B82F1B5F9D6B}"/>
              </a:ext>
            </a:extLst>
          </p:cNvPr>
          <p:cNvSpPr txBox="1"/>
          <p:nvPr/>
        </p:nvSpPr>
        <p:spPr>
          <a:xfrm>
            <a:off x="2143448" y="4567093"/>
            <a:ext cx="3645550" cy="830997"/>
          </a:xfrm>
          <a:prstGeom prst="rect">
            <a:avLst/>
          </a:prstGeom>
          <a:noFill/>
        </p:spPr>
        <p:txBody>
          <a:bodyPr wrap="none" rtlCol="0">
            <a:spAutoFit/>
          </a:bodyPr>
          <a:lstStyle/>
          <a:p>
            <a:pPr algn="ctr"/>
            <a:r>
              <a:rPr lang="en-US" sz="1200" dirty="0">
                <a:solidFill>
                  <a:srgbClr val="0000CC"/>
                </a:solidFill>
                <a:latin typeface="Arial" panose="020B0604020202020204" pitchFamily="34" charset="0"/>
                <a:cs typeface="Arial" panose="020B0604020202020204" pitchFamily="34" charset="0"/>
              </a:rPr>
              <a:t>Mechanical design and simulations of temperature,</a:t>
            </a:r>
            <a:br>
              <a:rPr lang="en-US" sz="1200" dirty="0">
                <a:solidFill>
                  <a:srgbClr val="0000CC"/>
                </a:solidFill>
                <a:latin typeface="Arial" panose="020B0604020202020204" pitchFamily="34" charset="0"/>
                <a:cs typeface="Arial" panose="020B0604020202020204" pitchFamily="34" charset="0"/>
              </a:rPr>
            </a:br>
            <a:r>
              <a:rPr lang="en-US" sz="1200" dirty="0">
                <a:solidFill>
                  <a:srgbClr val="0000CC"/>
                </a:solidFill>
                <a:latin typeface="Arial" panose="020B0604020202020204" pitchFamily="34" charset="0"/>
                <a:cs typeface="Arial" panose="020B0604020202020204" pitchFamily="34" charset="0"/>
              </a:rPr>
              <a:t>thermal stress, radiation damage and </a:t>
            </a:r>
            <a:br>
              <a:rPr lang="en-US" sz="1200" dirty="0">
                <a:solidFill>
                  <a:srgbClr val="0000CC"/>
                </a:solidFill>
                <a:latin typeface="Arial" panose="020B0604020202020204" pitchFamily="34" charset="0"/>
                <a:cs typeface="Arial" panose="020B0604020202020204" pitchFamily="34" charset="0"/>
              </a:rPr>
            </a:br>
            <a:r>
              <a:rPr lang="en-US" sz="1200" dirty="0">
                <a:solidFill>
                  <a:srgbClr val="0000CC"/>
                </a:solidFill>
                <a:latin typeface="Arial" panose="020B0604020202020204" pitchFamily="34" charset="0"/>
                <a:cs typeface="Arial" panose="020B0604020202020204" pitchFamily="34" charset="0"/>
              </a:rPr>
              <a:t>optimization of whole e</a:t>
            </a:r>
            <a:r>
              <a:rPr lang="en-US" sz="1200" baseline="30000" dirty="0">
                <a:solidFill>
                  <a:srgbClr val="0000CC"/>
                </a:solidFill>
                <a:latin typeface="Arial" panose="020B0604020202020204" pitchFamily="34" charset="0"/>
                <a:cs typeface="Arial" panose="020B0604020202020204" pitchFamily="34" charset="0"/>
              </a:rPr>
              <a:t>+</a:t>
            </a:r>
            <a:r>
              <a:rPr lang="en-US" sz="1200" dirty="0">
                <a:solidFill>
                  <a:srgbClr val="0000CC"/>
                </a:solidFill>
                <a:latin typeface="Arial" panose="020B0604020202020204" pitchFamily="34" charset="0"/>
                <a:cs typeface="Arial" panose="020B0604020202020204" pitchFamily="34" charset="0"/>
              </a:rPr>
              <a:t> capture system</a:t>
            </a:r>
            <a:br>
              <a:rPr lang="en-US" sz="1200" dirty="0">
                <a:solidFill>
                  <a:srgbClr val="0000CC"/>
                </a:solidFill>
                <a:latin typeface="Arial" panose="020B0604020202020204" pitchFamily="34" charset="0"/>
                <a:cs typeface="Arial" panose="020B0604020202020204" pitchFamily="34" charset="0"/>
              </a:rPr>
            </a:br>
            <a:r>
              <a:rPr lang="en-US" sz="1200" dirty="0">
                <a:solidFill>
                  <a:srgbClr val="0000CC"/>
                </a:solidFill>
                <a:latin typeface="Arial" panose="020B0604020202020204" pitchFamily="34" charset="0"/>
                <a:cs typeface="Arial" panose="020B0604020202020204" pitchFamily="34" charset="0"/>
              </a:rPr>
              <a:t> have to be done / will be continued</a:t>
            </a:r>
          </a:p>
        </p:txBody>
      </p:sp>
      <p:sp>
        <p:nvSpPr>
          <p:cNvPr id="7" name="Rectangle 6">
            <a:extLst>
              <a:ext uri="{FF2B5EF4-FFF2-40B4-BE49-F238E27FC236}">
                <a16:creationId xmlns:a16="http://schemas.microsoft.com/office/drawing/2014/main" id="{9A078E3D-F604-449E-96E4-424B0D28CA86}"/>
              </a:ext>
            </a:extLst>
          </p:cNvPr>
          <p:cNvSpPr/>
          <p:nvPr/>
        </p:nvSpPr>
        <p:spPr>
          <a:xfrm>
            <a:off x="1855374" y="5362234"/>
            <a:ext cx="2943434" cy="253916"/>
          </a:xfrm>
          <a:prstGeom prst="rect">
            <a:avLst/>
          </a:prstGeom>
        </p:spPr>
        <p:txBody>
          <a:bodyPr wrap="none">
            <a:spAutoFit/>
          </a:bodyPr>
          <a:lstStyle/>
          <a:p>
            <a:r>
              <a:rPr lang="en-US" sz="1050">
                <a:solidFill>
                  <a:schemeClr val="accent1"/>
                </a:solidFill>
                <a:latin typeface="Arial" panose="020B0604020202020204" pitchFamily="34" charset="0"/>
                <a:cs typeface="Arial" panose="020B0604020202020204" pitchFamily="34" charset="0"/>
              </a:rPr>
              <a:t>* FLUKA model does not have E-field in cavity</a:t>
            </a:r>
            <a:endParaRPr lang="en-US" sz="1050">
              <a:solidFill>
                <a:schemeClr val="accent1"/>
              </a:solidFill>
            </a:endParaRPr>
          </a:p>
        </p:txBody>
      </p:sp>
      <p:cxnSp>
        <p:nvCxnSpPr>
          <p:cNvPr id="16" name="Straight Arrow Connector 15">
            <a:extLst>
              <a:ext uri="{FF2B5EF4-FFF2-40B4-BE49-F238E27FC236}">
                <a16:creationId xmlns:a16="http://schemas.microsoft.com/office/drawing/2014/main" id="{89FB9678-BCEA-4148-970B-1B558298EE2E}"/>
              </a:ext>
            </a:extLst>
          </p:cNvPr>
          <p:cNvCxnSpPr>
            <a:cxnSpLocks/>
          </p:cNvCxnSpPr>
          <p:nvPr/>
        </p:nvCxnSpPr>
        <p:spPr>
          <a:xfrm>
            <a:off x="5533288" y="3913226"/>
            <a:ext cx="175086"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32BF6B1-9E11-4258-9F37-B529BA6B6858}"/>
              </a:ext>
            </a:extLst>
          </p:cNvPr>
          <p:cNvSpPr/>
          <p:nvPr/>
        </p:nvSpPr>
        <p:spPr>
          <a:xfrm>
            <a:off x="6821556" y="3803898"/>
            <a:ext cx="3694672" cy="406844"/>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B9D0D86B-9E99-471F-30E1-02F04AAD17D3}"/>
              </a:ext>
            </a:extLst>
          </p:cNvPr>
          <p:cNvSpPr txBox="1"/>
          <p:nvPr/>
        </p:nvSpPr>
        <p:spPr>
          <a:xfrm>
            <a:off x="199151" y="6005671"/>
            <a:ext cx="1656223" cy="461665"/>
          </a:xfrm>
          <a:prstGeom prst="rect">
            <a:avLst/>
          </a:prstGeom>
          <a:noFill/>
        </p:spPr>
        <p:txBody>
          <a:bodyPr wrap="none" rtlCol="0">
            <a:spAutoFit/>
          </a:bodyPr>
          <a:lstStyle/>
          <a:p>
            <a:r>
              <a:rPr lang="en-US" dirty="0"/>
              <a:t>A. Ushakov</a:t>
            </a:r>
          </a:p>
        </p:txBody>
      </p:sp>
    </p:spTree>
    <p:extLst>
      <p:ext uri="{BB962C8B-B14F-4D97-AF65-F5344CB8AC3E}">
        <p14:creationId xmlns:p14="http://schemas.microsoft.com/office/powerpoint/2010/main" val="2861228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C583-8F09-4047-91EA-18C5C6742870}"/>
              </a:ext>
            </a:extLst>
          </p:cNvPr>
          <p:cNvSpPr>
            <a:spLocks noGrp="1"/>
          </p:cNvSpPr>
          <p:nvPr>
            <p:ph type="title"/>
          </p:nvPr>
        </p:nvSpPr>
        <p:spPr/>
        <p:txBody>
          <a:bodyPr>
            <a:normAutofit/>
          </a:bodyPr>
          <a:lstStyle/>
          <a:p>
            <a:r>
              <a:rPr lang="en-US" dirty="0"/>
              <a:t>Capture using a high field solenoid in a QWT configuration</a:t>
            </a:r>
          </a:p>
        </p:txBody>
      </p:sp>
      <p:sp>
        <p:nvSpPr>
          <p:cNvPr id="24" name="Slide Number Placeholder 4">
            <a:extLst>
              <a:ext uri="{FF2B5EF4-FFF2-40B4-BE49-F238E27FC236}">
                <a16:creationId xmlns:a16="http://schemas.microsoft.com/office/drawing/2014/main" id="{1FADCAA1-5747-488D-B8AF-B1A66AF834BB}"/>
              </a:ext>
            </a:extLst>
          </p:cNvPr>
          <p:cNvSpPr>
            <a:spLocks noGrp="1"/>
          </p:cNvSpPr>
          <p:nvPr>
            <p:ph type="sldNum" sz="quarter" idx="12"/>
          </p:nvPr>
        </p:nvSpPr>
        <p:spPr/>
        <p:txBody>
          <a:bodyPr/>
          <a:lstStyle/>
          <a:p>
            <a:fld id="{07E1C93C-5050-FC42-8F10-D22D4F119D13}" type="slidenum">
              <a:rPr lang="en-US" smtClean="0"/>
              <a:pPr/>
              <a:t>32</a:t>
            </a:fld>
            <a:endParaRPr lang="en-US"/>
          </a:p>
        </p:txBody>
      </p:sp>
      <p:pic>
        <p:nvPicPr>
          <p:cNvPr id="9" name="Picture 8">
            <a:extLst>
              <a:ext uri="{FF2B5EF4-FFF2-40B4-BE49-F238E27FC236}">
                <a16:creationId xmlns:a16="http://schemas.microsoft.com/office/drawing/2014/main" id="{56EDD73B-65B8-465E-8915-CC2058C5EB89}"/>
              </a:ext>
            </a:extLst>
          </p:cNvPr>
          <p:cNvPicPr>
            <a:picLocks noChangeAspect="1"/>
          </p:cNvPicPr>
          <p:nvPr/>
        </p:nvPicPr>
        <p:blipFill>
          <a:blip r:embed="rId2"/>
          <a:stretch>
            <a:fillRect/>
          </a:stretch>
        </p:blipFill>
        <p:spPr>
          <a:xfrm>
            <a:off x="1695188" y="2287391"/>
            <a:ext cx="4335444" cy="2588648"/>
          </a:xfrm>
          <a:prstGeom prst="rect">
            <a:avLst/>
          </a:prstGeom>
          <a:ln>
            <a:solidFill>
              <a:schemeClr val="tx1"/>
            </a:solidFill>
          </a:ln>
        </p:spPr>
      </p:pic>
      <p:grpSp>
        <p:nvGrpSpPr>
          <p:cNvPr id="3" name="Group 2">
            <a:extLst>
              <a:ext uri="{FF2B5EF4-FFF2-40B4-BE49-F238E27FC236}">
                <a16:creationId xmlns:a16="http://schemas.microsoft.com/office/drawing/2014/main" id="{C51CEE7C-1D72-4E04-8CDF-91F2AFDA29AA}"/>
              </a:ext>
            </a:extLst>
          </p:cNvPr>
          <p:cNvGrpSpPr/>
          <p:nvPr/>
        </p:nvGrpSpPr>
        <p:grpSpPr>
          <a:xfrm>
            <a:off x="6728170" y="1625803"/>
            <a:ext cx="3535019" cy="2178127"/>
            <a:chOff x="6225372" y="1703902"/>
            <a:chExt cx="5738377" cy="3535740"/>
          </a:xfrm>
        </p:grpSpPr>
        <p:pic>
          <p:nvPicPr>
            <p:cNvPr id="15" name="Picture 14">
              <a:extLst>
                <a:ext uri="{FF2B5EF4-FFF2-40B4-BE49-F238E27FC236}">
                  <a16:creationId xmlns:a16="http://schemas.microsoft.com/office/drawing/2014/main" id="{C9AB78EB-2071-4E30-9F61-5632CF137609}"/>
                </a:ext>
              </a:extLst>
            </p:cNvPr>
            <p:cNvPicPr>
              <a:picLocks noChangeAspect="1"/>
            </p:cNvPicPr>
            <p:nvPr/>
          </p:nvPicPr>
          <p:blipFill>
            <a:blip r:embed="rId3"/>
            <a:stretch>
              <a:fillRect/>
            </a:stretch>
          </p:blipFill>
          <p:spPr>
            <a:xfrm>
              <a:off x="6225372" y="2109618"/>
              <a:ext cx="5738377" cy="3130024"/>
            </a:xfrm>
            <a:prstGeom prst="rect">
              <a:avLst/>
            </a:prstGeom>
          </p:spPr>
        </p:pic>
        <p:sp>
          <p:nvSpPr>
            <p:cNvPr id="12" name="TextBox 11">
              <a:extLst>
                <a:ext uri="{FF2B5EF4-FFF2-40B4-BE49-F238E27FC236}">
                  <a16:creationId xmlns:a16="http://schemas.microsoft.com/office/drawing/2014/main" id="{9078573A-1E6C-4BE8-93CF-F99C4981B5E5}"/>
                </a:ext>
              </a:extLst>
            </p:cNvPr>
            <p:cNvSpPr txBox="1"/>
            <p:nvPr/>
          </p:nvSpPr>
          <p:spPr>
            <a:xfrm>
              <a:off x="7555181" y="1803837"/>
              <a:ext cx="2034254" cy="449651"/>
            </a:xfrm>
            <a:prstGeom prst="rect">
              <a:avLst/>
            </a:prstGeom>
            <a:solidFill>
              <a:schemeClr val="bg1"/>
            </a:solidFill>
          </p:spPr>
          <p:txBody>
            <a:bodyPr wrap="none" rtlCol="0">
              <a:spAutoFit/>
            </a:bodyPr>
            <a:lstStyle/>
            <a:p>
              <a:r>
                <a:rPr lang="en-US" sz="1200">
                  <a:latin typeface="Arial" panose="020B0604020202020204" pitchFamily="34" charset="0"/>
                  <a:cs typeface="Arial" panose="020B0604020202020204" pitchFamily="34" charset="0"/>
                </a:rPr>
                <a:t>1.29 T Solenoid</a:t>
              </a:r>
            </a:p>
          </p:txBody>
        </p:sp>
        <p:cxnSp>
          <p:nvCxnSpPr>
            <p:cNvPr id="14" name="Straight Arrow Connector 13">
              <a:extLst>
                <a:ext uri="{FF2B5EF4-FFF2-40B4-BE49-F238E27FC236}">
                  <a16:creationId xmlns:a16="http://schemas.microsoft.com/office/drawing/2014/main" id="{ABA76413-884B-454B-9975-52FEBF5DD976}"/>
                </a:ext>
              </a:extLst>
            </p:cNvPr>
            <p:cNvCxnSpPr/>
            <p:nvPr/>
          </p:nvCxnSpPr>
          <p:spPr>
            <a:xfrm flipH="1">
              <a:off x="9359763" y="2026019"/>
              <a:ext cx="822837" cy="5412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47E6D57-065A-42C4-A942-08B0E8C35620}"/>
                </a:ext>
              </a:extLst>
            </p:cNvPr>
            <p:cNvCxnSpPr>
              <a:cxnSpLocks/>
            </p:cNvCxnSpPr>
            <p:nvPr/>
          </p:nvCxnSpPr>
          <p:spPr>
            <a:xfrm flipH="1">
              <a:off x="9973056" y="2026019"/>
              <a:ext cx="209545" cy="5412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94085F9-8494-41D9-81ED-55103AFD367A}"/>
                </a:ext>
              </a:extLst>
            </p:cNvPr>
            <p:cNvCxnSpPr>
              <a:cxnSpLocks/>
            </p:cNvCxnSpPr>
            <p:nvPr/>
          </p:nvCxnSpPr>
          <p:spPr>
            <a:xfrm>
              <a:off x="10182601" y="2026019"/>
              <a:ext cx="248801" cy="5412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89C9806-2A48-43A1-8378-F9AC851CDDAD}"/>
                </a:ext>
              </a:extLst>
            </p:cNvPr>
            <p:cNvSpPr txBox="1"/>
            <p:nvPr/>
          </p:nvSpPr>
          <p:spPr>
            <a:xfrm>
              <a:off x="9488267" y="1703902"/>
              <a:ext cx="1434304" cy="449651"/>
            </a:xfrm>
            <a:prstGeom prst="rect">
              <a:avLst/>
            </a:prstGeom>
            <a:noFill/>
          </p:spPr>
          <p:txBody>
            <a:bodyPr wrap="none" rtlCol="0">
              <a:spAutoFit/>
            </a:bodyPr>
            <a:lstStyle/>
            <a:p>
              <a:pPr algn="ctr"/>
              <a:r>
                <a:rPr lang="en-US" sz="1200">
                  <a:latin typeface="Arial" panose="020B0604020202020204" pitchFamily="34" charset="0"/>
                  <a:cs typeface="Arial" panose="020B0604020202020204" pitchFamily="34" charset="0"/>
                </a:rPr>
                <a:t>Absorbers</a:t>
              </a:r>
            </a:p>
          </p:txBody>
        </p:sp>
        <p:cxnSp>
          <p:nvCxnSpPr>
            <p:cNvPr id="21" name="Straight Connector 20">
              <a:extLst>
                <a:ext uri="{FF2B5EF4-FFF2-40B4-BE49-F238E27FC236}">
                  <a16:creationId xmlns:a16="http://schemas.microsoft.com/office/drawing/2014/main" id="{FCCA8FEB-14AC-4D4C-8641-B6DDD1B55644}"/>
                </a:ext>
              </a:extLst>
            </p:cNvPr>
            <p:cNvCxnSpPr>
              <a:cxnSpLocks/>
            </p:cNvCxnSpPr>
            <p:nvPr/>
          </p:nvCxnSpPr>
          <p:spPr>
            <a:xfrm>
              <a:off x="10613485" y="3332922"/>
              <a:ext cx="0" cy="252288"/>
            </a:xfrm>
            <a:prstGeom prst="line">
              <a:avLst/>
            </a:prstGeom>
            <a:ln w="25400">
              <a:solidFill>
                <a:srgbClr val="FF0000">
                  <a:alpha val="7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08F3EC6-B139-4ECB-A301-4B997FEF0516}"/>
                </a:ext>
              </a:extLst>
            </p:cNvPr>
            <p:cNvCxnSpPr>
              <a:cxnSpLocks/>
            </p:cNvCxnSpPr>
            <p:nvPr/>
          </p:nvCxnSpPr>
          <p:spPr>
            <a:xfrm>
              <a:off x="10673861" y="3455732"/>
              <a:ext cx="257891"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C725D5A-1C2A-4970-8D2B-0500C7F4E770}"/>
                </a:ext>
              </a:extLst>
            </p:cNvPr>
            <p:cNvSpPr/>
            <p:nvPr/>
          </p:nvSpPr>
          <p:spPr>
            <a:xfrm>
              <a:off x="10901272" y="3284279"/>
              <a:ext cx="531359" cy="412180"/>
            </a:xfrm>
            <a:prstGeom prst="rect">
              <a:avLst/>
            </a:prstGeom>
          </p:spPr>
          <p:txBody>
            <a:bodyPr wrap="none">
              <a:spAutoFit/>
            </a:bodyPr>
            <a:lstStyle/>
            <a:p>
              <a:r>
                <a:rPr lang="en-US" sz="1050">
                  <a:solidFill>
                    <a:srgbClr val="FF0000"/>
                  </a:solidFill>
                  <a:latin typeface="+mj-lt"/>
                </a:rPr>
                <a:t>e</a:t>
              </a:r>
              <a:r>
                <a:rPr lang="en-US" sz="1050" baseline="30000">
                  <a:solidFill>
                    <a:srgbClr val="FF0000"/>
                  </a:solidFill>
                  <a:latin typeface="+mj-lt"/>
                </a:rPr>
                <a:t>+</a:t>
              </a:r>
              <a:r>
                <a:rPr lang="en-US" sz="1050">
                  <a:solidFill>
                    <a:srgbClr val="FF0000"/>
                  </a:solidFill>
                  <a:latin typeface="+mj-lt"/>
                  <a:cs typeface="Arial" panose="020B0604020202020204" pitchFamily="34" charset="0"/>
                </a:rPr>
                <a:t> </a:t>
              </a:r>
              <a:endParaRPr lang="en-US" sz="1050">
                <a:solidFill>
                  <a:srgbClr val="FF0000"/>
                </a:solidFill>
                <a:latin typeface="+mj-lt"/>
              </a:endParaRPr>
            </a:p>
          </p:txBody>
        </p:sp>
        <p:sp>
          <p:nvSpPr>
            <p:cNvPr id="11" name="TextBox 10">
              <a:extLst>
                <a:ext uri="{FF2B5EF4-FFF2-40B4-BE49-F238E27FC236}">
                  <a16:creationId xmlns:a16="http://schemas.microsoft.com/office/drawing/2014/main" id="{E7833F90-82A7-41F9-827F-B0273C4FF582}"/>
                </a:ext>
              </a:extLst>
            </p:cNvPr>
            <p:cNvSpPr txBox="1"/>
            <p:nvPr/>
          </p:nvSpPr>
          <p:spPr>
            <a:xfrm>
              <a:off x="6751965" y="2986575"/>
              <a:ext cx="992875" cy="449651"/>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Target</a:t>
              </a:r>
            </a:p>
          </p:txBody>
        </p:sp>
      </p:grpSp>
      <p:sp>
        <p:nvSpPr>
          <p:cNvPr id="30" name="TextBox 29">
            <a:extLst>
              <a:ext uri="{FF2B5EF4-FFF2-40B4-BE49-F238E27FC236}">
                <a16:creationId xmlns:a16="http://schemas.microsoft.com/office/drawing/2014/main" id="{25E6E6CA-C441-47DE-A201-AA7DACF3CF7A}"/>
              </a:ext>
            </a:extLst>
          </p:cNvPr>
          <p:cNvSpPr txBox="1"/>
          <p:nvPr/>
        </p:nvSpPr>
        <p:spPr>
          <a:xfrm>
            <a:off x="2473027" y="1818587"/>
            <a:ext cx="2723823" cy="484748"/>
          </a:xfrm>
          <a:prstGeom prst="rect">
            <a:avLst/>
          </a:prstGeom>
          <a:noFill/>
        </p:spPr>
        <p:txBody>
          <a:bodyPr wrap="none" rtlCol="0">
            <a:spAutoFit/>
          </a:bodyPr>
          <a:lstStyle/>
          <a:p>
            <a:pPr algn="ctr"/>
            <a:r>
              <a:rPr lang="en-US" sz="1350">
                <a:latin typeface="Arial" panose="020B0604020202020204" pitchFamily="34" charset="0"/>
                <a:cs typeface="Arial" panose="020B0604020202020204" pitchFamily="34" charset="0"/>
              </a:rPr>
              <a:t>Solenoids with and without Steel </a:t>
            </a:r>
            <a:br>
              <a:rPr lang="en-US" sz="135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(calculated by J. Benesch)</a:t>
            </a:r>
          </a:p>
        </p:txBody>
      </p:sp>
      <p:sp>
        <p:nvSpPr>
          <p:cNvPr id="31" name="TextBox 30">
            <a:extLst>
              <a:ext uri="{FF2B5EF4-FFF2-40B4-BE49-F238E27FC236}">
                <a16:creationId xmlns:a16="http://schemas.microsoft.com/office/drawing/2014/main" id="{76C64191-16B9-40CB-92D9-9B704E01573B}"/>
              </a:ext>
            </a:extLst>
          </p:cNvPr>
          <p:cNvSpPr txBox="1"/>
          <p:nvPr/>
        </p:nvSpPr>
        <p:spPr>
          <a:xfrm>
            <a:off x="7280777" y="1430556"/>
            <a:ext cx="2618024" cy="300082"/>
          </a:xfrm>
          <a:prstGeom prst="rect">
            <a:avLst/>
          </a:prstGeom>
          <a:noFill/>
        </p:spPr>
        <p:txBody>
          <a:bodyPr wrap="none" rtlCol="0">
            <a:spAutoFit/>
          </a:bodyPr>
          <a:lstStyle/>
          <a:p>
            <a:pPr algn="ctr"/>
            <a:r>
              <a:rPr lang="en-US" sz="1350">
                <a:latin typeface="Arial" panose="020B0604020202020204" pitchFamily="34" charset="0"/>
                <a:cs typeface="Arial" panose="020B0604020202020204" pitchFamily="34" charset="0"/>
              </a:rPr>
              <a:t>Field Map (imported in FLUKA) </a:t>
            </a:r>
          </a:p>
        </p:txBody>
      </p:sp>
      <p:pic>
        <p:nvPicPr>
          <p:cNvPr id="4" name="Picture 3">
            <a:extLst>
              <a:ext uri="{FF2B5EF4-FFF2-40B4-BE49-F238E27FC236}">
                <a16:creationId xmlns:a16="http://schemas.microsoft.com/office/drawing/2014/main" id="{2DF83DC7-D427-4C40-9355-589409024504}"/>
              </a:ext>
            </a:extLst>
          </p:cNvPr>
          <p:cNvPicPr>
            <a:picLocks noChangeAspect="1"/>
          </p:cNvPicPr>
          <p:nvPr/>
        </p:nvPicPr>
        <p:blipFill>
          <a:blip r:embed="rId4"/>
          <a:stretch>
            <a:fillRect/>
          </a:stretch>
        </p:blipFill>
        <p:spPr>
          <a:xfrm>
            <a:off x="6834047" y="3855429"/>
            <a:ext cx="3128345" cy="1904843"/>
          </a:xfrm>
          <a:prstGeom prst="rect">
            <a:avLst/>
          </a:prstGeom>
        </p:spPr>
      </p:pic>
      <p:cxnSp>
        <p:nvCxnSpPr>
          <p:cNvPr id="8" name="Straight Arrow Connector 7">
            <a:extLst>
              <a:ext uri="{FF2B5EF4-FFF2-40B4-BE49-F238E27FC236}">
                <a16:creationId xmlns:a16="http://schemas.microsoft.com/office/drawing/2014/main" id="{4BFB4939-F9EA-4C9C-8345-59C4F2D6044D}"/>
              </a:ext>
            </a:extLst>
          </p:cNvPr>
          <p:cNvCxnSpPr>
            <a:cxnSpLocks/>
          </p:cNvCxnSpPr>
          <p:nvPr/>
        </p:nvCxnSpPr>
        <p:spPr>
          <a:xfrm>
            <a:off x="5141597" y="4459986"/>
            <a:ext cx="1586573" cy="67570"/>
          </a:xfrm>
          <a:prstGeom prst="straightConnector1">
            <a:avLst/>
          </a:prstGeom>
          <a:ln w="9525">
            <a:solidFill>
              <a:srgbClr val="7030A0"/>
            </a:solidFill>
            <a:tailEnd type="stealth"/>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0FE7000D-DB78-4A49-8AF4-116463A4B37F}"/>
              </a:ext>
            </a:extLst>
          </p:cNvPr>
          <p:cNvSpPr txBox="1"/>
          <p:nvPr/>
        </p:nvSpPr>
        <p:spPr>
          <a:xfrm>
            <a:off x="1811708" y="5006742"/>
            <a:ext cx="4059125" cy="646331"/>
          </a:xfrm>
          <a:prstGeom prst="rect">
            <a:avLst/>
          </a:prstGeom>
          <a:noFill/>
        </p:spPr>
        <p:txBody>
          <a:bodyPr wrap="none" rtlCol="0">
            <a:spAutoFit/>
          </a:bodyPr>
          <a:lstStyle/>
          <a:p>
            <a:pPr algn="ctr"/>
            <a:r>
              <a:rPr lang="en-US" sz="1200">
                <a:latin typeface="Arial" panose="020B0604020202020204" pitchFamily="34" charset="0"/>
                <a:cs typeface="Arial" panose="020B0604020202020204" pitchFamily="34" charset="0"/>
              </a:rPr>
              <a:t>15 cm thick good magnet steel with inner radius of 25 cm</a:t>
            </a:r>
          </a:p>
          <a:p>
            <a:pPr algn="ctr"/>
            <a:r>
              <a:rPr lang="en-US" sz="1200">
                <a:latin typeface="Arial" panose="020B0604020202020204" pitchFamily="34" charset="0"/>
                <a:cs typeface="Arial" panose="020B0604020202020204" pitchFamily="34" charset="0"/>
              </a:rPr>
              <a:t> allows significant reduction of current density and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reduces field in rotated target</a:t>
            </a:r>
          </a:p>
        </p:txBody>
      </p:sp>
      <p:sp>
        <p:nvSpPr>
          <p:cNvPr id="26" name="TextBox 25">
            <a:extLst>
              <a:ext uri="{FF2B5EF4-FFF2-40B4-BE49-F238E27FC236}">
                <a16:creationId xmlns:a16="http://schemas.microsoft.com/office/drawing/2014/main" id="{02A3DC64-B416-4668-A26F-84B6C2922772}"/>
              </a:ext>
            </a:extLst>
          </p:cNvPr>
          <p:cNvSpPr txBox="1"/>
          <p:nvPr/>
        </p:nvSpPr>
        <p:spPr>
          <a:xfrm>
            <a:off x="8397856" y="4172927"/>
            <a:ext cx="806632" cy="369332"/>
          </a:xfrm>
          <a:prstGeom prst="rect">
            <a:avLst/>
          </a:prstGeom>
          <a:noFill/>
        </p:spPr>
        <p:txBody>
          <a:bodyPr wrap="none" rtlCol="0">
            <a:spAutoFit/>
          </a:bodyPr>
          <a:lstStyle/>
          <a:p>
            <a:pPr algn="ctr"/>
            <a:r>
              <a:rPr lang="en-US" sz="900">
                <a:solidFill>
                  <a:srgbClr val="C00000"/>
                </a:solidFill>
                <a:latin typeface="Arial" panose="020B0604020202020204" pitchFamily="34" charset="0"/>
                <a:cs typeface="Arial" panose="020B0604020202020204" pitchFamily="34" charset="0"/>
              </a:rPr>
              <a:t>Highly</a:t>
            </a:r>
            <a:br>
              <a:rPr lang="en-US" sz="900">
                <a:solidFill>
                  <a:srgbClr val="C00000"/>
                </a:solidFill>
                <a:latin typeface="Arial" panose="020B0604020202020204" pitchFamily="34" charset="0"/>
                <a:cs typeface="Arial" panose="020B0604020202020204" pitchFamily="34" charset="0"/>
              </a:rPr>
            </a:br>
            <a:r>
              <a:rPr lang="en-US" sz="900">
                <a:solidFill>
                  <a:srgbClr val="C00000"/>
                </a:solidFill>
                <a:latin typeface="Arial" panose="020B0604020202020204" pitchFamily="34" charset="0"/>
                <a:cs typeface="Arial" panose="020B0604020202020204" pitchFamily="34" charset="0"/>
              </a:rPr>
              <a:t>Polarized e</a:t>
            </a:r>
            <a:r>
              <a:rPr lang="en-US" sz="900" baseline="30000">
                <a:solidFill>
                  <a:srgbClr val="C00000"/>
                </a:solidFill>
                <a:latin typeface="Arial" panose="020B0604020202020204" pitchFamily="34" charset="0"/>
                <a:cs typeface="Arial" panose="020B0604020202020204" pitchFamily="34" charset="0"/>
              </a:rPr>
              <a:t>+</a:t>
            </a:r>
          </a:p>
        </p:txBody>
      </p:sp>
      <p:cxnSp>
        <p:nvCxnSpPr>
          <p:cNvPr id="6" name="Straight Arrow Connector 5">
            <a:extLst>
              <a:ext uri="{FF2B5EF4-FFF2-40B4-BE49-F238E27FC236}">
                <a16:creationId xmlns:a16="http://schemas.microsoft.com/office/drawing/2014/main" id="{FA6BB1FB-D8F0-4BE7-BB45-E8EFD847C0DB}"/>
              </a:ext>
            </a:extLst>
          </p:cNvPr>
          <p:cNvCxnSpPr/>
          <p:nvPr/>
        </p:nvCxnSpPr>
        <p:spPr>
          <a:xfrm>
            <a:off x="8775700" y="4718051"/>
            <a:ext cx="0" cy="71755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85D2D1D-33C0-A64E-1845-BDA7531094EC}"/>
              </a:ext>
            </a:extLst>
          </p:cNvPr>
          <p:cNvSpPr txBox="1"/>
          <p:nvPr/>
        </p:nvSpPr>
        <p:spPr>
          <a:xfrm>
            <a:off x="38965" y="5877557"/>
            <a:ext cx="1656223" cy="461665"/>
          </a:xfrm>
          <a:prstGeom prst="rect">
            <a:avLst/>
          </a:prstGeom>
          <a:noFill/>
        </p:spPr>
        <p:txBody>
          <a:bodyPr wrap="none" rtlCol="0">
            <a:spAutoFit/>
          </a:bodyPr>
          <a:lstStyle/>
          <a:p>
            <a:r>
              <a:rPr lang="en-US" dirty="0"/>
              <a:t>A. Ushakov</a:t>
            </a:r>
          </a:p>
        </p:txBody>
      </p:sp>
    </p:spTree>
    <p:extLst>
      <p:ext uri="{BB962C8B-B14F-4D97-AF65-F5344CB8AC3E}">
        <p14:creationId xmlns:p14="http://schemas.microsoft.com/office/powerpoint/2010/main" val="2551440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277789D-58D3-2C04-39CE-A7D4786F63FC}"/>
              </a:ext>
            </a:extLst>
          </p:cNvPr>
          <p:cNvSpPr>
            <a:spLocks noGrp="1"/>
          </p:cNvSpPr>
          <p:nvPr>
            <p:ph type="title"/>
          </p:nvPr>
        </p:nvSpPr>
        <p:spPr/>
        <p:txBody>
          <a:bodyPr/>
          <a:lstStyle/>
          <a:p>
            <a:r>
              <a:rPr lang="en-US" dirty="0"/>
              <a:t>GaInSn prototype test stand</a:t>
            </a:r>
          </a:p>
        </p:txBody>
      </p:sp>
      <p:sp>
        <p:nvSpPr>
          <p:cNvPr id="3" name="Content Placeholder 2">
            <a:extLst>
              <a:ext uri="{FF2B5EF4-FFF2-40B4-BE49-F238E27FC236}">
                <a16:creationId xmlns:a16="http://schemas.microsoft.com/office/drawing/2014/main" id="{94B1C4BB-C34F-7F83-5983-4A10DA375159}"/>
              </a:ext>
            </a:extLst>
          </p:cNvPr>
          <p:cNvSpPr>
            <a:spLocks noGrp="1"/>
          </p:cNvSpPr>
          <p:nvPr>
            <p:ph idx="1"/>
          </p:nvPr>
        </p:nvSpPr>
        <p:spPr>
          <a:xfrm>
            <a:off x="1804241" y="1745442"/>
            <a:ext cx="2666630" cy="3160509"/>
          </a:xfrm>
          <a:prstGeom prst="rect">
            <a:avLst/>
          </a:prstGeom>
        </p:spPr>
        <p:txBody>
          <a:bodyPr>
            <a:normAutofit lnSpcReduction="10000"/>
          </a:bodyPr>
          <a:lstStyle/>
          <a:p>
            <a:pPr marL="0" indent="0">
              <a:buNone/>
            </a:pPr>
            <a:r>
              <a:rPr lang="en-US" sz="1950" dirty="0"/>
              <a:t>A free surface GaInSn liquid metal test stand was constructed from 304 SS.</a:t>
            </a:r>
            <a:br>
              <a:rPr lang="en-US" sz="1950" dirty="0"/>
            </a:br>
            <a:endParaRPr lang="en-US" sz="1950" dirty="0"/>
          </a:p>
          <a:p>
            <a:pPr marL="0" indent="0">
              <a:buNone/>
            </a:pPr>
            <a:r>
              <a:rPr lang="en-US" sz="1950" dirty="0"/>
              <a:t>The GaInSn is pumped by a Liquiflo Model H7F Mag-Drive gear pump with speed controlled by a constant-torque VFD. </a:t>
            </a:r>
          </a:p>
        </p:txBody>
      </p:sp>
      <p:sp>
        <p:nvSpPr>
          <p:cNvPr id="7" name="Slide Number Placeholder 6">
            <a:extLst>
              <a:ext uri="{FF2B5EF4-FFF2-40B4-BE49-F238E27FC236}">
                <a16:creationId xmlns:a16="http://schemas.microsoft.com/office/drawing/2014/main" id="{9C388539-DF5B-83EC-1E80-C48C113C7ED9}"/>
              </a:ext>
            </a:extLst>
          </p:cNvPr>
          <p:cNvSpPr>
            <a:spLocks noGrp="1"/>
          </p:cNvSpPr>
          <p:nvPr>
            <p:ph type="sldNum" sz="quarter" idx="12"/>
          </p:nvPr>
        </p:nvSpPr>
        <p:spPr/>
        <p:txBody>
          <a:bodyPr/>
          <a:lstStyle/>
          <a:p>
            <a:pPr defTabSz="685800"/>
            <a:fld id="{1FFB400D-5168-0044-B87C-800249830A31}" type="slidenum">
              <a:rPr lang="en-US">
                <a:solidFill>
                  <a:prstClr val="black">
                    <a:tint val="75000"/>
                  </a:prstClr>
                </a:solidFill>
                <a:latin typeface="Calibri" panose="020F0502020204030204"/>
              </a:rPr>
              <a:pPr defTabSz="685800"/>
              <a:t>33</a:t>
            </a:fld>
            <a:endParaRPr lang="en-US">
              <a:solidFill>
                <a:prstClr val="black">
                  <a:tint val="75000"/>
                </a:prstClr>
              </a:solidFill>
              <a:latin typeface="Calibri" panose="020F0502020204030204"/>
            </a:endParaRPr>
          </a:p>
        </p:txBody>
      </p:sp>
      <p:pic>
        <p:nvPicPr>
          <p:cNvPr id="15" name="Picture 14">
            <a:extLst>
              <a:ext uri="{FF2B5EF4-FFF2-40B4-BE49-F238E27FC236}">
                <a16:creationId xmlns:a16="http://schemas.microsoft.com/office/drawing/2014/main" id="{B186993D-D258-E8A2-301E-FBF7CAAAE853}"/>
              </a:ext>
            </a:extLst>
          </p:cNvPr>
          <p:cNvPicPr>
            <a:picLocks noChangeAspect="1"/>
          </p:cNvPicPr>
          <p:nvPr/>
        </p:nvPicPr>
        <p:blipFill>
          <a:blip r:embed="rId2"/>
          <a:stretch>
            <a:fillRect/>
          </a:stretch>
        </p:blipFill>
        <p:spPr>
          <a:xfrm>
            <a:off x="4526096" y="1583951"/>
            <a:ext cx="3474101" cy="3950937"/>
          </a:xfrm>
          <a:prstGeom prst="rect">
            <a:avLst/>
          </a:prstGeom>
        </p:spPr>
      </p:pic>
      <p:pic>
        <p:nvPicPr>
          <p:cNvPr id="17" name="Picture 16">
            <a:extLst>
              <a:ext uri="{FF2B5EF4-FFF2-40B4-BE49-F238E27FC236}">
                <a16:creationId xmlns:a16="http://schemas.microsoft.com/office/drawing/2014/main" id="{D0C70612-ADB6-AF01-1407-7F0E616BE228}"/>
              </a:ext>
            </a:extLst>
          </p:cNvPr>
          <p:cNvPicPr>
            <a:picLocks noChangeAspect="1"/>
          </p:cNvPicPr>
          <p:nvPr/>
        </p:nvPicPr>
        <p:blipFill>
          <a:blip r:embed="rId3"/>
          <a:stretch>
            <a:fillRect/>
          </a:stretch>
        </p:blipFill>
        <p:spPr>
          <a:xfrm>
            <a:off x="8199048" y="2448598"/>
            <a:ext cx="2163032" cy="3042910"/>
          </a:xfrm>
          <a:prstGeom prst="rect">
            <a:avLst/>
          </a:prstGeom>
        </p:spPr>
      </p:pic>
      <p:sp>
        <p:nvSpPr>
          <p:cNvPr id="20" name="Content Placeholder 2">
            <a:extLst>
              <a:ext uri="{FF2B5EF4-FFF2-40B4-BE49-F238E27FC236}">
                <a16:creationId xmlns:a16="http://schemas.microsoft.com/office/drawing/2014/main" id="{8E2EA9DC-85FE-0B78-AAFF-B1EFDD26CBB9}"/>
              </a:ext>
            </a:extLst>
          </p:cNvPr>
          <p:cNvSpPr txBox="1">
            <a:spLocks/>
          </p:cNvSpPr>
          <p:nvPr/>
        </p:nvSpPr>
        <p:spPr>
          <a:xfrm>
            <a:off x="8361343" y="1859796"/>
            <a:ext cx="1838440" cy="493381"/>
          </a:xfrm>
          <a:prstGeom prst="rect">
            <a:avLst/>
          </a:prstGeom>
          <a:solidFill>
            <a:schemeClr val="bg1"/>
          </a:solidFill>
          <a:ln w="12700">
            <a:solidFill>
              <a:schemeClr val="tx1"/>
            </a:solidFill>
          </a:ln>
          <a:effectLst>
            <a:outerShdw blurRad="50800" dist="38100" dir="5400000" algn="t" rotWithShape="0">
              <a:prstClr val="black">
                <a:alpha val="40000"/>
              </a:prstClr>
            </a:outerShdw>
          </a:effectLst>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50" dirty="0">
                <a:solidFill>
                  <a:prstClr val="black"/>
                </a:solidFill>
                <a:latin typeface="Calibri" panose="020F0502020204030204"/>
              </a:rPr>
              <a:t>Example GaInSn jet with speed </a:t>
            </a:r>
            <a:r>
              <a:rPr lang="en-US" sz="1650" dirty="0">
                <a:solidFill>
                  <a:prstClr val="black"/>
                </a:solidFill>
                <a:latin typeface="Calibri" panose="020F0502020204030204"/>
                <a:sym typeface="Symbol" panose="05050102010706020507" pitchFamily="18" charset="2"/>
              </a:rPr>
              <a:t> 8 m/s.</a:t>
            </a:r>
            <a:endParaRPr lang="en-US" sz="1650"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38563CDD-CE72-F719-F9E3-6A0A394C6D68}"/>
              </a:ext>
            </a:extLst>
          </p:cNvPr>
          <p:cNvSpPr txBox="1"/>
          <p:nvPr/>
        </p:nvSpPr>
        <p:spPr>
          <a:xfrm>
            <a:off x="1691145" y="5870795"/>
            <a:ext cx="1433055" cy="369332"/>
          </a:xfrm>
          <a:prstGeom prst="rect">
            <a:avLst/>
          </a:prstGeom>
          <a:noFill/>
        </p:spPr>
        <p:txBody>
          <a:bodyPr wrap="square">
            <a:spAutoFit/>
          </a:bodyPr>
          <a:lstStyle/>
          <a:p>
            <a:r>
              <a:rPr lang="en-US" sz="1800" dirty="0"/>
              <a:t>V. </a:t>
            </a:r>
            <a:r>
              <a:rPr lang="en-US" sz="1800" dirty="0" err="1"/>
              <a:t>Kolstrum</a:t>
            </a:r>
            <a:endParaRPr lang="en-US" dirty="0"/>
          </a:p>
        </p:txBody>
      </p:sp>
    </p:spTree>
    <p:extLst>
      <p:ext uri="{BB962C8B-B14F-4D97-AF65-F5344CB8AC3E}">
        <p14:creationId xmlns:p14="http://schemas.microsoft.com/office/powerpoint/2010/main" val="920995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1EE8C7F-5ACB-0A0B-9F13-B8E585D60263}"/>
              </a:ext>
            </a:extLst>
          </p:cNvPr>
          <p:cNvSpPr>
            <a:spLocks noGrp="1"/>
          </p:cNvSpPr>
          <p:nvPr>
            <p:ph type="title"/>
          </p:nvPr>
        </p:nvSpPr>
        <p:spPr>
          <a:xfrm>
            <a:off x="1431280" y="112300"/>
            <a:ext cx="9634118" cy="493381"/>
          </a:xfrm>
        </p:spPr>
        <p:txBody>
          <a:bodyPr>
            <a:normAutofit fontScale="90000"/>
          </a:bodyPr>
          <a:lstStyle/>
          <a:p>
            <a:r>
              <a:rPr lang="en-US" dirty="0"/>
              <a:t>Nozzle for GaInSn target investigated using OpenFOAM. </a:t>
            </a:r>
          </a:p>
        </p:txBody>
      </p:sp>
      <p:sp>
        <p:nvSpPr>
          <p:cNvPr id="6" name="TextBox 5">
            <a:extLst>
              <a:ext uri="{FF2B5EF4-FFF2-40B4-BE49-F238E27FC236}">
                <a16:creationId xmlns:a16="http://schemas.microsoft.com/office/drawing/2014/main" id="{B76BFD1F-E65C-E010-C1DE-007014F81216}"/>
              </a:ext>
            </a:extLst>
          </p:cNvPr>
          <p:cNvSpPr txBox="1"/>
          <p:nvPr/>
        </p:nvSpPr>
        <p:spPr>
          <a:xfrm>
            <a:off x="1867589" y="1283217"/>
            <a:ext cx="2685362" cy="4762842"/>
          </a:xfrm>
          <a:prstGeom prst="rect">
            <a:avLst/>
          </a:prstGeom>
          <a:noFill/>
        </p:spPr>
        <p:txBody>
          <a:bodyPr wrap="square" rtlCol="0">
            <a:spAutoFit/>
          </a:bodyPr>
          <a:lstStyle/>
          <a:p>
            <a:pPr marL="342900" indent="-342900" defTabSz="685800">
              <a:spcAft>
                <a:spcPts val="900"/>
              </a:spcAft>
              <a:buFontTx/>
              <a:buAutoNum type="alphaLcParenBoth"/>
            </a:pPr>
            <a:r>
              <a:rPr lang="en-US" sz="2000" dirty="0">
                <a:solidFill>
                  <a:prstClr val="black"/>
                </a:solidFill>
                <a:latin typeface="Calibri" panose="020F0502020204030204"/>
              </a:rPr>
              <a:t>The red part shows a 3 mm × 10 mm jet. The nozzle extends from 0 to 0.015 m. </a:t>
            </a:r>
          </a:p>
          <a:p>
            <a:pPr marL="342900" indent="-342900" defTabSz="685800">
              <a:spcAft>
                <a:spcPts val="900"/>
              </a:spcAft>
              <a:buFontTx/>
              <a:buAutoNum type="alphaLcParenBoth"/>
            </a:pPr>
            <a:r>
              <a:rPr lang="en-US" dirty="0">
                <a:solidFill>
                  <a:prstClr val="black"/>
                </a:solidFill>
                <a:latin typeface="Calibri" panose="020F0502020204030204"/>
              </a:rPr>
              <a:t>Nozzle velocity (blue), for an input velocity of 3 m/s. The output velocity is ∼12 m/s. The red curve is the kinematic pressure p/</a:t>
            </a:r>
            <a:r>
              <a:rPr lang="el-GR" dirty="0">
                <a:solidFill>
                  <a:prstClr val="black"/>
                </a:solidFill>
                <a:latin typeface="Calibri" panose="020F0502020204030204"/>
              </a:rPr>
              <a:t>ρ. </a:t>
            </a:r>
          </a:p>
        </p:txBody>
      </p:sp>
      <p:pic>
        <p:nvPicPr>
          <p:cNvPr id="12" name="Picture 11">
            <a:extLst>
              <a:ext uri="{FF2B5EF4-FFF2-40B4-BE49-F238E27FC236}">
                <a16:creationId xmlns:a16="http://schemas.microsoft.com/office/drawing/2014/main" id="{1344D151-006A-89CF-5EDC-AD56B380C6A6}"/>
              </a:ext>
            </a:extLst>
          </p:cNvPr>
          <p:cNvPicPr>
            <a:picLocks noChangeAspect="1"/>
          </p:cNvPicPr>
          <p:nvPr/>
        </p:nvPicPr>
        <p:blipFill>
          <a:blip r:embed="rId2"/>
          <a:stretch>
            <a:fillRect/>
          </a:stretch>
        </p:blipFill>
        <p:spPr>
          <a:xfrm>
            <a:off x="4552951" y="1853723"/>
            <a:ext cx="5976653" cy="3268110"/>
          </a:xfrm>
          <a:prstGeom prst="rect">
            <a:avLst/>
          </a:prstGeom>
        </p:spPr>
      </p:pic>
      <p:sp>
        <p:nvSpPr>
          <p:cNvPr id="2" name="TextBox 1">
            <a:extLst>
              <a:ext uri="{FF2B5EF4-FFF2-40B4-BE49-F238E27FC236}">
                <a16:creationId xmlns:a16="http://schemas.microsoft.com/office/drawing/2014/main" id="{9FCBD105-E6FF-3C1B-6DFA-F764D5B1A4B7}"/>
              </a:ext>
            </a:extLst>
          </p:cNvPr>
          <p:cNvSpPr txBox="1"/>
          <p:nvPr/>
        </p:nvSpPr>
        <p:spPr>
          <a:xfrm>
            <a:off x="94386" y="5928668"/>
            <a:ext cx="1433055" cy="369332"/>
          </a:xfrm>
          <a:prstGeom prst="rect">
            <a:avLst/>
          </a:prstGeom>
          <a:noFill/>
        </p:spPr>
        <p:txBody>
          <a:bodyPr wrap="square">
            <a:spAutoFit/>
          </a:bodyPr>
          <a:lstStyle/>
          <a:p>
            <a:r>
              <a:rPr lang="en-US" sz="1800" dirty="0"/>
              <a:t>V. </a:t>
            </a:r>
            <a:r>
              <a:rPr lang="en-US" sz="1800" dirty="0" err="1"/>
              <a:t>Kolstrum</a:t>
            </a:r>
            <a:endParaRPr lang="en-US" dirty="0"/>
          </a:p>
        </p:txBody>
      </p:sp>
    </p:spTree>
    <p:extLst>
      <p:ext uri="{BB962C8B-B14F-4D97-AF65-F5344CB8AC3E}">
        <p14:creationId xmlns:p14="http://schemas.microsoft.com/office/powerpoint/2010/main" val="1192609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4500-FD98-6D9E-61F9-65DB9204521B}"/>
              </a:ext>
            </a:extLst>
          </p:cNvPr>
          <p:cNvSpPr>
            <a:spLocks noGrp="1"/>
          </p:cNvSpPr>
          <p:nvPr>
            <p:ph type="title"/>
          </p:nvPr>
        </p:nvSpPr>
        <p:spPr/>
        <p:txBody>
          <a:bodyPr>
            <a:normAutofit/>
          </a:bodyPr>
          <a:lstStyle/>
          <a:p>
            <a:pPr algn="ctr"/>
            <a:r>
              <a:rPr lang="en-US" dirty="0"/>
              <a:t>Transporting large e+ beam</a:t>
            </a:r>
          </a:p>
        </p:txBody>
      </p:sp>
      <p:sp>
        <p:nvSpPr>
          <p:cNvPr id="3" name="Content Placeholder 2">
            <a:extLst>
              <a:ext uri="{FF2B5EF4-FFF2-40B4-BE49-F238E27FC236}">
                <a16:creationId xmlns:a16="http://schemas.microsoft.com/office/drawing/2014/main" id="{D36C2309-09CB-BCE6-F6DB-2DAE259C90C5}"/>
              </a:ext>
            </a:extLst>
          </p:cNvPr>
          <p:cNvSpPr>
            <a:spLocks noGrp="1"/>
          </p:cNvSpPr>
          <p:nvPr>
            <p:ph idx="1"/>
          </p:nvPr>
        </p:nvSpPr>
        <p:spPr/>
        <p:txBody>
          <a:bodyPr/>
          <a:lstStyle/>
          <a:p>
            <a:r>
              <a:rPr lang="en-US" dirty="0"/>
              <a:t>Transverse emittance is many times that of CEBAF. Goal is to inject up to 40 </a:t>
            </a:r>
            <a:r>
              <a:rPr lang="en-US" dirty="0" err="1"/>
              <a:t>mm.mrad</a:t>
            </a:r>
            <a:r>
              <a:rPr lang="en-US" dirty="0"/>
              <a:t> (usual e- beam is 1mm.mrad)  to the front of NL. This beam also has up to a percent of energy spread.</a:t>
            </a:r>
          </a:p>
          <a:p>
            <a:endParaRPr lang="en-US" dirty="0"/>
          </a:p>
          <a:p>
            <a:r>
              <a:rPr lang="en-US" dirty="0"/>
              <a:t>Dedicated transport lines with large bore quads and low dispersion optics were designed</a:t>
            </a:r>
          </a:p>
          <a:p>
            <a:endParaRPr lang="en-US" dirty="0"/>
          </a:p>
          <a:p>
            <a:r>
              <a:rPr lang="en-US" dirty="0"/>
              <a:t>LDRD (Amy Sy) aims at designing, installing and using a degraded e- beam in the existing CEBAF to confirm that one can transport 40mm.mrad.</a:t>
            </a:r>
          </a:p>
        </p:txBody>
      </p:sp>
    </p:spTree>
    <p:extLst>
      <p:ext uri="{BB962C8B-B14F-4D97-AF65-F5344CB8AC3E}">
        <p14:creationId xmlns:p14="http://schemas.microsoft.com/office/powerpoint/2010/main" val="3008222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38C47-FADA-5E11-5176-22820D52276F}"/>
              </a:ext>
            </a:extLst>
          </p:cNvPr>
          <p:cNvSpPr>
            <a:spLocks noGrp="1"/>
          </p:cNvSpPr>
          <p:nvPr>
            <p:ph type="title"/>
          </p:nvPr>
        </p:nvSpPr>
        <p:spPr/>
        <p:txBody>
          <a:bodyPr>
            <a:normAutofit fontScale="90000"/>
          </a:bodyPr>
          <a:lstStyle/>
          <a:p>
            <a:pPr algn="ctr"/>
            <a:r>
              <a:rPr lang="en-US" sz="2800" b="0" dirty="0"/>
              <a:t>Recent development: Using a DBA structure</a:t>
            </a:r>
          </a:p>
        </p:txBody>
      </p:sp>
      <p:pic>
        <p:nvPicPr>
          <p:cNvPr id="7" name="Content Placeholder 6" descr="A picture containing text, screenshot, colorfulness, line&#10;&#10;Description automatically generated">
            <a:extLst>
              <a:ext uri="{FF2B5EF4-FFF2-40B4-BE49-F238E27FC236}">
                <a16:creationId xmlns:a16="http://schemas.microsoft.com/office/drawing/2014/main" id="{BBB71319-A851-EE4A-DB34-619267C815B4}"/>
              </a:ext>
            </a:extLst>
          </p:cNvPr>
          <p:cNvPicPr>
            <a:picLocks noGrp="1" noChangeAspect="1"/>
          </p:cNvPicPr>
          <p:nvPr>
            <p:ph idx="1"/>
          </p:nvPr>
        </p:nvPicPr>
        <p:blipFill>
          <a:blip r:embed="rId2"/>
          <a:stretch>
            <a:fillRect/>
          </a:stretch>
        </p:blipFill>
        <p:spPr>
          <a:xfrm>
            <a:off x="1833563" y="1727466"/>
            <a:ext cx="8462962" cy="4387803"/>
          </a:xfrm>
        </p:spPr>
      </p:pic>
      <p:sp>
        <p:nvSpPr>
          <p:cNvPr id="5" name="Slide Number Placeholder 4">
            <a:extLst>
              <a:ext uri="{FF2B5EF4-FFF2-40B4-BE49-F238E27FC236}">
                <a16:creationId xmlns:a16="http://schemas.microsoft.com/office/drawing/2014/main" id="{78E74F8D-3FD4-0044-2FF1-0CB6CEC898A5}"/>
              </a:ext>
            </a:extLst>
          </p:cNvPr>
          <p:cNvSpPr>
            <a:spLocks noGrp="1"/>
          </p:cNvSpPr>
          <p:nvPr>
            <p:ph type="sldNum" sz="quarter" idx="12"/>
          </p:nvPr>
        </p:nvSpPr>
        <p:spPr/>
        <p:txBody>
          <a:bodyPr/>
          <a:lstStyle/>
          <a:p>
            <a:fld id="{07E1C93C-5050-FC42-8F10-D22D4F119D13}" type="slidenum">
              <a:rPr lang="en-US" smtClean="0"/>
              <a:pPr/>
              <a:t>36</a:t>
            </a:fld>
            <a:endParaRPr lang="en-US" dirty="0"/>
          </a:p>
        </p:txBody>
      </p:sp>
      <p:pic>
        <p:nvPicPr>
          <p:cNvPr id="4" name="Picture 3">
            <a:extLst>
              <a:ext uri="{FF2B5EF4-FFF2-40B4-BE49-F238E27FC236}">
                <a16:creationId xmlns:a16="http://schemas.microsoft.com/office/drawing/2014/main" id="{3EE1C7B0-8FB4-F38D-2505-97B54D4D1926}"/>
              </a:ext>
            </a:extLst>
          </p:cNvPr>
          <p:cNvPicPr>
            <a:picLocks noChangeAspect="1"/>
          </p:cNvPicPr>
          <p:nvPr/>
        </p:nvPicPr>
        <p:blipFill>
          <a:blip r:embed="rId3"/>
          <a:stretch>
            <a:fillRect/>
          </a:stretch>
        </p:blipFill>
        <p:spPr>
          <a:xfrm>
            <a:off x="1651378" y="855411"/>
            <a:ext cx="2131117" cy="1549108"/>
          </a:xfrm>
          <a:prstGeom prst="rect">
            <a:avLst/>
          </a:prstGeom>
        </p:spPr>
      </p:pic>
    </p:spTree>
    <p:extLst>
      <p:ext uri="{BB962C8B-B14F-4D97-AF65-F5344CB8AC3E}">
        <p14:creationId xmlns:p14="http://schemas.microsoft.com/office/powerpoint/2010/main" val="1671242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0D1E-2E74-7CAB-264F-28D6C53DD1B8}"/>
              </a:ext>
            </a:extLst>
          </p:cNvPr>
          <p:cNvSpPr>
            <a:spLocks noGrp="1"/>
          </p:cNvSpPr>
          <p:nvPr>
            <p:ph type="title"/>
          </p:nvPr>
        </p:nvSpPr>
        <p:spPr/>
        <p:txBody>
          <a:bodyPr/>
          <a:lstStyle/>
          <a:p>
            <a:r>
              <a:rPr lang="en-US" dirty="0">
                <a:latin typeface="Arial"/>
                <a:cs typeface="Arial"/>
              </a:rPr>
              <a:t>Large bore quadrupoles</a:t>
            </a:r>
            <a:endParaRPr lang="en-US" dirty="0"/>
          </a:p>
        </p:txBody>
      </p:sp>
      <p:sp>
        <p:nvSpPr>
          <p:cNvPr id="3" name="Content Placeholder 2">
            <a:extLst>
              <a:ext uri="{FF2B5EF4-FFF2-40B4-BE49-F238E27FC236}">
                <a16:creationId xmlns:a16="http://schemas.microsoft.com/office/drawing/2014/main" id="{43206948-ABDF-E06B-F9A5-FCC964064009}"/>
              </a:ext>
            </a:extLst>
          </p:cNvPr>
          <p:cNvSpPr>
            <a:spLocks noGrp="1"/>
          </p:cNvSpPr>
          <p:nvPr>
            <p:ph idx="1"/>
          </p:nvPr>
        </p:nvSpPr>
        <p:spPr/>
        <p:txBody>
          <a:bodyPr vert="horz" wrap="square" lIns="91440" tIns="45720" rIns="91440" bIns="45720" numCol="1" rtlCol="0" anchor="t" anchorCtr="0" compatLnSpc="1">
            <a:prstTxWarp prst="textNoShape">
              <a:avLst/>
            </a:prstTxWarp>
            <a:normAutofit/>
          </a:bodyPr>
          <a:lstStyle/>
          <a:p>
            <a:r>
              <a:rPr lang="en-US" dirty="0">
                <a:latin typeface="Arial"/>
                <a:cs typeface="Arial"/>
              </a:rPr>
              <a:t>JLAB TN-06-029  (Benesch). Designed to accommodate the 60mm.mrad normalized emittance expected in 22 GeV hall lines</a:t>
            </a:r>
            <a:endParaRPr lang="en-US" dirty="0"/>
          </a:p>
          <a:p>
            <a:endParaRPr lang="en-US" dirty="0">
              <a:latin typeface="Arial"/>
              <a:cs typeface="Arial"/>
            </a:endParaRPr>
          </a:p>
        </p:txBody>
      </p:sp>
      <p:sp>
        <p:nvSpPr>
          <p:cNvPr id="5" name="Slide Number Placeholder 4">
            <a:extLst>
              <a:ext uri="{FF2B5EF4-FFF2-40B4-BE49-F238E27FC236}">
                <a16:creationId xmlns:a16="http://schemas.microsoft.com/office/drawing/2014/main" id="{B65236E9-CA22-931A-A808-884AB435E165}"/>
              </a:ext>
            </a:extLst>
          </p:cNvPr>
          <p:cNvSpPr>
            <a:spLocks noGrp="1"/>
          </p:cNvSpPr>
          <p:nvPr>
            <p:ph type="sldNum" sz="quarter" idx="12"/>
          </p:nvPr>
        </p:nvSpPr>
        <p:spPr/>
        <p:txBody>
          <a:bodyPr/>
          <a:lstStyle/>
          <a:p>
            <a:fld id="{07E1C93C-5050-FC42-8F10-D22D4F119D13}" type="slidenum">
              <a:rPr lang="en-US" smtClean="0"/>
              <a:pPr/>
              <a:t>37</a:t>
            </a:fld>
            <a:endParaRPr lang="en-US" dirty="0"/>
          </a:p>
        </p:txBody>
      </p:sp>
      <p:pic>
        <p:nvPicPr>
          <p:cNvPr id="6" name="Picture 6" descr="largeborequad-3d.png">
            <a:extLst>
              <a:ext uri="{FF2B5EF4-FFF2-40B4-BE49-F238E27FC236}">
                <a16:creationId xmlns:a16="http://schemas.microsoft.com/office/drawing/2014/main" id="{044A9590-9D72-B561-A670-BBD24ED18F92}"/>
              </a:ext>
            </a:extLst>
          </p:cNvPr>
          <p:cNvPicPr>
            <a:picLocks noChangeAspect="1"/>
          </p:cNvPicPr>
          <p:nvPr/>
        </p:nvPicPr>
        <p:blipFill>
          <a:blip r:embed="rId2"/>
          <a:stretch>
            <a:fillRect/>
          </a:stretch>
        </p:blipFill>
        <p:spPr>
          <a:xfrm>
            <a:off x="2058306" y="1673532"/>
            <a:ext cx="4957762" cy="2771066"/>
          </a:xfrm>
          <a:prstGeom prst="rect">
            <a:avLst/>
          </a:prstGeom>
        </p:spPr>
      </p:pic>
      <p:sp>
        <p:nvSpPr>
          <p:cNvPr id="7" name="TextBox 6">
            <a:extLst>
              <a:ext uri="{FF2B5EF4-FFF2-40B4-BE49-F238E27FC236}">
                <a16:creationId xmlns:a16="http://schemas.microsoft.com/office/drawing/2014/main" id="{B8C59C99-6C90-278C-7512-61CB7D6C4580}"/>
              </a:ext>
            </a:extLst>
          </p:cNvPr>
          <p:cNvSpPr txBox="1"/>
          <p:nvPr/>
        </p:nvSpPr>
        <p:spPr>
          <a:xfrm>
            <a:off x="2058307" y="4520577"/>
            <a:ext cx="464080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104 mm ID. Can be made 35.56 cm or longer. More than enough field for our needs and </a:t>
            </a:r>
            <a:br>
              <a:rPr lang="en-US" dirty="0"/>
            </a:br>
            <a:r>
              <a:rPr lang="en-US" dirty="0"/>
              <a:t>eliminate considerations of chromatic effects.</a:t>
            </a:r>
          </a:p>
        </p:txBody>
      </p:sp>
      <p:sp>
        <p:nvSpPr>
          <p:cNvPr id="4" name="TextBox 3">
            <a:extLst>
              <a:ext uri="{FF2B5EF4-FFF2-40B4-BE49-F238E27FC236}">
                <a16:creationId xmlns:a16="http://schemas.microsoft.com/office/drawing/2014/main" id="{07A64E4A-54F8-2C0C-299D-D786BEF803D7}"/>
              </a:ext>
            </a:extLst>
          </p:cNvPr>
          <p:cNvSpPr txBox="1"/>
          <p:nvPr/>
        </p:nvSpPr>
        <p:spPr>
          <a:xfrm>
            <a:off x="7241455" y="1532516"/>
            <a:ext cx="4196983" cy="1200329"/>
          </a:xfrm>
          <a:prstGeom prst="rect">
            <a:avLst/>
          </a:prstGeom>
          <a:noFill/>
        </p:spPr>
        <p:txBody>
          <a:bodyPr wrap="none" rtlCol="0">
            <a:spAutoFit/>
          </a:bodyPr>
          <a:lstStyle/>
          <a:p>
            <a:r>
              <a:rPr lang="en-US" dirty="0"/>
              <a:t>40 to 60 </a:t>
            </a:r>
            <a:r>
              <a:rPr lang="en-US" dirty="0" err="1"/>
              <a:t>mm.mrad</a:t>
            </a:r>
            <a:r>
              <a:rPr lang="en-US" dirty="0"/>
              <a:t> normalized is</a:t>
            </a:r>
            <a:br>
              <a:rPr lang="en-US" dirty="0"/>
            </a:br>
            <a:r>
              <a:rPr lang="en-US" dirty="0"/>
              <a:t>what we expect in the LERF</a:t>
            </a:r>
            <a:br>
              <a:rPr lang="en-US" dirty="0"/>
            </a:br>
            <a:r>
              <a:rPr lang="en-US" dirty="0"/>
              <a:t>to CEBAF transport.</a:t>
            </a:r>
          </a:p>
        </p:txBody>
      </p:sp>
      <p:sp>
        <p:nvSpPr>
          <p:cNvPr id="8" name="TextBox 7">
            <a:extLst>
              <a:ext uri="{FF2B5EF4-FFF2-40B4-BE49-F238E27FC236}">
                <a16:creationId xmlns:a16="http://schemas.microsoft.com/office/drawing/2014/main" id="{2A0D3AC1-7275-F4DD-47A5-F3254DE462D2}"/>
              </a:ext>
            </a:extLst>
          </p:cNvPr>
          <p:cNvSpPr txBox="1"/>
          <p:nvPr/>
        </p:nvSpPr>
        <p:spPr>
          <a:xfrm>
            <a:off x="6773008" y="5282789"/>
            <a:ext cx="4271234" cy="1200329"/>
          </a:xfrm>
          <a:prstGeom prst="rect">
            <a:avLst/>
          </a:prstGeom>
          <a:noFill/>
        </p:spPr>
        <p:txBody>
          <a:bodyPr wrap="none" rtlCol="0">
            <a:spAutoFit/>
          </a:bodyPr>
          <a:lstStyle/>
          <a:p>
            <a:r>
              <a:rPr lang="en-US" dirty="0"/>
              <a:t>Will need custom power supplies</a:t>
            </a:r>
            <a:br>
              <a:rPr lang="en-US" dirty="0"/>
            </a:br>
            <a:r>
              <a:rPr lang="en-US" dirty="0"/>
              <a:t>but it can be ganged together</a:t>
            </a:r>
            <a:br>
              <a:rPr lang="en-US" dirty="0"/>
            </a:br>
            <a:r>
              <a:rPr lang="en-US" dirty="0"/>
              <a:t>in the LERF-&gt;SL line</a:t>
            </a:r>
          </a:p>
        </p:txBody>
      </p:sp>
      <p:pic>
        <p:nvPicPr>
          <p:cNvPr id="10" name="Picture 9">
            <a:extLst>
              <a:ext uri="{FF2B5EF4-FFF2-40B4-BE49-F238E27FC236}">
                <a16:creationId xmlns:a16="http://schemas.microsoft.com/office/drawing/2014/main" id="{D7042B1B-08E0-4E89-8C6E-1EF154A19501}"/>
              </a:ext>
            </a:extLst>
          </p:cNvPr>
          <p:cNvPicPr>
            <a:picLocks noChangeAspect="1"/>
          </p:cNvPicPr>
          <p:nvPr/>
        </p:nvPicPr>
        <p:blipFill>
          <a:blip r:embed="rId3"/>
          <a:stretch>
            <a:fillRect/>
          </a:stretch>
        </p:blipFill>
        <p:spPr>
          <a:xfrm>
            <a:off x="7241455" y="2844665"/>
            <a:ext cx="2656078" cy="2200098"/>
          </a:xfrm>
          <a:prstGeom prst="rect">
            <a:avLst/>
          </a:prstGeom>
        </p:spPr>
      </p:pic>
    </p:spTree>
    <p:extLst>
      <p:ext uri="{BB962C8B-B14F-4D97-AF65-F5344CB8AC3E}">
        <p14:creationId xmlns:p14="http://schemas.microsoft.com/office/powerpoint/2010/main" val="3696217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90397E-E7CB-453D-BFAD-98A9902D5A25}"/>
              </a:ext>
            </a:extLst>
          </p:cNvPr>
          <p:cNvPicPr>
            <a:picLocks noChangeAspect="1"/>
          </p:cNvPicPr>
          <p:nvPr/>
        </p:nvPicPr>
        <p:blipFill rotWithShape="1">
          <a:blip r:embed="rId2"/>
          <a:srcRect l="14275" t="11430" r="16100" b="59191"/>
          <a:stretch/>
        </p:blipFill>
        <p:spPr>
          <a:xfrm>
            <a:off x="1814262" y="1511657"/>
            <a:ext cx="8409249" cy="2372453"/>
          </a:xfrm>
          <a:prstGeom prst="rect">
            <a:avLst/>
          </a:prstGeom>
        </p:spPr>
      </p:pic>
      <p:sp>
        <p:nvSpPr>
          <p:cNvPr id="61" name="Rectangle 60"/>
          <p:cNvSpPr/>
          <p:nvPr/>
        </p:nvSpPr>
        <p:spPr>
          <a:xfrm rot="1769373">
            <a:off x="5424280" y="3001192"/>
            <a:ext cx="1743596" cy="548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4DDFE39-B033-411C-8DF3-A95AFAE2FAFC}"/>
              </a:ext>
            </a:extLst>
          </p:cNvPr>
          <p:cNvSpPr>
            <a:spLocks noGrp="1"/>
          </p:cNvSpPr>
          <p:nvPr>
            <p:ph type="title"/>
          </p:nvPr>
        </p:nvSpPr>
        <p:spPr>
          <a:ln w="38100">
            <a:noFill/>
          </a:ln>
        </p:spPr>
        <p:txBody>
          <a:bodyPr>
            <a:normAutofit/>
          </a:bodyPr>
          <a:lstStyle/>
          <a:p>
            <a:r>
              <a:rPr lang="en-US" dirty="0"/>
              <a:t>Degrader girder location in CEBAF</a:t>
            </a:r>
          </a:p>
        </p:txBody>
      </p:sp>
      <p:sp>
        <p:nvSpPr>
          <p:cNvPr id="5" name="Slide Number Placeholder 4">
            <a:extLst>
              <a:ext uri="{FF2B5EF4-FFF2-40B4-BE49-F238E27FC236}">
                <a16:creationId xmlns:a16="http://schemas.microsoft.com/office/drawing/2014/main" id="{5375ED8A-8D9A-4A6A-8C53-DBFDCB82995D}"/>
              </a:ext>
            </a:extLst>
          </p:cNvPr>
          <p:cNvSpPr>
            <a:spLocks noGrp="1"/>
          </p:cNvSpPr>
          <p:nvPr>
            <p:ph type="sldNum" sz="quarter" idx="12"/>
          </p:nvPr>
        </p:nvSpPr>
        <p:spPr/>
        <p:txBody>
          <a:bodyPr/>
          <a:lstStyle/>
          <a:p>
            <a:fld id="{07E1C93C-5050-FC42-8F10-D22D4F119D13}" type="slidenum">
              <a:rPr lang="en-US" smtClean="0"/>
              <a:pPr/>
              <a:t>38</a:t>
            </a:fld>
            <a:endParaRPr lang="en-US" dirty="0"/>
          </a:p>
        </p:txBody>
      </p:sp>
      <p:grpSp>
        <p:nvGrpSpPr>
          <p:cNvPr id="9" name="Group 8">
            <a:extLst>
              <a:ext uri="{FF2B5EF4-FFF2-40B4-BE49-F238E27FC236}">
                <a16:creationId xmlns:a16="http://schemas.microsoft.com/office/drawing/2014/main" id="{9DDB10D3-44D6-4897-B157-90689F4F8EE9}"/>
              </a:ext>
            </a:extLst>
          </p:cNvPr>
          <p:cNvGrpSpPr/>
          <p:nvPr/>
        </p:nvGrpSpPr>
        <p:grpSpPr>
          <a:xfrm>
            <a:off x="5499796" y="3961938"/>
            <a:ext cx="3576908" cy="1701371"/>
            <a:chOff x="308920" y="1372455"/>
            <a:chExt cx="4520218" cy="2056545"/>
          </a:xfrm>
        </p:grpSpPr>
        <p:pic>
          <p:nvPicPr>
            <p:cNvPr id="10" name="Picture 9">
              <a:extLst>
                <a:ext uri="{FF2B5EF4-FFF2-40B4-BE49-F238E27FC236}">
                  <a16:creationId xmlns:a16="http://schemas.microsoft.com/office/drawing/2014/main" id="{4A4A2680-2B80-427A-AAEC-A17E2DFE1C43}"/>
                </a:ext>
              </a:extLst>
            </p:cNvPr>
            <p:cNvPicPr>
              <a:picLocks noChangeAspect="1"/>
            </p:cNvPicPr>
            <p:nvPr/>
          </p:nvPicPr>
          <p:blipFill rotWithShape="1">
            <a:blip r:embed="rId3"/>
            <a:srcRect l="8076" t="31706" b="12749"/>
            <a:stretch/>
          </p:blipFill>
          <p:spPr>
            <a:xfrm>
              <a:off x="308920" y="1372455"/>
              <a:ext cx="4520218" cy="2056545"/>
            </a:xfrm>
            <a:prstGeom prst="rect">
              <a:avLst/>
            </a:prstGeom>
          </p:spPr>
        </p:pic>
        <p:cxnSp>
          <p:nvCxnSpPr>
            <p:cNvPr id="11" name="Straight Arrow Connector 10">
              <a:extLst>
                <a:ext uri="{FF2B5EF4-FFF2-40B4-BE49-F238E27FC236}">
                  <a16:creationId xmlns:a16="http://schemas.microsoft.com/office/drawing/2014/main" id="{B29CE84F-30C8-4A64-8442-2124BFD473D3}"/>
                </a:ext>
              </a:extLst>
            </p:cNvPr>
            <p:cNvCxnSpPr>
              <a:cxnSpLocks/>
            </p:cNvCxnSpPr>
            <p:nvPr/>
          </p:nvCxnSpPr>
          <p:spPr>
            <a:xfrm flipV="1">
              <a:off x="1120551" y="2311401"/>
              <a:ext cx="0" cy="812800"/>
            </a:xfrm>
            <a:prstGeom prst="straightConnector1">
              <a:avLst/>
            </a:prstGeom>
            <a:ln w="50800">
              <a:solidFill>
                <a:srgbClr val="FFC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D018144-5590-4FF2-9381-3EECFC58CC01}"/>
                </a:ext>
              </a:extLst>
            </p:cNvPr>
            <p:cNvCxnSpPr>
              <a:cxnSpLocks/>
            </p:cNvCxnSpPr>
            <p:nvPr/>
          </p:nvCxnSpPr>
          <p:spPr>
            <a:xfrm flipV="1">
              <a:off x="4541084" y="2311401"/>
              <a:ext cx="0" cy="812800"/>
            </a:xfrm>
            <a:prstGeom prst="straightConnector1">
              <a:avLst/>
            </a:prstGeom>
            <a:ln w="50800">
              <a:solidFill>
                <a:srgbClr val="FFC000"/>
              </a:solidFill>
              <a:tailEnd type="triangle" w="lg" len="med"/>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A719D43B-EDE9-4A44-8476-1A2634725FB1}"/>
              </a:ext>
            </a:extLst>
          </p:cNvPr>
          <p:cNvCxnSpPr>
            <a:cxnSpLocks/>
          </p:cNvCxnSpPr>
          <p:nvPr/>
        </p:nvCxnSpPr>
        <p:spPr>
          <a:xfrm flipV="1">
            <a:off x="6037544" y="2565517"/>
            <a:ext cx="14574" cy="18456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7D68D757-E4AE-4893-B4E2-FA88A11F9035}"/>
              </a:ext>
            </a:extLst>
          </p:cNvPr>
          <p:cNvSpPr/>
          <p:nvPr/>
        </p:nvSpPr>
        <p:spPr>
          <a:xfrm>
            <a:off x="5877607" y="4439790"/>
            <a:ext cx="300038" cy="32521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1E859320-11A1-4EB1-85D8-371EEBCB78AA}"/>
              </a:ext>
            </a:extLst>
          </p:cNvPr>
          <p:cNvSpPr txBox="1"/>
          <p:nvPr/>
        </p:nvSpPr>
        <p:spPr>
          <a:xfrm>
            <a:off x="4831603" y="4862129"/>
            <a:ext cx="1184940" cy="300082"/>
          </a:xfrm>
          <a:prstGeom prst="rect">
            <a:avLst/>
          </a:prstGeom>
          <a:solidFill>
            <a:schemeClr val="bg1"/>
          </a:solidFill>
        </p:spPr>
        <p:txBody>
          <a:bodyPr wrap="none" rtlCol="0">
            <a:spAutoFit/>
          </a:bodyPr>
          <a:lstStyle/>
          <a:p>
            <a:r>
              <a:rPr lang="en-US" sz="1350" dirty="0">
                <a:solidFill>
                  <a:srgbClr val="00B050"/>
                </a:solidFill>
              </a:rPr>
              <a:t>MHB0L02BH</a:t>
            </a:r>
          </a:p>
        </p:txBody>
      </p:sp>
      <p:sp>
        <p:nvSpPr>
          <p:cNvPr id="19" name="Oval 18">
            <a:extLst>
              <a:ext uri="{FF2B5EF4-FFF2-40B4-BE49-F238E27FC236}">
                <a16:creationId xmlns:a16="http://schemas.microsoft.com/office/drawing/2014/main" id="{95974A14-1932-4738-8922-A724941CF8AD}"/>
              </a:ext>
            </a:extLst>
          </p:cNvPr>
          <p:cNvSpPr/>
          <p:nvPr/>
        </p:nvSpPr>
        <p:spPr>
          <a:xfrm>
            <a:off x="7791647" y="4447475"/>
            <a:ext cx="300038" cy="32521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0A295046-A312-44E9-98C3-1F1935D45E43}"/>
              </a:ext>
            </a:extLst>
          </p:cNvPr>
          <p:cNvSpPr txBox="1"/>
          <p:nvPr/>
        </p:nvSpPr>
        <p:spPr>
          <a:xfrm>
            <a:off x="7474814" y="5036501"/>
            <a:ext cx="1059906" cy="300082"/>
          </a:xfrm>
          <a:prstGeom prst="rect">
            <a:avLst/>
          </a:prstGeom>
          <a:solidFill>
            <a:schemeClr val="bg1"/>
          </a:solidFill>
        </p:spPr>
        <p:txBody>
          <a:bodyPr wrap="none" rtlCol="0">
            <a:spAutoFit/>
          </a:bodyPr>
          <a:lstStyle/>
          <a:p>
            <a:r>
              <a:rPr lang="en-US" sz="1350" dirty="0">
                <a:solidFill>
                  <a:srgbClr val="00B050"/>
                </a:solidFill>
              </a:rPr>
              <a:t>MHE0L03V</a:t>
            </a:r>
          </a:p>
        </p:txBody>
      </p:sp>
      <p:sp>
        <p:nvSpPr>
          <p:cNvPr id="21" name="TextBox 20">
            <a:extLst>
              <a:ext uri="{FF2B5EF4-FFF2-40B4-BE49-F238E27FC236}">
                <a16:creationId xmlns:a16="http://schemas.microsoft.com/office/drawing/2014/main" id="{17FC0EB7-A64B-40F5-A476-1FF2D626AAC4}"/>
              </a:ext>
            </a:extLst>
          </p:cNvPr>
          <p:cNvSpPr txBox="1"/>
          <p:nvPr/>
        </p:nvSpPr>
        <p:spPr>
          <a:xfrm>
            <a:off x="2772670" y="5178084"/>
            <a:ext cx="1865382" cy="507831"/>
          </a:xfrm>
          <a:prstGeom prst="rect">
            <a:avLst/>
          </a:prstGeom>
          <a:solidFill>
            <a:schemeClr val="bg2"/>
          </a:solidFill>
        </p:spPr>
        <p:txBody>
          <a:bodyPr wrap="none" rtlCol="0">
            <a:spAutoFit/>
          </a:bodyPr>
          <a:lstStyle/>
          <a:p>
            <a:r>
              <a:rPr lang="en-US" sz="1350" dirty="0"/>
              <a:t>58 inch section</a:t>
            </a:r>
          </a:p>
          <a:p>
            <a:r>
              <a:rPr lang="en-US" sz="1350" dirty="0"/>
              <a:t>Break at yellow markers</a:t>
            </a:r>
          </a:p>
        </p:txBody>
      </p:sp>
      <p:cxnSp>
        <p:nvCxnSpPr>
          <p:cNvPr id="23" name="Straight Arrow Connector 22">
            <a:extLst>
              <a:ext uri="{FF2B5EF4-FFF2-40B4-BE49-F238E27FC236}">
                <a16:creationId xmlns:a16="http://schemas.microsoft.com/office/drawing/2014/main" id="{A719D43B-EDE9-4A44-8476-1A2634725FB1}"/>
              </a:ext>
            </a:extLst>
          </p:cNvPr>
          <p:cNvCxnSpPr>
            <a:cxnSpLocks/>
            <a:stCxn id="19" idx="7"/>
          </p:cNvCxnSpPr>
          <p:nvPr/>
        </p:nvCxnSpPr>
        <p:spPr>
          <a:xfrm flipH="1" flipV="1">
            <a:off x="6315899" y="2565517"/>
            <a:ext cx="1731847" cy="19295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2334492" y="4142856"/>
            <a:ext cx="187036" cy="1745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4" name="Straight Connector 23"/>
          <p:cNvCxnSpPr>
            <a:stCxn id="15" idx="1"/>
            <a:endCxn id="15" idx="5"/>
          </p:cNvCxnSpPr>
          <p:nvPr/>
        </p:nvCxnSpPr>
        <p:spPr>
          <a:xfrm>
            <a:off x="2361883" y="4168421"/>
            <a:ext cx="132254" cy="123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5" idx="7"/>
            <a:endCxn id="15" idx="3"/>
          </p:cNvCxnSpPr>
          <p:nvPr/>
        </p:nvCxnSpPr>
        <p:spPr>
          <a:xfrm flipH="1">
            <a:off x="2361883" y="4168421"/>
            <a:ext cx="132254" cy="123439"/>
          </a:xfrm>
          <a:prstGeom prst="line">
            <a:avLst/>
          </a:prstGeom>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7702359" y="2070018"/>
            <a:ext cx="187036" cy="1745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0" name="Straight Connector 29"/>
          <p:cNvCxnSpPr/>
          <p:nvPr/>
        </p:nvCxnSpPr>
        <p:spPr>
          <a:xfrm>
            <a:off x="7729750" y="2095583"/>
            <a:ext cx="132254" cy="123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729750" y="2095583"/>
            <a:ext cx="132254" cy="123439"/>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145483" y="2070018"/>
            <a:ext cx="187036" cy="1745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3" name="Straight Connector 32"/>
          <p:cNvCxnSpPr/>
          <p:nvPr/>
        </p:nvCxnSpPr>
        <p:spPr>
          <a:xfrm>
            <a:off x="7172874" y="2095583"/>
            <a:ext cx="132254" cy="123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172874" y="2095583"/>
            <a:ext cx="132254" cy="123439"/>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927197" y="2070018"/>
            <a:ext cx="187036" cy="17456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6" name="Straight Connector 35"/>
          <p:cNvCxnSpPr/>
          <p:nvPr/>
        </p:nvCxnSpPr>
        <p:spPr>
          <a:xfrm>
            <a:off x="2954588" y="2095583"/>
            <a:ext cx="132254" cy="12343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954588" y="2095583"/>
            <a:ext cx="132254" cy="12343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694937" y="2070018"/>
            <a:ext cx="187036" cy="1745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9" name="Straight Connector 38"/>
          <p:cNvCxnSpPr/>
          <p:nvPr/>
        </p:nvCxnSpPr>
        <p:spPr>
          <a:xfrm>
            <a:off x="3722328" y="2095583"/>
            <a:ext cx="132254" cy="123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722328" y="2095583"/>
            <a:ext cx="132254" cy="123439"/>
          </a:xfrm>
          <a:prstGeom prst="line">
            <a:avLst/>
          </a:prstGeom>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3120894" y="2070018"/>
            <a:ext cx="187036" cy="1745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2" name="Straight Connector 41"/>
          <p:cNvCxnSpPr/>
          <p:nvPr/>
        </p:nvCxnSpPr>
        <p:spPr>
          <a:xfrm>
            <a:off x="3148285" y="2095583"/>
            <a:ext cx="132254" cy="123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148285" y="2095583"/>
            <a:ext cx="132254" cy="123439"/>
          </a:xfrm>
          <a:prstGeom prst="line">
            <a:avLst/>
          </a:prstGeom>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2740161" y="2070018"/>
            <a:ext cx="187036" cy="1745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5" name="Straight Connector 44"/>
          <p:cNvCxnSpPr/>
          <p:nvPr/>
        </p:nvCxnSpPr>
        <p:spPr>
          <a:xfrm>
            <a:off x="2767552" y="2095583"/>
            <a:ext cx="132254" cy="123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2767552" y="2095583"/>
            <a:ext cx="132254" cy="123439"/>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5908" y="4078867"/>
            <a:ext cx="1334020" cy="300082"/>
          </a:xfrm>
          <a:prstGeom prst="rect">
            <a:avLst/>
          </a:prstGeom>
          <a:noFill/>
        </p:spPr>
        <p:txBody>
          <a:bodyPr wrap="none" rtlCol="0">
            <a:spAutoFit/>
          </a:bodyPr>
          <a:lstStyle/>
          <a:p>
            <a:r>
              <a:rPr lang="en-US" sz="1350" dirty="0"/>
              <a:t>Beamline valves</a:t>
            </a:r>
          </a:p>
        </p:txBody>
      </p:sp>
      <p:cxnSp>
        <p:nvCxnSpPr>
          <p:cNvPr id="49" name="Straight Connector 48"/>
          <p:cNvCxnSpPr/>
          <p:nvPr/>
        </p:nvCxnSpPr>
        <p:spPr>
          <a:xfrm>
            <a:off x="6111221" y="2431877"/>
            <a:ext cx="0" cy="18974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451145" y="2440187"/>
            <a:ext cx="0" cy="18974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8045076" y="2070018"/>
            <a:ext cx="187036" cy="17456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2" name="Straight Connector 51"/>
          <p:cNvCxnSpPr/>
          <p:nvPr/>
        </p:nvCxnSpPr>
        <p:spPr>
          <a:xfrm>
            <a:off x="8072467" y="2095583"/>
            <a:ext cx="132254" cy="12343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072467" y="2095583"/>
            <a:ext cx="132254" cy="12343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8232112" y="2070018"/>
            <a:ext cx="187036" cy="1745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5" name="Straight Connector 54"/>
          <p:cNvCxnSpPr/>
          <p:nvPr/>
        </p:nvCxnSpPr>
        <p:spPr>
          <a:xfrm>
            <a:off x="8259503" y="2095583"/>
            <a:ext cx="132254" cy="123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8259503" y="2095583"/>
            <a:ext cx="132254" cy="123439"/>
          </a:xfrm>
          <a:prstGeom prst="line">
            <a:avLst/>
          </a:prstGeom>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2330334" y="4419255"/>
            <a:ext cx="187036" cy="17456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8" name="Straight Connector 57"/>
          <p:cNvCxnSpPr>
            <a:stCxn id="57" idx="1"/>
            <a:endCxn id="57" idx="5"/>
          </p:cNvCxnSpPr>
          <p:nvPr/>
        </p:nvCxnSpPr>
        <p:spPr>
          <a:xfrm>
            <a:off x="2357725" y="4444820"/>
            <a:ext cx="132254" cy="12343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7" idx="7"/>
            <a:endCxn id="57" idx="3"/>
          </p:cNvCxnSpPr>
          <p:nvPr/>
        </p:nvCxnSpPr>
        <p:spPr>
          <a:xfrm flipH="1">
            <a:off x="2357725" y="4444820"/>
            <a:ext cx="132254" cy="12343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496039" y="4378580"/>
            <a:ext cx="958917" cy="300082"/>
          </a:xfrm>
          <a:prstGeom prst="rect">
            <a:avLst/>
          </a:prstGeom>
          <a:noFill/>
        </p:spPr>
        <p:txBody>
          <a:bodyPr wrap="none" rtlCol="0">
            <a:spAutoFit/>
          </a:bodyPr>
          <a:lstStyle/>
          <a:p>
            <a:r>
              <a:rPr lang="en-US" sz="1350" dirty="0"/>
              <a:t>Fast valves</a:t>
            </a:r>
          </a:p>
        </p:txBody>
      </p:sp>
      <p:sp>
        <p:nvSpPr>
          <p:cNvPr id="62" name="TextBox 61"/>
          <p:cNvSpPr txBox="1"/>
          <p:nvPr/>
        </p:nvSpPr>
        <p:spPr>
          <a:xfrm>
            <a:off x="1743330" y="2359294"/>
            <a:ext cx="694421" cy="300082"/>
          </a:xfrm>
          <a:prstGeom prst="rect">
            <a:avLst/>
          </a:prstGeom>
          <a:solidFill>
            <a:schemeClr val="bg1"/>
          </a:solidFill>
        </p:spPr>
        <p:txBody>
          <a:bodyPr wrap="none" rtlCol="0">
            <a:spAutoFit/>
          </a:bodyPr>
          <a:lstStyle/>
          <a:p>
            <a:r>
              <a:rPr lang="en-US" sz="1350" dirty="0">
                <a:solidFill>
                  <a:srgbClr val="FF0000"/>
                </a:solidFill>
              </a:rPr>
              <a:t>booster</a:t>
            </a:r>
          </a:p>
        </p:txBody>
      </p:sp>
      <p:sp>
        <p:nvSpPr>
          <p:cNvPr id="63" name="TextBox 62"/>
          <p:cNvSpPr txBox="1"/>
          <p:nvPr/>
        </p:nvSpPr>
        <p:spPr>
          <a:xfrm>
            <a:off x="8697543" y="2359553"/>
            <a:ext cx="1098378" cy="300082"/>
          </a:xfrm>
          <a:prstGeom prst="rect">
            <a:avLst/>
          </a:prstGeom>
          <a:solidFill>
            <a:schemeClr val="bg1"/>
          </a:solidFill>
        </p:spPr>
        <p:txBody>
          <a:bodyPr wrap="none" rtlCol="0">
            <a:spAutoFit/>
          </a:bodyPr>
          <a:lstStyle/>
          <a:p>
            <a:r>
              <a:rPr lang="en-US" sz="1350" dirty="0">
                <a:solidFill>
                  <a:srgbClr val="FF0000"/>
                </a:solidFill>
              </a:rPr>
              <a:t>First full CM</a:t>
            </a:r>
          </a:p>
        </p:txBody>
      </p:sp>
      <p:sp>
        <p:nvSpPr>
          <p:cNvPr id="64" name="TextBox 63"/>
          <p:cNvSpPr txBox="1"/>
          <p:nvPr/>
        </p:nvSpPr>
        <p:spPr>
          <a:xfrm>
            <a:off x="3146501" y="2178445"/>
            <a:ext cx="683200" cy="300082"/>
          </a:xfrm>
          <a:prstGeom prst="rect">
            <a:avLst/>
          </a:prstGeom>
          <a:noFill/>
        </p:spPr>
        <p:txBody>
          <a:bodyPr wrap="none" rtlCol="0">
            <a:spAutoFit/>
          </a:bodyPr>
          <a:lstStyle/>
          <a:p>
            <a:r>
              <a:rPr lang="en-US" sz="1350" dirty="0"/>
              <a:t>DP can</a:t>
            </a:r>
          </a:p>
        </p:txBody>
      </p:sp>
      <p:sp>
        <p:nvSpPr>
          <p:cNvPr id="65" name="TextBox 64"/>
          <p:cNvSpPr txBox="1"/>
          <p:nvPr/>
        </p:nvSpPr>
        <p:spPr>
          <a:xfrm>
            <a:off x="7151623" y="2178445"/>
            <a:ext cx="683200" cy="300082"/>
          </a:xfrm>
          <a:prstGeom prst="rect">
            <a:avLst/>
          </a:prstGeom>
          <a:noFill/>
        </p:spPr>
        <p:txBody>
          <a:bodyPr wrap="none" rtlCol="0">
            <a:spAutoFit/>
          </a:bodyPr>
          <a:lstStyle/>
          <a:p>
            <a:r>
              <a:rPr lang="en-US" sz="1350" dirty="0"/>
              <a:t>DP can</a:t>
            </a:r>
          </a:p>
        </p:txBody>
      </p:sp>
      <p:sp>
        <p:nvSpPr>
          <p:cNvPr id="66" name="Oval 65"/>
          <p:cNvSpPr/>
          <p:nvPr/>
        </p:nvSpPr>
        <p:spPr>
          <a:xfrm>
            <a:off x="5247260" y="2219021"/>
            <a:ext cx="187036" cy="174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7" name="Straight Connector 66"/>
          <p:cNvCxnSpPr>
            <a:stCxn id="66" idx="1"/>
            <a:endCxn id="66" idx="5"/>
          </p:cNvCxnSpPr>
          <p:nvPr/>
        </p:nvCxnSpPr>
        <p:spPr>
          <a:xfrm>
            <a:off x="5274651" y="2244586"/>
            <a:ext cx="132254" cy="123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66" idx="7"/>
            <a:endCxn id="66" idx="3"/>
          </p:cNvCxnSpPr>
          <p:nvPr/>
        </p:nvCxnSpPr>
        <p:spPr>
          <a:xfrm flipH="1">
            <a:off x="5274651" y="2244586"/>
            <a:ext cx="132254" cy="123439"/>
          </a:xfrm>
          <a:prstGeom prst="line">
            <a:avLst/>
          </a:prstGeom>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5374029" y="2314617"/>
            <a:ext cx="187036" cy="174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6" name="Straight Connector 75"/>
          <p:cNvCxnSpPr>
            <a:stCxn id="75" idx="1"/>
            <a:endCxn id="75" idx="5"/>
          </p:cNvCxnSpPr>
          <p:nvPr/>
        </p:nvCxnSpPr>
        <p:spPr>
          <a:xfrm>
            <a:off x="5401420" y="2340182"/>
            <a:ext cx="132254" cy="123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5" idx="7"/>
            <a:endCxn id="75" idx="3"/>
          </p:cNvCxnSpPr>
          <p:nvPr/>
        </p:nvCxnSpPr>
        <p:spPr>
          <a:xfrm flipH="1">
            <a:off x="5401420" y="2340182"/>
            <a:ext cx="132254" cy="123439"/>
          </a:xfrm>
          <a:prstGeom prst="line">
            <a:avLst/>
          </a:prstGeom>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5361560" y="2669985"/>
            <a:ext cx="187036" cy="1745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9" name="Straight Connector 78"/>
          <p:cNvCxnSpPr>
            <a:stCxn id="78" idx="1"/>
            <a:endCxn id="78" idx="5"/>
          </p:cNvCxnSpPr>
          <p:nvPr/>
        </p:nvCxnSpPr>
        <p:spPr>
          <a:xfrm>
            <a:off x="5388951" y="2695551"/>
            <a:ext cx="132254" cy="123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8" idx="7"/>
            <a:endCxn id="78" idx="3"/>
          </p:cNvCxnSpPr>
          <p:nvPr/>
        </p:nvCxnSpPr>
        <p:spPr>
          <a:xfrm flipH="1">
            <a:off x="5388951" y="2695551"/>
            <a:ext cx="132254" cy="123439"/>
          </a:xfrm>
          <a:prstGeom prst="line">
            <a:avLst/>
          </a:prstGeom>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315898" y="1891871"/>
            <a:ext cx="536494" cy="300082"/>
          </a:xfrm>
          <a:prstGeom prst="rect">
            <a:avLst/>
          </a:prstGeom>
          <a:noFill/>
        </p:spPr>
        <p:txBody>
          <a:bodyPr wrap="none" rtlCol="0">
            <a:spAutoFit/>
          </a:bodyPr>
          <a:lstStyle/>
          <a:p>
            <a:r>
              <a:rPr lang="en-US" sz="1350" dirty="0"/>
              <a:t>Mott</a:t>
            </a:r>
          </a:p>
        </p:txBody>
      </p:sp>
      <p:sp>
        <p:nvSpPr>
          <p:cNvPr id="3" name="TextBox 2">
            <a:extLst>
              <a:ext uri="{FF2B5EF4-FFF2-40B4-BE49-F238E27FC236}">
                <a16:creationId xmlns:a16="http://schemas.microsoft.com/office/drawing/2014/main" id="{6F46A9C7-6088-29B6-3830-9735A93EE925}"/>
              </a:ext>
            </a:extLst>
          </p:cNvPr>
          <p:cNvSpPr txBox="1"/>
          <p:nvPr/>
        </p:nvSpPr>
        <p:spPr>
          <a:xfrm>
            <a:off x="1765505" y="6240128"/>
            <a:ext cx="1433055" cy="461665"/>
          </a:xfrm>
          <a:prstGeom prst="rect">
            <a:avLst/>
          </a:prstGeom>
          <a:noFill/>
        </p:spPr>
        <p:txBody>
          <a:bodyPr wrap="square">
            <a:spAutoFit/>
          </a:bodyPr>
          <a:lstStyle/>
          <a:p>
            <a:r>
              <a:rPr lang="en-US" dirty="0"/>
              <a:t>Amy Sy</a:t>
            </a:r>
          </a:p>
        </p:txBody>
      </p:sp>
    </p:spTree>
    <p:extLst>
      <p:ext uri="{BB962C8B-B14F-4D97-AF65-F5344CB8AC3E}">
        <p14:creationId xmlns:p14="http://schemas.microsoft.com/office/powerpoint/2010/main" val="1726159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6A6D681-7422-4314-89E4-36876AD4A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774" y="1621557"/>
            <a:ext cx="9095889" cy="6843574"/>
          </a:xfrm>
          <a:prstGeom prst="rect">
            <a:avLst/>
          </a:prstGeom>
        </p:spPr>
      </p:pic>
      <p:sp>
        <p:nvSpPr>
          <p:cNvPr id="2" name="Title 1">
            <a:extLst>
              <a:ext uri="{FF2B5EF4-FFF2-40B4-BE49-F238E27FC236}">
                <a16:creationId xmlns:a16="http://schemas.microsoft.com/office/drawing/2014/main" id="{0DAF76A9-B637-4275-8399-B5521EBF2B54}"/>
              </a:ext>
            </a:extLst>
          </p:cNvPr>
          <p:cNvSpPr>
            <a:spLocks noGrp="1"/>
          </p:cNvSpPr>
          <p:nvPr>
            <p:ph type="title"/>
          </p:nvPr>
        </p:nvSpPr>
        <p:spPr/>
        <p:txBody>
          <a:bodyPr/>
          <a:lstStyle/>
          <a:p>
            <a:r>
              <a:rPr lang="en-US" dirty="0"/>
              <a:t>Moving towards reality: engineering design</a:t>
            </a:r>
          </a:p>
        </p:txBody>
      </p:sp>
      <p:sp>
        <p:nvSpPr>
          <p:cNvPr id="5" name="Slide Number Placeholder 4">
            <a:extLst>
              <a:ext uri="{FF2B5EF4-FFF2-40B4-BE49-F238E27FC236}">
                <a16:creationId xmlns:a16="http://schemas.microsoft.com/office/drawing/2014/main" id="{2F678F6D-90F6-479C-98F0-626BB7392FE2}"/>
              </a:ext>
            </a:extLst>
          </p:cNvPr>
          <p:cNvSpPr>
            <a:spLocks noGrp="1"/>
          </p:cNvSpPr>
          <p:nvPr>
            <p:ph type="sldNum" sz="quarter" idx="12"/>
          </p:nvPr>
        </p:nvSpPr>
        <p:spPr/>
        <p:txBody>
          <a:bodyPr/>
          <a:lstStyle/>
          <a:p>
            <a:fld id="{07E1C93C-5050-FC42-8F10-D22D4F119D13}" type="slidenum">
              <a:rPr lang="en-US" smtClean="0"/>
              <a:pPr/>
              <a:t>39</a:t>
            </a:fld>
            <a:endParaRPr lang="en-US" dirty="0"/>
          </a:p>
        </p:txBody>
      </p:sp>
      <p:sp>
        <p:nvSpPr>
          <p:cNvPr id="7" name="TextBox 6">
            <a:extLst>
              <a:ext uri="{FF2B5EF4-FFF2-40B4-BE49-F238E27FC236}">
                <a16:creationId xmlns:a16="http://schemas.microsoft.com/office/drawing/2014/main" id="{9AAE6BB6-CD5B-4FC2-A672-7D8683F63E00}"/>
              </a:ext>
            </a:extLst>
          </p:cNvPr>
          <p:cNvSpPr txBox="1"/>
          <p:nvPr/>
        </p:nvSpPr>
        <p:spPr>
          <a:xfrm>
            <a:off x="2540048" y="771841"/>
            <a:ext cx="1534331"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Target ladder</a:t>
            </a:r>
          </a:p>
        </p:txBody>
      </p:sp>
      <p:sp>
        <p:nvSpPr>
          <p:cNvPr id="8" name="TextBox 7">
            <a:extLst>
              <a:ext uri="{FF2B5EF4-FFF2-40B4-BE49-F238E27FC236}">
                <a16:creationId xmlns:a16="http://schemas.microsoft.com/office/drawing/2014/main" id="{CBE5B2AA-7AEB-401F-AAEE-B0FB51259C86}"/>
              </a:ext>
            </a:extLst>
          </p:cNvPr>
          <p:cNvSpPr txBox="1"/>
          <p:nvPr/>
        </p:nvSpPr>
        <p:spPr>
          <a:xfrm>
            <a:off x="3654740" y="1817637"/>
            <a:ext cx="1095172"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Aperture</a:t>
            </a:r>
          </a:p>
        </p:txBody>
      </p:sp>
      <p:sp>
        <p:nvSpPr>
          <p:cNvPr id="9" name="TextBox 8">
            <a:extLst>
              <a:ext uri="{FF2B5EF4-FFF2-40B4-BE49-F238E27FC236}">
                <a16:creationId xmlns:a16="http://schemas.microsoft.com/office/drawing/2014/main" id="{B6382412-E653-4602-A74A-110B27EFD737}"/>
              </a:ext>
            </a:extLst>
          </p:cNvPr>
          <p:cNvSpPr txBox="1"/>
          <p:nvPr/>
        </p:nvSpPr>
        <p:spPr>
          <a:xfrm>
            <a:off x="4977609" y="1817637"/>
            <a:ext cx="1095172"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Aperture</a:t>
            </a:r>
          </a:p>
        </p:txBody>
      </p:sp>
      <p:sp>
        <p:nvSpPr>
          <p:cNvPr id="10" name="TextBox 9">
            <a:extLst>
              <a:ext uri="{FF2B5EF4-FFF2-40B4-BE49-F238E27FC236}">
                <a16:creationId xmlns:a16="http://schemas.microsoft.com/office/drawing/2014/main" id="{BB4986BB-3A0A-483F-A4CB-123BDDE300F0}"/>
              </a:ext>
            </a:extLst>
          </p:cNvPr>
          <p:cNvSpPr txBox="1"/>
          <p:nvPr/>
        </p:nvSpPr>
        <p:spPr>
          <a:xfrm>
            <a:off x="5704113" y="2813937"/>
            <a:ext cx="116570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Corrector</a:t>
            </a:r>
          </a:p>
        </p:txBody>
      </p:sp>
      <p:sp>
        <p:nvSpPr>
          <p:cNvPr id="11" name="TextBox 10">
            <a:extLst>
              <a:ext uri="{FF2B5EF4-FFF2-40B4-BE49-F238E27FC236}">
                <a16:creationId xmlns:a16="http://schemas.microsoft.com/office/drawing/2014/main" id="{2208311D-776C-4A69-BBE7-A44759E9E344}"/>
              </a:ext>
            </a:extLst>
          </p:cNvPr>
          <p:cNvSpPr txBox="1"/>
          <p:nvPr/>
        </p:nvSpPr>
        <p:spPr>
          <a:xfrm>
            <a:off x="7902349" y="2816572"/>
            <a:ext cx="116570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Corrector</a:t>
            </a:r>
          </a:p>
        </p:txBody>
      </p:sp>
      <p:sp>
        <p:nvSpPr>
          <p:cNvPr id="12" name="TextBox 11">
            <a:extLst>
              <a:ext uri="{FF2B5EF4-FFF2-40B4-BE49-F238E27FC236}">
                <a16:creationId xmlns:a16="http://schemas.microsoft.com/office/drawing/2014/main" id="{D1680310-C48C-4006-A90B-9C70A4E758CB}"/>
              </a:ext>
            </a:extLst>
          </p:cNvPr>
          <p:cNvSpPr txBox="1"/>
          <p:nvPr/>
        </p:nvSpPr>
        <p:spPr>
          <a:xfrm>
            <a:off x="6597492" y="2413827"/>
            <a:ext cx="1095172"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Solenoid</a:t>
            </a:r>
          </a:p>
        </p:txBody>
      </p:sp>
      <p:sp>
        <p:nvSpPr>
          <p:cNvPr id="13" name="TextBox 12">
            <a:extLst>
              <a:ext uri="{FF2B5EF4-FFF2-40B4-BE49-F238E27FC236}">
                <a16:creationId xmlns:a16="http://schemas.microsoft.com/office/drawing/2014/main" id="{6541E017-B015-465A-B4FF-A4BA025328BA}"/>
              </a:ext>
            </a:extLst>
          </p:cNvPr>
          <p:cNvSpPr txBox="1"/>
          <p:nvPr/>
        </p:nvSpPr>
        <p:spPr>
          <a:xfrm>
            <a:off x="8764488" y="3397918"/>
            <a:ext cx="145584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Helicity coil</a:t>
            </a:r>
          </a:p>
        </p:txBody>
      </p:sp>
      <p:cxnSp>
        <p:nvCxnSpPr>
          <p:cNvPr id="14" name="Straight Arrow Connector 13">
            <a:extLst>
              <a:ext uri="{FF2B5EF4-FFF2-40B4-BE49-F238E27FC236}">
                <a16:creationId xmlns:a16="http://schemas.microsoft.com/office/drawing/2014/main" id="{A07C942C-1FEA-45FA-B73A-E0C78C08B669}"/>
              </a:ext>
            </a:extLst>
          </p:cNvPr>
          <p:cNvCxnSpPr>
            <a:cxnSpLocks/>
          </p:cNvCxnSpPr>
          <p:nvPr/>
        </p:nvCxnSpPr>
        <p:spPr>
          <a:xfrm>
            <a:off x="3454447" y="1160180"/>
            <a:ext cx="0" cy="4858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17176CA-B1FF-491B-8BF9-19DBB5FC04BE}"/>
              </a:ext>
            </a:extLst>
          </p:cNvPr>
          <p:cNvCxnSpPr>
            <a:cxnSpLocks/>
          </p:cNvCxnSpPr>
          <p:nvPr/>
        </p:nvCxnSpPr>
        <p:spPr>
          <a:xfrm>
            <a:off x="4238422" y="2199489"/>
            <a:ext cx="12888" cy="7569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FA791CF-A6BE-4393-8566-C1430670B38F}"/>
              </a:ext>
            </a:extLst>
          </p:cNvPr>
          <p:cNvCxnSpPr>
            <a:cxnSpLocks/>
          </p:cNvCxnSpPr>
          <p:nvPr/>
        </p:nvCxnSpPr>
        <p:spPr>
          <a:xfrm>
            <a:off x="5593917" y="2199489"/>
            <a:ext cx="0" cy="7569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E6EC848-487D-44B2-8B54-483E3C4E3BB3}"/>
              </a:ext>
            </a:extLst>
          </p:cNvPr>
          <p:cNvCxnSpPr>
            <a:cxnSpLocks/>
          </p:cNvCxnSpPr>
          <p:nvPr/>
        </p:nvCxnSpPr>
        <p:spPr>
          <a:xfrm>
            <a:off x="6286965" y="3214048"/>
            <a:ext cx="0" cy="11968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C8D13A0-886A-487D-8D8B-58B8C3BD9E7B}"/>
              </a:ext>
            </a:extLst>
          </p:cNvPr>
          <p:cNvCxnSpPr>
            <a:cxnSpLocks/>
          </p:cNvCxnSpPr>
          <p:nvPr/>
        </p:nvCxnSpPr>
        <p:spPr>
          <a:xfrm>
            <a:off x="7094657" y="2770329"/>
            <a:ext cx="0" cy="6196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36735FB-E614-4390-A269-5FC0FCD3B8DE}"/>
              </a:ext>
            </a:extLst>
          </p:cNvPr>
          <p:cNvCxnSpPr>
            <a:cxnSpLocks/>
          </p:cNvCxnSpPr>
          <p:nvPr/>
        </p:nvCxnSpPr>
        <p:spPr>
          <a:xfrm>
            <a:off x="8455100" y="3236588"/>
            <a:ext cx="0" cy="10935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093C62C-D523-4AEB-897B-F42877D10612}"/>
              </a:ext>
            </a:extLst>
          </p:cNvPr>
          <p:cNvCxnSpPr>
            <a:cxnSpLocks/>
          </p:cNvCxnSpPr>
          <p:nvPr/>
        </p:nvCxnSpPr>
        <p:spPr>
          <a:xfrm>
            <a:off x="9245143" y="3798028"/>
            <a:ext cx="0" cy="4858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3939405-995B-450C-90C7-29E03DD6D587}"/>
              </a:ext>
            </a:extLst>
          </p:cNvPr>
          <p:cNvSpPr txBox="1"/>
          <p:nvPr/>
        </p:nvSpPr>
        <p:spPr>
          <a:xfrm>
            <a:off x="8250264" y="961540"/>
            <a:ext cx="2390398" cy="83099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 Hays, S. Gregory]</a:t>
            </a:r>
          </a:p>
        </p:txBody>
      </p:sp>
    </p:spTree>
    <p:extLst>
      <p:ext uri="{BB962C8B-B14F-4D97-AF65-F5344CB8AC3E}">
        <p14:creationId xmlns:p14="http://schemas.microsoft.com/office/powerpoint/2010/main" val="748467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297E6-7678-4B71-95B7-EC3FB86B02B3}"/>
              </a:ext>
            </a:extLst>
          </p:cNvPr>
          <p:cNvSpPr>
            <a:spLocks noGrp="1"/>
          </p:cNvSpPr>
          <p:nvPr>
            <p:ph type="title"/>
          </p:nvPr>
        </p:nvSpPr>
        <p:spPr/>
        <p:txBody>
          <a:bodyPr/>
          <a:lstStyle/>
          <a:p>
            <a:r>
              <a:rPr lang="en-US" dirty="0"/>
              <a:t>PAC approved e+ experiments</a:t>
            </a:r>
          </a:p>
        </p:txBody>
      </p:sp>
      <p:pic>
        <p:nvPicPr>
          <p:cNvPr id="4" name="Picture 3">
            <a:extLst>
              <a:ext uri="{FF2B5EF4-FFF2-40B4-BE49-F238E27FC236}">
                <a16:creationId xmlns:a16="http://schemas.microsoft.com/office/drawing/2014/main" id="{AB917DD7-09FC-4834-89B7-001C8CED6A71}"/>
              </a:ext>
            </a:extLst>
          </p:cNvPr>
          <p:cNvPicPr>
            <a:picLocks noChangeAspect="1"/>
          </p:cNvPicPr>
          <p:nvPr/>
        </p:nvPicPr>
        <p:blipFill>
          <a:blip r:embed="rId3"/>
          <a:stretch>
            <a:fillRect/>
          </a:stretch>
        </p:blipFill>
        <p:spPr>
          <a:xfrm>
            <a:off x="1524000" y="861646"/>
            <a:ext cx="9144000" cy="5134708"/>
          </a:xfrm>
          <a:prstGeom prst="rect">
            <a:avLst/>
          </a:prstGeom>
        </p:spPr>
      </p:pic>
    </p:spTree>
    <p:extLst>
      <p:ext uri="{BB962C8B-B14F-4D97-AF65-F5344CB8AC3E}">
        <p14:creationId xmlns:p14="http://schemas.microsoft.com/office/powerpoint/2010/main" val="114449781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A4133-FEE0-B548-BBAC-AFFEADC7BA54}"/>
              </a:ext>
            </a:extLst>
          </p:cNvPr>
          <p:cNvSpPr>
            <a:spLocks noGrp="1"/>
          </p:cNvSpPr>
          <p:nvPr>
            <p:ph type="title"/>
          </p:nvPr>
        </p:nvSpPr>
        <p:spPr/>
        <p:txBody>
          <a:bodyPr>
            <a:normAutofit/>
          </a:bodyPr>
          <a:lstStyle/>
          <a:p>
            <a:r>
              <a:rPr lang="en-US" dirty="0"/>
              <a:t>Reversing polarity in magnets, how fast can we go ?</a:t>
            </a:r>
          </a:p>
        </p:txBody>
      </p:sp>
      <p:sp>
        <p:nvSpPr>
          <p:cNvPr id="5" name="Slide Number Placeholder 4">
            <a:extLst>
              <a:ext uri="{FF2B5EF4-FFF2-40B4-BE49-F238E27FC236}">
                <a16:creationId xmlns:a16="http://schemas.microsoft.com/office/drawing/2014/main" id="{3C1CD65A-2101-5249-BAA4-331137C37FE9}"/>
              </a:ext>
            </a:extLst>
          </p:cNvPr>
          <p:cNvSpPr>
            <a:spLocks noGrp="1"/>
          </p:cNvSpPr>
          <p:nvPr>
            <p:ph type="sldNum" sz="quarter" idx="12"/>
          </p:nvPr>
        </p:nvSpPr>
        <p:spPr/>
        <p:txBody>
          <a:bodyPr/>
          <a:lstStyle/>
          <a:p>
            <a:fld id="{07E1C93C-5050-FC42-8F10-D22D4F119D13}" type="slidenum">
              <a:rPr lang="en-US" smtClean="0"/>
              <a:pPr/>
              <a:t>40</a:t>
            </a:fld>
            <a:endParaRPr lang="en-US" dirty="0"/>
          </a:p>
        </p:txBody>
      </p:sp>
      <p:sp>
        <p:nvSpPr>
          <p:cNvPr id="9" name="TextBox 8">
            <a:extLst>
              <a:ext uri="{FF2B5EF4-FFF2-40B4-BE49-F238E27FC236}">
                <a16:creationId xmlns:a16="http://schemas.microsoft.com/office/drawing/2014/main" id="{23F1EF6F-1A0A-534A-8A2E-F892AAA94C5E}"/>
              </a:ext>
            </a:extLst>
          </p:cNvPr>
          <p:cNvSpPr txBox="1"/>
          <p:nvPr/>
        </p:nvSpPr>
        <p:spPr>
          <a:xfrm>
            <a:off x="5119186" y="1632902"/>
            <a:ext cx="5469007" cy="4039567"/>
          </a:xfrm>
          <a:prstGeom prst="rect">
            <a:avLst/>
          </a:prstGeom>
          <a:noFill/>
        </p:spPr>
        <p:txBody>
          <a:bodyPr wrap="square" rtlCol="0">
            <a:spAutoFit/>
          </a:bodyPr>
          <a:lstStyle/>
          <a:p>
            <a:r>
              <a:rPr lang="en-US" sz="1350" b="1" dirty="0"/>
              <a:t>Reversing polarity of 2100 CEBAF magnets (S. Philip Head DC Power group)</a:t>
            </a:r>
          </a:p>
          <a:p>
            <a:pPr marL="214313" indent="-214313">
              <a:buFont typeface="Arial" panose="020B0604020202020204" pitchFamily="34" charset="0"/>
              <a:buChar char="•"/>
            </a:pPr>
            <a:r>
              <a:rPr lang="en-US" sz="1350" dirty="0"/>
              <a:t>&gt;1900 (correctors &amp; quads) already bipolar operation</a:t>
            </a:r>
          </a:p>
          <a:p>
            <a:pPr marL="214313" indent="-214313">
              <a:buFont typeface="Arial" panose="020B0604020202020204" pitchFamily="34" charset="0"/>
              <a:buChar char="•"/>
            </a:pPr>
            <a:r>
              <a:rPr lang="en-US" sz="1350" dirty="0"/>
              <a:t>39 (recirculation/transport dipoles) will require engineered solution</a:t>
            </a:r>
          </a:p>
          <a:p>
            <a:pPr marL="557213" lvl="1" indent="-214313">
              <a:buFont typeface="Courier New" panose="02070309020205020404" pitchFamily="49" charset="0"/>
              <a:buChar char="o"/>
            </a:pPr>
            <a:r>
              <a:rPr lang="en-US" sz="1350" dirty="0"/>
              <a:t>21 recirculation &amp; dog-leg</a:t>
            </a:r>
          </a:p>
          <a:p>
            <a:pPr marL="557213" lvl="1" indent="-214313">
              <a:buFont typeface="Courier New" panose="02070309020205020404" pitchFamily="49" charset="0"/>
              <a:buChar char="o"/>
            </a:pPr>
            <a:r>
              <a:rPr lang="en-US" sz="1350" dirty="0"/>
              <a:t>12 extraction units</a:t>
            </a:r>
          </a:p>
          <a:p>
            <a:pPr marL="557213" lvl="1" indent="-214313">
              <a:buFont typeface="Courier New" panose="02070309020205020404" pitchFamily="49" charset="0"/>
              <a:buChar char="o"/>
            </a:pPr>
            <a:r>
              <a:rPr lang="en-US" sz="1350" dirty="0"/>
              <a:t>6 end-station transport/dump</a:t>
            </a:r>
          </a:p>
          <a:p>
            <a:pPr marL="214313" indent="-214313">
              <a:buFont typeface="Arial" panose="020B0604020202020204" pitchFamily="34" charset="0"/>
              <a:buChar char="•"/>
            </a:pPr>
            <a:r>
              <a:rPr lang="en-US" sz="1350" dirty="0"/>
              <a:t>Hall D is only permanent magnet – would have to be rotated</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a:p>
            <a:r>
              <a:rPr lang="en-US" sz="1350" b="1" dirty="0"/>
              <a:t>Magnetic Field Integrity (M. </a:t>
            </a:r>
            <a:r>
              <a:rPr lang="en-US" sz="1350" b="1" dirty="0" err="1"/>
              <a:t>Tiefenback</a:t>
            </a:r>
            <a:r>
              <a:rPr lang="en-US" sz="1350" b="1" dirty="0"/>
              <a:t> CEBAF magnet systems integrator)</a:t>
            </a:r>
          </a:p>
          <a:p>
            <a:pPr marL="214313" indent="-214313">
              <a:buFont typeface="Arial" panose="020B0604020202020204" pitchFamily="34" charset="0"/>
              <a:buChar char="•"/>
            </a:pPr>
            <a:r>
              <a:rPr lang="en-US" sz="1350" dirty="0"/>
              <a:t>Unipolar dipoles would need to be deliberately tested</a:t>
            </a:r>
          </a:p>
          <a:p>
            <a:pPr marL="557213" lvl="1" indent="-214313">
              <a:buFont typeface="Courier New" panose="02070309020205020404" pitchFamily="49" charset="0"/>
              <a:buChar char="o"/>
            </a:pPr>
            <a:r>
              <a:rPr lang="en-US" sz="1350" dirty="0"/>
              <a:t>demonstrate field restores after polarity inversion</a:t>
            </a:r>
          </a:p>
          <a:p>
            <a:pPr marL="557213" lvl="1" indent="-214313">
              <a:buFont typeface="Courier New" panose="02070309020205020404" pitchFamily="49" charset="0"/>
              <a:buChar char="o"/>
            </a:pPr>
            <a:r>
              <a:rPr lang="en-US" sz="1350" dirty="0"/>
              <a:t>quantify possible systematic effects</a:t>
            </a:r>
          </a:p>
          <a:p>
            <a:pPr marL="214313" indent="-214313">
              <a:buFont typeface="Arial" panose="020B0604020202020204" pitchFamily="34" charset="0"/>
              <a:buChar char="•"/>
            </a:pPr>
            <a:r>
              <a:rPr lang="en-US" sz="1350" dirty="0"/>
              <a:t>Soft iron steel are expected to perform well under polarity reversal</a:t>
            </a:r>
          </a:p>
          <a:p>
            <a:pPr marL="214313" indent="-214313">
              <a:buFont typeface="Arial" panose="020B0604020202020204" pitchFamily="34" charset="0"/>
              <a:buChar char="•"/>
            </a:pPr>
            <a:r>
              <a:rPr lang="en-US" sz="1350" dirty="0"/>
              <a:t>Two decades of operation suggest remnant fields &lt;20 G tolerable</a:t>
            </a:r>
          </a:p>
          <a:p>
            <a:pPr marL="557213" lvl="1" indent="-214313">
              <a:buFont typeface="Courier New" panose="02070309020205020404" pitchFamily="49" charset="0"/>
              <a:buChar char="o"/>
            </a:pPr>
            <a:r>
              <a:rPr lang="en-US" sz="1350" dirty="0"/>
              <a:t>Sudden power supply trips introduce uncontrolled flux</a:t>
            </a:r>
          </a:p>
          <a:p>
            <a:pPr marL="557213" lvl="1" indent="-214313">
              <a:buFont typeface="Courier New" panose="02070309020205020404" pitchFamily="49" charset="0"/>
              <a:buChar char="o"/>
            </a:pPr>
            <a:r>
              <a:rPr lang="en-US" sz="1350" dirty="0"/>
              <a:t>Modifications to power supplies or field maps</a:t>
            </a:r>
          </a:p>
        </p:txBody>
      </p:sp>
      <p:pic>
        <p:nvPicPr>
          <p:cNvPr id="11" name="Picture 10">
            <a:extLst>
              <a:ext uri="{FF2B5EF4-FFF2-40B4-BE49-F238E27FC236}">
                <a16:creationId xmlns:a16="http://schemas.microsoft.com/office/drawing/2014/main" id="{6606C398-0DA2-E84E-95DC-C0E205DF055B}"/>
              </a:ext>
            </a:extLst>
          </p:cNvPr>
          <p:cNvPicPr>
            <a:picLocks noChangeAspect="1"/>
          </p:cNvPicPr>
          <p:nvPr/>
        </p:nvPicPr>
        <p:blipFill>
          <a:blip r:embed="rId2"/>
          <a:stretch>
            <a:fillRect/>
          </a:stretch>
        </p:blipFill>
        <p:spPr>
          <a:xfrm>
            <a:off x="1755085" y="1670057"/>
            <a:ext cx="3182456" cy="2146024"/>
          </a:xfrm>
          <a:prstGeom prst="rect">
            <a:avLst/>
          </a:prstGeom>
        </p:spPr>
      </p:pic>
      <p:sp>
        <p:nvSpPr>
          <p:cNvPr id="3" name="TextBox 2">
            <a:extLst>
              <a:ext uri="{FF2B5EF4-FFF2-40B4-BE49-F238E27FC236}">
                <a16:creationId xmlns:a16="http://schemas.microsoft.com/office/drawing/2014/main" id="{22FC9322-960D-43F7-D2C9-C99ECB46C12B}"/>
              </a:ext>
            </a:extLst>
          </p:cNvPr>
          <p:cNvSpPr txBox="1"/>
          <p:nvPr/>
        </p:nvSpPr>
        <p:spPr>
          <a:xfrm>
            <a:off x="1331105" y="4857138"/>
            <a:ext cx="3606436" cy="461665"/>
          </a:xfrm>
          <a:prstGeom prst="rect">
            <a:avLst/>
          </a:prstGeom>
          <a:noFill/>
        </p:spPr>
        <p:txBody>
          <a:bodyPr wrap="none" rtlCol="0">
            <a:spAutoFit/>
          </a:bodyPr>
          <a:lstStyle/>
          <a:p>
            <a:r>
              <a:rPr lang="en-US" dirty="0"/>
              <a:t>Technote JLAB-TN-23-043</a:t>
            </a:r>
          </a:p>
        </p:txBody>
      </p:sp>
    </p:spTree>
    <p:extLst>
      <p:ext uri="{BB962C8B-B14F-4D97-AF65-F5344CB8AC3E}">
        <p14:creationId xmlns:p14="http://schemas.microsoft.com/office/powerpoint/2010/main" val="1509069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14350-54A4-C5D8-1B06-F8E60F1F6331}"/>
              </a:ext>
            </a:extLst>
          </p:cNvPr>
          <p:cNvSpPr>
            <a:spLocks noGrp="1"/>
          </p:cNvSpPr>
          <p:nvPr>
            <p:ph type="title"/>
          </p:nvPr>
        </p:nvSpPr>
        <p:spPr/>
        <p:txBody>
          <a:bodyPr>
            <a:normAutofit/>
          </a:bodyPr>
          <a:lstStyle/>
          <a:p>
            <a:r>
              <a:rPr lang="en-US" dirty="0"/>
              <a:t>3-Year R&amp;D overview – aggressively pursuing FOA’s</a:t>
            </a:r>
          </a:p>
        </p:txBody>
      </p:sp>
      <p:pic>
        <p:nvPicPr>
          <p:cNvPr id="66" name="Picture 65">
            <a:extLst>
              <a:ext uri="{FF2B5EF4-FFF2-40B4-BE49-F238E27FC236}">
                <a16:creationId xmlns:a16="http://schemas.microsoft.com/office/drawing/2014/main" id="{7D0E35E1-F104-C089-ACA9-F1D7B4FCFAC3}"/>
              </a:ext>
            </a:extLst>
          </p:cNvPr>
          <p:cNvPicPr>
            <a:picLocks noChangeAspect="1"/>
          </p:cNvPicPr>
          <p:nvPr/>
        </p:nvPicPr>
        <p:blipFill>
          <a:blip r:embed="rId2"/>
          <a:stretch>
            <a:fillRect/>
          </a:stretch>
        </p:blipFill>
        <p:spPr>
          <a:xfrm>
            <a:off x="2934069" y="1410579"/>
            <a:ext cx="7364743" cy="4161042"/>
          </a:xfrm>
          <a:prstGeom prst="rect">
            <a:avLst/>
          </a:prstGeom>
        </p:spPr>
      </p:pic>
    </p:spTree>
    <p:extLst>
      <p:ext uri="{BB962C8B-B14F-4D97-AF65-F5344CB8AC3E}">
        <p14:creationId xmlns:p14="http://schemas.microsoft.com/office/powerpoint/2010/main" val="2273522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1D3D-64D1-48C7-AB81-CD27C38B7E71}"/>
              </a:ext>
            </a:extLst>
          </p:cNvPr>
          <p:cNvSpPr>
            <a:spLocks noGrp="1"/>
          </p:cNvSpPr>
          <p:nvPr>
            <p:ph type="title"/>
          </p:nvPr>
        </p:nvSpPr>
        <p:spPr/>
        <p:txBody>
          <a:bodyPr/>
          <a:lstStyle/>
          <a:p>
            <a:r>
              <a:rPr lang="en-US" dirty="0"/>
              <a:t>Two photon exchange</a:t>
            </a:r>
          </a:p>
        </p:txBody>
      </p:sp>
      <p:pic>
        <p:nvPicPr>
          <p:cNvPr id="4" name="Picture 3">
            <a:extLst>
              <a:ext uri="{FF2B5EF4-FFF2-40B4-BE49-F238E27FC236}">
                <a16:creationId xmlns:a16="http://schemas.microsoft.com/office/drawing/2014/main" id="{15C461AC-1CAC-4284-94C4-160FABE5DAF4}"/>
              </a:ext>
            </a:extLst>
          </p:cNvPr>
          <p:cNvPicPr>
            <a:picLocks noChangeAspect="1"/>
          </p:cNvPicPr>
          <p:nvPr/>
        </p:nvPicPr>
        <p:blipFill>
          <a:blip r:embed="rId3"/>
          <a:stretch>
            <a:fillRect/>
          </a:stretch>
        </p:blipFill>
        <p:spPr>
          <a:xfrm>
            <a:off x="1524000" y="990600"/>
            <a:ext cx="9144000" cy="4876800"/>
          </a:xfrm>
          <a:prstGeom prst="rect">
            <a:avLst/>
          </a:prstGeom>
        </p:spPr>
      </p:pic>
    </p:spTree>
    <p:extLst>
      <p:ext uri="{BB962C8B-B14F-4D97-AF65-F5344CB8AC3E}">
        <p14:creationId xmlns:p14="http://schemas.microsoft.com/office/powerpoint/2010/main" val="164959525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5052A-2972-4442-99EC-7ADF402F0FE1}"/>
              </a:ext>
            </a:extLst>
          </p:cNvPr>
          <p:cNvSpPr>
            <a:spLocks noGrp="1"/>
          </p:cNvSpPr>
          <p:nvPr>
            <p:ph type="title"/>
          </p:nvPr>
        </p:nvSpPr>
        <p:spPr/>
        <p:txBody>
          <a:bodyPr/>
          <a:lstStyle/>
          <a:p>
            <a:r>
              <a:rPr lang="en-US" dirty="0"/>
              <a:t>Impact of using a positron beam</a:t>
            </a:r>
          </a:p>
        </p:txBody>
      </p:sp>
      <p:pic>
        <p:nvPicPr>
          <p:cNvPr id="4" name="Picture 3">
            <a:extLst>
              <a:ext uri="{FF2B5EF4-FFF2-40B4-BE49-F238E27FC236}">
                <a16:creationId xmlns:a16="http://schemas.microsoft.com/office/drawing/2014/main" id="{480CE216-39EA-4F34-BF3A-39C4481303DE}"/>
              </a:ext>
            </a:extLst>
          </p:cNvPr>
          <p:cNvPicPr>
            <a:picLocks noChangeAspect="1"/>
          </p:cNvPicPr>
          <p:nvPr/>
        </p:nvPicPr>
        <p:blipFill>
          <a:blip r:embed="rId3"/>
          <a:stretch>
            <a:fillRect/>
          </a:stretch>
        </p:blipFill>
        <p:spPr>
          <a:xfrm>
            <a:off x="758615" y="850900"/>
            <a:ext cx="9909386" cy="5308600"/>
          </a:xfrm>
          <a:prstGeom prst="rect">
            <a:avLst/>
          </a:prstGeom>
        </p:spPr>
      </p:pic>
    </p:spTree>
    <p:extLst>
      <p:ext uri="{BB962C8B-B14F-4D97-AF65-F5344CB8AC3E}">
        <p14:creationId xmlns:p14="http://schemas.microsoft.com/office/powerpoint/2010/main" val="148593199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DF686-B940-4F67-B0F3-92A13093F9F2}"/>
              </a:ext>
            </a:extLst>
          </p:cNvPr>
          <p:cNvSpPr>
            <a:spLocks noGrp="1"/>
          </p:cNvSpPr>
          <p:nvPr>
            <p:ph type="title"/>
          </p:nvPr>
        </p:nvSpPr>
        <p:spPr/>
        <p:txBody>
          <a:bodyPr/>
          <a:lstStyle/>
          <a:p>
            <a:r>
              <a:rPr lang="en-US" dirty="0" err="1"/>
              <a:t>Rosenbluth</a:t>
            </a:r>
            <a:r>
              <a:rPr lang="en-US" dirty="0"/>
              <a:t> method</a:t>
            </a:r>
          </a:p>
        </p:txBody>
      </p:sp>
      <p:pic>
        <p:nvPicPr>
          <p:cNvPr id="4" name="Picture 3">
            <a:extLst>
              <a:ext uri="{FF2B5EF4-FFF2-40B4-BE49-F238E27FC236}">
                <a16:creationId xmlns:a16="http://schemas.microsoft.com/office/drawing/2014/main" id="{FF1D5788-BDFC-410E-9292-3D7C8CAC8C65}"/>
              </a:ext>
            </a:extLst>
          </p:cNvPr>
          <p:cNvPicPr>
            <a:picLocks noChangeAspect="1"/>
          </p:cNvPicPr>
          <p:nvPr/>
        </p:nvPicPr>
        <p:blipFill>
          <a:blip r:embed="rId3"/>
          <a:stretch>
            <a:fillRect/>
          </a:stretch>
        </p:blipFill>
        <p:spPr>
          <a:xfrm>
            <a:off x="722164" y="1948689"/>
            <a:ext cx="3829584" cy="438211"/>
          </a:xfrm>
          <a:prstGeom prst="rect">
            <a:avLst/>
          </a:prstGeom>
        </p:spPr>
      </p:pic>
      <p:pic>
        <p:nvPicPr>
          <p:cNvPr id="5" name="Picture 4">
            <a:extLst>
              <a:ext uri="{FF2B5EF4-FFF2-40B4-BE49-F238E27FC236}">
                <a16:creationId xmlns:a16="http://schemas.microsoft.com/office/drawing/2014/main" id="{0D29F81D-88FB-4288-9C52-9065D6055E6B}"/>
              </a:ext>
            </a:extLst>
          </p:cNvPr>
          <p:cNvPicPr>
            <a:picLocks noChangeAspect="1"/>
          </p:cNvPicPr>
          <p:nvPr/>
        </p:nvPicPr>
        <p:blipFill>
          <a:blip r:embed="rId4"/>
          <a:stretch>
            <a:fillRect/>
          </a:stretch>
        </p:blipFill>
        <p:spPr>
          <a:xfrm>
            <a:off x="722164" y="1278350"/>
            <a:ext cx="2924583" cy="285790"/>
          </a:xfrm>
          <a:prstGeom prst="rect">
            <a:avLst/>
          </a:prstGeom>
        </p:spPr>
      </p:pic>
      <p:pic>
        <p:nvPicPr>
          <p:cNvPr id="6" name="Picture 5">
            <a:extLst>
              <a:ext uri="{FF2B5EF4-FFF2-40B4-BE49-F238E27FC236}">
                <a16:creationId xmlns:a16="http://schemas.microsoft.com/office/drawing/2014/main" id="{A147787B-326A-494C-8091-C53CECE12CBE}"/>
              </a:ext>
            </a:extLst>
          </p:cNvPr>
          <p:cNvPicPr>
            <a:picLocks noChangeAspect="1"/>
          </p:cNvPicPr>
          <p:nvPr/>
        </p:nvPicPr>
        <p:blipFill>
          <a:blip r:embed="rId5"/>
          <a:stretch>
            <a:fillRect/>
          </a:stretch>
        </p:blipFill>
        <p:spPr>
          <a:xfrm>
            <a:off x="3928904" y="1288830"/>
            <a:ext cx="2219635" cy="23815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054ED06-5247-4B7B-814A-5DFA888C4914}"/>
                  </a:ext>
                </a:extLst>
              </p:cNvPr>
              <p:cNvSpPr txBox="1"/>
              <p:nvPr/>
            </p:nvSpPr>
            <p:spPr>
              <a:xfrm>
                <a:off x="205152" y="2677517"/>
                <a:ext cx="6902852" cy="2308324"/>
              </a:xfrm>
              <a:prstGeom prst="rect">
                <a:avLst/>
              </a:prstGeom>
              <a:noFill/>
            </p:spPr>
            <p:txBody>
              <a:bodyPr wrap="none" rtlCol="0">
                <a:spAutoFit/>
              </a:bodyPr>
              <a:lstStyle/>
              <a:p>
                <a:r>
                  <a:rPr lang="en-US" dirty="0"/>
                  <a:t>We detect scattered e- and vary beam energy</a:t>
                </a:r>
                <a:br>
                  <a:rPr lang="en-US" dirty="0"/>
                </a:br>
                <a:r>
                  <a:rPr lang="en-US" dirty="0"/>
                  <a:t>and spectrometer positions  to extract the form factors.</a:t>
                </a:r>
              </a:p>
              <a:p>
                <a:endParaRPr lang="en-US" dirty="0"/>
              </a:p>
              <a:p>
                <a:r>
                  <a:rPr lang="en-US" dirty="0"/>
                  <a:t>At Fixed       , cross-section depends linearly on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t>, and</a:t>
                </a:r>
                <a:br>
                  <a:rPr lang="en-US" dirty="0"/>
                </a:br>
                <a:r>
                  <a:rPr lang="en-US" dirty="0"/>
                  <a:t> we can fit.</a:t>
                </a:r>
              </a:p>
              <a:p>
                <a:endParaRPr lang="en-US" dirty="0"/>
              </a:p>
            </p:txBody>
          </p:sp>
        </mc:Choice>
        <mc:Fallback xmlns="">
          <p:sp>
            <p:nvSpPr>
              <p:cNvPr id="7" name="TextBox 6">
                <a:extLst>
                  <a:ext uri="{FF2B5EF4-FFF2-40B4-BE49-F238E27FC236}">
                    <a16:creationId xmlns:a16="http://schemas.microsoft.com/office/drawing/2014/main" id="{E054ED06-5247-4B7B-814A-5DFA888C4914}"/>
                  </a:ext>
                </a:extLst>
              </p:cNvPr>
              <p:cNvSpPr txBox="1">
                <a:spLocks noRot="1" noChangeAspect="1" noMove="1" noResize="1" noEditPoints="1" noAdjustHandles="1" noChangeArrowheads="1" noChangeShapeType="1" noTextEdit="1"/>
              </p:cNvSpPr>
              <p:nvPr/>
            </p:nvSpPr>
            <p:spPr>
              <a:xfrm>
                <a:off x="205152" y="2677517"/>
                <a:ext cx="6902852" cy="2308324"/>
              </a:xfrm>
              <a:prstGeom prst="rect">
                <a:avLst/>
              </a:prstGeom>
              <a:blipFill>
                <a:blip r:embed="rId6"/>
                <a:stretch>
                  <a:fillRect l="-1413" t="-2111" r="-4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D5632F8-95E8-479B-82D5-F83FF406C58E}"/>
                  </a:ext>
                </a:extLst>
              </p:cNvPr>
              <p:cNvSpPr txBox="1"/>
              <p:nvPr/>
            </p:nvSpPr>
            <p:spPr>
              <a:xfrm>
                <a:off x="482509" y="4978576"/>
                <a:ext cx="11684737" cy="830997"/>
              </a:xfrm>
              <a:prstGeom prst="rect">
                <a:avLst/>
              </a:prstGeom>
              <a:noFill/>
            </p:spPr>
            <p:txBody>
              <a:bodyPr wrap="none" rtlCol="0">
                <a:spAutoFit/>
              </a:bodyPr>
              <a:lstStyle/>
              <a:p>
                <a:r>
                  <a:rPr lang="en-US" dirty="0"/>
                  <a:t>However,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𝐸</m:t>
                        </m:r>
                      </m:sub>
                    </m:sSub>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e>
                    </m:d>
                  </m:oMath>
                </a14:m>
                <a:r>
                  <a:rPr lang="en-US" dirty="0"/>
                  <a:t> is suppressed at higher      , rendering the method sensitive to experimental</a:t>
                </a:r>
                <a:br>
                  <a:rPr lang="en-US" dirty="0"/>
                </a:br>
                <a:r>
                  <a:rPr lang="en-US" dirty="0"/>
                  <a:t>errors.</a:t>
                </a:r>
              </a:p>
            </p:txBody>
          </p:sp>
        </mc:Choice>
        <mc:Fallback xmlns="">
          <p:sp>
            <p:nvSpPr>
              <p:cNvPr id="10" name="TextBox 9">
                <a:extLst>
                  <a:ext uri="{FF2B5EF4-FFF2-40B4-BE49-F238E27FC236}">
                    <a16:creationId xmlns:a16="http://schemas.microsoft.com/office/drawing/2014/main" id="{1D5632F8-95E8-479B-82D5-F83FF406C58E}"/>
                  </a:ext>
                </a:extLst>
              </p:cNvPr>
              <p:cNvSpPr txBox="1">
                <a:spLocks noRot="1" noChangeAspect="1" noMove="1" noResize="1" noEditPoints="1" noAdjustHandles="1" noChangeArrowheads="1" noChangeShapeType="1" noTextEdit="1"/>
              </p:cNvSpPr>
              <p:nvPr/>
            </p:nvSpPr>
            <p:spPr>
              <a:xfrm>
                <a:off x="482509" y="4978576"/>
                <a:ext cx="11684737" cy="830997"/>
              </a:xfrm>
              <a:prstGeom prst="rect">
                <a:avLst/>
              </a:prstGeom>
              <a:blipFill>
                <a:blip r:embed="rId7"/>
                <a:stretch>
                  <a:fillRect l="-782" t="-5882"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D903440-4DFD-4EE3-BA03-0FF7CBC3B468}"/>
                  </a:ext>
                </a:extLst>
              </p:cNvPr>
              <p:cNvSpPr txBox="1"/>
              <p:nvPr/>
            </p:nvSpPr>
            <p:spPr>
              <a:xfrm>
                <a:off x="1549309" y="3827763"/>
                <a:ext cx="4369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m:oMathPara>
                </a14:m>
                <a:endParaRPr lang="en-US" dirty="0"/>
              </a:p>
            </p:txBody>
          </p:sp>
        </mc:Choice>
        <mc:Fallback xmlns="">
          <p:sp>
            <p:nvSpPr>
              <p:cNvPr id="11" name="TextBox 10">
                <a:extLst>
                  <a:ext uri="{FF2B5EF4-FFF2-40B4-BE49-F238E27FC236}">
                    <a16:creationId xmlns:a16="http://schemas.microsoft.com/office/drawing/2014/main" id="{2D903440-4DFD-4EE3-BA03-0FF7CBC3B468}"/>
                  </a:ext>
                </a:extLst>
              </p:cNvPr>
              <p:cNvSpPr txBox="1">
                <a:spLocks noRot="1" noChangeAspect="1" noMove="1" noResize="1" noEditPoints="1" noAdjustHandles="1" noChangeArrowheads="1" noChangeShapeType="1" noTextEdit="1"/>
              </p:cNvSpPr>
              <p:nvPr/>
            </p:nvSpPr>
            <p:spPr>
              <a:xfrm>
                <a:off x="1549309" y="3827763"/>
                <a:ext cx="436979" cy="369332"/>
              </a:xfrm>
              <a:prstGeom prst="rect">
                <a:avLst/>
              </a:prstGeom>
              <a:blipFill>
                <a:blip r:embed="rId8"/>
                <a:stretch>
                  <a:fillRect l="-20833" r="-4167" b="-3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9D1D0C0-C493-4EF3-B65E-8A70F9C14C14}"/>
                  </a:ext>
                </a:extLst>
              </p:cNvPr>
              <p:cNvSpPr txBox="1"/>
              <p:nvPr/>
            </p:nvSpPr>
            <p:spPr>
              <a:xfrm>
                <a:off x="5757685" y="5028375"/>
                <a:ext cx="390854"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m:oMathPara>
                </a14:m>
                <a:endParaRPr lang="en-US" dirty="0"/>
              </a:p>
            </p:txBody>
          </p:sp>
        </mc:Choice>
        <mc:Fallback xmlns="">
          <p:sp>
            <p:nvSpPr>
              <p:cNvPr id="14" name="TextBox 13">
                <a:extLst>
                  <a:ext uri="{FF2B5EF4-FFF2-40B4-BE49-F238E27FC236}">
                    <a16:creationId xmlns:a16="http://schemas.microsoft.com/office/drawing/2014/main" id="{F9D1D0C0-C493-4EF3-B65E-8A70F9C14C14}"/>
                  </a:ext>
                </a:extLst>
              </p:cNvPr>
              <p:cNvSpPr txBox="1">
                <a:spLocks noRot="1" noChangeAspect="1" noMove="1" noResize="1" noEditPoints="1" noAdjustHandles="1" noChangeArrowheads="1" noChangeShapeType="1" noTextEdit="1"/>
              </p:cNvSpPr>
              <p:nvPr/>
            </p:nvSpPr>
            <p:spPr>
              <a:xfrm>
                <a:off x="5757685" y="5028375"/>
                <a:ext cx="390854" cy="369332"/>
              </a:xfrm>
              <a:prstGeom prst="rect">
                <a:avLst/>
              </a:prstGeom>
              <a:blipFill>
                <a:blip r:embed="rId9"/>
                <a:stretch>
                  <a:fillRect l="-29688" r="-10938" b="-31667"/>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334303BB-1DE4-490A-8CDD-AE8315DF40BA}"/>
              </a:ext>
            </a:extLst>
          </p:cNvPr>
          <p:cNvPicPr>
            <a:picLocks noChangeAspect="1"/>
          </p:cNvPicPr>
          <p:nvPr/>
        </p:nvPicPr>
        <p:blipFill>
          <a:blip r:embed="rId10"/>
          <a:stretch>
            <a:fillRect/>
          </a:stretch>
        </p:blipFill>
        <p:spPr>
          <a:xfrm>
            <a:off x="6969677" y="1048427"/>
            <a:ext cx="4661867" cy="3525391"/>
          </a:xfrm>
          <a:prstGeom prst="rect">
            <a:avLst/>
          </a:prstGeom>
        </p:spPr>
      </p:pic>
    </p:spTree>
    <p:extLst>
      <p:ext uri="{BB962C8B-B14F-4D97-AF65-F5344CB8AC3E}">
        <p14:creationId xmlns:p14="http://schemas.microsoft.com/office/powerpoint/2010/main" val="60848742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718B3-C33E-4DA8-A9F3-199AAC7BEBBA}"/>
              </a:ext>
            </a:extLst>
          </p:cNvPr>
          <p:cNvSpPr>
            <a:spLocks noGrp="1"/>
          </p:cNvSpPr>
          <p:nvPr>
            <p:ph type="title"/>
          </p:nvPr>
        </p:nvSpPr>
        <p:spPr/>
        <p:txBody>
          <a:bodyPr/>
          <a:lstStyle/>
          <a:p>
            <a:r>
              <a:rPr lang="en-US" dirty="0"/>
              <a:t>Super </a:t>
            </a:r>
            <a:r>
              <a:rPr lang="en-US" dirty="0" err="1"/>
              <a:t>Rosenbluth</a:t>
            </a:r>
            <a:r>
              <a:rPr lang="en-US" dirty="0"/>
              <a:t>, detecting elastic proton</a:t>
            </a:r>
          </a:p>
        </p:txBody>
      </p:sp>
      <p:sp>
        <p:nvSpPr>
          <p:cNvPr id="5" name="Rectangle 4">
            <a:extLst>
              <a:ext uri="{FF2B5EF4-FFF2-40B4-BE49-F238E27FC236}">
                <a16:creationId xmlns:a16="http://schemas.microsoft.com/office/drawing/2014/main" id="{6F7F5E2B-6C1D-45F6-856C-6613D8300535}"/>
              </a:ext>
            </a:extLst>
          </p:cNvPr>
          <p:cNvSpPr/>
          <p:nvPr/>
        </p:nvSpPr>
        <p:spPr>
          <a:xfrm>
            <a:off x="1775460" y="893309"/>
            <a:ext cx="4572000" cy="276999"/>
          </a:xfrm>
          <a:prstGeom prst="rect">
            <a:avLst/>
          </a:prstGeom>
        </p:spPr>
        <p:txBody>
          <a:bodyPr>
            <a:spAutoFit/>
          </a:bodyPr>
          <a:lstStyle/>
          <a:p>
            <a:pPr>
              <a:defRPr/>
            </a:pPr>
            <a:r>
              <a:rPr lang="en-US" sz="1200" dirty="0">
                <a:solidFill>
                  <a:schemeClr val="tx1">
                    <a:lumMod val="50000"/>
                    <a:lumOff val="50000"/>
                  </a:schemeClr>
                </a:solidFill>
                <a:latin typeface="Avenir Book" panose="02000503020000020003" pitchFamily="2" charset="0"/>
              </a:rPr>
              <a:t>I.A </a:t>
            </a:r>
            <a:r>
              <a:rPr lang="en-US" sz="1200" dirty="0" err="1">
                <a:solidFill>
                  <a:schemeClr val="tx1">
                    <a:lumMod val="50000"/>
                    <a:lumOff val="50000"/>
                  </a:schemeClr>
                </a:solidFill>
                <a:latin typeface="Avenir Book" panose="02000503020000020003" pitchFamily="2" charset="0"/>
              </a:rPr>
              <a:t>Qattan</a:t>
            </a:r>
            <a:r>
              <a:rPr lang="en-US" sz="1200" dirty="0">
                <a:solidFill>
                  <a:schemeClr val="tx1">
                    <a:lumMod val="50000"/>
                    <a:lumOff val="50000"/>
                  </a:schemeClr>
                </a:solidFill>
                <a:latin typeface="Avenir Book" panose="02000503020000020003" pitchFamily="2" charset="0"/>
              </a:rPr>
              <a:t> et al. Phys. Rev. Lett. 94 142301 (2005)</a:t>
            </a:r>
          </a:p>
        </p:txBody>
      </p:sp>
      <p:pic>
        <p:nvPicPr>
          <p:cNvPr id="7" name="Picture 6">
            <a:extLst>
              <a:ext uri="{FF2B5EF4-FFF2-40B4-BE49-F238E27FC236}">
                <a16:creationId xmlns:a16="http://schemas.microsoft.com/office/drawing/2014/main" id="{69C40A92-8889-4D67-8739-E66DAF2212CA}"/>
              </a:ext>
            </a:extLst>
          </p:cNvPr>
          <p:cNvPicPr>
            <a:picLocks noChangeAspect="1"/>
          </p:cNvPicPr>
          <p:nvPr/>
        </p:nvPicPr>
        <p:blipFill>
          <a:blip r:embed="rId3"/>
          <a:stretch>
            <a:fillRect/>
          </a:stretch>
        </p:blipFill>
        <p:spPr>
          <a:xfrm>
            <a:off x="1630680" y="1393030"/>
            <a:ext cx="4465320" cy="3663449"/>
          </a:xfrm>
          <a:prstGeom prst="rect">
            <a:avLst/>
          </a:prstGeom>
        </p:spPr>
      </p:pic>
      <p:sp>
        <p:nvSpPr>
          <p:cNvPr id="9" name="TextBox 8">
            <a:extLst>
              <a:ext uri="{FF2B5EF4-FFF2-40B4-BE49-F238E27FC236}">
                <a16:creationId xmlns:a16="http://schemas.microsoft.com/office/drawing/2014/main" id="{62CF571C-A5C6-4578-81F9-D19B7B940B3F}"/>
              </a:ext>
            </a:extLst>
          </p:cNvPr>
          <p:cNvSpPr txBox="1"/>
          <p:nvPr/>
        </p:nvSpPr>
        <p:spPr>
          <a:xfrm>
            <a:off x="2026921" y="5056479"/>
            <a:ext cx="4916731" cy="461665"/>
          </a:xfrm>
          <a:prstGeom prst="rect">
            <a:avLst/>
          </a:prstGeom>
          <a:noFill/>
        </p:spPr>
        <p:txBody>
          <a:bodyPr wrap="none" rtlCol="0">
            <a:spAutoFit/>
          </a:bodyPr>
          <a:lstStyle/>
          <a:p>
            <a:r>
              <a:rPr lang="en-US" dirty="0"/>
              <a:t>Black: super </a:t>
            </a:r>
            <a:r>
              <a:rPr lang="en-US" dirty="0" err="1"/>
              <a:t>rosenbluth</a:t>
            </a:r>
            <a:r>
              <a:rPr lang="en-US" dirty="0"/>
              <a:t> from E01-001</a:t>
            </a:r>
          </a:p>
        </p:txBody>
      </p:sp>
      <p:pic>
        <p:nvPicPr>
          <p:cNvPr id="10" name="Picture 9">
            <a:extLst>
              <a:ext uri="{FF2B5EF4-FFF2-40B4-BE49-F238E27FC236}">
                <a16:creationId xmlns:a16="http://schemas.microsoft.com/office/drawing/2014/main" id="{D93746A1-B610-43C8-AB98-41BAACBB094C}"/>
              </a:ext>
            </a:extLst>
          </p:cNvPr>
          <p:cNvPicPr>
            <a:picLocks noChangeAspect="1"/>
          </p:cNvPicPr>
          <p:nvPr/>
        </p:nvPicPr>
        <p:blipFill>
          <a:blip r:embed="rId4"/>
          <a:stretch>
            <a:fillRect/>
          </a:stretch>
        </p:blipFill>
        <p:spPr>
          <a:xfrm>
            <a:off x="6510162" y="1452513"/>
            <a:ext cx="3091039" cy="3417640"/>
          </a:xfrm>
          <a:prstGeom prst="rect">
            <a:avLst/>
          </a:prstGeom>
        </p:spPr>
      </p:pic>
    </p:spTree>
    <p:extLst>
      <p:ext uri="{BB962C8B-B14F-4D97-AF65-F5344CB8AC3E}">
        <p14:creationId xmlns:p14="http://schemas.microsoft.com/office/powerpoint/2010/main" val="25750109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B88F0-0E7E-4855-A535-421EED9F5770}"/>
              </a:ext>
            </a:extLst>
          </p:cNvPr>
          <p:cNvSpPr>
            <a:spLocks noGrp="1"/>
          </p:cNvSpPr>
          <p:nvPr>
            <p:ph type="title"/>
          </p:nvPr>
        </p:nvSpPr>
        <p:spPr/>
        <p:txBody>
          <a:bodyPr/>
          <a:lstStyle/>
          <a:p>
            <a:r>
              <a:rPr lang="en-US" dirty="0"/>
              <a:t>Detecting e- vs detecting p</a:t>
            </a:r>
          </a:p>
        </p:txBody>
      </p:sp>
      <p:pic>
        <p:nvPicPr>
          <p:cNvPr id="4" name="Picture 3">
            <a:extLst>
              <a:ext uri="{FF2B5EF4-FFF2-40B4-BE49-F238E27FC236}">
                <a16:creationId xmlns:a16="http://schemas.microsoft.com/office/drawing/2014/main" id="{E2BF705E-3DC5-4D88-8511-54FD36F34C34}"/>
              </a:ext>
            </a:extLst>
          </p:cNvPr>
          <p:cNvPicPr>
            <a:picLocks noChangeAspect="1"/>
          </p:cNvPicPr>
          <p:nvPr/>
        </p:nvPicPr>
        <p:blipFill>
          <a:blip r:embed="rId3"/>
          <a:stretch>
            <a:fillRect/>
          </a:stretch>
        </p:blipFill>
        <p:spPr>
          <a:xfrm>
            <a:off x="2545081" y="1697533"/>
            <a:ext cx="6096208" cy="4364509"/>
          </a:xfrm>
          <a:prstGeom prst="rect">
            <a:avLst/>
          </a:prstGeom>
        </p:spPr>
      </p:pic>
      <p:sp>
        <p:nvSpPr>
          <p:cNvPr id="6" name="Text Box 9">
            <a:extLst>
              <a:ext uri="{FF2B5EF4-FFF2-40B4-BE49-F238E27FC236}">
                <a16:creationId xmlns:a16="http://schemas.microsoft.com/office/drawing/2014/main" id="{1E8ADFE9-9131-421B-89F7-4195D18DEC9C}"/>
              </a:ext>
            </a:extLst>
          </p:cNvPr>
          <p:cNvSpPr txBox="1">
            <a:spLocks noChangeArrowheads="1"/>
          </p:cNvSpPr>
          <p:nvPr/>
        </p:nvSpPr>
        <p:spPr bwMode="auto">
          <a:xfrm>
            <a:off x="0" y="795958"/>
            <a:ext cx="4072653" cy="584775"/>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ucida Calligraphy" charset="0"/>
                <a:ea typeface="+mn-ea"/>
                <a:cs typeface="+mn-cs"/>
              </a:rPr>
              <a:t>PR12+23-012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000FF"/>
                </a:solidFill>
                <a:latin typeface="Al Tarikh" pitchFamily="2" charset="-78"/>
                <a:cs typeface="Al Tarikh" pitchFamily="2" charset="-78"/>
              </a:rPr>
              <a:t>M</a:t>
            </a:r>
            <a:r>
              <a:rPr kumimoji="0" lang="en-US" sz="1200" b="1" i="0" u="none" strike="noStrike" kern="1200" cap="none" spc="0" normalizeH="0" baseline="0" noProof="0" dirty="0">
                <a:ln>
                  <a:noFill/>
                </a:ln>
                <a:solidFill>
                  <a:srgbClr val="0000FF"/>
                </a:solidFill>
                <a:effectLst/>
                <a:uLnTx/>
                <a:uFillTx/>
                <a:latin typeface="Al Tarikh" pitchFamily="2" charset="-78"/>
                <a:ea typeface="+mn-ea"/>
                <a:cs typeface="Al Tarikh" pitchFamily="2" charset="-78"/>
              </a:rPr>
              <a:t>. </a:t>
            </a:r>
            <a:r>
              <a:rPr lang="en-US" sz="1200" b="1" dirty="0" err="1">
                <a:solidFill>
                  <a:srgbClr val="0000FF"/>
                </a:solidFill>
                <a:latin typeface="Al Tarikh" pitchFamily="2" charset="-78"/>
                <a:cs typeface="Al Tarikh" pitchFamily="2" charset="-78"/>
              </a:rPr>
              <a:t>Nycs</a:t>
            </a:r>
            <a:r>
              <a:rPr kumimoji="0" lang="en-US" sz="1200" b="1" i="0" u="none" strike="noStrike" kern="1200" cap="none" spc="0" normalizeH="0" baseline="0" noProof="0" dirty="0">
                <a:ln>
                  <a:noFill/>
                </a:ln>
                <a:solidFill>
                  <a:srgbClr val="0000FF"/>
                </a:solidFill>
                <a:effectLst/>
                <a:uLnTx/>
                <a:uFillTx/>
                <a:latin typeface="Al Tarikh" pitchFamily="2" charset="-78"/>
                <a:ea typeface="+mn-ea"/>
                <a:cs typeface="Al Tarikh" pitchFamily="2" charset="-78"/>
              </a:rPr>
              <a:t>, J. Arrington, S. </a:t>
            </a:r>
            <a:r>
              <a:rPr lang="en-US" sz="1200" b="1" dirty="0" err="1">
                <a:solidFill>
                  <a:srgbClr val="0000FF"/>
                </a:solidFill>
                <a:latin typeface="Al Tarikh" pitchFamily="2" charset="-78"/>
                <a:cs typeface="Al Tarikh" pitchFamily="2" charset="-78"/>
              </a:rPr>
              <a:t>Santiesteban</a:t>
            </a:r>
            <a:r>
              <a:rPr kumimoji="0" lang="en-US" sz="1200" b="1" i="0" u="none" strike="noStrike" kern="1200" cap="none" spc="0" normalizeH="0" baseline="0" noProof="0" dirty="0">
                <a:ln>
                  <a:noFill/>
                </a:ln>
                <a:solidFill>
                  <a:srgbClr val="0000FF"/>
                </a:solidFill>
                <a:effectLst/>
                <a:uLnTx/>
                <a:uFillTx/>
                <a:latin typeface="Al Tarikh" pitchFamily="2" charset="-78"/>
                <a:ea typeface="+mn-ea"/>
                <a:cs typeface="Al Tarikh" pitchFamily="2" charset="-78"/>
              </a:rPr>
              <a:t>, M. </a:t>
            </a:r>
            <a:r>
              <a:rPr kumimoji="0" lang="en-US" sz="1200" b="1" i="0" u="none" strike="noStrike" kern="1200" cap="none" spc="0" normalizeH="0" baseline="0" noProof="0" dirty="0" err="1">
                <a:ln>
                  <a:noFill/>
                </a:ln>
                <a:solidFill>
                  <a:srgbClr val="0000FF"/>
                </a:solidFill>
                <a:effectLst/>
                <a:uLnTx/>
                <a:uFillTx/>
                <a:latin typeface="Al Tarikh" pitchFamily="2" charset="-78"/>
                <a:ea typeface="+mn-ea"/>
                <a:cs typeface="Al Tarikh" pitchFamily="2" charset="-78"/>
              </a:rPr>
              <a:t>Yurov</a:t>
            </a:r>
            <a:r>
              <a:rPr kumimoji="0" lang="en-US" sz="1200" b="1" i="0" u="none" strike="noStrike" kern="1200" cap="none" spc="0" normalizeH="0" baseline="0" noProof="0" dirty="0">
                <a:ln>
                  <a:noFill/>
                </a:ln>
                <a:solidFill>
                  <a:srgbClr val="0000FF"/>
                </a:solidFill>
                <a:effectLst/>
                <a:uLnTx/>
                <a:uFillTx/>
                <a:latin typeface="Al Tarikh" pitchFamily="2" charset="-78"/>
                <a:ea typeface="+mn-ea"/>
                <a:cs typeface="Al Tarikh" pitchFamily="2" charset="-78"/>
              </a:rPr>
              <a:t> et al.</a:t>
            </a:r>
          </a:p>
        </p:txBody>
      </p:sp>
    </p:spTree>
    <p:extLst>
      <p:ext uri="{BB962C8B-B14F-4D97-AF65-F5344CB8AC3E}">
        <p14:creationId xmlns:p14="http://schemas.microsoft.com/office/powerpoint/2010/main" val="4042049849"/>
      </p:ext>
    </p:extLst>
  </p:cSld>
  <p:clrMapOvr>
    <a:masterClrMapping/>
  </p:clrMapOvr>
  <p:transition>
    <p:fade/>
  </p:transition>
</p:sld>
</file>

<file path=ppt/theme/theme1.xml><?xml version="1.0" encoding="utf-8"?>
<a:theme xmlns:a="http://schemas.openxmlformats.org/drawingml/2006/main" name="JLab_PowerPoint1">
  <a:themeElements>
    <a:clrScheme name="JLab_PowerPoint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JLab_PowerPoint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JLab_PowerPoint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Lab_PowerPoint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Lab_PowerPoint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Lab_PowerPoint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Lab_PowerPoint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Lab_PowerPoint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Lab_PowerPoint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Lab_PowerPoint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Lab_PowerPoint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Lab_PowerPoint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Lab_PowerPoint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Lab_PowerPoint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26b74de-0581-4e94-90c0-1abf6215444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1B1D514388CB41A0EEF7AB490ED85B" ma:contentTypeVersion="15" ma:contentTypeDescription="Create a new document." ma:contentTypeScope="" ma:versionID="94ced2361850c34915b8f4b6b0b61c67">
  <xsd:schema xmlns:xsd="http://www.w3.org/2001/XMLSchema" xmlns:xs="http://www.w3.org/2001/XMLSchema" xmlns:p="http://schemas.microsoft.com/office/2006/metadata/properties" xmlns:ns3="426b74de-0581-4e94-90c0-1abf6215444e" xmlns:ns4="dcff909e-542d-4672-8557-4ef8d9009dce" targetNamespace="http://schemas.microsoft.com/office/2006/metadata/properties" ma:root="true" ma:fieldsID="c77ea321891d312b3a151be0370ee74b" ns3:_="" ns4:_="">
    <xsd:import namespace="426b74de-0581-4e94-90c0-1abf6215444e"/>
    <xsd:import namespace="dcff909e-542d-4672-8557-4ef8d9009dc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6b74de-0581-4e94-90c0-1abf621544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ff909e-542d-4672-8557-4ef8d9009dc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A73E7C-7DF1-4E4C-A6D7-1FDDED1F994D}">
  <ds:schemaRefs>
    <ds:schemaRef ds:uri="http://schemas.microsoft.com/sharepoint/v3/contenttype/forms"/>
  </ds:schemaRefs>
</ds:datastoreItem>
</file>

<file path=customXml/itemProps2.xml><?xml version="1.0" encoding="utf-8"?>
<ds:datastoreItem xmlns:ds="http://schemas.openxmlformats.org/officeDocument/2006/customXml" ds:itemID="{05226063-294E-447A-B568-885211433F4A}">
  <ds:schemaRefs>
    <ds:schemaRef ds:uri="http://purl.org/dc/elements/1.1/"/>
    <ds:schemaRef ds:uri="http://www.w3.org/XML/1998/namespace"/>
    <ds:schemaRef ds:uri="http://purl.org/dc/dcmitype/"/>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dcff909e-542d-4672-8557-4ef8d9009dce"/>
    <ds:schemaRef ds:uri="426b74de-0581-4e94-90c0-1abf6215444e"/>
    <ds:schemaRef ds:uri="http://schemas.microsoft.com/office/2006/metadata/properties"/>
  </ds:schemaRefs>
</ds:datastoreItem>
</file>

<file path=customXml/itemProps3.xml><?xml version="1.0" encoding="utf-8"?>
<ds:datastoreItem xmlns:ds="http://schemas.openxmlformats.org/officeDocument/2006/customXml" ds:itemID="{9C44060D-7341-4383-902A-D62787F053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6b74de-0581-4e94-90c0-1abf6215444e"/>
    <ds:schemaRef ds:uri="dcff909e-542d-4672-8557-4ef8d9009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5741</TotalTime>
  <Words>4263</Words>
  <Application>Microsoft Office PowerPoint</Application>
  <PresentationFormat>Widescreen</PresentationFormat>
  <Paragraphs>514</Paragraphs>
  <Slides>41</Slides>
  <Notes>19</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41</vt:i4>
      </vt:variant>
    </vt:vector>
  </HeadingPairs>
  <TitlesOfParts>
    <vt:vector size="64" baseType="lpstr">
      <vt:lpstr>ＭＳ Ｐゴシック</vt:lpstr>
      <vt:lpstr>.PingFangSC-Regular</vt:lpstr>
      <vt:lpstr>Al Tarikh</vt:lpstr>
      <vt:lpstr>Arial</vt:lpstr>
      <vt:lpstr>Avenir Book</vt:lpstr>
      <vt:lpstr>Bauhaus 93</vt:lpstr>
      <vt:lpstr>Calibri</vt:lpstr>
      <vt:lpstr>Calibri Light</vt:lpstr>
      <vt:lpstr>Cambria Math</vt:lpstr>
      <vt:lpstr>Comic Sans MS</vt:lpstr>
      <vt:lpstr>Courier New</vt:lpstr>
      <vt:lpstr>Lucida Calligraphy</vt:lpstr>
      <vt:lpstr>Microsoft Sans Serif</vt:lpstr>
      <vt:lpstr>PingFangSC-Regular</vt:lpstr>
      <vt:lpstr>Symbol</vt:lpstr>
      <vt:lpstr>Tahoma</vt:lpstr>
      <vt:lpstr>Times</vt:lpstr>
      <vt:lpstr>Times New Roman</vt:lpstr>
      <vt:lpstr>Wingdings</vt:lpstr>
      <vt:lpstr>JLab_PowerPoint1</vt:lpstr>
      <vt:lpstr>Thème Office</vt:lpstr>
      <vt:lpstr>1_Thème Office</vt:lpstr>
      <vt:lpstr>Office Theme</vt:lpstr>
      <vt:lpstr>Science case for e+ experiments</vt:lpstr>
      <vt:lpstr>Polarized Electrons for Polarized Positrons (PEPPo) </vt:lpstr>
      <vt:lpstr>The Ce+BAF program</vt:lpstr>
      <vt:lpstr>PAC approved e+ experiments</vt:lpstr>
      <vt:lpstr>Two photon exchange</vt:lpstr>
      <vt:lpstr>Impact of using a positron beam</vt:lpstr>
      <vt:lpstr>Rosenbluth method</vt:lpstr>
      <vt:lpstr>Super Rosenbluth, detecting elastic proton</vt:lpstr>
      <vt:lpstr>Detecting e- vs detecting p</vt:lpstr>
      <vt:lpstr>Hall B proposed experiment</vt:lpstr>
      <vt:lpstr>Direct measurement of recoil polar.</vt:lpstr>
      <vt:lpstr>PowerPoint Presentation</vt:lpstr>
      <vt:lpstr>PowerPoint Presentation</vt:lpstr>
      <vt:lpstr>PowerPoint Presentation</vt:lpstr>
      <vt:lpstr>PowerPoint Presentation</vt:lpstr>
      <vt:lpstr>PowerPoint Presentation</vt:lpstr>
      <vt:lpstr>PowerPoint Presentation</vt:lpstr>
      <vt:lpstr>Beyond the standard model</vt:lpstr>
      <vt:lpstr>PowerPoint Presentation</vt:lpstr>
      <vt:lpstr>Proposed Timeline</vt:lpstr>
      <vt:lpstr>Turning the LERF into a Positron Injector Facility</vt:lpstr>
      <vt:lpstr>Machine parameters, several new options</vt:lpstr>
      <vt:lpstr>“Tunable” e+ source</vt:lpstr>
      <vt:lpstr>LERF Polarized Positron Injector Concept</vt:lpstr>
      <vt:lpstr>R&amp;D activities for e- and e+ sources</vt:lpstr>
      <vt:lpstr>A high intensity polarized beam photogun for the Ce+BAF positron source</vt:lpstr>
      <vt:lpstr>CEBAF polarized e- source @ 1 mA? </vt:lpstr>
      <vt:lpstr>Larger size electrodes are needed for large size laser spot on photocathode</vt:lpstr>
      <vt:lpstr>In 2023 we received a DOE HEP U.S.-Japan (FOA LAB 23-2858) grant to develop a 500 kV insulator fitting commercial HV cables</vt:lpstr>
      <vt:lpstr>Concept and Challenges of High-Power Tungsten Target</vt:lpstr>
      <vt:lpstr>Distribution of Power Deposed by 1 mA @ 120 MeV e‒ Beam (FLUKA)</vt:lpstr>
      <vt:lpstr>Capture using a high field solenoid in a QWT configuration</vt:lpstr>
      <vt:lpstr>GaInSn prototype test stand</vt:lpstr>
      <vt:lpstr>Nozzle for GaInSn target investigated using OpenFOAM. </vt:lpstr>
      <vt:lpstr>Transporting large e+ beam</vt:lpstr>
      <vt:lpstr>Recent development: Using a DBA structure</vt:lpstr>
      <vt:lpstr>Large bore quadrupoles</vt:lpstr>
      <vt:lpstr>Degrader girder location in CEBAF</vt:lpstr>
      <vt:lpstr>Moving towards reality: engineering design</vt:lpstr>
      <vt:lpstr>Reversing polarity in magnets, how fast can we go ?</vt:lpstr>
      <vt:lpstr>3-Year R&amp;D overview – aggressively pursuing FOA’s</vt:lpstr>
    </vt:vector>
  </TitlesOfParts>
  <Company>Jefferson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tennant</dc:creator>
  <cp:lastModifiedBy>Yves Roblin</cp:lastModifiedBy>
  <cp:revision>42</cp:revision>
  <cp:lastPrinted>2015-01-29T12:40:16Z</cp:lastPrinted>
  <dcterms:created xsi:type="dcterms:W3CDTF">2014-08-31T00:25:34Z</dcterms:created>
  <dcterms:modified xsi:type="dcterms:W3CDTF">2024-05-28T15:57:50Z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0x010100C41B1D514388CB41A0EEF7AB490ED85B</vt:lpwstr>
  </property>
</Properties>
</file>