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  <p:sldMasterId id="2147483958" r:id="rId5"/>
    <p:sldMasterId id="2147483964" r:id="rId6"/>
  </p:sldMasterIdLst>
  <p:notesMasterIdLst>
    <p:notesMasterId r:id="rId14"/>
  </p:notesMasterIdLst>
  <p:handoutMasterIdLst>
    <p:handoutMasterId r:id="rId15"/>
  </p:handoutMasterIdLst>
  <p:sldIdLst>
    <p:sldId id="303" r:id="rId7"/>
    <p:sldId id="327" r:id="rId8"/>
    <p:sldId id="326" r:id="rId9"/>
    <p:sldId id="334" r:id="rId10"/>
    <p:sldId id="323" r:id="rId11"/>
    <p:sldId id="339" r:id="rId12"/>
    <p:sldId id="340" r:id="rId13"/>
  </p:sldIdLst>
  <p:sldSz cx="12188825" cy="6858000"/>
  <p:notesSz cx="69469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73">
          <p15:clr>
            <a:srgbClr val="A4A3A4"/>
          </p15:clr>
        </p15:guide>
        <p15:guide id="2" pos="74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 userDrawn="1">
          <p15:clr>
            <a:srgbClr val="A4A3A4"/>
          </p15:clr>
        </p15:guide>
        <p15:guide id="2" pos="218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1D1D"/>
    <a:srgbClr val="BFBD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58" autoAdjust="0"/>
    <p:restoredTop sz="95501" autoAdjust="0"/>
  </p:normalViewPr>
  <p:slideViewPr>
    <p:cSldViewPr snapToGrid="0" showGuides="1">
      <p:cViewPr varScale="1">
        <p:scale>
          <a:sx n="101" d="100"/>
          <a:sy n="101" d="100"/>
        </p:scale>
        <p:origin x="216" y="472"/>
      </p:cViewPr>
      <p:guideLst>
        <p:guide orient="horz" pos="4173"/>
        <p:guide pos="74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90" d="100"/>
          <a:sy n="90" d="100"/>
        </p:scale>
        <p:origin x="3936" y="216"/>
      </p:cViewPr>
      <p:guideLst>
        <p:guide orient="horz" pos="2904"/>
        <p:guide pos="218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953" cy="461325"/>
          </a:xfrm>
          <a:prstGeom prst="rect">
            <a:avLst/>
          </a:prstGeom>
        </p:spPr>
        <p:txBody>
          <a:bodyPr vert="horz" lIns="90654" tIns="45327" rIns="90654" bIns="45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4375" y="0"/>
            <a:ext cx="3010953" cy="461325"/>
          </a:xfrm>
          <a:prstGeom prst="rect">
            <a:avLst/>
          </a:prstGeom>
        </p:spPr>
        <p:txBody>
          <a:bodyPr vert="horz" lIns="90654" tIns="45327" rIns="90654" bIns="45327" rtlCol="0"/>
          <a:lstStyle>
            <a:lvl1pPr algn="r">
              <a:defRPr sz="1200"/>
            </a:lvl1pPr>
          </a:lstStyle>
          <a:p>
            <a:fld id="{0B842F42-2CE9-4E35-95C1-410DC08A50B1}" type="datetimeFigureOut">
              <a:rPr lang="en-US" smtClean="0"/>
              <a:t>9/16/24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301"/>
            <a:ext cx="3010953" cy="461325"/>
          </a:xfrm>
          <a:prstGeom prst="rect">
            <a:avLst/>
          </a:prstGeom>
        </p:spPr>
        <p:txBody>
          <a:bodyPr vert="horz" lIns="90654" tIns="45327" rIns="90654" bIns="45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4375" y="8757301"/>
            <a:ext cx="3010953" cy="461325"/>
          </a:xfrm>
          <a:prstGeom prst="rect">
            <a:avLst/>
          </a:prstGeom>
        </p:spPr>
        <p:txBody>
          <a:bodyPr vert="horz" lIns="90654" tIns="45327" rIns="90654" bIns="45327" rtlCol="0" anchor="b"/>
          <a:lstStyle>
            <a:lvl1pPr algn="r">
              <a:defRPr sz="1200"/>
            </a:lvl1pPr>
          </a:lstStyle>
          <a:p>
            <a:fld id="{26F2E89A-4FDF-4617-8DDF-BE2769EE8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61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953" cy="461325"/>
          </a:xfrm>
          <a:prstGeom prst="rect">
            <a:avLst/>
          </a:prstGeom>
        </p:spPr>
        <p:txBody>
          <a:bodyPr vert="horz" lIns="90654" tIns="45327" rIns="90654" bIns="45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375" y="0"/>
            <a:ext cx="3010953" cy="461325"/>
          </a:xfrm>
          <a:prstGeom prst="rect">
            <a:avLst/>
          </a:prstGeom>
        </p:spPr>
        <p:txBody>
          <a:bodyPr vert="horz" lIns="90654" tIns="45327" rIns="90654" bIns="45327" rtlCol="0"/>
          <a:lstStyle>
            <a:lvl1pPr algn="r">
              <a:defRPr sz="1200"/>
            </a:lvl1pPr>
          </a:lstStyle>
          <a:p>
            <a:fld id="{6F282904-F315-4730-8D91-37D99E141A6F}" type="datetimeFigureOut">
              <a:rPr lang="en-US" smtClean="0"/>
              <a:t>9/16/24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690563"/>
            <a:ext cx="6143625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54" tIns="45327" rIns="90654" bIns="45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19" y="4380225"/>
            <a:ext cx="5556262" cy="4148776"/>
          </a:xfrm>
          <a:prstGeom prst="rect">
            <a:avLst/>
          </a:prstGeom>
        </p:spPr>
        <p:txBody>
          <a:bodyPr vert="horz" lIns="90654" tIns="45327" rIns="90654" bIns="45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301"/>
            <a:ext cx="3010953" cy="461325"/>
          </a:xfrm>
          <a:prstGeom prst="rect">
            <a:avLst/>
          </a:prstGeom>
        </p:spPr>
        <p:txBody>
          <a:bodyPr vert="horz" lIns="90654" tIns="45327" rIns="90654" bIns="45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375" y="8757301"/>
            <a:ext cx="3010953" cy="461325"/>
          </a:xfrm>
          <a:prstGeom prst="rect">
            <a:avLst/>
          </a:prstGeom>
        </p:spPr>
        <p:txBody>
          <a:bodyPr vert="horz" lIns="90654" tIns="45327" rIns="90654" bIns="45327" rtlCol="0" anchor="b"/>
          <a:lstStyle>
            <a:lvl1pPr algn="r">
              <a:defRPr sz="1200"/>
            </a:lvl1pPr>
          </a:lstStyle>
          <a:p>
            <a:fld id="{54E672D7-8E2D-4611-973D-F4591A707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5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783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247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06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672D7-8E2D-4611-973D-F4591A707C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35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CE706-4B35-C75F-F853-8250E8C71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7" t="29473" r="6129" b="9474"/>
          <a:stretch/>
        </p:blipFill>
        <p:spPr>
          <a:xfrm>
            <a:off x="-1" y="0"/>
            <a:ext cx="12188825" cy="60760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610558"/>
            <a:ext cx="11558027" cy="484748"/>
          </a:xfrm>
        </p:spPr>
        <p:txBody>
          <a:bodyPr/>
          <a:lstStyle>
            <a:lvl1pPr algn="l">
              <a:defRPr sz="3000" b="1" baseline="0">
                <a:solidFill>
                  <a:srgbClr val="BE1D1D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39005" y="4070980"/>
            <a:ext cx="11151153" cy="124697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 Science and Technology Review of Jefferson Lab July 19-21, 2022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E4473CD-026D-1725-068D-08E702E0F6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368" y="6341579"/>
            <a:ext cx="1758870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12162518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0" y="6063449"/>
            <a:ext cx="12188825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119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56E2EFC7-E664-C94B-A020-ACAEA16D8B61}" type="datetime1">
              <a:rPr lang="en-US" smtClean="0">
                <a:solidFill>
                  <a:prstClr val="black"/>
                </a:solidFill>
              </a:rPr>
              <a:pPr/>
              <a:t>9/16/24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9264C62A-42DA-064B-B402-BD4DFBC1F79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064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56E2EFC7-E664-C94B-A020-ACAEA16D8B61}" type="datetime1">
              <a:rPr lang="en-US" smtClean="0">
                <a:solidFill>
                  <a:prstClr val="black"/>
                </a:solidFill>
              </a:rPr>
              <a:pPr/>
              <a:t>9/16/24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9264C62A-42DA-064B-B402-BD4DFBC1F79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160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785" y="240539"/>
            <a:ext cx="1128289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785" y="966055"/>
            <a:ext cx="1128289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1" y="735987"/>
            <a:ext cx="1220529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955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72" y="310208"/>
            <a:ext cx="11422261" cy="510909"/>
          </a:xfrm>
        </p:spPr>
        <p:txBody>
          <a:bodyPr/>
          <a:lstStyle>
            <a:lvl1pPr>
              <a:defRPr>
                <a:solidFill>
                  <a:srgbClr val="BE1D1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508760"/>
            <a:ext cx="11369809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72" y="310208"/>
            <a:ext cx="1150190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1444752"/>
            <a:ext cx="5588582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BE1D1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472" y="2270334"/>
            <a:ext cx="5588582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444752"/>
            <a:ext cx="5531934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BE1D1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270334"/>
            <a:ext cx="5531934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458" y="310207"/>
            <a:ext cx="11501908" cy="510909"/>
          </a:xfrm>
        </p:spPr>
        <p:txBody>
          <a:bodyPr/>
          <a:lstStyle>
            <a:lvl1pPr>
              <a:defRPr>
                <a:solidFill>
                  <a:srgbClr val="BE1D1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CE706-4B35-C75F-F853-8250E8C71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7" t="29473" r="6129" b="9474"/>
          <a:stretch/>
        </p:blipFill>
        <p:spPr>
          <a:xfrm>
            <a:off x="-1" y="0"/>
            <a:ext cx="12188825" cy="60760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39005" y="6343229"/>
            <a:ext cx="2692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rgbClr val="C00000"/>
                </a:solidFill>
              </a:rPr>
              <a:t>TJNAF is managed by Jefferson Science Associates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610558"/>
            <a:ext cx="11558027" cy="484748"/>
          </a:xfrm>
        </p:spPr>
        <p:txBody>
          <a:bodyPr/>
          <a:lstStyle>
            <a:lvl1pPr algn="l">
              <a:defRPr sz="3000" b="1" baseline="0">
                <a:solidFill>
                  <a:srgbClr val="BE1D1D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39005" y="4070980"/>
            <a:ext cx="11151153" cy="124697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 Science and Technology Review of Jefferson Lab July 19-21, 2022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E4473CD-026D-1725-068D-08E702E0F6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368" y="6341579"/>
            <a:ext cx="1758870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12162518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0" y="6063449"/>
            <a:ext cx="12188825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568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72" y="310208"/>
            <a:ext cx="11422261" cy="510909"/>
          </a:xfrm>
        </p:spPr>
        <p:txBody>
          <a:bodyPr/>
          <a:lstStyle>
            <a:lvl1pPr>
              <a:defRPr>
                <a:solidFill>
                  <a:srgbClr val="BE1D1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508760"/>
            <a:ext cx="11369809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618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72" y="310208"/>
            <a:ext cx="1150190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1444752"/>
            <a:ext cx="5588582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BE1D1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472" y="2270334"/>
            <a:ext cx="5588582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444752"/>
            <a:ext cx="5531934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BE1D1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270334"/>
            <a:ext cx="5531934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249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458" y="310207"/>
            <a:ext cx="11501908" cy="510909"/>
          </a:xfrm>
        </p:spPr>
        <p:txBody>
          <a:bodyPr/>
          <a:lstStyle>
            <a:lvl1pPr>
              <a:defRPr>
                <a:solidFill>
                  <a:srgbClr val="BE1D1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5816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825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20" y="2941863"/>
            <a:ext cx="5676629" cy="4258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066" y="505595"/>
            <a:ext cx="1058030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067" y="1720793"/>
            <a:ext cx="5401038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7351" y="1725953"/>
            <a:ext cx="6173011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067" y="5126730"/>
            <a:ext cx="5401038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44209" y="5611327"/>
            <a:ext cx="274248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ED9C94B-8E86-384E-85F6-F61DB5797D9E}" type="datetime1">
              <a:rPr lang="en-US" smtClean="0">
                <a:solidFill>
                  <a:srgbClr val="000000"/>
                </a:solidFill>
              </a:rPr>
              <a:pPr/>
              <a:t>9/16/24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920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6563" y="289937"/>
            <a:ext cx="11375136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472" y="1508760"/>
            <a:ext cx="11520519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5967567" y="6540335"/>
            <a:ext cx="28032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563" y="6477000"/>
            <a:ext cx="3859795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EEE5F2E-7E8F-2854-69EA-9AF07A7E36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368" y="6341579"/>
            <a:ext cx="1758870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37" r:id="rId2"/>
    <p:sldLayoutId id="2147483939" r:id="rId3"/>
    <p:sldLayoutId id="2147483941" r:id="rId4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rgbClr val="BE1D1D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6563" y="289937"/>
            <a:ext cx="11375136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472" y="1508760"/>
            <a:ext cx="11520519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5967567" y="6540335"/>
            <a:ext cx="28032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563" y="6477000"/>
            <a:ext cx="3859795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56"/>
          <p:cNvSpPr txBox="1">
            <a:spLocks noChangeArrowheads="1"/>
          </p:cNvSpPr>
          <p:nvPr userDrawn="1"/>
        </p:nvSpPr>
        <p:spPr>
          <a:xfrm>
            <a:off x="376211" y="6510173"/>
            <a:ext cx="3859795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2022 Nuclear Physics S&amp;T Review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EEE5F2E-7E8F-2854-69EA-9AF07A7E36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368" y="6341579"/>
            <a:ext cx="1758870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572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rgbClr val="BE1D1D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12188825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914401"/>
            <a:ext cx="10512862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6069051" y="654264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en-US" sz="100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550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7" r:id="rId2"/>
    <p:sldLayoutId id="2147483968" r:id="rId3"/>
    <p:sldLayoutId id="2147483969" r:id="rId4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/>
          <a:ea typeface="+mn-ea"/>
          <a:cs typeface="Calibri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325" y="1600200"/>
            <a:ext cx="11100934" cy="1034129"/>
          </a:xfrm>
        </p:spPr>
        <p:txBody>
          <a:bodyPr/>
          <a:lstStyle/>
          <a:p>
            <a:r>
              <a:rPr lang="en-US" sz="3600" dirty="0">
                <a:solidFill>
                  <a:srgbClr val="C00000"/>
                </a:solidFill>
              </a:rPr>
              <a:t>Center for Nuclear </a:t>
            </a:r>
            <a:r>
              <a:rPr lang="en-US" sz="3600" dirty="0" err="1">
                <a:solidFill>
                  <a:srgbClr val="C00000"/>
                </a:solidFill>
              </a:rPr>
              <a:t>Femtography</a:t>
            </a:r>
            <a:r>
              <a:rPr lang="en-US" sz="3600" dirty="0">
                <a:solidFill>
                  <a:srgbClr val="C00000"/>
                </a:solidFill>
              </a:rPr>
              <a:t> (CNF)</a:t>
            </a:r>
            <a:br>
              <a:rPr lang="en-US" sz="3600" dirty="0">
                <a:solidFill>
                  <a:srgbClr val="C00000"/>
                </a:solidFill>
              </a:rPr>
            </a:br>
            <a:r>
              <a:rPr lang="en-US" sz="3600" dirty="0">
                <a:solidFill>
                  <a:srgbClr val="C00000"/>
                </a:solidFill>
                <a:latin typeface="Liberation Sans"/>
              </a:rPr>
              <a:t>O</a:t>
            </a:r>
            <a:r>
              <a:rPr lang="en-US" sz="3600" b="1" i="0" u="none" strike="noStrike" dirty="0">
                <a:solidFill>
                  <a:srgbClr val="C00000"/>
                </a:solidFill>
                <a:effectLst/>
                <a:latin typeface="Liberation Sans"/>
              </a:rPr>
              <a:t>verview and activities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49164" y="2888062"/>
            <a:ext cx="9826194" cy="2842825"/>
          </a:xfrm>
        </p:spPr>
        <p:txBody>
          <a:bodyPr/>
          <a:lstStyle/>
          <a:p>
            <a:pPr defTabSz="914400">
              <a:defRPr/>
            </a:pPr>
            <a:endParaRPr lang="en-US" b="1" dirty="0"/>
          </a:p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  <a:latin typeface="+mn-lt"/>
              </a:rPr>
              <a:t>Acting Director:</a:t>
            </a:r>
            <a:r>
              <a:rPr lang="en-US" sz="2400" dirty="0">
                <a:solidFill>
                  <a:srgbClr val="3333FF"/>
                </a:solidFill>
                <a:latin typeface="+mn-lt"/>
              </a:rPr>
              <a:t> </a:t>
            </a:r>
            <a:r>
              <a:rPr lang="en-US" sz="2400" dirty="0">
                <a:latin typeface="+mn-lt"/>
              </a:rPr>
              <a:t>Latifa Elouadrhiri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  <a:latin typeface="+mn-lt"/>
              </a:rPr>
              <a:t>Associate Director: </a:t>
            </a:r>
            <a:r>
              <a:rPr lang="en-US" sz="2400" dirty="0">
                <a:latin typeface="+mn-lt"/>
              </a:rPr>
              <a:t>David Richards</a:t>
            </a: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Jefferson Lab Newport News, Va.</a:t>
            </a: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September 16, 2024 </a:t>
            </a:r>
          </a:p>
          <a:p>
            <a:pPr marL="0" indent="0">
              <a:buNone/>
            </a:pPr>
            <a:endParaRPr lang="en-US" sz="2400" dirty="0">
              <a:latin typeface="+mn-lt"/>
            </a:endParaRPr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0A59B12-1304-46F6-B525-AD3F928EFC4A}"/>
              </a:ext>
            </a:extLst>
          </p:cNvPr>
          <p:cNvCxnSpPr/>
          <p:nvPr/>
        </p:nvCxnSpPr>
        <p:spPr>
          <a:xfrm>
            <a:off x="0" y="6063449"/>
            <a:ext cx="12188825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6" name="Picture 2" descr="Home">
            <a:extLst>
              <a:ext uri="{FF2B5EF4-FFF2-40B4-BE49-F238E27FC236}">
                <a16:creationId xmlns:a16="http://schemas.microsoft.com/office/drawing/2014/main" id="{7C37554C-6F42-41BF-B644-7DB0E3ECC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1582" y="166202"/>
            <a:ext cx="2741642" cy="687238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186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77342-098D-E350-64DD-27DE68FFD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310208"/>
            <a:ext cx="11422261" cy="484748"/>
          </a:xfrm>
        </p:spPr>
        <p:txBody>
          <a:bodyPr/>
          <a:lstStyle/>
          <a:p>
            <a:r>
              <a:rPr lang="en-US" dirty="0"/>
              <a:t>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73CC6-019F-D041-6ADE-216F9BDB9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84" y="1056422"/>
            <a:ext cx="11802139" cy="532311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600" b="0" i="0" u="none" strike="noStrike" dirty="0">
                <a:effectLst/>
              </a:rPr>
              <a:t>The Center of Nuclear </a:t>
            </a:r>
            <a:r>
              <a:rPr lang="en-US" sz="2600" b="0" i="0" u="none" strike="noStrike" dirty="0" err="1">
                <a:effectLst/>
              </a:rPr>
              <a:t>Femtography</a:t>
            </a:r>
            <a:r>
              <a:rPr lang="en-US" sz="2600" b="0" i="0" u="none" strike="noStrike" dirty="0">
                <a:effectLst/>
              </a:rPr>
              <a:t> (CNF) stands as a </a:t>
            </a:r>
            <a:r>
              <a:rPr lang="en-US" sz="2600" dirty="0"/>
              <a:t>leading center</a:t>
            </a:r>
            <a:r>
              <a:rPr lang="en-US" sz="2600" b="0" i="0" u="none" strike="noStrike" dirty="0">
                <a:effectLst/>
              </a:rPr>
              <a:t> of interdisciplinary pursuit,</a:t>
            </a:r>
            <a:r>
              <a:rPr lang="en-US" sz="2600" dirty="0"/>
              <a:t> </a:t>
            </a:r>
            <a:r>
              <a:rPr lang="en-US" sz="2600" b="0" i="0" u="none" strike="noStrike" dirty="0">
                <a:effectLst/>
              </a:rPr>
              <a:t>focusing on the emerging science of Nuclear </a:t>
            </a:r>
            <a:r>
              <a:rPr lang="en-US" sz="2600" b="0" i="0" u="none" strike="noStrike" dirty="0" err="1">
                <a:effectLst/>
              </a:rPr>
              <a:t>Femtography</a:t>
            </a:r>
            <a:r>
              <a:rPr lang="en-US" sz="2600" b="0" i="0" u="none" strike="noStrike" dirty="0">
                <a:effectLst/>
              </a:rPr>
              <a:t>: </a:t>
            </a:r>
          </a:p>
          <a:p>
            <a:pPr lvl="1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900" b="0" i="0" u="none" strike="noStrike" dirty="0">
              <a:effectLst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effectLst/>
              </a:rPr>
              <a:t>Mapping of the spatial distribution and motion of the quarks and gluons within the nucleus at the sub-</a:t>
            </a:r>
            <a:r>
              <a:rPr lang="en-US" sz="2600" b="0" i="0" u="none" strike="noStrike" dirty="0" err="1">
                <a:effectLst/>
              </a:rPr>
              <a:t>femtoscale</a:t>
            </a:r>
            <a:r>
              <a:rPr lang="en-US" sz="2600" b="0" i="0" u="none" strike="noStrike" dirty="0">
                <a:effectLst/>
              </a:rPr>
              <a:t>. </a:t>
            </a:r>
          </a:p>
          <a:p>
            <a:pPr lvl="1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800" b="0" i="0" u="none" strike="noStrike" dirty="0">
              <a:effectLst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effectLst/>
              </a:rPr>
              <a:t>Taking a leadership role in advancing the understanding of the </a:t>
            </a:r>
            <a:r>
              <a:rPr lang="en-US" sz="2600" b="1" i="0" u="none" strike="noStrike" dirty="0">
                <a:effectLst/>
              </a:rPr>
              <a:t>g</a:t>
            </a:r>
            <a:r>
              <a:rPr lang="en-US" sz="2600" b="1" i="0" u="sng" strike="noStrike" dirty="0">
                <a:effectLst/>
              </a:rPr>
              <a:t>ravitational structure</a:t>
            </a:r>
            <a:r>
              <a:rPr lang="en-US" sz="2600" b="0" i="0" u="none" strike="noStrike" dirty="0">
                <a:effectLst/>
              </a:rPr>
              <a:t> inherent to the complex realm of hadrons, a new avenue of profound research within the field of nuclear and particle physics.</a:t>
            </a:r>
          </a:p>
          <a:p>
            <a:pPr marL="0" indent="0">
              <a:lnSpc>
                <a:spcPct val="100000"/>
              </a:lnSpc>
              <a:buClr>
                <a:schemeClr val="tx1"/>
              </a:buClr>
              <a:buNone/>
            </a:pPr>
            <a:r>
              <a:rPr lang="en-US" sz="2600" b="0" i="0" u="none" strike="noStrike" dirty="0">
                <a:solidFill>
                  <a:srgbClr val="0070C0"/>
                </a:solidFill>
                <a:effectLst/>
                <a:latin typeface="+mj-lt"/>
              </a:rPr>
              <a:t>The realization of this science requires a multidisciplinary approach, encompassing experimental and theoretical nuclear physics, applied mathematics, and computational science. This includes machine learning, visualization, and first-principles QCD calculations at the frontier of </a:t>
            </a:r>
            <a:r>
              <a:rPr lang="en-US" sz="2600" b="0" i="0" u="none" strike="noStrike" dirty="0" err="1">
                <a:solidFill>
                  <a:srgbClr val="0070C0"/>
                </a:solidFill>
                <a:effectLst/>
                <a:latin typeface="+mj-lt"/>
              </a:rPr>
              <a:t>exascale</a:t>
            </a:r>
            <a:r>
              <a:rPr lang="en-US" sz="2600" b="0" i="0" u="none" strike="noStrike" dirty="0">
                <a:solidFill>
                  <a:srgbClr val="0070C0"/>
                </a:solidFill>
                <a:effectLst/>
                <a:latin typeface="+mj-lt"/>
              </a:rPr>
              <a:t> computing</a:t>
            </a:r>
            <a:endParaRPr lang="en-US" sz="2600" dirty="0">
              <a:solidFill>
                <a:srgbClr val="0070C0"/>
              </a:solidFill>
              <a:latin typeface="+mj-lt"/>
            </a:endParaRPr>
          </a:p>
          <a:p>
            <a:endParaRPr lang="en-US" dirty="0"/>
          </a:p>
        </p:txBody>
      </p:sp>
      <p:pic>
        <p:nvPicPr>
          <p:cNvPr id="4" name="Picture 2" descr="Home">
            <a:extLst>
              <a:ext uri="{FF2B5EF4-FFF2-40B4-BE49-F238E27FC236}">
                <a16:creationId xmlns:a16="http://schemas.microsoft.com/office/drawing/2014/main" id="{01A393DE-4020-4913-2D90-BC549304C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1582" y="166202"/>
            <a:ext cx="2741642" cy="687238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551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1" y="276823"/>
            <a:ext cx="11001674" cy="484748"/>
          </a:xfrm>
        </p:spPr>
        <p:txBody>
          <a:bodyPr/>
          <a:lstStyle/>
          <a:p>
            <a:r>
              <a:rPr lang="en-US" dirty="0"/>
              <a:t>Organization </a:t>
            </a:r>
          </a:p>
        </p:txBody>
      </p:sp>
      <p:pic>
        <p:nvPicPr>
          <p:cNvPr id="6" name="Picture 6" descr="David">
            <a:extLst>
              <a:ext uri="{FF2B5EF4-FFF2-40B4-BE49-F238E27FC236}">
                <a16:creationId xmlns:a16="http://schemas.microsoft.com/office/drawing/2014/main" id="{F90BD9C7-5BB6-4AA7-B922-EC8E4CB27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859" y="896256"/>
            <a:ext cx="1915976" cy="191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198091" y="-744583"/>
            <a:ext cx="18473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dirty="0"/>
          </a:p>
        </p:txBody>
      </p:sp>
      <p:pic>
        <p:nvPicPr>
          <p:cNvPr id="5" name="Picture 2" descr="Home">
            <a:extLst>
              <a:ext uri="{FF2B5EF4-FFF2-40B4-BE49-F238E27FC236}">
                <a16:creationId xmlns:a16="http://schemas.microsoft.com/office/drawing/2014/main" id="{8C2F0689-4A86-0251-FF18-AB3C52784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1582" y="166202"/>
            <a:ext cx="2741642" cy="687238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7EC1F9-6B31-A7EA-8CC5-6C55A6BC6CAD}"/>
              </a:ext>
            </a:extLst>
          </p:cNvPr>
          <p:cNvSpPr txBox="1"/>
          <p:nvPr/>
        </p:nvSpPr>
        <p:spPr>
          <a:xfrm>
            <a:off x="177621" y="2881657"/>
            <a:ext cx="26517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+mn-lt"/>
              </a:rPr>
              <a:t>Acting Director:</a:t>
            </a:r>
          </a:p>
          <a:p>
            <a:pPr marL="0" indent="0">
              <a:buNone/>
            </a:pPr>
            <a:r>
              <a:rPr lang="en-US" dirty="0">
                <a:latin typeface="+mn-lt"/>
              </a:rPr>
              <a:t>Latifa Elouadrhiri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60F42B-F719-B1D9-A3C2-75885CAD6363}"/>
              </a:ext>
            </a:extLst>
          </p:cNvPr>
          <p:cNvSpPr txBox="1"/>
          <p:nvPr/>
        </p:nvSpPr>
        <p:spPr>
          <a:xfrm>
            <a:off x="3053245" y="2845662"/>
            <a:ext cx="25334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+mn-lt"/>
              </a:rPr>
              <a:t>Associate Director: </a:t>
            </a:r>
            <a:r>
              <a:rPr lang="en-US" dirty="0">
                <a:latin typeface="+mn-lt"/>
              </a:rPr>
              <a:t>David Richards</a:t>
            </a:r>
          </a:p>
        </p:txBody>
      </p:sp>
      <p:pic>
        <p:nvPicPr>
          <p:cNvPr id="13" name="Picture 2" descr="XJI">
            <a:extLst>
              <a:ext uri="{FF2B5EF4-FFF2-40B4-BE49-F238E27FC236}">
                <a16:creationId xmlns:a16="http://schemas.microsoft.com/office/drawing/2014/main" id="{C218BDAD-776A-8A5A-3856-729831C6F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851" y="880570"/>
            <a:ext cx="2084383" cy="185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599E0B-435A-67DB-D9E0-CBE5A58FC3BC}"/>
              </a:ext>
            </a:extLst>
          </p:cNvPr>
          <p:cNvSpPr txBox="1"/>
          <p:nvPr/>
        </p:nvSpPr>
        <p:spPr>
          <a:xfrm>
            <a:off x="5443985" y="2804277"/>
            <a:ext cx="23956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+mn-lt"/>
              </a:rPr>
              <a:t>Senior Advisor: </a:t>
            </a:r>
          </a:p>
          <a:p>
            <a:r>
              <a:rPr lang="en-US" sz="1800" dirty="0" err="1">
                <a:latin typeface="+mn-lt"/>
              </a:rPr>
              <a:t>Xiangdong</a:t>
            </a:r>
            <a:r>
              <a:rPr lang="en-US" sz="1800" dirty="0">
                <a:latin typeface="+mn-lt"/>
              </a:rPr>
              <a:t> Ji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7D0105-5056-DF4F-7016-A03D01849C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17" y="1064580"/>
            <a:ext cx="2605617" cy="173273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95B7AED-D7AB-A5F6-2FFC-16613915C832}"/>
              </a:ext>
            </a:extLst>
          </p:cNvPr>
          <p:cNvSpPr txBox="1"/>
          <p:nvPr/>
        </p:nvSpPr>
        <p:spPr>
          <a:xfrm>
            <a:off x="7321" y="3830997"/>
            <a:ext cx="117388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0070C0"/>
                </a:solidFill>
                <a:latin typeface="+mn-lt"/>
              </a:rPr>
              <a:t> CNF- Graduate students Fellows</a:t>
            </a:r>
            <a:r>
              <a:rPr lang="en-US" sz="2200" dirty="0">
                <a:solidFill>
                  <a:srgbClr val="3333FF"/>
                </a:solidFill>
                <a:latin typeface="+mn-lt"/>
              </a:rPr>
              <a:t>: </a:t>
            </a:r>
            <a:r>
              <a:rPr lang="en-US" sz="2200" dirty="0">
                <a:latin typeface="+mn-lt"/>
              </a:rPr>
              <a:t>five for 2023 </a:t>
            </a:r>
            <a:r>
              <a:rPr lang="mr-IN" sz="2200" dirty="0">
                <a:latin typeface="+mn-lt"/>
              </a:rPr>
              <a:t>–</a:t>
            </a:r>
            <a:r>
              <a:rPr lang="en-US" sz="2200" dirty="0">
                <a:latin typeface="+mn-lt"/>
              </a:rPr>
              <a:t> 202</a:t>
            </a:r>
            <a:r>
              <a:rPr lang="en-US" sz="2200" dirty="0"/>
              <a:t>4 and expecting six for 2024 -2025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1E254B-5A23-272B-EB6A-D46FDBCBB725}"/>
              </a:ext>
            </a:extLst>
          </p:cNvPr>
          <p:cNvSpPr txBox="1"/>
          <p:nvPr/>
        </p:nvSpPr>
        <p:spPr>
          <a:xfrm>
            <a:off x="177621" y="4387871"/>
            <a:ext cx="12000053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200" b="1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Fellows</a:t>
            </a:r>
            <a:r>
              <a:rPr lang="en-US" sz="2200" b="1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i="0" u="none" strike="noStrike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from associated institutions</a:t>
            </a:r>
          </a:p>
          <a:p>
            <a:pPr marL="0" indent="0">
              <a:buNone/>
            </a:pPr>
            <a:endParaRPr lang="en-US" sz="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Steering Committee: </a:t>
            </a:r>
            <a:r>
              <a:rPr lang="en-US" sz="2200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Representative from each of the Virginia’s university and </a:t>
            </a:r>
            <a:r>
              <a:rPr lang="en-US" sz="2200" dirty="0" err="1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endParaRPr lang="en-US" sz="2200" i="0" u="none" strike="noStrike" dirty="0">
              <a:solidFill>
                <a:srgbClr val="37415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800" dirty="0">
              <a:solidFill>
                <a:srgbClr val="374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 support: - </a:t>
            </a:r>
            <a:r>
              <a:rPr lang="en-US" sz="22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Bernice Whitehead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Theory Division)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Carolyn Wilson (SURA)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200" dirty="0">
              <a:latin typeface="+mn-lt"/>
            </a:endParaRPr>
          </a:p>
        </p:txBody>
      </p:sp>
      <p:pic>
        <p:nvPicPr>
          <p:cNvPr id="4" name="Picture 3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4084A566-CA4E-626D-68A0-FF6BA84FCD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"/>
          <a:stretch/>
        </p:blipFill>
        <p:spPr>
          <a:xfrm>
            <a:off x="7839671" y="896256"/>
            <a:ext cx="1680602" cy="1896202"/>
          </a:xfrm>
          <a:prstGeom prst="rect">
            <a:avLst/>
          </a:prstGeom>
        </p:spPr>
      </p:pic>
      <p:pic>
        <p:nvPicPr>
          <p:cNvPr id="8" name="Picture 7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F1C31C4A-7DEF-1F7F-0B88-84B2C9D40C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228" y="896256"/>
            <a:ext cx="1483280" cy="19854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EA719F-0E97-FA56-FB80-F73CEB118B84}"/>
              </a:ext>
            </a:extLst>
          </p:cNvPr>
          <p:cNvSpPr txBox="1"/>
          <p:nvPr/>
        </p:nvSpPr>
        <p:spPr>
          <a:xfrm>
            <a:off x="7787868" y="286221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Post-doc</a:t>
            </a:r>
            <a:endParaRPr lang="en-US" b="1" i="0" u="none" strike="noStrike" dirty="0">
              <a:solidFill>
                <a:srgbClr val="0070C0"/>
              </a:solidFill>
              <a:effectLst/>
              <a:latin typeface="+mn-lt"/>
            </a:endParaRPr>
          </a:p>
          <a:p>
            <a:r>
              <a:rPr lang="en-US" i="0" u="none" strike="noStrike" dirty="0">
                <a:effectLst/>
                <a:latin typeface="+mn-lt"/>
              </a:rPr>
              <a:t>Fatma Pinar Aslan</a:t>
            </a:r>
            <a:endParaRPr lang="en-US" dirty="0"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96961A-0214-B517-18EC-F3D5E0C69E05}"/>
              </a:ext>
            </a:extLst>
          </p:cNvPr>
          <p:cNvSpPr txBox="1"/>
          <p:nvPr/>
        </p:nvSpPr>
        <p:spPr>
          <a:xfrm>
            <a:off x="10094228" y="2881657"/>
            <a:ext cx="69441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Post-doc</a:t>
            </a:r>
          </a:p>
          <a:p>
            <a:r>
              <a:rPr lang="en-US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Gabriel Santiago 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928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77342-098D-E350-64DD-27DE68FFD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310208"/>
            <a:ext cx="11422261" cy="484748"/>
          </a:xfrm>
        </p:spPr>
        <p:txBody>
          <a:bodyPr/>
          <a:lstStyle/>
          <a:p>
            <a:r>
              <a:rPr lang="en-US" dirty="0"/>
              <a:t>History</a:t>
            </a:r>
          </a:p>
        </p:txBody>
      </p:sp>
      <p:pic>
        <p:nvPicPr>
          <p:cNvPr id="4" name="Picture 2" descr="Home">
            <a:extLst>
              <a:ext uri="{FF2B5EF4-FFF2-40B4-BE49-F238E27FC236}">
                <a16:creationId xmlns:a16="http://schemas.microsoft.com/office/drawing/2014/main" id="{01A393DE-4020-4913-2D90-BC549304C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1582" y="166202"/>
            <a:ext cx="2741642" cy="687238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0">
            <a:extLst>
              <a:ext uri="{FF2B5EF4-FFF2-40B4-BE49-F238E27FC236}">
                <a16:creationId xmlns:a16="http://schemas.microsoft.com/office/drawing/2014/main" id="{F2DC22D8-BA16-F403-B1F1-6DB1EFE73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985842"/>
            <a:ext cx="7411843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Over the last twenty years, significant progress has been made in developing a theoretical framework for describing the internal structure of protons and neutrons.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Breakthroughs in understanding the mechanisms of fundamental quarks and gluons, constituting the matter around us, have resulted from these developments.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Advancements in particle-accelerator and experimental detection technologies, as well as leadership-class computing capabilities, have played a crucial role.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Artificial Intelligence methods such as Machine Learning and Deep Learning have also contributed to the progress in nuclear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femtography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öhne"/>
              </a:rPr>
              <a:t>Nuclear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Söhne"/>
              </a:rPr>
              <a:t>Femtography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öhne"/>
              </a:rPr>
              <a:t> lies at the heart of the 12 GeV program of Jefferson Lab and is integral to its future upgrades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öhne"/>
              </a:rPr>
              <a:t>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öhne"/>
              </a:rPr>
              <a:t>It is a key component of the science program for the future Electron-Ion Collider (EIC).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öhne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The Center for Nuclear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Femtography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öhne"/>
              </a:rPr>
              <a:t> (CNF) was established in 2019 by the Commonwealth of Virginia through SURA to become a world-leading center dedicated to understanding the three-dimensional internal structure of nucleons and nuclei.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5" descr="PPT - The JLab 12GeV Upgrade PowerPoint Presentation, free download -  ID:2054933">
            <a:extLst>
              <a:ext uri="{FF2B5EF4-FFF2-40B4-BE49-F238E27FC236}">
                <a16:creationId xmlns:a16="http://schemas.microsoft.com/office/drawing/2014/main" id="{B6081387-A3D7-0689-307C-1149D6826B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8" b="8467"/>
          <a:stretch/>
        </p:blipFill>
        <p:spPr bwMode="auto">
          <a:xfrm>
            <a:off x="8092068" y="1442544"/>
            <a:ext cx="3791957" cy="171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The Electron-Ion Collider | Electron-Ion Collider User Group">
            <a:extLst>
              <a:ext uri="{FF2B5EF4-FFF2-40B4-BE49-F238E27FC236}">
                <a16:creationId xmlns:a16="http://schemas.microsoft.com/office/drawing/2014/main" id="{54053949-DDA7-D953-E70B-BE844167A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09" y="3894330"/>
            <a:ext cx="3139673" cy="215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736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42A1AE-857B-6EE3-DF65-218A84339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5" y="552473"/>
            <a:ext cx="5135401" cy="5443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F96560-4C47-090A-1C82-BB4255E4DD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18" r="12648"/>
          <a:stretch/>
        </p:blipFill>
        <p:spPr>
          <a:xfrm>
            <a:off x="5348484" y="884290"/>
            <a:ext cx="6545646" cy="45051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C223F9-DB21-6EF9-4A5E-21A2AA451021}"/>
              </a:ext>
            </a:extLst>
          </p:cNvPr>
          <p:cNvSpPr/>
          <p:nvPr/>
        </p:nvSpPr>
        <p:spPr>
          <a:xfrm>
            <a:off x="5435194" y="5592551"/>
            <a:ext cx="63722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1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 Inst. and Methods in Physics Research, A 959 (2020) 163419 + 17 articles on all subsystems.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C6942D-3C29-D6BB-50F7-98CD6859B516}"/>
              </a:ext>
            </a:extLst>
          </p:cNvPr>
          <p:cNvSpPr txBox="1"/>
          <p:nvPr/>
        </p:nvSpPr>
        <p:spPr>
          <a:xfrm>
            <a:off x="8708494" y="915768"/>
            <a:ext cx="3098925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/>
              <a:t>CLAS12 in Hall B</a:t>
            </a:r>
          </a:p>
        </p:txBody>
      </p:sp>
      <p:pic>
        <p:nvPicPr>
          <p:cNvPr id="8" name="Picture 2" descr="Home">
            <a:extLst>
              <a:ext uri="{FF2B5EF4-FFF2-40B4-BE49-F238E27FC236}">
                <a16:creationId xmlns:a16="http://schemas.microsoft.com/office/drawing/2014/main" id="{251464E9-CC94-7C8F-3B22-E2146F7A7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1582" y="166202"/>
            <a:ext cx="2741642" cy="687238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841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72561674-3AD0-902C-FDA6-CBC13348C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89265"/>
            <a:ext cx="5566170" cy="2018935"/>
          </a:xfrm>
          <a:prstGeom prst="rect">
            <a:avLst/>
          </a:prstGeom>
        </p:spPr>
      </p:pic>
      <p:pic>
        <p:nvPicPr>
          <p:cNvPr id="6" name="Picture 2" descr="Home">
            <a:extLst>
              <a:ext uri="{FF2B5EF4-FFF2-40B4-BE49-F238E27FC236}">
                <a16:creationId xmlns:a16="http://schemas.microsoft.com/office/drawing/2014/main" id="{4256292D-FD8C-58FC-FDD4-544E7FA7A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1582" y="166202"/>
            <a:ext cx="2741642" cy="687238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9201C0-1E4A-95CF-7B94-99CBBC79AA3C}"/>
              </a:ext>
            </a:extLst>
          </p:cNvPr>
          <p:cNvSpPr txBox="1"/>
          <p:nvPr/>
        </p:nvSpPr>
        <p:spPr>
          <a:xfrm>
            <a:off x="398589" y="2108200"/>
            <a:ext cx="11173362" cy="4742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Significance of this  Inaugural School</a:t>
            </a:r>
          </a:p>
          <a:p>
            <a:endParaRPr lang="en-US" sz="8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Timely theoretical advancements in understanding the internal structure of hadrons.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 Accessing the mechanical structure of hadrons for the first time.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 Key experiments with the 12 GeV upgrade of Jefferson Lab, and the upcoming Electron-Ion Collider (EIC) will propel progress further.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School's Overarching Goal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Provide comprehensive training on experimental, computational, and theoretical developments in hadron </a:t>
            </a:r>
            <a:r>
              <a:rPr lang="en-US" dirty="0" err="1"/>
              <a:t>femtography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Showcase how different components combine to reveal the intricate 3D structure and mechanical properties of hadrons.</a:t>
            </a:r>
          </a:p>
          <a:p>
            <a:endParaRPr lang="en-US" sz="800" b="1" dirty="0"/>
          </a:p>
          <a:p>
            <a:r>
              <a:rPr lang="en-US" b="1" dirty="0"/>
              <a:t>Curriculum Details (see C. Weiss presentation)</a:t>
            </a:r>
            <a:endParaRPr lang="en-US" dirty="0"/>
          </a:p>
          <a:p>
            <a:pPr algn="ctr"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312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A7314-8CDC-CBFD-8EB6-C661B6A8A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70FDF22-F58B-B32C-5153-49A850198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1" y="381365"/>
            <a:ext cx="11378442" cy="4127135"/>
          </a:xfrm>
          <a:prstGeom prst="rect">
            <a:avLst/>
          </a:prstGeom>
        </p:spPr>
      </p:pic>
      <p:pic>
        <p:nvPicPr>
          <p:cNvPr id="6" name="Picture 2" descr="Home">
            <a:extLst>
              <a:ext uri="{FF2B5EF4-FFF2-40B4-BE49-F238E27FC236}">
                <a16:creationId xmlns:a16="http://schemas.microsoft.com/office/drawing/2014/main" id="{61A19B5A-6D96-9628-7A89-BA849891B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1582" y="166202"/>
            <a:ext cx="2741642" cy="687238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A7092A-A0E7-D762-B329-99BAEE16B2AF}"/>
              </a:ext>
            </a:extLst>
          </p:cNvPr>
          <p:cNvSpPr txBox="1"/>
          <p:nvPr/>
        </p:nvSpPr>
        <p:spPr>
          <a:xfrm>
            <a:off x="3920820" y="4508500"/>
            <a:ext cx="4528163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7200" b="1" dirty="0"/>
              <a:t>Welcome!</a:t>
            </a:r>
          </a:p>
        </p:txBody>
      </p:sp>
    </p:spTree>
    <p:extLst>
      <p:ext uri="{BB962C8B-B14F-4D97-AF65-F5344CB8AC3E}">
        <p14:creationId xmlns:p14="http://schemas.microsoft.com/office/powerpoint/2010/main" val="2687471471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" id="{C0EB04B0-D86C-9243-8720-2D2052F85E0F}" vid="{A3F60B28-C595-C340-94C0-76EB0CED3D7C}"/>
    </a:ext>
  </a:extLst>
</a:theme>
</file>

<file path=ppt/theme/theme2.xml><?xml version="1.0" encoding="utf-8"?>
<a:theme xmlns:a="http://schemas.openxmlformats.org/drawingml/2006/main" name="1_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" id="{C0EB04B0-D86C-9243-8720-2D2052F85E0F}" vid="{A3F60B28-C595-C340-94C0-76EB0CED3D7C}"/>
    </a:ext>
  </a:extLst>
</a:theme>
</file>

<file path=ppt/theme/theme3.xml><?xml version="1.0" encoding="utf-8"?>
<a:theme xmlns:a="http://schemas.openxmlformats.org/drawingml/2006/main" name="JLab_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26C26031-065E-FD4A-A754-D25CB1B4CED2}" vid="{3EBB1A7F-D3DD-604E-8741-1884666B38C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0EC660-24D0-43A0-AE5E-E274115E726B}">
  <ds:schemaRefs>
    <ds:schemaRef ds:uri="http://schemas.openxmlformats.org/package/2006/metadata/core-properties"/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9E20559-B232-4371-8690-E3D8007EDB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BB6CFE-4507-4B02-9220-33DC2E0B46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8987</TotalTime>
  <Words>529</Words>
  <Application>Microsoft Macintosh PowerPoint</Application>
  <PresentationFormat>Custom</PresentationFormat>
  <Paragraphs>60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Arial Black</vt:lpstr>
      <vt:lpstr>Calibri</vt:lpstr>
      <vt:lpstr>Liberation Sans</vt:lpstr>
      <vt:lpstr>Söhne</vt:lpstr>
      <vt:lpstr>Presentations (Wide Screen)</vt:lpstr>
      <vt:lpstr>1_Presentations (Wide Screen)</vt:lpstr>
      <vt:lpstr>JLab_presentation</vt:lpstr>
      <vt:lpstr>Center for Nuclear Femtography (CNF) Overview and activities</vt:lpstr>
      <vt:lpstr>Mission</vt:lpstr>
      <vt:lpstr>Organization </vt:lpstr>
      <vt:lpstr>History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NP Lab Managers Budget Briefing  FY2019</dc:title>
  <dc:creator>Dean, David Jarvis</dc:creator>
  <cp:lastModifiedBy>latifa Elouadrhiri</cp:lastModifiedBy>
  <cp:revision>339</cp:revision>
  <cp:lastPrinted>2022-07-20T16:43:11Z</cp:lastPrinted>
  <dcterms:created xsi:type="dcterms:W3CDTF">2017-01-04T16:29:24Z</dcterms:created>
  <dcterms:modified xsi:type="dcterms:W3CDTF">2024-09-16T11:52:48Z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