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697"/>
    <p:restoredTop sz="96405"/>
  </p:normalViewPr>
  <p:slideViewPr>
    <p:cSldViewPr snapToGrid="0">
      <p:cViewPr varScale="1">
        <p:scale>
          <a:sx n="180" d="100"/>
          <a:sy n="180" d="100"/>
        </p:scale>
        <p:origin x="216" y="5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A5B47-6B18-283F-24EA-9B345630FE6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3DBD096-586E-13BA-A152-7D5C9C32F18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39C24B3-DA84-17F5-64F0-1AFCDE42F6DD}"/>
              </a:ext>
            </a:extLst>
          </p:cNvPr>
          <p:cNvSpPr>
            <a:spLocks noGrp="1"/>
          </p:cNvSpPr>
          <p:nvPr>
            <p:ph type="dt" sz="half" idx="10"/>
          </p:nvPr>
        </p:nvSpPr>
        <p:spPr/>
        <p:txBody>
          <a:bodyPr/>
          <a:lstStyle/>
          <a:p>
            <a:fld id="{1A2311E3-843C-2F44-A8CD-5180D9C61033}" type="datetimeFigureOut">
              <a:rPr lang="en-US" smtClean="0"/>
              <a:t>4/2/24</a:t>
            </a:fld>
            <a:endParaRPr lang="en-US"/>
          </a:p>
        </p:txBody>
      </p:sp>
      <p:sp>
        <p:nvSpPr>
          <p:cNvPr id="5" name="Footer Placeholder 4">
            <a:extLst>
              <a:ext uri="{FF2B5EF4-FFF2-40B4-BE49-F238E27FC236}">
                <a16:creationId xmlns:a16="http://schemas.microsoft.com/office/drawing/2014/main" id="{D4D78D25-DCDA-AB10-90D8-CEA8CAEA15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0C2219-709C-27B5-A6EA-B5EE3CC6CB43}"/>
              </a:ext>
            </a:extLst>
          </p:cNvPr>
          <p:cNvSpPr>
            <a:spLocks noGrp="1"/>
          </p:cNvSpPr>
          <p:nvPr>
            <p:ph type="sldNum" sz="quarter" idx="12"/>
          </p:nvPr>
        </p:nvSpPr>
        <p:spPr/>
        <p:txBody>
          <a:bodyPr/>
          <a:lstStyle/>
          <a:p>
            <a:fld id="{6758E977-2AC2-A947-9ECC-62273833E8A2}" type="slidenum">
              <a:rPr lang="en-US" smtClean="0"/>
              <a:t>‹#›</a:t>
            </a:fld>
            <a:endParaRPr lang="en-US"/>
          </a:p>
        </p:txBody>
      </p:sp>
    </p:spTree>
    <p:extLst>
      <p:ext uri="{BB962C8B-B14F-4D97-AF65-F5344CB8AC3E}">
        <p14:creationId xmlns:p14="http://schemas.microsoft.com/office/powerpoint/2010/main" val="80467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F583CD-E922-0BF1-0B34-090638B49EA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B403539-703C-AB83-4E27-59D3F612EFE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809B1A-DD05-933E-C424-8DF9E3F4EF4E}"/>
              </a:ext>
            </a:extLst>
          </p:cNvPr>
          <p:cNvSpPr>
            <a:spLocks noGrp="1"/>
          </p:cNvSpPr>
          <p:nvPr>
            <p:ph type="dt" sz="half" idx="10"/>
          </p:nvPr>
        </p:nvSpPr>
        <p:spPr/>
        <p:txBody>
          <a:bodyPr/>
          <a:lstStyle/>
          <a:p>
            <a:fld id="{1A2311E3-843C-2F44-A8CD-5180D9C61033}" type="datetimeFigureOut">
              <a:rPr lang="en-US" smtClean="0"/>
              <a:t>4/2/24</a:t>
            </a:fld>
            <a:endParaRPr lang="en-US"/>
          </a:p>
        </p:txBody>
      </p:sp>
      <p:sp>
        <p:nvSpPr>
          <p:cNvPr id="5" name="Footer Placeholder 4">
            <a:extLst>
              <a:ext uri="{FF2B5EF4-FFF2-40B4-BE49-F238E27FC236}">
                <a16:creationId xmlns:a16="http://schemas.microsoft.com/office/drawing/2014/main" id="{8B1E9B9B-C26C-C5FA-97A2-AE2FA351BA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6E47B4-1046-AC90-CB39-90ED7FA29F44}"/>
              </a:ext>
            </a:extLst>
          </p:cNvPr>
          <p:cNvSpPr>
            <a:spLocks noGrp="1"/>
          </p:cNvSpPr>
          <p:nvPr>
            <p:ph type="sldNum" sz="quarter" idx="12"/>
          </p:nvPr>
        </p:nvSpPr>
        <p:spPr/>
        <p:txBody>
          <a:bodyPr/>
          <a:lstStyle/>
          <a:p>
            <a:fld id="{6758E977-2AC2-A947-9ECC-62273833E8A2}" type="slidenum">
              <a:rPr lang="en-US" smtClean="0"/>
              <a:t>‹#›</a:t>
            </a:fld>
            <a:endParaRPr lang="en-US"/>
          </a:p>
        </p:txBody>
      </p:sp>
    </p:spTree>
    <p:extLst>
      <p:ext uri="{BB962C8B-B14F-4D97-AF65-F5344CB8AC3E}">
        <p14:creationId xmlns:p14="http://schemas.microsoft.com/office/powerpoint/2010/main" val="1030660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A017FE-C214-92D9-EF49-0357767A98D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E70D479-B310-4E88-D222-0CF56C46C2B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A76B5B-2810-325B-CDC5-384F957BA2E7}"/>
              </a:ext>
            </a:extLst>
          </p:cNvPr>
          <p:cNvSpPr>
            <a:spLocks noGrp="1"/>
          </p:cNvSpPr>
          <p:nvPr>
            <p:ph type="dt" sz="half" idx="10"/>
          </p:nvPr>
        </p:nvSpPr>
        <p:spPr/>
        <p:txBody>
          <a:bodyPr/>
          <a:lstStyle/>
          <a:p>
            <a:fld id="{1A2311E3-843C-2F44-A8CD-5180D9C61033}" type="datetimeFigureOut">
              <a:rPr lang="en-US" smtClean="0"/>
              <a:t>4/2/24</a:t>
            </a:fld>
            <a:endParaRPr lang="en-US"/>
          </a:p>
        </p:txBody>
      </p:sp>
      <p:sp>
        <p:nvSpPr>
          <p:cNvPr id="5" name="Footer Placeholder 4">
            <a:extLst>
              <a:ext uri="{FF2B5EF4-FFF2-40B4-BE49-F238E27FC236}">
                <a16:creationId xmlns:a16="http://schemas.microsoft.com/office/drawing/2014/main" id="{6361EFDB-F786-0005-F41C-7B7C4134DB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E78A84-C6FC-D4D8-6638-168186AC08FE}"/>
              </a:ext>
            </a:extLst>
          </p:cNvPr>
          <p:cNvSpPr>
            <a:spLocks noGrp="1"/>
          </p:cNvSpPr>
          <p:nvPr>
            <p:ph type="sldNum" sz="quarter" idx="12"/>
          </p:nvPr>
        </p:nvSpPr>
        <p:spPr/>
        <p:txBody>
          <a:bodyPr/>
          <a:lstStyle/>
          <a:p>
            <a:fld id="{6758E977-2AC2-A947-9ECC-62273833E8A2}" type="slidenum">
              <a:rPr lang="en-US" smtClean="0"/>
              <a:t>‹#›</a:t>
            </a:fld>
            <a:endParaRPr lang="en-US"/>
          </a:p>
        </p:txBody>
      </p:sp>
    </p:spTree>
    <p:extLst>
      <p:ext uri="{BB962C8B-B14F-4D97-AF65-F5344CB8AC3E}">
        <p14:creationId xmlns:p14="http://schemas.microsoft.com/office/powerpoint/2010/main" val="476076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4FBFB-AC91-BE9C-45F7-71493FA4828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ADFEF5-E809-2294-EEB5-526A6C24EDD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354539-CA51-BCE9-5FA9-A9C3CBF67988}"/>
              </a:ext>
            </a:extLst>
          </p:cNvPr>
          <p:cNvSpPr>
            <a:spLocks noGrp="1"/>
          </p:cNvSpPr>
          <p:nvPr>
            <p:ph type="dt" sz="half" idx="10"/>
          </p:nvPr>
        </p:nvSpPr>
        <p:spPr/>
        <p:txBody>
          <a:bodyPr/>
          <a:lstStyle/>
          <a:p>
            <a:fld id="{1A2311E3-843C-2F44-A8CD-5180D9C61033}" type="datetimeFigureOut">
              <a:rPr lang="en-US" smtClean="0"/>
              <a:t>4/2/24</a:t>
            </a:fld>
            <a:endParaRPr lang="en-US"/>
          </a:p>
        </p:txBody>
      </p:sp>
      <p:sp>
        <p:nvSpPr>
          <p:cNvPr id="5" name="Footer Placeholder 4">
            <a:extLst>
              <a:ext uri="{FF2B5EF4-FFF2-40B4-BE49-F238E27FC236}">
                <a16:creationId xmlns:a16="http://schemas.microsoft.com/office/drawing/2014/main" id="{9ADC6A5E-86BC-AD05-FADA-4538555C6D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DB6A1E-128A-2E21-EECD-9B1BDE865D59}"/>
              </a:ext>
            </a:extLst>
          </p:cNvPr>
          <p:cNvSpPr>
            <a:spLocks noGrp="1"/>
          </p:cNvSpPr>
          <p:nvPr>
            <p:ph type="sldNum" sz="quarter" idx="12"/>
          </p:nvPr>
        </p:nvSpPr>
        <p:spPr/>
        <p:txBody>
          <a:bodyPr/>
          <a:lstStyle/>
          <a:p>
            <a:fld id="{6758E977-2AC2-A947-9ECC-62273833E8A2}" type="slidenum">
              <a:rPr lang="en-US" smtClean="0"/>
              <a:t>‹#›</a:t>
            </a:fld>
            <a:endParaRPr lang="en-US"/>
          </a:p>
        </p:txBody>
      </p:sp>
    </p:spTree>
    <p:extLst>
      <p:ext uri="{BB962C8B-B14F-4D97-AF65-F5344CB8AC3E}">
        <p14:creationId xmlns:p14="http://schemas.microsoft.com/office/powerpoint/2010/main" val="1398077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4294C-79CC-049D-6A52-7A533E0CED0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5000935-40B6-5A2D-079D-B1817B6FF5F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7BF2AAF-85C8-6E25-6AFC-2A239058369E}"/>
              </a:ext>
            </a:extLst>
          </p:cNvPr>
          <p:cNvSpPr>
            <a:spLocks noGrp="1"/>
          </p:cNvSpPr>
          <p:nvPr>
            <p:ph type="dt" sz="half" idx="10"/>
          </p:nvPr>
        </p:nvSpPr>
        <p:spPr/>
        <p:txBody>
          <a:bodyPr/>
          <a:lstStyle/>
          <a:p>
            <a:fld id="{1A2311E3-843C-2F44-A8CD-5180D9C61033}" type="datetimeFigureOut">
              <a:rPr lang="en-US" smtClean="0"/>
              <a:t>4/2/24</a:t>
            </a:fld>
            <a:endParaRPr lang="en-US"/>
          </a:p>
        </p:txBody>
      </p:sp>
      <p:sp>
        <p:nvSpPr>
          <p:cNvPr id="5" name="Footer Placeholder 4">
            <a:extLst>
              <a:ext uri="{FF2B5EF4-FFF2-40B4-BE49-F238E27FC236}">
                <a16:creationId xmlns:a16="http://schemas.microsoft.com/office/drawing/2014/main" id="{8DD7E479-5586-E792-48C7-16AA065C5F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5CEB65-550C-B15B-6EE7-61E674E9F5CB}"/>
              </a:ext>
            </a:extLst>
          </p:cNvPr>
          <p:cNvSpPr>
            <a:spLocks noGrp="1"/>
          </p:cNvSpPr>
          <p:nvPr>
            <p:ph type="sldNum" sz="quarter" idx="12"/>
          </p:nvPr>
        </p:nvSpPr>
        <p:spPr/>
        <p:txBody>
          <a:bodyPr/>
          <a:lstStyle/>
          <a:p>
            <a:fld id="{6758E977-2AC2-A947-9ECC-62273833E8A2}" type="slidenum">
              <a:rPr lang="en-US" smtClean="0"/>
              <a:t>‹#›</a:t>
            </a:fld>
            <a:endParaRPr lang="en-US"/>
          </a:p>
        </p:txBody>
      </p:sp>
    </p:spTree>
    <p:extLst>
      <p:ext uri="{BB962C8B-B14F-4D97-AF65-F5344CB8AC3E}">
        <p14:creationId xmlns:p14="http://schemas.microsoft.com/office/powerpoint/2010/main" val="1191311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C0CDC-E614-9B25-241E-4109C808E9F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9F7BE83-4CEB-644A-61E8-3FCEAF270D6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12E9252-83AB-9255-674C-3DED17D6502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E9A85C0-619B-269B-37E1-69628BDD73EE}"/>
              </a:ext>
            </a:extLst>
          </p:cNvPr>
          <p:cNvSpPr>
            <a:spLocks noGrp="1"/>
          </p:cNvSpPr>
          <p:nvPr>
            <p:ph type="dt" sz="half" idx="10"/>
          </p:nvPr>
        </p:nvSpPr>
        <p:spPr/>
        <p:txBody>
          <a:bodyPr/>
          <a:lstStyle/>
          <a:p>
            <a:fld id="{1A2311E3-843C-2F44-A8CD-5180D9C61033}" type="datetimeFigureOut">
              <a:rPr lang="en-US" smtClean="0"/>
              <a:t>4/2/24</a:t>
            </a:fld>
            <a:endParaRPr lang="en-US"/>
          </a:p>
        </p:txBody>
      </p:sp>
      <p:sp>
        <p:nvSpPr>
          <p:cNvPr id="6" name="Footer Placeholder 5">
            <a:extLst>
              <a:ext uri="{FF2B5EF4-FFF2-40B4-BE49-F238E27FC236}">
                <a16:creationId xmlns:a16="http://schemas.microsoft.com/office/drawing/2014/main" id="{413794CD-934B-55D8-F3E6-31D1F36BDE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2C6BC5-96D2-4773-2D81-F7540AB3C065}"/>
              </a:ext>
            </a:extLst>
          </p:cNvPr>
          <p:cNvSpPr>
            <a:spLocks noGrp="1"/>
          </p:cNvSpPr>
          <p:nvPr>
            <p:ph type="sldNum" sz="quarter" idx="12"/>
          </p:nvPr>
        </p:nvSpPr>
        <p:spPr/>
        <p:txBody>
          <a:bodyPr/>
          <a:lstStyle/>
          <a:p>
            <a:fld id="{6758E977-2AC2-A947-9ECC-62273833E8A2}" type="slidenum">
              <a:rPr lang="en-US" smtClean="0"/>
              <a:t>‹#›</a:t>
            </a:fld>
            <a:endParaRPr lang="en-US"/>
          </a:p>
        </p:txBody>
      </p:sp>
    </p:spTree>
    <p:extLst>
      <p:ext uri="{BB962C8B-B14F-4D97-AF65-F5344CB8AC3E}">
        <p14:creationId xmlns:p14="http://schemas.microsoft.com/office/powerpoint/2010/main" val="2102547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57C54-D5BD-F769-A361-11FACBF840B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284D6AD-C70E-44EB-3036-75DE253A7D2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1EB4229-168F-0DD7-F054-F5F8C3E25EA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32B2A56-E846-15B7-08E7-B18547EA5DD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5350AC3-9CFE-9CF2-4842-9795109A952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7F3A10E-510A-8DA9-AC6A-2445F47C3108}"/>
              </a:ext>
            </a:extLst>
          </p:cNvPr>
          <p:cNvSpPr>
            <a:spLocks noGrp="1"/>
          </p:cNvSpPr>
          <p:nvPr>
            <p:ph type="dt" sz="half" idx="10"/>
          </p:nvPr>
        </p:nvSpPr>
        <p:spPr/>
        <p:txBody>
          <a:bodyPr/>
          <a:lstStyle/>
          <a:p>
            <a:fld id="{1A2311E3-843C-2F44-A8CD-5180D9C61033}" type="datetimeFigureOut">
              <a:rPr lang="en-US" smtClean="0"/>
              <a:t>4/2/24</a:t>
            </a:fld>
            <a:endParaRPr lang="en-US"/>
          </a:p>
        </p:txBody>
      </p:sp>
      <p:sp>
        <p:nvSpPr>
          <p:cNvPr id="8" name="Footer Placeholder 7">
            <a:extLst>
              <a:ext uri="{FF2B5EF4-FFF2-40B4-BE49-F238E27FC236}">
                <a16:creationId xmlns:a16="http://schemas.microsoft.com/office/drawing/2014/main" id="{4BE73C5F-F06E-76B7-AE3A-37101937603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70B6A3D-5406-603B-71F2-914DA0287442}"/>
              </a:ext>
            </a:extLst>
          </p:cNvPr>
          <p:cNvSpPr>
            <a:spLocks noGrp="1"/>
          </p:cNvSpPr>
          <p:nvPr>
            <p:ph type="sldNum" sz="quarter" idx="12"/>
          </p:nvPr>
        </p:nvSpPr>
        <p:spPr/>
        <p:txBody>
          <a:bodyPr/>
          <a:lstStyle/>
          <a:p>
            <a:fld id="{6758E977-2AC2-A947-9ECC-62273833E8A2}" type="slidenum">
              <a:rPr lang="en-US" smtClean="0"/>
              <a:t>‹#›</a:t>
            </a:fld>
            <a:endParaRPr lang="en-US"/>
          </a:p>
        </p:txBody>
      </p:sp>
    </p:spTree>
    <p:extLst>
      <p:ext uri="{BB962C8B-B14F-4D97-AF65-F5344CB8AC3E}">
        <p14:creationId xmlns:p14="http://schemas.microsoft.com/office/powerpoint/2010/main" val="1198889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4EA2F-C14F-AEEB-A0E8-EC6E875629A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D042CAA-1BD8-9242-FC38-92B9656C6738}"/>
              </a:ext>
            </a:extLst>
          </p:cNvPr>
          <p:cNvSpPr>
            <a:spLocks noGrp="1"/>
          </p:cNvSpPr>
          <p:nvPr>
            <p:ph type="dt" sz="half" idx="10"/>
          </p:nvPr>
        </p:nvSpPr>
        <p:spPr/>
        <p:txBody>
          <a:bodyPr/>
          <a:lstStyle/>
          <a:p>
            <a:fld id="{1A2311E3-843C-2F44-A8CD-5180D9C61033}" type="datetimeFigureOut">
              <a:rPr lang="en-US" smtClean="0"/>
              <a:t>4/2/24</a:t>
            </a:fld>
            <a:endParaRPr lang="en-US"/>
          </a:p>
        </p:txBody>
      </p:sp>
      <p:sp>
        <p:nvSpPr>
          <p:cNvPr id="4" name="Footer Placeholder 3">
            <a:extLst>
              <a:ext uri="{FF2B5EF4-FFF2-40B4-BE49-F238E27FC236}">
                <a16:creationId xmlns:a16="http://schemas.microsoft.com/office/drawing/2014/main" id="{8E7370D5-18D4-F24C-FA50-9272C47B6FF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2071767-1F66-274F-D2E3-860C01C2C5A9}"/>
              </a:ext>
            </a:extLst>
          </p:cNvPr>
          <p:cNvSpPr>
            <a:spLocks noGrp="1"/>
          </p:cNvSpPr>
          <p:nvPr>
            <p:ph type="sldNum" sz="quarter" idx="12"/>
          </p:nvPr>
        </p:nvSpPr>
        <p:spPr/>
        <p:txBody>
          <a:bodyPr/>
          <a:lstStyle/>
          <a:p>
            <a:fld id="{6758E977-2AC2-A947-9ECC-62273833E8A2}" type="slidenum">
              <a:rPr lang="en-US" smtClean="0"/>
              <a:t>‹#›</a:t>
            </a:fld>
            <a:endParaRPr lang="en-US"/>
          </a:p>
        </p:txBody>
      </p:sp>
    </p:spTree>
    <p:extLst>
      <p:ext uri="{BB962C8B-B14F-4D97-AF65-F5344CB8AC3E}">
        <p14:creationId xmlns:p14="http://schemas.microsoft.com/office/powerpoint/2010/main" val="1981037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39D9040-A145-C86A-F38F-5210D150BC13}"/>
              </a:ext>
            </a:extLst>
          </p:cNvPr>
          <p:cNvSpPr>
            <a:spLocks noGrp="1"/>
          </p:cNvSpPr>
          <p:nvPr>
            <p:ph type="dt" sz="half" idx="10"/>
          </p:nvPr>
        </p:nvSpPr>
        <p:spPr/>
        <p:txBody>
          <a:bodyPr/>
          <a:lstStyle/>
          <a:p>
            <a:fld id="{1A2311E3-843C-2F44-A8CD-5180D9C61033}" type="datetimeFigureOut">
              <a:rPr lang="en-US" smtClean="0"/>
              <a:t>4/2/24</a:t>
            </a:fld>
            <a:endParaRPr lang="en-US"/>
          </a:p>
        </p:txBody>
      </p:sp>
      <p:sp>
        <p:nvSpPr>
          <p:cNvPr id="3" name="Footer Placeholder 2">
            <a:extLst>
              <a:ext uri="{FF2B5EF4-FFF2-40B4-BE49-F238E27FC236}">
                <a16:creationId xmlns:a16="http://schemas.microsoft.com/office/drawing/2014/main" id="{196D4C7E-E2DC-1D16-2816-8F3606B903F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A6CE706-2875-54DA-12CD-9D94545DB367}"/>
              </a:ext>
            </a:extLst>
          </p:cNvPr>
          <p:cNvSpPr>
            <a:spLocks noGrp="1"/>
          </p:cNvSpPr>
          <p:nvPr>
            <p:ph type="sldNum" sz="quarter" idx="12"/>
          </p:nvPr>
        </p:nvSpPr>
        <p:spPr/>
        <p:txBody>
          <a:bodyPr/>
          <a:lstStyle/>
          <a:p>
            <a:fld id="{6758E977-2AC2-A947-9ECC-62273833E8A2}" type="slidenum">
              <a:rPr lang="en-US" smtClean="0"/>
              <a:t>‹#›</a:t>
            </a:fld>
            <a:endParaRPr lang="en-US"/>
          </a:p>
        </p:txBody>
      </p:sp>
    </p:spTree>
    <p:extLst>
      <p:ext uri="{BB962C8B-B14F-4D97-AF65-F5344CB8AC3E}">
        <p14:creationId xmlns:p14="http://schemas.microsoft.com/office/powerpoint/2010/main" val="1298282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3F91A-91F7-7A4A-4B0A-FBCD6668C16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C2FF631-F91A-4780-03FC-4F7EEE21712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CD161BF-9929-7E1D-3BC1-75E88A095E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E9700C5-8203-469F-62C2-02CF74CCF83B}"/>
              </a:ext>
            </a:extLst>
          </p:cNvPr>
          <p:cNvSpPr>
            <a:spLocks noGrp="1"/>
          </p:cNvSpPr>
          <p:nvPr>
            <p:ph type="dt" sz="half" idx="10"/>
          </p:nvPr>
        </p:nvSpPr>
        <p:spPr/>
        <p:txBody>
          <a:bodyPr/>
          <a:lstStyle/>
          <a:p>
            <a:fld id="{1A2311E3-843C-2F44-A8CD-5180D9C61033}" type="datetimeFigureOut">
              <a:rPr lang="en-US" smtClean="0"/>
              <a:t>4/2/24</a:t>
            </a:fld>
            <a:endParaRPr lang="en-US"/>
          </a:p>
        </p:txBody>
      </p:sp>
      <p:sp>
        <p:nvSpPr>
          <p:cNvPr id="6" name="Footer Placeholder 5">
            <a:extLst>
              <a:ext uri="{FF2B5EF4-FFF2-40B4-BE49-F238E27FC236}">
                <a16:creationId xmlns:a16="http://schemas.microsoft.com/office/drawing/2014/main" id="{4C873A36-F1CE-7AC2-FCB6-E20E29E4B3D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89BFBA0-3ABA-FB5D-7A40-684852301D10}"/>
              </a:ext>
            </a:extLst>
          </p:cNvPr>
          <p:cNvSpPr>
            <a:spLocks noGrp="1"/>
          </p:cNvSpPr>
          <p:nvPr>
            <p:ph type="sldNum" sz="quarter" idx="12"/>
          </p:nvPr>
        </p:nvSpPr>
        <p:spPr/>
        <p:txBody>
          <a:bodyPr/>
          <a:lstStyle/>
          <a:p>
            <a:fld id="{6758E977-2AC2-A947-9ECC-62273833E8A2}" type="slidenum">
              <a:rPr lang="en-US" smtClean="0"/>
              <a:t>‹#›</a:t>
            </a:fld>
            <a:endParaRPr lang="en-US"/>
          </a:p>
        </p:txBody>
      </p:sp>
    </p:spTree>
    <p:extLst>
      <p:ext uri="{BB962C8B-B14F-4D97-AF65-F5344CB8AC3E}">
        <p14:creationId xmlns:p14="http://schemas.microsoft.com/office/powerpoint/2010/main" val="2814189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61469-4D29-7FC3-01C6-464E2D4CDE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ECBA674-2E1B-78B6-6C45-A9683EBAD0C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EF45FAD-2A08-85C9-1464-E3C857C0A7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AA5199-B213-944B-160D-DA5E3B5229C5}"/>
              </a:ext>
            </a:extLst>
          </p:cNvPr>
          <p:cNvSpPr>
            <a:spLocks noGrp="1"/>
          </p:cNvSpPr>
          <p:nvPr>
            <p:ph type="dt" sz="half" idx="10"/>
          </p:nvPr>
        </p:nvSpPr>
        <p:spPr/>
        <p:txBody>
          <a:bodyPr/>
          <a:lstStyle/>
          <a:p>
            <a:fld id="{1A2311E3-843C-2F44-A8CD-5180D9C61033}" type="datetimeFigureOut">
              <a:rPr lang="en-US" smtClean="0"/>
              <a:t>4/2/24</a:t>
            </a:fld>
            <a:endParaRPr lang="en-US"/>
          </a:p>
        </p:txBody>
      </p:sp>
      <p:sp>
        <p:nvSpPr>
          <p:cNvPr id="6" name="Footer Placeholder 5">
            <a:extLst>
              <a:ext uri="{FF2B5EF4-FFF2-40B4-BE49-F238E27FC236}">
                <a16:creationId xmlns:a16="http://schemas.microsoft.com/office/drawing/2014/main" id="{F4163742-A304-75D7-F6BA-2B0D7A9511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DD69A7A-DB6A-B9FC-23DB-74ED1BED0F51}"/>
              </a:ext>
            </a:extLst>
          </p:cNvPr>
          <p:cNvSpPr>
            <a:spLocks noGrp="1"/>
          </p:cNvSpPr>
          <p:nvPr>
            <p:ph type="sldNum" sz="quarter" idx="12"/>
          </p:nvPr>
        </p:nvSpPr>
        <p:spPr/>
        <p:txBody>
          <a:bodyPr/>
          <a:lstStyle/>
          <a:p>
            <a:fld id="{6758E977-2AC2-A947-9ECC-62273833E8A2}" type="slidenum">
              <a:rPr lang="en-US" smtClean="0"/>
              <a:t>‹#›</a:t>
            </a:fld>
            <a:endParaRPr lang="en-US"/>
          </a:p>
        </p:txBody>
      </p:sp>
    </p:spTree>
    <p:extLst>
      <p:ext uri="{BB962C8B-B14F-4D97-AF65-F5344CB8AC3E}">
        <p14:creationId xmlns:p14="http://schemas.microsoft.com/office/powerpoint/2010/main" val="1646625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C869C9-42F8-F45A-C592-E054D2134D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1B863DE-9B6C-D95F-B4A1-EB9A5A59BD3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356DDF-942D-A162-DEB8-C498963442D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2311E3-843C-2F44-A8CD-5180D9C61033}" type="datetimeFigureOut">
              <a:rPr lang="en-US" smtClean="0"/>
              <a:t>4/2/24</a:t>
            </a:fld>
            <a:endParaRPr lang="en-US"/>
          </a:p>
        </p:txBody>
      </p:sp>
      <p:sp>
        <p:nvSpPr>
          <p:cNvPr id="5" name="Footer Placeholder 4">
            <a:extLst>
              <a:ext uri="{FF2B5EF4-FFF2-40B4-BE49-F238E27FC236}">
                <a16:creationId xmlns:a16="http://schemas.microsoft.com/office/drawing/2014/main" id="{2563FBC1-97F8-9D81-850D-5ADBA70084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2404658-735C-96ED-AC45-6F821D65632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58E977-2AC2-A947-9ECC-62273833E8A2}" type="slidenum">
              <a:rPr lang="en-US" smtClean="0"/>
              <a:t>‹#›</a:t>
            </a:fld>
            <a:endParaRPr lang="en-US"/>
          </a:p>
        </p:txBody>
      </p:sp>
    </p:spTree>
    <p:extLst>
      <p:ext uri="{BB962C8B-B14F-4D97-AF65-F5344CB8AC3E}">
        <p14:creationId xmlns:p14="http://schemas.microsoft.com/office/powerpoint/2010/main" val="5038012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585BE570-359A-BF60-2418-E916B3569FC8}"/>
              </a:ext>
            </a:extLst>
          </p:cNvPr>
          <p:cNvPicPr>
            <a:picLocks noChangeAspect="1"/>
          </p:cNvPicPr>
          <p:nvPr/>
        </p:nvPicPr>
        <p:blipFill>
          <a:blip r:embed="rId2"/>
          <a:stretch>
            <a:fillRect/>
          </a:stretch>
        </p:blipFill>
        <p:spPr>
          <a:xfrm>
            <a:off x="140491" y="273064"/>
            <a:ext cx="4665436" cy="2814156"/>
          </a:xfrm>
          <a:prstGeom prst="rect">
            <a:avLst/>
          </a:prstGeom>
        </p:spPr>
      </p:pic>
      <p:sp>
        <p:nvSpPr>
          <p:cNvPr id="4" name="TextBox 3">
            <a:extLst>
              <a:ext uri="{FF2B5EF4-FFF2-40B4-BE49-F238E27FC236}">
                <a16:creationId xmlns:a16="http://schemas.microsoft.com/office/drawing/2014/main" id="{DE8651EE-8109-C2E0-2D0B-2529843523D7}"/>
              </a:ext>
            </a:extLst>
          </p:cNvPr>
          <p:cNvSpPr txBox="1"/>
          <p:nvPr/>
        </p:nvSpPr>
        <p:spPr>
          <a:xfrm>
            <a:off x="166450" y="34630"/>
            <a:ext cx="2465740" cy="261610"/>
          </a:xfrm>
          <a:prstGeom prst="rect">
            <a:avLst/>
          </a:prstGeom>
          <a:noFill/>
        </p:spPr>
        <p:txBody>
          <a:bodyPr wrap="none" rtlCol="0">
            <a:spAutoFit/>
          </a:bodyPr>
          <a:lstStyle/>
          <a:p>
            <a:r>
              <a:rPr lang="en-US" sz="1100" u="sng" dirty="0"/>
              <a:t>Present architecture and improvements</a:t>
            </a:r>
          </a:p>
        </p:txBody>
      </p:sp>
      <p:sp>
        <p:nvSpPr>
          <p:cNvPr id="5" name="TextBox 4">
            <a:extLst>
              <a:ext uri="{FF2B5EF4-FFF2-40B4-BE49-F238E27FC236}">
                <a16:creationId xmlns:a16="http://schemas.microsoft.com/office/drawing/2014/main" id="{1D975EEA-4942-F568-D403-9D0B9580F0A4}"/>
              </a:ext>
            </a:extLst>
          </p:cNvPr>
          <p:cNvSpPr txBox="1"/>
          <p:nvPr/>
        </p:nvSpPr>
        <p:spPr>
          <a:xfrm>
            <a:off x="166450" y="3145478"/>
            <a:ext cx="3267241" cy="261610"/>
          </a:xfrm>
          <a:prstGeom prst="rect">
            <a:avLst/>
          </a:prstGeom>
          <a:noFill/>
        </p:spPr>
        <p:txBody>
          <a:bodyPr wrap="none" rtlCol="0">
            <a:spAutoFit/>
          </a:bodyPr>
          <a:lstStyle/>
          <a:p>
            <a:r>
              <a:rPr lang="en-US" sz="1100" u="sng" dirty="0"/>
              <a:t>Successful 100 Gbps data-stream processing at NERSC</a:t>
            </a:r>
          </a:p>
        </p:txBody>
      </p:sp>
      <p:sp>
        <p:nvSpPr>
          <p:cNvPr id="8" name="TextBox 7">
            <a:extLst>
              <a:ext uri="{FF2B5EF4-FFF2-40B4-BE49-F238E27FC236}">
                <a16:creationId xmlns:a16="http://schemas.microsoft.com/office/drawing/2014/main" id="{7A8202E6-0799-2B6D-4F31-A6AD2DAA516C}"/>
              </a:ext>
            </a:extLst>
          </p:cNvPr>
          <p:cNvSpPr txBox="1"/>
          <p:nvPr/>
        </p:nvSpPr>
        <p:spPr>
          <a:xfrm>
            <a:off x="7351460" y="5741220"/>
            <a:ext cx="3724096" cy="861774"/>
          </a:xfrm>
          <a:prstGeom prst="rect">
            <a:avLst/>
          </a:prstGeom>
          <a:noFill/>
        </p:spPr>
        <p:txBody>
          <a:bodyPr wrap="none" rtlCol="0">
            <a:spAutoFit/>
          </a:bodyPr>
          <a:lstStyle/>
          <a:p>
            <a:r>
              <a:rPr lang="en-US" sz="1000" u="sng" dirty="0">
                <a:latin typeface="Times New Roman" panose="02020603050405020304" pitchFamily="18" charset="0"/>
                <a:cs typeface="Times New Roman" panose="02020603050405020304" pitchFamily="18" charset="0"/>
              </a:rPr>
              <a:t>Publications</a:t>
            </a:r>
          </a:p>
          <a:p>
            <a:endParaRPr lang="en-US" sz="1000" u="sng" dirty="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r>
              <a:rPr lang="en-US" sz="1000" dirty="0">
                <a:latin typeface="Times New Roman" panose="02020603050405020304" pitchFamily="18" charset="0"/>
                <a:cs typeface="Times New Roman" panose="02020603050405020304" pitchFamily="18" charset="0"/>
              </a:rPr>
              <a:t>1st paper is accepted for publication in the EPJ</a:t>
            </a:r>
          </a:p>
          <a:p>
            <a:pPr marL="171450" indent="-171450">
              <a:buFont typeface="Arial" panose="020B0604020202020204" pitchFamily="34" charset="0"/>
              <a:buChar char="•"/>
            </a:pPr>
            <a:r>
              <a:rPr lang="en-US" sz="1000" dirty="0">
                <a:latin typeface="Times New Roman" panose="02020603050405020304" pitchFamily="18" charset="0"/>
                <a:cs typeface="Times New Roman" panose="02020603050405020304" pitchFamily="18" charset="0"/>
              </a:rPr>
              <a:t>2nd technical paper: ACAT conference proceedings (in progress).</a:t>
            </a:r>
          </a:p>
          <a:p>
            <a:pPr marL="171450" indent="-171450">
              <a:buFont typeface="Arial" panose="020B0604020202020204" pitchFamily="34" charset="0"/>
              <a:buChar char="•"/>
            </a:pPr>
            <a:r>
              <a:rPr lang="en-US" sz="1000" dirty="0">
                <a:latin typeface="Times New Roman" panose="02020603050405020304" pitchFamily="18" charset="0"/>
                <a:cs typeface="Times New Roman" panose="02020603050405020304" pitchFamily="18" charset="0"/>
              </a:rPr>
              <a:t>Submitting an abstract to CHEP24</a:t>
            </a:r>
          </a:p>
        </p:txBody>
      </p:sp>
      <p:sp>
        <p:nvSpPr>
          <p:cNvPr id="18" name="TextBox 17">
            <a:extLst>
              <a:ext uri="{FF2B5EF4-FFF2-40B4-BE49-F238E27FC236}">
                <a16:creationId xmlns:a16="http://schemas.microsoft.com/office/drawing/2014/main" id="{04F5EE70-BFFD-5012-C54A-3F2594541899}"/>
              </a:ext>
            </a:extLst>
          </p:cNvPr>
          <p:cNvSpPr txBox="1"/>
          <p:nvPr/>
        </p:nvSpPr>
        <p:spPr>
          <a:xfrm>
            <a:off x="7207955" y="4268046"/>
            <a:ext cx="4324347" cy="1431161"/>
          </a:xfrm>
          <a:prstGeom prst="rect">
            <a:avLst/>
          </a:prstGeom>
          <a:noFill/>
        </p:spPr>
        <p:txBody>
          <a:bodyPr wrap="square" rtlCol="0">
            <a:spAutoFit/>
          </a:bodyPr>
          <a:lstStyle/>
          <a:p>
            <a:endParaRPr lang="en-US" sz="1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r>
              <a:rPr lang="en-US" sz="1100" b="0" i="0" dirty="0">
                <a:solidFill>
                  <a:srgbClr val="0D0D0D"/>
                </a:solidFill>
                <a:effectLst/>
                <a:latin typeface="Times New Roman" panose="02020603050405020304" pitchFamily="18" charset="0"/>
                <a:cs typeface="Times New Roman" panose="02020603050405020304" pitchFamily="18" charset="0"/>
              </a:rPr>
              <a:t>Initial testing of workflow containers has been conducted at ORNL. We are currently awaiting the establishment of the L3VPN network connection between </a:t>
            </a:r>
            <a:r>
              <a:rPr lang="en-US" sz="1100" b="0" i="0" dirty="0" err="1">
                <a:solidFill>
                  <a:srgbClr val="0D0D0D"/>
                </a:solidFill>
                <a:effectLst/>
                <a:latin typeface="Times New Roman" panose="02020603050405020304" pitchFamily="18" charset="0"/>
                <a:cs typeface="Times New Roman" panose="02020603050405020304" pitchFamily="18" charset="0"/>
              </a:rPr>
              <a:t>ESnet</a:t>
            </a:r>
            <a:r>
              <a:rPr lang="en-US" sz="1100" b="0" i="0" dirty="0">
                <a:solidFill>
                  <a:srgbClr val="0D0D0D"/>
                </a:solidFill>
                <a:effectLst/>
                <a:latin typeface="Times New Roman" panose="02020603050405020304" pitchFamily="18" charset="0"/>
                <a:cs typeface="Times New Roman" panose="02020603050405020304" pitchFamily="18" charset="0"/>
              </a:rPr>
              <a:t> and ORNL.</a:t>
            </a:r>
          </a:p>
          <a:p>
            <a:pPr marL="171450" indent="-171450">
              <a:buFont typeface="Arial" panose="020B0604020202020204" pitchFamily="34" charset="0"/>
              <a:buChar char="•"/>
            </a:pPr>
            <a:r>
              <a:rPr lang="en-US" sz="1100" b="0" i="0" dirty="0">
                <a:solidFill>
                  <a:srgbClr val="0D0D0D"/>
                </a:solidFill>
                <a:effectLst/>
                <a:latin typeface="Times New Roman" panose="02020603050405020304" pitchFamily="18" charset="0"/>
                <a:cs typeface="Times New Roman" panose="02020603050405020304" pitchFamily="18" charset="0"/>
              </a:rPr>
              <a:t>Commenced meetings and engaged in discussions with the APS team.</a:t>
            </a:r>
          </a:p>
          <a:p>
            <a:pPr marL="171450" indent="-171450">
              <a:buFont typeface="Arial" panose="020B0604020202020204" pitchFamily="34" charset="0"/>
              <a:buChar char="•"/>
            </a:pPr>
            <a:r>
              <a:rPr lang="en-US" sz="1100" b="0" i="0" dirty="0">
                <a:solidFill>
                  <a:srgbClr val="0D0D0D"/>
                </a:solidFill>
                <a:effectLst/>
                <a:latin typeface="Times New Roman" panose="02020603050405020304" pitchFamily="18" charset="0"/>
                <a:cs typeface="Times New Roman" panose="02020603050405020304" pitchFamily="18" charset="0"/>
              </a:rPr>
              <a:t>A recent partnership has been established with ALS to leverage JIRIAF for the deployment and orchestration of ALS beam-line G2 curve reconstruction and analysis at NERSC.</a:t>
            </a:r>
            <a:endParaRPr lang="en-US" sz="1000" dirty="0">
              <a:solidFill>
                <a:schemeClr val="accent6">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C21BF665-26E2-B24D-6BE2-33D3BC6E2C0A}"/>
              </a:ext>
            </a:extLst>
          </p:cNvPr>
          <p:cNvSpPr txBox="1"/>
          <p:nvPr/>
        </p:nvSpPr>
        <p:spPr>
          <a:xfrm>
            <a:off x="6643023" y="2409205"/>
            <a:ext cx="4879005" cy="2000548"/>
          </a:xfrm>
          <a:prstGeom prst="rect">
            <a:avLst/>
          </a:prstGeom>
          <a:noFill/>
        </p:spPr>
        <p:txBody>
          <a:bodyPr wrap="square" rtlCol="0">
            <a:spAutoFit/>
          </a:bodyPr>
          <a:lstStyle/>
          <a:p>
            <a:r>
              <a:rPr lang="en-US" sz="1100" u="sng" dirty="0"/>
              <a:t>Q2 Milestones</a:t>
            </a:r>
          </a:p>
          <a:p>
            <a:pPr marR="0" lvl="0" algn="just">
              <a:spcBef>
                <a:spcPts val="0"/>
              </a:spcBef>
              <a:spcAft>
                <a:spcPts val="0"/>
              </a:spcAft>
            </a:pPr>
            <a:endParaRPr lang="en-US" sz="1000" dirty="0">
              <a:effectLst/>
              <a:ea typeface="Times New Roman" panose="02020603050405020304" pitchFamily="18" charset="0"/>
            </a:endParaRPr>
          </a:p>
          <a:p>
            <a:pPr marL="342900" marR="0" lvl="0" indent="-342900" algn="just">
              <a:spcBef>
                <a:spcPts val="0"/>
              </a:spcBef>
              <a:spcAft>
                <a:spcPts val="0"/>
              </a:spcAft>
              <a:buFont typeface="Symbol" pitchFamily="2" charset="2"/>
              <a:buChar char=""/>
            </a:pPr>
            <a:r>
              <a:rPr lang="en-US" sz="1050" dirty="0">
                <a:solidFill>
                  <a:schemeClr val="accent6">
                    <a:lumMod val="75000"/>
                  </a:schemeClr>
                </a:solidFill>
                <a:effectLst/>
                <a:latin typeface="Times New Roman" panose="02020603050405020304" pitchFamily="18" charset="0"/>
                <a:ea typeface="Times New Roman" panose="02020603050405020304" pitchFamily="18" charset="0"/>
              </a:rPr>
              <a:t>Initial testing and refining of the bidirectional data-stream processing between JLAB and NERSC.</a:t>
            </a:r>
          </a:p>
          <a:p>
            <a:pPr marL="342900" marR="0" lvl="0" indent="-342900" algn="just">
              <a:spcBef>
                <a:spcPts val="0"/>
              </a:spcBef>
              <a:spcAft>
                <a:spcPts val="0"/>
              </a:spcAft>
              <a:buFont typeface="Symbol" pitchFamily="2" charset="2"/>
              <a:buChar char=""/>
            </a:pPr>
            <a:r>
              <a:rPr lang="en-US" sz="1050" dirty="0">
                <a:solidFill>
                  <a:schemeClr val="accent2">
                    <a:lumMod val="75000"/>
                  </a:schemeClr>
                </a:solidFill>
                <a:effectLst/>
                <a:latin typeface="Times New Roman" panose="02020603050405020304" pitchFamily="18" charset="0"/>
                <a:ea typeface="Times New Roman" panose="02020603050405020304" pitchFamily="18" charset="0"/>
              </a:rPr>
              <a:t>Execution of the initial phase of the migration plan, including setting up and testing the NSLS-II workflow at JLAB.</a:t>
            </a:r>
          </a:p>
          <a:p>
            <a:pPr marL="342900" marR="0" lvl="0" indent="-342900" algn="just">
              <a:spcBef>
                <a:spcPts val="0"/>
              </a:spcBef>
              <a:spcAft>
                <a:spcPts val="0"/>
              </a:spcAft>
              <a:buFont typeface="Symbol" pitchFamily="2" charset="2"/>
              <a:buChar char=""/>
            </a:pPr>
            <a:r>
              <a:rPr lang="en-US" sz="1050" dirty="0">
                <a:solidFill>
                  <a:schemeClr val="accent6">
                    <a:lumMod val="75000"/>
                  </a:schemeClr>
                </a:solidFill>
                <a:effectLst/>
                <a:latin typeface="Times New Roman" panose="02020603050405020304" pitchFamily="18" charset="0"/>
                <a:ea typeface="Times New Roman" panose="02020603050405020304" pitchFamily="18" charset="0"/>
              </a:rPr>
              <a:t>Implement the agent model and initial simulations for bottleneck prediction and resource optimization.</a:t>
            </a:r>
          </a:p>
          <a:p>
            <a:pPr marL="342900" marR="0" lvl="0" indent="-342900" algn="just">
              <a:spcBef>
                <a:spcPts val="0"/>
              </a:spcBef>
              <a:spcAft>
                <a:spcPts val="0"/>
              </a:spcAft>
              <a:buFont typeface="Symbol" pitchFamily="2" charset="2"/>
              <a:buChar char=""/>
            </a:pPr>
            <a:r>
              <a:rPr lang="en-US" sz="1050" dirty="0">
                <a:solidFill>
                  <a:schemeClr val="accent6">
                    <a:lumMod val="75000"/>
                  </a:schemeClr>
                </a:solidFill>
                <a:effectLst/>
                <a:latin typeface="Times New Roman" panose="02020603050405020304" pitchFamily="18" charset="0"/>
                <a:ea typeface="Times New Roman" panose="02020603050405020304" pitchFamily="18" charset="0"/>
              </a:rPr>
              <a:t>Development of the preliminary mathematical model of an actor, incorporating the identified parameters and dynamics.</a:t>
            </a:r>
          </a:p>
          <a:p>
            <a:pPr marR="0" lvl="0" algn="just">
              <a:spcBef>
                <a:spcPts val="0"/>
              </a:spcBef>
              <a:spcAft>
                <a:spcPts val="0"/>
              </a:spcAft>
            </a:pPr>
            <a:r>
              <a:rPr lang="en-US" sz="1000" dirty="0">
                <a:solidFill>
                  <a:schemeClr val="accent6">
                    <a:lumMod val="75000"/>
                  </a:schemeClr>
                </a:solidFill>
                <a:effectLst/>
                <a:ea typeface="Times New Roman" panose="02020603050405020304" pitchFamily="18" charset="0"/>
              </a:rPr>
              <a:t> </a:t>
            </a:r>
          </a:p>
          <a:p>
            <a:pPr marL="342900" marR="0" lvl="0" indent="-342900" algn="just">
              <a:spcBef>
                <a:spcPts val="0"/>
              </a:spcBef>
              <a:spcAft>
                <a:spcPts val="0"/>
              </a:spcAft>
              <a:buFont typeface="Symbol" pitchFamily="2" charset="2"/>
              <a:buChar char=""/>
            </a:pPr>
            <a:endParaRPr lang="en-US" sz="1000" dirty="0">
              <a:solidFill>
                <a:schemeClr val="accent6">
                  <a:lumMod val="75000"/>
                </a:schemeClr>
              </a:solidFill>
              <a:effectLst/>
              <a:ea typeface="Times New Roman" panose="02020603050405020304" pitchFamily="18" charset="0"/>
            </a:endParaRPr>
          </a:p>
        </p:txBody>
      </p:sp>
      <p:sp>
        <p:nvSpPr>
          <p:cNvPr id="13" name="TextBox 12">
            <a:extLst>
              <a:ext uri="{FF2B5EF4-FFF2-40B4-BE49-F238E27FC236}">
                <a16:creationId xmlns:a16="http://schemas.microsoft.com/office/drawing/2014/main" id="{3BED417B-B319-219F-B962-E3762EE1F73C}"/>
              </a:ext>
            </a:extLst>
          </p:cNvPr>
          <p:cNvSpPr txBox="1"/>
          <p:nvPr/>
        </p:nvSpPr>
        <p:spPr>
          <a:xfrm>
            <a:off x="7278076" y="4171672"/>
            <a:ext cx="2852063" cy="261610"/>
          </a:xfrm>
          <a:prstGeom prst="rect">
            <a:avLst/>
          </a:prstGeom>
          <a:noFill/>
        </p:spPr>
        <p:txBody>
          <a:bodyPr wrap="none" rtlCol="0">
            <a:spAutoFit/>
          </a:bodyPr>
          <a:lstStyle/>
          <a:p>
            <a:r>
              <a:rPr lang="en-US" sz="1100" b="0" i="0" u="sng" dirty="0">
                <a:solidFill>
                  <a:srgbClr val="0D0D0D"/>
                </a:solidFill>
                <a:effectLst/>
              </a:rPr>
              <a:t>Broadening the scope of possible deployments</a:t>
            </a:r>
            <a:endParaRPr lang="en-US" sz="1100" u="sng" dirty="0"/>
          </a:p>
        </p:txBody>
      </p:sp>
      <p:cxnSp>
        <p:nvCxnSpPr>
          <p:cNvPr id="21" name="Elbow Connector 20">
            <a:extLst>
              <a:ext uri="{FF2B5EF4-FFF2-40B4-BE49-F238E27FC236}">
                <a16:creationId xmlns:a16="http://schemas.microsoft.com/office/drawing/2014/main" id="{5DC9CFDA-E31D-9DB7-0222-037A9B05F804}"/>
              </a:ext>
            </a:extLst>
          </p:cNvPr>
          <p:cNvCxnSpPr>
            <a:cxnSpLocks/>
          </p:cNvCxnSpPr>
          <p:nvPr/>
        </p:nvCxnSpPr>
        <p:spPr>
          <a:xfrm rot="16200000" flipH="1">
            <a:off x="6380104" y="3610238"/>
            <a:ext cx="1304870" cy="334528"/>
          </a:xfrm>
          <a:prstGeom prst="bentConnector2">
            <a:avLst/>
          </a:prstGeom>
          <a:ln>
            <a:solidFill>
              <a:schemeClr val="accent2">
                <a:lumMod val="75000"/>
              </a:schemeClr>
            </a:solidFill>
            <a:prstDash val="lgDashDotDot"/>
            <a:headEnd type="triangle"/>
            <a:tailEnd type="triangle"/>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51B12D70-92B9-D465-E6DE-18D821095D6F}"/>
              </a:ext>
            </a:extLst>
          </p:cNvPr>
          <p:cNvSpPr/>
          <p:nvPr/>
        </p:nvSpPr>
        <p:spPr>
          <a:xfrm>
            <a:off x="5539038" y="180411"/>
            <a:ext cx="4618298" cy="103313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FCBB0A02-B6B0-465F-A35B-4F15F4C7EA37}"/>
              </a:ext>
            </a:extLst>
          </p:cNvPr>
          <p:cNvSpPr/>
          <p:nvPr/>
        </p:nvSpPr>
        <p:spPr>
          <a:xfrm>
            <a:off x="5539038" y="180410"/>
            <a:ext cx="4946902" cy="1261898"/>
          </a:xfrm>
          <a:prstGeom prst="rect">
            <a:avLst/>
          </a:prstGeom>
          <a:solidFill>
            <a:schemeClr val="accent1">
              <a:alpha val="3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5EF5D7A4-B870-ED7B-C8A7-2EC77BBAABEB}"/>
              </a:ext>
            </a:extLst>
          </p:cNvPr>
          <p:cNvSpPr txBox="1"/>
          <p:nvPr/>
        </p:nvSpPr>
        <p:spPr>
          <a:xfrm>
            <a:off x="5685995" y="144078"/>
            <a:ext cx="4799945" cy="1338828"/>
          </a:xfrm>
          <a:prstGeom prst="rect">
            <a:avLst/>
          </a:prstGeom>
          <a:noFill/>
        </p:spPr>
        <p:txBody>
          <a:bodyPr wrap="square" rtlCol="0">
            <a:spAutoFit/>
          </a:bodyPr>
          <a:lstStyle/>
          <a:p>
            <a:r>
              <a:rPr lang="en-US" sz="1100" u="sng" dirty="0"/>
              <a:t>Q2 Achievements</a:t>
            </a:r>
          </a:p>
          <a:p>
            <a:endParaRPr lang="en-US" sz="1000" u="sng" dirty="0"/>
          </a:p>
          <a:p>
            <a:pPr marL="228600" indent="-228600">
              <a:buFont typeface="+mj-lt"/>
              <a:buAutoNum type="arabicPeriod"/>
            </a:pPr>
            <a:r>
              <a:rPr lang="en-US" sz="1000" b="0" i="0" dirty="0">
                <a:solidFill>
                  <a:srgbClr val="0D0D0D"/>
                </a:solidFill>
                <a:effectLst/>
                <a:latin typeface="Times New Roman" panose="02020603050405020304" pitchFamily="18" charset="0"/>
                <a:cs typeface="Times New Roman" panose="02020603050405020304" pitchFamily="18" charset="0"/>
              </a:rPr>
              <a:t>The operational elastic and distributed computing cluster, utilizing resources from DOE computing facilities and coordinated by an adapted Kubernetes system, does not require any additional setup requirements from the provider's infrastructure.</a:t>
            </a:r>
          </a:p>
          <a:p>
            <a:pPr marL="228600" indent="-228600">
              <a:buFont typeface="+mj-lt"/>
              <a:buAutoNum type="arabicPeriod"/>
            </a:pPr>
            <a:r>
              <a:rPr lang="en-US" sz="1000" b="0" i="0" dirty="0">
                <a:solidFill>
                  <a:srgbClr val="0D0D0D"/>
                </a:solidFill>
                <a:effectLst/>
                <a:latin typeface="Times New Roman" panose="02020603050405020304" pitchFamily="18" charset="0"/>
                <a:cs typeface="Times New Roman" panose="02020603050405020304" pitchFamily="18" charset="0"/>
              </a:rPr>
              <a:t>The initial demonstration of remote data stream processing at a rate of 100 gigabits per second from JLAB to NERSC, marked a significant milestone.</a:t>
            </a:r>
          </a:p>
          <a:p>
            <a:pPr marL="228600" indent="-228600">
              <a:buFont typeface="+mj-lt"/>
              <a:buAutoNum type="arabicPeriod"/>
            </a:pPr>
            <a:r>
              <a:rPr lang="en-US" sz="1000" b="0" i="0" dirty="0">
                <a:solidFill>
                  <a:srgbClr val="0D0D0D"/>
                </a:solidFill>
                <a:effectLst/>
                <a:latin typeface="Times New Roman" panose="02020603050405020304" pitchFamily="18" charset="0"/>
                <a:cs typeface="Times New Roman" panose="02020603050405020304" pitchFamily="18" charset="0"/>
              </a:rPr>
              <a:t>Enhanced cooperation involving various Department of Energy (DOE) facilities.</a:t>
            </a:r>
            <a:endParaRPr lang="en-US" sz="10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17" name="Rectangle 16">
            <a:extLst>
              <a:ext uri="{FF2B5EF4-FFF2-40B4-BE49-F238E27FC236}">
                <a16:creationId xmlns:a16="http://schemas.microsoft.com/office/drawing/2014/main" id="{AD92572A-53C2-BDD6-741E-3EED6CB5DB19}"/>
              </a:ext>
            </a:extLst>
          </p:cNvPr>
          <p:cNvSpPr/>
          <p:nvPr/>
        </p:nvSpPr>
        <p:spPr>
          <a:xfrm>
            <a:off x="1104900" y="1781262"/>
            <a:ext cx="647700" cy="481799"/>
          </a:xfrm>
          <a:prstGeom prst="rect">
            <a:avLst/>
          </a:prstGeom>
          <a:solidFill>
            <a:srgbClr val="00B050">
              <a:alpha val="3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B4A94EB1-44AB-2C46-6631-6C84F4092F1A}"/>
              </a:ext>
            </a:extLst>
          </p:cNvPr>
          <p:cNvSpPr/>
          <p:nvPr/>
        </p:nvSpPr>
        <p:spPr>
          <a:xfrm>
            <a:off x="2607128" y="1831275"/>
            <a:ext cx="607825" cy="431786"/>
          </a:xfrm>
          <a:prstGeom prst="rect">
            <a:avLst/>
          </a:prstGeom>
          <a:solidFill>
            <a:srgbClr val="00B050">
              <a:alpha val="3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49532901-C22A-643B-2D0A-2CD90E73A83E}"/>
              </a:ext>
            </a:extLst>
          </p:cNvPr>
          <p:cNvSpPr/>
          <p:nvPr/>
        </p:nvSpPr>
        <p:spPr>
          <a:xfrm>
            <a:off x="3385457" y="1098299"/>
            <a:ext cx="625928" cy="449947"/>
          </a:xfrm>
          <a:prstGeom prst="rect">
            <a:avLst/>
          </a:prstGeom>
          <a:solidFill>
            <a:srgbClr val="00B050">
              <a:alpha val="3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01BFCFF0-E77B-A6AD-865E-9C310B35ECE9}"/>
              </a:ext>
            </a:extLst>
          </p:cNvPr>
          <p:cNvSpPr/>
          <p:nvPr/>
        </p:nvSpPr>
        <p:spPr>
          <a:xfrm>
            <a:off x="2759529" y="527993"/>
            <a:ext cx="500742" cy="431786"/>
          </a:xfrm>
          <a:prstGeom prst="rect">
            <a:avLst/>
          </a:prstGeom>
          <a:solidFill>
            <a:srgbClr val="00B050">
              <a:alpha val="3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 name="Picture 25">
            <a:extLst>
              <a:ext uri="{FF2B5EF4-FFF2-40B4-BE49-F238E27FC236}">
                <a16:creationId xmlns:a16="http://schemas.microsoft.com/office/drawing/2014/main" id="{4721F15B-790D-2991-B99C-A56AB7BAC98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72578" y="4308544"/>
            <a:ext cx="2008796" cy="1565852"/>
          </a:xfrm>
          <a:prstGeom prst="rect">
            <a:avLst/>
          </a:prstGeom>
        </p:spPr>
      </p:pic>
      <p:cxnSp>
        <p:nvCxnSpPr>
          <p:cNvPr id="37" name="Elbow Connector 36">
            <a:extLst>
              <a:ext uri="{FF2B5EF4-FFF2-40B4-BE49-F238E27FC236}">
                <a16:creationId xmlns:a16="http://schemas.microsoft.com/office/drawing/2014/main" id="{2F9D9BDD-3429-B362-0D7C-BB92BF97D0DE}"/>
              </a:ext>
            </a:extLst>
          </p:cNvPr>
          <p:cNvCxnSpPr>
            <a:cxnSpLocks/>
          </p:cNvCxnSpPr>
          <p:nvPr/>
        </p:nvCxnSpPr>
        <p:spPr>
          <a:xfrm rot="10800000" flipV="1">
            <a:off x="5776977" y="3519410"/>
            <a:ext cx="934315" cy="864704"/>
          </a:xfrm>
          <a:prstGeom prst="bentConnector2">
            <a:avLst/>
          </a:prstGeom>
          <a:ln>
            <a:prstDash val="lgDashDotDot"/>
            <a:headEnd type="triangle"/>
            <a:tailEnd type="triangle"/>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8A70DA7E-D0F4-E621-85B4-F8B289115B6F}"/>
              </a:ext>
            </a:extLst>
          </p:cNvPr>
          <p:cNvSpPr txBox="1"/>
          <p:nvPr/>
        </p:nvSpPr>
        <p:spPr>
          <a:xfrm>
            <a:off x="4416474" y="5831872"/>
            <a:ext cx="2815194" cy="830997"/>
          </a:xfrm>
          <a:prstGeom prst="rect">
            <a:avLst/>
          </a:prstGeom>
          <a:noFill/>
        </p:spPr>
        <p:txBody>
          <a:bodyPr wrap="none" rtlCol="0">
            <a:spAutoFit/>
          </a:bodyPr>
          <a:lstStyle/>
          <a:p>
            <a:pPr algn="ctr"/>
            <a:r>
              <a:rPr lang="en-US" sz="600" dirty="0">
                <a:effectLst/>
                <a:latin typeface="Times New Roman" panose="02020603050405020304" pitchFamily="18" charset="0"/>
                <a:ea typeface="Times New Roman" panose="02020603050405020304" pitchFamily="18" charset="0"/>
              </a:rPr>
              <a:t>P (D</a:t>
            </a:r>
            <a:r>
              <a:rPr lang="en-US" sz="600" baseline="-25000" dirty="0">
                <a:effectLst/>
                <a:latin typeface="Times New Roman" panose="02020603050405020304" pitchFamily="18" charset="0"/>
                <a:ea typeface="Times New Roman" panose="02020603050405020304" pitchFamily="18" charset="0"/>
              </a:rPr>
              <a:t>0</a:t>
            </a:r>
            <a:r>
              <a:rPr lang="en-US" sz="600" dirty="0">
                <a:effectLst/>
                <a:latin typeface="Times New Roman" panose="02020603050405020304" pitchFamily="18" charset="0"/>
                <a:ea typeface="Times New Roman" panose="02020603050405020304" pitchFamily="18" charset="0"/>
              </a:rPr>
              <a:t>…D</a:t>
            </a:r>
            <a:r>
              <a:rPr lang="en-US" sz="600" baseline="-25000" dirty="0">
                <a:effectLst/>
                <a:latin typeface="Times New Roman" panose="02020603050405020304" pitchFamily="18" charset="0"/>
                <a:ea typeface="Times New Roman" panose="02020603050405020304" pitchFamily="18" charset="0"/>
              </a:rPr>
              <a:t>t</a:t>
            </a:r>
            <a:r>
              <a:rPr lang="en-US" sz="600" dirty="0">
                <a:effectLst/>
                <a:latin typeface="Times New Roman" panose="02020603050405020304" pitchFamily="18" charset="0"/>
                <a:ea typeface="Times New Roman" panose="02020603050405020304" pitchFamily="18" charset="0"/>
              </a:rPr>
              <a:t>, Q</a:t>
            </a:r>
            <a:r>
              <a:rPr lang="en-US" sz="600" baseline="-25000" dirty="0">
                <a:effectLst/>
                <a:latin typeface="Times New Roman" panose="02020603050405020304" pitchFamily="18" charset="0"/>
                <a:ea typeface="Times New Roman" panose="02020603050405020304" pitchFamily="18" charset="0"/>
              </a:rPr>
              <a:t>0</a:t>
            </a:r>
            <a:r>
              <a:rPr lang="en-US" sz="600" dirty="0">
                <a:effectLst/>
                <a:latin typeface="Times New Roman" panose="02020603050405020304" pitchFamily="18" charset="0"/>
                <a:ea typeface="Times New Roman" panose="02020603050405020304" pitchFamily="18" charset="0"/>
              </a:rPr>
              <a:t>…Q</a:t>
            </a:r>
            <a:r>
              <a:rPr lang="en-US" sz="600" baseline="-25000" dirty="0">
                <a:effectLst/>
                <a:latin typeface="Times New Roman" panose="02020603050405020304" pitchFamily="18" charset="0"/>
                <a:ea typeface="Times New Roman" panose="02020603050405020304" pitchFamily="18" charset="0"/>
              </a:rPr>
              <a:t>t</a:t>
            </a:r>
            <a:r>
              <a:rPr lang="en-US" sz="600" dirty="0">
                <a:effectLst/>
                <a:latin typeface="Times New Roman" panose="02020603050405020304" pitchFamily="18" charset="0"/>
                <a:ea typeface="Times New Roman" panose="02020603050405020304" pitchFamily="18" charset="0"/>
              </a:rPr>
              <a:t>, R</a:t>
            </a:r>
            <a:r>
              <a:rPr lang="en-US" sz="600" baseline="-25000" dirty="0">
                <a:effectLst/>
                <a:latin typeface="Times New Roman" panose="02020603050405020304" pitchFamily="18" charset="0"/>
                <a:ea typeface="Times New Roman" panose="02020603050405020304" pitchFamily="18" charset="0"/>
              </a:rPr>
              <a:t>0</a:t>
            </a:r>
            <a:r>
              <a:rPr lang="en-US" sz="600" dirty="0">
                <a:effectLst/>
                <a:latin typeface="Times New Roman" panose="02020603050405020304" pitchFamily="18" charset="0"/>
                <a:ea typeface="Times New Roman" panose="02020603050405020304" pitchFamily="18" charset="0"/>
              </a:rPr>
              <a:t>…R</a:t>
            </a:r>
            <a:r>
              <a:rPr lang="en-US" sz="600" baseline="-25000" dirty="0">
                <a:effectLst/>
                <a:latin typeface="Times New Roman" panose="02020603050405020304" pitchFamily="18" charset="0"/>
                <a:ea typeface="Times New Roman" panose="02020603050405020304" pitchFamily="18" charset="0"/>
              </a:rPr>
              <a:t>t</a:t>
            </a:r>
            <a:r>
              <a:rPr lang="en-US" sz="600" dirty="0">
                <a:effectLst/>
                <a:latin typeface="Times New Roman" panose="02020603050405020304" pitchFamily="18" charset="0"/>
                <a:ea typeface="Times New Roman" panose="02020603050405020304" pitchFamily="18" charset="0"/>
              </a:rPr>
              <a:t> | O</a:t>
            </a:r>
            <a:r>
              <a:rPr lang="en-US" sz="600" baseline="-25000" dirty="0">
                <a:effectLst/>
                <a:latin typeface="Times New Roman" panose="02020603050405020304" pitchFamily="18" charset="0"/>
                <a:ea typeface="Times New Roman" panose="02020603050405020304" pitchFamily="18" charset="0"/>
              </a:rPr>
              <a:t>0</a:t>
            </a:r>
            <a:r>
              <a:rPr lang="en-US" sz="600" dirty="0">
                <a:effectLst/>
                <a:latin typeface="Times New Roman" panose="02020603050405020304" pitchFamily="18" charset="0"/>
                <a:ea typeface="Times New Roman" panose="02020603050405020304" pitchFamily="18" charset="0"/>
              </a:rPr>
              <a:t>…</a:t>
            </a:r>
            <a:r>
              <a:rPr lang="en-US" sz="600" dirty="0" err="1">
                <a:effectLst/>
                <a:latin typeface="Times New Roman" panose="02020603050405020304" pitchFamily="18" charset="0"/>
                <a:ea typeface="Times New Roman" panose="02020603050405020304" pitchFamily="18" charset="0"/>
              </a:rPr>
              <a:t>O</a:t>
            </a:r>
            <a:r>
              <a:rPr lang="en-US" sz="600" baseline="-25000" dirty="0" err="1">
                <a:effectLst/>
                <a:latin typeface="Times New Roman" panose="02020603050405020304" pitchFamily="18" charset="0"/>
                <a:ea typeface="Times New Roman" panose="02020603050405020304" pitchFamily="18" charset="0"/>
              </a:rPr>
              <a:t>t</a:t>
            </a:r>
            <a:r>
              <a:rPr lang="en-US" sz="600" dirty="0">
                <a:effectLst/>
                <a:latin typeface="Times New Roman" panose="02020603050405020304" pitchFamily="18" charset="0"/>
                <a:ea typeface="Times New Roman" panose="02020603050405020304" pitchFamily="18" charset="0"/>
              </a:rPr>
              <a:t>, U</a:t>
            </a:r>
            <a:r>
              <a:rPr lang="en-US" sz="600" baseline="-25000" dirty="0">
                <a:effectLst/>
                <a:latin typeface="Times New Roman" panose="02020603050405020304" pitchFamily="18" charset="0"/>
                <a:ea typeface="Times New Roman" panose="02020603050405020304" pitchFamily="18" charset="0"/>
              </a:rPr>
              <a:t>0</a:t>
            </a:r>
            <a:r>
              <a:rPr lang="en-US" sz="600" dirty="0">
                <a:effectLst/>
                <a:latin typeface="Times New Roman" panose="02020603050405020304" pitchFamily="18" charset="0"/>
                <a:ea typeface="Times New Roman" panose="02020603050405020304" pitchFamily="18" charset="0"/>
              </a:rPr>
              <a:t>…U</a:t>
            </a:r>
            <a:r>
              <a:rPr lang="en-US" sz="600" baseline="-25000" dirty="0">
                <a:effectLst/>
                <a:latin typeface="Times New Roman" panose="02020603050405020304" pitchFamily="18" charset="0"/>
                <a:ea typeface="Times New Roman" panose="02020603050405020304" pitchFamily="18" charset="0"/>
              </a:rPr>
              <a:t>t</a:t>
            </a:r>
            <a:r>
              <a:rPr lang="en-US" sz="600" dirty="0">
                <a:effectLst/>
                <a:latin typeface="Times New Roman" panose="02020603050405020304" pitchFamily="18" charset="0"/>
                <a:ea typeface="Times New Roman" panose="02020603050405020304" pitchFamily="18" charset="0"/>
              </a:rPr>
              <a:t>)</a:t>
            </a:r>
          </a:p>
          <a:p>
            <a:endParaRPr lang="en-US" sz="600" dirty="0">
              <a:effectLst/>
              <a:latin typeface="Times New Roman" panose="02020603050405020304" pitchFamily="18" charset="0"/>
              <a:ea typeface="Times New Roman" panose="02020603050405020304" pitchFamily="18" charset="0"/>
            </a:endParaRPr>
          </a:p>
          <a:p>
            <a:pPr marL="171450" indent="-171450">
              <a:buFont typeface="Arial" panose="020B0604020202020204" pitchFamily="34" charset="0"/>
              <a:buChar char="•"/>
            </a:pPr>
            <a:r>
              <a:rPr lang="en-US" sz="600" dirty="0">
                <a:effectLst/>
                <a:latin typeface="Times New Roman" panose="02020603050405020304" pitchFamily="18" charset="0"/>
                <a:ea typeface="Times New Roman" panose="02020603050405020304" pitchFamily="18" charset="0"/>
              </a:rPr>
              <a:t>Digital agent state transition:                                F</a:t>
            </a:r>
            <a:r>
              <a:rPr lang="en-US" sz="600" baseline="-25000" dirty="0">
                <a:effectLst/>
                <a:latin typeface="Times New Roman" panose="02020603050405020304" pitchFamily="18" charset="0"/>
                <a:ea typeface="Times New Roman" panose="02020603050405020304" pitchFamily="18" charset="0"/>
              </a:rPr>
              <a:t>t</a:t>
            </a:r>
            <a:r>
              <a:rPr lang="en-US" sz="600" dirty="0">
                <a:effectLst/>
                <a:latin typeface="Times New Roman" panose="02020603050405020304" pitchFamily="18" charset="0"/>
                <a:ea typeface="Times New Roman" panose="02020603050405020304" pitchFamily="18" charset="0"/>
              </a:rPr>
              <a:t>        = P ( D</a:t>
            </a:r>
            <a:r>
              <a:rPr lang="en-US" sz="600" baseline="-25000" dirty="0">
                <a:effectLst/>
                <a:latin typeface="Times New Roman" panose="02020603050405020304" pitchFamily="18" charset="0"/>
                <a:ea typeface="Times New Roman" panose="02020603050405020304" pitchFamily="18" charset="0"/>
              </a:rPr>
              <a:t>t</a:t>
            </a:r>
            <a:r>
              <a:rPr lang="en-US" sz="600" dirty="0">
                <a:effectLst/>
                <a:latin typeface="Times New Roman" panose="02020603050405020304" pitchFamily="18" charset="0"/>
                <a:ea typeface="Times New Roman" panose="02020603050405020304" pitchFamily="18" charset="0"/>
              </a:rPr>
              <a:t> | D</a:t>
            </a:r>
            <a:r>
              <a:rPr lang="en-US" sz="600" baseline="-25000" dirty="0">
                <a:effectLst/>
                <a:latin typeface="Times New Roman" panose="02020603050405020304" pitchFamily="18" charset="0"/>
                <a:ea typeface="Times New Roman" panose="02020603050405020304" pitchFamily="18" charset="0"/>
              </a:rPr>
              <a:t>t-1</a:t>
            </a:r>
            <a:r>
              <a:rPr lang="en-US" sz="600" dirty="0">
                <a:effectLst/>
                <a:latin typeface="Times New Roman" panose="02020603050405020304" pitchFamily="18" charset="0"/>
                <a:ea typeface="Times New Roman" panose="02020603050405020304" pitchFamily="18" charset="0"/>
              </a:rPr>
              <a:t>, U</a:t>
            </a:r>
            <a:r>
              <a:rPr lang="en-US" sz="600" baseline="-25000" dirty="0">
                <a:effectLst/>
                <a:latin typeface="Times New Roman" panose="02020603050405020304" pitchFamily="18" charset="0"/>
                <a:ea typeface="Times New Roman" panose="02020603050405020304" pitchFamily="18" charset="0"/>
              </a:rPr>
              <a:t>t-1 </a:t>
            </a:r>
            <a:r>
              <a:rPr lang="en-US" sz="600" dirty="0">
                <a:effectLst/>
                <a:latin typeface="Times New Roman" panose="02020603050405020304" pitchFamily="18" charset="0"/>
                <a:ea typeface="Times New Roman" panose="02020603050405020304" pitchFamily="18" charset="0"/>
              </a:rPr>
              <a:t>)</a:t>
            </a:r>
          </a:p>
          <a:p>
            <a:pPr marL="171450" indent="-171450">
              <a:buFont typeface="Arial" panose="020B0604020202020204" pitchFamily="34" charset="0"/>
              <a:buChar char="•"/>
            </a:pPr>
            <a:r>
              <a:rPr lang="en-US" sz="600" dirty="0">
                <a:effectLst/>
                <a:latin typeface="Times New Roman" panose="02020603050405020304" pitchFamily="18" charset="0"/>
                <a:ea typeface="Times New Roman" panose="02020603050405020304" pitchFamily="18" charset="0"/>
              </a:rPr>
              <a:t>Quantity of interest:                                              </a:t>
            </a:r>
            <a:r>
              <a:rPr lang="en-US" sz="600" dirty="0" err="1">
                <a:effectLst/>
                <a:latin typeface="Times New Roman" panose="02020603050405020304" pitchFamily="18" charset="0"/>
                <a:ea typeface="Times New Roman" panose="02020603050405020304" pitchFamily="18" charset="0"/>
              </a:rPr>
              <a:t>F</a:t>
            </a:r>
            <a:r>
              <a:rPr lang="en-US" sz="600" baseline="30000" dirty="0" err="1">
                <a:effectLst/>
                <a:latin typeface="Times New Roman" panose="02020603050405020304" pitchFamily="18" charset="0"/>
                <a:ea typeface="Times New Roman" panose="02020603050405020304" pitchFamily="18" charset="0"/>
              </a:rPr>
              <a:t>QoI</a:t>
            </a:r>
            <a:r>
              <a:rPr lang="en-US" sz="600" baseline="-25000" dirty="0" err="1">
                <a:effectLst/>
                <a:latin typeface="Times New Roman" panose="02020603050405020304" pitchFamily="18" charset="0"/>
                <a:ea typeface="Times New Roman" panose="02020603050405020304" pitchFamily="18" charset="0"/>
              </a:rPr>
              <a:t>t</a:t>
            </a:r>
            <a:r>
              <a:rPr lang="en-US" sz="600" baseline="-25000" dirty="0">
                <a:effectLst/>
                <a:latin typeface="Times New Roman" panose="02020603050405020304" pitchFamily="18" charset="0"/>
                <a:ea typeface="Times New Roman" panose="02020603050405020304" pitchFamily="18" charset="0"/>
              </a:rPr>
              <a:t>       </a:t>
            </a:r>
            <a:r>
              <a:rPr lang="en-US" sz="600" dirty="0">
                <a:effectLst/>
                <a:latin typeface="Times New Roman" panose="02020603050405020304" pitchFamily="18" charset="0"/>
                <a:ea typeface="Times New Roman" panose="02020603050405020304" pitchFamily="18" charset="0"/>
              </a:rPr>
              <a:t>= P ( Q</a:t>
            </a:r>
            <a:r>
              <a:rPr lang="en-US" sz="600" baseline="-25000" dirty="0">
                <a:effectLst/>
                <a:latin typeface="Times New Roman" panose="02020603050405020304" pitchFamily="18" charset="0"/>
                <a:ea typeface="Times New Roman" panose="02020603050405020304" pitchFamily="18" charset="0"/>
              </a:rPr>
              <a:t>t</a:t>
            </a:r>
            <a:r>
              <a:rPr lang="en-US" sz="600" dirty="0">
                <a:effectLst/>
                <a:latin typeface="Times New Roman" panose="02020603050405020304" pitchFamily="18" charset="0"/>
                <a:ea typeface="Times New Roman" panose="02020603050405020304" pitchFamily="18" charset="0"/>
              </a:rPr>
              <a:t> | D</a:t>
            </a:r>
            <a:r>
              <a:rPr lang="en-US" sz="600" baseline="-25000" dirty="0">
                <a:effectLst/>
                <a:latin typeface="Times New Roman" panose="02020603050405020304" pitchFamily="18" charset="0"/>
                <a:ea typeface="Times New Roman" panose="02020603050405020304" pitchFamily="18" charset="0"/>
              </a:rPr>
              <a:t>t </a:t>
            </a:r>
            <a:r>
              <a:rPr lang="en-US" sz="600" dirty="0">
                <a:effectLst/>
                <a:latin typeface="Times New Roman" panose="02020603050405020304" pitchFamily="18" charset="0"/>
                <a:ea typeface="Times New Roman" panose="02020603050405020304" pitchFamily="18" charset="0"/>
              </a:rPr>
              <a:t>)</a:t>
            </a:r>
          </a:p>
          <a:p>
            <a:pPr marL="171450" indent="-171450">
              <a:buFont typeface="Arial" panose="020B0604020202020204" pitchFamily="34" charset="0"/>
              <a:buChar char="•"/>
            </a:pPr>
            <a:r>
              <a:rPr lang="en-US" sz="600" dirty="0">
                <a:effectLst/>
                <a:latin typeface="Times New Roman" panose="02020603050405020304" pitchFamily="18" charset="0"/>
                <a:ea typeface="Times New Roman" panose="02020603050405020304" pitchFamily="18" charset="0"/>
              </a:rPr>
              <a:t>Reward function:                                                  </a:t>
            </a:r>
            <a:r>
              <a:rPr lang="en-US" sz="600" dirty="0" err="1">
                <a:effectLst/>
                <a:latin typeface="Times New Roman" panose="02020603050405020304" pitchFamily="18" charset="0"/>
                <a:ea typeface="Times New Roman" panose="02020603050405020304" pitchFamily="18" charset="0"/>
              </a:rPr>
              <a:t>F</a:t>
            </a:r>
            <a:r>
              <a:rPr lang="en-US" sz="600" baseline="30000" dirty="0" err="1">
                <a:effectLst/>
                <a:latin typeface="Times New Roman" panose="02020603050405020304" pitchFamily="18" charset="0"/>
                <a:ea typeface="Times New Roman" panose="02020603050405020304" pitchFamily="18" charset="0"/>
              </a:rPr>
              <a:t>Reward</a:t>
            </a:r>
            <a:r>
              <a:rPr lang="en-US" sz="600" baseline="-25000" dirty="0" err="1">
                <a:effectLst/>
                <a:latin typeface="Times New Roman" panose="02020603050405020304" pitchFamily="18" charset="0"/>
                <a:ea typeface="Times New Roman" panose="02020603050405020304" pitchFamily="18" charset="0"/>
              </a:rPr>
              <a:t>t</a:t>
            </a:r>
            <a:r>
              <a:rPr lang="en-US" sz="600" baseline="-25000" dirty="0">
                <a:effectLst/>
                <a:latin typeface="Times New Roman" panose="02020603050405020304" pitchFamily="18" charset="0"/>
                <a:ea typeface="Times New Roman" panose="02020603050405020304" pitchFamily="18" charset="0"/>
              </a:rPr>
              <a:t> </a:t>
            </a:r>
            <a:r>
              <a:rPr lang="en-US" sz="600" dirty="0">
                <a:effectLst/>
                <a:latin typeface="Times New Roman" panose="02020603050405020304" pitchFamily="18" charset="0"/>
                <a:ea typeface="Times New Roman" panose="02020603050405020304" pitchFamily="18" charset="0"/>
              </a:rPr>
              <a:t>= P ( R</a:t>
            </a:r>
            <a:r>
              <a:rPr lang="en-US" sz="600" baseline="-25000" dirty="0">
                <a:effectLst/>
                <a:latin typeface="Times New Roman" panose="02020603050405020304" pitchFamily="18" charset="0"/>
                <a:ea typeface="Times New Roman" panose="02020603050405020304" pitchFamily="18" charset="0"/>
              </a:rPr>
              <a:t>t</a:t>
            </a:r>
            <a:r>
              <a:rPr lang="en-US" sz="600" dirty="0">
                <a:effectLst/>
                <a:latin typeface="Times New Roman" panose="02020603050405020304" pitchFamily="18" charset="0"/>
                <a:ea typeface="Times New Roman" panose="02020603050405020304" pitchFamily="18" charset="0"/>
              </a:rPr>
              <a:t> | D</a:t>
            </a:r>
            <a:r>
              <a:rPr lang="en-US" sz="600" baseline="-25000" dirty="0">
                <a:effectLst/>
                <a:latin typeface="Times New Roman" panose="02020603050405020304" pitchFamily="18" charset="0"/>
                <a:ea typeface="Times New Roman" panose="02020603050405020304" pitchFamily="18" charset="0"/>
              </a:rPr>
              <a:t>t</a:t>
            </a:r>
            <a:r>
              <a:rPr lang="en-US" sz="600" dirty="0">
                <a:effectLst/>
                <a:latin typeface="Times New Roman" panose="02020603050405020304" pitchFamily="18" charset="0"/>
                <a:ea typeface="Times New Roman" panose="02020603050405020304" pitchFamily="18" charset="0"/>
              </a:rPr>
              <a:t>, Q</a:t>
            </a:r>
            <a:r>
              <a:rPr lang="en-US" sz="600" baseline="-25000" dirty="0">
                <a:effectLst/>
                <a:latin typeface="Times New Roman" panose="02020603050405020304" pitchFamily="18" charset="0"/>
                <a:ea typeface="Times New Roman" panose="02020603050405020304" pitchFamily="18" charset="0"/>
              </a:rPr>
              <a:t>t</a:t>
            </a:r>
            <a:r>
              <a:rPr lang="en-US" sz="600" dirty="0">
                <a:effectLst/>
                <a:latin typeface="Times New Roman" panose="02020603050405020304" pitchFamily="18" charset="0"/>
                <a:ea typeface="Times New Roman" panose="02020603050405020304" pitchFamily="18" charset="0"/>
              </a:rPr>
              <a:t>, U</a:t>
            </a:r>
            <a:r>
              <a:rPr lang="en-US" sz="600" baseline="-25000" dirty="0">
                <a:effectLst/>
                <a:latin typeface="Times New Roman" panose="02020603050405020304" pitchFamily="18" charset="0"/>
                <a:ea typeface="Times New Roman" panose="02020603050405020304" pitchFamily="18" charset="0"/>
              </a:rPr>
              <a:t>t</a:t>
            </a:r>
            <a:r>
              <a:rPr lang="en-US" sz="600" dirty="0">
                <a:effectLst/>
                <a:latin typeface="Times New Roman" panose="02020603050405020304" pitchFamily="18" charset="0"/>
                <a:ea typeface="Times New Roman" panose="02020603050405020304" pitchFamily="18" charset="0"/>
              </a:rPr>
              <a:t>, </a:t>
            </a:r>
            <a:r>
              <a:rPr lang="en-US" sz="600" dirty="0" err="1">
                <a:effectLst/>
                <a:latin typeface="Times New Roman" panose="02020603050405020304" pitchFamily="18" charset="0"/>
                <a:ea typeface="Times New Roman" panose="02020603050405020304" pitchFamily="18" charset="0"/>
              </a:rPr>
              <a:t>O</a:t>
            </a:r>
            <a:r>
              <a:rPr lang="en-US" sz="600" baseline="-25000" dirty="0" err="1">
                <a:effectLst/>
                <a:latin typeface="Times New Roman" panose="02020603050405020304" pitchFamily="18" charset="0"/>
                <a:ea typeface="Times New Roman" panose="02020603050405020304" pitchFamily="18" charset="0"/>
              </a:rPr>
              <a:t>t</a:t>
            </a:r>
            <a:r>
              <a:rPr lang="en-US" sz="600" dirty="0">
                <a:effectLst/>
                <a:latin typeface="Times New Roman" panose="02020603050405020304" pitchFamily="18" charset="0"/>
                <a:ea typeface="Times New Roman" panose="02020603050405020304" pitchFamily="18" charset="0"/>
              </a:rPr>
              <a:t> )</a:t>
            </a:r>
          </a:p>
          <a:p>
            <a:pPr marL="171450" indent="-171450">
              <a:buFont typeface="Arial" panose="020B0604020202020204" pitchFamily="34" charset="0"/>
              <a:buChar char="•"/>
            </a:pPr>
            <a:r>
              <a:rPr lang="en-US" sz="600" dirty="0">
                <a:effectLst/>
                <a:latin typeface="Times New Roman" panose="02020603050405020304" pitchFamily="18" charset="0"/>
                <a:ea typeface="Times New Roman" panose="02020603050405020304" pitchFamily="18" charset="0"/>
              </a:rPr>
              <a:t>Assimilation (inverse probability or likelihood): </a:t>
            </a:r>
            <a:r>
              <a:rPr lang="en-US" sz="600" dirty="0" err="1">
                <a:effectLst/>
                <a:latin typeface="Times New Roman" panose="02020603050405020304" pitchFamily="18" charset="0"/>
                <a:ea typeface="Times New Roman" panose="02020603050405020304" pitchFamily="18" charset="0"/>
              </a:rPr>
              <a:t>F</a:t>
            </a:r>
            <a:r>
              <a:rPr lang="en-US" sz="600" baseline="30000" dirty="0" err="1">
                <a:effectLst/>
                <a:latin typeface="Times New Roman" panose="02020603050405020304" pitchFamily="18" charset="0"/>
                <a:ea typeface="Times New Roman" panose="02020603050405020304" pitchFamily="18" charset="0"/>
              </a:rPr>
              <a:t>Assim</a:t>
            </a:r>
            <a:r>
              <a:rPr lang="en-US" sz="600" baseline="-25000" dirty="0" err="1">
                <a:effectLst/>
                <a:latin typeface="Times New Roman" panose="02020603050405020304" pitchFamily="18" charset="0"/>
                <a:ea typeface="Times New Roman" panose="02020603050405020304" pitchFamily="18" charset="0"/>
              </a:rPr>
              <a:t>t</a:t>
            </a:r>
            <a:r>
              <a:rPr lang="en-US" sz="600" dirty="0">
                <a:effectLst/>
                <a:latin typeface="Times New Roman" panose="02020603050405020304" pitchFamily="18" charset="0"/>
                <a:ea typeface="Times New Roman" panose="02020603050405020304" pitchFamily="18" charset="0"/>
              </a:rPr>
              <a:t>  = P( </a:t>
            </a:r>
            <a:r>
              <a:rPr lang="en-US" sz="600" dirty="0" err="1">
                <a:effectLst/>
                <a:latin typeface="Times New Roman" panose="02020603050405020304" pitchFamily="18" charset="0"/>
                <a:ea typeface="Times New Roman" panose="02020603050405020304" pitchFamily="18" charset="0"/>
              </a:rPr>
              <a:t>O</a:t>
            </a:r>
            <a:r>
              <a:rPr lang="en-US" sz="600" baseline="-25000" dirty="0" err="1">
                <a:effectLst/>
                <a:latin typeface="Times New Roman" panose="02020603050405020304" pitchFamily="18" charset="0"/>
                <a:ea typeface="Times New Roman" panose="02020603050405020304" pitchFamily="18" charset="0"/>
              </a:rPr>
              <a:t>t</a:t>
            </a:r>
            <a:r>
              <a:rPr lang="en-US" sz="600" dirty="0">
                <a:effectLst/>
                <a:latin typeface="Times New Roman" panose="02020603050405020304" pitchFamily="18" charset="0"/>
                <a:ea typeface="Times New Roman" panose="02020603050405020304" pitchFamily="18" charset="0"/>
              </a:rPr>
              <a:t> | D</a:t>
            </a:r>
            <a:r>
              <a:rPr lang="en-US" sz="600" baseline="-25000" dirty="0">
                <a:effectLst/>
                <a:latin typeface="Times New Roman" panose="02020603050405020304" pitchFamily="18" charset="0"/>
                <a:ea typeface="Times New Roman" panose="02020603050405020304" pitchFamily="18" charset="0"/>
              </a:rPr>
              <a:t>t</a:t>
            </a:r>
            <a:r>
              <a:rPr lang="en-US" sz="600" dirty="0">
                <a:effectLst/>
                <a:latin typeface="Times New Roman" panose="02020603050405020304" pitchFamily="18" charset="0"/>
                <a:ea typeface="Times New Roman" panose="02020603050405020304" pitchFamily="18" charset="0"/>
              </a:rPr>
              <a:t> )</a:t>
            </a:r>
          </a:p>
          <a:p>
            <a:pPr marL="171450" indent="-171450">
              <a:buFont typeface="Arial" panose="020B0604020202020204" pitchFamily="34" charset="0"/>
              <a:buChar char="•"/>
            </a:pPr>
            <a:r>
              <a:rPr lang="en-US" sz="600" dirty="0">
                <a:effectLst/>
                <a:latin typeface="Times New Roman" panose="02020603050405020304" pitchFamily="18" charset="0"/>
                <a:ea typeface="Times New Roman" panose="02020603050405020304" pitchFamily="18" charset="0"/>
              </a:rPr>
              <a:t>Control action:                                                      </a:t>
            </a:r>
            <a:r>
              <a:rPr lang="en-US" sz="600" dirty="0" err="1">
                <a:effectLst/>
                <a:latin typeface="Times New Roman" panose="02020603050405020304" pitchFamily="18" charset="0"/>
                <a:ea typeface="Times New Roman" panose="02020603050405020304" pitchFamily="18" charset="0"/>
              </a:rPr>
              <a:t>F</a:t>
            </a:r>
            <a:r>
              <a:rPr lang="en-US" sz="600" baseline="30000" dirty="0" err="1">
                <a:effectLst/>
                <a:latin typeface="Times New Roman" panose="02020603050405020304" pitchFamily="18" charset="0"/>
                <a:ea typeface="Times New Roman" panose="02020603050405020304" pitchFamily="18" charset="0"/>
              </a:rPr>
              <a:t>Control</a:t>
            </a:r>
            <a:r>
              <a:rPr lang="en-US" sz="600" baseline="-25000" dirty="0" err="1">
                <a:effectLst/>
                <a:latin typeface="Times New Roman" panose="02020603050405020304" pitchFamily="18" charset="0"/>
                <a:ea typeface="Times New Roman" panose="02020603050405020304" pitchFamily="18" charset="0"/>
              </a:rPr>
              <a:t>t</a:t>
            </a:r>
            <a:r>
              <a:rPr lang="en-US" sz="600" dirty="0">
                <a:effectLst/>
                <a:latin typeface="Times New Roman" panose="02020603050405020304" pitchFamily="18" charset="0"/>
                <a:ea typeface="Times New Roman" panose="02020603050405020304" pitchFamily="18" charset="0"/>
              </a:rPr>
              <a:t> = P ( U</a:t>
            </a:r>
            <a:r>
              <a:rPr lang="en-US" sz="600" baseline="-25000" dirty="0">
                <a:effectLst/>
                <a:latin typeface="Times New Roman" panose="02020603050405020304" pitchFamily="18" charset="0"/>
                <a:ea typeface="Times New Roman" panose="02020603050405020304" pitchFamily="18" charset="0"/>
              </a:rPr>
              <a:t>t</a:t>
            </a:r>
            <a:r>
              <a:rPr lang="en-US" sz="600" dirty="0">
                <a:effectLst/>
                <a:latin typeface="Times New Roman" panose="02020603050405020304" pitchFamily="18" charset="0"/>
                <a:ea typeface="Times New Roman" panose="02020603050405020304" pitchFamily="18" charset="0"/>
              </a:rPr>
              <a:t> | D</a:t>
            </a:r>
            <a:r>
              <a:rPr lang="en-US" sz="600" baseline="-25000" dirty="0">
                <a:effectLst/>
                <a:latin typeface="Times New Roman" panose="02020603050405020304" pitchFamily="18" charset="0"/>
                <a:ea typeface="Times New Roman" panose="02020603050405020304" pitchFamily="18" charset="0"/>
              </a:rPr>
              <a:t>t</a:t>
            </a:r>
            <a:r>
              <a:rPr lang="en-US" sz="600" dirty="0">
                <a:effectLst/>
                <a:latin typeface="Times New Roman" panose="02020603050405020304" pitchFamily="18" charset="0"/>
                <a:ea typeface="Times New Roman" panose="02020603050405020304" pitchFamily="18" charset="0"/>
              </a:rPr>
              <a:t>,  Q</a:t>
            </a:r>
            <a:r>
              <a:rPr lang="en-US" sz="600" baseline="-25000" dirty="0">
                <a:effectLst/>
                <a:latin typeface="Times New Roman" panose="02020603050405020304" pitchFamily="18" charset="0"/>
                <a:ea typeface="Times New Roman" panose="02020603050405020304" pitchFamily="18" charset="0"/>
              </a:rPr>
              <a:t>t  </a:t>
            </a:r>
            <a:r>
              <a:rPr lang="en-US" sz="600" dirty="0">
                <a:effectLst/>
                <a:latin typeface="Times New Roman" panose="02020603050405020304" pitchFamily="18" charset="0"/>
                <a:ea typeface="Times New Roman" panose="02020603050405020304" pitchFamily="18" charset="0"/>
              </a:rPr>
              <a:t>)</a:t>
            </a:r>
          </a:p>
          <a:p>
            <a:endParaRPr lang="en-US" sz="600" dirty="0"/>
          </a:p>
        </p:txBody>
      </p:sp>
      <p:sp>
        <p:nvSpPr>
          <p:cNvPr id="41" name="TextBox 40">
            <a:extLst>
              <a:ext uri="{FF2B5EF4-FFF2-40B4-BE49-F238E27FC236}">
                <a16:creationId xmlns:a16="http://schemas.microsoft.com/office/drawing/2014/main" id="{68D6A3E6-2041-33A9-97D1-8BB77A35EA20}"/>
              </a:ext>
            </a:extLst>
          </p:cNvPr>
          <p:cNvSpPr txBox="1"/>
          <p:nvPr/>
        </p:nvSpPr>
        <p:spPr>
          <a:xfrm>
            <a:off x="7745956" y="1656318"/>
            <a:ext cx="2933816" cy="784830"/>
          </a:xfrm>
          <a:prstGeom prst="rect">
            <a:avLst/>
          </a:prstGeom>
          <a:noFill/>
        </p:spPr>
        <p:txBody>
          <a:bodyPr wrap="none" rtlCol="0">
            <a:spAutoFit/>
          </a:bodyPr>
          <a:lstStyle/>
          <a:p>
            <a:pPr marL="171450" marR="0" lvl="0" indent="-171450" algn="just">
              <a:spcBef>
                <a:spcPts val="0"/>
              </a:spcBef>
              <a:spcAft>
                <a:spcPts val="0"/>
              </a:spcAft>
              <a:buFont typeface="Arial" panose="020B0604020202020204" pitchFamily="34" charset="0"/>
              <a:buChar char="•"/>
            </a:pPr>
            <a:r>
              <a:rPr lang="en-US" sz="900" dirty="0">
                <a:effectLst/>
                <a:latin typeface="Arial" panose="020B0604020202020204" pitchFamily="34" charset="0"/>
                <a:ea typeface="Times New Roman" panose="02020603050405020304" pitchFamily="18" charset="0"/>
                <a:cs typeface="Arial" panose="020B0604020202020204" pitchFamily="34" charset="0"/>
              </a:rPr>
              <a:t>Number of events in the system (Ls = </a:t>
            </a:r>
            <a:r>
              <a:rPr lang="en-US" sz="900" dirty="0" err="1">
                <a:effectLst/>
                <a:latin typeface="Arial" panose="020B0604020202020204" pitchFamily="34" charset="0"/>
                <a:ea typeface="Times New Roman" panose="02020603050405020304" pitchFamily="18" charset="0"/>
                <a:cs typeface="Arial" panose="020B0604020202020204" pitchFamily="34" charset="0"/>
              </a:rPr>
              <a:t>ρ</a:t>
            </a:r>
            <a:r>
              <a:rPr lang="en-US" sz="900" dirty="0">
                <a:effectLst/>
                <a:latin typeface="Arial" panose="020B0604020202020204" pitchFamily="34" charset="0"/>
                <a:ea typeface="Times New Roman" panose="02020603050405020304" pitchFamily="18" charset="0"/>
                <a:cs typeface="Arial" panose="020B0604020202020204" pitchFamily="34" charset="0"/>
              </a:rPr>
              <a:t>/(1-ρ))</a:t>
            </a:r>
          </a:p>
          <a:p>
            <a:pPr marL="171450" marR="0" lvl="0" indent="-171450" algn="just">
              <a:spcBef>
                <a:spcPts val="0"/>
              </a:spcBef>
              <a:spcAft>
                <a:spcPts val="0"/>
              </a:spcAft>
              <a:buFont typeface="Arial" panose="020B0604020202020204" pitchFamily="34" charset="0"/>
              <a:buChar char="•"/>
            </a:pPr>
            <a:r>
              <a:rPr lang="en-US" sz="900" dirty="0">
                <a:effectLst/>
                <a:latin typeface="Arial" panose="020B0604020202020204" pitchFamily="34" charset="0"/>
                <a:ea typeface="Times New Roman" panose="02020603050405020304" pitchFamily="18" charset="0"/>
                <a:cs typeface="Arial" panose="020B0604020202020204" pitchFamily="34" charset="0"/>
              </a:rPr>
              <a:t>The number of events in the queue (</a:t>
            </a:r>
            <a:r>
              <a:rPr lang="en-US" sz="900" dirty="0" err="1">
                <a:effectLst/>
                <a:latin typeface="Arial" panose="020B0604020202020204" pitchFamily="34" charset="0"/>
                <a:ea typeface="Times New Roman" panose="02020603050405020304" pitchFamily="18" charset="0"/>
                <a:cs typeface="Arial" panose="020B0604020202020204" pitchFamily="34" charset="0"/>
              </a:rPr>
              <a:t>Lq</a:t>
            </a:r>
            <a:r>
              <a:rPr lang="en-US" sz="900" dirty="0">
                <a:effectLst/>
                <a:latin typeface="Arial" panose="020B0604020202020204" pitchFamily="34" charset="0"/>
                <a:ea typeface="Times New Roman" panose="02020603050405020304" pitchFamily="18" charset="0"/>
                <a:cs typeface="Arial" panose="020B0604020202020204" pitchFamily="34" charset="0"/>
              </a:rPr>
              <a:t> = ρ</a:t>
            </a:r>
            <a:r>
              <a:rPr lang="en-US" sz="900" baseline="30000" dirty="0">
                <a:effectLst/>
                <a:latin typeface="Arial" panose="020B0604020202020204" pitchFamily="34" charset="0"/>
                <a:ea typeface="Times New Roman" panose="02020603050405020304" pitchFamily="18" charset="0"/>
                <a:cs typeface="Arial" panose="020B0604020202020204" pitchFamily="34" charset="0"/>
              </a:rPr>
              <a:t>2</a:t>
            </a:r>
            <a:r>
              <a:rPr lang="en-US" sz="900" dirty="0">
                <a:effectLst/>
                <a:latin typeface="Arial" panose="020B0604020202020204" pitchFamily="34" charset="0"/>
                <a:ea typeface="Times New Roman" panose="02020603050405020304" pitchFamily="18" charset="0"/>
                <a:cs typeface="Arial" panose="020B0604020202020204" pitchFamily="34" charset="0"/>
              </a:rPr>
              <a:t>/(1-ρ)) </a:t>
            </a:r>
          </a:p>
          <a:p>
            <a:pPr marL="171450" marR="0" lvl="0" indent="-171450" algn="just">
              <a:spcBef>
                <a:spcPts val="0"/>
              </a:spcBef>
              <a:spcAft>
                <a:spcPts val="0"/>
              </a:spcAft>
              <a:buFont typeface="Arial" panose="020B0604020202020204" pitchFamily="34" charset="0"/>
              <a:buChar char="•"/>
            </a:pPr>
            <a:r>
              <a:rPr lang="en-US" sz="900" dirty="0">
                <a:effectLst/>
                <a:latin typeface="Arial" panose="020B0604020202020204" pitchFamily="34" charset="0"/>
                <a:ea typeface="Times New Roman" panose="02020603050405020304" pitchFamily="18" charset="0"/>
                <a:cs typeface="Arial" panose="020B0604020202020204" pitchFamily="34" charset="0"/>
              </a:rPr>
              <a:t>Waiting time in the system (</a:t>
            </a:r>
            <a:r>
              <a:rPr lang="en-US" sz="900" dirty="0" err="1">
                <a:effectLst/>
                <a:latin typeface="Arial" panose="020B0604020202020204" pitchFamily="34" charset="0"/>
                <a:ea typeface="Times New Roman" panose="02020603050405020304" pitchFamily="18" charset="0"/>
                <a:cs typeface="Arial" panose="020B0604020202020204" pitchFamily="34" charset="0"/>
              </a:rPr>
              <a:t>Ws</a:t>
            </a:r>
            <a:r>
              <a:rPr lang="en-US" sz="900" dirty="0">
                <a:effectLst/>
                <a:latin typeface="Arial" panose="020B0604020202020204" pitchFamily="34" charset="0"/>
                <a:ea typeface="Times New Roman" panose="02020603050405020304" pitchFamily="18" charset="0"/>
                <a:cs typeface="Arial" panose="020B0604020202020204" pitchFamily="34" charset="0"/>
              </a:rPr>
              <a:t> = Ls/</a:t>
            </a:r>
            <a:r>
              <a:rPr lang="en-US" sz="900" dirty="0" err="1">
                <a:effectLst/>
                <a:latin typeface="Arial" panose="020B0604020202020204" pitchFamily="34" charset="0"/>
                <a:ea typeface="Times New Roman" panose="02020603050405020304" pitchFamily="18" charset="0"/>
                <a:cs typeface="Arial" panose="020B0604020202020204" pitchFamily="34" charset="0"/>
              </a:rPr>
              <a:t>λ</a:t>
            </a:r>
            <a:r>
              <a:rPr lang="en-US" sz="900" dirty="0">
                <a:effectLst/>
                <a:latin typeface="Arial" panose="020B0604020202020204" pitchFamily="34" charset="0"/>
                <a:ea typeface="Times New Roman" panose="02020603050405020304" pitchFamily="18" charset="0"/>
                <a:cs typeface="Arial" panose="020B0604020202020204" pitchFamily="34" charset="0"/>
              </a:rPr>
              <a:t>)</a:t>
            </a:r>
          </a:p>
          <a:p>
            <a:pPr marL="171450" marR="0" lvl="0" indent="-171450" algn="just">
              <a:spcBef>
                <a:spcPts val="0"/>
              </a:spcBef>
              <a:spcAft>
                <a:spcPts val="0"/>
              </a:spcAft>
              <a:buFont typeface="Arial" panose="020B0604020202020204" pitchFamily="34" charset="0"/>
              <a:buChar char="•"/>
            </a:pPr>
            <a:r>
              <a:rPr lang="en-US" sz="900" dirty="0">
                <a:effectLst/>
                <a:latin typeface="Arial" panose="020B0604020202020204" pitchFamily="34" charset="0"/>
                <a:ea typeface="Times New Roman" panose="02020603050405020304" pitchFamily="18" charset="0"/>
                <a:cs typeface="Arial" panose="020B0604020202020204" pitchFamily="34" charset="0"/>
              </a:rPr>
              <a:t>Waiting time in the queue (</a:t>
            </a:r>
            <a:r>
              <a:rPr lang="en-US" sz="900" dirty="0" err="1">
                <a:effectLst/>
                <a:latin typeface="Arial" panose="020B0604020202020204" pitchFamily="34" charset="0"/>
                <a:ea typeface="Times New Roman" panose="02020603050405020304" pitchFamily="18" charset="0"/>
                <a:cs typeface="Arial" panose="020B0604020202020204" pitchFamily="34" charset="0"/>
              </a:rPr>
              <a:t>Wq</a:t>
            </a:r>
            <a:r>
              <a:rPr lang="en-US" sz="900" dirty="0">
                <a:effectLst/>
                <a:latin typeface="Arial" panose="020B0604020202020204" pitchFamily="34" charset="0"/>
                <a:ea typeface="Times New Roman" panose="02020603050405020304" pitchFamily="18" charset="0"/>
                <a:cs typeface="Arial" panose="020B0604020202020204" pitchFamily="34" charset="0"/>
              </a:rPr>
              <a:t> = </a:t>
            </a:r>
            <a:r>
              <a:rPr lang="en-US" sz="900" dirty="0" err="1">
                <a:effectLst/>
                <a:latin typeface="Arial" panose="020B0604020202020204" pitchFamily="34" charset="0"/>
                <a:ea typeface="Times New Roman" panose="02020603050405020304" pitchFamily="18" charset="0"/>
                <a:cs typeface="Arial" panose="020B0604020202020204" pitchFamily="34" charset="0"/>
              </a:rPr>
              <a:t>Ws</a:t>
            </a:r>
            <a:r>
              <a:rPr lang="en-US" sz="900" dirty="0">
                <a:effectLst/>
                <a:latin typeface="Arial" panose="020B0604020202020204" pitchFamily="34" charset="0"/>
                <a:ea typeface="Times New Roman" panose="02020603050405020304" pitchFamily="18" charset="0"/>
                <a:cs typeface="Arial" panose="020B0604020202020204" pitchFamily="34" charset="0"/>
              </a:rPr>
              <a:t> - 1/</a:t>
            </a:r>
            <a:r>
              <a:rPr lang="en-US" sz="900" dirty="0" err="1">
                <a:effectLst/>
                <a:latin typeface="Arial" panose="020B0604020202020204" pitchFamily="34" charset="0"/>
                <a:ea typeface="Times New Roman" panose="02020603050405020304" pitchFamily="18" charset="0"/>
                <a:cs typeface="Arial" panose="020B0604020202020204" pitchFamily="34" charset="0"/>
              </a:rPr>
              <a:t>μ</a:t>
            </a:r>
            <a:r>
              <a:rPr lang="en-US" sz="900" dirty="0">
                <a:effectLst/>
                <a:latin typeface="Arial" panose="020B0604020202020204" pitchFamily="34" charset="0"/>
                <a:ea typeface="Times New Roman" panose="02020603050405020304" pitchFamily="18" charset="0"/>
                <a:cs typeface="Arial" panose="020B0604020202020204" pitchFamily="34" charset="0"/>
              </a:rPr>
              <a:t> = </a:t>
            </a:r>
            <a:r>
              <a:rPr lang="en-US" sz="900" dirty="0" err="1">
                <a:effectLst/>
                <a:latin typeface="Arial" panose="020B0604020202020204" pitchFamily="34" charset="0"/>
                <a:ea typeface="Times New Roman" panose="02020603050405020304" pitchFamily="18" charset="0"/>
                <a:cs typeface="Arial" panose="020B0604020202020204" pitchFamily="34" charset="0"/>
              </a:rPr>
              <a:t>Lq</a:t>
            </a:r>
            <a:r>
              <a:rPr lang="en-US" sz="900" dirty="0">
                <a:effectLst/>
                <a:latin typeface="Arial" panose="020B0604020202020204" pitchFamily="34" charset="0"/>
                <a:ea typeface="Times New Roman" panose="02020603050405020304" pitchFamily="18" charset="0"/>
                <a:cs typeface="Arial" panose="020B0604020202020204" pitchFamily="34" charset="0"/>
              </a:rPr>
              <a:t>/</a:t>
            </a:r>
            <a:r>
              <a:rPr lang="en-US" sz="900" dirty="0" err="1">
                <a:effectLst/>
                <a:latin typeface="Arial" panose="020B0604020202020204" pitchFamily="34" charset="0"/>
                <a:ea typeface="Times New Roman" panose="02020603050405020304" pitchFamily="18" charset="0"/>
                <a:cs typeface="Arial" panose="020B0604020202020204" pitchFamily="34" charset="0"/>
              </a:rPr>
              <a:t>λ</a:t>
            </a:r>
            <a:r>
              <a:rPr lang="en-US" sz="900" dirty="0">
                <a:effectLst/>
                <a:latin typeface="Arial" panose="020B0604020202020204" pitchFamily="34" charset="0"/>
                <a:ea typeface="Times New Roman" panose="02020603050405020304" pitchFamily="18" charset="0"/>
                <a:cs typeface="Arial" panose="020B0604020202020204" pitchFamily="34" charset="0"/>
              </a:rPr>
              <a:t>)</a:t>
            </a:r>
          </a:p>
          <a:p>
            <a:endParaRPr lang="en-US" sz="900" dirty="0"/>
          </a:p>
        </p:txBody>
      </p:sp>
      <p:sp>
        <p:nvSpPr>
          <p:cNvPr id="42" name="Oval 41">
            <a:extLst>
              <a:ext uri="{FF2B5EF4-FFF2-40B4-BE49-F238E27FC236}">
                <a16:creationId xmlns:a16="http://schemas.microsoft.com/office/drawing/2014/main" id="{ECD2E09A-E8B6-9FFF-1B84-5A79D6397B40}"/>
              </a:ext>
            </a:extLst>
          </p:cNvPr>
          <p:cNvSpPr/>
          <p:nvPr/>
        </p:nvSpPr>
        <p:spPr>
          <a:xfrm>
            <a:off x="6301676" y="1669613"/>
            <a:ext cx="654215" cy="637399"/>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Agent</a:t>
            </a:r>
          </a:p>
          <a:p>
            <a:pPr algn="ctr"/>
            <a:r>
              <a:rPr lang="en-US" sz="900" dirty="0">
                <a:solidFill>
                  <a:schemeClr val="tx2"/>
                </a:solidFill>
              </a:rPr>
              <a:t>D</a:t>
            </a:r>
            <a:r>
              <a:rPr lang="en-US" sz="900" baseline="-25000" dirty="0">
                <a:solidFill>
                  <a:schemeClr val="tx2"/>
                </a:solidFill>
              </a:rPr>
              <a:t>t</a:t>
            </a:r>
          </a:p>
        </p:txBody>
      </p:sp>
      <p:cxnSp>
        <p:nvCxnSpPr>
          <p:cNvPr id="45" name="Straight Arrow Connector 44">
            <a:extLst>
              <a:ext uri="{FF2B5EF4-FFF2-40B4-BE49-F238E27FC236}">
                <a16:creationId xmlns:a16="http://schemas.microsoft.com/office/drawing/2014/main" id="{CE2F650D-9D5C-AF6A-341B-C3138E5419A4}"/>
              </a:ext>
            </a:extLst>
          </p:cNvPr>
          <p:cNvCxnSpPr>
            <a:endCxn id="42" idx="2"/>
          </p:cNvCxnSpPr>
          <p:nvPr/>
        </p:nvCxnSpPr>
        <p:spPr>
          <a:xfrm>
            <a:off x="5759532" y="1986536"/>
            <a:ext cx="542144" cy="17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85B3E6D4-31F8-C4DD-5892-B6D42326CED8}"/>
              </a:ext>
            </a:extLst>
          </p:cNvPr>
          <p:cNvCxnSpPr>
            <a:stCxn id="42" idx="6"/>
          </p:cNvCxnSpPr>
          <p:nvPr/>
        </p:nvCxnSpPr>
        <p:spPr>
          <a:xfrm flipV="1">
            <a:off x="6955891" y="1986536"/>
            <a:ext cx="549314" cy="17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E259490B-EF49-3147-29F9-2FD6D72852BB}"/>
              </a:ext>
            </a:extLst>
          </p:cNvPr>
          <p:cNvSpPr txBox="1"/>
          <p:nvPr/>
        </p:nvSpPr>
        <p:spPr>
          <a:xfrm>
            <a:off x="5519573" y="1754646"/>
            <a:ext cx="822661" cy="215444"/>
          </a:xfrm>
          <a:prstGeom prst="rect">
            <a:avLst/>
          </a:prstGeom>
          <a:noFill/>
        </p:spPr>
        <p:txBody>
          <a:bodyPr wrap="none" rtlCol="0">
            <a:spAutoFit/>
          </a:bodyPr>
          <a:lstStyle/>
          <a:p>
            <a:r>
              <a:rPr lang="en-US" sz="800" dirty="0">
                <a:effectLst/>
                <a:latin typeface="Times New Roman" panose="02020603050405020304" pitchFamily="18" charset="0"/>
                <a:ea typeface="Times New Roman" panose="02020603050405020304" pitchFamily="18" charset="0"/>
              </a:rPr>
              <a:t>Arrival rate (</a:t>
            </a:r>
            <a:r>
              <a:rPr lang="en-US" sz="800" dirty="0" err="1">
                <a:effectLst/>
                <a:latin typeface="Times New Roman" panose="02020603050405020304" pitchFamily="18" charset="0"/>
                <a:ea typeface="Times New Roman" panose="02020603050405020304" pitchFamily="18" charset="0"/>
              </a:rPr>
              <a:t>λ</a:t>
            </a:r>
            <a:r>
              <a:rPr lang="en-US" sz="800" dirty="0">
                <a:effectLst/>
                <a:latin typeface="Times New Roman" panose="02020603050405020304" pitchFamily="18" charset="0"/>
                <a:ea typeface="Times New Roman" panose="02020603050405020304" pitchFamily="18" charset="0"/>
              </a:rPr>
              <a:t>)</a:t>
            </a:r>
            <a:r>
              <a:rPr lang="en-US" sz="800" dirty="0">
                <a:effectLst/>
              </a:rPr>
              <a:t> </a:t>
            </a:r>
            <a:endParaRPr lang="en-US" sz="800" dirty="0"/>
          </a:p>
        </p:txBody>
      </p:sp>
      <p:sp>
        <p:nvSpPr>
          <p:cNvPr id="49" name="TextBox 48">
            <a:extLst>
              <a:ext uri="{FF2B5EF4-FFF2-40B4-BE49-F238E27FC236}">
                <a16:creationId xmlns:a16="http://schemas.microsoft.com/office/drawing/2014/main" id="{FA269A2D-DAA4-4CD5-0ABA-A707855B847D}"/>
              </a:ext>
            </a:extLst>
          </p:cNvPr>
          <p:cNvSpPr txBox="1"/>
          <p:nvPr/>
        </p:nvSpPr>
        <p:spPr>
          <a:xfrm>
            <a:off x="6894491" y="1754646"/>
            <a:ext cx="830677" cy="215444"/>
          </a:xfrm>
          <a:prstGeom prst="rect">
            <a:avLst/>
          </a:prstGeom>
          <a:noFill/>
        </p:spPr>
        <p:txBody>
          <a:bodyPr wrap="none" rtlCol="0">
            <a:spAutoFit/>
          </a:bodyPr>
          <a:lstStyle/>
          <a:p>
            <a:r>
              <a:rPr lang="en-US" sz="800" dirty="0">
                <a:effectLst/>
                <a:latin typeface="Times New Roman" panose="02020603050405020304" pitchFamily="18" charset="0"/>
                <a:ea typeface="Times New Roman" panose="02020603050405020304" pitchFamily="18" charset="0"/>
              </a:rPr>
              <a:t>Service rate (</a:t>
            </a:r>
            <a:r>
              <a:rPr lang="en-US" sz="800" dirty="0" err="1">
                <a:effectLst/>
                <a:latin typeface="Times New Roman" panose="02020603050405020304" pitchFamily="18" charset="0"/>
                <a:ea typeface="Times New Roman" panose="02020603050405020304" pitchFamily="18" charset="0"/>
              </a:rPr>
              <a:t>μ</a:t>
            </a:r>
            <a:r>
              <a:rPr lang="en-US" sz="800" dirty="0">
                <a:effectLst/>
                <a:latin typeface="Times New Roman" panose="02020603050405020304" pitchFamily="18" charset="0"/>
                <a:ea typeface="Times New Roman" panose="02020603050405020304" pitchFamily="18" charset="0"/>
              </a:rPr>
              <a:t>)</a:t>
            </a:r>
            <a:r>
              <a:rPr lang="en-US" sz="400" dirty="0">
                <a:effectLst/>
              </a:rPr>
              <a:t> </a:t>
            </a:r>
            <a:endParaRPr lang="en-US" sz="400" dirty="0"/>
          </a:p>
        </p:txBody>
      </p:sp>
      <p:cxnSp>
        <p:nvCxnSpPr>
          <p:cNvPr id="50" name="Elbow Connector 49">
            <a:extLst>
              <a:ext uri="{FF2B5EF4-FFF2-40B4-BE49-F238E27FC236}">
                <a16:creationId xmlns:a16="http://schemas.microsoft.com/office/drawing/2014/main" id="{0B295171-0463-26BA-F875-13FEDF0A7247}"/>
              </a:ext>
            </a:extLst>
          </p:cNvPr>
          <p:cNvCxnSpPr>
            <a:cxnSpLocks/>
          </p:cNvCxnSpPr>
          <p:nvPr/>
        </p:nvCxnSpPr>
        <p:spPr>
          <a:xfrm rot="16200000" flipV="1">
            <a:off x="5274639" y="2512855"/>
            <a:ext cx="1764529" cy="869764"/>
          </a:xfrm>
          <a:prstGeom prst="bentConnector3">
            <a:avLst>
              <a:gd name="adj1" fmla="val 198"/>
            </a:avLst>
          </a:prstGeom>
          <a:ln>
            <a:prstDash val="lgDashDotDot"/>
            <a:headEnd type="triangle"/>
            <a:tailEnd type="triangle"/>
          </a:ln>
        </p:spPr>
        <p:style>
          <a:lnRef idx="1">
            <a:schemeClr val="accent1"/>
          </a:lnRef>
          <a:fillRef idx="0">
            <a:schemeClr val="accent1"/>
          </a:fillRef>
          <a:effectRef idx="0">
            <a:schemeClr val="accent1"/>
          </a:effectRef>
          <a:fontRef idx="minor">
            <a:schemeClr val="tx1"/>
          </a:fontRef>
        </p:style>
      </p:cxnSp>
      <p:sp>
        <p:nvSpPr>
          <p:cNvPr id="56" name="Rounded Rectangle 55">
            <a:extLst>
              <a:ext uri="{FF2B5EF4-FFF2-40B4-BE49-F238E27FC236}">
                <a16:creationId xmlns:a16="http://schemas.microsoft.com/office/drawing/2014/main" id="{21745936-92AA-A214-9370-7913B5D77B21}"/>
              </a:ext>
            </a:extLst>
          </p:cNvPr>
          <p:cNvSpPr/>
          <p:nvPr/>
        </p:nvSpPr>
        <p:spPr>
          <a:xfrm>
            <a:off x="7230548" y="5773898"/>
            <a:ext cx="4348810" cy="903691"/>
          </a:xfrm>
          <a:prstGeom prst="roundRect">
            <a:avLst/>
          </a:prstGeom>
          <a:solidFill>
            <a:schemeClr val="accent4">
              <a:lumMod val="75000"/>
              <a:alpha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a:extLst>
              <a:ext uri="{FF2B5EF4-FFF2-40B4-BE49-F238E27FC236}">
                <a16:creationId xmlns:a16="http://schemas.microsoft.com/office/drawing/2014/main" id="{9B0479DE-09A1-ACCF-6152-611CDA290113}"/>
              </a:ext>
            </a:extLst>
          </p:cNvPr>
          <p:cNvPicPr>
            <a:picLocks noChangeAspect="1"/>
          </p:cNvPicPr>
          <p:nvPr/>
        </p:nvPicPr>
        <p:blipFill>
          <a:blip r:embed="rId4"/>
          <a:stretch>
            <a:fillRect/>
          </a:stretch>
        </p:blipFill>
        <p:spPr>
          <a:xfrm>
            <a:off x="10716636" y="237152"/>
            <a:ext cx="908192" cy="513408"/>
          </a:xfrm>
          <a:prstGeom prst="rect">
            <a:avLst/>
          </a:prstGeom>
        </p:spPr>
      </p:pic>
      <p:pic>
        <p:nvPicPr>
          <p:cNvPr id="30" name="Picture 29">
            <a:extLst>
              <a:ext uri="{FF2B5EF4-FFF2-40B4-BE49-F238E27FC236}">
                <a16:creationId xmlns:a16="http://schemas.microsoft.com/office/drawing/2014/main" id="{FD00A90C-5C3C-B418-67CE-AB668935F2E8}"/>
              </a:ext>
            </a:extLst>
          </p:cNvPr>
          <p:cNvPicPr>
            <a:picLocks noChangeAspect="1"/>
          </p:cNvPicPr>
          <p:nvPr/>
        </p:nvPicPr>
        <p:blipFill>
          <a:blip r:embed="rId5"/>
          <a:stretch>
            <a:fillRect/>
          </a:stretch>
        </p:blipFill>
        <p:spPr>
          <a:xfrm>
            <a:off x="67759" y="3443764"/>
            <a:ext cx="4653582" cy="2343164"/>
          </a:xfrm>
          <a:prstGeom prst="rect">
            <a:avLst/>
          </a:prstGeom>
        </p:spPr>
      </p:pic>
      <p:sp>
        <p:nvSpPr>
          <p:cNvPr id="31" name="Rectangle 30">
            <a:extLst>
              <a:ext uri="{FF2B5EF4-FFF2-40B4-BE49-F238E27FC236}">
                <a16:creationId xmlns:a16="http://schemas.microsoft.com/office/drawing/2014/main" id="{E2AD0660-1350-C890-278C-F316BCBF3AB1}"/>
              </a:ext>
            </a:extLst>
          </p:cNvPr>
          <p:cNvSpPr/>
          <p:nvPr/>
        </p:nvSpPr>
        <p:spPr>
          <a:xfrm>
            <a:off x="102082" y="5875644"/>
            <a:ext cx="1144379" cy="508426"/>
          </a:xfrm>
          <a:prstGeom prst="rect">
            <a:avLst/>
          </a:prstGeom>
          <a:solidFill>
            <a:srgbClr val="2F6778">
              <a:alpha val="56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t>JIRIAF</a:t>
            </a:r>
          </a:p>
        </p:txBody>
      </p:sp>
      <p:cxnSp>
        <p:nvCxnSpPr>
          <p:cNvPr id="32" name="Elbow Connector 31">
            <a:extLst>
              <a:ext uri="{FF2B5EF4-FFF2-40B4-BE49-F238E27FC236}">
                <a16:creationId xmlns:a16="http://schemas.microsoft.com/office/drawing/2014/main" id="{8051710D-643B-E6E7-A2BE-860ECF4D5E6C}"/>
              </a:ext>
            </a:extLst>
          </p:cNvPr>
          <p:cNvCxnSpPr>
            <a:cxnSpLocks/>
          </p:cNvCxnSpPr>
          <p:nvPr/>
        </p:nvCxnSpPr>
        <p:spPr>
          <a:xfrm rot="5400000">
            <a:off x="1781339" y="4113921"/>
            <a:ext cx="1509102" cy="2624197"/>
          </a:xfrm>
          <a:prstGeom prst="bentConnector2">
            <a:avLst/>
          </a:prstGeom>
          <a:ln w="3175">
            <a:solidFill>
              <a:srgbClr val="7030A0"/>
            </a:solidFill>
            <a:prstDash val="lgDashDotDot"/>
            <a:tailEnd type="triangle"/>
          </a:ln>
        </p:spPr>
        <p:style>
          <a:lnRef idx="1">
            <a:schemeClr val="accent1"/>
          </a:lnRef>
          <a:fillRef idx="0">
            <a:schemeClr val="accent1"/>
          </a:fillRef>
          <a:effectRef idx="0">
            <a:schemeClr val="accent1"/>
          </a:effectRef>
          <a:fontRef idx="minor">
            <a:schemeClr val="tx1"/>
          </a:fontRef>
        </p:style>
      </p:cxnSp>
      <p:cxnSp>
        <p:nvCxnSpPr>
          <p:cNvPr id="33" name="Elbow Connector 32">
            <a:extLst>
              <a:ext uri="{FF2B5EF4-FFF2-40B4-BE49-F238E27FC236}">
                <a16:creationId xmlns:a16="http://schemas.microsoft.com/office/drawing/2014/main" id="{159271BB-728F-9F71-37F8-5943DDC2387F}"/>
              </a:ext>
            </a:extLst>
          </p:cNvPr>
          <p:cNvCxnSpPr>
            <a:cxnSpLocks/>
          </p:cNvCxnSpPr>
          <p:nvPr/>
        </p:nvCxnSpPr>
        <p:spPr>
          <a:xfrm rot="5400000">
            <a:off x="1736267" y="4158993"/>
            <a:ext cx="1674817" cy="2624196"/>
          </a:xfrm>
          <a:prstGeom prst="bentConnector2">
            <a:avLst/>
          </a:prstGeom>
          <a:ln w="3175">
            <a:solidFill>
              <a:schemeClr val="tx1">
                <a:lumMod val="65000"/>
                <a:lumOff val="3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4" name="Elbow Connector 33">
            <a:extLst>
              <a:ext uri="{FF2B5EF4-FFF2-40B4-BE49-F238E27FC236}">
                <a16:creationId xmlns:a16="http://schemas.microsoft.com/office/drawing/2014/main" id="{B3D3FF30-8677-4A6C-7293-97CEC458165F}"/>
              </a:ext>
            </a:extLst>
          </p:cNvPr>
          <p:cNvCxnSpPr>
            <a:cxnSpLocks/>
          </p:cNvCxnSpPr>
          <p:nvPr/>
        </p:nvCxnSpPr>
        <p:spPr>
          <a:xfrm flipV="1">
            <a:off x="1303375" y="4633683"/>
            <a:ext cx="2627740" cy="1491948"/>
          </a:xfrm>
          <a:prstGeom prst="bentConnector2">
            <a:avLst/>
          </a:prstGeom>
          <a:ln w="3175">
            <a:tailEnd type="triangle"/>
          </a:ln>
        </p:spPr>
        <p:style>
          <a:lnRef idx="1">
            <a:schemeClr val="accent1"/>
          </a:lnRef>
          <a:fillRef idx="0">
            <a:schemeClr val="accent1"/>
          </a:fillRef>
          <a:effectRef idx="0">
            <a:schemeClr val="accent1"/>
          </a:effectRef>
          <a:fontRef idx="minor">
            <a:schemeClr val="tx1"/>
          </a:fontRef>
        </p:style>
      </p:cxnSp>
      <p:cxnSp>
        <p:nvCxnSpPr>
          <p:cNvPr id="35" name="Elbow Connector 34">
            <a:extLst>
              <a:ext uri="{FF2B5EF4-FFF2-40B4-BE49-F238E27FC236}">
                <a16:creationId xmlns:a16="http://schemas.microsoft.com/office/drawing/2014/main" id="{BAA64F56-83A1-EE93-CF88-BD95DBBCDEEA}"/>
              </a:ext>
            </a:extLst>
          </p:cNvPr>
          <p:cNvCxnSpPr>
            <a:cxnSpLocks/>
          </p:cNvCxnSpPr>
          <p:nvPr/>
        </p:nvCxnSpPr>
        <p:spPr>
          <a:xfrm rot="5400000">
            <a:off x="1340857" y="4830273"/>
            <a:ext cx="1059420" cy="1354008"/>
          </a:xfrm>
          <a:prstGeom prst="bentConnector2">
            <a:avLst/>
          </a:prstGeom>
          <a:ln>
            <a:solidFill>
              <a:schemeClr val="tx1">
                <a:lumMod val="65000"/>
                <a:lumOff val="3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6" name="Elbow Connector 35">
            <a:extLst>
              <a:ext uri="{FF2B5EF4-FFF2-40B4-BE49-F238E27FC236}">
                <a16:creationId xmlns:a16="http://schemas.microsoft.com/office/drawing/2014/main" id="{6222F27D-7054-2645-BF8F-CBBEC821FE15}"/>
              </a:ext>
            </a:extLst>
          </p:cNvPr>
          <p:cNvCxnSpPr>
            <a:cxnSpLocks/>
          </p:cNvCxnSpPr>
          <p:nvPr/>
        </p:nvCxnSpPr>
        <p:spPr>
          <a:xfrm rot="5400000">
            <a:off x="1303072" y="4769817"/>
            <a:ext cx="1059420" cy="1354008"/>
          </a:xfrm>
          <a:prstGeom prst="bentConnector2">
            <a:avLst/>
          </a:prstGeom>
          <a:ln>
            <a:solidFill>
              <a:srgbClr val="7030A0"/>
            </a:solidFill>
            <a:prstDash val="lgDash"/>
            <a:tailEnd type="triangle"/>
          </a:ln>
        </p:spPr>
        <p:style>
          <a:lnRef idx="1">
            <a:schemeClr val="accent1"/>
          </a:lnRef>
          <a:fillRef idx="0">
            <a:schemeClr val="accent1"/>
          </a:fillRef>
          <a:effectRef idx="0">
            <a:schemeClr val="accent1"/>
          </a:effectRef>
          <a:fontRef idx="minor">
            <a:schemeClr val="tx1"/>
          </a:fontRef>
        </p:style>
      </p:cxnSp>
      <p:cxnSp>
        <p:nvCxnSpPr>
          <p:cNvPr id="38" name="Elbow Connector 37">
            <a:extLst>
              <a:ext uri="{FF2B5EF4-FFF2-40B4-BE49-F238E27FC236}">
                <a16:creationId xmlns:a16="http://schemas.microsoft.com/office/drawing/2014/main" id="{78ACCBD4-65E1-03C7-1A97-969E359FFA66}"/>
              </a:ext>
            </a:extLst>
          </p:cNvPr>
          <p:cNvCxnSpPr>
            <a:cxnSpLocks/>
          </p:cNvCxnSpPr>
          <p:nvPr/>
        </p:nvCxnSpPr>
        <p:spPr>
          <a:xfrm rot="10800000" flipV="1">
            <a:off x="1261579" y="4916823"/>
            <a:ext cx="1327211" cy="1014365"/>
          </a:xfrm>
          <a:prstGeom prst="bentConnector3">
            <a:avLst>
              <a:gd name="adj1" fmla="val 463"/>
            </a:avLst>
          </a:prstGeom>
          <a:ln>
            <a:headEnd type="triangle"/>
            <a:tailEnd type="none"/>
          </a:ln>
        </p:spPr>
        <p:style>
          <a:lnRef idx="1">
            <a:schemeClr val="accent1"/>
          </a:lnRef>
          <a:fillRef idx="0">
            <a:schemeClr val="accent1"/>
          </a:fillRef>
          <a:effectRef idx="0">
            <a:schemeClr val="accent1"/>
          </a:effectRef>
          <a:fontRef idx="minor">
            <a:schemeClr val="tx1"/>
          </a:fontRef>
        </p:style>
      </p:cxnSp>
      <p:cxnSp>
        <p:nvCxnSpPr>
          <p:cNvPr id="86" name="Elbow Connector 85">
            <a:extLst>
              <a:ext uri="{FF2B5EF4-FFF2-40B4-BE49-F238E27FC236}">
                <a16:creationId xmlns:a16="http://schemas.microsoft.com/office/drawing/2014/main" id="{8B28E993-F8B3-500B-524E-4010D01DC70C}"/>
              </a:ext>
            </a:extLst>
          </p:cNvPr>
          <p:cNvCxnSpPr>
            <a:cxnSpLocks/>
          </p:cNvCxnSpPr>
          <p:nvPr/>
        </p:nvCxnSpPr>
        <p:spPr>
          <a:xfrm rot="10800000" flipV="1">
            <a:off x="4721341" y="2866384"/>
            <a:ext cx="1946604" cy="771352"/>
          </a:xfrm>
          <a:prstGeom prst="bentConnector3">
            <a:avLst>
              <a:gd name="adj1" fmla="val 56988"/>
            </a:avLst>
          </a:prstGeom>
          <a:ln>
            <a:prstDash val="lgDashDotDot"/>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06288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2749A822-662E-B11F-47C8-F82B15A127F9}"/>
              </a:ext>
            </a:extLst>
          </p:cNvPr>
          <p:cNvPicPr>
            <a:picLocks noChangeAspect="1"/>
          </p:cNvPicPr>
          <p:nvPr/>
        </p:nvPicPr>
        <p:blipFill>
          <a:blip r:embed="rId2"/>
          <a:stretch>
            <a:fillRect/>
          </a:stretch>
        </p:blipFill>
        <p:spPr>
          <a:xfrm rot="5400000">
            <a:off x="932750" y="-1235661"/>
            <a:ext cx="5777437" cy="7476683"/>
          </a:xfrm>
          <a:prstGeom prst="rect">
            <a:avLst/>
          </a:prstGeom>
        </p:spPr>
      </p:pic>
      <p:graphicFrame>
        <p:nvGraphicFramePr>
          <p:cNvPr id="9" name="Table 8">
            <a:extLst>
              <a:ext uri="{FF2B5EF4-FFF2-40B4-BE49-F238E27FC236}">
                <a16:creationId xmlns:a16="http://schemas.microsoft.com/office/drawing/2014/main" id="{08320A1A-3A62-57AA-F369-73537064EDBD}"/>
              </a:ext>
            </a:extLst>
          </p:cNvPr>
          <p:cNvGraphicFramePr>
            <a:graphicFrameLocks noGrp="1"/>
          </p:cNvGraphicFramePr>
          <p:nvPr>
            <p:extLst>
              <p:ext uri="{D42A27DB-BD31-4B8C-83A1-F6EECF244321}">
                <p14:modId xmlns:p14="http://schemas.microsoft.com/office/powerpoint/2010/main" val="918283384"/>
              </p:ext>
            </p:extLst>
          </p:nvPr>
        </p:nvGraphicFramePr>
        <p:xfrm>
          <a:off x="6705601" y="2118920"/>
          <a:ext cx="5270499" cy="1659465"/>
        </p:xfrm>
        <a:graphic>
          <a:graphicData uri="http://schemas.openxmlformats.org/drawingml/2006/table">
            <a:tbl>
              <a:tblPr firstRow="1" bandRow="1">
                <a:tableStyleId>{5C22544A-7EE6-4342-B048-85BDC9FD1C3A}</a:tableStyleId>
              </a:tblPr>
              <a:tblGrid>
                <a:gridCol w="1984992">
                  <a:extLst>
                    <a:ext uri="{9D8B030D-6E8A-4147-A177-3AD203B41FA5}">
                      <a16:colId xmlns:a16="http://schemas.microsoft.com/office/drawing/2014/main" val="1619770012"/>
                    </a:ext>
                  </a:extLst>
                </a:gridCol>
                <a:gridCol w="1139207">
                  <a:extLst>
                    <a:ext uri="{9D8B030D-6E8A-4147-A177-3AD203B41FA5}">
                      <a16:colId xmlns:a16="http://schemas.microsoft.com/office/drawing/2014/main" val="3768382596"/>
                    </a:ext>
                  </a:extLst>
                </a:gridCol>
                <a:gridCol w="2146300">
                  <a:extLst>
                    <a:ext uri="{9D8B030D-6E8A-4147-A177-3AD203B41FA5}">
                      <a16:colId xmlns:a16="http://schemas.microsoft.com/office/drawing/2014/main" val="1941574621"/>
                    </a:ext>
                  </a:extLst>
                </a:gridCol>
              </a:tblGrid>
              <a:tr h="331893">
                <a:tc>
                  <a:txBody>
                    <a:bodyPr/>
                    <a:lstStyle/>
                    <a:p>
                      <a:r>
                        <a:rPr lang="en-US" sz="1200" dirty="0"/>
                        <a:t>Name</a:t>
                      </a:r>
                    </a:p>
                  </a:txBody>
                  <a:tcPr/>
                </a:tc>
                <a:tc>
                  <a:txBody>
                    <a:bodyPr/>
                    <a:lstStyle/>
                    <a:p>
                      <a:r>
                        <a:rPr lang="en-US" sz="1200" dirty="0"/>
                        <a:t>Personnel</a:t>
                      </a:r>
                    </a:p>
                  </a:txBody>
                  <a:tcPr/>
                </a:tc>
                <a:tc>
                  <a:txBody>
                    <a:bodyPr/>
                    <a:lstStyle/>
                    <a:p>
                      <a:r>
                        <a:rPr lang="en-US" sz="1200" dirty="0"/>
                        <a:t>Committed time [%]</a:t>
                      </a:r>
                    </a:p>
                  </a:txBody>
                  <a:tcPr/>
                </a:tc>
                <a:extLst>
                  <a:ext uri="{0D108BD9-81ED-4DB2-BD59-A6C34878D82A}">
                    <a16:rowId xmlns:a16="http://schemas.microsoft.com/office/drawing/2014/main" val="4092047350"/>
                  </a:ext>
                </a:extLst>
              </a:tr>
              <a:tr h="331893">
                <a:tc>
                  <a:txBody>
                    <a:bodyPr/>
                    <a:lstStyle/>
                    <a:p>
                      <a:r>
                        <a:rPr lang="en-US" sz="1200" dirty="0"/>
                        <a:t>Vardan Gyurjyan</a:t>
                      </a:r>
                    </a:p>
                  </a:txBody>
                  <a:tcPr/>
                </a:tc>
                <a:tc>
                  <a:txBody>
                    <a:bodyPr/>
                    <a:lstStyle/>
                    <a:p>
                      <a:r>
                        <a:rPr lang="en-US" sz="1200" dirty="0"/>
                        <a:t>PI</a:t>
                      </a:r>
                    </a:p>
                  </a:txBody>
                  <a:tcPr/>
                </a:tc>
                <a:tc>
                  <a:txBody>
                    <a:bodyPr/>
                    <a:lstStyle/>
                    <a:p>
                      <a:r>
                        <a:rPr lang="en-US" sz="1200" dirty="0"/>
                        <a:t>25</a:t>
                      </a:r>
                    </a:p>
                  </a:txBody>
                  <a:tcPr/>
                </a:tc>
                <a:extLst>
                  <a:ext uri="{0D108BD9-81ED-4DB2-BD59-A6C34878D82A}">
                    <a16:rowId xmlns:a16="http://schemas.microsoft.com/office/drawing/2014/main" val="3406590464"/>
                  </a:ext>
                </a:extLst>
              </a:tr>
              <a:tr h="331893">
                <a:tc>
                  <a:txBody>
                    <a:bodyPr/>
                    <a:lstStyle/>
                    <a:p>
                      <a:r>
                        <a:rPr lang="en-US" sz="1200" dirty="0"/>
                        <a:t>Christopher </a:t>
                      </a:r>
                      <a:r>
                        <a:rPr lang="en-US" sz="1200" dirty="0" err="1"/>
                        <a:t>Larrieu</a:t>
                      </a:r>
                      <a:endParaRPr lang="en-US" sz="1200" dirty="0"/>
                    </a:p>
                  </a:txBody>
                  <a:tcPr/>
                </a:tc>
                <a:tc>
                  <a:txBody>
                    <a:bodyPr/>
                    <a:lstStyle/>
                    <a:p>
                      <a:r>
                        <a:rPr lang="en-US" sz="1200" dirty="0"/>
                        <a:t>Co-I</a:t>
                      </a:r>
                    </a:p>
                  </a:txBody>
                  <a:tcPr/>
                </a:tc>
                <a:tc>
                  <a:txBody>
                    <a:bodyPr/>
                    <a:lstStyle/>
                    <a:p>
                      <a:r>
                        <a:rPr lang="en-US" sz="1200" dirty="0"/>
                        <a:t>13</a:t>
                      </a:r>
                    </a:p>
                  </a:txBody>
                  <a:tcPr/>
                </a:tc>
                <a:extLst>
                  <a:ext uri="{0D108BD9-81ED-4DB2-BD59-A6C34878D82A}">
                    <a16:rowId xmlns:a16="http://schemas.microsoft.com/office/drawing/2014/main" val="1184824488"/>
                  </a:ext>
                </a:extLst>
              </a:tr>
              <a:tr h="331893">
                <a:tc>
                  <a:txBody>
                    <a:bodyPr/>
                    <a:lstStyle/>
                    <a:p>
                      <a:r>
                        <a:rPr lang="en-US" sz="1200" dirty="0" err="1"/>
                        <a:t>Jeng</a:t>
                      </a:r>
                      <a:r>
                        <a:rPr lang="en-US" sz="1200" dirty="0"/>
                        <a:t>-Yuan Tsai</a:t>
                      </a:r>
                    </a:p>
                  </a:txBody>
                  <a:tcPr/>
                </a:tc>
                <a:tc>
                  <a:txBody>
                    <a:bodyPr/>
                    <a:lstStyle/>
                    <a:p>
                      <a:r>
                        <a:rPr lang="en-US" sz="1200" dirty="0"/>
                        <a:t>Postdoc</a:t>
                      </a:r>
                    </a:p>
                  </a:txBody>
                  <a:tcPr/>
                </a:tc>
                <a:tc>
                  <a:txBody>
                    <a:bodyPr/>
                    <a:lstStyle/>
                    <a:p>
                      <a:r>
                        <a:rPr lang="en-US" sz="1200" dirty="0"/>
                        <a:t>100</a:t>
                      </a:r>
                    </a:p>
                  </a:txBody>
                  <a:tcPr/>
                </a:tc>
                <a:extLst>
                  <a:ext uri="{0D108BD9-81ED-4DB2-BD59-A6C34878D82A}">
                    <a16:rowId xmlns:a16="http://schemas.microsoft.com/office/drawing/2014/main" val="3820930508"/>
                  </a:ext>
                </a:extLst>
              </a:tr>
              <a:tr h="331893">
                <a:tc>
                  <a:txBody>
                    <a:bodyPr/>
                    <a:lstStyle/>
                    <a:p>
                      <a:r>
                        <a:rPr lang="en-US" sz="1200" dirty="0"/>
                        <a:t>Patrick Meagher</a:t>
                      </a:r>
                    </a:p>
                  </a:txBody>
                  <a:tcPr/>
                </a:tc>
                <a:tc>
                  <a:txBody>
                    <a:bodyPr/>
                    <a:lstStyle/>
                    <a:p>
                      <a:r>
                        <a:rPr lang="en-US" sz="1200" dirty="0"/>
                        <a:t>Student</a:t>
                      </a:r>
                    </a:p>
                  </a:txBody>
                  <a:tcPr/>
                </a:tc>
                <a:tc>
                  <a:txBody>
                    <a:bodyPr/>
                    <a:lstStyle/>
                    <a:p>
                      <a:r>
                        <a:rPr lang="en-US" sz="1200" dirty="0"/>
                        <a:t>50</a:t>
                      </a:r>
                    </a:p>
                  </a:txBody>
                  <a:tcPr/>
                </a:tc>
                <a:extLst>
                  <a:ext uri="{0D108BD9-81ED-4DB2-BD59-A6C34878D82A}">
                    <a16:rowId xmlns:a16="http://schemas.microsoft.com/office/drawing/2014/main" val="281553534"/>
                  </a:ext>
                </a:extLst>
              </a:tr>
            </a:tbl>
          </a:graphicData>
        </a:graphic>
      </p:graphicFrame>
      <p:sp>
        <p:nvSpPr>
          <p:cNvPr id="10" name="TextBox 9">
            <a:extLst>
              <a:ext uri="{FF2B5EF4-FFF2-40B4-BE49-F238E27FC236}">
                <a16:creationId xmlns:a16="http://schemas.microsoft.com/office/drawing/2014/main" id="{184F6477-70C2-7E59-E785-46AE5C72C2D0}"/>
              </a:ext>
            </a:extLst>
          </p:cNvPr>
          <p:cNvSpPr txBox="1"/>
          <p:nvPr/>
        </p:nvSpPr>
        <p:spPr>
          <a:xfrm>
            <a:off x="8121014" y="1695855"/>
            <a:ext cx="2113912" cy="307777"/>
          </a:xfrm>
          <a:prstGeom prst="rect">
            <a:avLst/>
          </a:prstGeom>
          <a:noFill/>
        </p:spPr>
        <p:txBody>
          <a:bodyPr wrap="none" rtlCol="0">
            <a:spAutoFit/>
          </a:bodyPr>
          <a:lstStyle/>
          <a:p>
            <a:r>
              <a:rPr lang="en-US" sz="1400" u="sng" dirty="0"/>
              <a:t>Research Leadership Team</a:t>
            </a:r>
          </a:p>
        </p:txBody>
      </p:sp>
    </p:spTree>
    <p:extLst>
      <p:ext uri="{BB962C8B-B14F-4D97-AF65-F5344CB8AC3E}">
        <p14:creationId xmlns:p14="http://schemas.microsoft.com/office/powerpoint/2010/main" val="17042374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4130</TotalTime>
  <Words>439</Words>
  <Application>Microsoft Macintosh PowerPoint</Application>
  <PresentationFormat>Widescreen</PresentationFormat>
  <Paragraphs>56</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Symbol</vt:lpstr>
      <vt:lpstr>Times New Roman</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Vardan Gyurjyan</dc:creator>
  <cp:lastModifiedBy>Vardan Gyurjyan</cp:lastModifiedBy>
  <cp:revision>27</cp:revision>
  <dcterms:created xsi:type="dcterms:W3CDTF">2024-01-19T14:33:18Z</dcterms:created>
  <dcterms:modified xsi:type="dcterms:W3CDTF">2024-04-03T18:45:25Z</dcterms:modified>
</cp:coreProperties>
</file>