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1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s/comment7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8"/>
  </p:notesMasterIdLst>
  <p:sldIdLst>
    <p:sldId id="256" r:id="rId2"/>
    <p:sldId id="322" r:id="rId3"/>
    <p:sldId id="257" r:id="rId4"/>
    <p:sldId id="266" r:id="rId5"/>
    <p:sldId id="287" r:id="rId6"/>
    <p:sldId id="301" r:id="rId7"/>
    <p:sldId id="300" r:id="rId8"/>
    <p:sldId id="289" r:id="rId9"/>
    <p:sldId id="290" r:id="rId10"/>
    <p:sldId id="288" r:id="rId11"/>
    <p:sldId id="292" r:id="rId12"/>
    <p:sldId id="308" r:id="rId13"/>
    <p:sldId id="269" r:id="rId14"/>
    <p:sldId id="312" r:id="rId15"/>
    <p:sldId id="330" r:id="rId16"/>
    <p:sldId id="304" r:id="rId17"/>
    <p:sldId id="270" r:id="rId18"/>
    <p:sldId id="313" r:id="rId19"/>
    <p:sldId id="325" r:id="rId20"/>
    <p:sldId id="310" r:id="rId21"/>
    <p:sldId id="315" r:id="rId22"/>
    <p:sldId id="316" r:id="rId23"/>
    <p:sldId id="317" r:id="rId24"/>
    <p:sldId id="318" r:id="rId25"/>
    <p:sldId id="323" r:id="rId26"/>
    <p:sldId id="320" r:id="rId27"/>
    <p:sldId id="324" r:id="rId28"/>
    <p:sldId id="285" r:id="rId29"/>
    <p:sldId id="272" r:id="rId30"/>
    <p:sldId id="326" r:id="rId31"/>
    <p:sldId id="273" r:id="rId32"/>
    <p:sldId id="276" r:id="rId33"/>
    <p:sldId id="306" r:id="rId34"/>
    <p:sldId id="327" r:id="rId35"/>
    <p:sldId id="321" r:id="rId36"/>
    <p:sldId id="268" r:id="rId37"/>
    <p:sldId id="297" r:id="rId38"/>
    <p:sldId id="298" r:id="rId39"/>
    <p:sldId id="299" r:id="rId40"/>
    <p:sldId id="302" r:id="rId41"/>
    <p:sldId id="332" r:id="rId42"/>
    <p:sldId id="331" r:id="rId43"/>
    <p:sldId id="329" r:id="rId44"/>
    <p:sldId id="328" r:id="rId45"/>
    <p:sldId id="333" r:id="rId46"/>
    <p:sldId id="33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5F2D7AE-EE14-42E8-B25A-348A601C39E3}">
          <p14:sldIdLst>
            <p14:sldId id="256"/>
            <p14:sldId id="322"/>
            <p14:sldId id="257"/>
            <p14:sldId id="266"/>
            <p14:sldId id="287"/>
            <p14:sldId id="301"/>
            <p14:sldId id="300"/>
            <p14:sldId id="289"/>
            <p14:sldId id="290"/>
            <p14:sldId id="288"/>
            <p14:sldId id="292"/>
            <p14:sldId id="308"/>
            <p14:sldId id="269"/>
            <p14:sldId id="312"/>
            <p14:sldId id="330"/>
            <p14:sldId id="304"/>
            <p14:sldId id="270"/>
            <p14:sldId id="313"/>
            <p14:sldId id="325"/>
            <p14:sldId id="310"/>
            <p14:sldId id="315"/>
            <p14:sldId id="316"/>
            <p14:sldId id="317"/>
            <p14:sldId id="318"/>
            <p14:sldId id="323"/>
            <p14:sldId id="320"/>
            <p14:sldId id="324"/>
            <p14:sldId id="285"/>
            <p14:sldId id="272"/>
            <p14:sldId id="326"/>
            <p14:sldId id="273"/>
            <p14:sldId id="276"/>
            <p14:sldId id="306"/>
            <p14:sldId id="327"/>
            <p14:sldId id="321"/>
            <p14:sldId id="268"/>
            <p14:sldId id="297"/>
            <p14:sldId id="298"/>
            <p14:sldId id="299"/>
            <p14:sldId id="302"/>
            <p14:sldId id="332"/>
            <p14:sldId id="331"/>
            <p14:sldId id="329"/>
            <p14:sldId id="328"/>
            <p14:sldId id="333"/>
            <p14:sldId id="33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ll, Seth" initials="SH" lastIdx="45" clrIdx="0">
    <p:extLst>
      <p:ext uri="{19B8F6BF-5375-455C-9EA6-DF929625EA0E}">
        <p15:presenceInfo xmlns:p15="http://schemas.microsoft.com/office/powerpoint/2012/main" userId="S::sethcarl2000@tamu.edu::b21b4f25-df86-4803-86c1-b7d7d36e43a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1D1D"/>
    <a:srgbClr val="0070C0"/>
    <a:srgbClr val="FF9900"/>
    <a:srgbClr val="006600"/>
    <a:srgbClr val="00B0F0"/>
    <a:srgbClr val="FF0000"/>
    <a:srgbClr val="000000"/>
    <a:srgbClr val="C6D3EC"/>
    <a:srgbClr val="BABF01"/>
    <a:srgbClr val="03D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6224" autoAdjust="0"/>
  </p:normalViewPr>
  <p:slideViewPr>
    <p:cSldViewPr snapToGrid="0" snapToObjects="1">
      <p:cViewPr>
        <p:scale>
          <a:sx n="100" d="100"/>
          <a:sy n="100" d="100"/>
        </p:scale>
        <p:origin x="1992" y="306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thc\Desktop\j_research\data\Run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221446909354223"/>
          <c:y val="4.7016140974381754E-2"/>
          <c:w val="0.82129660105764379"/>
          <c:h val="0.653066311764581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Sheet1!$T$4</c:f>
              <c:strCache>
                <c:ptCount val="1"/>
                <c:pt idx="0">
                  <c:v>Old code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Sheet1!$F$5:$F$7</c:f>
              <c:strCache>
                <c:ptCount val="3"/>
                <c:pt idx="0">
                  <c:v>Post Voltage-Fix</c:v>
                </c:pt>
                <c:pt idx="1">
                  <c:v>30 μA</c:v>
                </c:pt>
                <c:pt idx="2">
                  <c:v>50 μA</c:v>
                </c:pt>
              </c:strCache>
            </c:strRef>
          </c:cat>
          <c:val>
            <c:numRef>
              <c:f>Sheet1!$T$5:$T$7</c:f>
              <c:numCache>
                <c:formatCode>General</c:formatCode>
                <c:ptCount val="3"/>
                <c:pt idx="0">
                  <c:v>0.95</c:v>
                </c:pt>
                <c:pt idx="1">
                  <c:v>0.64100000000000001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BD-4AD6-9E1D-F4F9953B3C36}"/>
            </c:ext>
          </c:extLst>
        </c:ser>
        <c:ser>
          <c:idx val="1"/>
          <c:order val="1"/>
          <c:tx>
            <c:strRef>
              <c:f>Sheet1!$U$4</c:f>
              <c:strCache>
                <c:ptCount val="1"/>
                <c:pt idx="0">
                  <c:v>New Code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Sheet1!$F$5:$F$7</c:f>
              <c:strCache>
                <c:ptCount val="3"/>
                <c:pt idx="0">
                  <c:v>Post Voltage-Fix</c:v>
                </c:pt>
                <c:pt idx="1">
                  <c:v>30 μA</c:v>
                </c:pt>
                <c:pt idx="2">
                  <c:v>50 μA</c:v>
                </c:pt>
              </c:strCache>
            </c:strRef>
          </c:cat>
          <c:val>
            <c:numRef>
              <c:f>Sheet1!$U$5:$U$7</c:f>
              <c:numCache>
                <c:formatCode>General</c:formatCode>
                <c:ptCount val="3"/>
                <c:pt idx="0">
                  <c:v>0.91</c:v>
                </c:pt>
                <c:pt idx="1">
                  <c:v>0.90500000000000003</c:v>
                </c:pt>
                <c:pt idx="2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BD-4AD6-9E1D-F4F9953B3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1775080"/>
        <c:axId val="601776160"/>
      </c:barChart>
      <c:catAx>
        <c:axId val="601775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776160"/>
        <c:crosses val="autoZero"/>
        <c:auto val="1"/>
        <c:lblAlgn val="ctr"/>
        <c:lblOffset val="100"/>
        <c:noMultiLvlLbl val="0"/>
      </c:catAx>
      <c:valAx>
        <c:axId val="60177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775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6408290021677967"/>
          <c:y val="0.81527895990669053"/>
          <c:w val="0.16165314482481083"/>
          <c:h val="0.14947220758634047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7-14T14:40:22.205" idx="32">
    <p:pos x="10" y="10"/>
    <p:text>put experiment number, spokespeople</p:text>
    <p:extLst>
      <p:ext uri="{C676402C-5697-4E1C-873F-D02D1690AC5C}">
        <p15:threadingInfo xmlns:p15="http://schemas.microsoft.com/office/powerpoint/2012/main" timeZoneBias="300"/>
      </p:ext>
    </p:extLst>
  </p:cm>
  <p:cm authorId="1" dt="2024-07-14T14:41:09.062" idx="33">
    <p:pos x="10" y="106"/>
    <p:text>Look in the Journal of High Energy Physics</p:text>
    <p:extLst>
      <p:ext uri="{C676402C-5697-4E1C-873F-D02D1690AC5C}">
        <p15:threadingInfo xmlns:p15="http://schemas.microsoft.com/office/powerpoint/2012/main" timeZoneBias="300">
          <p15:parentCm authorId="1" idx="32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7-11T08:53:41.949" idx="14">
    <p:pos x="10" y="10"/>
    <p:text>Make sure to switch out these pictures with the apex-accurate picture, whcih doesn't include carbon analyzers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7-14T06:59:43.916" idx="24">
    <p:pos x="10" y="10"/>
    <p:text>write wire-efficiency vs dirft-distance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7-14T07:16:02.564" idx="28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7-14T07:19:07.171" idx="29">
    <p:pos x="2713" y="1717"/>
    <p:text>Zoom in on plot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7-11T16:51:31.427" idx="23">
    <p:pos x="3189" y="1515"/>
    <p:text>Make sure to get rid of the arrows on the sieve drawing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7-14T14:40:22.205" idx="44">
    <p:pos x="10" y="10"/>
    <p:text>put experiment number, spokespeople</p:text>
    <p:extLst>
      <p:ext uri="{C676402C-5697-4E1C-873F-D02D1690AC5C}">
        <p15:threadingInfo xmlns:p15="http://schemas.microsoft.com/office/powerpoint/2012/main" timeZoneBias="300"/>
      </p:ext>
    </p:extLst>
  </p:cm>
  <p:cm authorId="1" dt="2024-07-14T14:41:09.062" idx="45">
    <p:pos x="10" y="106"/>
    <p:text>Look in the Journal of High Energy Physics</p:text>
    <p:extLst>
      <p:ext uri="{C676402C-5697-4E1C-873F-D02D1690AC5C}">
        <p15:threadingInfo xmlns:p15="http://schemas.microsoft.com/office/powerpoint/2012/main" timeZoneBias="300">
          <p15:parentCm authorId="1" idx="44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 Lagrangian: </a:t>
            </a:r>
            <a:r>
              <a:rPr lang="en-US" dirty="0" err="1"/>
              <a:t>JWThesis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99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these taken from ‘Basic Instrumentation of Hall-A’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07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these taken from ‘Basic Instrumentation of Hall-A’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64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76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9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21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40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69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43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77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Parameter-space taken from Vardan’s 2018 APEX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545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38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these taken from ‘Basic Instrumentation of Hall-A’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388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these taken from ‘Basic Instrumentation of Hall-A’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01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these taken from ‘Basic Instrumentation of Hall-A’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65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Parameter-space taken from Vardan’s 2018 APEX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3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Parameter-space taken from Vardan’s 2018 APEX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18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Plots from APEX Test-run PRL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05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Plots from APEX Test-run PRL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5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Plots from APEX Test-run PRL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11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Plots from APEX Test-run PRL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15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these taken from ‘Basic Instrumentation of Hall-A’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27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Monday, July 15, 2024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Monday, July 15, 2024</a:t>
            </a:fld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Dark-Photon (A’) Search with APEX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Dark-Photon (A’) Search with APEX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Dark-Photon (A’) Search with APEX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Dark-Photon (A’) Search with APEX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Dark-Photon (A’) Search with APEX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Dark-Photon (A’) Search with APEX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Dark-Photon (A’) Search with APEX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Dark-Photon (A’) Search with APEX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Monday, July 15,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Dark-Photon (A’) Search with APEX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3" Type="http://schemas.openxmlformats.org/officeDocument/2006/relationships/image" Target="../media/image9.jpg"/><Relationship Id="rId7" Type="http://schemas.openxmlformats.org/officeDocument/2006/relationships/image" Target="../media/image5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59.png"/><Relationship Id="rId10" Type="http://schemas.openxmlformats.org/officeDocument/2006/relationships/image" Target="../media/image580.png"/><Relationship Id="rId4" Type="http://schemas.openxmlformats.org/officeDocument/2006/relationships/image" Target="../media/image510.png"/><Relationship Id="rId9" Type="http://schemas.openxmlformats.org/officeDocument/2006/relationships/image" Target="../media/image5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comments" Target="../comments/commen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7" Type="http://schemas.openxmlformats.org/officeDocument/2006/relationships/image" Target="../media/image6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610.png"/><Relationship Id="rId9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0.png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4.png"/><Relationship Id="rId7" Type="http://schemas.openxmlformats.org/officeDocument/2006/relationships/image" Target="../media/image7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1.png"/><Relationship Id="rId4" Type="http://schemas.openxmlformats.org/officeDocument/2006/relationships/image" Target="../media/image731.png"/><Relationship Id="rId9" Type="http://schemas.openxmlformats.org/officeDocument/2006/relationships/comments" Target="../comments/commen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791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63.png"/><Relationship Id="rId9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1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21.png"/><Relationship Id="rId4" Type="http://schemas.openxmlformats.org/officeDocument/2006/relationships/image" Target="../media/image8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99.png"/><Relationship Id="rId3" Type="http://schemas.openxmlformats.org/officeDocument/2006/relationships/image" Target="../media/image93.png"/><Relationship Id="rId7" Type="http://schemas.openxmlformats.org/officeDocument/2006/relationships/image" Target="../media/image920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0.png"/><Relationship Id="rId11" Type="http://schemas.openxmlformats.org/officeDocument/2006/relationships/image" Target="../media/image97.png"/><Relationship Id="rId5" Type="http://schemas.openxmlformats.org/officeDocument/2006/relationships/image" Target="../media/image95.png"/><Relationship Id="rId10" Type="http://schemas.openxmlformats.org/officeDocument/2006/relationships/image" Target="../media/image951.png"/><Relationship Id="rId4" Type="http://schemas.openxmlformats.org/officeDocument/2006/relationships/image" Target="../media/image94.png"/><Relationship Id="rId9" Type="http://schemas.openxmlformats.org/officeDocument/2006/relationships/image" Target="../media/image9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9.jp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0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2.png"/><Relationship Id="rId4" Type="http://schemas.openxmlformats.org/officeDocument/2006/relationships/image" Target="../media/image11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10" Type="http://schemas.openxmlformats.org/officeDocument/2006/relationships/comments" Target="../comments/comment4.xml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9.jpg"/><Relationship Id="rId7" Type="http://schemas.openxmlformats.org/officeDocument/2006/relationships/image" Target="../media/image126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comments" Target="../comments/comment5.xml"/><Relationship Id="rId5" Type="http://schemas.openxmlformats.org/officeDocument/2006/relationships/image" Target="../media/image1020.png"/><Relationship Id="rId10" Type="http://schemas.openxmlformats.org/officeDocument/2006/relationships/image" Target="../media/image129.png"/><Relationship Id="rId4" Type="http://schemas.openxmlformats.org/officeDocument/2006/relationships/image" Target="../media/image124.png"/><Relationship Id="rId9" Type="http://schemas.openxmlformats.org/officeDocument/2006/relationships/image" Target="../media/image12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0.png"/><Relationship Id="rId3" Type="http://schemas.openxmlformats.org/officeDocument/2006/relationships/image" Target="../media/image9.jpg"/><Relationship Id="rId7" Type="http://schemas.openxmlformats.org/officeDocument/2006/relationships/image" Target="../media/image130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0.png"/><Relationship Id="rId5" Type="http://schemas.openxmlformats.org/officeDocument/2006/relationships/image" Target="../media/image950.png"/><Relationship Id="rId10" Type="http://schemas.openxmlformats.org/officeDocument/2006/relationships/image" Target="../media/image131.png"/><Relationship Id="rId4" Type="http://schemas.openxmlformats.org/officeDocument/2006/relationships/image" Target="../media/image940.png"/><Relationship Id="rId9" Type="http://schemas.openxmlformats.org/officeDocument/2006/relationships/image" Target="../media/image99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3" Type="http://schemas.openxmlformats.org/officeDocument/2006/relationships/image" Target="../media/image137.png"/><Relationship Id="rId7" Type="http://schemas.openxmlformats.org/officeDocument/2006/relationships/image" Target="../media/image7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5" Type="http://schemas.openxmlformats.org/officeDocument/2006/relationships/image" Target="../media/image700.png"/><Relationship Id="rId10" Type="http://schemas.openxmlformats.org/officeDocument/2006/relationships/comments" Target="../comments/comment6.xml"/><Relationship Id="rId4" Type="http://schemas.openxmlformats.org/officeDocument/2006/relationships/image" Target="../media/image9.jpg"/><Relationship Id="rId9" Type="http://schemas.openxmlformats.org/officeDocument/2006/relationships/image" Target="../media/image74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3" Type="http://schemas.openxmlformats.org/officeDocument/2006/relationships/image" Target="../media/image138.png"/><Relationship Id="rId7" Type="http://schemas.openxmlformats.org/officeDocument/2006/relationships/image" Target="../media/image78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5" Type="http://schemas.openxmlformats.org/officeDocument/2006/relationships/image" Target="../media/image760.png"/><Relationship Id="rId4" Type="http://schemas.openxmlformats.org/officeDocument/2006/relationships/image" Target="../media/image9.jpg"/><Relationship Id="rId9" Type="http://schemas.openxmlformats.org/officeDocument/2006/relationships/image" Target="../media/image80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0.png"/><Relationship Id="rId3" Type="http://schemas.openxmlformats.org/officeDocument/2006/relationships/image" Target="../media/image138.png"/><Relationship Id="rId7" Type="http://schemas.openxmlformats.org/officeDocument/2006/relationships/image" Target="../media/image8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0.png"/><Relationship Id="rId11" Type="http://schemas.openxmlformats.org/officeDocument/2006/relationships/image" Target="../media/image800.png"/><Relationship Id="rId5" Type="http://schemas.openxmlformats.org/officeDocument/2006/relationships/image" Target="../media/image810.png"/><Relationship Id="rId10" Type="http://schemas.openxmlformats.org/officeDocument/2006/relationships/image" Target="../media/image790.png"/><Relationship Id="rId4" Type="http://schemas.openxmlformats.org/officeDocument/2006/relationships/image" Target="../media/image9.jpg"/><Relationship Id="rId9" Type="http://schemas.openxmlformats.org/officeDocument/2006/relationships/image" Target="../media/image7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0.png"/><Relationship Id="rId3" Type="http://schemas.openxmlformats.org/officeDocument/2006/relationships/image" Target="../media/image139.png"/><Relationship Id="rId7" Type="http://schemas.openxmlformats.org/officeDocument/2006/relationships/image" Target="../media/image87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11" Type="http://schemas.openxmlformats.org/officeDocument/2006/relationships/image" Target="../media/image1110.png"/><Relationship Id="rId5" Type="http://schemas.openxmlformats.org/officeDocument/2006/relationships/image" Target="../media/image860.png"/><Relationship Id="rId10" Type="http://schemas.openxmlformats.org/officeDocument/2006/relationships/image" Target="../media/image900.png"/><Relationship Id="rId4" Type="http://schemas.openxmlformats.org/officeDocument/2006/relationships/image" Target="../media/image710.png"/><Relationship Id="rId9" Type="http://schemas.openxmlformats.org/officeDocument/2006/relationships/image" Target="../media/image89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40.png"/><Relationship Id="rId7" Type="http://schemas.openxmlformats.org/officeDocument/2006/relationships/image" Target="../media/image87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4" Type="http://schemas.openxmlformats.org/officeDocument/2006/relationships/image" Target="../media/image71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4.png"/><Relationship Id="rId7" Type="http://schemas.openxmlformats.org/officeDocument/2006/relationships/image" Target="../media/image147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Relationship Id="rId9" Type="http://schemas.openxmlformats.org/officeDocument/2006/relationships/image" Target="../media/image14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1.png"/><Relationship Id="rId4" Type="http://schemas.openxmlformats.org/officeDocument/2006/relationships/image" Target="../media/image15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6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9.jp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9.jp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1.png"/><Relationship Id="rId3" Type="http://schemas.openxmlformats.org/officeDocument/2006/relationships/image" Target="../media/image9.jp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410.png"/><Relationship Id="rId9" Type="http://schemas.openxmlformats.org/officeDocument/2006/relationships/image" Target="../media/image4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jp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openxmlformats.org/officeDocument/2006/relationships/image" Target="../media/image480.png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883EA0B5-C6EE-413B-5BD7-F0F4EFA7A4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28000"/>
                    </a14:imgEffect>
                    <a14:imgEffect>
                      <a14:brightnessContrast bright="14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" t="4605" r="9835" b="6068"/>
          <a:stretch/>
        </p:blipFill>
        <p:spPr>
          <a:xfrm>
            <a:off x="1" y="0"/>
            <a:ext cx="9144000" cy="58183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850" y="134848"/>
            <a:ext cx="8750300" cy="904839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Dark-Photon </a:t>
            </a:r>
            <a:r>
              <a:rPr lang="en-US" sz="4000" b="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4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A’</a:t>
            </a:r>
            <a:r>
              <a:rPr lang="en-US" sz="4000" b="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Search with APEX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3FD10D-3F96-BEA7-CFAE-BC9066FAB65D}"/>
              </a:ext>
            </a:extLst>
          </p:cNvPr>
          <p:cNvSpPr/>
          <p:nvPr/>
        </p:nvSpPr>
        <p:spPr>
          <a:xfrm>
            <a:off x="-43544" y="5818314"/>
            <a:ext cx="9187543" cy="1039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4EA758-B39A-AE67-BB5A-2F40A59405D6}"/>
              </a:ext>
            </a:extLst>
          </p:cNvPr>
          <p:cNvSpPr/>
          <p:nvPr/>
        </p:nvSpPr>
        <p:spPr>
          <a:xfrm>
            <a:off x="0" y="5818315"/>
            <a:ext cx="9144000" cy="948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1A3A20E-D6BC-D695-9778-7E3890EAF416}"/>
              </a:ext>
            </a:extLst>
          </p:cNvPr>
          <p:cNvSpPr txBox="1">
            <a:spLocks/>
          </p:cNvSpPr>
          <p:nvPr/>
        </p:nvSpPr>
        <p:spPr>
          <a:xfrm>
            <a:off x="70101" y="6213538"/>
            <a:ext cx="4606674" cy="472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Presenter: </a:t>
            </a:r>
            <a:r>
              <a:rPr lang="en-US" sz="3200" b="0" dirty="0">
                <a:latin typeface="Cambria" panose="02040503050406030204" pitchFamily="18" charset="0"/>
                <a:ea typeface="Cambria" panose="02040503050406030204" pitchFamily="18" charset="0"/>
              </a:rPr>
              <a:t>Seth Hall Texas A&amp;M University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046E833-54DC-5604-0857-18355D3F79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683" b="36574"/>
          <a:stretch/>
        </p:blipFill>
        <p:spPr>
          <a:xfrm>
            <a:off x="7414788" y="6101962"/>
            <a:ext cx="1659111" cy="5598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0C3C80F-336E-27B4-3455-644BCE98B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44" y="5949363"/>
            <a:ext cx="877188" cy="872395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0481E3DF-F249-759E-1BC0-CD1C6120A334}"/>
              </a:ext>
            </a:extLst>
          </p:cNvPr>
          <p:cNvSpPr txBox="1">
            <a:spLocks/>
          </p:cNvSpPr>
          <p:nvPr/>
        </p:nvSpPr>
        <p:spPr>
          <a:xfrm>
            <a:off x="196850" y="2055902"/>
            <a:ext cx="5035550" cy="90483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Spokespeople: </a:t>
            </a:r>
            <a:r>
              <a:rPr lang="en-US" sz="2400" b="0" dirty="0">
                <a:latin typeface="Cambria" panose="02040503050406030204" pitchFamily="18" charset="0"/>
                <a:ea typeface="Cambria" panose="02040503050406030204" pitchFamily="18" charset="0"/>
              </a:rPr>
              <a:t>R. Essig, P. Schuster, N. Toro, B. Wojtsekhowski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2E67D7-8D14-6444-C7A6-125AB84439C7}"/>
              </a:ext>
            </a:extLst>
          </p:cNvPr>
          <p:cNvSpPr txBox="1"/>
          <p:nvPr/>
        </p:nvSpPr>
        <p:spPr>
          <a:xfrm>
            <a:off x="196851" y="1174535"/>
            <a:ext cx="503554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PR-10-009, E12-10-009</a:t>
            </a:r>
          </a:p>
        </p:txBody>
      </p:sp>
    </p:spTree>
    <p:extLst>
      <p:ext uri="{BB962C8B-B14F-4D97-AF65-F5344CB8AC3E}">
        <p14:creationId xmlns:p14="http://schemas.microsoft.com/office/powerpoint/2010/main" val="139274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91A3679-6BD0-4FDA-FB14-7CEFEF1950D7}"/>
              </a:ext>
            </a:extLst>
          </p:cNvPr>
          <p:cNvCxnSpPr>
            <a:cxnSpLocks/>
          </p:cNvCxnSpPr>
          <p:nvPr/>
        </p:nvCxnSpPr>
        <p:spPr>
          <a:xfrm>
            <a:off x="3838066" y="3473084"/>
            <a:ext cx="3994935" cy="852166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1E8EAEF-525D-BB74-F3CF-A7242BAD3A05}"/>
              </a:ext>
            </a:extLst>
          </p:cNvPr>
          <p:cNvCxnSpPr>
            <a:cxnSpLocks/>
          </p:cNvCxnSpPr>
          <p:nvPr/>
        </p:nvCxnSpPr>
        <p:spPr>
          <a:xfrm>
            <a:off x="3817076" y="3487974"/>
            <a:ext cx="4063889" cy="1482482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46433B3-DA75-B908-DCE5-A87DB4C8531C}"/>
              </a:ext>
            </a:extLst>
          </p:cNvPr>
          <p:cNvCxnSpPr>
            <a:cxnSpLocks/>
          </p:cNvCxnSpPr>
          <p:nvPr/>
        </p:nvCxnSpPr>
        <p:spPr>
          <a:xfrm>
            <a:off x="783862" y="3483756"/>
            <a:ext cx="3994935" cy="852166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30E58BF-5218-005C-038C-16589269CE8F}"/>
              </a:ext>
            </a:extLst>
          </p:cNvPr>
          <p:cNvCxnSpPr>
            <a:cxnSpLocks/>
          </p:cNvCxnSpPr>
          <p:nvPr/>
        </p:nvCxnSpPr>
        <p:spPr>
          <a:xfrm>
            <a:off x="762872" y="3498646"/>
            <a:ext cx="4063889" cy="1482482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EAEEBB4-C4CD-B9D2-7D9B-2E89D7CA410B}"/>
              </a:ext>
            </a:extLst>
          </p:cNvPr>
          <p:cNvCxnSpPr>
            <a:cxnSpLocks/>
          </p:cNvCxnSpPr>
          <p:nvPr/>
        </p:nvCxnSpPr>
        <p:spPr>
          <a:xfrm flipV="1">
            <a:off x="3767038" y="1979556"/>
            <a:ext cx="4115570" cy="152367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9627D70-A793-059A-CF1A-D5BD4F9AFFB4}"/>
              </a:ext>
            </a:extLst>
          </p:cNvPr>
          <p:cNvCxnSpPr>
            <a:cxnSpLocks/>
          </p:cNvCxnSpPr>
          <p:nvPr/>
        </p:nvCxnSpPr>
        <p:spPr>
          <a:xfrm flipV="1">
            <a:off x="3817076" y="2604037"/>
            <a:ext cx="4065532" cy="88016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6CD87A6-95EF-C7CE-64D6-F2F17613A684}"/>
              </a:ext>
            </a:extLst>
          </p:cNvPr>
          <p:cNvCxnSpPr>
            <a:cxnSpLocks/>
          </p:cNvCxnSpPr>
          <p:nvPr/>
        </p:nvCxnSpPr>
        <p:spPr>
          <a:xfrm>
            <a:off x="370704" y="3485678"/>
            <a:ext cx="711499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175027"/>
            <a:ext cx="8464378" cy="487490"/>
          </a:xfrm>
        </p:spPr>
        <p:txBody>
          <a:bodyPr>
            <a:noAutofit/>
          </a:bodyPr>
          <a:lstStyle/>
          <a:p>
            <a:r>
              <a:rPr lang="en-US" sz="3200" dirty="0"/>
              <a:t>APEX Setup: The Target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Dark-Photon (</a:t>
            </a:r>
            <a:r>
              <a:rPr lang="en-US" i="1" dirty="0"/>
              <a:t>A’</a:t>
            </a:r>
            <a:r>
              <a:rPr lang="en-US" dirty="0"/>
              <a:t>) Search with APEX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BF0F3-C01C-C3A0-8361-DB4046ABC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114" y="6403998"/>
            <a:ext cx="432403" cy="43004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B12E6F1D-06BF-6C00-DD74-A0DE6B7943BF}"/>
              </a:ext>
            </a:extLst>
          </p:cNvPr>
          <p:cNvSpPr/>
          <p:nvPr/>
        </p:nvSpPr>
        <p:spPr>
          <a:xfrm>
            <a:off x="2755341" y="6102735"/>
            <a:ext cx="603111" cy="3825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129CF6A2-181A-92C6-5897-A2EC49E56514}"/>
              </a:ext>
            </a:extLst>
          </p:cNvPr>
          <p:cNvSpPr txBox="1">
            <a:spLocks/>
          </p:cNvSpPr>
          <p:nvPr/>
        </p:nvSpPr>
        <p:spPr>
          <a:xfrm>
            <a:off x="407405" y="966055"/>
            <a:ext cx="8365891" cy="538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0E5152-7DBE-0E40-48F7-795BFF404A5E}"/>
              </a:ext>
            </a:extLst>
          </p:cNvPr>
          <p:cNvSpPr/>
          <p:nvPr/>
        </p:nvSpPr>
        <p:spPr>
          <a:xfrm>
            <a:off x="3784466" y="3028479"/>
            <a:ext cx="45719" cy="9143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BC9BFEF-52C6-27E8-8C30-FC05149B9501}"/>
              </a:ext>
            </a:extLst>
          </p:cNvPr>
          <p:cNvCxnSpPr>
            <a:cxnSpLocks/>
          </p:cNvCxnSpPr>
          <p:nvPr/>
        </p:nvCxnSpPr>
        <p:spPr>
          <a:xfrm>
            <a:off x="803364" y="1935741"/>
            <a:ext cx="2981102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A02FDF-9F6E-0470-530A-CBBD57E415F5}"/>
                  </a:ext>
                </a:extLst>
              </p:cNvPr>
              <p:cNvSpPr txBox="1"/>
              <p:nvPr/>
            </p:nvSpPr>
            <p:spPr>
              <a:xfrm>
                <a:off x="370704" y="969282"/>
                <a:ext cx="42624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Target: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/>
                  <a:t>10 Tungsten Foils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A02FDF-9F6E-0470-530A-CBBD57E41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04" y="969282"/>
                <a:ext cx="4262437" cy="523220"/>
              </a:xfrm>
              <a:prstGeom prst="rect">
                <a:avLst/>
              </a:prstGeom>
              <a:blipFill>
                <a:blip r:embed="rId4"/>
                <a:stretch>
                  <a:fillRect l="-3004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C335645-31DF-3691-4749-3C21441066E3}"/>
              </a:ext>
            </a:extLst>
          </p:cNvPr>
          <p:cNvCxnSpPr>
            <a:cxnSpLocks/>
          </p:cNvCxnSpPr>
          <p:nvPr/>
        </p:nvCxnSpPr>
        <p:spPr>
          <a:xfrm>
            <a:off x="816473" y="3837407"/>
            <a:ext cx="325756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BCC97BB-A2F1-60B2-FE5D-23C62F7C04D6}"/>
              </a:ext>
            </a:extLst>
          </p:cNvPr>
          <p:cNvCxnSpPr>
            <a:cxnSpLocks/>
          </p:cNvCxnSpPr>
          <p:nvPr/>
        </p:nvCxnSpPr>
        <p:spPr>
          <a:xfrm>
            <a:off x="494529" y="3837407"/>
            <a:ext cx="27622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3C02BD0-60AB-5D47-ED51-15C55A74C944}"/>
              </a:ext>
            </a:extLst>
          </p:cNvPr>
          <p:cNvCxnSpPr>
            <a:cxnSpLocks/>
          </p:cNvCxnSpPr>
          <p:nvPr/>
        </p:nvCxnSpPr>
        <p:spPr>
          <a:xfrm>
            <a:off x="1142229" y="3846597"/>
            <a:ext cx="107246" cy="6697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F376651-8F76-69EB-AEB8-34CF7B7057C1}"/>
                  </a:ext>
                </a:extLst>
              </p:cNvPr>
              <p:cNvSpPr txBox="1"/>
              <p:nvPr/>
            </p:nvSpPr>
            <p:spPr>
              <a:xfrm>
                <a:off x="632641" y="4542916"/>
                <a:ext cx="284468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Thickness:</a:t>
                </a:r>
                <a:r>
                  <a:rPr lang="en-US" sz="24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10 </m:t>
                      </m:r>
                      <m:r>
                        <m:rPr>
                          <m:sty m:val="p"/>
                        </m:rPr>
                        <a:rPr lang="en-US" sz="24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μ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(0.29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F376651-8F76-69EB-AEB8-34CF7B705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41" y="4542916"/>
                <a:ext cx="2844685" cy="830997"/>
              </a:xfrm>
              <a:prstGeom prst="rect">
                <a:avLst/>
              </a:prstGeom>
              <a:blipFill>
                <a:blip r:embed="rId5"/>
                <a:stretch>
                  <a:fillRect l="-3433" t="-5839" b="-8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8F21DE6-4089-5934-8162-A8A0CA22B2C8}"/>
                  </a:ext>
                </a:extLst>
              </p:cNvPr>
              <p:cNvSpPr txBox="1"/>
              <p:nvPr/>
            </p:nvSpPr>
            <p:spPr>
              <a:xfrm>
                <a:off x="873878" y="1924445"/>
                <a:ext cx="23016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Spacing: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55 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mm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8F21DE6-4089-5934-8162-A8A0CA22B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78" y="1924445"/>
                <a:ext cx="2301623" cy="461665"/>
              </a:xfrm>
              <a:prstGeom prst="rect">
                <a:avLst/>
              </a:prstGeom>
              <a:blipFill>
                <a:blip r:embed="rId6"/>
                <a:stretch>
                  <a:fillRect l="-3968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3D405E19-571D-56A5-4298-40BA484EF2E5}"/>
              </a:ext>
            </a:extLst>
          </p:cNvPr>
          <p:cNvSpPr/>
          <p:nvPr/>
        </p:nvSpPr>
        <p:spPr>
          <a:xfrm>
            <a:off x="6798178" y="3028479"/>
            <a:ext cx="45719" cy="9143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F11501F-EFD0-60D6-7BA2-AF9F6AEEAD81}"/>
              </a:ext>
            </a:extLst>
          </p:cNvPr>
          <p:cNvCxnSpPr>
            <a:cxnSpLocks/>
          </p:cNvCxnSpPr>
          <p:nvPr/>
        </p:nvCxnSpPr>
        <p:spPr>
          <a:xfrm flipV="1">
            <a:off x="712834" y="1990228"/>
            <a:ext cx="4115570" cy="152367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37F40DA-95D5-86BB-45A6-F6087A623F42}"/>
              </a:ext>
            </a:extLst>
          </p:cNvPr>
          <p:cNvCxnSpPr>
            <a:cxnSpLocks/>
          </p:cNvCxnSpPr>
          <p:nvPr/>
        </p:nvCxnSpPr>
        <p:spPr>
          <a:xfrm flipV="1">
            <a:off x="762872" y="2614709"/>
            <a:ext cx="4065532" cy="88016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ED29553-2131-0D7E-9C3C-9C7C05E24760}"/>
              </a:ext>
            </a:extLst>
          </p:cNvPr>
          <p:cNvCxnSpPr>
            <a:cxnSpLocks/>
          </p:cNvCxnSpPr>
          <p:nvPr/>
        </p:nvCxnSpPr>
        <p:spPr>
          <a:xfrm>
            <a:off x="793613" y="1748319"/>
            <a:ext cx="0" cy="12191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520E4C0-0523-4BDC-240E-42429EEE5E59}"/>
              </a:ext>
            </a:extLst>
          </p:cNvPr>
          <p:cNvCxnSpPr>
            <a:cxnSpLocks/>
          </p:cNvCxnSpPr>
          <p:nvPr/>
        </p:nvCxnSpPr>
        <p:spPr>
          <a:xfrm>
            <a:off x="3801795" y="1748319"/>
            <a:ext cx="0" cy="12191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4098E67-B01B-047E-EC17-659A2079DF71}"/>
                  </a:ext>
                </a:extLst>
              </p:cNvPr>
              <p:cNvSpPr txBox="1"/>
              <p:nvPr/>
            </p:nvSpPr>
            <p:spPr>
              <a:xfrm>
                <a:off x="7388388" y="1628175"/>
                <a:ext cx="16404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4098E67-B01B-047E-EC17-659A2079D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8388" y="1628175"/>
                <a:ext cx="164048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Arc 95">
            <a:extLst>
              <a:ext uri="{FF2B5EF4-FFF2-40B4-BE49-F238E27FC236}">
                <a16:creationId xmlns:a16="http://schemas.microsoft.com/office/drawing/2014/main" id="{C488FC12-5074-2479-C3D3-758102E69D1B}"/>
              </a:ext>
            </a:extLst>
          </p:cNvPr>
          <p:cNvSpPr/>
          <p:nvPr/>
        </p:nvSpPr>
        <p:spPr>
          <a:xfrm>
            <a:off x="2143307" y="1791605"/>
            <a:ext cx="3328033" cy="3355085"/>
          </a:xfrm>
          <a:prstGeom prst="arc">
            <a:avLst>
              <a:gd name="adj1" fmla="val 20416220"/>
              <a:gd name="adj2" fmla="val 1230139"/>
            </a:avLst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ECD9B6A7-3545-C002-EA1B-B85F2993F378}"/>
              </a:ext>
            </a:extLst>
          </p:cNvPr>
          <p:cNvCxnSpPr>
            <a:cxnSpLocks/>
          </p:cNvCxnSpPr>
          <p:nvPr/>
        </p:nvCxnSpPr>
        <p:spPr>
          <a:xfrm flipH="1" flipV="1">
            <a:off x="5290866" y="2664058"/>
            <a:ext cx="101682" cy="2787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E6E3E95B-9898-D188-559D-22FB3BDA65AD}"/>
                  </a:ext>
                </a:extLst>
              </p:cNvPr>
              <p:cNvSpPr txBox="1"/>
              <p:nvPr/>
            </p:nvSpPr>
            <p:spPr>
              <a:xfrm>
                <a:off x="4908716" y="2248689"/>
                <a:ext cx="78158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E6E3E95B-9898-D188-559D-22FB3BDA6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716" y="2248689"/>
                <a:ext cx="78158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4896C3E-6A6C-A2B2-2F06-F2D11FF022C6}"/>
              </a:ext>
            </a:extLst>
          </p:cNvPr>
          <p:cNvCxnSpPr>
            <a:cxnSpLocks/>
          </p:cNvCxnSpPr>
          <p:nvPr/>
        </p:nvCxnSpPr>
        <p:spPr>
          <a:xfrm>
            <a:off x="7089320" y="3035846"/>
            <a:ext cx="0" cy="895819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0111EEA6-3B41-0DC3-C49D-A920EAD30436}"/>
              </a:ext>
            </a:extLst>
          </p:cNvPr>
          <p:cNvCxnSpPr>
            <a:cxnSpLocks/>
          </p:cNvCxnSpPr>
          <p:nvPr/>
        </p:nvCxnSpPr>
        <p:spPr>
          <a:xfrm>
            <a:off x="6840346" y="3028479"/>
            <a:ext cx="3442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7D06C255-F098-7E4D-66D0-944AA6AD6AC2}"/>
              </a:ext>
            </a:extLst>
          </p:cNvPr>
          <p:cNvCxnSpPr>
            <a:cxnSpLocks/>
          </p:cNvCxnSpPr>
          <p:nvPr/>
        </p:nvCxnSpPr>
        <p:spPr>
          <a:xfrm>
            <a:off x="6840346" y="3942878"/>
            <a:ext cx="3442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972D208E-2C35-EA9B-F330-78385FD60BFA}"/>
                  </a:ext>
                </a:extLst>
              </p:cNvPr>
              <p:cNvSpPr txBox="1"/>
              <p:nvPr/>
            </p:nvSpPr>
            <p:spPr>
              <a:xfrm>
                <a:off x="7231965" y="2912069"/>
                <a:ext cx="6984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972D208E-2C35-EA9B-F330-78385FD60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965" y="2912069"/>
                <a:ext cx="698489" cy="461665"/>
              </a:xfrm>
              <a:prstGeom prst="rect">
                <a:avLst/>
              </a:prstGeom>
              <a:blipFill>
                <a:blip r:embed="rId9"/>
                <a:stretch>
                  <a:fillRect l="-1739" r="-3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90344C-1B0C-6181-337C-BDC5818E2362}"/>
                  </a:ext>
                </a:extLst>
              </p:cNvPr>
              <p:cNvSpPr txBox="1"/>
              <p:nvPr/>
            </p:nvSpPr>
            <p:spPr>
              <a:xfrm>
                <a:off x="5910726" y="4752286"/>
                <a:ext cx="459581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90344C-1B0C-6181-337C-BDC5818E2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726" y="4752286"/>
                <a:ext cx="459581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C1649FA6-CCD7-1198-994B-842B775A4262}"/>
              </a:ext>
            </a:extLst>
          </p:cNvPr>
          <p:cNvSpPr/>
          <p:nvPr/>
        </p:nvSpPr>
        <p:spPr>
          <a:xfrm>
            <a:off x="770754" y="3028480"/>
            <a:ext cx="45719" cy="9143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68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175027"/>
            <a:ext cx="8464378" cy="487490"/>
          </a:xfrm>
        </p:spPr>
        <p:txBody>
          <a:bodyPr>
            <a:noAutofit/>
          </a:bodyPr>
          <a:lstStyle/>
          <a:p>
            <a:r>
              <a:rPr lang="en-US" sz="3200" dirty="0"/>
              <a:t>HRS Detector Package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Dark-Photon (</a:t>
            </a:r>
            <a:r>
              <a:rPr lang="en-US" i="1" dirty="0"/>
              <a:t>A’</a:t>
            </a:r>
            <a:r>
              <a:rPr lang="en-US" dirty="0"/>
              <a:t>) Search with APEX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BF0F3-C01C-C3A0-8361-DB4046ABC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114" y="6403998"/>
            <a:ext cx="432403" cy="43004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B12E6F1D-06BF-6C00-DD74-A0DE6B7943BF}"/>
              </a:ext>
            </a:extLst>
          </p:cNvPr>
          <p:cNvSpPr/>
          <p:nvPr/>
        </p:nvSpPr>
        <p:spPr>
          <a:xfrm>
            <a:off x="2755341" y="6102735"/>
            <a:ext cx="603111" cy="3825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0A738C1-0F03-B78D-A06D-5DD7F732A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85" y="2038730"/>
            <a:ext cx="3881979" cy="33294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62FB6FD-9BC1-E072-25A5-7ABDCDBABA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810"/>
          <a:stretch/>
        </p:blipFill>
        <p:spPr>
          <a:xfrm>
            <a:off x="5068813" y="1947912"/>
            <a:ext cx="4075188" cy="328174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79DB887-4516-8680-CA24-DC63582F7872}"/>
              </a:ext>
            </a:extLst>
          </p:cNvPr>
          <p:cNvSpPr txBox="1"/>
          <p:nvPr/>
        </p:nvSpPr>
        <p:spPr>
          <a:xfrm>
            <a:off x="1484078" y="966730"/>
            <a:ext cx="203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Left HRS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256575-D23E-C00B-E145-5A323942FDBB}"/>
              </a:ext>
            </a:extLst>
          </p:cNvPr>
          <p:cNvSpPr txBox="1"/>
          <p:nvPr/>
        </p:nvSpPr>
        <p:spPr>
          <a:xfrm>
            <a:off x="6438729" y="972800"/>
            <a:ext cx="203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Right HRS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7">
                <a:extLst>
                  <a:ext uri="{FF2B5EF4-FFF2-40B4-BE49-F238E27FC236}">
                    <a16:creationId xmlns:a16="http://schemas.microsoft.com/office/drawing/2014/main" id="{129CF6A2-181A-92C6-5897-A2EC49E565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0749" y="5332566"/>
                <a:ext cx="4495345" cy="8057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PingFangSC-Regular" charset="-122"/>
                  <a:buChar char="－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3pPr>
                <a:lvl4pPr marL="1657350" indent="-2857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PingFangSC-Regular" charset="-122"/>
                  <a:buChar char="－"/>
                  <a:defRPr sz="16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1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800" b="1" dirty="0">
                    <a:solidFill>
                      <a:srgbClr val="FF0000"/>
                    </a:solidFill>
                  </a:rPr>
                  <a:t>Vertical Drift Chambers</a:t>
                </a:r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sz="1800" dirty="0">
                    <a:solidFill>
                      <a:srgbClr val="FF0000"/>
                    </a:solidFill>
                  </a:rPr>
                  <a:t>4x drift-chambers for precise tracking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~8</m:t>
                    </m:r>
                    <m:r>
                      <a:rPr lang="en-US" sz="1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m/</a:t>
                </a:r>
                <a:r>
                  <a:rPr lang="en-US" sz="1800" dirty="0">
                    <a:solidFill>
                      <a:srgbClr val="FF0000"/>
                    </a:solidFill>
                    <a:latin typeface="+mn-lt"/>
                    <a:cs typeface="Times New Roman" panose="02020603050405020304" pitchFamily="18" charset="0"/>
                  </a:rPr>
                  <a:t>plane</a:t>
                </a:r>
                <a:r>
                  <a:rPr 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Content Placeholder 7">
                <a:extLst>
                  <a:ext uri="{FF2B5EF4-FFF2-40B4-BE49-F238E27FC236}">
                    <a16:creationId xmlns:a16="http://schemas.microsoft.com/office/drawing/2014/main" id="{129CF6A2-181A-92C6-5897-A2EC49E56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749" y="5332566"/>
                <a:ext cx="4495345" cy="805786"/>
              </a:xfrm>
              <a:prstGeom prst="rect">
                <a:avLst/>
              </a:prstGeom>
              <a:blipFill>
                <a:blip r:embed="rId6"/>
                <a:stretch>
                  <a:fillRect t="-7576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14422FE0-15B1-168D-EFA1-1F8388DFD879}"/>
              </a:ext>
            </a:extLst>
          </p:cNvPr>
          <p:cNvSpPr/>
          <p:nvPr/>
        </p:nvSpPr>
        <p:spPr>
          <a:xfrm>
            <a:off x="398591" y="4619625"/>
            <a:ext cx="1918846" cy="383957"/>
          </a:xfrm>
          <a:prstGeom prst="rect">
            <a:avLst/>
          </a:prstGeom>
          <a:solidFill>
            <a:srgbClr val="BE1D1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F3C611-FB6F-3278-C374-C6AE3F627357}"/>
              </a:ext>
            </a:extLst>
          </p:cNvPr>
          <p:cNvSpPr/>
          <p:nvPr/>
        </p:nvSpPr>
        <p:spPr>
          <a:xfrm>
            <a:off x="5494962" y="4619625"/>
            <a:ext cx="1918846" cy="383957"/>
          </a:xfrm>
          <a:prstGeom prst="rect">
            <a:avLst/>
          </a:prstGeom>
          <a:solidFill>
            <a:srgbClr val="BE1D1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4A05E07-D001-20A9-6B08-27B03CE01F27}"/>
              </a:ext>
            </a:extLst>
          </p:cNvPr>
          <p:cNvCxnSpPr>
            <a:cxnSpLocks/>
          </p:cNvCxnSpPr>
          <p:nvPr/>
        </p:nvCxnSpPr>
        <p:spPr>
          <a:xfrm flipH="1" flipV="1">
            <a:off x="2317437" y="5022007"/>
            <a:ext cx="952077" cy="6555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8D99DE5-6857-3119-C681-BABA0DFAB262}"/>
              </a:ext>
            </a:extLst>
          </p:cNvPr>
          <p:cNvCxnSpPr>
            <a:cxnSpLocks/>
          </p:cNvCxnSpPr>
          <p:nvPr/>
        </p:nvCxnSpPr>
        <p:spPr>
          <a:xfrm flipV="1">
            <a:off x="5829785" y="5043724"/>
            <a:ext cx="542593" cy="66700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3FA59C1C-94D9-E0BD-7D9C-25525731868F}"/>
              </a:ext>
            </a:extLst>
          </p:cNvPr>
          <p:cNvSpPr/>
          <p:nvPr/>
        </p:nvSpPr>
        <p:spPr>
          <a:xfrm rot="2642861">
            <a:off x="1651294" y="3589592"/>
            <a:ext cx="1367264" cy="715302"/>
          </a:xfrm>
          <a:prstGeom prst="rect">
            <a:avLst/>
          </a:prstGeom>
          <a:solidFill>
            <a:srgbClr val="03D92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C77052-37B4-053E-7905-D0BCC78E0303}"/>
              </a:ext>
            </a:extLst>
          </p:cNvPr>
          <p:cNvSpPr/>
          <p:nvPr/>
        </p:nvSpPr>
        <p:spPr>
          <a:xfrm rot="2642861">
            <a:off x="6773852" y="3543628"/>
            <a:ext cx="1367264" cy="738016"/>
          </a:xfrm>
          <a:prstGeom prst="rect">
            <a:avLst/>
          </a:prstGeom>
          <a:solidFill>
            <a:srgbClr val="03D92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EC6DC8-C8A4-520C-CE2E-960BD259D1E7}"/>
              </a:ext>
            </a:extLst>
          </p:cNvPr>
          <p:cNvSpPr/>
          <p:nvPr/>
        </p:nvSpPr>
        <p:spPr>
          <a:xfrm rot="2692286">
            <a:off x="1948508" y="3643357"/>
            <a:ext cx="1367264" cy="75969"/>
          </a:xfrm>
          <a:prstGeom prst="rect">
            <a:avLst/>
          </a:prstGeom>
          <a:solidFill>
            <a:srgbClr val="0070C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0533D6C-4889-77BF-F2C0-9D4C61393544}"/>
              </a:ext>
            </a:extLst>
          </p:cNvPr>
          <p:cNvSpPr/>
          <p:nvPr/>
        </p:nvSpPr>
        <p:spPr>
          <a:xfrm rot="2692286">
            <a:off x="7091720" y="3550797"/>
            <a:ext cx="1367264" cy="75969"/>
          </a:xfrm>
          <a:prstGeom prst="rect">
            <a:avLst/>
          </a:prstGeom>
          <a:solidFill>
            <a:srgbClr val="0070C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A0675D-6F18-CE1D-A50E-DFBD9C6AE322}"/>
              </a:ext>
            </a:extLst>
          </p:cNvPr>
          <p:cNvSpPr/>
          <p:nvPr/>
        </p:nvSpPr>
        <p:spPr>
          <a:xfrm rot="2692286">
            <a:off x="2399510" y="3036508"/>
            <a:ext cx="1337014" cy="198178"/>
          </a:xfrm>
          <a:prstGeom prst="rect">
            <a:avLst/>
          </a:prstGeom>
          <a:solidFill>
            <a:srgbClr val="BABF0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42AAAD4-F258-8BC4-0154-7F33918ACD58}"/>
              </a:ext>
            </a:extLst>
          </p:cNvPr>
          <p:cNvSpPr/>
          <p:nvPr/>
        </p:nvSpPr>
        <p:spPr>
          <a:xfrm rot="2664086">
            <a:off x="7349242" y="3364635"/>
            <a:ext cx="1247411" cy="265789"/>
          </a:xfrm>
          <a:prstGeom prst="rect">
            <a:avLst/>
          </a:prstGeom>
          <a:solidFill>
            <a:srgbClr val="BABF0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ontent Placeholder 7">
            <a:extLst>
              <a:ext uri="{FF2B5EF4-FFF2-40B4-BE49-F238E27FC236}">
                <a16:creationId xmlns:a16="http://schemas.microsoft.com/office/drawing/2014/main" id="{364D24BB-405F-F931-73B5-CDA0B48C489C}"/>
              </a:ext>
            </a:extLst>
          </p:cNvPr>
          <p:cNvSpPr txBox="1">
            <a:spLocks/>
          </p:cNvSpPr>
          <p:nvPr/>
        </p:nvSpPr>
        <p:spPr>
          <a:xfrm>
            <a:off x="3485747" y="4423867"/>
            <a:ext cx="1901510" cy="805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rgbClr val="006600"/>
                </a:solidFill>
              </a:rPr>
              <a:t>Gas Cerenkov Counter        </a:t>
            </a:r>
            <a:r>
              <a:rPr lang="en-US" sz="1800" dirty="0">
                <a:solidFill>
                  <a:srgbClr val="006600"/>
                </a:solidFill>
              </a:rPr>
              <a:t>(x10 channels)</a:t>
            </a:r>
          </a:p>
        </p:txBody>
      </p:sp>
      <p:sp>
        <p:nvSpPr>
          <p:cNvPr id="39" name="Content Placeholder 7">
            <a:extLst>
              <a:ext uri="{FF2B5EF4-FFF2-40B4-BE49-F238E27FC236}">
                <a16:creationId xmlns:a16="http://schemas.microsoft.com/office/drawing/2014/main" id="{1BD92B39-2543-9111-43DE-DEC13FFD8394}"/>
              </a:ext>
            </a:extLst>
          </p:cNvPr>
          <p:cNvSpPr txBox="1">
            <a:spLocks/>
          </p:cNvSpPr>
          <p:nvPr/>
        </p:nvSpPr>
        <p:spPr>
          <a:xfrm>
            <a:off x="3790565" y="3213138"/>
            <a:ext cx="1905991" cy="805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rgbClr val="0070C0"/>
                </a:solidFill>
              </a:rPr>
              <a:t>S2 Scintillator </a:t>
            </a:r>
            <a:r>
              <a:rPr lang="en-US" sz="1800" dirty="0">
                <a:solidFill>
                  <a:srgbClr val="0070C0"/>
                </a:solidFill>
              </a:rPr>
              <a:t>(x16 paddles)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97D4891-74C6-B1FE-FC15-3AB83F517173}"/>
              </a:ext>
            </a:extLst>
          </p:cNvPr>
          <p:cNvCxnSpPr>
            <a:cxnSpLocks/>
          </p:cNvCxnSpPr>
          <p:nvPr/>
        </p:nvCxnSpPr>
        <p:spPr>
          <a:xfrm flipH="1" flipV="1">
            <a:off x="2929777" y="4281951"/>
            <a:ext cx="681915" cy="232899"/>
          </a:xfrm>
          <a:prstGeom prst="straightConnector1">
            <a:avLst/>
          </a:prstGeom>
          <a:ln w="1905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CFE53FE-7851-3C52-38DB-76A2C260DDEE}"/>
              </a:ext>
            </a:extLst>
          </p:cNvPr>
          <p:cNvCxnSpPr>
            <a:cxnSpLocks/>
          </p:cNvCxnSpPr>
          <p:nvPr/>
        </p:nvCxnSpPr>
        <p:spPr>
          <a:xfrm flipV="1">
            <a:off x="5149566" y="3828469"/>
            <a:ext cx="1733538" cy="1018469"/>
          </a:xfrm>
          <a:prstGeom prst="straightConnector1">
            <a:avLst/>
          </a:prstGeom>
          <a:ln w="1905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FA5A49C-302A-5F05-405A-10DCE962B89A}"/>
              </a:ext>
            </a:extLst>
          </p:cNvPr>
          <p:cNvCxnSpPr>
            <a:cxnSpLocks/>
          </p:cNvCxnSpPr>
          <p:nvPr/>
        </p:nvCxnSpPr>
        <p:spPr>
          <a:xfrm flipH="1">
            <a:off x="2677186" y="3514505"/>
            <a:ext cx="1311978" cy="12807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8498C9E-691B-F3B5-7795-D78924520891}"/>
              </a:ext>
            </a:extLst>
          </p:cNvPr>
          <p:cNvCxnSpPr>
            <a:cxnSpLocks/>
          </p:cNvCxnSpPr>
          <p:nvPr/>
        </p:nvCxnSpPr>
        <p:spPr>
          <a:xfrm flipV="1">
            <a:off x="5530530" y="3206201"/>
            <a:ext cx="1733538" cy="27185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ontent Placeholder 7">
            <a:extLst>
              <a:ext uri="{FF2B5EF4-FFF2-40B4-BE49-F238E27FC236}">
                <a16:creationId xmlns:a16="http://schemas.microsoft.com/office/drawing/2014/main" id="{DE9128E9-76DA-9F1F-715E-103DCD420181}"/>
              </a:ext>
            </a:extLst>
          </p:cNvPr>
          <p:cNvSpPr txBox="1">
            <a:spLocks/>
          </p:cNvSpPr>
          <p:nvPr/>
        </p:nvSpPr>
        <p:spPr>
          <a:xfrm>
            <a:off x="3457217" y="1856453"/>
            <a:ext cx="1933247" cy="805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rgbClr val="FF9900"/>
                </a:solidFill>
              </a:rPr>
              <a:t>Shower EMC Detectors</a:t>
            </a:r>
            <a:endParaRPr lang="en-US" sz="1800" dirty="0">
              <a:solidFill>
                <a:srgbClr val="FF9900"/>
              </a:solidFill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0606274-C8E6-2F88-3015-E6779743111B}"/>
              </a:ext>
            </a:extLst>
          </p:cNvPr>
          <p:cNvCxnSpPr>
            <a:cxnSpLocks/>
          </p:cNvCxnSpPr>
          <p:nvPr/>
        </p:nvCxnSpPr>
        <p:spPr>
          <a:xfrm flipH="1">
            <a:off x="3056896" y="2196059"/>
            <a:ext cx="783601" cy="666699"/>
          </a:xfrm>
          <a:prstGeom prst="straightConnector1">
            <a:avLst/>
          </a:prstGeom>
          <a:ln w="1905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84DE6476-395B-1096-695D-8C51802C4FCD}"/>
              </a:ext>
            </a:extLst>
          </p:cNvPr>
          <p:cNvSpPr/>
          <p:nvPr/>
        </p:nvSpPr>
        <p:spPr>
          <a:xfrm>
            <a:off x="533537" y="2101123"/>
            <a:ext cx="871708" cy="1105078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7DC4230-24EF-E99A-9395-B25FC3339020}"/>
              </a:ext>
            </a:extLst>
          </p:cNvPr>
          <p:cNvSpPr/>
          <p:nvPr/>
        </p:nvSpPr>
        <p:spPr>
          <a:xfrm>
            <a:off x="5600758" y="2081771"/>
            <a:ext cx="883117" cy="1105078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72DD3F7-14EC-8939-2082-5F93B35BA29A}"/>
              </a:ext>
            </a:extLst>
          </p:cNvPr>
          <p:cNvCxnSpPr>
            <a:cxnSpLocks/>
          </p:cNvCxnSpPr>
          <p:nvPr/>
        </p:nvCxnSpPr>
        <p:spPr>
          <a:xfrm>
            <a:off x="4963264" y="2183303"/>
            <a:ext cx="2494220" cy="831242"/>
          </a:xfrm>
          <a:prstGeom prst="straightConnector1">
            <a:avLst/>
          </a:prstGeom>
          <a:ln w="1905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ontent Placeholder 7">
            <a:extLst>
              <a:ext uri="{FF2B5EF4-FFF2-40B4-BE49-F238E27FC236}">
                <a16:creationId xmlns:a16="http://schemas.microsoft.com/office/drawing/2014/main" id="{E6332695-40A0-347A-CBDF-243C83795EB4}"/>
              </a:ext>
            </a:extLst>
          </p:cNvPr>
          <p:cNvSpPr txBox="1">
            <a:spLocks/>
          </p:cNvSpPr>
          <p:nvPr/>
        </p:nvSpPr>
        <p:spPr>
          <a:xfrm>
            <a:off x="171942" y="1477715"/>
            <a:ext cx="1594898" cy="805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rgbClr val="7030A0"/>
                </a:solidFill>
              </a:rPr>
              <a:t>DAQ Electronics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63" name="Content Placeholder 7">
            <a:extLst>
              <a:ext uri="{FF2B5EF4-FFF2-40B4-BE49-F238E27FC236}">
                <a16:creationId xmlns:a16="http://schemas.microsoft.com/office/drawing/2014/main" id="{5A232DCB-19D1-6DB2-9FC0-F00B8290DBD6}"/>
              </a:ext>
            </a:extLst>
          </p:cNvPr>
          <p:cNvSpPr txBox="1">
            <a:spLocks/>
          </p:cNvSpPr>
          <p:nvPr/>
        </p:nvSpPr>
        <p:spPr>
          <a:xfrm>
            <a:off x="5287671" y="1466839"/>
            <a:ext cx="1594898" cy="805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rgbClr val="7030A0"/>
                </a:solidFill>
              </a:rPr>
              <a:t>DAQ Electronics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88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FA2C41C-2596-10FD-D05E-3BEB525B8F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" t="18221" r="8176" b="5355"/>
          <a:stretch/>
        </p:blipFill>
        <p:spPr bwMode="auto">
          <a:xfrm>
            <a:off x="4806266" y="2355486"/>
            <a:ext cx="4274242" cy="272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664C8-80CF-34FE-9D01-148B22080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7628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Check all S2-hits of both arms. Select events by: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898DE-EF50-B8ED-F22F-9FC7260D1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Dark-Photon (</a:t>
            </a:r>
            <a:r>
              <a:rPr lang="en-US" i="1" dirty="0"/>
              <a:t>A’</a:t>
            </a:r>
            <a:r>
              <a:rPr lang="en-US" dirty="0"/>
              <a:t>) Search with APEX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A9AC21-69E0-F648-70B9-AF9B876B9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C6277A0-D7C3-2685-04FA-C97123F4C0DB}"/>
                  </a:ext>
                </a:extLst>
              </p:cNvPr>
              <p:cNvSpPr txBox="1"/>
              <p:nvPr/>
            </p:nvSpPr>
            <p:spPr>
              <a:xfrm>
                <a:off x="5922711" y="1724460"/>
                <a:ext cx="1654299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C6277A0-D7C3-2685-04FA-C97123F4C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711" y="1724460"/>
                <a:ext cx="1654299" cy="385555"/>
              </a:xfrm>
              <a:prstGeom prst="rect">
                <a:avLst/>
              </a:prstGeom>
              <a:blipFill>
                <a:blip r:embed="rId5"/>
                <a:stretch>
                  <a:fillRect l="-4059" r="-1845"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DEB6089-A11B-C6ED-B0BC-3EC2774CD167}"/>
                  </a:ext>
                </a:extLst>
              </p:cNvPr>
              <p:cNvSpPr txBox="1"/>
              <p:nvPr/>
            </p:nvSpPr>
            <p:spPr>
              <a:xfrm>
                <a:off x="8253180" y="5008534"/>
                <a:ext cx="3734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ns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DEB6089-A11B-C6ED-B0BC-3EC2774CD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180" y="5008534"/>
                <a:ext cx="373499" cy="369332"/>
              </a:xfrm>
              <a:prstGeom prst="rect">
                <a:avLst/>
              </a:prstGeom>
              <a:blipFill>
                <a:blip r:embed="rId6"/>
                <a:stretch>
                  <a:fillRect l="-11475" r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0" name="TextBox 5119">
                <a:extLst>
                  <a:ext uri="{FF2B5EF4-FFF2-40B4-BE49-F238E27FC236}">
                    <a16:creationId xmlns:a16="http://schemas.microsoft.com/office/drawing/2014/main" id="{C17F2C15-4451-2EF3-02EC-343EDF5635CE}"/>
                  </a:ext>
                </a:extLst>
              </p:cNvPr>
              <p:cNvSpPr txBox="1"/>
              <p:nvPr/>
            </p:nvSpPr>
            <p:spPr>
              <a:xfrm>
                <a:off x="5922711" y="2417753"/>
                <a:ext cx="12863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32.4 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20" name="TextBox 5119">
                <a:extLst>
                  <a:ext uri="{FF2B5EF4-FFF2-40B4-BE49-F238E27FC236}">
                    <a16:creationId xmlns:a16="http://schemas.microsoft.com/office/drawing/2014/main" id="{C17F2C15-4451-2EF3-02EC-343EDF563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711" y="2417753"/>
                <a:ext cx="1286378" cy="276999"/>
              </a:xfrm>
              <a:prstGeom prst="rect">
                <a:avLst/>
              </a:prstGeom>
              <a:blipFill>
                <a:blip r:embed="rId7"/>
                <a:stretch>
                  <a:fillRect l="-4265" r="-2370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1" name="TextBox 5120">
                <a:extLst>
                  <a:ext uri="{FF2B5EF4-FFF2-40B4-BE49-F238E27FC236}">
                    <a16:creationId xmlns:a16="http://schemas.microsoft.com/office/drawing/2014/main" id="{C6171A66-2D7B-E00A-1090-8C3BD0333E52}"/>
                  </a:ext>
                </a:extLst>
              </p:cNvPr>
              <p:cNvSpPr txBox="1"/>
              <p:nvPr/>
            </p:nvSpPr>
            <p:spPr>
              <a:xfrm>
                <a:off x="5922711" y="2820228"/>
                <a:ext cx="11836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1.0 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21" name="TextBox 5120">
                <a:extLst>
                  <a:ext uri="{FF2B5EF4-FFF2-40B4-BE49-F238E27FC236}">
                    <a16:creationId xmlns:a16="http://schemas.microsoft.com/office/drawing/2014/main" id="{C6171A66-2D7B-E00A-1090-8C3BD0333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711" y="2820228"/>
                <a:ext cx="1183657" cy="276999"/>
              </a:xfrm>
              <a:prstGeom prst="rect">
                <a:avLst/>
              </a:prstGeom>
              <a:blipFill>
                <a:blip r:embed="rId8"/>
                <a:stretch>
                  <a:fillRect l="-2577" r="-2577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TextBox 5122">
                <a:extLst>
                  <a:ext uri="{FF2B5EF4-FFF2-40B4-BE49-F238E27FC236}">
                    <a16:creationId xmlns:a16="http://schemas.microsoft.com/office/drawing/2014/main" id="{3A83D05A-35E7-C291-A0A9-0375CFAC8B45}"/>
                  </a:ext>
                </a:extLst>
              </p:cNvPr>
              <p:cNvSpPr txBox="1"/>
              <p:nvPr/>
            </p:nvSpPr>
            <p:spPr>
              <a:xfrm>
                <a:off x="486476" y="1425618"/>
                <a:ext cx="3759812" cy="7711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- S2 paddle time, RHRS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400" dirty="0"/>
                  <a:t> 	- S2 paddle time, LHRS</a:t>
                </a:r>
              </a:p>
            </p:txBody>
          </p:sp>
        </mc:Choice>
        <mc:Fallback xmlns="">
          <p:sp>
            <p:nvSpPr>
              <p:cNvPr id="5123" name="TextBox 5122">
                <a:extLst>
                  <a:ext uri="{FF2B5EF4-FFF2-40B4-BE49-F238E27FC236}">
                    <a16:creationId xmlns:a16="http://schemas.microsoft.com/office/drawing/2014/main" id="{3A83D05A-35E7-C291-A0A9-0375CFAC8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76" y="1425618"/>
                <a:ext cx="3759812" cy="771109"/>
              </a:xfrm>
              <a:prstGeom prst="rect">
                <a:avLst/>
              </a:prstGeom>
              <a:blipFill>
                <a:blip r:embed="rId9"/>
                <a:stretch>
                  <a:fillRect l="-2917" t="-11905" r="-3728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4" name="TextBox 5123">
                <a:extLst>
                  <a:ext uri="{FF2B5EF4-FFF2-40B4-BE49-F238E27FC236}">
                    <a16:creationId xmlns:a16="http://schemas.microsoft.com/office/drawing/2014/main" id="{1C3B61A6-AD74-4013-4A31-4D9587E1C958}"/>
                  </a:ext>
                </a:extLst>
              </p:cNvPr>
              <p:cNvSpPr txBox="1"/>
              <p:nvPr/>
            </p:nvSpPr>
            <p:spPr>
              <a:xfrm>
                <a:off x="562368" y="2820228"/>
                <a:ext cx="3984232" cy="1940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400" b="1" dirty="0"/>
                  <a:t>Coinc-Event Cut: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|&lt;1.5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ns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Signal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Background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=2.7</m:t>
                    </m:r>
                  </m:oMath>
                </a14:m>
                <a:r>
                  <a:rPr lang="en-US" sz="3200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5124" name="TextBox 5123">
                <a:extLst>
                  <a:ext uri="{FF2B5EF4-FFF2-40B4-BE49-F238E27FC236}">
                    <a16:creationId xmlns:a16="http://schemas.microsoft.com/office/drawing/2014/main" id="{1C3B61A6-AD74-4013-4A31-4D9587E1C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68" y="2820228"/>
                <a:ext cx="3984232" cy="1940596"/>
              </a:xfrm>
              <a:prstGeom prst="rect">
                <a:avLst/>
              </a:prstGeom>
              <a:blipFill>
                <a:blip r:embed="rId10"/>
                <a:stretch>
                  <a:fillRect t="-5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49" name="Straight Connector 5148">
            <a:extLst>
              <a:ext uri="{FF2B5EF4-FFF2-40B4-BE49-F238E27FC236}">
                <a16:creationId xmlns:a16="http://schemas.microsoft.com/office/drawing/2014/main" id="{C13BA5CC-6E45-900A-229E-8F32B2872485}"/>
              </a:ext>
            </a:extLst>
          </p:cNvPr>
          <p:cNvCxnSpPr>
            <a:cxnSpLocks/>
          </p:cNvCxnSpPr>
          <p:nvPr/>
        </p:nvCxnSpPr>
        <p:spPr>
          <a:xfrm>
            <a:off x="7209089" y="2615078"/>
            <a:ext cx="513381" cy="159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9AA60DE-49FB-BF14-3D3E-83926D9BFBC7}"/>
              </a:ext>
            </a:extLst>
          </p:cNvPr>
          <p:cNvSpPr txBox="1"/>
          <p:nvPr/>
        </p:nvSpPr>
        <p:spPr>
          <a:xfrm>
            <a:off x="841972" y="4896106"/>
            <a:ext cx="2399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 PID, z-vertex cut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011C9ED-9281-B896-6611-EFA5B5F9E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19" y="175027"/>
            <a:ext cx="8464378" cy="487490"/>
          </a:xfrm>
        </p:spPr>
        <p:txBody>
          <a:bodyPr>
            <a:noAutofit/>
          </a:bodyPr>
          <a:lstStyle/>
          <a:p>
            <a:r>
              <a:rPr lang="en-US" sz="3200" dirty="0"/>
              <a:t>Coincidence Timing</a:t>
            </a:r>
          </a:p>
        </p:txBody>
      </p:sp>
    </p:spTree>
    <p:extLst>
      <p:ext uri="{BB962C8B-B14F-4D97-AF65-F5344CB8AC3E}">
        <p14:creationId xmlns:p14="http://schemas.microsoft.com/office/powerpoint/2010/main" val="2892101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175027"/>
            <a:ext cx="8464378" cy="487490"/>
          </a:xfrm>
        </p:spPr>
        <p:txBody>
          <a:bodyPr>
            <a:noAutofit/>
          </a:bodyPr>
          <a:lstStyle/>
          <a:p>
            <a:r>
              <a:rPr lang="en-US" sz="3200" dirty="0"/>
              <a:t>Detectors: Vertical Drift Chambers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Dark-Photon (</a:t>
            </a:r>
            <a:r>
              <a:rPr lang="en-US" i="1" dirty="0"/>
              <a:t>A’</a:t>
            </a:r>
            <a:r>
              <a:rPr lang="en-US" dirty="0"/>
              <a:t>) Search with APEX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3B01DEEF-A00D-2568-3A1B-6B0FC568E7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8920" y="966055"/>
                <a:ext cx="8464377" cy="5381694"/>
              </a:xfrm>
            </p:spPr>
            <p:txBody>
              <a:bodyPr/>
              <a:lstStyle/>
              <a:p>
                <a:r>
                  <a:rPr lang="en-US" dirty="0"/>
                  <a:t>One Vertical Drift Chamber (VDC) in each HRS</a:t>
                </a:r>
              </a:p>
              <a:p>
                <a:r>
                  <a:rPr lang="en-US" dirty="0"/>
                  <a:t>Two pairs of orthogonal drift-planes; named </a:t>
                </a:r>
                <a:r>
                  <a:rPr lang="en-US" b="1" dirty="0"/>
                  <a:t>U1, V1, U2, V2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Accuracy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~85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μm</m:t>
                    </m:r>
                  </m:oMath>
                </a14:m>
                <a:r>
                  <a:rPr lang="en-US" dirty="0"/>
                  <a:t> / plane</a:t>
                </a:r>
              </a:p>
              <a:p>
                <a:r>
                  <a:rPr lang="en-US" dirty="0"/>
                  <a:t>368 sense-wires / plane,  spacing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4.24 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3B01DEEF-A00D-2568-3A1B-6B0FC568E7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8920" y="966055"/>
                <a:ext cx="8464377" cy="5381694"/>
              </a:xfrm>
              <a:blipFill>
                <a:blip r:embed="rId3"/>
                <a:stretch>
                  <a:fillRect l="-865" t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00BF0F3-C01C-C3A0-8361-DB4046ABC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114" y="6403998"/>
            <a:ext cx="432403" cy="4300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FD8EC7-CDC8-394D-4A2B-6B01408354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3060" y="3429000"/>
            <a:ext cx="6648930" cy="2372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3C436E-2E4B-FC5A-DCE4-C9580CBFF5C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763" r="16599"/>
          <a:stretch/>
        </p:blipFill>
        <p:spPr>
          <a:xfrm>
            <a:off x="132010" y="2688862"/>
            <a:ext cx="4271708" cy="35849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9A3778-86A2-1DA6-722B-A074939BAFDA}"/>
              </a:ext>
            </a:extLst>
          </p:cNvPr>
          <p:cNvSpPr/>
          <p:nvPr/>
        </p:nvSpPr>
        <p:spPr>
          <a:xfrm>
            <a:off x="3963041" y="5474395"/>
            <a:ext cx="1063690" cy="410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93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175027"/>
            <a:ext cx="8464378" cy="487490"/>
          </a:xfrm>
        </p:spPr>
        <p:txBody>
          <a:bodyPr>
            <a:noAutofit/>
          </a:bodyPr>
          <a:lstStyle/>
          <a:p>
            <a:r>
              <a:rPr lang="en-US" sz="3200" dirty="0"/>
              <a:t>Detectors: Vertical Drift Chambers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Dark-Photon (</a:t>
            </a:r>
            <a:r>
              <a:rPr lang="en-US" i="1" dirty="0"/>
              <a:t>A’</a:t>
            </a:r>
            <a:r>
              <a:rPr lang="en-US" dirty="0"/>
              <a:t>) Search with APEX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BF0F3-C01C-C3A0-8361-DB4046ABC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114" y="6403998"/>
            <a:ext cx="432403" cy="4300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9A3778-86A2-1DA6-722B-A074939BAFDA}"/>
              </a:ext>
            </a:extLst>
          </p:cNvPr>
          <p:cNvSpPr/>
          <p:nvPr/>
        </p:nvSpPr>
        <p:spPr>
          <a:xfrm>
            <a:off x="3963041" y="5474395"/>
            <a:ext cx="1063690" cy="410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D0DCD9-D045-6977-F971-E0AABB95F83B}"/>
              </a:ext>
            </a:extLst>
          </p:cNvPr>
          <p:cNvGrpSpPr/>
          <p:nvPr/>
        </p:nvGrpSpPr>
        <p:grpSpPr>
          <a:xfrm>
            <a:off x="1755076" y="2006137"/>
            <a:ext cx="5410239" cy="3977745"/>
            <a:chOff x="1971278" y="2017178"/>
            <a:chExt cx="4810256" cy="353662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61831D2-7C44-6C74-F080-10F5D6E207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054" t="18289" r="8844" b="4754"/>
            <a:stretch/>
          </p:blipFill>
          <p:spPr>
            <a:xfrm>
              <a:off x="1971278" y="2017178"/>
              <a:ext cx="4810256" cy="3258226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E82FA14-4EA9-FD30-0185-8B2AD778FDAC}"/>
                </a:ext>
              </a:extLst>
            </p:cNvPr>
            <p:cNvGrpSpPr/>
            <p:nvPr/>
          </p:nvGrpSpPr>
          <p:grpSpPr>
            <a:xfrm>
              <a:off x="5438256" y="2947485"/>
              <a:ext cx="1174638" cy="646331"/>
              <a:chOff x="7725098" y="1273931"/>
              <a:chExt cx="1174638" cy="646331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DFEEF78-8F6E-B528-A83B-E4F538BB576C}"/>
                  </a:ext>
                </a:extLst>
              </p:cNvPr>
              <p:cNvSpPr/>
              <p:nvPr/>
            </p:nvSpPr>
            <p:spPr>
              <a:xfrm>
                <a:off x="7725098" y="1273932"/>
                <a:ext cx="905346" cy="58613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621F858-EE93-AE9D-A5C2-89979F5AF4C1}"/>
                  </a:ext>
                </a:extLst>
              </p:cNvPr>
              <p:cNvSpPr txBox="1"/>
              <p:nvPr/>
            </p:nvSpPr>
            <p:spPr>
              <a:xfrm>
                <a:off x="7994390" y="1273931"/>
                <a:ext cx="9053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LHRS</a:t>
                </a:r>
              </a:p>
              <a:p>
                <a:r>
                  <a:rPr lang="en-US" dirty="0"/>
                  <a:t>RHRS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199D920-C2BA-90BB-A6F2-FD12776FA2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00181" y="1731649"/>
                <a:ext cx="194209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A1C4C07-8BE7-015C-8CB7-55EB0F0584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00181" y="1464949"/>
                <a:ext cx="194209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96D91AE-5C6F-0E76-0FC2-C6762F7ECE5A}"/>
                    </a:ext>
                  </a:extLst>
                </p:cNvPr>
                <p:cNvSpPr txBox="1"/>
                <p:nvPr/>
              </p:nvSpPr>
              <p:spPr>
                <a:xfrm>
                  <a:off x="4789252" y="5276801"/>
                  <a:ext cx="19139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VDC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TDC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time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96D91AE-5C6F-0E76-0FC2-C6762F7ECE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9252" y="5276801"/>
                  <a:ext cx="1913985" cy="276999"/>
                </a:xfrm>
                <a:prstGeom prst="rect">
                  <a:avLst/>
                </a:prstGeom>
                <a:blipFill>
                  <a:blip r:embed="rId5"/>
                  <a:stretch>
                    <a:fillRect t="-1961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215BE95A-FBDA-BF6A-7ED0-AF556C319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79" y="864593"/>
            <a:ext cx="7802796" cy="2628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Challenges: </a:t>
            </a:r>
          </a:p>
          <a:p>
            <a:r>
              <a:rPr lang="en-US" sz="1800" dirty="0"/>
              <a:t>High accidental rate of LHRS makes finding good tracks difficult!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13219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175027"/>
            <a:ext cx="8464378" cy="487490"/>
          </a:xfrm>
        </p:spPr>
        <p:txBody>
          <a:bodyPr>
            <a:noAutofit/>
          </a:bodyPr>
          <a:lstStyle/>
          <a:p>
            <a:r>
              <a:rPr lang="en-US" sz="3200" dirty="0"/>
              <a:t>Detectors: Vertical Drift Chambers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Dark-Photon (</a:t>
            </a:r>
            <a:r>
              <a:rPr lang="en-US" i="1" dirty="0"/>
              <a:t>A’</a:t>
            </a:r>
            <a:r>
              <a:rPr lang="en-US" dirty="0"/>
              <a:t>) Search with APEX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BF0F3-C01C-C3A0-8361-DB4046ABC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114" y="6403998"/>
            <a:ext cx="432403" cy="4300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9A3778-86A2-1DA6-722B-A074939BAFDA}"/>
              </a:ext>
            </a:extLst>
          </p:cNvPr>
          <p:cNvSpPr/>
          <p:nvPr/>
        </p:nvSpPr>
        <p:spPr>
          <a:xfrm>
            <a:off x="3963041" y="5474395"/>
            <a:ext cx="1063690" cy="410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215BE95A-FBDA-BF6A-7ED0-AF556C319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79" y="864593"/>
            <a:ext cx="7802796" cy="2628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Challenges: </a:t>
            </a:r>
          </a:p>
          <a:p>
            <a:r>
              <a:rPr lang="en-US" sz="2000" dirty="0"/>
              <a:t>High-voltage was too low for Left-HRS VDC!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4C8901B-2F44-5DE1-DE2A-ABEDC8689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" r="5980" b="984"/>
          <a:stretch/>
        </p:blipFill>
        <p:spPr bwMode="auto">
          <a:xfrm>
            <a:off x="1015086" y="1857670"/>
            <a:ext cx="6959600" cy="431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277FBA-1519-88C2-68DA-47A3A42A89F9}"/>
              </a:ext>
            </a:extLst>
          </p:cNvPr>
          <p:cNvCxnSpPr>
            <a:cxnSpLocks/>
          </p:cNvCxnSpPr>
          <p:nvPr/>
        </p:nvCxnSpPr>
        <p:spPr>
          <a:xfrm>
            <a:off x="5934075" y="3305175"/>
            <a:ext cx="0" cy="2457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498EFFC-39B1-1970-0EFB-853A56F0A4C0}"/>
              </a:ext>
            </a:extLst>
          </p:cNvPr>
          <p:cNvSpPr txBox="1"/>
          <p:nvPr/>
        </p:nvSpPr>
        <p:spPr>
          <a:xfrm>
            <a:off x="5907970" y="5096521"/>
            <a:ext cx="981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Post-fix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4EF06B-91DB-B1C8-FCE8-88955894EC20}"/>
              </a:ext>
            </a:extLst>
          </p:cNvPr>
          <p:cNvSpPr txBox="1"/>
          <p:nvPr/>
        </p:nvSpPr>
        <p:spPr>
          <a:xfrm>
            <a:off x="5141238" y="5096521"/>
            <a:ext cx="81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Pre-fix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28711C3-1045-BBC5-892D-B3F1BF5B450A}"/>
              </a:ext>
            </a:extLst>
          </p:cNvPr>
          <p:cNvSpPr/>
          <p:nvPr/>
        </p:nvSpPr>
        <p:spPr>
          <a:xfrm>
            <a:off x="6825003" y="5180744"/>
            <a:ext cx="278043" cy="2008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01479B23-B468-1147-1502-C711D7704798}"/>
              </a:ext>
            </a:extLst>
          </p:cNvPr>
          <p:cNvSpPr/>
          <p:nvPr/>
        </p:nvSpPr>
        <p:spPr>
          <a:xfrm rot="10800000">
            <a:off x="4819768" y="5180744"/>
            <a:ext cx="278043" cy="2008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0B70E4-C0CD-3B85-6754-F5E019A24B5E}"/>
              </a:ext>
            </a:extLst>
          </p:cNvPr>
          <p:cNvSpPr txBox="1"/>
          <p:nvPr/>
        </p:nvSpPr>
        <p:spPr>
          <a:xfrm>
            <a:off x="7752220" y="2221699"/>
            <a:ext cx="1391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(Not total accumulated charge)</a:t>
            </a:r>
          </a:p>
        </p:txBody>
      </p:sp>
    </p:spTree>
    <p:extLst>
      <p:ext uri="{BB962C8B-B14F-4D97-AF65-F5344CB8AC3E}">
        <p14:creationId xmlns:p14="http://schemas.microsoft.com/office/powerpoint/2010/main" val="973596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175027"/>
            <a:ext cx="8464378" cy="487490"/>
          </a:xfrm>
        </p:spPr>
        <p:txBody>
          <a:bodyPr>
            <a:noAutofit/>
          </a:bodyPr>
          <a:lstStyle/>
          <a:p>
            <a:r>
              <a:rPr lang="en-US" sz="3200" dirty="0"/>
              <a:t>Detectors: Vertical Drift Chambers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Dark-Photon (</a:t>
            </a:r>
            <a:r>
              <a:rPr lang="en-US" i="1" dirty="0"/>
              <a:t>A’</a:t>
            </a:r>
            <a:r>
              <a:rPr lang="en-US" dirty="0"/>
              <a:t>) Search with APEX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1DEEF-A00D-2568-3A1B-6B0FC568E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79" y="864593"/>
            <a:ext cx="4551271" cy="2628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Challenges: </a:t>
            </a:r>
          </a:p>
          <a:p>
            <a:r>
              <a:rPr lang="en-US" sz="1800" dirty="0"/>
              <a:t>Lower High-Voltage for Left-Arm VDCs (lower track-reconstruction efficiency)</a:t>
            </a: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BF0F3-C01C-C3A0-8361-DB4046ABC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114" y="6403998"/>
            <a:ext cx="432403" cy="43004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CFCA227-F802-5ADE-12CE-B51BB2310A87}"/>
              </a:ext>
            </a:extLst>
          </p:cNvPr>
          <p:cNvGrpSpPr/>
          <p:nvPr/>
        </p:nvGrpSpPr>
        <p:grpSpPr>
          <a:xfrm>
            <a:off x="250918" y="2981324"/>
            <a:ext cx="4537266" cy="3134203"/>
            <a:chOff x="250918" y="2981324"/>
            <a:chExt cx="4840946" cy="3418165"/>
          </a:xfrm>
        </p:grpSpPr>
        <p:pic>
          <p:nvPicPr>
            <p:cNvPr id="1127" name="Picture 1126">
              <a:extLst>
                <a:ext uri="{FF2B5EF4-FFF2-40B4-BE49-F238E27FC236}">
                  <a16:creationId xmlns:a16="http://schemas.microsoft.com/office/drawing/2014/main" id="{13C7B2EB-C42A-6F45-7E92-D72DF93CAC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70" t="17491" r="7651" b="1841"/>
            <a:stretch/>
          </p:blipFill>
          <p:spPr>
            <a:xfrm>
              <a:off x="250918" y="2981324"/>
              <a:ext cx="4840946" cy="3418165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B884989-DFA3-C803-6BE8-2E955CC0DF2D}"/>
                </a:ext>
              </a:extLst>
            </p:cNvPr>
            <p:cNvGrpSpPr/>
            <p:nvPr/>
          </p:nvGrpSpPr>
          <p:grpSpPr>
            <a:xfrm>
              <a:off x="3703299" y="3034974"/>
              <a:ext cx="1167525" cy="704890"/>
              <a:chOff x="3653279" y="3034974"/>
              <a:chExt cx="1215938" cy="704890"/>
            </a:xfrm>
          </p:grpSpPr>
          <p:sp>
            <p:nvSpPr>
              <p:cNvPr id="1128" name="TextBox 1127">
                <a:extLst>
                  <a:ext uri="{FF2B5EF4-FFF2-40B4-BE49-F238E27FC236}">
                    <a16:creationId xmlns:a16="http://schemas.microsoft.com/office/drawing/2014/main" id="{66390C5D-9646-A5E4-040A-3C939C1144E1}"/>
                  </a:ext>
                </a:extLst>
              </p:cNvPr>
              <p:cNvSpPr txBox="1"/>
              <p:nvPr/>
            </p:nvSpPr>
            <p:spPr>
              <a:xfrm>
                <a:off x="3800658" y="3034974"/>
                <a:ext cx="1068559" cy="704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Pre-fix</a:t>
                </a:r>
              </a:p>
              <a:p>
                <a:r>
                  <a:rPr lang="en-US" dirty="0"/>
                  <a:t>Post-fix</a:t>
                </a:r>
              </a:p>
            </p:txBody>
          </p:sp>
          <p:cxnSp>
            <p:nvCxnSpPr>
              <p:cNvPr id="1130" name="Straight Connector 1129">
                <a:extLst>
                  <a:ext uri="{FF2B5EF4-FFF2-40B4-BE49-F238E27FC236}">
                    <a16:creationId xmlns:a16="http://schemas.microsoft.com/office/drawing/2014/main" id="{8144EA73-E665-7627-0B4F-6A5E754DDC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3279" y="3238376"/>
                <a:ext cx="199137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2" name="Straight Connector 1131">
                <a:extLst>
                  <a:ext uri="{FF2B5EF4-FFF2-40B4-BE49-F238E27FC236}">
                    <a16:creationId xmlns:a16="http://schemas.microsoft.com/office/drawing/2014/main" id="{40F02224-BD11-2909-BD2D-93A3BC4637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3281" y="3529314"/>
                <a:ext cx="199137" cy="0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5" name="TextBox 1134">
                <a:extLst>
                  <a:ext uri="{FF2B5EF4-FFF2-40B4-BE49-F238E27FC236}">
                    <a16:creationId xmlns:a16="http://schemas.microsoft.com/office/drawing/2014/main" id="{8B4BD5C3-8351-5D6A-326C-3312D676E7C7}"/>
                  </a:ext>
                </a:extLst>
              </p:cNvPr>
              <p:cNvSpPr txBox="1"/>
              <p:nvPr/>
            </p:nvSpPr>
            <p:spPr>
              <a:xfrm>
                <a:off x="3942228" y="5974509"/>
                <a:ext cx="7782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drift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35" name="TextBox 1134">
                <a:extLst>
                  <a:ext uri="{FF2B5EF4-FFF2-40B4-BE49-F238E27FC236}">
                    <a16:creationId xmlns:a16="http://schemas.microsoft.com/office/drawing/2014/main" id="{8B4BD5C3-8351-5D6A-326C-3312D676E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228" y="5974509"/>
                <a:ext cx="77820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42D6BA00-AF9B-1057-2163-3C57D7F208A5}"/>
              </a:ext>
            </a:extLst>
          </p:cNvPr>
          <p:cNvGrpSpPr/>
          <p:nvPr/>
        </p:nvGrpSpPr>
        <p:grpSpPr>
          <a:xfrm>
            <a:off x="4312372" y="1331912"/>
            <a:ext cx="4572121" cy="2894671"/>
            <a:chOff x="4320961" y="981385"/>
            <a:chExt cx="4572121" cy="2894671"/>
          </a:xfrm>
        </p:grpSpPr>
        <p:cxnSp>
          <p:nvCxnSpPr>
            <p:cNvPr id="1039" name="Straight Connector 1038">
              <a:extLst>
                <a:ext uri="{FF2B5EF4-FFF2-40B4-BE49-F238E27FC236}">
                  <a16:creationId xmlns:a16="http://schemas.microsoft.com/office/drawing/2014/main" id="{1068F681-0979-72C8-BE86-75A63D7AB6BF}"/>
                </a:ext>
              </a:extLst>
            </p:cNvPr>
            <p:cNvCxnSpPr>
              <a:cxnSpLocks/>
            </p:cNvCxnSpPr>
            <p:nvPr/>
          </p:nvCxnSpPr>
          <p:spPr>
            <a:xfrm>
              <a:off x="5302893" y="3494421"/>
              <a:ext cx="359018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5" name="Straight Connector 1044">
              <a:extLst>
                <a:ext uri="{FF2B5EF4-FFF2-40B4-BE49-F238E27FC236}">
                  <a16:creationId xmlns:a16="http://schemas.microsoft.com/office/drawing/2014/main" id="{A40C95BC-25E7-781E-B3CC-860D495C6825}"/>
                </a:ext>
              </a:extLst>
            </p:cNvPr>
            <p:cNvCxnSpPr>
              <a:cxnSpLocks/>
            </p:cNvCxnSpPr>
            <p:nvPr/>
          </p:nvCxnSpPr>
          <p:spPr>
            <a:xfrm>
              <a:off x="5302893" y="1566043"/>
              <a:ext cx="359018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" name="Oval 1048">
              <a:extLst>
                <a:ext uri="{FF2B5EF4-FFF2-40B4-BE49-F238E27FC236}">
                  <a16:creationId xmlns:a16="http://schemas.microsoft.com/office/drawing/2014/main" id="{9B732C1B-16B2-05D4-C78F-5E8AF61CCC3C}"/>
                </a:ext>
              </a:extLst>
            </p:cNvPr>
            <p:cNvSpPr/>
            <p:nvPr/>
          </p:nvSpPr>
          <p:spPr>
            <a:xfrm>
              <a:off x="5290118" y="2495684"/>
              <a:ext cx="69850" cy="698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Oval 1054">
              <a:extLst>
                <a:ext uri="{FF2B5EF4-FFF2-40B4-BE49-F238E27FC236}">
                  <a16:creationId xmlns:a16="http://schemas.microsoft.com/office/drawing/2014/main" id="{C62B377D-F10D-1482-7787-EB693A6965AB}"/>
                </a:ext>
              </a:extLst>
            </p:cNvPr>
            <p:cNvSpPr/>
            <p:nvPr/>
          </p:nvSpPr>
          <p:spPr>
            <a:xfrm>
              <a:off x="5856913" y="2495684"/>
              <a:ext cx="69850" cy="698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Oval 1056">
              <a:extLst>
                <a:ext uri="{FF2B5EF4-FFF2-40B4-BE49-F238E27FC236}">
                  <a16:creationId xmlns:a16="http://schemas.microsoft.com/office/drawing/2014/main" id="{C2FAF397-0BBB-A1F6-8C8D-4311C3893D3C}"/>
                </a:ext>
              </a:extLst>
            </p:cNvPr>
            <p:cNvSpPr/>
            <p:nvPr/>
          </p:nvSpPr>
          <p:spPr>
            <a:xfrm>
              <a:off x="6423708" y="2495684"/>
              <a:ext cx="69850" cy="698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Oval 1058">
              <a:extLst>
                <a:ext uri="{FF2B5EF4-FFF2-40B4-BE49-F238E27FC236}">
                  <a16:creationId xmlns:a16="http://schemas.microsoft.com/office/drawing/2014/main" id="{C2153B3B-611F-71AB-16F7-304A734FC60C}"/>
                </a:ext>
              </a:extLst>
            </p:cNvPr>
            <p:cNvSpPr/>
            <p:nvPr/>
          </p:nvSpPr>
          <p:spPr>
            <a:xfrm>
              <a:off x="6991799" y="2495684"/>
              <a:ext cx="69850" cy="698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Oval 1060">
              <a:extLst>
                <a:ext uri="{FF2B5EF4-FFF2-40B4-BE49-F238E27FC236}">
                  <a16:creationId xmlns:a16="http://schemas.microsoft.com/office/drawing/2014/main" id="{CCF8EFCD-7FE4-2C68-0A1F-446C57A19E6B}"/>
                </a:ext>
              </a:extLst>
            </p:cNvPr>
            <p:cNvSpPr/>
            <p:nvPr/>
          </p:nvSpPr>
          <p:spPr>
            <a:xfrm>
              <a:off x="7558594" y="2494931"/>
              <a:ext cx="69850" cy="698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Oval 1062">
              <a:extLst>
                <a:ext uri="{FF2B5EF4-FFF2-40B4-BE49-F238E27FC236}">
                  <a16:creationId xmlns:a16="http://schemas.microsoft.com/office/drawing/2014/main" id="{13EF9665-9A70-6E54-4E9C-4553B0DD1468}"/>
                </a:ext>
              </a:extLst>
            </p:cNvPr>
            <p:cNvSpPr/>
            <p:nvPr/>
          </p:nvSpPr>
          <p:spPr>
            <a:xfrm>
              <a:off x="8125389" y="2494931"/>
              <a:ext cx="69850" cy="698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Oval 1066">
              <a:extLst>
                <a:ext uri="{FF2B5EF4-FFF2-40B4-BE49-F238E27FC236}">
                  <a16:creationId xmlns:a16="http://schemas.microsoft.com/office/drawing/2014/main" id="{ED2A0F6C-C204-DEAA-375A-19FDBD97726F}"/>
                </a:ext>
              </a:extLst>
            </p:cNvPr>
            <p:cNvSpPr/>
            <p:nvPr/>
          </p:nvSpPr>
          <p:spPr>
            <a:xfrm>
              <a:off x="8692184" y="2494931"/>
              <a:ext cx="69850" cy="698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1" name="Straight Connector 1070">
              <a:extLst>
                <a:ext uri="{FF2B5EF4-FFF2-40B4-BE49-F238E27FC236}">
                  <a16:creationId xmlns:a16="http://schemas.microsoft.com/office/drawing/2014/main" id="{F8BA9926-8BF7-CA47-C8C0-A7FC519199D7}"/>
                </a:ext>
              </a:extLst>
            </p:cNvPr>
            <p:cNvCxnSpPr>
              <a:cxnSpLocks/>
            </p:cNvCxnSpPr>
            <p:nvPr/>
          </p:nvCxnSpPr>
          <p:spPr>
            <a:xfrm>
              <a:off x="5592612" y="1588175"/>
              <a:ext cx="0" cy="1906246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5" name="Straight Connector 1074">
              <a:extLst>
                <a:ext uri="{FF2B5EF4-FFF2-40B4-BE49-F238E27FC236}">
                  <a16:creationId xmlns:a16="http://schemas.microsoft.com/office/drawing/2014/main" id="{948A0F3E-84E9-3CDB-2932-B7C60D9A3DEE}"/>
                </a:ext>
              </a:extLst>
            </p:cNvPr>
            <p:cNvCxnSpPr>
              <a:cxnSpLocks/>
            </p:cNvCxnSpPr>
            <p:nvPr/>
          </p:nvCxnSpPr>
          <p:spPr>
            <a:xfrm>
              <a:off x="6160976" y="1588175"/>
              <a:ext cx="0" cy="1906246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7" name="Straight Connector 1076">
              <a:extLst>
                <a:ext uri="{FF2B5EF4-FFF2-40B4-BE49-F238E27FC236}">
                  <a16:creationId xmlns:a16="http://schemas.microsoft.com/office/drawing/2014/main" id="{2EA4A455-5732-18FC-F94A-1EE6456600C4}"/>
                </a:ext>
              </a:extLst>
            </p:cNvPr>
            <p:cNvCxnSpPr>
              <a:cxnSpLocks/>
            </p:cNvCxnSpPr>
            <p:nvPr/>
          </p:nvCxnSpPr>
          <p:spPr>
            <a:xfrm>
              <a:off x="6729301" y="1588175"/>
              <a:ext cx="0" cy="1906246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9" name="Straight Connector 1078">
              <a:extLst>
                <a:ext uri="{FF2B5EF4-FFF2-40B4-BE49-F238E27FC236}">
                  <a16:creationId xmlns:a16="http://schemas.microsoft.com/office/drawing/2014/main" id="{A109A866-5D41-1606-81CA-78B1735ABE58}"/>
                </a:ext>
              </a:extLst>
            </p:cNvPr>
            <p:cNvCxnSpPr>
              <a:cxnSpLocks/>
            </p:cNvCxnSpPr>
            <p:nvPr/>
          </p:nvCxnSpPr>
          <p:spPr>
            <a:xfrm>
              <a:off x="7297626" y="1588175"/>
              <a:ext cx="0" cy="1906246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1" name="Straight Connector 1080">
              <a:extLst>
                <a:ext uri="{FF2B5EF4-FFF2-40B4-BE49-F238E27FC236}">
                  <a16:creationId xmlns:a16="http://schemas.microsoft.com/office/drawing/2014/main" id="{F1372813-6BB3-6827-8051-42F82778F39B}"/>
                </a:ext>
              </a:extLst>
            </p:cNvPr>
            <p:cNvCxnSpPr>
              <a:cxnSpLocks/>
            </p:cNvCxnSpPr>
            <p:nvPr/>
          </p:nvCxnSpPr>
          <p:spPr>
            <a:xfrm>
              <a:off x="7865951" y="1566043"/>
              <a:ext cx="0" cy="1906246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3" name="Straight Connector 1082">
              <a:extLst>
                <a:ext uri="{FF2B5EF4-FFF2-40B4-BE49-F238E27FC236}">
                  <a16:creationId xmlns:a16="http://schemas.microsoft.com/office/drawing/2014/main" id="{F3129BB6-A878-3AD4-24E9-7435E8505DC2}"/>
                </a:ext>
              </a:extLst>
            </p:cNvPr>
            <p:cNvCxnSpPr>
              <a:cxnSpLocks/>
            </p:cNvCxnSpPr>
            <p:nvPr/>
          </p:nvCxnSpPr>
          <p:spPr>
            <a:xfrm>
              <a:off x="8434276" y="1588175"/>
              <a:ext cx="0" cy="1906246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6" name="Straight Arrow Connector 1035">
              <a:extLst>
                <a:ext uri="{FF2B5EF4-FFF2-40B4-BE49-F238E27FC236}">
                  <a16:creationId xmlns:a16="http://schemas.microsoft.com/office/drawing/2014/main" id="{792A2361-B6AB-35A3-D9A9-6A58692EAC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5030" y="1253506"/>
              <a:ext cx="3073237" cy="2622550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8" name="TextBox 1087">
                  <a:extLst>
                    <a:ext uri="{FF2B5EF4-FFF2-40B4-BE49-F238E27FC236}">
                      <a16:creationId xmlns:a16="http://schemas.microsoft.com/office/drawing/2014/main" id="{B767FD16-F7E4-B10F-A6EE-1FC936CBAE98}"/>
                    </a:ext>
                  </a:extLst>
                </p:cNvPr>
                <p:cNvSpPr txBox="1"/>
                <p:nvPr/>
              </p:nvSpPr>
              <p:spPr>
                <a:xfrm>
                  <a:off x="8582612" y="1045909"/>
                  <a:ext cx="3104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8" name="TextBox 1087">
                  <a:extLst>
                    <a:ext uri="{FF2B5EF4-FFF2-40B4-BE49-F238E27FC236}">
                      <a16:creationId xmlns:a16="http://schemas.microsoft.com/office/drawing/2014/main" id="{B767FD16-F7E4-B10F-A6EE-1FC936CBAE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2612" y="1045909"/>
                  <a:ext cx="310470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90" name="Straight Arrow Connector 1089">
              <a:extLst>
                <a:ext uri="{FF2B5EF4-FFF2-40B4-BE49-F238E27FC236}">
                  <a16:creationId xmlns:a16="http://schemas.microsoft.com/office/drawing/2014/main" id="{FFA9B57D-3B4E-CF01-D418-909D8A668630}"/>
                </a:ext>
              </a:extLst>
            </p:cNvPr>
            <p:cNvCxnSpPr>
              <a:cxnSpLocks/>
            </p:cNvCxnSpPr>
            <p:nvPr/>
          </p:nvCxnSpPr>
          <p:spPr>
            <a:xfrm>
              <a:off x="6460131" y="2565534"/>
              <a:ext cx="0" cy="506705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4" name="Straight Arrow Connector 1093">
              <a:extLst>
                <a:ext uri="{FF2B5EF4-FFF2-40B4-BE49-F238E27FC236}">
                  <a16:creationId xmlns:a16="http://schemas.microsoft.com/office/drawing/2014/main" id="{C7F797E4-2769-02AC-2D45-98E9A68BEC02}"/>
                </a:ext>
              </a:extLst>
            </p:cNvPr>
            <p:cNvCxnSpPr>
              <a:cxnSpLocks/>
            </p:cNvCxnSpPr>
            <p:nvPr/>
          </p:nvCxnSpPr>
          <p:spPr>
            <a:xfrm>
              <a:off x="7592555" y="2112595"/>
              <a:ext cx="0" cy="383089"/>
            </a:xfrm>
            <a:prstGeom prst="straightConnector1">
              <a:avLst/>
            </a:prstGeom>
            <a:ln w="19050">
              <a:solidFill>
                <a:srgbClr val="0070C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3" name="Straight Arrow Connector 1102">
              <a:extLst>
                <a:ext uri="{FF2B5EF4-FFF2-40B4-BE49-F238E27FC236}">
                  <a16:creationId xmlns:a16="http://schemas.microsoft.com/office/drawing/2014/main" id="{EF9B7DD1-4457-2DE1-3971-B1C4BB06F8CD}"/>
                </a:ext>
              </a:extLst>
            </p:cNvPr>
            <p:cNvCxnSpPr>
              <a:cxnSpLocks/>
            </p:cNvCxnSpPr>
            <p:nvPr/>
          </p:nvCxnSpPr>
          <p:spPr>
            <a:xfrm>
              <a:off x="8156712" y="1629995"/>
              <a:ext cx="0" cy="864936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5" name="Straight Arrow Connector 1104">
              <a:extLst>
                <a:ext uri="{FF2B5EF4-FFF2-40B4-BE49-F238E27FC236}">
                  <a16:creationId xmlns:a16="http://schemas.microsoft.com/office/drawing/2014/main" id="{F2C27113-16F4-AFBE-7E7B-7B959A913A8A}"/>
                </a:ext>
              </a:extLst>
            </p:cNvPr>
            <p:cNvCxnSpPr>
              <a:cxnSpLocks/>
            </p:cNvCxnSpPr>
            <p:nvPr/>
          </p:nvCxnSpPr>
          <p:spPr>
            <a:xfrm>
              <a:off x="5891838" y="2565534"/>
              <a:ext cx="0" cy="994861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7" name="Straight Arrow Connector 1106">
              <a:extLst>
                <a:ext uri="{FF2B5EF4-FFF2-40B4-BE49-F238E27FC236}">
                  <a16:creationId xmlns:a16="http://schemas.microsoft.com/office/drawing/2014/main" id="{682C720C-6DA2-DBA4-AA00-4BE960DF3097}"/>
                </a:ext>
              </a:extLst>
            </p:cNvPr>
            <p:cNvCxnSpPr>
              <a:cxnSpLocks/>
            </p:cNvCxnSpPr>
            <p:nvPr/>
          </p:nvCxnSpPr>
          <p:spPr>
            <a:xfrm>
              <a:off x="5148888" y="1566043"/>
              <a:ext cx="0" cy="963813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1" name="Straight Connector 1110">
              <a:extLst>
                <a:ext uri="{FF2B5EF4-FFF2-40B4-BE49-F238E27FC236}">
                  <a16:creationId xmlns:a16="http://schemas.microsoft.com/office/drawing/2014/main" id="{9A9D71A3-A3E1-F663-4C45-3481C4105323}"/>
                </a:ext>
              </a:extLst>
            </p:cNvPr>
            <p:cNvCxnSpPr/>
            <p:nvPr/>
          </p:nvCxnSpPr>
          <p:spPr>
            <a:xfrm flipH="1">
              <a:off x="5034814" y="1566043"/>
              <a:ext cx="2902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2" name="Straight Connector 1111">
              <a:extLst>
                <a:ext uri="{FF2B5EF4-FFF2-40B4-BE49-F238E27FC236}">
                  <a16:creationId xmlns:a16="http://schemas.microsoft.com/office/drawing/2014/main" id="{92F1F988-1707-BF0F-67A2-E5245A08F4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94195" y="2529856"/>
              <a:ext cx="2902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4" name="TextBox 1113">
                  <a:extLst>
                    <a:ext uri="{FF2B5EF4-FFF2-40B4-BE49-F238E27FC236}">
                      <a16:creationId xmlns:a16="http://schemas.microsoft.com/office/drawing/2014/main" id="{DBA18305-97D8-3EF9-974E-4F7884E018B5}"/>
                    </a:ext>
                  </a:extLst>
                </p:cNvPr>
                <p:cNvSpPr txBox="1"/>
                <p:nvPr/>
              </p:nvSpPr>
              <p:spPr>
                <a:xfrm>
                  <a:off x="4320961" y="1909449"/>
                  <a:ext cx="7453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mm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14" name="TextBox 1113">
                  <a:extLst>
                    <a:ext uri="{FF2B5EF4-FFF2-40B4-BE49-F238E27FC236}">
                      <a16:creationId xmlns:a16="http://schemas.microsoft.com/office/drawing/2014/main" id="{DBA18305-97D8-3EF9-974E-4F7884E018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0961" y="1909449"/>
                  <a:ext cx="745396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6504" r="-4065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15" name="Straight Arrow Connector 1114">
              <a:extLst>
                <a:ext uri="{FF2B5EF4-FFF2-40B4-BE49-F238E27FC236}">
                  <a16:creationId xmlns:a16="http://schemas.microsoft.com/office/drawing/2014/main" id="{C69FBE0B-158F-8563-FA9F-22BE238578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9987" y="1375492"/>
              <a:ext cx="56931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7" name="Straight Connector 1116">
              <a:extLst>
                <a:ext uri="{FF2B5EF4-FFF2-40B4-BE49-F238E27FC236}">
                  <a16:creationId xmlns:a16="http://schemas.microsoft.com/office/drawing/2014/main" id="{F2AB7CA3-79B5-2D59-14D2-E2DE30FE13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59987" y="1287890"/>
              <a:ext cx="0" cy="3002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0" name="Straight Connector 1119">
              <a:extLst>
                <a:ext uri="{FF2B5EF4-FFF2-40B4-BE49-F238E27FC236}">
                  <a16:creationId xmlns:a16="http://schemas.microsoft.com/office/drawing/2014/main" id="{7749BE5A-886A-611A-67AC-A581DA0DDF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28280" y="1287890"/>
              <a:ext cx="1021" cy="278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1" name="TextBox 1120">
                  <a:extLst>
                    <a:ext uri="{FF2B5EF4-FFF2-40B4-BE49-F238E27FC236}">
                      <a16:creationId xmlns:a16="http://schemas.microsoft.com/office/drawing/2014/main" id="{9F8D9770-DD02-12A0-8AB2-56799EB8D3B5}"/>
                    </a:ext>
                  </a:extLst>
                </p:cNvPr>
                <p:cNvSpPr txBox="1"/>
                <p:nvPr/>
              </p:nvSpPr>
              <p:spPr>
                <a:xfrm>
                  <a:off x="5962844" y="981385"/>
                  <a:ext cx="92172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4.24 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mm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21" name="TextBox 1120">
                  <a:extLst>
                    <a:ext uri="{FF2B5EF4-FFF2-40B4-BE49-F238E27FC236}">
                      <a16:creationId xmlns:a16="http://schemas.microsoft.com/office/drawing/2014/main" id="{9F8D9770-DD02-12A0-8AB2-56799EB8D3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2844" y="981385"/>
                  <a:ext cx="921727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5960" r="-3974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6" name="TextBox 1135">
                  <a:extLst>
                    <a:ext uri="{FF2B5EF4-FFF2-40B4-BE49-F238E27FC236}">
                      <a16:creationId xmlns:a16="http://schemas.microsoft.com/office/drawing/2014/main" id="{0FC921BB-1876-DF80-D281-684626CAF12C}"/>
                    </a:ext>
                  </a:extLst>
                </p:cNvPr>
                <p:cNvSpPr txBox="1"/>
                <p:nvPr/>
              </p:nvSpPr>
              <p:spPr>
                <a:xfrm>
                  <a:off x="4840462" y="2892322"/>
                  <a:ext cx="77820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drift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36" name="TextBox 1135">
                  <a:extLst>
                    <a:ext uri="{FF2B5EF4-FFF2-40B4-BE49-F238E27FC236}">
                      <a16:creationId xmlns:a16="http://schemas.microsoft.com/office/drawing/2014/main" id="{0FC921BB-1876-DF80-D281-684626CAF1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0462" y="2892322"/>
                  <a:ext cx="778202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38" name="Straight Connector 1137">
              <a:extLst>
                <a:ext uri="{FF2B5EF4-FFF2-40B4-BE49-F238E27FC236}">
                  <a16:creationId xmlns:a16="http://schemas.microsoft.com/office/drawing/2014/main" id="{DC06B494-9E74-588F-0B4B-CA7CCEBB61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84433" y="2870191"/>
              <a:ext cx="396429" cy="1927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9" name="TextBox 1138">
            <a:extLst>
              <a:ext uri="{FF2B5EF4-FFF2-40B4-BE49-F238E27FC236}">
                <a16:creationId xmlns:a16="http://schemas.microsoft.com/office/drawing/2014/main" id="{DD261C2C-89FE-CC59-BE19-257526499092}"/>
              </a:ext>
            </a:extLst>
          </p:cNvPr>
          <p:cNvSpPr txBox="1"/>
          <p:nvPr/>
        </p:nvSpPr>
        <p:spPr>
          <a:xfrm>
            <a:off x="820241" y="2617537"/>
            <a:ext cx="376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Track-efficiency VS drift-distance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C5A760-7033-1EA5-4F2C-66B4FFE46F02}"/>
              </a:ext>
            </a:extLst>
          </p:cNvPr>
          <p:cNvCxnSpPr>
            <a:cxnSpLocks/>
          </p:cNvCxnSpPr>
          <p:nvPr/>
        </p:nvCxnSpPr>
        <p:spPr>
          <a:xfrm flipH="1">
            <a:off x="611981" y="3459132"/>
            <a:ext cx="26860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F0A7C396-7F20-8E49-1F56-BD190D3F285D}"/>
              </a:ext>
            </a:extLst>
          </p:cNvPr>
          <p:cNvSpPr/>
          <p:nvPr/>
        </p:nvSpPr>
        <p:spPr>
          <a:xfrm>
            <a:off x="7518551" y="2406145"/>
            <a:ext cx="130830" cy="130830"/>
          </a:xfrm>
          <a:prstGeom prst="ellipse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C567C2-5D1B-D579-24EA-1F9CCC972928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7089398" y="2617537"/>
            <a:ext cx="429153" cy="15511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9EF834B-D874-EC9D-9D6C-4BCB9FC90890}"/>
              </a:ext>
            </a:extLst>
          </p:cNvPr>
          <p:cNvSpPr txBox="1"/>
          <p:nvPr/>
        </p:nvSpPr>
        <p:spPr>
          <a:xfrm>
            <a:off x="6251198" y="4168733"/>
            <a:ext cx="16764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How often are TDC hits ‘missing’?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95A9C77-F1E8-9161-6551-86F67502D327}"/>
              </a:ext>
            </a:extLst>
          </p:cNvPr>
          <p:cNvCxnSpPr>
            <a:cxnSpLocks/>
          </p:cNvCxnSpPr>
          <p:nvPr/>
        </p:nvCxnSpPr>
        <p:spPr>
          <a:xfrm flipH="1" flipV="1">
            <a:off x="3619360" y="4630398"/>
            <a:ext cx="2631838" cy="289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421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97" y="175027"/>
            <a:ext cx="8464378" cy="487490"/>
          </a:xfrm>
        </p:spPr>
        <p:txBody>
          <a:bodyPr>
            <a:noAutofit/>
          </a:bodyPr>
          <a:lstStyle/>
          <a:p>
            <a:r>
              <a:rPr lang="en-US" sz="3200" dirty="0"/>
              <a:t>VDC Occupancy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Dark-Photon (</a:t>
            </a:r>
            <a:r>
              <a:rPr lang="en-US" i="1" dirty="0"/>
              <a:t>A’</a:t>
            </a:r>
            <a:r>
              <a:rPr lang="en-US" dirty="0"/>
              <a:t>) Search with APEX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1DEEF-A00D-2568-3A1B-6B0FC568E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17" y="800830"/>
            <a:ext cx="4546489" cy="364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Single-event Picture: </a:t>
            </a:r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BF0F3-C01C-C3A0-8361-DB4046ABC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114" y="6403998"/>
            <a:ext cx="432403" cy="43004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3C9CD8E-5E91-307D-3057-D3D2EDC841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t="10757" r="8681" b="754"/>
          <a:stretch/>
        </p:blipFill>
        <p:spPr bwMode="auto">
          <a:xfrm>
            <a:off x="878383" y="2200816"/>
            <a:ext cx="7233006" cy="317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671ED30-8240-BCBC-B609-3DEC425199E3}"/>
              </a:ext>
            </a:extLst>
          </p:cNvPr>
          <p:cNvCxnSpPr>
            <a:cxnSpLocks/>
          </p:cNvCxnSpPr>
          <p:nvPr/>
        </p:nvCxnSpPr>
        <p:spPr>
          <a:xfrm>
            <a:off x="962992" y="2247900"/>
            <a:ext cx="0" cy="60463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09C13C-E2BD-2014-390C-86CBCFCE8968}"/>
                  </a:ext>
                </a:extLst>
              </p:cNvPr>
              <p:cNvSpPr txBox="1"/>
              <p:nvPr/>
            </p:nvSpPr>
            <p:spPr>
              <a:xfrm>
                <a:off x="308919" y="2403562"/>
                <a:ext cx="5209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50 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ns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09C13C-E2BD-2014-390C-86CBCFCE8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19" y="2403562"/>
                <a:ext cx="520976" cy="246221"/>
              </a:xfrm>
              <a:prstGeom prst="rect">
                <a:avLst/>
              </a:prstGeom>
              <a:blipFill>
                <a:blip r:embed="rId4"/>
                <a:stretch>
                  <a:fillRect l="-9412" r="-3529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9E3F26A-6F2C-56E5-4A37-0386851573A4}"/>
              </a:ext>
            </a:extLst>
          </p:cNvPr>
          <p:cNvCxnSpPr>
            <a:cxnSpLocks/>
          </p:cNvCxnSpPr>
          <p:nvPr/>
        </p:nvCxnSpPr>
        <p:spPr>
          <a:xfrm>
            <a:off x="962992" y="2872469"/>
            <a:ext cx="0" cy="57647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D4AA4F-94A0-BB08-39AC-D60FB43CCBD4}"/>
              </a:ext>
            </a:extLst>
          </p:cNvPr>
          <p:cNvCxnSpPr>
            <a:cxnSpLocks/>
          </p:cNvCxnSpPr>
          <p:nvPr/>
        </p:nvCxnSpPr>
        <p:spPr>
          <a:xfrm>
            <a:off x="962992" y="3487460"/>
            <a:ext cx="0" cy="57647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8B02A3A-F1FE-A8FA-2136-E616C36D9917}"/>
              </a:ext>
            </a:extLst>
          </p:cNvPr>
          <p:cNvCxnSpPr>
            <a:cxnSpLocks/>
          </p:cNvCxnSpPr>
          <p:nvPr/>
        </p:nvCxnSpPr>
        <p:spPr>
          <a:xfrm>
            <a:off x="968238" y="4107393"/>
            <a:ext cx="0" cy="57647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D61584C-80CB-A481-B3C2-4DE3262A7601}"/>
              </a:ext>
            </a:extLst>
          </p:cNvPr>
          <p:cNvCxnSpPr>
            <a:cxnSpLocks/>
          </p:cNvCxnSpPr>
          <p:nvPr/>
        </p:nvCxnSpPr>
        <p:spPr>
          <a:xfrm>
            <a:off x="962992" y="4702067"/>
            <a:ext cx="0" cy="57647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97A74A-B034-ACD3-1B02-0113C761449F}"/>
                  </a:ext>
                </a:extLst>
              </p:cNvPr>
              <p:cNvSpPr txBox="1"/>
              <p:nvPr/>
            </p:nvSpPr>
            <p:spPr>
              <a:xfrm>
                <a:off x="195106" y="3037594"/>
                <a:ext cx="6347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450 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ns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97A74A-B034-ACD3-1B02-0113C7614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06" y="3037594"/>
                <a:ext cx="634789" cy="246221"/>
              </a:xfrm>
              <a:prstGeom prst="rect">
                <a:avLst/>
              </a:prstGeom>
              <a:blipFill>
                <a:blip r:embed="rId5"/>
                <a:stretch>
                  <a:fillRect l="-7692" r="-3846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254F13-55C2-6487-24F3-761247836AF5}"/>
                  </a:ext>
                </a:extLst>
              </p:cNvPr>
              <p:cNvSpPr txBox="1"/>
              <p:nvPr/>
            </p:nvSpPr>
            <p:spPr>
              <a:xfrm>
                <a:off x="203912" y="3652585"/>
                <a:ext cx="6347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450 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ns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254F13-55C2-6487-24F3-761247836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12" y="3652585"/>
                <a:ext cx="634789" cy="246221"/>
              </a:xfrm>
              <a:prstGeom prst="rect">
                <a:avLst/>
              </a:prstGeom>
              <a:blipFill>
                <a:blip r:embed="rId6"/>
                <a:stretch>
                  <a:fillRect l="-7619" r="-2857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212FE60-3631-8D51-C1AB-9B6C69F74A76}"/>
                  </a:ext>
                </a:extLst>
              </p:cNvPr>
              <p:cNvSpPr txBox="1"/>
              <p:nvPr/>
            </p:nvSpPr>
            <p:spPr>
              <a:xfrm>
                <a:off x="195105" y="4252201"/>
                <a:ext cx="6347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450 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ns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212FE60-3631-8D51-C1AB-9B6C69F74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05" y="4252201"/>
                <a:ext cx="634789" cy="246221"/>
              </a:xfrm>
              <a:prstGeom prst="rect">
                <a:avLst/>
              </a:prstGeom>
              <a:blipFill>
                <a:blip r:embed="rId7"/>
                <a:stretch>
                  <a:fillRect l="-7692" r="-3846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3F54B01-3383-422A-1619-D9EB514E6651}"/>
                  </a:ext>
                </a:extLst>
              </p:cNvPr>
              <p:cNvSpPr txBox="1"/>
              <p:nvPr/>
            </p:nvSpPr>
            <p:spPr>
              <a:xfrm>
                <a:off x="195105" y="4867192"/>
                <a:ext cx="6347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450 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ns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3F54B01-3383-422A-1619-D9EB514E6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05" y="4867192"/>
                <a:ext cx="634789" cy="246221"/>
              </a:xfrm>
              <a:prstGeom prst="rect">
                <a:avLst/>
              </a:prstGeom>
              <a:blipFill>
                <a:blip r:embed="rId8"/>
                <a:stretch>
                  <a:fillRect l="-7692" r="-3846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95D74D6B-7EAD-3C3A-874A-6F2AF5B6335A}"/>
              </a:ext>
            </a:extLst>
          </p:cNvPr>
          <p:cNvSpPr txBox="1"/>
          <p:nvPr/>
        </p:nvSpPr>
        <p:spPr>
          <a:xfrm>
            <a:off x="948942" y="2193196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7D16A9-6EFA-033C-26EB-84EEEB118552}"/>
              </a:ext>
            </a:extLst>
          </p:cNvPr>
          <p:cNvSpPr txBox="1"/>
          <p:nvPr/>
        </p:nvSpPr>
        <p:spPr>
          <a:xfrm>
            <a:off x="1002674" y="2811098"/>
            <a:ext cx="94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VDC: V2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D0EAA7-70EA-8549-3D7D-597159BC1C54}"/>
              </a:ext>
            </a:extLst>
          </p:cNvPr>
          <p:cNvSpPr txBox="1"/>
          <p:nvPr/>
        </p:nvSpPr>
        <p:spPr>
          <a:xfrm>
            <a:off x="1002673" y="3429000"/>
            <a:ext cx="94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U2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868AD4-6934-273F-CDD1-78C730C34F25}"/>
              </a:ext>
            </a:extLst>
          </p:cNvPr>
          <p:cNvSpPr txBox="1"/>
          <p:nvPr/>
        </p:nvSpPr>
        <p:spPr>
          <a:xfrm>
            <a:off x="1002672" y="4056081"/>
            <a:ext cx="94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V1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DEA26E-A404-97FA-8430-ACDC8C962A3C}"/>
              </a:ext>
            </a:extLst>
          </p:cNvPr>
          <p:cNvSpPr txBox="1"/>
          <p:nvPr/>
        </p:nvSpPr>
        <p:spPr>
          <a:xfrm>
            <a:off x="1002673" y="4667423"/>
            <a:ext cx="94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U1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375B31-8D95-6A29-9B22-25B5BF7AA078}"/>
              </a:ext>
            </a:extLst>
          </p:cNvPr>
          <p:cNvSpPr txBox="1"/>
          <p:nvPr/>
        </p:nvSpPr>
        <p:spPr>
          <a:xfrm>
            <a:off x="2430780" y="560570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Accepted track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3DDB51-002B-9289-24FC-00825EBE1E7C}"/>
              </a:ext>
            </a:extLst>
          </p:cNvPr>
          <p:cNvSpPr txBox="1"/>
          <p:nvPr/>
        </p:nvSpPr>
        <p:spPr>
          <a:xfrm>
            <a:off x="4016205" y="560570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Rejected Track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CEA4351-B801-C329-3533-5E4A84F685B2}"/>
              </a:ext>
            </a:extLst>
          </p:cNvPr>
          <p:cNvCxnSpPr>
            <a:cxnSpLocks/>
            <a:stCxn id="25" idx="0"/>
          </p:cNvCxnSpPr>
          <p:nvPr/>
        </p:nvCxnSpPr>
        <p:spPr>
          <a:xfrm flipH="1" flipV="1">
            <a:off x="3154680" y="5286171"/>
            <a:ext cx="76200" cy="319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F961F23-C4DE-DBD1-11F3-1B9C4784AB21}"/>
              </a:ext>
            </a:extLst>
          </p:cNvPr>
          <p:cNvCxnSpPr>
            <a:cxnSpLocks/>
          </p:cNvCxnSpPr>
          <p:nvPr/>
        </p:nvCxnSpPr>
        <p:spPr>
          <a:xfrm flipH="1" flipV="1">
            <a:off x="3954780" y="4581198"/>
            <a:ext cx="249555" cy="10165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Straight Arrow Connector 1026">
            <a:extLst>
              <a:ext uri="{FF2B5EF4-FFF2-40B4-BE49-F238E27FC236}">
                <a16:creationId xmlns:a16="http://schemas.microsoft.com/office/drawing/2014/main" id="{9A918433-E5B2-3219-0D1C-BE32658629F5}"/>
              </a:ext>
            </a:extLst>
          </p:cNvPr>
          <p:cNvCxnSpPr>
            <a:cxnSpLocks/>
            <a:stCxn id="1028" idx="2"/>
          </p:cNvCxnSpPr>
          <p:nvPr/>
        </p:nvCxnSpPr>
        <p:spPr>
          <a:xfrm>
            <a:off x="2757488" y="1764240"/>
            <a:ext cx="473392" cy="72178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extBox 1027">
            <a:extLst>
              <a:ext uri="{FF2B5EF4-FFF2-40B4-BE49-F238E27FC236}">
                <a16:creationId xmlns:a16="http://schemas.microsoft.com/office/drawing/2014/main" id="{8E75466A-3A79-A150-2A49-C4F59047A386}"/>
              </a:ext>
            </a:extLst>
          </p:cNvPr>
          <p:cNvSpPr txBox="1"/>
          <p:nvPr/>
        </p:nvSpPr>
        <p:spPr>
          <a:xfrm>
            <a:off x="2143125" y="1394908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S2 hit</a:t>
            </a:r>
          </a:p>
        </p:txBody>
      </p:sp>
      <p:sp>
        <p:nvSpPr>
          <p:cNvPr id="1030" name="TextBox 1029">
            <a:extLst>
              <a:ext uri="{FF2B5EF4-FFF2-40B4-BE49-F238E27FC236}">
                <a16:creationId xmlns:a16="http://schemas.microsoft.com/office/drawing/2014/main" id="{172BB931-47D2-788C-62AC-537BAC87711D}"/>
              </a:ext>
            </a:extLst>
          </p:cNvPr>
          <p:cNvSpPr txBox="1"/>
          <p:nvPr/>
        </p:nvSpPr>
        <p:spPr>
          <a:xfrm>
            <a:off x="7280732" y="5036755"/>
            <a:ext cx="710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wire #</a:t>
            </a:r>
          </a:p>
        </p:txBody>
      </p:sp>
      <p:sp>
        <p:nvSpPr>
          <p:cNvPr id="1032" name="TextBox 1031">
            <a:extLst>
              <a:ext uri="{FF2B5EF4-FFF2-40B4-BE49-F238E27FC236}">
                <a16:creationId xmlns:a16="http://schemas.microsoft.com/office/drawing/2014/main" id="{16E1C363-ABF2-C3E1-301A-CD3E58FF43C5}"/>
              </a:ext>
            </a:extLst>
          </p:cNvPr>
          <p:cNvSpPr txBox="1"/>
          <p:nvPr/>
        </p:nvSpPr>
        <p:spPr>
          <a:xfrm>
            <a:off x="7280732" y="4427309"/>
            <a:ext cx="710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wire #</a:t>
            </a:r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BD6DEA46-A31E-0967-1DB5-6B7E47943962}"/>
              </a:ext>
            </a:extLst>
          </p:cNvPr>
          <p:cNvSpPr txBox="1"/>
          <p:nvPr/>
        </p:nvSpPr>
        <p:spPr>
          <a:xfrm>
            <a:off x="7280732" y="3814809"/>
            <a:ext cx="710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wire #</a:t>
            </a:r>
          </a:p>
        </p:txBody>
      </p:sp>
      <p:sp>
        <p:nvSpPr>
          <p:cNvPr id="1034" name="TextBox 1033">
            <a:extLst>
              <a:ext uri="{FF2B5EF4-FFF2-40B4-BE49-F238E27FC236}">
                <a16:creationId xmlns:a16="http://schemas.microsoft.com/office/drawing/2014/main" id="{56B6B2A8-C04F-CBC5-5912-ED76CB3F38ED}"/>
              </a:ext>
            </a:extLst>
          </p:cNvPr>
          <p:cNvSpPr txBox="1"/>
          <p:nvPr/>
        </p:nvSpPr>
        <p:spPr>
          <a:xfrm>
            <a:off x="7285495" y="3196494"/>
            <a:ext cx="710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wire #</a:t>
            </a:r>
          </a:p>
        </p:txBody>
      </p:sp>
      <p:sp>
        <p:nvSpPr>
          <p:cNvPr id="1035" name="TextBox 1034">
            <a:extLst>
              <a:ext uri="{FF2B5EF4-FFF2-40B4-BE49-F238E27FC236}">
                <a16:creationId xmlns:a16="http://schemas.microsoft.com/office/drawing/2014/main" id="{7799A060-1C13-B7D1-E489-AAF22A1A7075}"/>
              </a:ext>
            </a:extLst>
          </p:cNvPr>
          <p:cNvSpPr txBox="1"/>
          <p:nvPr/>
        </p:nvSpPr>
        <p:spPr>
          <a:xfrm>
            <a:off x="7094867" y="2542335"/>
            <a:ext cx="940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paddle #</a:t>
            </a:r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id="{2CB299B7-C3E0-8E12-64F8-CA8F00FB1BF4}"/>
              </a:ext>
            </a:extLst>
          </p:cNvPr>
          <p:cNvSpPr txBox="1"/>
          <p:nvPr/>
        </p:nvSpPr>
        <p:spPr>
          <a:xfrm>
            <a:off x="3480176" y="1557475"/>
            <a:ext cx="2966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Track intercept with S2-plane</a:t>
            </a:r>
          </a:p>
        </p:txBody>
      </p: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40414859-A677-BE1B-BEDC-A2F66C593FDF}"/>
              </a:ext>
            </a:extLst>
          </p:cNvPr>
          <p:cNvCxnSpPr>
            <a:cxnSpLocks/>
            <a:endCxn id="1037" idx="1"/>
          </p:cNvCxnSpPr>
          <p:nvPr/>
        </p:nvCxnSpPr>
        <p:spPr>
          <a:xfrm flipV="1">
            <a:off x="3305175" y="1742141"/>
            <a:ext cx="175001" cy="661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3" name="TextBox 1042">
            <a:extLst>
              <a:ext uri="{FF2B5EF4-FFF2-40B4-BE49-F238E27FC236}">
                <a16:creationId xmlns:a16="http://schemas.microsoft.com/office/drawing/2014/main" id="{239EFB2A-8604-0621-5429-3A91D6568760}"/>
              </a:ext>
            </a:extLst>
          </p:cNvPr>
          <p:cNvSpPr txBox="1"/>
          <p:nvPr/>
        </p:nvSpPr>
        <p:spPr>
          <a:xfrm>
            <a:off x="3827496" y="1863313"/>
            <a:ext cx="1260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Track time</a:t>
            </a:r>
          </a:p>
        </p:txBody>
      </p:sp>
      <p:cxnSp>
        <p:nvCxnSpPr>
          <p:cNvPr id="1044" name="Straight Connector 1043">
            <a:extLst>
              <a:ext uri="{FF2B5EF4-FFF2-40B4-BE49-F238E27FC236}">
                <a16:creationId xmlns:a16="http://schemas.microsoft.com/office/drawing/2014/main" id="{F09C34F8-4257-C821-147D-C946E29C8EE4}"/>
              </a:ext>
            </a:extLst>
          </p:cNvPr>
          <p:cNvCxnSpPr>
            <a:cxnSpLocks/>
          </p:cNvCxnSpPr>
          <p:nvPr/>
        </p:nvCxnSpPr>
        <p:spPr>
          <a:xfrm flipV="1">
            <a:off x="3790783" y="2096936"/>
            <a:ext cx="87500" cy="477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3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ABF46-61AE-0837-44B6-77321194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Track Reconstruction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1664C8-80CF-34FE-9D01-148B22080B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8919" y="966055"/>
                <a:ext cx="8613524" cy="76288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2. The passage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through the drift-planes creates TDC hits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1664C8-80CF-34FE-9D01-148B22080B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8919" y="966055"/>
                <a:ext cx="8613524" cy="762883"/>
              </a:xfrm>
              <a:blipFill>
                <a:blip r:embed="rId3"/>
                <a:stretch>
                  <a:fillRect l="-920" t="-8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898DE-EF50-B8ED-F22F-9FC7260D1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Dark-Photon (A’) Search with APEX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A9AC21-69E0-F648-70B9-AF9B876B9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5202" name="Group 5201">
            <a:extLst>
              <a:ext uri="{FF2B5EF4-FFF2-40B4-BE49-F238E27FC236}">
                <a16:creationId xmlns:a16="http://schemas.microsoft.com/office/drawing/2014/main" id="{3D72F007-C65B-ED2B-CE81-1C942E29985D}"/>
              </a:ext>
            </a:extLst>
          </p:cNvPr>
          <p:cNvGrpSpPr/>
          <p:nvPr/>
        </p:nvGrpSpPr>
        <p:grpSpPr>
          <a:xfrm>
            <a:off x="2171399" y="1972061"/>
            <a:ext cx="5428731" cy="3663943"/>
            <a:chOff x="150237" y="3124578"/>
            <a:chExt cx="4012735" cy="270826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350F9DE-8B9E-395A-330E-70C46B351B64}"/>
                </a:ext>
              </a:extLst>
            </p:cNvPr>
            <p:cNvCxnSpPr/>
            <p:nvPr/>
          </p:nvCxnSpPr>
          <p:spPr>
            <a:xfrm>
              <a:off x="150237" y="5676325"/>
              <a:ext cx="2218099" cy="0"/>
            </a:xfrm>
            <a:prstGeom prst="line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0BF0B84-55C7-569B-A8A4-970C3EF489D1}"/>
                </a:ext>
              </a:extLst>
            </p:cNvPr>
            <p:cNvCxnSpPr/>
            <p:nvPr/>
          </p:nvCxnSpPr>
          <p:spPr>
            <a:xfrm>
              <a:off x="150237" y="5511853"/>
              <a:ext cx="2218099" cy="0"/>
            </a:xfrm>
            <a:prstGeom prst="line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DF6961E-1100-4AED-452C-929F6CF01A12}"/>
                </a:ext>
              </a:extLst>
            </p:cNvPr>
            <p:cNvCxnSpPr/>
            <p:nvPr/>
          </p:nvCxnSpPr>
          <p:spPr>
            <a:xfrm>
              <a:off x="764371" y="5185929"/>
              <a:ext cx="2218099" cy="0"/>
            </a:xfrm>
            <a:prstGeom prst="line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68DEF63-4F74-CBBB-2ECD-C5AE12168B92}"/>
                </a:ext>
              </a:extLst>
            </p:cNvPr>
            <p:cNvCxnSpPr/>
            <p:nvPr/>
          </p:nvCxnSpPr>
          <p:spPr>
            <a:xfrm>
              <a:off x="764371" y="5021457"/>
              <a:ext cx="2218099" cy="0"/>
            </a:xfrm>
            <a:prstGeom prst="line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5D13CD4-F9F6-6AB2-0006-89AAF9FA28F9}"/>
                </a:ext>
              </a:extLst>
            </p:cNvPr>
            <p:cNvCxnSpPr>
              <a:cxnSpLocks/>
            </p:cNvCxnSpPr>
            <p:nvPr/>
          </p:nvCxnSpPr>
          <p:spPr>
            <a:xfrm>
              <a:off x="2578496" y="3341967"/>
              <a:ext cx="1059507" cy="1059507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7F8960E-9E3D-4A36-B48B-549312BF976E}"/>
                </a:ext>
              </a:extLst>
            </p:cNvPr>
            <p:cNvSpPr txBox="1"/>
            <p:nvPr/>
          </p:nvSpPr>
          <p:spPr>
            <a:xfrm>
              <a:off x="2282586" y="3124578"/>
              <a:ext cx="466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D261287-C6A3-846A-A859-94435AEAF43A}"/>
                </a:ext>
              </a:extLst>
            </p:cNvPr>
            <p:cNvSpPr txBox="1"/>
            <p:nvPr/>
          </p:nvSpPr>
          <p:spPr>
            <a:xfrm>
              <a:off x="3003160" y="4978503"/>
              <a:ext cx="1159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U2 &amp; V2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5D3A824-6023-6F1A-FEAC-34791A12AB0B}"/>
                </a:ext>
              </a:extLst>
            </p:cNvPr>
            <p:cNvSpPr txBox="1"/>
            <p:nvPr/>
          </p:nvSpPr>
          <p:spPr>
            <a:xfrm>
              <a:off x="2368336" y="5463509"/>
              <a:ext cx="1159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U1 &amp; V1</a:t>
              </a: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EEA4F9F-85D2-69F5-BF68-A8BC72C5211D}"/>
              </a:ext>
            </a:extLst>
          </p:cNvPr>
          <p:cNvCxnSpPr>
            <a:cxnSpLocks/>
          </p:cNvCxnSpPr>
          <p:nvPr/>
        </p:nvCxnSpPr>
        <p:spPr>
          <a:xfrm>
            <a:off x="5792455" y="2603045"/>
            <a:ext cx="192606" cy="1926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A9F11BD-C71E-C4F3-DCB3-B72A96971C88}"/>
              </a:ext>
            </a:extLst>
          </p:cNvPr>
          <p:cNvCxnSpPr>
            <a:cxnSpLocks/>
          </p:cNvCxnSpPr>
          <p:nvPr/>
        </p:nvCxnSpPr>
        <p:spPr>
          <a:xfrm>
            <a:off x="3962347" y="4538302"/>
            <a:ext cx="2496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4" name="Straight Connector 5213">
            <a:extLst>
              <a:ext uri="{FF2B5EF4-FFF2-40B4-BE49-F238E27FC236}">
                <a16:creationId xmlns:a16="http://schemas.microsoft.com/office/drawing/2014/main" id="{AD9282EB-B6A3-2359-026D-C75E35BB8BD1}"/>
              </a:ext>
            </a:extLst>
          </p:cNvPr>
          <p:cNvCxnSpPr>
            <a:cxnSpLocks/>
          </p:cNvCxnSpPr>
          <p:nvPr/>
        </p:nvCxnSpPr>
        <p:spPr>
          <a:xfrm>
            <a:off x="4638622" y="4538302"/>
            <a:ext cx="2496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5" name="Straight Connector 5214">
            <a:extLst>
              <a:ext uri="{FF2B5EF4-FFF2-40B4-BE49-F238E27FC236}">
                <a16:creationId xmlns:a16="http://schemas.microsoft.com/office/drawing/2014/main" id="{32416AA7-D191-3C6B-39BA-05490B0DA410}"/>
              </a:ext>
            </a:extLst>
          </p:cNvPr>
          <p:cNvCxnSpPr>
            <a:cxnSpLocks/>
          </p:cNvCxnSpPr>
          <p:nvPr/>
        </p:nvCxnSpPr>
        <p:spPr>
          <a:xfrm>
            <a:off x="3757560" y="4760812"/>
            <a:ext cx="2496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874BE7C-63AD-578D-AC7A-1FA27A4F103C}"/>
              </a:ext>
            </a:extLst>
          </p:cNvPr>
          <p:cNvCxnSpPr>
            <a:cxnSpLocks/>
          </p:cNvCxnSpPr>
          <p:nvPr/>
        </p:nvCxnSpPr>
        <p:spPr>
          <a:xfrm>
            <a:off x="4348198" y="4760812"/>
            <a:ext cx="2496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F27526F-426B-C5E8-FE46-AA8F18C25B84}"/>
              </a:ext>
            </a:extLst>
          </p:cNvPr>
          <p:cNvCxnSpPr>
            <a:cxnSpLocks/>
          </p:cNvCxnSpPr>
          <p:nvPr/>
        </p:nvCxnSpPr>
        <p:spPr>
          <a:xfrm>
            <a:off x="3757560" y="5201747"/>
            <a:ext cx="2496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D60285D-2D3B-561B-CAF6-F40B9708FF98}"/>
              </a:ext>
            </a:extLst>
          </p:cNvPr>
          <p:cNvCxnSpPr>
            <a:cxnSpLocks/>
          </p:cNvCxnSpPr>
          <p:nvPr/>
        </p:nvCxnSpPr>
        <p:spPr>
          <a:xfrm>
            <a:off x="3483716" y="5424257"/>
            <a:ext cx="2496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EE8DD25-2ECE-4803-B499-1839DCD32D76}"/>
              </a:ext>
            </a:extLst>
          </p:cNvPr>
          <p:cNvCxnSpPr>
            <a:cxnSpLocks/>
          </p:cNvCxnSpPr>
          <p:nvPr/>
        </p:nvCxnSpPr>
        <p:spPr>
          <a:xfrm>
            <a:off x="3106287" y="5424257"/>
            <a:ext cx="2496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0253A9E-2565-47B3-E215-4FFAF4498C47}"/>
              </a:ext>
            </a:extLst>
          </p:cNvPr>
          <p:cNvCxnSpPr>
            <a:cxnSpLocks/>
          </p:cNvCxnSpPr>
          <p:nvPr/>
        </p:nvCxnSpPr>
        <p:spPr>
          <a:xfrm>
            <a:off x="3339253" y="5201747"/>
            <a:ext cx="2496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CA4F824-1845-FC8A-DA4F-B274D8E489D6}"/>
              </a:ext>
            </a:extLst>
          </p:cNvPr>
          <p:cNvCxnSpPr>
            <a:cxnSpLocks/>
          </p:cNvCxnSpPr>
          <p:nvPr/>
        </p:nvCxnSpPr>
        <p:spPr>
          <a:xfrm flipV="1">
            <a:off x="3106287" y="2177217"/>
            <a:ext cx="3313355" cy="3369404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C82DC69-294E-5979-AA19-168C4A723225}"/>
              </a:ext>
            </a:extLst>
          </p:cNvPr>
          <p:cNvCxnSpPr>
            <a:cxnSpLocks/>
          </p:cNvCxnSpPr>
          <p:nvPr/>
        </p:nvCxnSpPr>
        <p:spPr>
          <a:xfrm>
            <a:off x="6332467" y="3138924"/>
            <a:ext cx="192606" cy="1926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35A5938-2A5D-046D-6863-47099C4C64B6}"/>
              </a:ext>
            </a:extLst>
          </p:cNvPr>
          <p:cNvCxnSpPr>
            <a:cxnSpLocks/>
          </p:cNvCxnSpPr>
          <p:nvPr/>
        </p:nvCxnSpPr>
        <p:spPr>
          <a:xfrm flipV="1">
            <a:off x="3442810" y="2766023"/>
            <a:ext cx="3607395" cy="2780598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87D176-5160-F0F4-95D0-3CE59D0FD1CA}"/>
              </a:ext>
            </a:extLst>
          </p:cNvPr>
          <p:cNvCxnSpPr>
            <a:cxnSpLocks/>
          </p:cNvCxnSpPr>
          <p:nvPr/>
        </p:nvCxnSpPr>
        <p:spPr>
          <a:xfrm>
            <a:off x="4238675" y="2054854"/>
            <a:ext cx="1553780" cy="6608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93E0D83-C5F5-CCBF-642A-68095DD66259}"/>
              </a:ext>
            </a:extLst>
          </p:cNvPr>
          <p:cNvSpPr txBox="1"/>
          <p:nvPr/>
        </p:nvSpPr>
        <p:spPr>
          <a:xfrm>
            <a:off x="2743337" y="1385641"/>
            <a:ext cx="2527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Coinc S2 hit: </a:t>
            </a:r>
            <a:r>
              <a:rPr lang="en-US" dirty="0"/>
              <a:t>the timing of this S2-hit matches the other arm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8E6EBF9-BE9F-39B7-BBE9-20C410B0F566}"/>
              </a:ext>
            </a:extLst>
          </p:cNvPr>
          <p:cNvCxnSpPr>
            <a:cxnSpLocks/>
          </p:cNvCxnSpPr>
          <p:nvPr/>
        </p:nvCxnSpPr>
        <p:spPr>
          <a:xfrm flipH="1">
            <a:off x="6550930" y="2892490"/>
            <a:ext cx="711210" cy="3279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>
            <a:extLst>
              <a:ext uri="{FF2B5EF4-FFF2-40B4-BE49-F238E27FC236}">
                <a16:creationId xmlns:a16="http://schemas.microsoft.com/office/drawing/2014/main" id="{F86793F3-37E9-967D-A360-3BC16945DF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" t="18221" r="8176" b="5355"/>
          <a:stretch/>
        </p:blipFill>
        <p:spPr bwMode="auto">
          <a:xfrm>
            <a:off x="70849" y="2358045"/>
            <a:ext cx="3211594" cy="204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64F0E49-BA40-DA31-F136-4CF3C3D3F053}"/>
              </a:ext>
            </a:extLst>
          </p:cNvPr>
          <p:cNvSpPr txBox="1"/>
          <p:nvPr/>
        </p:nvSpPr>
        <p:spPr>
          <a:xfrm>
            <a:off x="7287997" y="2629916"/>
            <a:ext cx="21238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/>
              <a:t>Non</a:t>
            </a:r>
            <a:r>
              <a:rPr lang="en-US" b="1" dirty="0"/>
              <a:t>-Coinc S2 hit: </a:t>
            </a:r>
            <a:r>
              <a:rPr lang="en-US" dirty="0"/>
              <a:t>this hit can be rejected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553F9D6-3A1A-2125-BF8B-137C7C15823A}"/>
              </a:ext>
            </a:extLst>
          </p:cNvPr>
          <p:cNvCxnSpPr>
            <a:cxnSpLocks/>
          </p:cNvCxnSpPr>
          <p:nvPr/>
        </p:nvCxnSpPr>
        <p:spPr>
          <a:xfrm>
            <a:off x="2331754" y="2387182"/>
            <a:ext cx="0" cy="19145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7DFE5FC-57D6-9A4C-9E03-B8ED5E9434E9}"/>
              </a:ext>
            </a:extLst>
          </p:cNvPr>
          <p:cNvCxnSpPr>
            <a:cxnSpLocks/>
          </p:cNvCxnSpPr>
          <p:nvPr/>
        </p:nvCxnSpPr>
        <p:spPr>
          <a:xfrm>
            <a:off x="1664369" y="2387182"/>
            <a:ext cx="0" cy="19145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0678522-485A-770E-2CFB-70DDF403F726}"/>
                  </a:ext>
                </a:extLst>
              </p:cNvPr>
              <p:cNvSpPr txBox="1"/>
              <p:nvPr/>
            </p:nvSpPr>
            <p:spPr>
              <a:xfrm>
                <a:off x="919897" y="1901291"/>
                <a:ext cx="1654299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0678522-485A-770E-2CFB-70DDF403F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97" y="1901291"/>
                <a:ext cx="1654299" cy="385555"/>
              </a:xfrm>
              <a:prstGeom prst="rect">
                <a:avLst/>
              </a:prstGeom>
              <a:blipFill>
                <a:blip r:embed="rId5"/>
                <a:stretch>
                  <a:fillRect l="-4059" r="-1845"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85" name="TextBox 5184">
                <a:extLst>
                  <a:ext uri="{FF2B5EF4-FFF2-40B4-BE49-F238E27FC236}">
                    <a16:creationId xmlns:a16="http://schemas.microsoft.com/office/drawing/2014/main" id="{5E282C0D-2781-552F-5E7A-E03F19DE22C8}"/>
                  </a:ext>
                </a:extLst>
              </p:cNvPr>
              <p:cNvSpPr txBox="1"/>
              <p:nvPr/>
            </p:nvSpPr>
            <p:spPr>
              <a:xfrm>
                <a:off x="1987975" y="4330897"/>
                <a:ext cx="631874" cy="444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185" name="TextBox 5184">
                <a:extLst>
                  <a:ext uri="{FF2B5EF4-FFF2-40B4-BE49-F238E27FC236}">
                    <a16:creationId xmlns:a16="http://schemas.microsoft.com/office/drawing/2014/main" id="{5E282C0D-2781-552F-5E7A-E03F19DE2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975" y="4330897"/>
                <a:ext cx="631874" cy="444161"/>
              </a:xfrm>
              <a:prstGeom prst="rect">
                <a:avLst/>
              </a:prstGeom>
              <a:blipFill>
                <a:blip r:embed="rId6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86" name="TextBox 5185">
                <a:extLst>
                  <a:ext uri="{FF2B5EF4-FFF2-40B4-BE49-F238E27FC236}">
                    <a16:creationId xmlns:a16="http://schemas.microsoft.com/office/drawing/2014/main" id="{91611427-B400-8763-8D07-941A6BC8B674}"/>
                  </a:ext>
                </a:extLst>
              </p:cNvPr>
              <p:cNvSpPr txBox="1"/>
              <p:nvPr/>
            </p:nvSpPr>
            <p:spPr>
              <a:xfrm>
                <a:off x="1328110" y="4330897"/>
                <a:ext cx="631874" cy="444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186" name="TextBox 5185">
                <a:extLst>
                  <a:ext uri="{FF2B5EF4-FFF2-40B4-BE49-F238E27FC236}">
                    <a16:creationId xmlns:a16="http://schemas.microsoft.com/office/drawing/2014/main" id="{91611427-B400-8763-8D07-941A6BC8B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110" y="4330897"/>
                <a:ext cx="631874" cy="444161"/>
              </a:xfrm>
              <a:prstGeom prst="rect">
                <a:avLst/>
              </a:prstGeom>
              <a:blipFill>
                <a:blip r:embed="rId7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87" name="TextBox 5186">
                <a:extLst>
                  <a:ext uri="{FF2B5EF4-FFF2-40B4-BE49-F238E27FC236}">
                    <a16:creationId xmlns:a16="http://schemas.microsoft.com/office/drawing/2014/main" id="{5816051A-3FE3-FE5D-1BC4-6825B70DD82F}"/>
                  </a:ext>
                </a:extLst>
              </p:cNvPr>
              <p:cNvSpPr txBox="1"/>
              <p:nvPr/>
            </p:nvSpPr>
            <p:spPr>
              <a:xfrm>
                <a:off x="5551427" y="2830578"/>
                <a:ext cx="631874" cy="444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187" name="TextBox 5186">
                <a:extLst>
                  <a:ext uri="{FF2B5EF4-FFF2-40B4-BE49-F238E27FC236}">
                    <a16:creationId xmlns:a16="http://schemas.microsoft.com/office/drawing/2014/main" id="{5816051A-3FE3-FE5D-1BC4-6825B70DD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427" y="2830578"/>
                <a:ext cx="631874" cy="444161"/>
              </a:xfrm>
              <a:prstGeom prst="rect">
                <a:avLst/>
              </a:prstGeom>
              <a:blipFill>
                <a:blip r:embed="rId8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88" name="TextBox 5187">
                <a:extLst>
                  <a:ext uri="{FF2B5EF4-FFF2-40B4-BE49-F238E27FC236}">
                    <a16:creationId xmlns:a16="http://schemas.microsoft.com/office/drawing/2014/main" id="{06B189ED-A731-4F23-AD92-60BC07DF6B0F}"/>
                  </a:ext>
                </a:extLst>
              </p:cNvPr>
              <p:cNvSpPr txBox="1"/>
              <p:nvPr/>
            </p:nvSpPr>
            <p:spPr>
              <a:xfrm>
                <a:off x="6062731" y="3353541"/>
                <a:ext cx="631874" cy="444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188" name="TextBox 5187">
                <a:extLst>
                  <a:ext uri="{FF2B5EF4-FFF2-40B4-BE49-F238E27FC236}">
                    <a16:creationId xmlns:a16="http://schemas.microsoft.com/office/drawing/2014/main" id="{06B189ED-A731-4F23-AD92-60BC07DF6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731" y="3353541"/>
                <a:ext cx="631874" cy="444161"/>
              </a:xfrm>
              <a:prstGeom prst="rect">
                <a:avLst/>
              </a:prstGeom>
              <a:blipFill>
                <a:blip r:embed="rId9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89" name="Multiplication Sign 5188">
            <a:extLst>
              <a:ext uri="{FF2B5EF4-FFF2-40B4-BE49-F238E27FC236}">
                <a16:creationId xmlns:a16="http://schemas.microsoft.com/office/drawing/2014/main" id="{A8DF77B6-52D9-4363-624A-6567F92800D4}"/>
              </a:ext>
            </a:extLst>
          </p:cNvPr>
          <p:cNvSpPr/>
          <p:nvPr/>
        </p:nvSpPr>
        <p:spPr>
          <a:xfrm>
            <a:off x="1322150" y="4292146"/>
            <a:ext cx="542160" cy="542160"/>
          </a:xfrm>
          <a:prstGeom prst="mathMultiply">
            <a:avLst>
              <a:gd name="adj1" fmla="val 12979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18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BD40B5-627D-0494-12EC-875867ADBAD9}"/>
              </a:ext>
            </a:extLst>
          </p:cNvPr>
          <p:cNvCxnSpPr>
            <a:cxnSpLocks/>
            <a:endCxn id="15" idx="2"/>
          </p:cNvCxnSpPr>
          <p:nvPr/>
        </p:nvCxnSpPr>
        <p:spPr>
          <a:xfrm flipH="1">
            <a:off x="3622973" y="2795651"/>
            <a:ext cx="2354580" cy="263510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0E3552-D44F-79FA-4DCF-33F54A612572}"/>
              </a:ext>
            </a:extLst>
          </p:cNvPr>
          <p:cNvCxnSpPr/>
          <p:nvPr/>
        </p:nvCxnSpPr>
        <p:spPr>
          <a:xfrm flipH="1">
            <a:off x="2679826" y="2603045"/>
            <a:ext cx="3112629" cy="282121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EF2C1C2-D901-94F0-4BBA-77E4C3CDC704}"/>
              </a:ext>
            </a:extLst>
          </p:cNvPr>
          <p:cNvSpPr/>
          <p:nvPr/>
        </p:nvSpPr>
        <p:spPr>
          <a:xfrm>
            <a:off x="2693333" y="2596117"/>
            <a:ext cx="3284220" cy="2834640"/>
          </a:xfrm>
          <a:custGeom>
            <a:avLst/>
            <a:gdLst>
              <a:gd name="connsiteX0" fmla="*/ 3116580 w 3284220"/>
              <a:gd name="connsiteY0" fmla="*/ 0 h 2834640"/>
              <a:gd name="connsiteX1" fmla="*/ 3284220 w 3284220"/>
              <a:gd name="connsiteY1" fmla="*/ 175260 h 2834640"/>
              <a:gd name="connsiteX2" fmla="*/ 929640 w 3284220"/>
              <a:gd name="connsiteY2" fmla="*/ 2834640 h 2834640"/>
              <a:gd name="connsiteX3" fmla="*/ 0 w 3284220"/>
              <a:gd name="connsiteY3" fmla="*/ 2834640 h 2834640"/>
              <a:gd name="connsiteX4" fmla="*/ 3116580 w 3284220"/>
              <a:gd name="connsiteY4" fmla="*/ 0 h 28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4220" h="2834640">
                <a:moveTo>
                  <a:pt x="3116580" y="0"/>
                </a:moveTo>
                <a:lnTo>
                  <a:pt x="3284220" y="175260"/>
                </a:lnTo>
                <a:lnTo>
                  <a:pt x="929640" y="2834640"/>
                </a:lnTo>
                <a:lnTo>
                  <a:pt x="0" y="2834640"/>
                </a:lnTo>
                <a:lnTo>
                  <a:pt x="3116580" y="0"/>
                </a:lnTo>
                <a:close/>
              </a:path>
            </a:pathLst>
          </a:custGeom>
          <a:solidFill>
            <a:srgbClr val="0070C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3ABF46-61AE-0837-44B6-77321194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Track Reconstruction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1664C8-80CF-34FE-9D01-148B22080B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8919" y="966055"/>
                <a:ext cx="8613524" cy="76288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2. The passage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through the drift-planes creates TDC hits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1664C8-80CF-34FE-9D01-148B22080B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8919" y="966055"/>
                <a:ext cx="8613524" cy="762883"/>
              </a:xfrm>
              <a:blipFill>
                <a:blip r:embed="rId3"/>
                <a:stretch>
                  <a:fillRect l="-920" t="-8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898DE-EF50-B8ED-F22F-9FC7260D1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Dark-Photon (A’) Search with APEX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A9AC21-69E0-F648-70B9-AF9B876B9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5202" name="Group 5201">
            <a:extLst>
              <a:ext uri="{FF2B5EF4-FFF2-40B4-BE49-F238E27FC236}">
                <a16:creationId xmlns:a16="http://schemas.microsoft.com/office/drawing/2014/main" id="{3D72F007-C65B-ED2B-CE81-1C942E29985D}"/>
              </a:ext>
            </a:extLst>
          </p:cNvPr>
          <p:cNvGrpSpPr/>
          <p:nvPr/>
        </p:nvGrpSpPr>
        <p:grpSpPr>
          <a:xfrm>
            <a:off x="2171399" y="1972061"/>
            <a:ext cx="5428731" cy="3663943"/>
            <a:chOff x="150237" y="3124578"/>
            <a:chExt cx="4012735" cy="270826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350F9DE-8B9E-395A-330E-70C46B351B64}"/>
                </a:ext>
              </a:extLst>
            </p:cNvPr>
            <p:cNvCxnSpPr/>
            <p:nvPr/>
          </p:nvCxnSpPr>
          <p:spPr>
            <a:xfrm>
              <a:off x="150237" y="5676325"/>
              <a:ext cx="2218099" cy="0"/>
            </a:xfrm>
            <a:prstGeom prst="line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0BF0B84-55C7-569B-A8A4-970C3EF489D1}"/>
                </a:ext>
              </a:extLst>
            </p:cNvPr>
            <p:cNvCxnSpPr/>
            <p:nvPr/>
          </p:nvCxnSpPr>
          <p:spPr>
            <a:xfrm>
              <a:off x="150237" y="5511853"/>
              <a:ext cx="2218099" cy="0"/>
            </a:xfrm>
            <a:prstGeom prst="line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DF6961E-1100-4AED-452C-929F6CF01A12}"/>
                </a:ext>
              </a:extLst>
            </p:cNvPr>
            <p:cNvCxnSpPr/>
            <p:nvPr/>
          </p:nvCxnSpPr>
          <p:spPr>
            <a:xfrm>
              <a:off x="764371" y="5185929"/>
              <a:ext cx="2218099" cy="0"/>
            </a:xfrm>
            <a:prstGeom prst="line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68DEF63-4F74-CBBB-2ECD-C5AE12168B92}"/>
                </a:ext>
              </a:extLst>
            </p:cNvPr>
            <p:cNvCxnSpPr/>
            <p:nvPr/>
          </p:nvCxnSpPr>
          <p:spPr>
            <a:xfrm>
              <a:off x="764371" y="5021457"/>
              <a:ext cx="2218099" cy="0"/>
            </a:xfrm>
            <a:prstGeom prst="line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5D13CD4-F9F6-6AB2-0006-89AAF9FA28F9}"/>
                </a:ext>
              </a:extLst>
            </p:cNvPr>
            <p:cNvCxnSpPr>
              <a:cxnSpLocks/>
            </p:cNvCxnSpPr>
            <p:nvPr/>
          </p:nvCxnSpPr>
          <p:spPr>
            <a:xfrm>
              <a:off x="2578496" y="3341967"/>
              <a:ext cx="1059507" cy="1059507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7F8960E-9E3D-4A36-B48B-549312BF976E}"/>
                </a:ext>
              </a:extLst>
            </p:cNvPr>
            <p:cNvSpPr txBox="1"/>
            <p:nvPr/>
          </p:nvSpPr>
          <p:spPr>
            <a:xfrm>
              <a:off x="2282586" y="3124578"/>
              <a:ext cx="466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D261287-C6A3-846A-A859-94435AEAF43A}"/>
                </a:ext>
              </a:extLst>
            </p:cNvPr>
            <p:cNvSpPr txBox="1"/>
            <p:nvPr/>
          </p:nvSpPr>
          <p:spPr>
            <a:xfrm>
              <a:off x="3003160" y="4978503"/>
              <a:ext cx="1159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U2 &amp; V2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5D3A824-6023-6F1A-FEAC-34791A12AB0B}"/>
                </a:ext>
              </a:extLst>
            </p:cNvPr>
            <p:cNvSpPr txBox="1"/>
            <p:nvPr/>
          </p:nvSpPr>
          <p:spPr>
            <a:xfrm>
              <a:off x="2368336" y="5463509"/>
              <a:ext cx="1159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U1 &amp; V1</a:t>
              </a: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EEA4F9F-85D2-69F5-BF68-A8BC72C5211D}"/>
              </a:ext>
            </a:extLst>
          </p:cNvPr>
          <p:cNvCxnSpPr>
            <a:cxnSpLocks/>
          </p:cNvCxnSpPr>
          <p:nvPr/>
        </p:nvCxnSpPr>
        <p:spPr>
          <a:xfrm>
            <a:off x="5792455" y="2603045"/>
            <a:ext cx="192606" cy="1926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A9F11BD-C71E-C4F3-DCB3-B72A96971C88}"/>
              </a:ext>
            </a:extLst>
          </p:cNvPr>
          <p:cNvCxnSpPr>
            <a:cxnSpLocks/>
          </p:cNvCxnSpPr>
          <p:nvPr/>
        </p:nvCxnSpPr>
        <p:spPr>
          <a:xfrm>
            <a:off x="3962347" y="4538302"/>
            <a:ext cx="2496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4" name="Straight Connector 5213">
            <a:extLst>
              <a:ext uri="{FF2B5EF4-FFF2-40B4-BE49-F238E27FC236}">
                <a16:creationId xmlns:a16="http://schemas.microsoft.com/office/drawing/2014/main" id="{AD9282EB-B6A3-2359-026D-C75E35BB8BD1}"/>
              </a:ext>
            </a:extLst>
          </p:cNvPr>
          <p:cNvCxnSpPr>
            <a:cxnSpLocks/>
          </p:cNvCxnSpPr>
          <p:nvPr/>
        </p:nvCxnSpPr>
        <p:spPr>
          <a:xfrm>
            <a:off x="4638622" y="4538302"/>
            <a:ext cx="2496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5" name="Straight Connector 5214">
            <a:extLst>
              <a:ext uri="{FF2B5EF4-FFF2-40B4-BE49-F238E27FC236}">
                <a16:creationId xmlns:a16="http://schemas.microsoft.com/office/drawing/2014/main" id="{32416AA7-D191-3C6B-39BA-05490B0DA410}"/>
              </a:ext>
            </a:extLst>
          </p:cNvPr>
          <p:cNvCxnSpPr>
            <a:cxnSpLocks/>
          </p:cNvCxnSpPr>
          <p:nvPr/>
        </p:nvCxnSpPr>
        <p:spPr>
          <a:xfrm>
            <a:off x="3757560" y="4760812"/>
            <a:ext cx="2496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874BE7C-63AD-578D-AC7A-1FA27A4F103C}"/>
              </a:ext>
            </a:extLst>
          </p:cNvPr>
          <p:cNvCxnSpPr>
            <a:cxnSpLocks/>
          </p:cNvCxnSpPr>
          <p:nvPr/>
        </p:nvCxnSpPr>
        <p:spPr>
          <a:xfrm>
            <a:off x="4348198" y="4760812"/>
            <a:ext cx="2496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F27526F-426B-C5E8-FE46-AA8F18C25B84}"/>
              </a:ext>
            </a:extLst>
          </p:cNvPr>
          <p:cNvCxnSpPr>
            <a:cxnSpLocks/>
          </p:cNvCxnSpPr>
          <p:nvPr/>
        </p:nvCxnSpPr>
        <p:spPr>
          <a:xfrm>
            <a:off x="3757560" y="5201747"/>
            <a:ext cx="2496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D60285D-2D3B-561B-CAF6-F40B9708FF98}"/>
              </a:ext>
            </a:extLst>
          </p:cNvPr>
          <p:cNvCxnSpPr>
            <a:cxnSpLocks/>
          </p:cNvCxnSpPr>
          <p:nvPr/>
        </p:nvCxnSpPr>
        <p:spPr>
          <a:xfrm>
            <a:off x="3483716" y="5424257"/>
            <a:ext cx="2496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EE8DD25-2ECE-4803-B499-1839DCD32D76}"/>
              </a:ext>
            </a:extLst>
          </p:cNvPr>
          <p:cNvCxnSpPr>
            <a:cxnSpLocks/>
          </p:cNvCxnSpPr>
          <p:nvPr/>
        </p:nvCxnSpPr>
        <p:spPr>
          <a:xfrm>
            <a:off x="3106287" y="5424257"/>
            <a:ext cx="2496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0253A9E-2565-47B3-E215-4FFAF4498C47}"/>
              </a:ext>
            </a:extLst>
          </p:cNvPr>
          <p:cNvCxnSpPr>
            <a:cxnSpLocks/>
          </p:cNvCxnSpPr>
          <p:nvPr/>
        </p:nvCxnSpPr>
        <p:spPr>
          <a:xfrm>
            <a:off x="3339253" y="5201747"/>
            <a:ext cx="2496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CA4F824-1845-FC8A-DA4F-B274D8E489D6}"/>
              </a:ext>
            </a:extLst>
          </p:cNvPr>
          <p:cNvCxnSpPr>
            <a:cxnSpLocks/>
          </p:cNvCxnSpPr>
          <p:nvPr/>
        </p:nvCxnSpPr>
        <p:spPr>
          <a:xfrm flipV="1">
            <a:off x="3106287" y="2177217"/>
            <a:ext cx="3313355" cy="3369404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35A5938-2A5D-046D-6863-47099C4C64B6}"/>
              </a:ext>
            </a:extLst>
          </p:cNvPr>
          <p:cNvCxnSpPr>
            <a:cxnSpLocks/>
          </p:cNvCxnSpPr>
          <p:nvPr/>
        </p:nvCxnSpPr>
        <p:spPr>
          <a:xfrm flipV="1">
            <a:off x="3442810" y="2766023"/>
            <a:ext cx="3607395" cy="2780598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87D176-5160-F0F4-95D0-3CE59D0FD1CA}"/>
              </a:ext>
            </a:extLst>
          </p:cNvPr>
          <p:cNvCxnSpPr>
            <a:cxnSpLocks/>
          </p:cNvCxnSpPr>
          <p:nvPr/>
        </p:nvCxnSpPr>
        <p:spPr>
          <a:xfrm>
            <a:off x="4238675" y="2054854"/>
            <a:ext cx="1553780" cy="6608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93E0D83-C5F5-CCBF-642A-68095DD66259}"/>
              </a:ext>
            </a:extLst>
          </p:cNvPr>
          <p:cNvSpPr txBox="1"/>
          <p:nvPr/>
        </p:nvSpPr>
        <p:spPr>
          <a:xfrm>
            <a:off x="2743337" y="1385641"/>
            <a:ext cx="2527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Coinc S2 hit: </a:t>
            </a:r>
            <a:r>
              <a:rPr lang="en-US" dirty="0"/>
              <a:t>the timing of this S2-hit matches the other arm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87" name="TextBox 5186">
                <a:extLst>
                  <a:ext uri="{FF2B5EF4-FFF2-40B4-BE49-F238E27FC236}">
                    <a16:creationId xmlns:a16="http://schemas.microsoft.com/office/drawing/2014/main" id="{5816051A-3FE3-FE5D-1BC4-6825B70DD82F}"/>
                  </a:ext>
                </a:extLst>
              </p:cNvPr>
              <p:cNvSpPr txBox="1"/>
              <p:nvPr/>
            </p:nvSpPr>
            <p:spPr>
              <a:xfrm>
                <a:off x="5551427" y="2830578"/>
                <a:ext cx="631874" cy="444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187" name="TextBox 5186">
                <a:extLst>
                  <a:ext uri="{FF2B5EF4-FFF2-40B4-BE49-F238E27FC236}">
                    <a16:creationId xmlns:a16="http://schemas.microsoft.com/office/drawing/2014/main" id="{5816051A-3FE3-FE5D-1BC4-6825B70DD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427" y="2830578"/>
                <a:ext cx="631874" cy="444161"/>
              </a:xfrm>
              <a:prstGeom prst="rect">
                <a:avLst/>
              </a:prstGeom>
              <a:blipFill>
                <a:blip r:embed="rId4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D5F51F89-EB72-D1A0-8FB2-C9300013B83C}"/>
              </a:ext>
            </a:extLst>
          </p:cNvPr>
          <p:cNvSpPr txBox="1"/>
          <p:nvPr/>
        </p:nvSpPr>
        <p:spPr>
          <a:xfrm>
            <a:off x="455144" y="2697045"/>
            <a:ext cx="2527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S2 hit is selected, it can be used to </a:t>
            </a:r>
            <a:r>
              <a:rPr lang="en-US" b="1" i="1" dirty="0"/>
              <a:t>only</a:t>
            </a:r>
            <a:r>
              <a:rPr lang="en-US" b="1" dirty="0"/>
              <a:t> </a:t>
            </a:r>
            <a:r>
              <a:rPr lang="en-US" dirty="0"/>
              <a:t>look at parts of VDC where matching track could be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A671D89-00AE-AB04-B91A-42C0A31CD92A}"/>
              </a:ext>
            </a:extLst>
          </p:cNvPr>
          <p:cNvCxnSpPr>
            <a:cxnSpLocks/>
          </p:cNvCxnSpPr>
          <p:nvPr/>
        </p:nvCxnSpPr>
        <p:spPr>
          <a:xfrm>
            <a:off x="2727629" y="3435454"/>
            <a:ext cx="1417651" cy="6248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269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175027"/>
            <a:ext cx="8464378" cy="487490"/>
          </a:xfrm>
        </p:spPr>
        <p:txBody>
          <a:bodyPr>
            <a:noAutofit/>
          </a:bodyPr>
          <a:lstStyle/>
          <a:p>
            <a:r>
              <a:rPr lang="en-US" sz="3200" dirty="0"/>
              <a:t>Outline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Dark-Photon (</a:t>
            </a:r>
            <a:r>
              <a:rPr lang="en-US" i="1" dirty="0"/>
              <a:t>A’</a:t>
            </a:r>
            <a:r>
              <a:rPr lang="en-US" dirty="0"/>
              <a:t>) Search with APEX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1DEEF-A00D-2568-3A1B-6B0FC568E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09" y="966055"/>
            <a:ext cx="8230088" cy="333924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Background: Dark Matter &amp; the </a:t>
            </a:r>
            <a:r>
              <a:rPr lang="en-US" i="1" dirty="0"/>
              <a:t>A’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APEX experimental Setup</a:t>
            </a:r>
          </a:p>
          <a:p>
            <a:pPr>
              <a:lnSpc>
                <a:spcPct val="150000"/>
              </a:lnSpc>
            </a:pPr>
            <a:r>
              <a:rPr lang="en-US" dirty="0"/>
              <a:t>Analysis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Challenges, methods, results</a:t>
            </a:r>
          </a:p>
          <a:p>
            <a:pPr>
              <a:lnSpc>
                <a:spcPct val="150000"/>
              </a:lnSpc>
            </a:pPr>
            <a:r>
              <a:rPr lang="en-US" dirty="0"/>
              <a:t>Next Steps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New Optics Approach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4EBBDF-ADBE-7D01-7E47-0B3A7944F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114" y="6403998"/>
            <a:ext cx="432403" cy="43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60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ABF46-61AE-0837-44B6-77321194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Track Reconstruction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664C8-80CF-34FE-9D01-148B22080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66055"/>
            <a:ext cx="8613524" cy="7628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Particle passage through drift-planes create TDC hits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898DE-EF50-B8ED-F22F-9FC7260D1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Dark-Photon (</a:t>
            </a:r>
            <a:r>
              <a:rPr lang="en-US" i="1" dirty="0"/>
              <a:t>A’</a:t>
            </a:r>
            <a:r>
              <a:rPr lang="en-US" dirty="0"/>
              <a:t>) Search with APEX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A9AC21-69E0-F648-70B9-AF9B876B9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128" name="TextBox 5127">
            <a:extLst>
              <a:ext uri="{FF2B5EF4-FFF2-40B4-BE49-F238E27FC236}">
                <a16:creationId xmlns:a16="http://schemas.microsoft.com/office/drawing/2014/main" id="{3378FCA4-6B0B-2D72-9255-43E4DA44B7FE}"/>
              </a:ext>
            </a:extLst>
          </p:cNvPr>
          <p:cNvSpPr txBox="1"/>
          <p:nvPr/>
        </p:nvSpPr>
        <p:spPr>
          <a:xfrm>
            <a:off x="7967760" y="4161590"/>
            <a:ext cx="81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Wire #</a:t>
            </a:r>
          </a:p>
        </p:txBody>
      </p:sp>
      <p:sp>
        <p:nvSpPr>
          <p:cNvPr id="5129" name="TextBox 5128">
            <a:extLst>
              <a:ext uri="{FF2B5EF4-FFF2-40B4-BE49-F238E27FC236}">
                <a16:creationId xmlns:a16="http://schemas.microsoft.com/office/drawing/2014/main" id="{010F108A-3A0B-5582-2CFC-D21784CCD762}"/>
              </a:ext>
            </a:extLst>
          </p:cNvPr>
          <p:cNvSpPr txBox="1"/>
          <p:nvPr/>
        </p:nvSpPr>
        <p:spPr>
          <a:xfrm rot="16200000">
            <a:off x="2927742" y="1982680"/>
            <a:ext cx="147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TDC time (ns)</a:t>
            </a:r>
          </a:p>
        </p:txBody>
      </p:sp>
      <p:grpSp>
        <p:nvGrpSpPr>
          <p:cNvPr id="5198" name="Group 5197">
            <a:extLst>
              <a:ext uri="{FF2B5EF4-FFF2-40B4-BE49-F238E27FC236}">
                <a16:creationId xmlns:a16="http://schemas.microsoft.com/office/drawing/2014/main" id="{3EE44996-24C1-68FC-D40E-EF68A1E1EF13}"/>
              </a:ext>
            </a:extLst>
          </p:cNvPr>
          <p:cNvGrpSpPr/>
          <p:nvPr/>
        </p:nvGrpSpPr>
        <p:grpSpPr>
          <a:xfrm>
            <a:off x="3841342" y="1054211"/>
            <a:ext cx="4879092" cy="3121414"/>
            <a:chOff x="4120336" y="1129622"/>
            <a:chExt cx="4879092" cy="312141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F5A46E-D6C1-5C8F-627E-CC73654D3DBE}"/>
                </a:ext>
              </a:extLst>
            </p:cNvPr>
            <p:cNvSpPr/>
            <p:nvPr/>
          </p:nvSpPr>
          <p:spPr>
            <a:xfrm>
              <a:off x="4431739" y="1764108"/>
              <a:ext cx="4567689" cy="24728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133" name="Straight Connector 5132">
              <a:extLst>
                <a:ext uri="{FF2B5EF4-FFF2-40B4-BE49-F238E27FC236}">
                  <a16:creationId xmlns:a16="http://schemas.microsoft.com/office/drawing/2014/main" id="{2FC22E86-62A7-BAAB-C736-45498722746E}"/>
                </a:ext>
              </a:extLst>
            </p:cNvPr>
            <p:cNvCxnSpPr/>
            <p:nvPr/>
          </p:nvCxnSpPr>
          <p:spPr>
            <a:xfrm>
              <a:off x="4762965" y="1764108"/>
              <a:ext cx="0" cy="24728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4" name="Straight Connector 5133">
              <a:extLst>
                <a:ext uri="{FF2B5EF4-FFF2-40B4-BE49-F238E27FC236}">
                  <a16:creationId xmlns:a16="http://schemas.microsoft.com/office/drawing/2014/main" id="{2409120B-7F8C-DEA6-578C-0B13652D6AC0}"/>
                </a:ext>
              </a:extLst>
            </p:cNvPr>
            <p:cNvCxnSpPr/>
            <p:nvPr/>
          </p:nvCxnSpPr>
          <p:spPr>
            <a:xfrm>
              <a:off x="5099515" y="1764107"/>
              <a:ext cx="0" cy="24728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6" name="Straight Connector 5135">
              <a:extLst>
                <a:ext uri="{FF2B5EF4-FFF2-40B4-BE49-F238E27FC236}">
                  <a16:creationId xmlns:a16="http://schemas.microsoft.com/office/drawing/2014/main" id="{20BC3434-CB89-AD64-73EC-64C259FC8272}"/>
                </a:ext>
              </a:extLst>
            </p:cNvPr>
            <p:cNvCxnSpPr/>
            <p:nvPr/>
          </p:nvCxnSpPr>
          <p:spPr>
            <a:xfrm>
              <a:off x="5436065" y="1769497"/>
              <a:ext cx="0" cy="24728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8" name="Straight Connector 5137">
              <a:extLst>
                <a:ext uri="{FF2B5EF4-FFF2-40B4-BE49-F238E27FC236}">
                  <a16:creationId xmlns:a16="http://schemas.microsoft.com/office/drawing/2014/main" id="{42068D4C-2E12-B0F9-D7A0-AFC9C8046AFB}"/>
                </a:ext>
              </a:extLst>
            </p:cNvPr>
            <p:cNvCxnSpPr/>
            <p:nvPr/>
          </p:nvCxnSpPr>
          <p:spPr>
            <a:xfrm>
              <a:off x="5772615" y="1772752"/>
              <a:ext cx="0" cy="24728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9" name="Straight Connector 5138">
              <a:extLst>
                <a:ext uri="{FF2B5EF4-FFF2-40B4-BE49-F238E27FC236}">
                  <a16:creationId xmlns:a16="http://schemas.microsoft.com/office/drawing/2014/main" id="{DF85C8F6-67E1-9F07-1552-2493142D5130}"/>
                </a:ext>
              </a:extLst>
            </p:cNvPr>
            <p:cNvCxnSpPr/>
            <p:nvPr/>
          </p:nvCxnSpPr>
          <p:spPr>
            <a:xfrm>
              <a:off x="6109165" y="1778142"/>
              <a:ext cx="0" cy="24728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1" name="Straight Connector 5140">
              <a:extLst>
                <a:ext uri="{FF2B5EF4-FFF2-40B4-BE49-F238E27FC236}">
                  <a16:creationId xmlns:a16="http://schemas.microsoft.com/office/drawing/2014/main" id="{680850A4-5106-D088-60BC-82D27F1C9A36}"/>
                </a:ext>
              </a:extLst>
            </p:cNvPr>
            <p:cNvCxnSpPr/>
            <p:nvPr/>
          </p:nvCxnSpPr>
          <p:spPr>
            <a:xfrm>
              <a:off x="6439365" y="1764107"/>
              <a:ext cx="0" cy="24728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2" name="Straight Connector 5141">
              <a:extLst>
                <a:ext uri="{FF2B5EF4-FFF2-40B4-BE49-F238E27FC236}">
                  <a16:creationId xmlns:a16="http://schemas.microsoft.com/office/drawing/2014/main" id="{E934510E-9F54-1246-50F8-AA79886D7A01}"/>
                </a:ext>
              </a:extLst>
            </p:cNvPr>
            <p:cNvCxnSpPr/>
            <p:nvPr/>
          </p:nvCxnSpPr>
          <p:spPr>
            <a:xfrm>
              <a:off x="6775915" y="1769497"/>
              <a:ext cx="0" cy="24728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3" name="Straight Connector 5142">
              <a:extLst>
                <a:ext uri="{FF2B5EF4-FFF2-40B4-BE49-F238E27FC236}">
                  <a16:creationId xmlns:a16="http://schemas.microsoft.com/office/drawing/2014/main" id="{DB530DA3-0C3F-8F3C-F883-F0B8FBADFB6A}"/>
                </a:ext>
              </a:extLst>
            </p:cNvPr>
            <p:cNvCxnSpPr/>
            <p:nvPr/>
          </p:nvCxnSpPr>
          <p:spPr>
            <a:xfrm>
              <a:off x="7112465" y="1772752"/>
              <a:ext cx="0" cy="24728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4" name="Straight Connector 5143">
              <a:extLst>
                <a:ext uri="{FF2B5EF4-FFF2-40B4-BE49-F238E27FC236}">
                  <a16:creationId xmlns:a16="http://schemas.microsoft.com/office/drawing/2014/main" id="{65D93092-F780-F1D5-03D8-94A2B844DE42}"/>
                </a:ext>
              </a:extLst>
            </p:cNvPr>
            <p:cNvCxnSpPr/>
            <p:nvPr/>
          </p:nvCxnSpPr>
          <p:spPr>
            <a:xfrm>
              <a:off x="7449015" y="1778142"/>
              <a:ext cx="0" cy="24728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5" name="Straight Connector 5154">
              <a:extLst>
                <a:ext uri="{FF2B5EF4-FFF2-40B4-BE49-F238E27FC236}">
                  <a16:creationId xmlns:a16="http://schemas.microsoft.com/office/drawing/2014/main" id="{B477F8F8-5C3A-E6F9-6953-AFDD0640A260}"/>
                </a:ext>
              </a:extLst>
            </p:cNvPr>
            <p:cNvCxnSpPr/>
            <p:nvPr/>
          </p:nvCxnSpPr>
          <p:spPr>
            <a:xfrm>
              <a:off x="7785565" y="1769497"/>
              <a:ext cx="0" cy="24728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6" name="Straight Connector 5155">
              <a:extLst>
                <a:ext uri="{FF2B5EF4-FFF2-40B4-BE49-F238E27FC236}">
                  <a16:creationId xmlns:a16="http://schemas.microsoft.com/office/drawing/2014/main" id="{5A4ABBA5-021E-F776-0A6C-58CEC4163595}"/>
                </a:ext>
              </a:extLst>
            </p:cNvPr>
            <p:cNvCxnSpPr/>
            <p:nvPr/>
          </p:nvCxnSpPr>
          <p:spPr>
            <a:xfrm>
              <a:off x="8122115" y="1772752"/>
              <a:ext cx="0" cy="24728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7" name="Straight Connector 5156">
              <a:extLst>
                <a:ext uri="{FF2B5EF4-FFF2-40B4-BE49-F238E27FC236}">
                  <a16:creationId xmlns:a16="http://schemas.microsoft.com/office/drawing/2014/main" id="{17B8D2E8-5B3C-8A2C-FE99-E524E2AE79EF}"/>
                </a:ext>
              </a:extLst>
            </p:cNvPr>
            <p:cNvCxnSpPr/>
            <p:nvPr/>
          </p:nvCxnSpPr>
          <p:spPr>
            <a:xfrm>
              <a:off x="8458665" y="1764107"/>
              <a:ext cx="0" cy="24728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9" name="Straight Connector 5158">
              <a:extLst>
                <a:ext uri="{FF2B5EF4-FFF2-40B4-BE49-F238E27FC236}">
                  <a16:creationId xmlns:a16="http://schemas.microsoft.com/office/drawing/2014/main" id="{67FEC0AD-84F1-8023-D30D-6A8914259C21}"/>
                </a:ext>
              </a:extLst>
            </p:cNvPr>
            <p:cNvCxnSpPr/>
            <p:nvPr/>
          </p:nvCxnSpPr>
          <p:spPr>
            <a:xfrm>
              <a:off x="8794421" y="1778142"/>
              <a:ext cx="0" cy="24728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65" name="TextBox 5164">
              <a:extLst>
                <a:ext uri="{FF2B5EF4-FFF2-40B4-BE49-F238E27FC236}">
                  <a16:creationId xmlns:a16="http://schemas.microsoft.com/office/drawing/2014/main" id="{9483E265-4CEE-36DE-6CD1-A0FA0F9D6019}"/>
                </a:ext>
              </a:extLst>
            </p:cNvPr>
            <p:cNvSpPr txBox="1"/>
            <p:nvPr/>
          </p:nvSpPr>
          <p:spPr>
            <a:xfrm rot="16200000">
              <a:off x="3847802" y="1402156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600</a:t>
              </a:r>
            </a:p>
          </p:txBody>
        </p:sp>
      </p:grpSp>
      <p:sp>
        <p:nvSpPr>
          <p:cNvPr id="5166" name="TextBox 5165">
            <a:extLst>
              <a:ext uri="{FF2B5EF4-FFF2-40B4-BE49-F238E27FC236}">
                <a16:creationId xmlns:a16="http://schemas.microsoft.com/office/drawing/2014/main" id="{613AAD91-9B3A-2E39-39FE-5B46ED3B2B4F}"/>
              </a:ext>
            </a:extLst>
          </p:cNvPr>
          <p:cNvSpPr txBox="1"/>
          <p:nvPr/>
        </p:nvSpPr>
        <p:spPr>
          <a:xfrm rot="16200000">
            <a:off x="3570393" y="366138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grpSp>
        <p:nvGrpSpPr>
          <p:cNvPr id="5196" name="Group 5195">
            <a:extLst>
              <a:ext uri="{FF2B5EF4-FFF2-40B4-BE49-F238E27FC236}">
                <a16:creationId xmlns:a16="http://schemas.microsoft.com/office/drawing/2014/main" id="{776644E3-5D67-1EC5-8047-78A738B310A4}"/>
              </a:ext>
            </a:extLst>
          </p:cNvPr>
          <p:cNvGrpSpPr/>
          <p:nvPr/>
        </p:nvGrpSpPr>
        <p:grpSpPr>
          <a:xfrm>
            <a:off x="4428284" y="2667648"/>
            <a:ext cx="1500544" cy="715052"/>
            <a:chOff x="4707278" y="2743059"/>
            <a:chExt cx="1500544" cy="715052"/>
          </a:xfrm>
        </p:grpSpPr>
        <p:sp>
          <p:nvSpPr>
            <p:cNvPr id="5171" name="Arc 5170">
              <a:extLst>
                <a:ext uri="{FF2B5EF4-FFF2-40B4-BE49-F238E27FC236}">
                  <a16:creationId xmlns:a16="http://schemas.microsoft.com/office/drawing/2014/main" id="{94DEE0EA-FA9E-34BB-F0BD-0455F6FE9070}"/>
                </a:ext>
              </a:extLst>
            </p:cNvPr>
            <p:cNvSpPr/>
            <p:nvPr/>
          </p:nvSpPr>
          <p:spPr>
            <a:xfrm>
              <a:off x="5220183" y="3010223"/>
              <a:ext cx="447888" cy="447888"/>
            </a:xfrm>
            <a:prstGeom prst="arc">
              <a:avLst>
                <a:gd name="adj1" fmla="val 2816499"/>
                <a:gd name="adj2" fmla="val 8039905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73" name="Straight Connector 5172">
              <a:extLst>
                <a:ext uri="{FF2B5EF4-FFF2-40B4-BE49-F238E27FC236}">
                  <a16:creationId xmlns:a16="http://schemas.microsoft.com/office/drawing/2014/main" id="{277D6CF3-A4CF-0056-E724-0D21F3A1FF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85207" y="2779813"/>
              <a:ext cx="622615" cy="62774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5" name="Straight Connector 5174">
              <a:extLst>
                <a:ext uri="{FF2B5EF4-FFF2-40B4-BE49-F238E27FC236}">
                  <a16:creationId xmlns:a16="http://schemas.microsoft.com/office/drawing/2014/main" id="{FEC0D665-2042-F468-DACC-D4FD238179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07278" y="2743059"/>
              <a:ext cx="586159" cy="65633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95" name="Group 5194">
            <a:extLst>
              <a:ext uri="{FF2B5EF4-FFF2-40B4-BE49-F238E27FC236}">
                <a16:creationId xmlns:a16="http://schemas.microsoft.com/office/drawing/2014/main" id="{B2182A12-2C41-25B9-8134-1B617903A936}"/>
              </a:ext>
            </a:extLst>
          </p:cNvPr>
          <p:cNvGrpSpPr/>
          <p:nvPr/>
        </p:nvGrpSpPr>
        <p:grpSpPr>
          <a:xfrm>
            <a:off x="7115538" y="1946713"/>
            <a:ext cx="1500544" cy="715052"/>
            <a:chOff x="6701334" y="2068215"/>
            <a:chExt cx="1500544" cy="715052"/>
          </a:xfrm>
        </p:grpSpPr>
        <p:sp>
          <p:nvSpPr>
            <p:cNvPr id="5181" name="Arc 5180">
              <a:extLst>
                <a:ext uri="{FF2B5EF4-FFF2-40B4-BE49-F238E27FC236}">
                  <a16:creationId xmlns:a16="http://schemas.microsoft.com/office/drawing/2014/main" id="{E712463B-9CC3-8ABF-0C5D-DEF59BC05361}"/>
                </a:ext>
              </a:extLst>
            </p:cNvPr>
            <p:cNvSpPr/>
            <p:nvPr/>
          </p:nvSpPr>
          <p:spPr>
            <a:xfrm>
              <a:off x="7214239" y="2335379"/>
              <a:ext cx="447888" cy="447888"/>
            </a:xfrm>
            <a:prstGeom prst="arc">
              <a:avLst>
                <a:gd name="adj1" fmla="val 2816499"/>
                <a:gd name="adj2" fmla="val 8039905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82" name="Straight Connector 5181">
              <a:extLst>
                <a:ext uri="{FF2B5EF4-FFF2-40B4-BE49-F238E27FC236}">
                  <a16:creationId xmlns:a16="http://schemas.microsoft.com/office/drawing/2014/main" id="{B7573183-7BC3-43CB-7ACF-C5E3B6C733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79263" y="2104969"/>
              <a:ext cx="622615" cy="62774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3" name="Straight Connector 5182">
              <a:extLst>
                <a:ext uri="{FF2B5EF4-FFF2-40B4-BE49-F238E27FC236}">
                  <a16:creationId xmlns:a16="http://schemas.microsoft.com/office/drawing/2014/main" id="{F8A664F0-1B8A-2446-AF4A-4CDAC74910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01334" y="2068215"/>
              <a:ext cx="586159" cy="65633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00C0198-147C-B883-D34E-BFB9850BEE6C}"/>
              </a:ext>
            </a:extLst>
          </p:cNvPr>
          <p:cNvCxnSpPr>
            <a:cxnSpLocks/>
          </p:cNvCxnSpPr>
          <p:nvPr/>
        </p:nvCxnSpPr>
        <p:spPr>
          <a:xfrm>
            <a:off x="4572000" y="3414846"/>
            <a:ext cx="1214075" cy="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77" name="TextBox 5176">
                <a:extLst>
                  <a:ext uri="{FF2B5EF4-FFF2-40B4-BE49-F238E27FC236}">
                    <a16:creationId xmlns:a16="http://schemas.microsoft.com/office/drawing/2014/main" id="{05E2A0E3-4723-D625-088B-D012A292B4A3}"/>
                  </a:ext>
                </a:extLst>
              </p:cNvPr>
              <p:cNvSpPr txBox="1"/>
              <p:nvPr/>
            </p:nvSpPr>
            <p:spPr>
              <a:xfrm>
                <a:off x="3321475" y="3659432"/>
                <a:ext cx="260191" cy="225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77" name="TextBox 5176">
                <a:extLst>
                  <a:ext uri="{FF2B5EF4-FFF2-40B4-BE49-F238E27FC236}">
                    <a16:creationId xmlns:a16="http://schemas.microsoft.com/office/drawing/2014/main" id="{05E2A0E3-4723-D625-088B-D012A292B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475" y="3659432"/>
                <a:ext cx="260191" cy="225015"/>
              </a:xfrm>
              <a:prstGeom prst="rect">
                <a:avLst/>
              </a:prstGeom>
              <a:blipFill>
                <a:blip r:embed="rId3"/>
                <a:stretch>
                  <a:fillRect l="-23256" r="-6977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BB00FC-5CA3-60DD-8210-7E51AB35FF16}"/>
              </a:ext>
            </a:extLst>
          </p:cNvPr>
          <p:cNvCxnSpPr>
            <a:cxnSpLocks/>
          </p:cNvCxnSpPr>
          <p:nvPr/>
        </p:nvCxnSpPr>
        <p:spPr>
          <a:xfrm>
            <a:off x="506415" y="5776284"/>
            <a:ext cx="30087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6897DB-35A1-0CE3-D55B-95EA1DEDA3A3}"/>
              </a:ext>
            </a:extLst>
          </p:cNvPr>
          <p:cNvCxnSpPr>
            <a:cxnSpLocks/>
          </p:cNvCxnSpPr>
          <p:nvPr/>
        </p:nvCxnSpPr>
        <p:spPr>
          <a:xfrm>
            <a:off x="506415" y="4209798"/>
            <a:ext cx="30087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801774C0-25C0-4C53-1754-0808502CC101}"/>
              </a:ext>
            </a:extLst>
          </p:cNvPr>
          <p:cNvSpPr/>
          <p:nvPr/>
        </p:nvSpPr>
        <p:spPr>
          <a:xfrm>
            <a:off x="495708" y="4964976"/>
            <a:ext cx="58539" cy="5674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9411268-E480-8531-B645-95134A17AC35}"/>
              </a:ext>
            </a:extLst>
          </p:cNvPr>
          <p:cNvSpPr/>
          <p:nvPr/>
        </p:nvSpPr>
        <p:spPr>
          <a:xfrm>
            <a:off x="970715" y="4964976"/>
            <a:ext cx="58539" cy="5674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6C8C787-B43A-6AB1-BD7F-9652FB848826}"/>
              </a:ext>
            </a:extLst>
          </p:cNvPr>
          <p:cNvSpPr/>
          <p:nvPr/>
        </p:nvSpPr>
        <p:spPr>
          <a:xfrm>
            <a:off x="1445722" y="4964976"/>
            <a:ext cx="58539" cy="5674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C6AC237-398A-D1C7-1424-349068283F3F}"/>
              </a:ext>
            </a:extLst>
          </p:cNvPr>
          <p:cNvSpPr/>
          <p:nvPr/>
        </p:nvSpPr>
        <p:spPr>
          <a:xfrm>
            <a:off x="1921816" y="4964976"/>
            <a:ext cx="58539" cy="5674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5483008-2044-3146-ED52-810DFC01BD20}"/>
              </a:ext>
            </a:extLst>
          </p:cNvPr>
          <p:cNvSpPr/>
          <p:nvPr/>
        </p:nvSpPr>
        <p:spPr>
          <a:xfrm>
            <a:off x="2396822" y="4964364"/>
            <a:ext cx="58539" cy="5674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2" name="Oval 5151">
            <a:extLst>
              <a:ext uri="{FF2B5EF4-FFF2-40B4-BE49-F238E27FC236}">
                <a16:creationId xmlns:a16="http://schemas.microsoft.com/office/drawing/2014/main" id="{621A983F-5041-7DAB-CCA3-8BFFCCDA27EA}"/>
              </a:ext>
            </a:extLst>
          </p:cNvPr>
          <p:cNvSpPr/>
          <p:nvPr/>
        </p:nvSpPr>
        <p:spPr>
          <a:xfrm>
            <a:off x="2871829" y="4964364"/>
            <a:ext cx="58539" cy="5674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3" name="Oval 5152">
            <a:extLst>
              <a:ext uri="{FF2B5EF4-FFF2-40B4-BE49-F238E27FC236}">
                <a16:creationId xmlns:a16="http://schemas.microsoft.com/office/drawing/2014/main" id="{B6CBC7BF-781E-2DC4-5B59-C8A36941AACC}"/>
              </a:ext>
            </a:extLst>
          </p:cNvPr>
          <p:cNvSpPr/>
          <p:nvPr/>
        </p:nvSpPr>
        <p:spPr>
          <a:xfrm>
            <a:off x="3346836" y="4964364"/>
            <a:ext cx="58539" cy="5674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54" name="Straight Connector 5153">
            <a:extLst>
              <a:ext uri="{FF2B5EF4-FFF2-40B4-BE49-F238E27FC236}">
                <a16:creationId xmlns:a16="http://schemas.microsoft.com/office/drawing/2014/main" id="{C61170F2-45F9-8188-0E6E-209F222FD0B4}"/>
              </a:ext>
            </a:extLst>
          </p:cNvPr>
          <p:cNvCxnSpPr>
            <a:cxnSpLocks/>
          </p:cNvCxnSpPr>
          <p:nvPr/>
        </p:nvCxnSpPr>
        <p:spPr>
          <a:xfrm>
            <a:off x="749217" y="4227776"/>
            <a:ext cx="0" cy="1548509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8" name="Straight Connector 5157">
            <a:extLst>
              <a:ext uri="{FF2B5EF4-FFF2-40B4-BE49-F238E27FC236}">
                <a16:creationId xmlns:a16="http://schemas.microsoft.com/office/drawing/2014/main" id="{3A0B3C3B-7FF9-3BF9-25D6-C402772838D9}"/>
              </a:ext>
            </a:extLst>
          </p:cNvPr>
          <p:cNvCxnSpPr>
            <a:cxnSpLocks/>
          </p:cNvCxnSpPr>
          <p:nvPr/>
        </p:nvCxnSpPr>
        <p:spPr>
          <a:xfrm>
            <a:off x="1225538" y="4227776"/>
            <a:ext cx="0" cy="1548509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0" name="Straight Connector 5159">
            <a:extLst>
              <a:ext uri="{FF2B5EF4-FFF2-40B4-BE49-F238E27FC236}">
                <a16:creationId xmlns:a16="http://schemas.microsoft.com/office/drawing/2014/main" id="{0A5581DE-4816-CCC2-6D0A-DD367763E877}"/>
              </a:ext>
            </a:extLst>
          </p:cNvPr>
          <p:cNvCxnSpPr>
            <a:cxnSpLocks/>
          </p:cNvCxnSpPr>
          <p:nvPr/>
        </p:nvCxnSpPr>
        <p:spPr>
          <a:xfrm>
            <a:off x="1701828" y="4227776"/>
            <a:ext cx="0" cy="1548509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0" name="Straight Connector 5169">
            <a:extLst>
              <a:ext uri="{FF2B5EF4-FFF2-40B4-BE49-F238E27FC236}">
                <a16:creationId xmlns:a16="http://schemas.microsoft.com/office/drawing/2014/main" id="{F0F0EA6A-F058-1817-C8B6-501C96D1178F}"/>
              </a:ext>
            </a:extLst>
          </p:cNvPr>
          <p:cNvCxnSpPr>
            <a:cxnSpLocks/>
          </p:cNvCxnSpPr>
          <p:nvPr/>
        </p:nvCxnSpPr>
        <p:spPr>
          <a:xfrm>
            <a:off x="2178116" y="4227776"/>
            <a:ext cx="0" cy="1548509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2" name="Straight Connector 5171">
            <a:extLst>
              <a:ext uri="{FF2B5EF4-FFF2-40B4-BE49-F238E27FC236}">
                <a16:creationId xmlns:a16="http://schemas.microsoft.com/office/drawing/2014/main" id="{C189EE06-6113-1BED-ABE9-51E1A54D655E}"/>
              </a:ext>
            </a:extLst>
          </p:cNvPr>
          <p:cNvCxnSpPr>
            <a:cxnSpLocks/>
          </p:cNvCxnSpPr>
          <p:nvPr/>
        </p:nvCxnSpPr>
        <p:spPr>
          <a:xfrm>
            <a:off x="2654405" y="4209798"/>
            <a:ext cx="0" cy="1548509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4" name="Straight Connector 5173">
            <a:extLst>
              <a:ext uri="{FF2B5EF4-FFF2-40B4-BE49-F238E27FC236}">
                <a16:creationId xmlns:a16="http://schemas.microsoft.com/office/drawing/2014/main" id="{CA268A99-651E-C4FC-8029-7CD818F25890}"/>
              </a:ext>
            </a:extLst>
          </p:cNvPr>
          <p:cNvCxnSpPr>
            <a:cxnSpLocks/>
          </p:cNvCxnSpPr>
          <p:nvPr/>
        </p:nvCxnSpPr>
        <p:spPr>
          <a:xfrm>
            <a:off x="3130695" y="4227776"/>
            <a:ext cx="0" cy="1548509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6" name="Straight Arrow Connector 5175">
            <a:extLst>
              <a:ext uri="{FF2B5EF4-FFF2-40B4-BE49-F238E27FC236}">
                <a16:creationId xmlns:a16="http://schemas.microsoft.com/office/drawing/2014/main" id="{D995BFA5-24F4-4E1A-60B7-A9342407DDAD}"/>
              </a:ext>
            </a:extLst>
          </p:cNvPr>
          <p:cNvCxnSpPr>
            <a:cxnSpLocks/>
          </p:cNvCxnSpPr>
          <p:nvPr/>
        </p:nvCxnSpPr>
        <p:spPr>
          <a:xfrm flipV="1">
            <a:off x="692578" y="3955912"/>
            <a:ext cx="2575550" cy="213038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8" name="Straight Arrow Connector 5177">
            <a:extLst>
              <a:ext uri="{FF2B5EF4-FFF2-40B4-BE49-F238E27FC236}">
                <a16:creationId xmlns:a16="http://schemas.microsoft.com/office/drawing/2014/main" id="{2AB54F18-C857-F5DE-288A-226DE24B71F3}"/>
              </a:ext>
            </a:extLst>
          </p:cNvPr>
          <p:cNvCxnSpPr>
            <a:cxnSpLocks/>
          </p:cNvCxnSpPr>
          <p:nvPr/>
        </p:nvCxnSpPr>
        <p:spPr>
          <a:xfrm>
            <a:off x="1476247" y="5021718"/>
            <a:ext cx="0" cy="411613"/>
          </a:xfrm>
          <a:prstGeom prst="straightConnector1">
            <a:avLst/>
          </a:prstGeom>
          <a:ln w="127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9" name="Straight Arrow Connector 5178">
            <a:extLst>
              <a:ext uri="{FF2B5EF4-FFF2-40B4-BE49-F238E27FC236}">
                <a16:creationId xmlns:a16="http://schemas.microsoft.com/office/drawing/2014/main" id="{CEECABEE-16C3-9B56-B8C8-5FE8FE84267E}"/>
              </a:ext>
            </a:extLst>
          </p:cNvPr>
          <p:cNvCxnSpPr>
            <a:cxnSpLocks/>
          </p:cNvCxnSpPr>
          <p:nvPr/>
        </p:nvCxnSpPr>
        <p:spPr>
          <a:xfrm>
            <a:off x="2425284" y="4653779"/>
            <a:ext cx="0" cy="311196"/>
          </a:xfrm>
          <a:prstGeom prst="straightConnector1">
            <a:avLst/>
          </a:prstGeom>
          <a:ln w="127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0" name="Straight Arrow Connector 5179">
            <a:extLst>
              <a:ext uri="{FF2B5EF4-FFF2-40B4-BE49-F238E27FC236}">
                <a16:creationId xmlns:a16="http://schemas.microsoft.com/office/drawing/2014/main" id="{BE4C9F22-CB3C-5906-7F33-7E32CB58F956}"/>
              </a:ext>
            </a:extLst>
          </p:cNvPr>
          <p:cNvCxnSpPr>
            <a:cxnSpLocks/>
          </p:cNvCxnSpPr>
          <p:nvPr/>
        </p:nvCxnSpPr>
        <p:spPr>
          <a:xfrm>
            <a:off x="2898079" y="4261748"/>
            <a:ext cx="0" cy="702616"/>
          </a:xfrm>
          <a:prstGeom prst="straightConnector1">
            <a:avLst/>
          </a:prstGeom>
          <a:ln w="127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5" name="Straight Arrow Connector 5184">
            <a:extLst>
              <a:ext uri="{FF2B5EF4-FFF2-40B4-BE49-F238E27FC236}">
                <a16:creationId xmlns:a16="http://schemas.microsoft.com/office/drawing/2014/main" id="{71F84245-E48C-73C5-E388-2989D65C2C87}"/>
              </a:ext>
            </a:extLst>
          </p:cNvPr>
          <p:cNvCxnSpPr>
            <a:cxnSpLocks/>
          </p:cNvCxnSpPr>
          <p:nvPr/>
        </p:nvCxnSpPr>
        <p:spPr>
          <a:xfrm>
            <a:off x="999985" y="5021718"/>
            <a:ext cx="0" cy="808159"/>
          </a:xfrm>
          <a:prstGeom prst="straightConnector1">
            <a:avLst/>
          </a:prstGeom>
          <a:ln w="127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5" name="Straight Arrow Connector 5204">
            <a:extLst>
              <a:ext uri="{FF2B5EF4-FFF2-40B4-BE49-F238E27FC236}">
                <a16:creationId xmlns:a16="http://schemas.microsoft.com/office/drawing/2014/main" id="{7B9157B7-7C48-07FF-D044-C1F4D3D35D32}"/>
              </a:ext>
            </a:extLst>
          </p:cNvPr>
          <p:cNvCxnSpPr>
            <a:cxnSpLocks/>
            <a:stCxn id="5161" idx="4"/>
          </p:cNvCxnSpPr>
          <p:nvPr/>
        </p:nvCxnSpPr>
        <p:spPr>
          <a:xfrm flipH="1">
            <a:off x="4819110" y="3120611"/>
            <a:ext cx="1411" cy="294235"/>
          </a:xfrm>
          <a:prstGeom prst="straightConnector1">
            <a:avLst/>
          </a:prstGeom>
          <a:ln w="190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0" name="Straight Arrow Connector 5209">
            <a:extLst>
              <a:ext uri="{FF2B5EF4-FFF2-40B4-BE49-F238E27FC236}">
                <a16:creationId xmlns:a16="http://schemas.microsoft.com/office/drawing/2014/main" id="{2DB58050-84FF-C541-BF7C-00E35EA38C32}"/>
              </a:ext>
            </a:extLst>
          </p:cNvPr>
          <p:cNvCxnSpPr>
            <a:cxnSpLocks/>
            <a:stCxn id="5163" idx="4"/>
          </p:cNvCxnSpPr>
          <p:nvPr/>
        </p:nvCxnSpPr>
        <p:spPr>
          <a:xfrm>
            <a:off x="5490565" y="3183717"/>
            <a:ext cx="0" cy="231129"/>
          </a:xfrm>
          <a:prstGeom prst="straightConnector1">
            <a:avLst/>
          </a:prstGeom>
          <a:ln w="190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B62ECF7-D127-399E-F7FB-401DE9918B9A}"/>
              </a:ext>
            </a:extLst>
          </p:cNvPr>
          <p:cNvCxnSpPr>
            <a:cxnSpLocks/>
          </p:cNvCxnSpPr>
          <p:nvPr/>
        </p:nvCxnSpPr>
        <p:spPr>
          <a:xfrm>
            <a:off x="6934200" y="2704402"/>
            <a:ext cx="1634346" cy="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6" name="Connector: Elbow 5125">
            <a:extLst>
              <a:ext uri="{FF2B5EF4-FFF2-40B4-BE49-F238E27FC236}">
                <a16:creationId xmlns:a16="http://schemas.microsoft.com/office/drawing/2014/main" id="{E8DA71A8-152B-6C1B-5C1D-09007A6604D1}"/>
              </a:ext>
            </a:extLst>
          </p:cNvPr>
          <p:cNvCxnSpPr>
            <a:cxnSpLocks/>
          </p:cNvCxnSpPr>
          <p:nvPr/>
        </p:nvCxnSpPr>
        <p:spPr>
          <a:xfrm>
            <a:off x="2924330" y="4616809"/>
            <a:ext cx="1462782" cy="293963"/>
          </a:xfrm>
          <a:prstGeom prst="bentConnector3">
            <a:avLst>
              <a:gd name="adj1" fmla="val 50000"/>
            </a:avLst>
          </a:prstGeom>
          <a:ln w="285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18" name="TextBox 5217">
            <a:extLst>
              <a:ext uri="{FF2B5EF4-FFF2-40B4-BE49-F238E27FC236}">
                <a16:creationId xmlns:a16="http://schemas.microsoft.com/office/drawing/2014/main" id="{E9EBE59D-3066-D6EC-3B79-00873A358BAC}"/>
              </a:ext>
            </a:extLst>
          </p:cNvPr>
          <p:cNvSpPr txBox="1"/>
          <p:nvPr/>
        </p:nvSpPr>
        <p:spPr>
          <a:xfrm>
            <a:off x="6106304" y="5477838"/>
            <a:ext cx="660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drift</a:t>
            </a:r>
          </a:p>
          <a:p>
            <a:pPr algn="ctr"/>
            <a:r>
              <a:rPr lang="en-US" dirty="0"/>
              <a:t>time</a:t>
            </a:r>
          </a:p>
        </p:txBody>
      </p:sp>
      <p:cxnSp>
        <p:nvCxnSpPr>
          <p:cNvPr id="5220" name="Straight Connector 5219">
            <a:extLst>
              <a:ext uri="{FF2B5EF4-FFF2-40B4-BE49-F238E27FC236}">
                <a16:creationId xmlns:a16="http://schemas.microsoft.com/office/drawing/2014/main" id="{637E56EF-083C-CD17-8A79-A99C3F9E1208}"/>
              </a:ext>
            </a:extLst>
          </p:cNvPr>
          <p:cNvCxnSpPr/>
          <p:nvPr/>
        </p:nvCxnSpPr>
        <p:spPr>
          <a:xfrm>
            <a:off x="6322890" y="5163914"/>
            <a:ext cx="82864" cy="373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1" name="TextBox 5220">
            <a:extLst>
              <a:ext uri="{FF2B5EF4-FFF2-40B4-BE49-F238E27FC236}">
                <a16:creationId xmlns:a16="http://schemas.microsoft.com/office/drawing/2014/main" id="{0074D1E9-9A03-1CFF-B69E-ABA95A2A2859}"/>
              </a:ext>
            </a:extLst>
          </p:cNvPr>
          <p:cNvSpPr txBox="1"/>
          <p:nvPr/>
        </p:nvSpPr>
        <p:spPr>
          <a:xfrm>
            <a:off x="4368026" y="5489277"/>
            <a:ext cx="1063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drift distance</a:t>
            </a:r>
          </a:p>
        </p:txBody>
      </p:sp>
      <p:cxnSp>
        <p:nvCxnSpPr>
          <p:cNvPr id="5222" name="Straight Connector 5221">
            <a:extLst>
              <a:ext uri="{FF2B5EF4-FFF2-40B4-BE49-F238E27FC236}">
                <a16:creationId xmlns:a16="http://schemas.microsoft.com/office/drawing/2014/main" id="{37C2232C-EE41-82FD-389E-00CC8F34EA30}"/>
              </a:ext>
            </a:extLst>
          </p:cNvPr>
          <p:cNvCxnSpPr>
            <a:cxnSpLocks/>
            <a:stCxn id="5192" idx="2"/>
          </p:cNvCxnSpPr>
          <p:nvPr/>
        </p:nvCxnSpPr>
        <p:spPr>
          <a:xfrm>
            <a:off x="4866526" y="5163914"/>
            <a:ext cx="39965" cy="380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347C80D9-7C0A-F9EE-2A28-4A09BFC587F2}"/>
              </a:ext>
            </a:extLst>
          </p:cNvPr>
          <p:cNvCxnSpPr>
            <a:cxnSpLocks/>
          </p:cNvCxnSpPr>
          <p:nvPr/>
        </p:nvCxnSpPr>
        <p:spPr>
          <a:xfrm rot="16200000" flipV="1">
            <a:off x="5312267" y="3572388"/>
            <a:ext cx="1266492" cy="786018"/>
          </a:xfrm>
          <a:prstGeom prst="bentConnector3">
            <a:avLst>
              <a:gd name="adj1" fmla="val 99900"/>
            </a:avLst>
          </a:prstGeom>
          <a:ln w="285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92" name="TextBox 5191">
                <a:extLst>
                  <a:ext uri="{FF2B5EF4-FFF2-40B4-BE49-F238E27FC236}">
                    <a16:creationId xmlns:a16="http://schemas.microsoft.com/office/drawing/2014/main" id="{F31C0F80-3B3A-D5B8-9A15-F61D4AE39859}"/>
                  </a:ext>
                </a:extLst>
              </p:cNvPr>
              <p:cNvSpPr txBox="1"/>
              <p:nvPr/>
            </p:nvSpPr>
            <p:spPr>
              <a:xfrm>
                <a:off x="4393362" y="4640694"/>
                <a:ext cx="946328" cy="52322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drift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92" name="TextBox 5191">
                <a:extLst>
                  <a:ext uri="{FF2B5EF4-FFF2-40B4-BE49-F238E27FC236}">
                    <a16:creationId xmlns:a16="http://schemas.microsoft.com/office/drawing/2014/main" id="{F31C0F80-3B3A-D5B8-9A15-F61D4AE39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362" y="4640694"/>
                <a:ext cx="94632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61" name="Oval 5160">
            <a:extLst>
              <a:ext uri="{FF2B5EF4-FFF2-40B4-BE49-F238E27FC236}">
                <a16:creationId xmlns:a16="http://schemas.microsoft.com/office/drawing/2014/main" id="{38445810-4529-B731-4B0C-E67E5483CC29}"/>
              </a:ext>
            </a:extLst>
          </p:cNvPr>
          <p:cNvSpPr/>
          <p:nvPr/>
        </p:nvSpPr>
        <p:spPr>
          <a:xfrm>
            <a:off x="4788375" y="3056319"/>
            <a:ext cx="64292" cy="642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2" name="Oval 5161">
            <a:extLst>
              <a:ext uri="{FF2B5EF4-FFF2-40B4-BE49-F238E27FC236}">
                <a16:creationId xmlns:a16="http://schemas.microsoft.com/office/drawing/2014/main" id="{1E2B23F3-C0E2-DD34-70C3-070D2190C27A}"/>
              </a:ext>
            </a:extLst>
          </p:cNvPr>
          <p:cNvSpPr/>
          <p:nvPr/>
        </p:nvSpPr>
        <p:spPr>
          <a:xfrm>
            <a:off x="5123622" y="3350554"/>
            <a:ext cx="64292" cy="642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3" name="Oval 5162">
            <a:extLst>
              <a:ext uri="{FF2B5EF4-FFF2-40B4-BE49-F238E27FC236}">
                <a16:creationId xmlns:a16="http://schemas.microsoft.com/office/drawing/2014/main" id="{7518D2FB-94E7-F1B2-0802-D88056C2905C}"/>
              </a:ext>
            </a:extLst>
          </p:cNvPr>
          <p:cNvSpPr/>
          <p:nvPr/>
        </p:nvSpPr>
        <p:spPr>
          <a:xfrm>
            <a:off x="5458419" y="3119425"/>
            <a:ext cx="64292" cy="642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4" name="Oval 5163">
            <a:extLst>
              <a:ext uri="{FF2B5EF4-FFF2-40B4-BE49-F238E27FC236}">
                <a16:creationId xmlns:a16="http://schemas.microsoft.com/office/drawing/2014/main" id="{59586F2B-A5D0-1FEB-0F96-F1696920FD54}"/>
              </a:ext>
            </a:extLst>
          </p:cNvPr>
          <p:cNvSpPr/>
          <p:nvPr/>
        </p:nvSpPr>
        <p:spPr>
          <a:xfrm>
            <a:off x="7475116" y="2359459"/>
            <a:ext cx="64292" cy="642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7" name="Oval 5166">
            <a:extLst>
              <a:ext uri="{FF2B5EF4-FFF2-40B4-BE49-F238E27FC236}">
                <a16:creationId xmlns:a16="http://schemas.microsoft.com/office/drawing/2014/main" id="{0BEFF0BD-E2E5-4761-4E13-7EE3173921B2}"/>
              </a:ext>
            </a:extLst>
          </p:cNvPr>
          <p:cNvSpPr/>
          <p:nvPr/>
        </p:nvSpPr>
        <p:spPr>
          <a:xfrm>
            <a:off x="8147525" y="2381718"/>
            <a:ext cx="64292" cy="642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8" name="Oval 5167">
            <a:extLst>
              <a:ext uri="{FF2B5EF4-FFF2-40B4-BE49-F238E27FC236}">
                <a16:creationId xmlns:a16="http://schemas.microsoft.com/office/drawing/2014/main" id="{461E452C-273A-E1C4-AB53-A641A13A646F}"/>
              </a:ext>
            </a:extLst>
          </p:cNvPr>
          <p:cNvSpPr/>
          <p:nvPr/>
        </p:nvSpPr>
        <p:spPr>
          <a:xfrm>
            <a:off x="7807032" y="2617727"/>
            <a:ext cx="64292" cy="642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9" name="Oval 5168">
            <a:extLst>
              <a:ext uri="{FF2B5EF4-FFF2-40B4-BE49-F238E27FC236}">
                <a16:creationId xmlns:a16="http://schemas.microsoft.com/office/drawing/2014/main" id="{A351A8F1-F4B2-F718-C5D1-70E771A810F6}"/>
              </a:ext>
            </a:extLst>
          </p:cNvPr>
          <p:cNvSpPr/>
          <p:nvPr/>
        </p:nvSpPr>
        <p:spPr>
          <a:xfrm>
            <a:off x="7136300" y="1970819"/>
            <a:ext cx="64292" cy="642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00" name="Rectangle 5199">
                <a:extLst>
                  <a:ext uri="{FF2B5EF4-FFF2-40B4-BE49-F238E27FC236}">
                    <a16:creationId xmlns:a16="http://schemas.microsoft.com/office/drawing/2014/main" id="{73E2566B-1EBF-057E-3A3D-2198A284AEAD}"/>
                  </a:ext>
                </a:extLst>
              </p:cNvPr>
              <p:cNvSpPr/>
              <p:nvPr/>
            </p:nvSpPr>
            <p:spPr>
              <a:xfrm>
                <a:off x="5830171" y="4644927"/>
                <a:ext cx="1019174" cy="52322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drift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00" name="Rectangle 5199">
                <a:extLst>
                  <a:ext uri="{FF2B5EF4-FFF2-40B4-BE49-F238E27FC236}">
                    <a16:creationId xmlns:a16="http://schemas.microsoft.com/office/drawing/2014/main" id="{73E2566B-1EBF-057E-3A3D-2198A284AE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171" y="4644927"/>
                <a:ext cx="101917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03" name="Arrow: Right 5202">
            <a:extLst>
              <a:ext uri="{FF2B5EF4-FFF2-40B4-BE49-F238E27FC236}">
                <a16:creationId xmlns:a16="http://schemas.microsoft.com/office/drawing/2014/main" id="{EAAD4A95-2E19-17A7-8F66-7862150E6643}"/>
              </a:ext>
            </a:extLst>
          </p:cNvPr>
          <p:cNvSpPr/>
          <p:nvPr/>
        </p:nvSpPr>
        <p:spPr>
          <a:xfrm>
            <a:off x="5450280" y="4796133"/>
            <a:ext cx="319572" cy="21234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04" name="Straight Arrow Connector 5203">
            <a:extLst>
              <a:ext uri="{FF2B5EF4-FFF2-40B4-BE49-F238E27FC236}">
                <a16:creationId xmlns:a16="http://schemas.microsoft.com/office/drawing/2014/main" id="{573CC5A1-9F29-813E-1ECF-6B1650F6C8CE}"/>
              </a:ext>
            </a:extLst>
          </p:cNvPr>
          <p:cNvCxnSpPr>
            <a:cxnSpLocks/>
          </p:cNvCxnSpPr>
          <p:nvPr/>
        </p:nvCxnSpPr>
        <p:spPr>
          <a:xfrm>
            <a:off x="7505870" y="2423751"/>
            <a:ext cx="0" cy="280651"/>
          </a:xfrm>
          <a:prstGeom prst="straightConnector1">
            <a:avLst/>
          </a:prstGeom>
          <a:ln w="190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7" name="Straight Arrow Connector 5206">
            <a:extLst>
              <a:ext uri="{FF2B5EF4-FFF2-40B4-BE49-F238E27FC236}">
                <a16:creationId xmlns:a16="http://schemas.microsoft.com/office/drawing/2014/main" id="{E54ED4CC-D951-DCD5-142F-B6B53BA1FE34}"/>
              </a:ext>
            </a:extLst>
          </p:cNvPr>
          <p:cNvCxnSpPr>
            <a:cxnSpLocks/>
          </p:cNvCxnSpPr>
          <p:nvPr/>
        </p:nvCxnSpPr>
        <p:spPr>
          <a:xfrm>
            <a:off x="7170021" y="2039827"/>
            <a:ext cx="0" cy="664575"/>
          </a:xfrm>
          <a:prstGeom prst="straightConnector1">
            <a:avLst/>
          </a:prstGeom>
          <a:ln w="190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9" name="Straight Arrow Connector 5208">
            <a:extLst>
              <a:ext uri="{FF2B5EF4-FFF2-40B4-BE49-F238E27FC236}">
                <a16:creationId xmlns:a16="http://schemas.microsoft.com/office/drawing/2014/main" id="{32063779-9CA2-AD05-AF53-7D78FFB6B945}"/>
              </a:ext>
            </a:extLst>
          </p:cNvPr>
          <p:cNvCxnSpPr>
            <a:cxnSpLocks/>
          </p:cNvCxnSpPr>
          <p:nvPr/>
        </p:nvCxnSpPr>
        <p:spPr>
          <a:xfrm>
            <a:off x="8182040" y="2455897"/>
            <a:ext cx="0" cy="248505"/>
          </a:xfrm>
          <a:prstGeom prst="straightConnector1">
            <a:avLst/>
          </a:prstGeom>
          <a:ln w="190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2B5763-ACE9-B2CB-0270-FF11A0235E15}"/>
                  </a:ext>
                </a:extLst>
              </p:cNvPr>
              <p:cNvSpPr txBox="1"/>
              <p:nvPr/>
            </p:nvSpPr>
            <p:spPr>
              <a:xfrm>
                <a:off x="4046810" y="3164034"/>
                <a:ext cx="631874" cy="444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2B5763-ACE9-B2CB-0270-FF11A0235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810" y="3164034"/>
                <a:ext cx="631874" cy="444161"/>
              </a:xfrm>
              <a:prstGeom prst="rect">
                <a:avLst/>
              </a:prstGeom>
              <a:blipFill>
                <a:blip r:embed="rId6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7F0A7B-D3E8-6ECA-4720-7BF780301526}"/>
                  </a:ext>
                </a:extLst>
              </p:cNvPr>
              <p:cNvSpPr txBox="1"/>
              <p:nvPr/>
            </p:nvSpPr>
            <p:spPr>
              <a:xfrm>
                <a:off x="6397083" y="2455379"/>
                <a:ext cx="631874" cy="444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7F0A7B-D3E8-6ECA-4720-7BF780301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083" y="2455379"/>
                <a:ext cx="631874" cy="444161"/>
              </a:xfrm>
              <a:prstGeom prst="rect">
                <a:avLst/>
              </a:prstGeom>
              <a:blipFill>
                <a:blip r:embed="rId7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9278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1CB8652-540E-C442-3C78-F23AAF13F385}"/>
              </a:ext>
            </a:extLst>
          </p:cNvPr>
          <p:cNvGrpSpPr/>
          <p:nvPr/>
        </p:nvGrpSpPr>
        <p:grpSpPr>
          <a:xfrm>
            <a:off x="4649421" y="1683307"/>
            <a:ext cx="3716834" cy="2483673"/>
            <a:chOff x="4649421" y="1683307"/>
            <a:chExt cx="3716834" cy="248367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7B517AF-1E5E-B5F5-5B9C-46AFFDA1C623}"/>
                </a:ext>
              </a:extLst>
            </p:cNvPr>
            <p:cNvSpPr/>
            <p:nvPr/>
          </p:nvSpPr>
          <p:spPr>
            <a:xfrm>
              <a:off x="4649421" y="1683308"/>
              <a:ext cx="1015299" cy="2483672"/>
            </a:xfrm>
            <a:prstGeom prst="rect">
              <a:avLst/>
            </a:prstGeom>
            <a:solidFill>
              <a:srgbClr val="BE1D1D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4B8352E-4F14-9525-1289-ED1AA651544D}"/>
                </a:ext>
              </a:extLst>
            </p:cNvPr>
            <p:cNvSpPr/>
            <p:nvPr/>
          </p:nvSpPr>
          <p:spPr>
            <a:xfrm>
              <a:off x="7004568" y="1683307"/>
              <a:ext cx="1361687" cy="2483671"/>
            </a:xfrm>
            <a:prstGeom prst="rect">
              <a:avLst/>
            </a:prstGeom>
            <a:solidFill>
              <a:srgbClr val="BE1D1D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3ABF46-61AE-0837-44B6-77321194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Track Reconstruction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898DE-EF50-B8ED-F22F-9FC7260D1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Dark-Photon (</a:t>
            </a:r>
            <a:r>
              <a:rPr lang="en-US" i="1" dirty="0"/>
              <a:t>A’</a:t>
            </a:r>
            <a:r>
              <a:rPr lang="en-US" dirty="0"/>
              <a:t>) Search with APEX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A9AC21-69E0-F648-70B9-AF9B876B9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128" name="TextBox 5127">
            <a:extLst>
              <a:ext uri="{FF2B5EF4-FFF2-40B4-BE49-F238E27FC236}">
                <a16:creationId xmlns:a16="http://schemas.microsoft.com/office/drawing/2014/main" id="{3378FCA4-6B0B-2D72-9255-43E4DA44B7FE}"/>
              </a:ext>
            </a:extLst>
          </p:cNvPr>
          <p:cNvSpPr txBox="1"/>
          <p:nvPr/>
        </p:nvSpPr>
        <p:spPr>
          <a:xfrm>
            <a:off x="7967760" y="4161590"/>
            <a:ext cx="81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Wire #</a:t>
            </a:r>
          </a:p>
        </p:txBody>
      </p:sp>
      <p:sp>
        <p:nvSpPr>
          <p:cNvPr id="5129" name="TextBox 5128">
            <a:extLst>
              <a:ext uri="{FF2B5EF4-FFF2-40B4-BE49-F238E27FC236}">
                <a16:creationId xmlns:a16="http://schemas.microsoft.com/office/drawing/2014/main" id="{010F108A-3A0B-5582-2CFC-D21784CCD762}"/>
              </a:ext>
            </a:extLst>
          </p:cNvPr>
          <p:cNvSpPr txBox="1"/>
          <p:nvPr/>
        </p:nvSpPr>
        <p:spPr>
          <a:xfrm rot="16200000">
            <a:off x="2927742" y="1982680"/>
            <a:ext cx="147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TDC time (ns)</a:t>
            </a:r>
          </a:p>
        </p:txBody>
      </p:sp>
      <p:grpSp>
        <p:nvGrpSpPr>
          <p:cNvPr id="5198" name="Group 5197">
            <a:extLst>
              <a:ext uri="{FF2B5EF4-FFF2-40B4-BE49-F238E27FC236}">
                <a16:creationId xmlns:a16="http://schemas.microsoft.com/office/drawing/2014/main" id="{3EE44996-24C1-68FC-D40E-EF68A1E1EF13}"/>
              </a:ext>
            </a:extLst>
          </p:cNvPr>
          <p:cNvGrpSpPr/>
          <p:nvPr/>
        </p:nvGrpSpPr>
        <p:grpSpPr>
          <a:xfrm>
            <a:off x="3841342" y="1054211"/>
            <a:ext cx="4879092" cy="3121414"/>
            <a:chOff x="4120336" y="1129622"/>
            <a:chExt cx="4879092" cy="312141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F5A46E-D6C1-5C8F-627E-CC73654D3DBE}"/>
                </a:ext>
              </a:extLst>
            </p:cNvPr>
            <p:cNvSpPr/>
            <p:nvPr/>
          </p:nvSpPr>
          <p:spPr>
            <a:xfrm>
              <a:off x="4431739" y="1764108"/>
              <a:ext cx="4567689" cy="24728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133" name="Straight Connector 5132">
              <a:extLst>
                <a:ext uri="{FF2B5EF4-FFF2-40B4-BE49-F238E27FC236}">
                  <a16:creationId xmlns:a16="http://schemas.microsoft.com/office/drawing/2014/main" id="{2FC22E86-62A7-BAAB-C736-45498722746E}"/>
                </a:ext>
              </a:extLst>
            </p:cNvPr>
            <p:cNvCxnSpPr/>
            <p:nvPr/>
          </p:nvCxnSpPr>
          <p:spPr>
            <a:xfrm>
              <a:off x="4762965" y="1764108"/>
              <a:ext cx="0" cy="24728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4" name="Straight Connector 5133">
              <a:extLst>
                <a:ext uri="{FF2B5EF4-FFF2-40B4-BE49-F238E27FC236}">
                  <a16:creationId xmlns:a16="http://schemas.microsoft.com/office/drawing/2014/main" id="{2409120B-7F8C-DEA6-578C-0B13652D6AC0}"/>
                </a:ext>
              </a:extLst>
            </p:cNvPr>
            <p:cNvCxnSpPr/>
            <p:nvPr/>
          </p:nvCxnSpPr>
          <p:spPr>
            <a:xfrm>
              <a:off x="5099515" y="1764107"/>
              <a:ext cx="0" cy="24728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6" name="Straight Connector 5135">
              <a:extLst>
                <a:ext uri="{FF2B5EF4-FFF2-40B4-BE49-F238E27FC236}">
                  <a16:creationId xmlns:a16="http://schemas.microsoft.com/office/drawing/2014/main" id="{20BC3434-CB89-AD64-73EC-64C259FC8272}"/>
                </a:ext>
              </a:extLst>
            </p:cNvPr>
            <p:cNvCxnSpPr/>
            <p:nvPr/>
          </p:nvCxnSpPr>
          <p:spPr>
            <a:xfrm>
              <a:off x="5436065" y="1769497"/>
              <a:ext cx="0" cy="24728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8" name="Straight Connector 5137">
              <a:extLst>
                <a:ext uri="{FF2B5EF4-FFF2-40B4-BE49-F238E27FC236}">
                  <a16:creationId xmlns:a16="http://schemas.microsoft.com/office/drawing/2014/main" id="{42068D4C-2E12-B0F9-D7A0-AFC9C8046AFB}"/>
                </a:ext>
              </a:extLst>
            </p:cNvPr>
            <p:cNvCxnSpPr/>
            <p:nvPr/>
          </p:nvCxnSpPr>
          <p:spPr>
            <a:xfrm>
              <a:off x="5772615" y="1772752"/>
              <a:ext cx="0" cy="24728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9" name="Straight Connector 5138">
              <a:extLst>
                <a:ext uri="{FF2B5EF4-FFF2-40B4-BE49-F238E27FC236}">
                  <a16:creationId xmlns:a16="http://schemas.microsoft.com/office/drawing/2014/main" id="{DF85C8F6-67E1-9F07-1552-2493142D5130}"/>
                </a:ext>
              </a:extLst>
            </p:cNvPr>
            <p:cNvCxnSpPr/>
            <p:nvPr/>
          </p:nvCxnSpPr>
          <p:spPr>
            <a:xfrm>
              <a:off x="6109165" y="1778142"/>
              <a:ext cx="0" cy="24728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1" name="Straight Connector 5140">
              <a:extLst>
                <a:ext uri="{FF2B5EF4-FFF2-40B4-BE49-F238E27FC236}">
                  <a16:creationId xmlns:a16="http://schemas.microsoft.com/office/drawing/2014/main" id="{680850A4-5106-D088-60BC-82D27F1C9A36}"/>
                </a:ext>
              </a:extLst>
            </p:cNvPr>
            <p:cNvCxnSpPr/>
            <p:nvPr/>
          </p:nvCxnSpPr>
          <p:spPr>
            <a:xfrm>
              <a:off x="6439365" y="1764107"/>
              <a:ext cx="0" cy="24728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2" name="Straight Connector 5141">
              <a:extLst>
                <a:ext uri="{FF2B5EF4-FFF2-40B4-BE49-F238E27FC236}">
                  <a16:creationId xmlns:a16="http://schemas.microsoft.com/office/drawing/2014/main" id="{E934510E-9F54-1246-50F8-AA79886D7A01}"/>
                </a:ext>
              </a:extLst>
            </p:cNvPr>
            <p:cNvCxnSpPr/>
            <p:nvPr/>
          </p:nvCxnSpPr>
          <p:spPr>
            <a:xfrm>
              <a:off x="6775915" y="1769497"/>
              <a:ext cx="0" cy="24728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3" name="Straight Connector 5142">
              <a:extLst>
                <a:ext uri="{FF2B5EF4-FFF2-40B4-BE49-F238E27FC236}">
                  <a16:creationId xmlns:a16="http://schemas.microsoft.com/office/drawing/2014/main" id="{DB530DA3-0C3F-8F3C-F883-F0B8FBADFB6A}"/>
                </a:ext>
              </a:extLst>
            </p:cNvPr>
            <p:cNvCxnSpPr/>
            <p:nvPr/>
          </p:nvCxnSpPr>
          <p:spPr>
            <a:xfrm>
              <a:off x="7112465" y="1772752"/>
              <a:ext cx="0" cy="24728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4" name="Straight Connector 5143">
              <a:extLst>
                <a:ext uri="{FF2B5EF4-FFF2-40B4-BE49-F238E27FC236}">
                  <a16:creationId xmlns:a16="http://schemas.microsoft.com/office/drawing/2014/main" id="{65D93092-F780-F1D5-03D8-94A2B844DE42}"/>
                </a:ext>
              </a:extLst>
            </p:cNvPr>
            <p:cNvCxnSpPr/>
            <p:nvPr/>
          </p:nvCxnSpPr>
          <p:spPr>
            <a:xfrm>
              <a:off x="7449015" y="1778142"/>
              <a:ext cx="0" cy="24728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5" name="Straight Connector 5154">
              <a:extLst>
                <a:ext uri="{FF2B5EF4-FFF2-40B4-BE49-F238E27FC236}">
                  <a16:creationId xmlns:a16="http://schemas.microsoft.com/office/drawing/2014/main" id="{B477F8F8-5C3A-E6F9-6953-AFDD0640A260}"/>
                </a:ext>
              </a:extLst>
            </p:cNvPr>
            <p:cNvCxnSpPr/>
            <p:nvPr/>
          </p:nvCxnSpPr>
          <p:spPr>
            <a:xfrm>
              <a:off x="7785565" y="1769497"/>
              <a:ext cx="0" cy="24728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6" name="Straight Connector 5155">
              <a:extLst>
                <a:ext uri="{FF2B5EF4-FFF2-40B4-BE49-F238E27FC236}">
                  <a16:creationId xmlns:a16="http://schemas.microsoft.com/office/drawing/2014/main" id="{5A4ABBA5-021E-F776-0A6C-58CEC4163595}"/>
                </a:ext>
              </a:extLst>
            </p:cNvPr>
            <p:cNvCxnSpPr/>
            <p:nvPr/>
          </p:nvCxnSpPr>
          <p:spPr>
            <a:xfrm>
              <a:off x="8122115" y="1772752"/>
              <a:ext cx="0" cy="24728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7" name="Straight Connector 5156">
              <a:extLst>
                <a:ext uri="{FF2B5EF4-FFF2-40B4-BE49-F238E27FC236}">
                  <a16:creationId xmlns:a16="http://schemas.microsoft.com/office/drawing/2014/main" id="{17B8D2E8-5B3C-8A2C-FE99-E524E2AE79EF}"/>
                </a:ext>
              </a:extLst>
            </p:cNvPr>
            <p:cNvCxnSpPr/>
            <p:nvPr/>
          </p:nvCxnSpPr>
          <p:spPr>
            <a:xfrm>
              <a:off x="8458665" y="1764107"/>
              <a:ext cx="0" cy="24728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9" name="Straight Connector 5158">
              <a:extLst>
                <a:ext uri="{FF2B5EF4-FFF2-40B4-BE49-F238E27FC236}">
                  <a16:creationId xmlns:a16="http://schemas.microsoft.com/office/drawing/2014/main" id="{67FEC0AD-84F1-8023-D30D-6A8914259C21}"/>
                </a:ext>
              </a:extLst>
            </p:cNvPr>
            <p:cNvCxnSpPr/>
            <p:nvPr/>
          </p:nvCxnSpPr>
          <p:spPr>
            <a:xfrm>
              <a:off x="8794421" y="1778142"/>
              <a:ext cx="0" cy="24728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65" name="TextBox 5164">
              <a:extLst>
                <a:ext uri="{FF2B5EF4-FFF2-40B4-BE49-F238E27FC236}">
                  <a16:creationId xmlns:a16="http://schemas.microsoft.com/office/drawing/2014/main" id="{9483E265-4CEE-36DE-6CD1-A0FA0F9D6019}"/>
                </a:ext>
              </a:extLst>
            </p:cNvPr>
            <p:cNvSpPr txBox="1"/>
            <p:nvPr/>
          </p:nvSpPr>
          <p:spPr>
            <a:xfrm rot="16200000">
              <a:off x="3847802" y="1402156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600</a:t>
              </a:r>
            </a:p>
          </p:txBody>
        </p:sp>
      </p:grpSp>
      <p:sp>
        <p:nvSpPr>
          <p:cNvPr id="5166" name="TextBox 5165">
            <a:extLst>
              <a:ext uri="{FF2B5EF4-FFF2-40B4-BE49-F238E27FC236}">
                <a16:creationId xmlns:a16="http://schemas.microsoft.com/office/drawing/2014/main" id="{613AAD91-9B3A-2E39-39FE-5B46ED3B2B4F}"/>
              </a:ext>
            </a:extLst>
          </p:cNvPr>
          <p:cNvSpPr txBox="1"/>
          <p:nvPr/>
        </p:nvSpPr>
        <p:spPr>
          <a:xfrm rot="16200000">
            <a:off x="3885740" y="3976736"/>
            <a:ext cx="283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164" name="Oval 5163">
            <a:extLst>
              <a:ext uri="{FF2B5EF4-FFF2-40B4-BE49-F238E27FC236}">
                <a16:creationId xmlns:a16="http://schemas.microsoft.com/office/drawing/2014/main" id="{59586F2B-A5D0-1FEB-0F96-F1696920FD54}"/>
              </a:ext>
            </a:extLst>
          </p:cNvPr>
          <p:cNvSpPr/>
          <p:nvPr/>
        </p:nvSpPr>
        <p:spPr>
          <a:xfrm>
            <a:off x="7475116" y="2359459"/>
            <a:ext cx="64292" cy="642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7" name="Oval 5166">
            <a:extLst>
              <a:ext uri="{FF2B5EF4-FFF2-40B4-BE49-F238E27FC236}">
                <a16:creationId xmlns:a16="http://schemas.microsoft.com/office/drawing/2014/main" id="{0BEFF0BD-E2E5-4761-4E13-7EE3173921B2}"/>
              </a:ext>
            </a:extLst>
          </p:cNvPr>
          <p:cNvSpPr/>
          <p:nvPr/>
        </p:nvSpPr>
        <p:spPr>
          <a:xfrm>
            <a:off x="8147525" y="2381718"/>
            <a:ext cx="64292" cy="642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8" name="Oval 5167">
            <a:extLst>
              <a:ext uri="{FF2B5EF4-FFF2-40B4-BE49-F238E27FC236}">
                <a16:creationId xmlns:a16="http://schemas.microsoft.com/office/drawing/2014/main" id="{461E452C-273A-E1C4-AB53-A641A13A646F}"/>
              </a:ext>
            </a:extLst>
          </p:cNvPr>
          <p:cNvSpPr/>
          <p:nvPr/>
        </p:nvSpPr>
        <p:spPr>
          <a:xfrm>
            <a:off x="7807032" y="2617727"/>
            <a:ext cx="64292" cy="642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9" name="Oval 5168">
            <a:extLst>
              <a:ext uri="{FF2B5EF4-FFF2-40B4-BE49-F238E27FC236}">
                <a16:creationId xmlns:a16="http://schemas.microsoft.com/office/drawing/2014/main" id="{A351A8F1-F4B2-F718-C5D1-70E771A810F6}"/>
              </a:ext>
            </a:extLst>
          </p:cNvPr>
          <p:cNvSpPr/>
          <p:nvPr/>
        </p:nvSpPr>
        <p:spPr>
          <a:xfrm>
            <a:off x="7136300" y="1970819"/>
            <a:ext cx="64292" cy="642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C8FA49-CF11-D70C-C360-2B54D8411284}"/>
                  </a:ext>
                </a:extLst>
              </p:cNvPr>
              <p:cNvSpPr txBox="1"/>
              <p:nvPr/>
            </p:nvSpPr>
            <p:spPr>
              <a:xfrm>
                <a:off x="388620" y="1427571"/>
                <a:ext cx="293979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b="1" dirty="0"/>
                  <a:t>Groups: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hits, gap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dirty="0"/>
                  <a:t> wires.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b="1" dirty="0"/>
                  <a:t>Clusters:</a:t>
                </a:r>
                <a:r>
                  <a:rPr lang="en-US" dirty="0"/>
                  <a:t> </a:t>
                </a:r>
                <a:r>
                  <a:rPr lang="en-US" i="1" dirty="0"/>
                  <a:t>grid-search</a:t>
                </a:r>
                <a:r>
                  <a:rPr lang="en-US" dirty="0"/>
                  <a:t> for clusters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hits. (use S2 time as guess)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C8FA49-CF11-D70C-C360-2B54D8411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" y="1427571"/>
                <a:ext cx="2939793" cy="1477328"/>
              </a:xfrm>
              <a:prstGeom prst="rect">
                <a:avLst/>
              </a:prstGeom>
              <a:blipFill>
                <a:blip r:embed="rId3"/>
                <a:stretch>
                  <a:fillRect l="-1867" t="-2058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AED8AE1-6077-61B9-CF06-814EFE31CA1E}"/>
              </a:ext>
            </a:extLst>
          </p:cNvPr>
          <p:cNvGrpSpPr/>
          <p:nvPr/>
        </p:nvGrpSpPr>
        <p:grpSpPr>
          <a:xfrm>
            <a:off x="3819259" y="2697439"/>
            <a:ext cx="1704006" cy="731561"/>
            <a:chOff x="4197200" y="2796609"/>
            <a:chExt cx="1704006" cy="73156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2B5C59E-9487-157B-4431-AD2BCD25BF1B}"/>
                </a:ext>
              </a:extLst>
            </p:cNvPr>
            <p:cNvGrpSpPr/>
            <p:nvPr/>
          </p:nvGrpSpPr>
          <p:grpSpPr>
            <a:xfrm>
              <a:off x="4197200" y="2796609"/>
              <a:ext cx="1500544" cy="715052"/>
              <a:chOff x="4707278" y="2743059"/>
              <a:chExt cx="1500544" cy="715052"/>
            </a:xfrm>
          </p:grpSpPr>
          <p:sp>
            <p:nvSpPr>
              <p:cNvPr id="27" name="Arc 26">
                <a:extLst>
                  <a:ext uri="{FF2B5EF4-FFF2-40B4-BE49-F238E27FC236}">
                    <a16:creationId xmlns:a16="http://schemas.microsoft.com/office/drawing/2014/main" id="{EF21F464-03C2-8A6A-DEE2-4CADFA3DA152}"/>
                  </a:ext>
                </a:extLst>
              </p:cNvPr>
              <p:cNvSpPr/>
              <p:nvPr/>
            </p:nvSpPr>
            <p:spPr>
              <a:xfrm>
                <a:off x="5220183" y="3010223"/>
                <a:ext cx="447888" cy="447888"/>
              </a:xfrm>
              <a:prstGeom prst="arc">
                <a:avLst>
                  <a:gd name="adj1" fmla="val 2816499"/>
                  <a:gd name="adj2" fmla="val 8039905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8E1C8D77-C98D-B51B-D1C4-38298FCDD5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85207" y="2779813"/>
                <a:ext cx="622615" cy="62774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BD27246-636F-0E6C-B5BC-E8122DB5B8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707278" y="2743059"/>
                <a:ext cx="586159" cy="65633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397156D-FD9D-8A0D-F939-1F0722F07C12}"/>
                </a:ext>
              </a:extLst>
            </p:cNvPr>
            <p:cNvGrpSpPr/>
            <p:nvPr/>
          </p:nvGrpSpPr>
          <p:grpSpPr>
            <a:xfrm>
              <a:off x="4400061" y="2796609"/>
              <a:ext cx="1500544" cy="715052"/>
              <a:chOff x="4707278" y="2743059"/>
              <a:chExt cx="1500544" cy="715052"/>
            </a:xfrm>
          </p:grpSpPr>
          <p:sp>
            <p:nvSpPr>
              <p:cNvPr id="17" name="Arc 16">
                <a:extLst>
                  <a:ext uri="{FF2B5EF4-FFF2-40B4-BE49-F238E27FC236}">
                    <a16:creationId xmlns:a16="http://schemas.microsoft.com/office/drawing/2014/main" id="{5D19FCA8-2BE9-C61D-A838-049E9D8AB516}"/>
                  </a:ext>
                </a:extLst>
              </p:cNvPr>
              <p:cNvSpPr/>
              <p:nvPr/>
            </p:nvSpPr>
            <p:spPr>
              <a:xfrm>
                <a:off x="5220183" y="3010223"/>
                <a:ext cx="447888" cy="447888"/>
              </a:xfrm>
              <a:prstGeom prst="arc">
                <a:avLst>
                  <a:gd name="adj1" fmla="val 2816499"/>
                  <a:gd name="adj2" fmla="val 8039905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BA0967B-DA6D-A51E-4C87-A479AA1520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85207" y="2779813"/>
                <a:ext cx="622615" cy="62774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20F0587-7439-FD4C-403D-DBAA37AB50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707278" y="2743059"/>
                <a:ext cx="586159" cy="65633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A70E41-3CF6-BD9B-D9F7-49B2735E91E4}"/>
                </a:ext>
              </a:extLst>
            </p:cNvPr>
            <p:cNvSpPr/>
            <p:nvPr/>
          </p:nvSpPr>
          <p:spPr>
            <a:xfrm>
              <a:off x="4197350" y="2806700"/>
              <a:ext cx="828675" cy="708025"/>
            </a:xfrm>
            <a:custGeom>
              <a:avLst/>
              <a:gdLst>
                <a:gd name="connsiteX0" fmla="*/ 0 w 828675"/>
                <a:gd name="connsiteY0" fmla="*/ 0 h 708025"/>
                <a:gd name="connsiteX1" fmla="*/ 206375 w 828675"/>
                <a:gd name="connsiteY1" fmla="*/ 0 h 708025"/>
                <a:gd name="connsiteX2" fmla="*/ 828675 w 828675"/>
                <a:gd name="connsiteY2" fmla="*/ 679450 h 708025"/>
                <a:gd name="connsiteX3" fmla="*/ 752475 w 828675"/>
                <a:gd name="connsiteY3" fmla="*/ 708025 h 708025"/>
                <a:gd name="connsiteX4" fmla="*/ 596900 w 828675"/>
                <a:gd name="connsiteY4" fmla="*/ 666750 h 708025"/>
                <a:gd name="connsiteX5" fmla="*/ 0 w 828675"/>
                <a:gd name="connsiteY5" fmla="*/ 0 h 70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8675" h="708025">
                  <a:moveTo>
                    <a:pt x="0" y="0"/>
                  </a:moveTo>
                  <a:lnTo>
                    <a:pt x="206375" y="0"/>
                  </a:lnTo>
                  <a:lnTo>
                    <a:pt x="828675" y="679450"/>
                  </a:lnTo>
                  <a:lnTo>
                    <a:pt x="752475" y="708025"/>
                  </a:lnTo>
                  <a:lnTo>
                    <a:pt x="596900" y="666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1760315-9C65-1E25-FBB7-5F4958D71923}"/>
                </a:ext>
              </a:extLst>
            </p:cNvPr>
            <p:cNvSpPr/>
            <p:nvPr/>
          </p:nvSpPr>
          <p:spPr>
            <a:xfrm flipH="1">
              <a:off x="5025508" y="2820145"/>
              <a:ext cx="875698" cy="708025"/>
            </a:xfrm>
            <a:custGeom>
              <a:avLst/>
              <a:gdLst>
                <a:gd name="connsiteX0" fmla="*/ 0 w 828675"/>
                <a:gd name="connsiteY0" fmla="*/ 0 h 708025"/>
                <a:gd name="connsiteX1" fmla="*/ 206375 w 828675"/>
                <a:gd name="connsiteY1" fmla="*/ 0 h 708025"/>
                <a:gd name="connsiteX2" fmla="*/ 828675 w 828675"/>
                <a:gd name="connsiteY2" fmla="*/ 679450 h 708025"/>
                <a:gd name="connsiteX3" fmla="*/ 752475 w 828675"/>
                <a:gd name="connsiteY3" fmla="*/ 708025 h 708025"/>
                <a:gd name="connsiteX4" fmla="*/ 596900 w 828675"/>
                <a:gd name="connsiteY4" fmla="*/ 666750 h 708025"/>
                <a:gd name="connsiteX5" fmla="*/ 0 w 828675"/>
                <a:gd name="connsiteY5" fmla="*/ 0 h 70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8675" h="708025">
                  <a:moveTo>
                    <a:pt x="0" y="0"/>
                  </a:moveTo>
                  <a:lnTo>
                    <a:pt x="206375" y="0"/>
                  </a:lnTo>
                  <a:lnTo>
                    <a:pt x="828675" y="679450"/>
                  </a:lnTo>
                  <a:lnTo>
                    <a:pt x="752475" y="708025"/>
                  </a:lnTo>
                  <a:lnTo>
                    <a:pt x="596900" y="666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CB12C40-FDAA-FF6E-AB31-806676778D2C}"/>
              </a:ext>
            </a:extLst>
          </p:cNvPr>
          <p:cNvGrpSpPr/>
          <p:nvPr/>
        </p:nvGrpSpPr>
        <p:grpSpPr>
          <a:xfrm>
            <a:off x="4320963" y="2706686"/>
            <a:ext cx="1704006" cy="731561"/>
            <a:chOff x="4197200" y="2796609"/>
            <a:chExt cx="1704006" cy="731561"/>
          </a:xfrm>
          <a:solidFill>
            <a:srgbClr val="0070C0">
              <a:alpha val="25098"/>
            </a:srgbClr>
          </a:solidFill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A84CD37-95AF-23A4-8CC8-D8E7A608251E}"/>
                </a:ext>
              </a:extLst>
            </p:cNvPr>
            <p:cNvGrpSpPr/>
            <p:nvPr/>
          </p:nvGrpSpPr>
          <p:grpSpPr>
            <a:xfrm>
              <a:off x="4197200" y="2796609"/>
              <a:ext cx="1500544" cy="715052"/>
              <a:chOff x="4707278" y="2743059"/>
              <a:chExt cx="1500544" cy="715052"/>
            </a:xfrm>
            <a:grpFill/>
          </p:grpSpPr>
          <p:sp>
            <p:nvSpPr>
              <p:cNvPr id="5191" name="Arc 5190">
                <a:extLst>
                  <a:ext uri="{FF2B5EF4-FFF2-40B4-BE49-F238E27FC236}">
                    <a16:creationId xmlns:a16="http://schemas.microsoft.com/office/drawing/2014/main" id="{539DBC74-A4AD-94D2-062E-A532739F4478}"/>
                  </a:ext>
                </a:extLst>
              </p:cNvPr>
              <p:cNvSpPr/>
              <p:nvPr/>
            </p:nvSpPr>
            <p:spPr>
              <a:xfrm>
                <a:off x="5220183" y="3010223"/>
                <a:ext cx="447888" cy="447888"/>
              </a:xfrm>
              <a:prstGeom prst="arc">
                <a:avLst>
                  <a:gd name="adj1" fmla="val 2816499"/>
                  <a:gd name="adj2" fmla="val 8039905"/>
                </a:avLst>
              </a:prstGeom>
              <a:noFill/>
              <a:ln w="19050">
                <a:solidFill>
                  <a:srgbClr val="00B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193" name="Straight Connector 5192">
                <a:extLst>
                  <a:ext uri="{FF2B5EF4-FFF2-40B4-BE49-F238E27FC236}">
                    <a16:creationId xmlns:a16="http://schemas.microsoft.com/office/drawing/2014/main" id="{32E837F0-AD9F-79F3-AD0D-A106380EEC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85207" y="2779813"/>
                <a:ext cx="622615" cy="627749"/>
              </a:xfrm>
              <a:prstGeom prst="line">
                <a:avLst/>
              </a:prstGeom>
              <a:grpFill/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4" name="Straight Connector 5193">
                <a:extLst>
                  <a:ext uri="{FF2B5EF4-FFF2-40B4-BE49-F238E27FC236}">
                    <a16:creationId xmlns:a16="http://schemas.microsoft.com/office/drawing/2014/main" id="{3FF85B5C-633B-C817-52F5-2B4B129E09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707278" y="2743059"/>
                <a:ext cx="586159" cy="656339"/>
              </a:xfrm>
              <a:prstGeom prst="line">
                <a:avLst/>
              </a:prstGeom>
              <a:grpFill/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84" name="Group 5183">
              <a:extLst>
                <a:ext uri="{FF2B5EF4-FFF2-40B4-BE49-F238E27FC236}">
                  <a16:creationId xmlns:a16="http://schemas.microsoft.com/office/drawing/2014/main" id="{A58FE65A-5472-3BEA-6C55-84702749AD72}"/>
                </a:ext>
              </a:extLst>
            </p:cNvPr>
            <p:cNvGrpSpPr/>
            <p:nvPr/>
          </p:nvGrpSpPr>
          <p:grpSpPr>
            <a:xfrm>
              <a:off x="4400061" y="2796609"/>
              <a:ext cx="1500544" cy="715052"/>
              <a:chOff x="4707278" y="2743059"/>
              <a:chExt cx="1500544" cy="715052"/>
            </a:xfrm>
            <a:grpFill/>
          </p:grpSpPr>
          <p:sp>
            <p:nvSpPr>
              <p:cNvPr id="5188" name="Arc 5187">
                <a:extLst>
                  <a:ext uri="{FF2B5EF4-FFF2-40B4-BE49-F238E27FC236}">
                    <a16:creationId xmlns:a16="http://schemas.microsoft.com/office/drawing/2014/main" id="{CA6FCA6A-A92D-DEF1-E9CF-C80DEE439F7D}"/>
                  </a:ext>
                </a:extLst>
              </p:cNvPr>
              <p:cNvSpPr/>
              <p:nvPr/>
            </p:nvSpPr>
            <p:spPr>
              <a:xfrm>
                <a:off x="5220183" y="3010223"/>
                <a:ext cx="447888" cy="447888"/>
              </a:xfrm>
              <a:prstGeom prst="arc">
                <a:avLst>
                  <a:gd name="adj1" fmla="val 2816499"/>
                  <a:gd name="adj2" fmla="val 8039905"/>
                </a:avLst>
              </a:prstGeom>
              <a:noFill/>
              <a:ln w="19050">
                <a:solidFill>
                  <a:srgbClr val="00B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189" name="Straight Connector 5188">
                <a:extLst>
                  <a:ext uri="{FF2B5EF4-FFF2-40B4-BE49-F238E27FC236}">
                    <a16:creationId xmlns:a16="http://schemas.microsoft.com/office/drawing/2014/main" id="{5D4AA0B0-7EAB-77CD-6802-707C76B7E97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85207" y="2779813"/>
                <a:ext cx="622615" cy="627749"/>
              </a:xfrm>
              <a:prstGeom prst="line">
                <a:avLst/>
              </a:prstGeom>
              <a:grpFill/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0" name="Straight Connector 5189">
                <a:extLst>
                  <a:ext uri="{FF2B5EF4-FFF2-40B4-BE49-F238E27FC236}">
                    <a16:creationId xmlns:a16="http://schemas.microsoft.com/office/drawing/2014/main" id="{9820BC70-9731-A4DC-F589-4BF002A476B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707278" y="2743059"/>
                <a:ext cx="586159" cy="656339"/>
              </a:xfrm>
              <a:prstGeom prst="line">
                <a:avLst/>
              </a:prstGeom>
              <a:grpFill/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86" name="Freeform: Shape 5185">
              <a:extLst>
                <a:ext uri="{FF2B5EF4-FFF2-40B4-BE49-F238E27FC236}">
                  <a16:creationId xmlns:a16="http://schemas.microsoft.com/office/drawing/2014/main" id="{D297CFD8-C47A-8399-247C-50A3CB18B1C9}"/>
                </a:ext>
              </a:extLst>
            </p:cNvPr>
            <p:cNvSpPr/>
            <p:nvPr/>
          </p:nvSpPr>
          <p:spPr>
            <a:xfrm>
              <a:off x="4197350" y="2806700"/>
              <a:ext cx="828675" cy="708025"/>
            </a:xfrm>
            <a:custGeom>
              <a:avLst/>
              <a:gdLst>
                <a:gd name="connsiteX0" fmla="*/ 0 w 828675"/>
                <a:gd name="connsiteY0" fmla="*/ 0 h 708025"/>
                <a:gd name="connsiteX1" fmla="*/ 206375 w 828675"/>
                <a:gd name="connsiteY1" fmla="*/ 0 h 708025"/>
                <a:gd name="connsiteX2" fmla="*/ 828675 w 828675"/>
                <a:gd name="connsiteY2" fmla="*/ 679450 h 708025"/>
                <a:gd name="connsiteX3" fmla="*/ 752475 w 828675"/>
                <a:gd name="connsiteY3" fmla="*/ 708025 h 708025"/>
                <a:gd name="connsiteX4" fmla="*/ 596900 w 828675"/>
                <a:gd name="connsiteY4" fmla="*/ 666750 h 708025"/>
                <a:gd name="connsiteX5" fmla="*/ 0 w 828675"/>
                <a:gd name="connsiteY5" fmla="*/ 0 h 70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8675" h="708025">
                  <a:moveTo>
                    <a:pt x="0" y="0"/>
                  </a:moveTo>
                  <a:lnTo>
                    <a:pt x="206375" y="0"/>
                  </a:lnTo>
                  <a:lnTo>
                    <a:pt x="828675" y="679450"/>
                  </a:lnTo>
                  <a:lnTo>
                    <a:pt x="752475" y="708025"/>
                  </a:lnTo>
                  <a:lnTo>
                    <a:pt x="596900" y="66675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7" name="Freeform: Shape 5186">
              <a:extLst>
                <a:ext uri="{FF2B5EF4-FFF2-40B4-BE49-F238E27FC236}">
                  <a16:creationId xmlns:a16="http://schemas.microsoft.com/office/drawing/2014/main" id="{B00DDCB1-0E1F-3E38-AE0C-3317C10969DE}"/>
                </a:ext>
              </a:extLst>
            </p:cNvPr>
            <p:cNvSpPr/>
            <p:nvPr/>
          </p:nvSpPr>
          <p:spPr>
            <a:xfrm flipH="1">
              <a:off x="5025508" y="2820145"/>
              <a:ext cx="875698" cy="708025"/>
            </a:xfrm>
            <a:custGeom>
              <a:avLst/>
              <a:gdLst>
                <a:gd name="connsiteX0" fmla="*/ 0 w 828675"/>
                <a:gd name="connsiteY0" fmla="*/ 0 h 708025"/>
                <a:gd name="connsiteX1" fmla="*/ 206375 w 828675"/>
                <a:gd name="connsiteY1" fmla="*/ 0 h 708025"/>
                <a:gd name="connsiteX2" fmla="*/ 828675 w 828675"/>
                <a:gd name="connsiteY2" fmla="*/ 679450 h 708025"/>
                <a:gd name="connsiteX3" fmla="*/ 752475 w 828675"/>
                <a:gd name="connsiteY3" fmla="*/ 708025 h 708025"/>
                <a:gd name="connsiteX4" fmla="*/ 596900 w 828675"/>
                <a:gd name="connsiteY4" fmla="*/ 666750 h 708025"/>
                <a:gd name="connsiteX5" fmla="*/ 0 w 828675"/>
                <a:gd name="connsiteY5" fmla="*/ 0 h 70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8675" h="708025">
                  <a:moveTo>
                    <a:pt x="0" y="0"/>
                  </a:moveTo>
                  <a:lnTo>
                    <a:pt x="206375" y="0"/>
                  </a:lnTo>
                  <a:lnTo>
                    <a:pt x="828675" y="679450"/>
                  </a:lnTo>
                  <a:lnTo>
                    <a:pt x="752475" y="708025"/>
                  </a:lnTo>
                  <a:lnTo>
                    <a:pt x="596900" y="66675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213" name="Straight Connector 5212">
            <a:extLst>
              <a:ext uri="{FF2B5EF4-FFF2-40B4-BE49-F238E27FC236}">
                <a16:creationId xmlns:a16="http://schemas.microsoft.com/office/drawing/2014/main" id="{31D51191-AFA5-BFBA-D5D4-6229A6EFFD68}"/>
              </a:ext>
            </a:extLst>
          </p:cNvPr>
          <p:cNvCxnSpPr>
            <a:cxnSpLocks/>
          </p:cNvCxnSpPr>
          <p:nvPr/>
        </p:nvCxnSpPr>
        <p:spPr>
          <a:xfrm>
            <a:off x="4017222" y="3418918"/>
            <a:ext cx="4498205" cy="0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4A1FEDB-C0BD-6EEE-0BF3-1C1801DA24AD}"/>
                  </a:ext>
                </a:extLst>
              </p:cNvPr>
              <p:cNvSpPr txBox="1"/>
              <p:nvPr/>
            </p:nvSpPr>
            <p:spPr>
              <a:xfrm>
                <a:off x="3683328" y="3299718"/>
                <a:ext cx="3678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4A1FEDB-C0BD-6EEE-0BF3-1C1801DA2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328" y="3299718"/>
                <a:ext cx="367857" cy="276999"/>
              </a:xfrm>
              <a:prstGeom prst="rect">
                <a:avLst/>
              </a:prstGeom>
              <a:blipFill>
                <a:blip r:embed="rId4"/>
                <a:stretch>
                  <a:fillRect l="-14754" r="-6557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225CC27-D92E-E720-84A2-C8C513D761CA}"/>
              </a:ext>
            </a:extLst>
          </p:cNvPr>
          <p:cNvSpPr txBox="1"/>
          <p:nvPr/>
        </p:nvSpPr>
        <p:spPr>
          <a:xfrm>
            <a:off x="5988994" y="4467763"/>
            <a:ext cx="1748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Groups with no clusters are discarded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5CC0B2A-ECEE-3D44-A9C6-0315B2FB188D}"/>
              </a:ext>
            </a:extLst>
          </p:cNvPr>
          <p:cNvCxnSpPr>
            <a:cxnSpLocks/>
          </p:cNvCxnSpPr>
          <p:nvPr/>
        </p:nvCxnSpPr>
        <p:spPr>
          <a:xfrm flipV="1">
            <a:off x="6833471" y="2649873"/>
            <a:ext cx="573112" cy="188104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1" name="Oval 5160">
            <a:extLst>
              <a:ext uri="{FF2B5EF4-FFF2-40B4-BE49-F238E27FC236}">
                <a16:creationId xmlns:a16="http://schemas.microsoft.com/office/drawing/2014/main" id="{38445810-4529-B731-4B0C-E67E5483CC29}"/>
              </a:ext>
            </a:extLst>
          </p:cNvPr>
          <p:cNvSpPr/>
          <p:nvPr/>
        </p:nvSpPr>
        <p:spPr>
          <a:xfrm>
            <a:off x="4788375" y="3056319"/>
            <a:ext cx="64292" cy="642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2" name="Oval 5161">
            <a:extLst>
              <a:ext uri="{FF2B5EF4-FFF2-40B4-BE49-F238E27FC236}">
                <a16:creationId xmlns:a16="http://schemas.microsoft.com/office/drawing/2014/main" id="{1E2B23F3-C0E2-DD34-70C3-070D2190C27A}"/>
              </a:ext>
            </a:extLst>
          </p:cNvPr>
          <p:cNvSpPr/>
          <p:nvPr/>
        </p:nvSpPr>
        <p:spPr>
          <a:xfrm>
            <a:off x="5123622" y="3350554"/>
            <a:ext cx="64292" cy="642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3" name="Oval 5162">
            <a:extLst>
              <a:ext uri="{FF2B5EF4-FFF2-40B4-BE49-F238E27FC236}">
                <a16:creationId xmlns:a16="http://schemas.microsoft.com/office/drawing/2014/main" id="{7518D2FB-94E7-F1B2-0802-D88056C2905C}"/>
              </a:ext>
            </a:extLst>
          </p:cNvPr>
          <p:cNvSpPr/>
          <p:nvPr/>
        </p:nvSpPr>
        <p:spPr>
          <a:xfrm>
            <a:off x="5458419" y="3119425"/>
            <a:ext cx="64292" cy="642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766946-D824-FDF0-E270-3CDAAE98D8DF}"/>
              </a:ext>
            </a:extLst>
          </p:cNvPr>
          <p:cNvGrpSpPr/>
          <p:nvPr/>
        </p:nvGrpSpPr>
        <p:grpSpPr>
          <a:xfrm>
            <a:off x="6167318" y="2697439"/>
            <a:ext cx="1704006" cy="731561"/>
            <a:chOff x="4197200" y="2796609"/>
            <a:chExt cx="1704006" cy="73156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03BC601-163A-360C-7BEF-E0663B6CE81B}"/>
                </a:ext>
              </a:extLst>
            </p:cNvPr>
            <p:cNvGrpSpPr/>
            <p:nvPr/>
          </p:nvGrpSpPr>
          <p:grpSpPr>
            <a:xfrm>
              <a:off x="4197200" y="2796609"/>
              <a:ext cx="1500544" cy="715052"/>
              <a:chOff x="4707278" y="2743059"/>
              <a:chExt cx="1500544" cy="715052"/>
            </a:xfrm>
          </p:grpSpPr>
          <p:sp>
            <p:nvSpPr>
              <p:cNvPr id="5160" name="Arc 5159">
                <a:extLst>
                  <a:ext uri="{FF2B5EF4-FFF2-40B4-BE49-F238E27FC236}">
                    <a16:creationId xmlns:a16="http://schemas.microsoft.com/office/drawing/2014/main" id="{304B0C39-7706-472E-3312-67E7D563AE1B}"/>
                  </a:ext>
                </a:extLst>
              </p:cNvPr>
              <p:cNvSpPr/>
              <p:nvPr/>
            </p:nvSpPr>
            <p:spPr>
              <a:xfrm>
                <a:off x="5220183" y="3010223"/>
                <a:ext cx="447888" cy="447888"/>
              </a:xfrm>
              <a:prstGeom prst="arc">
                <a:avLst>
                  <a:gd name="adj1" fmla="val 2816499"/>
                  <a:gd name="adj2" fmla="val 8039905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70" name="Straight Connector 5169">
                <a:extLst>
                  <a:ext uri="{FF2B5EF4-FFF2-40B4-BE49-F238E27FC236}">
                    <a16:creationId xmlns:a16="http://schemas.microsoft.com/office/drawing/2014/main" id="{5BFFD023-3B3C-C73B-6463-5283933D06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85207" y="2779813"/>
                <a:ext cx="622615" cy="62774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1" name="Straight Connector 5170">
                <a:extLst>
                  <a:ext uri="{FF2B5EF4-FFF2-40B4-BE49-F238E27FC236}">
                    <a16:creationId xmlns:a16="http://schemas.microsoft.com/office/drawing/2014/main" id="{27C1ED76-281D-9F3A-DBAD-94360ED5B4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707278" y="2743059"/>
                <a:ext cx="586159" cy="65633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99B723B-8A17-020E-3834-752AAE9E78EA}"/>
                </a:ext>
              </a:extLst>
            </p:cNvPr>
            <p:cNvGrpSpPr/>
            <p:nvPr/>
          </p:nvGrpSpPr>
          <p:grpSpPr>
            <a:xfrm>
              <a:off x="4400061" y="2796609"/>
              <a:ext cx="1500544" cy="715052"/>
              <a:chOff x="4707278" y="2743059"/>
              <a:chExt cx="1500544" cy="715052"/>
            </a:xfrm>
          </p:grpSpPr>
          <p:sp>
            <p:nvSpPr>
              <p:cNvPr id="5153" name="Arc 5152">
                <a:extLst>
                  <a:ext uri="{FF2B5EF4-FFF2-40B4-BE49-F238E27FC236}">
                    <a16:creationId xmlns:a16="http://schemas.microsoft.com/office/drawing/2014/main" id="{350F046E-0B85-9F45-4166-5EBD5E136A26}"/>
                  </a:ext>
                </a:extLst>
              </p:cNvPr>
              <p:cNvSpPr/>
              <p:nvPr/>
            </p:nvSpPr>
            <p:spPr>
              <a:xfrm>
                <a:off x="5220183" y="3010223"/>
                <a:ext cx="447888" cy="447888"/>
              </a:xfrm>
              <a:prstGeom prst="arc">
                <a:avLst>
                  <a:gd name="adj1" fmla="val 2816499"/>
                  <a:gd name="adj2" fmla="val 8039905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54" name="Straight Connector 5153">
                <a:extLst>
                  <a:ext uri="{FF2B5EF4-FFF2-40B4-BE49-F238E27FC236}">
                    <a16:creationId xmlns:a16="http://schemas.microsoft.com/office/drawing/2014/main" id="{004CCF30-C653-42E9-1025-65E8FE1ECA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85207" y="2779813"/>
                <a:ext cx="622615" cy="62774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8" name="Straight Connector 5157">
                <a:extLst>
                  <a:ext uri="{FF2B5EF4-FFF2-40B4-BE49-F238E27FC236}">
                    <a16:creationId xmlns:a16="http://schemas.microsoft.com/office/drawing/2014/main" id="{9EA84439-0AB0-554B-AA78-02F62C8F22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707278" y="2743059"/>
                <a:ext cx="586159" cy="65633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8165FD-5928-DB1C-EB48-9D1EE8BB9D81}"/>
                </a:ext>
              </a:extLst>
            </p:cNvPr>
            <p:cNvSpPr/>
            <p:nvPr/>
          </p:nvSpPr>
          <p:spPr>
            <a:xfrm>
              <a:off x="4197350" y="2806700"/>
              <a:ext cx="828675" cy="708025"/>
            </a:xfrm>
            <a:custGeom>
              <a:avLst/>
              <a:gdLst>
                <a:gd name="connsiteX0" fmla="*/ 0 w 828675"/>
                <a:gd name="connsiteY0" fmla="*/ 0 h 708025"/>
                <a:gd name="connsiteX1" fmla="*/ 206375 w 828675"/>
                <a:gd name="connsiteY1" fmla="*/ 0 h 708025"/>
                <a:gd name="connsiteX2" fmla="*/ 828675 w 828675"/>
                <a:gd name="connsiteY2" fmla="*/ 679450 h 708025"/>
                <a:gd name="connsiteX3" fmla="*/ 752475 w 828675"/>
                <a:gd name="connsiteY3" fmla="*/ 708025 h 708025"/>
                <a:gd name="connsiteX4" fmla="*/ 596900 w 828675"/>
                <a:gd name="connsiteY4" fmla="*/ 666750 h 708025"/>
                <a:gd name="connsiteX5" fmla="*/ 0 w 828675"/>
                <a:gd name="connsiteY5" fmla="*/ 0 h 70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8675" h="708025">
                  <a:moveTo>
                    <a:pt x="0" y="0"/>
                  </a:moveTo>
                  <a:lnTo>
                    <a:pt x="206375" y="0"/>
                  </a:lnTo>
                  <a:lnTo>
                    <a:pt x="828675" y="679450"/>
                  </a:lnTo>
                  <a:lnTo>
                    <a:pt x="752475" y="708025"/>
                  </a:lnTo>
                  <a:lnTo>
                    <a:pt x="596900" y="666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2" name="Freeform: Shape 5151">
              <a:extLst>
                <a:ext uri="{FF2B5EF4-FFF2-40B4-BE49-F238E27FC236}">
                  <a16:creationId xmlns:a16="http://schemas.microsoft.com/office/drawing/2014/main" id="{D90E51E5-D6B8-5FA9-1E73-0A7645BE2179}"/>
                </a:ext>
              </a:extLst>
            </p:cNvPr>
            <p:cNvSpPr/>
            <p:nvPr/>
          </p:nvSpPr>
          <p:spPr>
            <a:xfrm flipH="1">
              <a:off x="5025508" y="2820145"/>
              <a:ext cx="875698" cy="708025"/>
            </a:xfrm>
            <a:custGeom>
              <a:avLst/>
              <a:gdLst>
                <a:gd name="connsiteX0" fmla="*/ 0 w 828675"/>
                <a:gd name="connsiteY0" fmla="*/ 0 h 708025"/>
                <a:gd name="connsiteX1" fmla="*/ 206375 w 828675"/>
                <a:gd name="connsiteY1" fmla="*/ 0 h 708025"/>
                <a:gd name="connsiteX2" fmla="*/ 828675 w 828675"/>
                <a:gd name="connsiteY2" fmla="*/ 679450 h 708025"/>
                <a:gd name="connsiteX3" fmla="*/ 752475 w 828675"/>
                <a:gd name="connsiteY3" fmla="*/ 708025 h 708025"/>
                <a:gd name="connsiteX4" fmla="*/ 596900 w 828675"/>
                <a:gd name="connsiteY4" fmla="*/ 666750 h 708025"/>
                <a:gd name="connsiteX5" fmla="*/ 0 w 828675"/>
                <a:gd name="connsiteY5" fmla="*/ 0 h 70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8675" h="708025">
                  <a:moveTo>
                    <a:pt x="0" y="0"/>
                  </a:moveTo>
                  <a:lnTo>
                    <a:pt x="206375" y="0"/>
                  </a:lnTo>
                  <a:lnTo>
                    <a:pt x="828675" y="679450"/>
                  </a:lnTo>
                  <a:lnTo>
                    <a:pt x="752475" y="708025"/>
                  </a:lnTo>
                  <a:lnTo>
                    <a:pt x="596900" y="666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72" name="TextBox 5171">
            <a:extLst>
              <a:ext uri="{FF2B5EF4-FFF2-40B4-BE49-F238E27FC236}">
                <a16:creationId xmlns:a16="http://schemas.microsoft.com/office/drawing/2014/main" id="{51F89542-3AEA-0940-6733-CE97F62DE16D}"/>
              </a:ext>
            </a:extLst>
          </p:cNvPr>
          <p:cNvSpPr txBox="1"/>
          <p:nvPr/>
        </p:nvSpPr>
        <p:spPr>
          <a:xfrm>
            <a:off x="991025" y="3451805"/>
            <a:ext cx="174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 time of chosen S2-hit </a:t>
            </a:r>
          </a:p>
        </p:txBody>
      </p:sp>
      <p:cxnSp>
        <p:nvCxnSpPr>
          <p:cNvPr id="5173" name="Straight Arrow Connector 5172">
            <a:extLst>
              <a:ext uri="{FF2B5EF4-FFF2-40B4-BE49-F238E27FC236}">
                <a16:creationId xmlns:a16="http://schemas.microsoft.com/office/drawing/2014/main" id="{D269BF7A-CD14-0660-E7E3-017CAF5D9153}"/>
              </a:ext>
            </a:extLst>
          </p:cNvPr>
          <p:cNvCxnSpPr>
            <a:cxnSpLocks/>
          </p:cNvCxnSpPr>
          <p:nvPr/>
        </p:nvCxnSpPr>
        <p:spPr>
          <a:xfrm flipV="1">
            <a:off x="2559410" y="3499138"/>
            <a:ext cx="1060791" cy="23902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78" name="Content Placeholder 2">
            <a:extLst>
              <a:ext uri="{FF2B5EF4-FFF2-40B4-BE49-F238E27FC236}">
                <a16:creationId xmlns:a16="http://schemas.microsoft.com/office/drawing/2014/main" id="{525E1268-2A88-81CB-7E35-7589036D7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66056"/>
            <a:ext cx="8613524" cy="45355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Steps of track reconstruction: </a:t>
            </a:r>
          </a:p>
        </p:txBody>
      </p:sp>
    </p:spTree>
    <p:extLst>
      <p:ext uri="{BB962C8B-B14F-4D97-AF65-F5344CB8AC3E}">
        <p14:creationId xmlns:p14="http://schemas.microsoft.com/office/powerpoint/2010/main" val="329532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093 L 0.10868 0.00092 " pathEditMode="relative" rAng="0" ptsTypes="AA">
                                      <p:cBhvr>
                                        <p:cTn id="27" dur="1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9" y="9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093 L 0.14966 -0.00185 " pathEditMode="relative" rAng="0" ptsTypes="AA">
                                      <p:cBhvr>
                                        <p:cTn id="37" dur="2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48" grpId="0"/>
      <p:bldP spid="8" grpId="0"/>
      <p:bldP spid="517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289F9D22-EEA0-37A7-4755-A2828F5DC61F}"/>
              </a:ext>
            </a:extLst>
          </p:cNvPr>
          <p:cNvGrpSpPr/>
          <p:nvPr/>
        </p:nvGrpSpPr>
        <p:grpSpPr>
          <a:xfrm>
            <a:off x="2171399" y="1972061"/>
            <a:ext cx="5428731" cy="3663943"/>
            <a:chOff x="150237" y="3124578"/>
            <a:chExt cx="4012735" cy="2708263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25B7301-5CE1-A8ED-28C0-1CD5ECEF0C6D}"/>
                </a:ext>
              </a:extLst>
            </p:cNvPr>
            <p:cNvCxnSpPr/>
            <p:nvPr/>
          </p:nvCxnSpPr>
          <p:spPr>
            <a:xfrm>
              <a:off x="150237" y="5676325"/>
              <a:ext cx="2218099" cy="0"/>
            </a:xfrm>
            <a:prstGeom prst="line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A9AE72F-1A46-A3AC-8983-4A88D03425AD}"/>
                </a:ext>
              </a:extLst>
            </p:cNvPr>
            <p:cNvCxnSpPr/>
            <p:nvPr/>
          </p:nvCxnSpPr>
          <p:spPr>
            <a:xfrm>
              <a:off x="150237" y="5511853"/>
              <a:ext cx="2218099" cy="0"/>
            </a:xfrm>
            <a:prstGeom prst="line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0" name="Straight Connector 5119">
              <a:extLst>
                <a:ext uri="{FF2B5EF4-FFF2-40B4-BE49-F238E27FC236}">
                  <a16:creationId xmlns:a16="http://schemas.microsoft.com/office/drawing/2014/main" id="{B6A758DC-C27F-6AFE-F9B0-A670CE65C6AD}"/>
                </a:ext>
              </a:extLst>
            </p:cNvPr>
            <p:cNvCxnSpPr/>
            <p:nvPr/>
          </p:nvCxnSpPr>
          <p:spPr>
            <a:xfrm>
              <a:off x="764371" y="5185929"/>
              <a:ext cx="2218099" cy="0"/>
            </a:xfrm>
            <a:prstGeom prst="line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1" name="Straight Connector 5120">
              <a:extLst>
                <a:ext uri="{FF2B5EF4-FFF2-40B4-BE49-F238E27FC236}">
                  <a16:creationId xmlns:a16="http://schemas.microsoft.com/office/drawing/2014/main" id="{999DC7A6-31AB-61BC-A4E0-C3EC14A2CB0D}"/>
                </a:ext>
              </a:extLst>
            </p:cNvPr>
            <p:cNvCxnSpPr/>
            <p:nvPr/>
          </p:nvCxnSpPr>
          <p:spPr>
            <a:xfrm>
              <a:off x="764371" y="5021457"/>
              <a:ext cx="2218099" cy="0"/>
            </a:xfrm>
            <a:prstGeom prst="line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2" name="Straight Connector 5121">
              <a:extLst>
                <a:ext uri="{FF2B5EF4-FFF2-40B4-BE49-F238E27FC236}">
                  <a16:creationId xmlns:a16="http://schemas.microsoft.com/office/drawing/2014/main" id="{BA385CA7-48A7-5566-37CE-B58AB032ADA6}"/>
                </a:ext>
              </a:extLst>
            </p:cNvPr>
            <p:cNvCxnSpPr>
              <a:cxnSpLocks/>
            </p:cNvCxnSpPr>
            <p:nvPr/>
          </p:nvCxnSpPr>
          <p:spPr>
            <a:xfrm>
              <a:off x="2578496" y="3341967"/>
              <a:ext cx="1059507" cy="1059507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3" name="TextBox 5122">
              <a:extLst>
                <a:ext uri="{FF2B5EF4-FFF2-40B4-BE49-F238E27FC236}">
                  <a16:creationId xmlns:a16="http://schemas.microsoft.com/office/drawing/2014/main" id="{2D1DFF61-68B8-DFD1-661B-E19FCA1770FD}"/>
                </a:ext>
              </a:extLst>
            </p:cNvPr>
            <p:cNvSpPr txBox="1"/>
            <p:nvPr/>
          </p:nvSpPr>
          <p:spPr>
            <a:xfrm>
              <a:off x="2282586" y="3124578"/>
              <a:ext cx="466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S2</a:t>
              </a:r>
            </a:p>
          </p:txBody>
        </p:sp>
        <p:sp>
          <p:nvSpPr>
            <p:cNvPr id="5124" name="TextBox 5123">
              <a:extLst>
                <a:ext uri="{FF2B5EF4-FFF2-40B4-BE49-F238E27FC236}">
                  <a16:creationId xmlns:a16="http://schemas.microsoft.com/office/drawing/2014/main" id="{F6E6852A-1FEA-7DBE-5C43-70C47E28B0E5}"/>
                </a:ext>
              </a:extLst>
            </p:cNvPr>
            <p:cNvSpPr txBox="1"/>
            <p:nvPr/>
          </p:nvSpPr>
          <p:spPr>
            <a:xfrm>
              <a:off x="3003160" y="4978503"/>
              <a:ext cx="1159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U2 &amp; V2</a:t>
              </a:r>
            </a:p>
          </p:txBody>
        </p:sp>
        <p:sp>
          <p:nvSpPr>
            <p:cNvPr id="5125" name="TextBox 5124">
              <a:extLst>
                <a:ext uri="{FF2B5EF4-FFF2-40B4-BE49-F238E27FC236}">
                  <a16:creationId xmlns:a16="http://schemas.microsoft.com/office/drawing/2014/main" id="{84FDCF52-2EB3-DD95-C4A7-936BFF6E420A}"/>
                </a:ext>
              </a:extLst>
            </p:cNvPr>
            <p:cNvSpPr txBox="1"/>
            <p:nvPr/>
          </p:nvSpPr>
          <p:spPr>
            <a:xfrm>
              <a:off x="2368336" y="5463509"/>
              <a:ext cx="1159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U1 &amp; V1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582570-7EC4-BE60-E92F-40130C71E34A}"/>
              </a:ext>
            </a:extLst>
          </p:cNvPr>
          <p:cNvGrpSpPr/>
          <p:nvPr/>
        </p:nvGrpSpPr>
        <p:grpSpPr>
          <a:xfrm>
            <a:off x="3106287" y="4538302"/>
            <a:ext cx="2686168" cy="1738203"/>
            <a:chOff x="3106287" y="4538302"/>
            <a:chExt cx="2686168" cy="173820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33D0311-BD2A-1980-CA7A-5B862164F066}"/>
                </a:ext>
              </a:extLst>
            </p:cNvPr>
            <p:cNvGrpSpPr/>
            <p:nvPr/>
          </p:nvGrpSpPr>
          <p:grpSpPr>
            <a:xfrm>
              <a:off x="3106287" y="4538302"/>
              <a:ext cx="1781970" cy="885955"/>
              <a:chOff x="3106287" y="4538302"/>
              <a:chExt cx="1781970" cy="885955"/>
            </a:xfrm>
          </p:grpSpPr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B83A6ACC-302B-ED2F-8A82-B14FEC83CC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62347" y="4538302"/>
                <a:ext cx="249635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46D7DC22-E7DE-60FD-2CDE-3FB8B81BF1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38622" y="4538302"/>
                <a:ext cx="249635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4BC8EDAC-DEE4-499E-9CA1-5442B842AB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7560" y="4760812"/>
                <a:ext cx="249635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7A0765E-D33C-8671-5C52-EA22B34BBA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48198" y="4760812"/>
                <a:ext cx="249635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C1B1724-6254-F6BB-070A-7369BF58C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6287" y="5424257"/>
                <a:ext cx="249635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20E1F02-EF28-B5CB-1D54-FD4929D979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9253" y="5201747"/>
                <a:ext cx="249635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78C2ABD-7687-824D-0F48-2CED54F35693}"/>
                </a:ext>
              </a:extLst>
            </p:cNvPr>
            <p:cNvCxnSpPr>
              <a:cxnSpLocks/>
            </p:cNvCxnSpPr>
            <p:nvPr/>
          </p:nvCxnSpPr>
          <p:spPr>
            <a:xfrm>
              <a:off x="3757560" y="5201747"/>
              <a:ext cx="249635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F7CF19D-CEA8-6B9E-1F52-F44573282CD3}"/>
                </a:ext>
              </a:extLst>
            </p:cNvPr>
            <p:cNvCxnSpPr>
              <a:cxnSpLocks/>
            </p:cNvCxnSpPr>
            <p:nvPr/>
          </p:nvCxnSpPr>
          <p:spPr>
            <a:xfrm>
              <a:off x="3483716" y="5424257"/>
              <a:ext cx="249635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B2AC1CB-AD32-D7F4-471F-65A6C699B5F6}"/>
                </a:ext>
              </a:extLst>
            </p:cNvPr>
            <p:cNvSpPr txBox="1"/>
            <p:nvPr/>
          </p:nvSpPr>
          <p:spPr>
            <a:xfrm>
              <a:off x="3936495" y="5630174"/>
              <a:ext cx="18559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Groups with no clusters discarded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3EE7260-BCD4-87F3-15C1-C3F98FFCE9DB}"/>
                </a:ext>
              </a:extLst>
            </p:cNvPr>
            <p:cNvCxnSpPr>
              <a:cxnSpLocks/>
            </p:cNvCxnSpPr>
            <p:nvPr/>
          </p:nvCxnSpPr>
          <p:spPr>
            <a:xfrm>
              <a:off x="3688947" y="5424257"/>
              <a:ext cx="369236" cy="294028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DCC533D-1B0A-5858-3C87-A30C37BA36D9}"/>
                </a:ext>
              </a:extLst>
            </p:cNvPr>
            <p:cNvCxnSpPr>
              <a:cxnSpLocks/>
            </p:cNvCxnSpPr>
            <p:nvPr/>
          </p:nvCxnSpPr>
          <p:spPr>
            <a:xfrm>
              <a:off x="3873565" y="5201747"/>
              <a:ext cx="184618" cy="510063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3ABF46-61AE-0837-44B6-77321194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Track Reconstruction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898DE-EF50-B8ED-F22F-9FC7260D1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Dark-Photon (</a:t>
            </a:r>
            <a:r>
              <a:rPr lang="en-US" i="1" dirty="0"/>
              <a:t>A’</a:t>
            </a:r>
            <a:r>
              <a:rPr lang="en-US" dirty="0"/>
              <a:t>) Search with APEX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A9AC21-69E0-F648-70B9-AF9B876B9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C8FA49-CF11-D70C-C360-2B54D8411284}"/>
                  </a:ext>
                </a:extLst>
              </p:cNvPr>
              <p:cNvSpPr txBox="1"/>
              <p:nvPr/>
            </p:nvSpPr>
            <p:spPr>
              <a:xfrm>
                <a:off x="388620" y="1427571"/>
                <a:ext cx="293979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b="1" dirty="0"/>
                  <a:t>Groups: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hits, gap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dirty="0"/>
                  <a:t> wires.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b="1" dirty="0"/>
                  <a:t>Clusters:</a:t>
                </a:r>
                <a:r>
                  <a:rPr lang="en-US" dirty="0"/>
                  <a:t> </a:t>
                </a:r>
                <a:r>
                  <a:rPr lang="en-US" i="1" dirty="0"/>
                  <a:t>grid-search</a:t>
                </a:r>
                <a:r>
                  <a:rPr lang="en-US" dirty="0"/>
                  <a:t> for clusters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hits. (use S2 time as guess)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b="1" dirty="0"/>
                  <a:t>Pairs: </a:t>
                </a:r>
                <a:r>
                  <a:rPr lang="en-US" dirty="0"/>
                  <a:t>pair clusters in each plane.</a:t>
                </a:r>
                <a:endParaRPr lang="en-US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C8FA49-CF11-D70C-C360-2B54D8411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" y="1427571"/>
                <a:ext cx="2939793" cy="2031325"/>
              </a:xfrm>
              <a:prstGeom prst="rect">
                <a:avLst/>
              </a:prstGeom>
              <a:blipFill>
                <a:blip r:embed="rId3"/>
                <a:stretch>
                  <a:fillRect l="-1867" t="-1502" r="-3320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26" name="Straight Connector 5125">
            <a:extLst>
              <a:ext uri="{FF2B5EF4-FFF2-40B4-BE49-F238E27FC236}">
                <a16:creationId xmlns:a16="http://schemas.microsoft.com/office/drawing/2014/main" id="{052631D4-FD16-9CA1-826C-04073916C823}"/>
              </a:ext>
            </a:extLst>
          </p:cNvPr>
          <p:cNvCxnSpPr>
            <a:cxnSpLocks/>
          </p:cNvCxnSpPr>
          <p:nvPr/>
        </p:nvCxnSpPr>
        <p:spPr>
          <a:xfrm>
            <a:off x="5792455" y="2603045"/>
            <a:ext cx="192606" cy="1926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19" name="Multiplication Sign 5218">
            <a:extLst>
              <a:ext uri="{FF2B5EF4-FFF2-40B4-BE49-F238E27FC236}">
                <a16:creationId xmlns:a16="http://schemas.microsoft.com/office/drawing/2014/main" id="{B2CCAA25-E39C-567A-5180-FC96A86F1E21}"/>
              </a:ext>
            </a:extLst>
          </p:cNvPr>
          <p:cNvSpPr/>
          <p:nvPr/>
        </p:nvSpPr>
        <p:spPr>
          <a:xfrm>
            <a:off x="3084746" y="5289321"/>
            <a:ext cx="269872" cy="269872"/>
          </a:xfrm>
          <a:prstGeom prst="mathMultiply">
            <a:avLst>
              <a:gd name="adj1" fmla="val 82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0" name="Multiplication Sign 5219">
            <a:extLst>
              <a:ext uri="{FF2B5EF4-FFF2-40B4-BE49-F238E27FC236}">
                <a16:creationId xmlns:a16="http://schemas.microsoft.com/office/drawing/2014/main" id="{788C3FBF-8E58-6718-0447-9F586933B1F1}"/>
              </a:ext>
            </a:extLst>
          </p:cNvPr>
          <p:cNvSpPr/>
          <p:nvPr/>
        </p:nvSpPr>
        <p:spPr>
          <a:xfrm>
            <a:off x="3324009" y="5066811"/>
            <a:ext cx="269872" cy="269872"/>
          </a:xfrm>
          <a:prstGeom prst="mathMultiply">
            <a:avLst>
              <a:gd name="adj1" fmla="val 82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1" name="Multiplication Sign 5220">
            <a:extLst>
              <a:ext uri="{FF2B5EF4-FFF2-40B4-BE49-F238E27FC236}">
                <a16:creationId xmlns:a16="http://schemas.microsoft.com/office/drawing/2014/main" id="{43A571DF-84C8-A019-53C4-5065A1C5D6F8}"/>
              </a:ext>
            </a:extLst>
          </p:cNvPr>
          <p:cNvSpPr/>
          <p:nvPr/>
        </p:nvSpPr>
        <p:spPr>
          <a:xfrm>
            <a:off x="3746281" y="4621369"/>
            <a:ext cx="269872" cy="269872"/>
          </a:xfrm>
          <a:prstGeom prst="mathMultiply">
            <a:avLst>
              <a:gd name="adj1" fmla="val 82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2" name="Multiplication Sign 5221">
            <a:extLst>
              <a:ext uri="{FF2B5EF4-FFF2-40B4-BE49-F238E27FC236}">
                <a16:creationId xmlns:a16="http://schemas.microsoft.com/office/drawing/2014/main" id="{231DB810-E62A-8049-FDB1-86CA48F97112}"/>
              </a:ext>
            </a:extLst>
          </p:cNvPr>
          <p:cNvSpPr/>
          <p:nvPr/>
        </p:nvSpPr>
        <p:spPr>
          <a:xfrm>
            <a:off x="3942110" y="4398860"/>
            <a:ext cx="269872" cy="269872"/>
          </a:xfrm>
          <a:prstGeom prst="mathMultiply">
            <a:avLst>
              <a:gd name="adj1" fmla="val 82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5" name="Multiplication Sign 5224">
            <a:extLst>
              <a:ext uri="{FF2B5EF4-FFF2-40B4-BE49-F238E27FC236}">
                <a16:creationId xmlns:a16="http://schemas.microsoft.com/office/drawing/2014/main" id="{64C8AA83-8218-0225-67C6-3F3FB1EC8549}"/>
              </a:ext>
            </a:extLst>
          </p:cNvPr>
          <p:cNvSpPr/>
          <p:nvPr/>
        </p:nvSpPr>
        <p:spPr>
          <a:xfrm>
            <a:off x="4338079" y="4632846"/>
            <a:ext cx="269872" cy="269872"/>
          </a:xfrm>
          <a:prstGeom prst="mathMultiply">
            <a:avLst>
              <a:gd name="adj1" fmla="val 82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6" name="Multiplication Sign 5225">
            <a:extLst>
              <a:ext uri="{FF2B5EF4-FFF2-40B4-BE49-F238E27FC236}">
                <a16:creationId xmlns:a16="http://schemas.microsoft.com/office/drawing/2014/main" id="{5CD26136-FC4A-CE16-CB8D-D1D44BC30EEE}"/>
              </a:ext>
            </a:extLst>
          </p:cNvPr>
          <p:cNvSpPr/>
          <p:nvPr/>
        </p:nvSpPr>
        <p:spPr>
          <a:xfrm>
            <a:off x="4625252" y="4403366"/>
            <a:ext cx="269872" cy="269872"/>
          </a:xfrm>
          <a:prstGeom prst="mathMultiply">
            <a:avLst>
              <a:gd name="adj1" fmla="val 82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2" name="Rectangle 5231">
            <a:extLst>
              <a:ext uri="{FF2B5EF4-FFF2-40B4-BE49-F238E27FC236}">
                <a16:creationId xmlns:a16="http://schemas.microsoft.com/office/drawing/2014/main" id="{DF042EA1-D155-16DF-EF47-3C9556E68BF6}"/>
              </a:ext>
            </a:extLst>
          </p:cNvPr>
          <p:cNvSpPr/>
          <p:nvPr/>
        </p:nvSpPr>
        <p:spPr>
          <a:xfrm rot="18947750">
            <a:off x="3169427" y="5274573"/>
            <a:ext cx="346713" cy="69841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3" name="Rectangle 5232">
            <a:extLst>
              <a:ext uri="{FF2B5EF4-FFF2-40B4-BE49-F238E27FC236}">
                <a16:creationId xmlns:a16="http://schemas.microsoft.com/office/drawing/2014/main" id="{EE865B4B-1577-9F5B-C62C-F257ACE6EBB8}"/>
              </a:ext>
            </a:extLst>
          </p:cNvPr>
          <p:cNvSpPr/>
          <p:nvPr/>
        </p:nvSpPr>
        <p:spPr>
          <a:xfrm rot="18771344">
            <a:off x="3825491" y="4607803"/>
            <a:ext cx="313040" cy="69841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4" name="Rectangle 5233">
            <a:extLst>
              <a:ext uri="{FF2B5EF4-FFF2-40B4-BE49-F238E27FC236}">
                <a16:creationId xmlns:a16="http://schemas.microsoft.com/office/drawing/2014/main" id="{E035B68E-DF35-150D-8AFE-23DA6330CB1B}"/>
              </a:ext>
            </a:extLst>
          </p:cNvPr>
          <p:cNvSpPr/>
          <p:nvPr/>
        </p:nvSpPr>
        <p:spPr>
          <a:xfrm rot="19201042">
            <a:off x="4434538" y="4610571"/>
            <a:ext cx="374818" cy="69841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5" name="TextBox 5234">
            <a:extLst>
              <a:ext uri="{FF2B5EF4-FFF2-40B4-BE49-F238E27FC236}">
                <a16:creationId xmlns:a16="http://schemas.microsoft.com/office/drawing/2014/main" id="{BE3D46E3-DCA4-8F36-018D-0E9BCB61E999}"/>
              </a:ext>
            </a:extLst>
          </p:cNvPr>
          <p:cNvSpPr txBox="1"/>
          <p:nvPr/>
        </p:nvSpPr>
        <p:spPr>
          <a:xfrm>
            <a:off x="4016153" y="3827162"/>
            <a:ext cx="94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Clusters</a:t>
            </a:r>
          </a:p>
        </p:txBody>
      </p:sp>
      <p:cxnSp>
        <p:nvCxnSpPr>
          <p:cNvPr id="5237" name="Straight Connector 5236">
            <a:extLst>
              <a:ext uri="{FF2B5EF4-FFF2-40B4-BE49-F238E27FC236}">
                <a16:creationId xmlns:a16="http://schemas.microsoft.com/office/drawing/2014/main" id="{D7E93006-0675-53F8-92F8-B64E8787A295}"/>
              </a:ext>
            </a:extLst>
          </p:cNvPr>
          <p:cNvCxnSpPr>
            <a:stCxn id="5233" idx="3"/>
            <a:endCxn id="5235" idx="2"/>
          </p:cNvCxnSpPr>
          <p:nvPr/>
        </p:nvCxnSpPr>
        <p:spPr>
          <a:xfrm flipV="1">
            <a:off x="4088469" y="4196494"/>
            <a:ext cx="400758" cy="331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8" name="Straight Connector 5237">
            <a:extLst>
              <a:ext uri="{FF2B5EF4-FFF2-40B4-BE49-F238E27FC236}">
                <a16:creationId xmlns:a16="http://schemas.microsoft.com/office/drawing/2014/main" id="{F4ED6F4B-D0D0-19C5-6D35-CAF16DE1CAE5}"/>
              </a:ext>
            </a:extLst>
          </p:cNvPr>
          <p:cNvCxnSpPr>
            <a:cxnSpLocks/>
            <a:stCxn id="5234" idx="3"/>
          </p:cNvCxnSpPr>
          <p:nvPr/>
        </p:nvCxnSpPr>
        <p:spPr>
          <a:xfrm flipH="1" flipV="1">
            <a:off x="4489227" y="4201429"/>
            <a:ext cx="276320" cy="323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41" name="TextBox 5240">
            <a:extLst>
              <a:ext uri="{FF2B5EF4-FFF2-40B4-BE49-F238E27FC236}">
                <a16:creationId xmlns:a16="http://schemas.microsoft.com/office/drawing/2014/main" id="{766AD031-3C43-AF28-B296-BF4715DBEB11}"/>
              </a:ext>
            </a:extLst>
          </p:cNvPr>
          <p:cNvSpPr txBox="1"/>
          <p:nvPr/>
        </p:nvSpPr>
        <p:spPr>
          <a:xfrm>
            <a:off x="2624490" y="4753623"/>
            <a:ext cx="65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Pairs</a:t>
            </a:r>
          </a:p>
        </p:txBody>
      </p:sp>
      <p:cxnSp>
        <p:nvCxnSpPr>
          <p:cNvPr id="5242" name="Straight Connector 5241">
            <a:extLst>
              <a:ext uri="{FF2B5EF4-FFF2-40B4-BE49-F238E27FC236}">
                <a16:creationId xmlns:a16="http://schemas.microsoft.com/office/drawing/2014/main" id="{B7256BFA-6B18-1606-4DAC-53553DA0AB98}"/>
              </a:ext>
            </a:extLst>
          </p:cNvPr>
          <p:cNvCxnSpPr>
            <a:cxnSpLocks/>
            <a:stCxn id="5241" idx="3"/>
            <a:endCxn id="5233" idx="0"/>
          </p:cNvCxnSpPr>
          <p:nvPr/>
        </p:nvCxnSpPr>
        <p:spPr>
          <a:xfrm flipV="1">
            <a:off x="3282560" y="4618972"/>
            <a:ext cx="673852" cy="319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4" name="Straight Connector 5243">
            <a:extLst>
              <a:ext uri="{FF2B5EF4-FFF2-40B4-BE49-F238E27FC236}">
                <a16:creationId xmlns:a16="http://schemas.microsoft.com/office/drawing/2014/main" id="{B6BB46F4-4FE7-F7F9-AA15-39C6B0C35F22}"/>
              </a:ext>
            </a:extLst>
          </p:cNvPr>
          <p:cNvCxnSpPr>
            <a:cxnSpLocks/>
            <a:stCxn id="5241" idx="3"/>
            <a:endCxn id="5232" idx="0"/>
          </p:cNvCxnSpPr>
          <p:nvPr/>
        </p:nvCxnSpPr>
        <p:spPr>
          <a:xfrm>
            <a:off x="3282560" y="4938289"/>
            <a:ext cx="35877" cy="346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50" name="Content Placeholder 2">
            <a:extLst>
              <a:ext uri="{FF2B5EF4-FFF2-40B4-BE49-F238E27FC236}">
                <a16:creationId xmlns:a16="http://schemas.microsoft.com/office/drawing/2014/main" id="{E474874D-DDF5-FFCB-5E4A-5BADB88767F1}"/>
              </a:ext>
            </a:extLst>
          </p:cNvPr>
          <p:cNvSpPr txBox="1">
            <a:spLocks/>
          </p:cNvSpPr>
          <p:nvPr/>
        </p:nvSpPr>
        <p:spPr>
          <a:xfrm>
            <a:off x="308919" y="966056"/>
            <a:ext cx="8613524" cy="453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Steps of track reconstruction: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14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5232" grpId="0" animBg="1"/>
      <p:bldP spid="5233" grpId="0" animBg="1"/>
      <p:bldP spid="5234" grpId="0" animBg="1"/>
      <p:bldP spid="52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ABF46-61AE-0837-44B6-77321194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Track Reconstruction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898DE-EF50-B8ED-F22F-9FC7260D1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Dark-Photon (</a:t>
            </a:r>
            <a:r>
              <a:rPr lang="en-US" i="1" dirty="0"/>
              <a:t>A’</a:t>
            </a:r>
            <a:r>
              <a:rPr lang="en-US" dirty="0"/>
              <a:t>) Search with APEX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A9AC21-69E0-F648-70B9-AF9B876B9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C8FA49-CF11-D70C-C360-2B54D8411284}"/>
                  </a:ext>
                </a:extLst>
              </p:cNvPr>
              <p:cNvSpPr txBox="1"/>
              <p:nvPr/>
            </p:nvSpPr>
            <p:spPr>
              <a:xfrm>
                <a:off x="388620" y="1427571"/>
                <a:ext cx="29397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b="1" dirty="0"/>
                  <a:t>Groups: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hits, gap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dirty="0"/>
                  <a:t> wires.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b="1" dirty="0"/>
                  <a:t>Clusters:</a:t>
                </a:r>
                <a:r>
                  <a:rPr lang="en-US" dirty="0"/>
                  <a:t> </a:t>
                </a:r>
                <a:r>
                  <a:rPr lang="en-US" i="1" dirty="0"/>
                  <a:t>grid-search</a:t>
                </a:r>
                <a:r>
                  <a:rPr lang="en-US" dirty="0"/>
                  <a:t> for clusters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hits. (use S2 time as guess)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b="1" dirty="0"/>
                  <a:t>Pairs: </a:t>
                </a:r>
                <a:r>
                  <a:rPr lang="en-US" dirty="0"/>
                  <a:t>pair clusters in each plane.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b="1" dirty="0"/>
                  <a:t>‘Raw’ Tracks: </a:t>
                </a:r>
                <a:r>
                  <a:rPr lang="en-US" dirty="0"/>
                  <a:t>build tracks using pair-combinations.</a:t>
                </a:r>
                <a:endParaRPr lang="en-US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C8FA49-CF11-D70C-C360-2B54D8411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" y="1427571"/>
                <a:ext cx="2939793" cy="2585323"/>
              </a:xfrm>
              <a:prstGeom prst="rect">
                <a:avLst/>
              </a:prstGeom>
              <a:blipFill>
                <a:blip r:embed="rId3"/>
                <a:stretch>
                  <a:fillRect l="-1867" t="-1179" r="-3320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289F9D22-EEA0-37A7-4755-A2828F5DC61F}"/>
              </a:ext>
            </a:extLst>
          </p:cNvPr>
          <p:cNvGrpSpPr/>
          <p:nvPr/>
        </p:nvGrpSpPr>
        <p:grpSpPr>
          <a:xfrm>
            <a:off x="2171399" y="1972061"/>
            <a:ext cx="5428731" cy="3663943"/>
            <a:chOff x="150237" y="3124578"/>
            <a:chExt cx="4012735" cy="2708263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25B7301-5CE1-A8ED-28C0-1CD5ECEF0C6D}"/>
                </a:ext>
              </a:extLst>
            </p:cNvPr>
            <p:cNvCxnSpPr/>
            <p:nvPr/>
          </p:nvCxnSpPr>
          <p:spPr>
            <a:xfrm>
              <a:off x="150237" y="5676325"/>
              <a:ext cx="2218099" cy="0"/>
            </a:xfrm>
            <a:prstGeom prst="line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A9AE72F-1A46-A3AC-8983-4A88D03425AD}"/>
                </a:ext>
              </a:extLst>
            </p:cNvPr>
            <p:cNvCxnSpPr/>
            <p:nvPr/>
          </p:nvCxnSpPr>
          <p:spPr>
            <a:xfrm>
              <a:off x="150237" y="5511853"/>
              <a:ext cx="2218099" cy="0"/>
            </a:xfrm>
            <a:prstGeom prst="line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0" name="Straight Connector 5119">
              <a:extLst>
                <a:ext uri="{FF2B5EF4-FFF2-40B4-BE49-F238E27FC236}">
                  <a16:creationId xmlns:a16="http://schemas.microsoft.com/office/drawing/2014/main" id="{B6A758DC-C27F-6AFE-F9B0-A670CE65C6AD}"/>
                </a:ext>
              </a:extLst>
            </p:cNvPr>
            <p:cNvCxnSpPr/>
            <p:nvPr/>
          </p:nvCxnSpPr>
          <p:spPr>
            <a:xfrm>
              <a:off x="764371" y="5185929"/>
              <a:ext cx="2218099" cy="0"/>
            </a:xfrm>
            <a:prstGeom prst="line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1" name="Straight Connector 5120">
              <a:extLst>
                <a:ext uri="{FF2B5EF4-FFF2-40B4-BE49-F238E27FC236}">
                  <a16:creationId xmlns:a16="http://schemas.microsoft.com/office/drawing/2014/main" id="{999DC7A6-31AB-61BC-A4E0-C3EC14A2CB0D}"/>
                </a:ext>
              </a:extLst>
            </p:cNvPr>
            <p:cNvCxnSpPr/>
            <p:nvPr/>
          </p:nvCxnSpPr>
          <p:spPr>
            <a:xfrm>
              <a:off x="764371" y="5021457"/>
              <a:ext cx="2218099" cy="0"/>
            </a:xfrm>
            <a:prstGeom prst="line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2" name="Straight Connector 5121">
              <a:extLst>
                <a:ext uri="{FF2B5EF4-FFF2-40B4-BE49-F238E27FC236}">
                  <a16:creationId xmlns:a16="http://schemas.microsoft.com/office/drawing/2014/main" id="{BA385CA7-48A7-5566-37CE-B58AB032ADA6}"/>
                </a:ext>
              </a:extLst>
            </p:cNvPr>
            <p:cNvCxnSpPr>
              <a:cxnSpLocks/>
            </p:cNvCxnSpPr>
            <p:nvPr/>
          </p:nvCxnSpPr>
          <p:spPr>
            <a:xfrm>
              <a:off x="2578496" y="3341967"/>
              <a:ext cx="1059507" cy="1059507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3" name="TextBox 5122">
              <a:extLst>
                <a:ext uri="{FF2B5EF4-FFF2-40B4-BE49-F238E27FC236}">
                  <a16:creationId xmlns:a16="http://schemas.microsoft.com/office/drawing/2014/main" id="{2D1DFF61-68B8-DFD1-661B-E19FCA1770FD}"/>
                </a:ext>
              </a:extLst>
            </p:cNvPr>
            <p:cNvSpPr txBox="1"/>
            <p:nvPr/>
          </p:nvSpPr>
          <p:spPr>
            <a:xfrm>
              <a:off x="2282586" y="3124578"/>
              <a:ext cx="466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S2</a:t>
              </a:r>
            </a:p>
          </p:txBody>
        </p:sp>
        <p:sp>
          <p:nvSpPr>
            <p:cNvPr id="5124" name="TextBox 5123">
              <a:extLst>
                <a:ext uri="{FF2B5EF4-FFF2-40B4-BE49-F238E27FC236}">
                  <a16:creationId xmlns:a16="http://schemas.microsoft.com/office/drawing/2014/main" id="{F6E6852A-1FEA-7DBE-5C43-70C47E28B0E5}"/>
                </a:ext>
              </a:extLst>
            </p:cNvPr>
            <p:cNvSpPr txBox="1"/>
            <p:nvPr/>
          </p:nvSpPr>
          <p:spPr>
            <a:xfrm>
              <a:off x="3003160" y="4978503"/>
              <a:ext cx="1159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U2 &amp; V2</a:t>
              </a:r>
            </a:p>
          </p:txBody>
        </p:sp>
        <p:sp>
          <p:nvSpPr>
            <p:cNvPr id="5125" name="TextBox 5124">
              <a:extLst>
                <a:ext uri="{FF2B5EF4-FFF2-40B4-BE49-F238E27FC236}">
                  <a16:creationId xmlns:a16="http://schemas.microsoft.com/office/drawing/2014/main" id="{84FDCF52-2EB3-DD95-C4A7-936BFF6E420A}"/>
                </a:ext>
              </a:extLst>
            </p:cNvPr>
            <p:cNvSpPr txBox="1"/>
            <p:nvPr/>
          </p:nvSpPr>
          <p:spPr>
            <a:xfrm>
              <a:off x="2368336" y="5463509"/>
              <a:ext cx="1159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U1 &amp; V1</a:t>
              </a:r>
            </a:p>
          </p:txBody>
        </p:sp>
      </p:grpSp>
      <p:cxnSp>
        <p:nvCxnSpPr>
          <p:cNvPr id="5126" name="Straight Connector 5125">
            <a:extLst>
              <a:ext uri="{FF2B5EF4-FFF2-40B4-BE49-F238E27FC236}">
                <a16:creationId xmlns:a16="http://schemas.microsoft.com/office/drawing/2014/main" id="{052631D4-FD16-9CA1-826C-04073916C823}"/>
              </a:ext>
            </a:extLst>
          </p:cNvPr>
          <p:cNvCxnSpPr>
            <a:cxnSpLocks/>
          </p:cNvCxnSpPr>
          <p:nvPr/>
        </p:nvCxnSpPr>
        <p:spPr>
          <a:xfrm>
            <a:off x="5792455" y="2603045"/>
            <a:ext cx="192606" cy="1926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19" name="Multiplication Sign 5218">
            <a:extLst>
              <a:ext uri="{FF2B5EF4-FFF2-40B4-BE49-F238E27FC236}">
                <a16:creationId xmlns:a16="http://schemas.microsoft.com/office/drawing/2014/main" id="{B2CCAA25-E39C-567A-5180-FC96A86F1E21}"/>
              </a:ext>
            </a:extLst>
          </p:cNvPr>
          <p:cNvSpPr/>
          <p:nvPr/>
        </p:nvSpPr>
        <p:spPr>
          <a:xfrm>
            <a:off x="3084746" y="5289321"/>
            <a:ext cx="269872" cy="269872"/>
          </a:xfrm>
          <a:prstGeom prst="mathMultiply">
            <a:avLst>
              <a:gd name="adj1" fmla="val 82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0" name="Multiplication Sign 5219">
            <a:extLst>
              <a:ext uri="{FF2B5EF4-FFF2-40B4-BE49-F238E27FC236}">
                <a16:creationId xmlns:a16="http://schemas.microsoft.com/office/drawing/2014/main" id="{788C3FBF-8E58-6718-0447-9F586933B1F1}"/>
              </a:ext>
            </a:extLst>
          </p:cNvPr>
          <p:cNvSpPr/>
          <p:nvPr/>
        </p:nvSpPr>
        <p:spPr>
          <a:xfrm>
            <a:off x="3324009" y="5066811"/>
            <a:ext cx="269872" cy="269872"/>
          </a:xfrm>
          <a:prstGeom prst="mathMultiply">
            <a:avLst>
              <a:gd name="adj1" fmla="val 82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1" name="Multiplication Sign 5220">
            <a:extLst>
              <a:ext uri="{FF2B5EF4-FFF2-40B4-BE49-F238E27FC236}">
                <a16:creationId xmlns:a16="http://schemas.microsoft.com/office/drawing/2014/main" id="{43A571DF-84C8-A019-53C4-5065A1C5D6F8}"/>
              </a:ext>
            </a:extLst>
          </p:cNvPr>
          <p:cNvSpPr/>
          <p:nvPr/>
        </p:nvSpPr>
        <p:spPr>
          <a:xfrm>
            <a:off x="3746281" y="4621369"/>
            <a:ext cx="269872" cy="269872"/>
          </a:xfrm>
          <a:prstGeom prst="mathMultiply">
            <a:avLst>
              <a:gd name="adj1" fmla="val 82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2" name="Multiplication Sign 5221">
            <a:extLst>
              <a:ext uri="{FF2B5EF4-FFF2-40B4-BE49-F238E27FC236}">
                <a16:creationId xmlns:a16="http://schemas.microsoft.com/office/drawing/2014/main" id="{231DB810-E62A-8049-FDB1-86CA48F97112}"/>
              </a:ext>
            </a:extLst>
          </p:cNvPr>
          <p:cNvSpPr/>
          <p:nvPr/>
        </p:nvSpPr>
        <p:spPr>
          <a:xfrm>
            <a:off x="3942110" y="4398860"/>
            <a:ext cx="269872" cy="269872"/>
          </a:xfrm>
          <a:prstGeom prst="mathMultiply">
            <a:avLst>
              <a:gd name="adj1" fmla="val 82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5" name="Multiplication Sign 5224">
            <a:extLst>
              <a:ext uri="{FF2B5EF4-FFF2-40B4-BE49-F238E27FC236}">
                <a16:creationId xmlns:a16="http://schemas.microsoft.com/office/drawing/2014/main" id="{64C8AA83-8218-0225-67C6-3F3FB1EC8549}"/>
              </a:ext>
            </a:extLst>
          </p:cNvPr>
          <p:cNvSpPr/>
          <p:nvPr/>
        </p:nvSpPr>
        <p:spPr>
          <a:xfrm>
            <a:off x="4338079" y="4632846"/>
            <a:ext cx="269872" cy="269872"/>
          </a:xfrm>
          <a:prstGeom prst="mathMultiply">
            <a:avLst>
              <a:gd name="adj1" fmla="val 82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6" name="Multiplication Sign 5225">
            <a:extLst>
              <a:ext uri="{FF2B5EF4-FFF2-40B4-BE49-F238E27FC236}">
                <a16:creationId xmlns:a16="http://schemas.microsoft.com/office/drawing/2014/main" id="{5CD26136-FC4A-CE16-CB8D-D1D44BC30EEE}"/>
              </a:ext>
            </a:extLst>
          </p:cNvPr>
          <p:cNvSpPr/>
          <p:nvPr/>
        </p:nvSpPr>
        <p:spPr>
          <a:xfrm>
            <a:off x="4625252" y="4403366"/>
            <a:ext cx="269872" cy="269872"/>
          </a:xfrm>
          <a:prstGeom prst="mathMultiply">
            <a:avLst>
              <a:gd name="adj1" fmla="val 82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2" name="Rectangle 5231">
            <a:extLst>
              <a:ext uri="{FF2B5EF4-FFF2-40B4-BE49-F238E27FC236}">
                <a16:creationId xmlns:a16="http://schemas.microsoft.com/office/drawing/2014/main" id="{DF042EA1-D155-16DF-EF47-3C9556E68BF6}"/>
              </a:ext>
            </a:extLst>
          </p:cNvPr>
          <p:cNvSpPr/>
          <p:nvPr/>
        </p:nvSpPr>
        <p:spPr>
          <a:xfrm rot="18947750">
            <a:off x="3169427" y="5274573"/>
            <a:ext cx="346713" cy="69841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3" name="Rectangle 5232">
            <a:extLst>
              <a:ext uri="{FF2B5EF4-FFF2-40B4-BE49-F238E27FC236}">
                <a16:creationId xmlns:a16="http://schemas.microsoft.com/office/drawing/2014/main" id="{EE865B4B-1577-9F5B-C62C-F257ACE6EBB8}"/>
              </a:ext>
            </a:extLst>
          </p:cNvPr>
          <p:cNvSpPr/>
          <p:nvPr/>
        </p:nvSpPr>
        <p:spPr>
          <a:xfrm rot="18771344">
            <a:off x="3825491" y="4607803"/>
            <a:ext cx="313040" cy="69841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4" name="Rectangle 5233">
            <a:extLst>
              <a:ext uri="{FF2B5EF4-FFF2-40B4-BE49-F238E27FC236}">
                <a16:creationId xmlns:a16="http://schemas.microsoft.com/office/drawing/2014/main" id="{E035B68E-DF35-150D-8AFE-23DA6330CB1B}"/>
              </a:ext>
            </a:extLst>
          </p:cNvPr>
          <p:cNvSpPr/>
          <p:nvPr/>
        </p:nvSpPr>
        <p:spPr>
          <a:xfrm rot="19201042">
            <a:off x="4434538" y="4610571"/>
            <a:ext cx="374818" cy="69841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3F1D766-F883-A715-84BB-0E68E8988460}"/>
              </a:ext>
            </a:extLst>
          </p:cNvPr>
          <p:cNvCxnSpPr>
            <a:cxnSpLocks/>
          </p:cNvCxnSpPr>
          <p:nvPr/>
        </p:nvCxnSpPr>
        <p:spPr>
          <a:xfrm flipV="1">
            <a:off x="3106287" y="2413435"/>
            <a:ext cx="3066934" cy="3133186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86C250C-85FA-4093-8619-10109774874C}"/>
              </a:ext>
            </a:extLst>
          </p:cNvPr>
          <p:cNvCxnSpPr>
            <a:cxnSpLocks/>
          </p:cNvCxnSpPr>
          <p:nvPr/>
        </p:nvCxnSpPr>
        <p:spPr>
          <a:xfrm flipV="1">
            <a:off x="2982268" y="3344484"/>
            <a:ext cx="4165292" cy="2150764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D1BD1E6-2F94-3507-E009-D3E900BE49AE}"/>
              </a:ext>
            </a:extLst>
          </p:cNvPr>
          <p:cNvSpPr txBox="1"/>
          <p:nvPr/>
        </p:nvSpPr>
        <p:spPr>
          <a:xfrm>
            <a:off x="6871322" y="2386405"/>
            <a:ext cx="143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‘Raw’ Tracks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6BABB42-6B1C-E529-DA66-285094E8F0AA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6031049" y="2571071"/>
            <a:ext cx="840273" cy="30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F31A728-10D6-3352-21F5-7BD4708D4685}"/>
              </a:ext>
            </a:extLst>
          </p:cNvPr>
          <p:cNvCxnSpPr>
            <a:cxnSpLocks/>
          </p:cNvCxnSpPr>
          <p:nvPr/>
        </p:nvCxnSpPr>
        <p:spPr>
          <a:xfrm flipH="1">
            <a:off x="6853023" y="2571071"/>
            <a:ext cx="27594" cy="916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4C886BC-292A-3F73-1F65-07BB93F6E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84162"/>
            <a:ext cx="8613524" cy="45355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Steps of track reconstruction: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1A96644-59A2-B082-2DEF-0F61BA3BD1D2}"/>
              </a:ext>
            </a:extLst>
          </p:cNvPr>
          <p:cNvGrpSpPr/>
          <p:nvPr/>
        </p:nvGrpSpPr>
        <p:grpSpPr>
          <a:xfrm>
            <a:off x="6003058" y="3975038"/>
            <a:ext cx="3004895" cy="646331"/>
            <a:chOff x="6003058" y="3975038"/>
            <a:chExt cx="3004895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99235E2-9682-D424-2A95-72BE604F94CB}"/>
                </a:ext>
              </a:extLst>
            </p:cNvPr>
            <p:cNvSpPr txBox="1"/>
            <p:nvPr/>
          </p:nvSpPr>
          <p:spPr>
            <a:xfrm>
              <a:off x="7151993" y="3975038"/>
              <a:ext cx="18559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False track!</a:t>
              </a:r>
              <a:r>
                <a:rPr lang="en-US" dirty="0"/>
                <a:t> Must be rejected…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D4806F5-CD2B-090A-8670-1214302F12FD}"/>
                </a:ext>
              </a:extLst>
            </p:cNvPr>
            <p:cNvCxnSpPr>
              <a:endCxn id="3" idx="1"/>
            </p:cNvCxnSpPr>
            <p:nvPr/>
          </p:nvCxnSpPr>
          <p:spPr>
            <a:xfrm>
              <a:off x="6003058" y="3975038"/>
              <a:ext cx="1148935" cy="323166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E065A0D-2439-4369-2D6D-EA977E0C3EFC}"/>
              </a:ext>
            </a:extLst>
          </p:cNvPr>
          <p:cNvGrpSpPr/>
          <p:nvPr/>
        </p:nvGrpSpPr>
        <p:grpSpPr>
          <a:xfrm>
            <a:off x="4267626" y="2043485"/>
            <a:ext cx="546055" cy="1080312"/>
            <a:chOff x="7676394" y="2015770"/>
            <a:chExt cx="546055" cy="1080312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F3EBFFE-2860-B888-1947-C7085EA3DC85}"/>
                </a:ext>
              </a:extLst>
            </p:cNvPr>
            <p:cNvCxnSpPr>
              <a:cxnSpLocks/>
            </p:cNvCxnSpPr>
            <p:nvPr/>
          </p:nvCxnSpPr>
          <p:spPr>
            <a:xfrm>
              <a:off x="7676394" y="2579195"/>
              <a:ext cx="384344" cy="38434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81916E7-2B98-D281-2346-AE7DA6F6BA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76394" y="2220454"/>
              <a:ext cx="384344" cy="36777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16FD17F-9744-D75A-C130-5EC01A8A4CA1}"/>
                    </a:ext>
                  </a:extLst>
                </p:cNvPr>
                <p:cNvSpPr txBox="1"/>
                <p:nvPr/>
              </p:nvSpPr>
              <p:spPr>
                <a:xfrm>
                  <a:off x="8060738" y="2849861"/>
                  <a:ext cx="16171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16FD17F-9744-D75A-C130-5EC01A8A4C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0738" y="2849861"/>
                  <a:ext cx="161711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14815" t="-17500" r="-7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3E9FBD8-0776-AD09-4C0C-56A1D48F84FD}"/>
                    </a:ext>
                  </a:extLst>
                </p:cNvPr>
                <p:cNvSpPr txBox="1"/>
                <p:nvPr/>
              </p:nvSpPr>
              <p:spPr>
                <a:xfrm>
                  <a:off x="8051427" y="2015770"/>
                  <a:ext cx="14940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3E9FBD8-0776-AD09-4C0C-56A1D48F84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1427" y="2015770"/>
                  <a:ext cx="149400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20833" t="-17073" r="-1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EDFF601-4A9D-E21D-AF83-7D2B304DB45D}"/>
              </a:ext>
            </a:extLst>
          </p:cNvPr>
          <p:cNvCxnSpPr>
            <a:cxnSpLocks/>
          </p:cNvCxnSpPr>
          <p:nvPr/>
        </p:nvCxnSpPr>
        <p:spPr>
          <a:xfrm flipH="1">
            <a:off x="5883925" y="1756462"/>
            <a:ext cx="164296" cy="8914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E4493C0-786B-71C1-C8B3-E7E24BB03EB1}"/>
              </a:ext>
            </a:extLst>
          </p:cNvPr>
          <p:cNvSpPr txBox="1"/>
          <p:nvPr/>
        </p:nvSpPr>
        <p:spPr>
          <a:xfrm>
            <a:off x="5811245" y="1425114"/>
            <a:ext cx="2508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Track intercept with S2</a:t>
            </a:r>
          </a:p>
        </p:txBody>
      </p:sp>
    </p:spTree>
    <p:extLst>
      <p:ext uri="{BB962C8B-B14F-4D97-AF65-F5344CB8AC3E}">
        <p14:creationId xmlns:p14="http://schemas.microsoft.com/office/powerpoint/2010/main" val="341575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ABF46-61AE-0837-44B6-77321194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Track Reconstruction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664C8-80CF-34FE-9D01-148B22080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66055"/>
            <a:ext cx="8613524" cy="1432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Using S2 hits, accidental tracks can be rejected</a:t>
            </a:r>
          </a:p>
          <a:p>
            <a:pPr marL="457200" indent="-457200">
              <a:buAutoNum type="arabicPeriod"/>
            </a:pPr>
            <a:r>
              <a:rPr lang="en-US" dirty="0"/>
              <a:t>Use Track intercept with S2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dirty="0"/>
              <a:t>Use Track </a:t>
            </a:r>
            <a:r>
              <a:rPr lang="en-US" i="1" dirty="0"/>
              <a:t>time</a:t>
            </a:r>
            <a:r>
              <a:rPr lang="en-US" dirty="0"/>
              <a:t> at S2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898DE-EF50-B8ED-F22F-9FC7260D1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Dark-Photon (</a:t>
            </a:r>
            <a:r>
              <a:rPr lang="en-US" i="1" dirty="0"/>
              <a:t>A’</a:t>
            </a:r>
            <a:r>
              <a:rPr lang="en-US" dirty="0"/>
              <a:t>) Search with APEX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A9AC21-69E0-F648-70B9-AF9B876B9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BE75998-9769-42B5-58E1-58253B2EC3CE}"/>
              </a:ext>
            </a:extLst>
          </p:cNvPr>
          <p:cNvGrpSpPr/>
          <p:nvPr/>
        </p:nvGrpSpPr>
        <p:grpSpPr>
          <a:xfrm>
            <a:off x="132145" y="3712269"/>
            <a:ext cx="4101983" cy="2556901"/>
            <a:chOff x="164001" y="3712269"/>
            <a:chExt cx="4101983" cy="2556901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B232647F-DEAF-F61F-55F5-23BDC8572E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0" t="17614" r="9339" b="5622"/>
            <a:stretch/>
          </p:blipFill>
          <p:spPr bwMode="auto">
            <a:xfrm>
              <a:off x="698004" y="3712269"/>
              <a:ext cx="3335602" cy="2245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43" name="TextBox 5142">
                  <a:extLst>
                    <a:ext uri="{FF2B5EF4-FFF2-40B4-BE49-F238E27FC236}">
                      <a16:creationId xmlns:a16="http://schemas.microsoft.com/office/drawing/2014/main" id="{42E73ED1-6224-F28D-55C7-C05B95B6B44C}"/>
                    </a:ext>
                  </a:extLst>
                </p:cNvPr>
                <p:cNvSpPr txBox="1"/>
                <p:nvPr/>
              </p:nvSpPr>
              <p:spPr>
                <a:xfrm>
                  <a:off x="2091158" y="5934078"/>
                  <a:ext cx="2174826" cy="3350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track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−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paddle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/>
                    <a:t>(m)</a:t>
                  </a:r>
                </a:p>
              </p:txBody>
            </p:sp>
          </mc:Choice>
          <mc:Fallback>
            <p:sp>
              <p:nvSpPr>
                <p:cNvPr id="5143" name="TextBox 5142">
                  <a:extLst>
                    <a:ext uri="{FF2B5EF4-FFF2-40B4-BE49-F238E27FC236}">
                      <a16:creationId xmlns:a16="http://schemas.microsoft.com/office/drawing/2014/main" id="{42E73ED1-6224-F28D-55C7-C05B95B6B4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1158" y="5934078"/>
                  <a:ext cx="2174826" cy="335092"/>
                </a:xfrm>
                <a:prstGeom prst="rect">
                  <a:avLst/>
                </a:prstGeom>
                <a:blipFill>
                  <a:blip r:embed="rId4"/>
                  <a:stretch>
                    <a:fillRect l="-3081" t="-14545" r="-3361" b="-3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45" name="Straight Arrow Connector 5144">
              <a:extLst>
                <a:ext uri="{FF2B5EF4-FFF2-40B4-BE49-F238E27FC236}">
                  <a16:creationId xmlns:a16="http://schemas.microsoft.com/office/drawing/2014/main" id="{B26A94B8-A2BA-B836-6992-FD80DE05EDD2}"/>
                </a:ext>
              </a:extLst>
            </p:cNvPr>
            <p:cNvCxnSpPr>
              <a:cxnSpLocks/>
            </p:cNvCxnSpPr>
            <p:nvPr/>
          </p:nvCxnSpPr>
          <p:spPr>
            <a:xfrm>
              <a:off x="2133907" y="4638583"/>
              <a:ext cx="61586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46" name="TextBox 5145">
                  <a:extLst>
                    <a:ext uri="{FF2B5EF4-FFF2-40B4-BE49-F238E27FC236}">
                      <a16:creationId xmlns:a16="http://schemas.microsoft.com/office/drawing/2014/main" id="{193EBA8F-8F55-8720-C529-36E7EF6C7B7E}"/>
                    </a:ext>
                  </a:extLst>
                </p:cNvPr>
                <p:cNvSpPr txBox="1"/>
                <p:nvPr/>
              </p:nvSpPr>
              <p:spPr>
                <a:xfrm>
                  <a:off x="2864576" y="4534302"/>
                  <a:ext cx="373192" cy="2329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146" name="TextBox 5145">
                  <a:extLst>
                    <a:ext uri="{FF2B5EF4-FFF2-40B4-BE49-F238E27FC236}">
                      <a16:creationId xmlns:a16="http://schemas.microsoft.com/office/drawing/2014/main" id="{193EBA8F-8F55-8720-C529-36E7EF6C7B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4576" y="4534302"/>
                  <a:ext cx="373192" cy="232942"/>
                </a:xfrm>
                <a:prstGeom prst="rect">
                  <a:avLst/>
                </a:prstGeom>
                <a:blipFill>
                  <a:blip r:embed="rId5"/>
                  <a:stretch>
                    <a:fillRect l="-22951" r="-19672" b="-394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48" name="TextBox 5147">
              <a:extLst>
                <a:ext uri="{FF2B5EF4-FFF2-40B4-BE49-F238E27FC236}">
                  <a16:creationId xmlns:a16="http://schemas.microsoft.com/office/drawing/2014/main" id="{0A2FDDD6-932A-BD25-B969-5AEFEA4632D9}"/>
                </a:ext>
              </a:extLst>
            </p:cNvPr>
            <p:cNvSpPr txBox="1"/>
            <p:nvPr/>
          </p:nvSpPr>
          <p:spPr>
            <a:xfrm>
              <a:off x="2687800" y="4779211"/>
              <a:ext cx="14722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(paddle width)</a:t>
              </a:r>
            </a:p>
          </p:txBody>
        </p:sp>
        <p:cxnSp>
          <p:nvCxnSpPr>
            <p:cNvPr id="5151" name="Straight Arrow Connector 5150">
              <a:extLst>
                <a:ext uri="{FF2B5EF4-FFF2-40B4-BE49-F238E27FC236}">
                  <a16:creationId xmlns:a16="http://schemas.microsoft.com/office/drawing/2014/main" id="{3D6DEE43-BF81-63EB-BECC-EB917C411F89}"/>
                </a:ext>
              </a:extLst>
            </p:cNvPr>
            <p:cNvCxnSpPr>
              <a:cxnSpLocks/>
              <a:stCxn id="2057" idx="3"/>
            </p:cNvCxnSpPr>
            <p:nvPr/>
          </p:nvCxnSpPr>
          <p:spPr>
            <a:xfrm flipV="1">
              <a:off x="1646266" y="5849801"/>
              <a:ext cx="795572" cy="21926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7" name="TextBox 2056">
              <a:extLst>
                <a:ext uri="{FF2B5EF4-FFF2-40B4-BE49-F238E27FC236}">
                  <a16:creationId xmlns:a16="http://schemas.microsoft.com/office/drawing/2014/main" id="{B3910566-E87F-7701-B439-3D7EC61A4B26}"/>
                </a:ext>
              </a:extLst>
            </p:cNvPr>
            <p:cNvSpPr txBox="1"/>
            <p:nvPr/>
          </p:nvSpPr>
          <p:spPr>
            <a:xfrm>
              <a:off x="164001" y="5884397"/>
              <a:ext cx="1482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Paddle center</a:t>
              </a:r>
            </a:p>
          </p:txBody>
        </p:sp>
      </p:grpSp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9A41D572-C654-BE88-CA04-BB569CE5B638}"/>
              </a:ext>
            </a:extLst>
          </p:cNvPr>
          <p:cNvGrpSpPr/>
          <p:nvPr/>
        </p:nvGrpSpPr>
        <p:grpSpPr>
          <a:xfrm>
            <a:off x="5905300" y="1377421"/>
            <a:ext cx="3070640" cy="3186120"/>
            <a:chOff x="3594839" y="1736509"/>
            <a:chExt cx="3651405" cy="3788726"/>
          </a:xfrm>
        </p:grpSpPr>
        <p:sp>
          <p:nvSpPr>
            <p:cNvPr id="2060" name="Rectangle 2059">
              <a:extLst>
                <a:ext uri="{FF2B5EF4-FFF2-40B4-BE49-F238E27FC236}">
                  <a16:creationId xmlns:a16="http://schemas.microsoft.com/office/drawing/2014/main" id="{C38B45F1-ABEC-9368-53B8-88E77AE789BB}"/>
                </a:ext>
              </a:extLst>
            </p:cNvPr>
            <p:cNvSpPr/>
            <p:nvPr/>
          </p:nvSpPr>
          <p:spPr>
            <a:xfrm rot="2700000">
              <a:off x="4325706" y="3068199"/>
              <a:ext cx="1171679" cy="21030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1" name="Rectangle 2060">
              <a:extLst>
                <a:ext uri="{FF2B5EF4-FFF2-40B4-BE49-F238E27FC236}">
                  <a16:creationId xmlns:a16="http://schemas.microsoft.com/office/drawing/2014/main" id="{64343A00-4A05-5C61-19AF-CDAC0B9C19A6}"/>
                </a:ext>
              </a:extLst>
            </p:cNvPr>
            <p:cNvSpPr/>
            <p:nvPr/>
          </p:nvSpPr>
          <p:spPr>
            <a:xfrm rot="2700000">
              <a:off x="3477084" y="2217197"/>
              <a:ext cx="1171679" cy="21030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2" name="Rectangle 2061">
              <a:extLst>
                <a:ext uri="{FF2B5EF4-FFF2-40B4-BE49-F238E27FC236}">
                  <a16:creationId xmlns:a16="http://schemas.microsoft.com/office/drawing/2014/main" id="{DBCF57EE-9AD6-9B77-A6F0-5495C2A4978F}"/>
                </a:ext>
              </a:extLst>
            </p:cNvPr>
            <p:cNvSpPr/>
            <p:nvPr/>
          </p:nvSpPr>
          <p:spPr>
            <a:xfrm rot="2700000">
              <a:off x="6022950" y="4770203"/>
              <a:ext cx="1171679" cy="21030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3" name="Rectangle 2062">
              <a:extLst>
                <a:ext uri="{FF2B5EF4-FFF2-40B4-BE49-F238E27FC236}">
                  <a16:creationId xmlns:a16="http://schemas.microsoft.com/office/drawing/2014/main" id="{A460A1FA-637C-1A20-F6CA-337DDC95697F}"/>
                </a:ext>
              </a:extLst>
            </p:cNvPr>
            <p:cNvSpPr/>
            <p:nvPr/>
          </p:nvSpPr>
          <p:spPr>
            <a:xfrm rot="2700000">
              <a:off x="5174328" y="3919201"/>
              <a:ext cx="1171679" cy="21030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4" name="Rectangle 2063">
              <a:extLst>
                <a:ext uri="{FF2B5EF4-FFF2-40B4-BE49-F238E27FC236}">
                  <a16:creationId xmlns:a16="http://schemas.microsoft.com/office/drawing/2014/main" id="{37E04BF1-DB2F-4F58-AE73-7F36F391C597}"/>
                </a:ext>
              </a:extLst>
            </p:cNvPr>
            <p:cNvSpPr/>
            <p:nvPr/>
          </p:nvSpPr>
          <p:spPr>
            <a:xfrm rot="20402514">
              <a:off x="3594839" y="1778294"/>
              <a:ext cx="492619" cy="3910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65" name="Straight Connector 2064">
              <a:extLst>
                <a:ext uri="{FF2B5EF4-FFF2-40B4-BE49-F238E27FC236}">
                  <a16:creationId xmlns:a16="http://schemas.microsoft.com/office/drawing/2014/main" id="{CFB5E879-D39E-6E8C-EC93-B45328F4D1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49363" y="2007088"/>
              <a:ext cx="15058" cy="1002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6" name="Straight Connector 2065">
              <a:extLst>
                <a:ext uri="{FF2B5EF4-FFF2-40B4-BE49-F238E27FC236}">
                  <a16:creationId xmlns:a16="http://schemas.microsoft.com/office/drawing/2014/main" id="{8B68EEE9-A9AA-1567-F993-7282B0B692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0567" y="2213075"/>
              <a:ext cx="15058" cy="1002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7" name="Straight Connector 2066">
              <a:extLst>
                <a:ext uri="{FF2B5EF4-FFF2-40B4-BE49-F238E27FC236}">
                  <a16:creationId xmlns:a16="http://schemas.microsoft.com/office/drawing/2014/main" id="{5EA290E0-2874-BDC6-8027-395AF85FCD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5239" y="2109463"/>
              <a:ext cx="285469" cy="1060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8" name="Rectangle 2067">
              <a:extLst>
                <a:ext uri="{FF2B5EF4-FFF2-40B4-BE49-F238E27FC236}">
                  <a16:creationId xmlns:a16="http://schemas.microsoft.com/office/drawing/2014/main" id="{C18FD698-F854-04F0-96CF-8B285570B784}"/>
                </a:ext>
              </a:extLst>
            </p:cNvPr>
            <p:cNvSpPr/>
            <p:nvPr/>
          </p:nvSpPr>
          <p:spPr>
            <a:xfrm rot="20402514">
              <a:off x="6753625" y="5134214"/>
              <a:ext cx="492619" cy="3910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69" name="Straight Connector 2068">
              <a:extLst>
                <a:ext uri="{FF2B5EF4-FFF2-40B4-BE49-F238E27FC236}">
                  <a16:creationId xmlns:a16="http://schemas.microsoft.com/office/drawing/2014/main" id="{42FA57AF-0090-CBEB-BBCB-9EF8F29C0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39082" y="4993915"/>
              <a:ext cx="15058" cy="1002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0" name="Straight Connector 2069">
              <a:extLst>
                <a:ext uri="{FF2B5EF4-FFF2-40B4-BE49-F238E27FC236}">
                  <a16:creationId xmlns:a16="http://schemas.microsoft.com/office/drawing/2014/main" id="{C8D994D8-C819-7877-B9C6-4959577796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40286" y="5199902"/>
              <a:ext cx="15058" cy="1002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1" name="Straight Connector 2070">
              <a:extLst>
                <a:ext uri="{FF2B5EF4-FFF2-40B4-BE49-F238E27FC236}">
                  <a16:creationId xmlns:a16="http://schemas.microsoft.com/office/drawing/2014/main" id="{6AFCCD83-3022-7A26-00D8-A0A04E3A6E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58" y="5096290"/>
              <a:ext cx="285469" cy="1060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72" name="TextBox 2071">
                <a:extLst>
                  <a:ext uri="{FF2B5EF4-FFF2-40B4-BE49-F238E27FC236}">
                    <a16:creationId xmlns:a16="http://schemas.microsoft.com/office/drawing/2014/main" id="{F16107C6-4A9D-77E8-907A-FC9C8E4EDF84}"/>
                  </a:ext>
                </a:extLst>
              </p:cNvPr>
              <p:cNvSpPr txBox="1"/>
              <p:nvPr/>
            </p:nvSpPr>
            <p:spPr>
              <a:xfrm>
                <a:off x="7398340" y="1742303"/>
                <a:ext cx="310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72" name="TextBox 2071">
                <a:extLst>
                  <a:ext uri="{FF2B5EF4-FFF2-40B4-BE49-F238E27FC236}">
                    <a16:creationId xmlns:a16="http://schemas.microsoft.com/office/drawing/2014/main" id="{F16107C6-4A9D-77E8-907A-FC9C8E4ED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340" y="1742303"/>
                <a:ext cx="310470" cy="276999"/>
              </a:xfrm>
              <a:prstGeom prst="rect">
                <a:avLst/>
              </a:prstGeom>
              <a:blipFill>
                <a:blip r:embed="rId6"/>
                <a:stretch>
                  <a:fillRect l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73" name="Straight Connector 2072">
            <a:extLst>
              <a:ext uri="{FF2B5EF4-FFF2-40B4-BE49-F238E27FC236}">
                <a16:creationId xmlns:a16="http://schemas.microsoft.com/office/drawing/2014/main" id="{FFD47E79-EB9D-1A05-01E6-F61774AA8573}"/>
              </a:ext>
            </a:extLst>
          </p:cNvPr>
          <p:cNvCxnSpPr>
            <a:cxnSpLocks/>
            <a:endCxn id="2060" idx="0"/>
          </p:cNvCxnSpPr>
          <p:nvPr/>
        </p:nvCxnSpPr>
        <p:spPr>
          <a:xfrm flipV="1">
            <a:off x="6665165" y="2523203"/>
            <a:ext cx="409944" cy="3988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5" name="Straight Connector 2074">
            <a:extLst>
              <a:ext uri="{FF2B5EF4-FFF2-40B4-BE49-F238E27FC236}">
                <a16:creationId xmlns:a16="http://schemas.microsoft.com/office/drawing/2014/main" id="{ED544511-CE1D-1585-5CD6-6B45C0F004EE}"/>
              </a:ext>
            </a:extLst>
          </p:cNvPr>
          <p:cNvCxnSpPr>
            <a:cxnSpLocks/>
          </p:cNvCxnSpPr>
          <p:nvPr/>
        </p:nvCxnSpPr>
        <p:spPr>
          <a:xfrm flipV="1">
            <a:off x="6373342" y="2280972"/>
            <a:ext cx="344622" cy="3311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6" name="Straight Arrow Connector 2075">
            <a:extLst>
              <a:ext uri="{FF2B5EF4-FFF2-40B4-BE49-F238E27FC236}">
                <a16:creationId xmlns:a16="http://schemas.microsoft.com/office/drawing/2014/main" id="{4D7F115D-CA98-79C8-DD2D-5DF0DE6D7C85}"/>
              </a:ext>
            </a:extLst>
          </p:cNvPr>
          <p:cNvCxnSpPr>
            <a:cxnSpLocks/>
          </p:cNvCxnSpPr>
          <p:nvPr/>
        </p:nvCxnSpPr>
        <p:spPr>
          <a:xfrm>
            <a:off x="6394339" y="2592173"/>
            <a:ext cx="294574" cy="298314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77" name="TextBox 2076">
                <a:extLst>
                  <a:ext uri="{FF2B5EF4-FFF2-40B4-BE49-F238E27FC236}">
                    <a16:creationId xmlns:a16="http://schemas.microsoft.com/office/drawing/2014/main" id="{3C8D0900-1E60-B499-2194-1157377B664F}"/>
                  </a:ext>
                </a:extLst>
              </p:cNvPr>
              <p:cNvSpPr txBox="1"/>
              <p:nvPr/>
            </p:nvSpPr>
            <p:spPr>
              <a:xfrm>
                <a:off x="5465140" y="2613488"/>
                <a:ext cx="6733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track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77" name="TextBox 2076">
                <a:extLst>
                  <a:ext uri="{FF2B5EF4-FFF2-40B4-BE49-F238E27FC236}">
                    <a16:creationId xmlns:a16="http://schemas.microsoft.com/office/drawing/2014/main" id="{3C8D0900-1E60-B499-2194-1157377B6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140" y="2613488"/>
                <a:ext cx="673389" cy="307777"/>
              </a:xfrm>
              <a:prstGeom prst="rect">
                <a:avLst/>
              </a:prstGeom>
              <a:blipFill>
                <a:blip r:embed="rId7"/>
                <a:stretch>
                  <a:fillRect l="-5455" r="-4545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78" name="TextBox 2077">
                <a:extLst>
                  <a:ext uri="{FF2B5EF4-FFF2-40B4-BE49-F238E27FC236}">
                    <a16:creationId xmlns:a16="http://schemas.microsoft.com/office/drawing/2014/main" id="{EA0CD98D-16E6-BBA6-67F0-A541163A945B}"/>
                  </a:ext>
                </a:extLst>
              </p:cNvPr>
              <p:cNvSpPr txBox="1"/>
              <p:nvPr/>
            </p:nvSpPr>
            <p:spPr>
              <a:xfrm>
                <a:off x="6345880" y="2875547"/>
                <a:ext cx="820866" cy="335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paddle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078" name="TextBox 2077">
                <a:extLst>
                  <a:ext uri="{FF2B5EF4-FFF2-40B4-BE49-F238E27FC236}">
                    <a16:creationId xmlns:a16="http://schemas.microsoft.com/office/drawing/2014/main" id="{EA0CD98D-16E6-BBA6-67F0-A541163A9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5880" y="2875547"/>
                <a:ext cx="820866" cy="335092"/>
              </a:xfrm>
              <a:prstGeom prst="rect">
                <a:avLst/>
              </a:prstGeom>
              <a:blipFill>
                <a:blip r:embed="rId8"/>
                <a:stretch>
                  <a:fillRect l="-4444" r="-5185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79" name="Straight Connector 2078">
            <a:extLst>
              <a:ext uri="{FF2B5EF4-FFF2-40B4-BE49-F238E27FC236}">
                <a16:creationId xmlns:a16="http://schemas.microsoft.com/office/drawing/2014/main" id="{02E7ADB0-EBCF-D57D-DABE-BA1AE7EDFFA3}"/>
              </a:ext>
            </a:extLst>
          </p:cNvPr>
          <p:cNvCxnSpPr>
            <a:cxnSpLocks/>
          </p:cNvCxnSpPr>
          <p:nvPr/>
        </p:nvCxnSpPr>
        <p:spPr>
          <a:xfrm flipV="1">
            <a:off x="6080358" y="2612327"/>
            <a:ext cx="287598" cy="132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48" name="TextBox 5247">
            <a:extLst>
              <a:ext uri="{FF2B5EF4-FFF2-40B4-BE49-F238E27FC236}">
                <a16:creationId xmlns:a16="http://schemas.microsoft.com/office/drawing/2014/main" id="{D1506222-6270-5F94-9ACF-BD432F0F00A7}"/>
              </a:ext>
            </a:extLst>
          </p:cNvPr>
          <p:cNvSpPr txBox="1"/>
          <p:nvPr/>
        </p:nvSpPr>
        <p:spPr>
          <a:xfrm>
            <a:off x="5566235" y="3200373"/>
            <a:ext cx="191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(center of paddle)</a:t>
            </a:r>
          </a:p>
        </p:txBody>
      </p:sp>
      <p:cxnSp>
        <p:nvCxnSpPr>
          <p:cNvPr id="5249" name="Straight Arrow Connector 5248">
            <a:extLst>
              <a:ext uri="{FF2B5EF4-FFF2-40B4-BE49-F238E27FC236}">
                <a16:creationId xmlns:a16="http://schemas.microsoft.com/office/drawing/2014/main" id="{2240FF43-5B8D-D9AB-16DC-38C7BFFBE89D}"/>
              </a:ext>
            </a:extLst>
          </p:cNvPr>
          <p:cNvCxnSpPr>
            <a:cxnSpLocks/>
          </p:cNvCxnSpPr>
          <p:nvPr/>
        </p:nvCxnSpPr>
        <p:spPr>
          <a:xfrm>
            <a:off x="7676394" y="2579195"/>
            <a:ext cx="384344" cy="3843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0" name="Straight Arrow Connector 5249">
            <a:extLst>
              <a:ext uri="{FF2B5EF4-FFF2-40B4-BE49-F238E27FC236}">
                <a16:creationId xmlns:a16="http://schemas.microsoft.com/office/drawing/2014/main" id="{7E71A84A-AE12-608E-0A48-D416EFA63750}"/>
              </a:ext>
            </a:extLst>
          </p:cNvPr>
          <p:cNvCxnSpPr>
            <a:cxnSpLocks/>
          </p:cNvCxnSpPr>
          <p:nvPr/>
        </p:nvCxnSpPr>
        <p:spPr>
          <a:xfrm flipV="1">
            <a:off x="7676394" y="2220454"/>
            <a:ext cx="384344" cy="3677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51" name="TextBox 5250">
                <a:extLst>
                  <a:ext uri="{FF2B5EF4-FFF2-40B4-BE49-F238E27FC236}">
                    <a16:creationId xmlns:a16="http://schemas.microsoft.com/office/drawing/2014/main" id="{DDDAA59F-C902-5182-3057-47C5EAEB2A7B}"/>
                  </a:ext>
                </a:extLst>
              </p:cNvPr>
              <p:cNvSpPr txBox="1"/>
              <p:nvPr/>
            </p:nvSpPr>
            <p:spPr>
              <a:xfrm>
                <a:off x="8060738" y="2849861"/>
                <a:ext cx="1617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251" name="TextBox 5250">
                <a:extLst>
                  <a:ext uri="{FF2B5EF4-FFF2-40B4-BE49-F238E27FC236}">
                    <a16:creationId xmlns:a16="http://schemas.microsoft.com/office/drawing/2014/main" id="{DDDAA59F-C902-5182-3057-47C5EAEB2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0738" y="2849861"/>
                <a:ext cx="161711" cy="246221"/>
              </a:xfrm>
              <a:prstGeom prst="rect">
                <a:avLst/>
              </a:prstGeom>
              <a:blipFill>
                <a:blip r:embed="rId9"/>
                <a:stretch>
                  <a:fillRect l="-14815" t="-17073" r="-7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52" name="TextBox 5251">
                <a:extLst>
                  <a:ext uri="{FF2B5EF4-FFF2-40B4-BE49-F238E27FC236}">
                    <a16:creationId xmlns:a16="http://schemas.microsoft.com/office/drawing/2014/main" id="{F17C4126-AAC0-B5D8-B011-994E119170C8}"/>
                  </a:ext>
                </a:extLst>
              </p:cNvPr>
              <p:cNvSpPr txBox="1"/>
              <p:nvPr/>
            </p:nvSpPr>
            <p:spPr>
              <a:xfrm>
                <a:off x="8051427" y="2015770"/>
                <a:ext cx="1494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252" name="TextBox 5251">
                <a:extLst>
                  <a:ext uri="{FF2B5EF4-FFF2-40B4-BE49-F238E27FC236}">
                    <a16:creationId xmlns:a16="http://schemas.microsoft.com/office/drawing/2014/main" id="{F17C4126-AAC0-B5D8-B011-994E11917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427" y="2015770"/>
                <a:ext cx="149400" cy="246221"/>
              </a:xfrm>
              <a:prstGeom prst="rect">
                <a:avLst/>
              </a:prstGeom>
              <a:blipFill>
                <a:blip r:embed="rId10"/>
                <a:stretch>
                  <a:fillRect l="-20833" t="-20000" r="-1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04301FE0-5246-9B5B-8685-FC4C1CC9C5DC}"/>
              </a:ext>
            </a:extLst>
          </p:cNvPr>
          <p:cNvGrpSpPr/>
          <p:nvPr/>
        </p:nvGrpSpPr>
        <p:grpSpPr>
          <a:xfrm>
            <a:off x="4215843" y="3655396"/>
            <a:ext cx="3431640" cy="2537209"/>
            <a:chOff x="4215843" y="3655396"/>
            <a:chExt cx="3431640" cy="2537209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4FCA44EC-D13E-35D1-7895-05C3998F8F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9" t="16304" r="8061" b="6385"/>
            <a:stretch/>
          </p:blipFill>
          <p:spPr bwMode="auto">
            <a:xfrm>
              <a:off x="4215843" y="3655396"/>
              <a:ext cx="3431640" cy="2272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27" name="TextBox 5226">
                  <a:extLst>
                    <a:ext uri="{FF2B5EF4-FFF2-40B4-BE49-F238E27FC236}">
                      <a16:creationId xmlns:a16="http://schemas.microsoft.com/office/drawing/2014/main" id="{9C4A28AC-8496-B79B-6902-8C00449F5ACC}"/>
                    </a:ext>
                  </a:extLst>
                </p:cNvPr>
                <p:cNvSpPr txBox="1"/>
                <p:nvPr/>
              </p:nvSpPr>
              <p:spPr>
                <a:xfrm>
                  <a:off x="5506449" y="5891945"/>
                  <a:ext cx="2066103" cy="30066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track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/>
                    <a:t> (ns)</a:t>
                  </a:r>
                </a:p>
              </p:txBody>
            </p:sp>
          </mc:Choice>
          <mc:Fallback>
            <p:sp>
              <p:nvSpPr>
                <p:cNvPr id="5227" name="TextBox 5226">
                  <a:extLst>
                    <a:ext uri="{FF2B5EF4-FFF2-40B4-BE49-F238E27FC236}">
                      <a16:creationId xmlns:a16="http://schemas.microsoft.com/office/drawing/2014/main" id="{9C4A28AC-8496-B79B-6902-8C00449F5A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6449" y="5891945"/>
                  <a:ext cx="2066103" cy="300660"/>
                </a:xfrm>
                <a:prstGeom prst="rect">
                  <a:avLst/>
                </a:prstGeom>
                <a:blipFill>
                  <a:blip r:embed="rId12"/>
                  <a:stretch>
                    <a:fillRect t="-18367" r="-7080" b="-469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28" name="TextBox 5227">
                  <a:extLst>
                    <a:ext uri="{FF2B5EF4-FFF2-40B4-BE49-F238E27FC236}">
                      <a16:creationId xmlns:a16="http://schemas.microsoft.com/office/drawing/2014/main" id="{BDB281BA-55FD-309D-28D1-C998C8A2C200}"/>
                    </a:ext>
                  </a:extLst>
                </p:cNvPr>
                <p:cNvSpPr txBox="1"/>
                <p:nvPr/>
              </p:nvSpPr>
              <p:spPr>
                <a:xfrm>
                  <a:off x="4569640" y="3781782"/>
                  <a:ext cx="1291979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=2.10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ns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/>
                  <a:r>
                    <a:rPr lang="en-US" dirty="0"/>
                    <a:t>(for post-fix</a:t>
                  </a:r>
                </a:p>
                <a:p>
                  <a:pPr/>
                  <a:r>
                    <a:rPr lang="en-US" dirty="0"/>
                    <a:t>runs)</a:t>
                  </a:r>
                </a:p>
              </p:txBody>
            </p:sp>
          </mc:Choice>
          <mc:Fallback>
            <p:sp>
              <p:nvSpPr>
                <p:cNvPr id="5228" name="TextBox 5227">
                  <a:extLst>
                    <a:ext uri="{FF2B5EF4-FFF2-40B4-BE49-F238E27FC236}">
                      <a16:creationId xmlns:a16="http://schemas.microsoft.com/office/drawing/2014/main" id="{BDB281BA-55FD-309D-28D1-C998C8A2C2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9640" y="3781782"/>
                  <a:ext cx="1291979" cy="830997"/>
                </a:xfrm>
                <a:prstGeom prst="rect">
                  <a:avLst/>
                </a:prstGeom>
                <a:blipFill>
                  <a:blip r:embed="rId13"/>
                  <a:stretch>
                    <a:fillRect l="-11321" b="-160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074" name="Straight Arrow Connector 2073">
            <a:extLst>
              <a:ext uri="{FF2B5EF4-FFF2-40B4-BE49-F238E27FC236}">
                <a16:creationId xmlns:a16="http://schemas.microsoft.com/office/drawing/2014/main" id="{6A38DF07-61FF-BA07-B060-F729620B19AB}"/>
              </a:ext>
            </a:extLst>
          </p:cNvPr>
          <p:cNvCxnSpPr>
            <a:cxnSpLocks/>
          </p:cNvCxnSpPr>
          <p:nvPr/>
        </p:nvCxnSpPr>
        <p:spPr>
          <a:xfrm flipV="1">
            <a:off x="6159078" y="1936173"/>
            <a:ext cx="1246281" cy="6294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87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ABF46-61AE-0837-44B6-773211940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19" y="191584"/>
            <a:ext cx="8464378" cy="487490"/>
          </a:xfrm>
        </p:spPr>
        <p:txBody>
          <a:bodyPr>
            <a:noAutofit/>
          </a:bodyPr>
          <a:lstStyle/>
          <a:p>
            <a:r>
              <a:rPr lang="en-US" sz="3200" dirty="0"/>
              <a:t>Track Reconstruction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898DE-EF50-B8ED-F22F-9FC7260D1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Dark-Photon (</a:t>
            </a:r>
            <a:r>
              <a:rPr lang="en-US" i="1" dirty="0"/>
              <a:t>A’</a:t>
            </a:r>
            <a:r>
              <a:rPr lang="en-US" dirty="0"/>
              <a:t>) Search with APEX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A9AC21-69E0-F648-70B9-AF9B876B9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C8FA49-CF11-D70C-C360-2B54D8411284}"/>
                  </a:ext>
                </a:extLst>
              </p:cNvPr>
              <p:cNvSpPr txBox="1"/>
              <p:nvPr/>
            </p:nvSpPr>
            <p:spPr>
              <a:xfrm>
                <a:off x="388620" y="1427571"/>
                <a:ext cx="2939793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b="1" dirty="0"/>
                  <a:t>Groups: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hits, gap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dirty="0"/>
                  <a:t> wires.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b="1" dirty="0"/>
                  <a:t>Clusters:</a:t>
                </a:r>
                <a:r>
                  <a:rPr lang="en-US" dirty="0"/>
                  <a:t> </a:t>
                </a:r>
                <a:r>
                  <a:rPr lang="en-US" i="1" dirty="0"/>
                  <a:t>grid-search</a:t>
                </a:r>
                <a:r>
                  <a:rPr lang="en-US" dirty="0"/>
                  <a:t> for clusters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hits. (use S2 time as guess)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b="1" dirty="0"/>
                  <a:t>Pairs: </a:t>
                </a:r>
                <a:r>
                  <a:rPr lang="en-US" dirty="0"/>
                  <a:t>pair clusters in each plane.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b="1" dirty="0"/>
                  <a:t>‘Raw’ Tracks: </a:t>
                </a:r>
                <a:r>
                  <a:rPr lang="en-US" dirty="0"/>
                  <a:t>build tracks using pair-combinations.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b="1" dirty="0"/>
                  <a:t>‘Refined’ Tracks: </a:t>
                </a:r>
                <a:r>
                  <a:rPr lang="en-US" dirty="0"/>
                  <a:t>final track positions determined..</a:t>
                </a:r>
                <a:endParaRPr lang="en-US" b="1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C8FA49-CF11-D70C-C360-2B54D8411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" y="1427571"/>
                <a:ext cx="2939793" cy="3416320"/>
              </a:xfrm>
              <a:prstGeom prst="rect">
                <a:avLst/>
              </a:prstGeom>
              <a:blipFill>
                <a:blip r:embed="rId3"/>
                <a:stretch>
                  <a:fillRect l="-1867" t="-891" r="-3320" b="-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289F9D22-EEA0-37A7-4755-A2828F5DC61F}"/>
              </a:ext>
            </a:extLst>
          </p:cNvPr>
          <p:cNvGrpSpPr/>
          <p:nvPr/>
        </p:nvGrpSpPr>
        <p:grpSpPr>
          <a:xfrm>
            <a:off x="2171399" y="1972061"/>
            <a:ext cx="5428731" cy="3663943"/>
            <a:chOff x="150237" y="3124578"/>
            <a:chExt cx="4012735" cy="2708263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25B7301-5CE1-A8ED-28C0-1CD5ECEF0C6D}"/>
                </a:ext>
              </a:extLst>
            </p:cNvPr>
            <p:cNvCxnSpPr/>
            <p:nvPr/>
          </p:nvCxnSpPr>
          <p:spPr>
            <a:xfrm>
              <a:off x="150237" y="5676325"/>
              <a:ext cx="2218099" cy="0"/>
            </a:xfrm>
            <a:prstGeom prst="line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A9AE72F-1A46-A3AC-8983-4A88D03425AD}"/>
                </a:ext>
              </a:extLst>
            </p:cNvPr>
            <p:cNvCxnSpPr/>
            <p:nvPr/>
          </p:nvCxnSpPr>
          <p:spPr>
            <a:xfrm>
              <a:off x="150237" y="5511853"/>
              <a:ext cx="2218099" cy="0"/>
            </a:xfrm>
            <a:prstGeom prst="line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0" name="Straight Connector 5119">
              <a:extLst>
                <a:ext uri="{FF2B5EF4-FFF2-40B4-BE49-F238E27FC236}">
                  <a16:creationId xmlns:a16="http://schemas.microsoft.com/office/drawing/2014/main" id="{B6A758DC-C27F-6AFE-F9B0-A670CE65C6AD}"/>
                </a:ext>
              </a:extLst>
            </p:cNvPr>
            <p:cNvCxnSpPr/>
            <p:nvPr/>
          </p:nvCxnSpPr>
          <p:spPr>
            <a:xfrm>
              <a:off x="764371" y="5185929"/>
              <a:ext cx="2218099" cy="0"/>
            </a:xfrm>
            <a:prstGeom prst="line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1" name="Straight Connector 5120">
              <a:extLst>
                <a:ext uri="{FF2B5EF4-FFF2-40B4-BE49-F238E27FC236}">
                  <a16:creationId xmlns:a16="http://schemas.microsoft.com/office/drawing/2014/main" id="{999DC7A6-31AB-61BC-A4E0-C3EC14A2CB0D}"/>
                </a:ext>
              </a:extLst>
            </p:cNvPr>
            <p:cNvCxnSpPr/>
            <p:nvPr/>
          </p:nvCxnSpPr>
          <p:spPr>
            <a:xfrm>
              <a:off x="764371" y="5021457"/>
              <a:ext cx="2218099" cy="0"/>
            </a:xfrm>
            <a:prstGeom prst="line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2" name="Straight Connector 5121">
              <a:extLst>
                <a:ext uri="{FF2B5EF4-FFF2-40B4-BE49-F238E27FC236}">
                  <a16:creationId xmlns:a16="http://schemas.microsoft.com/office/drawing/2014/main" id="{BA385CA7-48A7-5566-37CE-B58AB032ADA6}"/>
                </a:ext>
              </a:extLst>
            </p:cNvPr>
            <p:cNvCxnSpPr>
              <a:cxnSpLocks/>
            </p:cNvCxnSpPr>
            <p:nvPr/>
          </p:nvCxnSpPr>
          <p:spPr>
            <a:xfrm>
              <a:off x="2578496" y="3341967"/>
              <a:ext cx="1059507" cy="1059507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3" name="TextBox 5122">
              <a:extLst>
                <a:ext uri="{FF2B5EF4-FFF2-40B4-BE49-F238E27FC236}">
                  <a16:creationId xmlns:a16="http://schemas.microsoft.com/office/drawing/2014/main" id="{2D1DFF61-68B8-DFD1-661B-E19FCA1770FD}"/>
                </a:ext>
              </a:extLst>
            </p:cNvPr>
            <p:cNvSpPr txBox="1"/>
            <p:nvPr/>
          </p:nvSpPr>
          <p:spPr>
            <a:xfrm>
              <a:off x="2282586" y="3124578"/>
              <a:ext cx="466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S2</a:t>
              </a:r>
            </a:p>
          </p:txBody>
        </p:sp>
        <p:sp>
          <p:nvSpPr>
            <p:cNvPr id="5124" name="TextBox 5123">
              <a:extLst>
                <a:ext uri="{FF2B5EF4-FFF2-40B4-BE49-F238E27FC236}">
                  <a16:creationId xmlns:a16="http://schemas.microsoft.com/office/drawing/2014/main" id="{F6E6852A-1FEA-7DBE-5C43-70C47E28B0E5}"/>
                </a:ext>
              </a:extLst>
            </p:cNvPr>
            <p:cNvSpPr txBox="1"/>
            <p:nvPr/>
          </p:nvSpPr>
          <p:spPr>
            <a:xfrm>
              <a:off x="3003160" y="4978503"/>
              <a:ext cx="1159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U2 &amp; V2</a:t>
              </a:r>
            </a:p>
          </p:txBody>
        </p:sp>
        <p:sp>
          <p:nvSpPr>
            <p:cNvPr id="5125" name="TextBox 5124">
              <a:extLst>
                <a:ext uri="{FF2B5EF4-FFF2-40B4-BE49-F238E27FC236}">
                  <a16:creationId xmlns:a16="http://schemas.microsoft.com/office/drawing/2014/main" id="{84FDCF52-2EB3-DD95-C4A7-936BFF6E420A}"/>
                </a:ext>
              </a:extLst>
            </p:cNvPr>
            <p:cNvSpPr txBox="1"/>
            <p:nvPr/>
          </p:nvSpPr>
          <p:spPr>
            <a:xfrm>
              <a:off x="2368336" y="5463509"/>
              <a:ext cx="1159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U1 &amp; V1</a:t>
              </a:r>
            </a:p>
          </p:txBody>
        </p:sp>
      </p:grpSp>
      <p:cxnSp>
        <p:nvCxnSpPr>
          <p:cNvPr id="5126" name="Straight Connector 5125">
            <a:extLst>
              <a:ext uri="{FF2B5EF4-FFF2-40B4-BE49-F238E27FC236}">
                <a16:creationId xmlns:a16="http://schemas.microsoft.com/office/drawing/2014/main" id="{052631D4-FD16-9CA1-826C-04073916C823}"/>
              </a:ext>
            </a:extLst>
          </p:cNvPr>
          <p:cNvCxnSpPr>
            <a:cxnSpLocks/>
          </p:cNvCxnSpPr>
          <p:nvPr/>
        </p:nvCxnSpPr>
        <p:spPr>
          <a:xfrm>
            <a:off x="5792455" y="2603045"/>
            <a:ext cx="192606" cy="1926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19" name="Multiplication Sign 5218">
            <a:extLst>
              <a:ext uri="{FF2B5EF4-FFF2-40B4-BE49-F238E27FC236}">
                <a16:creationId xmlns:a16="http://schemas.microsoft.com/office/drawing/2014/main" id="{B2CCAA25-E39C-567A-5180-FC96A86F1E21}"/>
              </a:ext>
            </a:extLst>
          </p:cNvPr>
          <p:cNvSpPr/>
          <p:nvPr/>
        </p:nvSpPr>
        <p:spPr>
          <a:xfrm>
            <a:off x="3084746" y="5289321"/>
            <a:ext cx="269872" cy="269872"/>
          </a:xfrm>
          <a:prstGeom prst="mathMultiply">
            <a:avLst>
              <a:gd name="adj1" fmla="val 82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0" name="Multiplication Sign 5219">
            <a:extLst>
              <a:ext uri="{FF2B5EF4-FFF2-40B4-BE49-F238E27FC236}">
                <a16:creationId xmlns:a16="http://schemas.microsoft.com/office/drawing/2014/main" id="{788C3FBF-8E58-6718-0447-9F586933B1F1}"/>
              </a:ext>
            </a:extLst>
          </p:cNvPr>
          <p:cNvSpPr/>
          <p:nvPr/>
        </p:nvSpPr>
        <p:spPr>
          <a:xfrm>
            <a:off x="3324009" y="5066811"/>
            <a:ext cx="269872" cy="269872"/>
          </a:xfrm>
          <a:prstGeom prst="mathMultiply">
            <a:avLst>
              <a:gd name="adj1" fmla="val 82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1" name="Multiplication Sign 5220">
            <a:extLst>
              <a:ext uri="{FF2B5EF4-FFF2-40B4-BE49-F238E27FC236}">
                <a16:creationId xmlns:a16="http://schemas.microsoft.com/office/drawing/2014/main" id="{43A571DF-84C8-A019-53C4-5065A1C5D6F8}"/>
              </a:ext>
            </a:extLst>
          </p:cNvPr>
          <p:cNvSpPr/>
          <p:nvPr/>
        </p:nvSpPr>
        <p:spPr>
          <a:xfrm>
            <a:off x="3746281" y="4621369"/>
            <a:ext cx="269872" cy="269872"/>
          </a:xfrm>
          <a:prstGeom prst="mathMultiply">
            <a:avLst>
              <a:gd name="adj1" fmla="val 82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2" name="Multiplication Sign 5221">
            <a:extLst>
              <a:ext uri="{FF2B5EF4-FFF2-40B4-BE49-F238E27FC236}">
                <a16:creationId xmlns:a16="http://schemas.microsoft.com/office/drawing/2014/main" id="{231DB810-E62A-8049-FDB1-86CA48F97112}"/>
              </a:ext>
            </a:extLst>
          </p:cNvPr>
          <p:cNvSpPr/>
          <p:nvPr/>
        </p:nvSpPr>
        <p:spPr>
          <a:xfrm>
            <a:off x="3942110" y="4398860"/>
            <a:ext cx="269872" cy="269872"/>
          </a:xfrm>
          <a:prstGeom prst="mathMultiply">
            <a:avLst>
              <a:gd name="adj1" fmla="val 82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2" name="Rectangle 5231">
            <a:extLst>
              <a:ext uri="{FF2B5EF4-FFF2-40B4-BE49-F238E27FC236}">
                <a16:creationId xmlns:a16="http://schemas.microsoft.com/office/drawing/2014/main" id="{DF042EA1-D155-16DF-EF47-3C9556E68BF6}"/>
              </a:ext>
            </a:extLst>
          </p:cNvPr>
          <p:cNvSpPr/>
          <p:nvPr/>
        </p:nvSpPr>
        <p:spPr>
          <a:xfrm rot="18947750">
            <a:off x="3169427" y="5274573"/>
            <a:ext cx="346713" cy="69841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3" name="Rectangle 5232">
            <a:extLst>
              <a:ext uri="{FF2B5EF4-FFF2-40B4-BE49-F238E27FC236}">
                <a16:creationId xmlns:a16="http://schemas.microsoft.com/office/drawing/2014/main" id="{EE865B4B-1577-9F5B-C62C-F257ACE6EBB8}"/>
              </a:ext>
            </a:extLst>
          </p:cNvPr>
          <p:cNvSpPr/>
          <p:nvPr/>
        </p:nvSpPr>
        <p:spPr>
          <a:xfrm rot="18771344">
            <a:off x="3825491" y="4607803"/>
            <a:ext cx="313040" cy="69841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3F1D766-F883-A715-84BB-0E68E8988460}"/>
              </a:ext>
            </a:extLst>
          </p:cNvPr>
          <p:cNvCxnSpPr>
            <a:cxnSpLocks/>
          </p:cNvCxnSpPr>
          <p:nvPr/>
        </p:nvCxnSpPr>
        <p:spPr>
          <a:xfrm flipV="1">
            <a:off x="3106287" y="2413435"/>
            <a:ext cx="3066934" cy="3133186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2D43DC-003B-CB93-83E9-B2037D919AB2}"/>
              </a:ext>
            </a:extLst>
          </p:cNvPr>
          <p:cNvGrpSpPr/>
          <p:nvPr/>
        </p:nvGrpSpPr>
        <p:grpSpPr>
          <a:xfrm>
            <a:off x="4338079" y="4403366"/>
            <a:ext cx="557045" cy="499352"/>
            <a:chOff x="4338079" y="4403366"/>
            <a:chExt cx="557045" cy="499352"/>
          </a:xfrm>
        </p:grpSpPr>
        <p:sp>
          <p:nvSpPr>
            <p:cNvPr id="5225" name="Multiplication Sign 5224">
              <a:extLst>
                <a:ext uri="{FF2B5EF4-FFF2-40B4-BE49-F238E27FC236}">
                  <a16:creationId xmlns:a16="http://schemas.microsoft.com/office/drawing/2014/main" id="{64C8AA83-8218-0225-67C6-3F3FB1EC8549}"/>
                </a:ext>
              </a:extLst>
            </p:cNvPr>
            <p:cNvSpPr/>
            <p:nvPr/>
          </p:nvSpPr>
          <p:spPr>
            <a:xfrm>
              <a:off x="4338079" y="4632846"/>
              <a:ext cx="269872" cy="269872"/>
            </a:xfrm>
            <a:prstGeom prst="mathMultiply">
              <a:avLst>
                <a:gd name="adj1" fmla="val 8226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6" name="Multiplication Sign 5225">
              <a:extLst>
                <a:ext uri="{FF2B5EF4-FFF2-40B4-BE49-F238E27FC236}">
                  <a16:creationId xmlns:a16="http://schemas.microsoft.com/office/drawing/2014/main" id="{5CD26136-FC4A-CE16-CB8D-D1D44BC30EEE}"/>
                </a:ext>
              </a:extLst>
            </p:cNvPr>
            <p:cNvSpPr/>
            <p:nvPr/>
          </p:nvSpPr>
          <p:spPr>
            <a:xfrm>
              <a:off x="4625252" y="4403366"/>
              <a:ext cx="269872" cy="269872"/>
            </a:xfrm>
            <a:prstGeom prst="mathMultiply">
              <a:avLst>
                <a:gd name="adj1" fmla="val 8226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4" name="Rectangle 5233">
              <a:extLst>
                <a:ext uri="{FF2B5EF4-FFF2-40B4-BE49-F238E27FC236}">
                  <a16:creationId xmlns:a16="http://schemas.microsoft.com/office/drawing/2014/main" id="{E035B68E-DF35-150D-8AFE-23DA6330CB1B}"/>
                </a:ext>
              </a:extLst>
            </p:cNvPr>
            <p:cNvSpPr/>
            <p:nvPr/>
          </p:nvSpPr>
          <p:spPr>
            <a:xfrm rot="19201042">
              <a:off x="4434538" y="4610571"/>
              <a:ext cx="374818" cy="698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86C250C-85FA-4093-8619-10109774874C}"/>
              </a:ext>
            </a:extLst>
          </p:cNvPr>
          <p:cNvCxnSpPr>
            <a:cxnSpLocks/>
          </p:cNvCxnSpPr>
          <p:nvPr/>
        </p:nvCxnSpPr>
        <p:spPr>
          <a:xfrm flipV="1">
            <a:off x="2982268" y="3344484"/>
            <a:ext cx="4165292" cy="2150764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4C886BC-292A-3F73-1F65-07BB93F6E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84162"/>
            <a:ext cx="8613524" cy="45355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Steps of track reconstruction: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AC4D74-5337-6FB3-A652-EDA50B07802D}"/>
              </a:ext>
            </a:extLst>
          </p:cNvPr>
          <p:cNvGrpSpPr/>
          <p:nvPr/>
        </p:nvGrpSpPr>
        <p:grpSpPr>
          <a:xfrm>
            <a:off x="6931438" y="3460669"/>
            <a:ext cx="2196101" cy="923330"/>
            <a:chOff x="6931438" y="3460669"/>
            <a:chExt cx="2196101" cy="92333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99235E2-9682-D424-2A95-72BE604F94CB}"/>
                </a:ext>
              </a:extLst>
            </p:cNvPr>
            <p:cNvSpPr txBox="1"/>
            <p:nvPr/>
          </p:nvSpPr>
          <p:spPr>
            <a:xfrm>
              <a:off x="7271579" y="3460669"/>
              <a:ext cx="18559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Track rejected,</a:t>
              </a:r>
            </a:p>
            <a:p>
              <a:r>
                <a:rPr lang="en-US" dirty="0"/>
                <a:t>does not match with S2-hit 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D4806F5-CD2B-090A-8670-1214302F12FD}"/>
                </a:ext>
              </a:extLst>
            </p:cNvPr>
            <p:cNvCxnSpPr>
              <a:cxnSpLocks/>
            </p:cNvCxnSpPr>
            <p:nvPr/>
          </p:nvCxnSpPr>
          <p:spPr>
            <a:xfrm>
              <a:off x="6931438" y="3460669"/>
              <a:ext cx="358803" cy="14261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815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175027"/>
            <a:ext cx="8464378" cy="487490"/>
          </a:xfrm>
        </p:spPr>
        <p:txBody>
          <a:bodyPr>
            <a:noAutofit/>
          </a:bodyPr>
          <a:lstStyle/>
          <a:p>
            <a:r>
              <a:rPr lang="en-US" sz="3200" dirty="0"/>
              <a:t>Tracking: Refining Tracks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Dark-Photon (</a:t>
            </a:r>
            <a:r>
              <a:rPr lang="en-US" i="1" dirty="0"/>
              <a:t>A’</a:t>
            </a:r>
            <a:r>
              <a:rPr lang="en-US" dirty="0"/>
              <a:t>) Search with APEX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1DEEF-A00D-2568-3A1B-6B0FC568E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66055"/>
            <a:ext cx="5268016" cy="1070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Must find precise intercepts for ‘raw’ tracks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BF0F3-C01C-C3A0-8361-DB4046ABC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114" y="6403998"/>
            <a:ext cx="432403" cy="43004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1C1FDFA-E7DF-2FB4-5FBF-DCA9206A1B8E}"/>
              </a:ext>
            </a:extLst>
          </p:cNvPr>
          <p:cNvGrpSpPr/>
          <p:nvPr/>
        </p:nvGrpSpPr>
        <p:grpSpPr>
          <a:xfrm>
            <a:off x="4762965" y="3009762"/>
            <a:ext cx="3747736" cy="1785903"/>
            <a:chOff x="4707278" y="2743059"/>
            <a:chExt cx="1500544" cy="715052"/>
          </a:xfrm>
        </p:grpSpPr>
        <p:sp>
          <p:nvSpPr>
            <p:cNvPr id="7" name="Arc 6">
              <a:extLst>
                <a:ext uri="{FF2B5EF4-FFF2-40B4-BE49-F238E27FC236}">
                  <a16:creationId xmlns:a16="http://schemas.microsoft.com/office/drawing/2014/main" id="{35CFA920-EBA0-9039-630D-59A0664B628D}"/>
                </a:ext>
              </a:extLst>
            </p:cNvPr>
            <p:cNvSpPr/>
            <p:nvPr/>
          </p:nvSpPr>
          <p:spPr>
            <a:xfrm>
              <a:off x="5220183" y="3010223"/>
              <a:ext cx="447888" cy="447888"/>
            </a:xfrm>
            <a:prstGeom prst="arc">
              <a:avLst>
                <a:gd name="adj1" fmla="val 2816499"/>
                <a:gd name="adj2" fmla="val 8039905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7FF60C4-3F6E-EE3C-B4A6-94002B7CFC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85207" y="2779813"/>
              <a:ext cx="622615" cy="62774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B47D7F6-8F29-6DD4-0F5B-93FDB5D24D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07278" y="2743059"/>
              <a:ext cx="586159" cy="65633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8D08438-C51E-7873-EC12-1C6692D4AA07}"/>
              </a:ext>
            </a:extLst>
          </p:cNvPr>
          <p:cNvGrpSpPr/>
          <p:nvPr/>
        </p:nvGrpSpPr>
        <p:grpSpPr>
          <a:xfrm>
            <a:off x="552891" y="2637054"/>
            <a:ext cx="3602964" cy="2622550"/>
            <a:chOff x="5290118" y="1253506"/>
            <a:chExt cx="3602964" cy="262255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932DDFB-2A47-C41A-E048-BF81251073C2}"/>
                </a:ext>
              </a:extLst>
            </p:cNvPr>
            <p:cNvCxnSpPr>
              <a:cxnSpLocks/>
            </p:cNvCxnSpPr>
            <p:nvPr/>
          </p:nvCxnSpPr>
          <p:spPr>
            <a:xfrm>
              <a:off x="5302893" y="3494421"/>
              <a:ext cx="359018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236AFBF-789E-06AB-8BF6-C60C22E1F476}"/>
                </a:ext>
              </a:extLst>
            </p:cNvPr>
            <p:cNvCxnSpPr>
              <a:cxnSpLocks/>
            </p:cNvCxnSpPr>
            <p:nvPr/>
          </p:nvCxnSpPr>
          <p:spPr>
            <a:xfrm>
              <a:off x="5302893" y="1566043"/>
              <a:ext cx="359018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17EEF87-C9BF-2B58-85A2-99E7644B4C81}"/>
                </a:ext>
              </a:extLst>
            </p:cNvPr>
            <p:cNvSpPr/>
            <p:nvPr/>
          </p:nvSpPr>
          <p:spPr>
            <a:xfrm>
              <a:off x="5290118" y="2495684"/>
              <a:ext cx="69850" cy="698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9731C7A-BE1F-3234-A12B-940BA3F006EF}"/>
                </a:ext>
              </a:extLst>
            </p:cNvPr>
            <p:cNvSpPr/>
            <p:nvPr/>
          </p:nvSpPr>
          <p:spPr>
            <a:xfrm>
              <a:off x="5856913" y="2495684"/>
              <a:ext cx="69850" cy="698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CEE4413-C6C4-E681-7673-B1FBF87B982F}"/>
                </a:ext>
              </a:extLst>
            </p:cNvPr>
            <p:cNvSpPr/>
            <p:nvPr/>
          </p:nvSpPr>
          <p:spPr>
            <a:xfrm>
              <a:off x="6423708" y="2495684"/>
              <a:ext cx="69850" cy="698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D818658-2A4E-90A0-C47E-DE5B65013EE6}"/>
                </a:ext>
              </a:extLst>
            </p:cNvPr>
            <p:cNvSpPr/>
            <p:nvPr/>
          </p:nvSpPr>
          <p:spPr>
            <a:xfrm>
              <a:off x="6991799" y="2495684"/>
              <a:ext cx="69850" cy="698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BCC229B-9652-F30F-9848-47C9211CA619}"/>
                </a:ext>
              </a:extLst>
            </p:cNvPr>
            <p:cNvSpPr/>
            <p:nvPr/>
          </p:nvSpPr>
          <p:spPr>
            <a:xfrm>
              <a:off x="7558594" y="2494931"/>
              <a:ext cx="69850" cy="698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CEC5736-1D16-05C8-4098-24DF22DC1723}"/>
                </a:ext>
              </a:extLst>
            </p:cNvPr>
            <p:cNvSpPr/>
            <p:nvPr/>
          </p:nvSpPr>
          <p:spPr>
            <a:xfrm>
              <a:off x="8125389" y="2494931"/>
              <a:ext cx="69850" cy="698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01BDC08-6B25-161E-49BA-C6E80E7444BB}"/>
                </a:ext>
              </a:extLst>
            </p:cNvPr>
            <p:cNvSpPr/>
            <p:nvPr/>
          </p:nvSpPr>
          <p:spPr>
            <a:xfrm>
              <a:off x="8692184" y="2494931"/>
              <a:ext cx="69850" cy="698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7CB3BF3-101D-2716-2858-8079309E6EAA}"/>
                </a:ext>
              </a:extLst>
            </p:cNvPr>
            <p:cNvCxnSpPr>
              <a:cxnSpLocks/>
            </p:cNvCxnSpPr>
            <p:nvPr/>
          </p:nvCxnSpPr>
          <p:spPr>
            <a:xfrm>
              <a:off x="5592612" y="1588175"/>
              <a:ext cx="0" cy="1906246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D57B791-A619-C114-62C1-F579D98D0D6E}"/>
                </a:ext>
              </a:extLst>
            </p:cNvPr>
            <p:cNvCxnSpPr>
              <a:cxnSpLocks/>
            </p:cNvCxnSpPr>
            <p:nvPr/>
          </p:nvCxnSpPr>
          <p:spPr>
            <a:xfrm>
              <a:off x="6160976" y="1588175"/>
              <a:ext cx="0" cy="1906246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82E8494-944F-8E8D-188D-2E4BB88FDF1A}"/>
                </a:ext>
              </a:extLst>
            </p:cNvPr>
            <p:cNvCxnSpPr>
              <a:cxnSpLocks/>
            </p:cNvCxnSpPr>
            <p:nvPr/>
          </p:nvCxnSpPr>
          <p:spPr>
            <a:xfrm>
              <a:off x="6729301" y="1588175"/>
              <a:ext cx="0" cy="1906246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A7C5061-720F-CF5C-08F4-33CCDC9F83FF}"/>
                </a:ext>
              </a:extLst>
            </p:cNvPr>
            <p:cNvCxnSpPr>
              <a:cxnSpLocks/>
            </p:cNvCxnSpPr>
            <p:nvPr/>
          </p:nvCxnSpPr>
          <p:spPr>
            <a:xfrm>
              <a:off x="7297626" y="1588175"/>
              <a:ext cx="0" cy="1906246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97ABA57-7989-9391-AC29-2C8BCECC8A31}"/>
                </a:ext>
              </a:extLst>
            </p:cNvPr>
            <p:cNvCxnSpPr>
              <a:cxnSpLocks/>
            </p:cNvCxnSpPr>
            <p:nvPr/>
          </p:nvCxnSpPr>
          <p:spPr>
            <a:xfrm>
              <a:off x="7865951" y="1566043"/>
              <a:ext cx="0" cy="1906246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E88CD6F-6AF1-CCCB-73EA-116140E5E58F}"/>
                </a:ext>
              </a:extLst>
            </p:cNvPr>
            <p:cNvCxnSpPr>
              <a:cxnSpLocks/>
            </p:cNvCxnSpPr>
            <p:nvPr/>
          </p:nvCxnSpPr>
          <p:spPr>
            <a:xfrm>
              <a:off x="8434276" y="1588175"/>
              <a:ext cx="0" cy="1906246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C4612FBC-2AC3-F675-FD51-F3B272F170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5030" y="1253506"/>
              <a:ext cx="3073237" cy="2622550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DCFB1FD-BB3E-BB5E-5A2B-7DFD1544D2F4}"/>
              </a:ext>
            </a:extLst>
          </p:cNvPr>
          <p:cNvCxnSpPr>
            <a:cxnSpLocks/>
          </p:cNvCxnSpPr>
          <p:nvPr/>
        </p:nvCxnSpPr>
        <p:spPr>
          <a:xfrm flipV="1">
            <a:off x="667559" y="2420252"/>
            <a:ext cx="2602519" cy="2818282"/>
          </a:xfrm>
          <a:prstGeom prst="straightConnector1">
            <a:avLst/>
          </a:prstGeom>
          <a:ln w="19050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82BBE66D-3211-F043-11C5-E99115A93D38}"/>
              </a:ext>
            </a:extLst>
          </p:cNvPr>
          <p:cNvSpPr txBox="1"/>
          <p:nvPr/>
        </p:nvSpPr>
        <p:spPr>
          <a:xfrm>
            <a:off x="3587800" y="2135573"/>
            <a:ext cx="1463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Initial guess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5C8A486-6EF6-AB9A-A70D-30FC8E65AB18}"/>
              </a:ext>
            </a:extLst>
          </p:cNvPr>
          <p:cNvSpPr txBox="1"/>
          <p:nvPr/>
        </p:nvSpPr>
        <p:spPr>
          <a:xfrm>
            <a:off x="3734787" y="5373514"/>
            <a:ext cx="168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Real trajectory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D22F83B-7C4F-673A-5067-65CFD44BBB27}"/>
              </a:ext>
            </a:extLst>
          </p:cNvPr>
          <p:cNvCxnSpPr/>
          <p:nvPr/>
        </p:nvCxnSpPr>
        <p:spPr>
          <a:xfrm flipV="1">
            <a:off x="3270078" y="2418716"/>
            <a:ext cx="0" cy="1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821631D-AA07-1FCA-EB05-3F9BC0261D62}"/>
              </a:ext>
            </a:extLst>
          </p:cNvPr>
          <p:cNvCxnSpPr>
            <a:cxnSpLocks/>
            <a:endCxn id="92" idx="2"/>
          </p:cNvCxnSpPr>
          <p:nvPr/>
        </p:nvCxnSpPr>
        <p:spPr>
          <a:xfrm flipV="1">
            <a:off x="2891217" y="2504905"/>
            <a:ext cx="1428574" cy="36002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D6D73C51-C0E1-018F-4CA0-D8B33E68421B}"/>
              </a:ext>
            </a:extLst>
          </p:cNvPr>
          <p:cNvCxnSpPr>
            <a:cxnSpLocks/>
            <a:stCxn id="92" idx="2"/>
          </p:cNvCxnSpPr>
          <p:nvPr/>
        </p:nvCxnSpPr>
        <p:spPr>
          <a:xfrm>
            <a:off x="4319791" y="2504905"/>
            <a:ext cx="377814" cy="46681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F1F229ED-2EDF-E5D7-5B99-3E8AD2FB753D}"/>
              </a:ext>
            </a:extLst>
          </p:cNvPr>
          <p:cNvCxnSpPr>
            <a:cxnSpLocks/>
          </p:cNvCxnSpPr>
          <p:nvPr/>
        </p:nvCxnSpPr>
        <p:spPr>
          <a:xfrm flipV="1">
            <a:off x="4629861" y="4058524"/>
            <a:ext cx="1008939" cy="13179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F2C33BA-01CC-1189-40C8-A4C323940238}"/>
              </a:ext>
            </a:extLst>
          </p:cNvPr>
          <p:cNvCxnSpPr>
            <a:cxnSpLocks/>
          </p:cNvCxnSpPr>
          <p:nvPr/>
        </p:nvCxnSpPr>
        <p:spPr>
          <a:xfrm flipH="1" flipV="1">
            <a:off x="2984069" y="3597371"/>
            <a:ext cx="1645792" cy="177906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8CCB8BD-933C-A4C5-35DD-E3CCB58E7AA3}"/>
              </a:ext>
            </a:extLst>
          </p:cNvPr>
          <p:cNvGrpSpPr/>
          <p:nvPr/>
        </p:nvGrpSpPr>
        <p:grpSpPr>
          <a:xfrm>
            <a:off x="4724463" y="2992534"/>
            <a:ext cx="2983600" cy="1785903"/>
            <a:chOff x="4707279" y="2743059"/>
            <a:chExt cx="1500543" cy="715052"/>
          </a:xfrm>
        </p:grpSpPr>
        <p:sp>
          <p:nvSpPr>
            <p:cNvPr id="121" name="Arc 120">
              <a:extLst>
                <a:ext uri="{FF2B5EF4-FFF2-40B4-BE49-F238E27FC236}">
                  <a16:creationId xmlns:a16="http://schemas.microsoft.com/office/drawing/2014/main" id="{3E2C8CBF-B7E1-9B5F-4404-EAF05B850FEE}"/>
                </a:ext>
              </a:extLst>
            </p:cNvPr>
            <p:cNvSpPr/>
            <p:nvPr/>
          </p:nvSpPr>
          <p:spPr>
            <a:xfrm>
              <a:off x="5220183" y="3010223"/>
              <a:ext cx="447888" cy="447888"/>
            </a:xfrm>
            <a:prstGeom prst="arc">
              <a:avLst>
                <a:gd name="adj1" fmla="val 2816499"/>
                <a:gd name="adj2" fmla="val 8039905"/>
              </a:avLst>
            </a:prstGeom>
            <a:ln w="19050">
              <a:solidFill>
                <a:srgbClr val="0070C0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976C5757-0A26-7D4C-C47C-8D01F814DA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85207" y="2779813"/>
              <a:ext cx="622615" cy="627749"/>
            </a:xfrm>
            <a:prstGeom prst="line">
              <a:avLst/>
            </a:prstGeom>
            <a:ln w="1905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B13CF3A5-D86C-0EEF-8E0A-671933F138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07279" y="2743059"/>
              <a:ext cx="586159" cy="656339"/>
            </a:xfrm>
            <a:prstGeom prst="line">
              <a:avLst/>
            </a:prstGeom>
            <a:ln w="1905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3EDF1FA-F622-4102-61B4-F535D3762820}"/>
              </a:ext>
            </a:extLst>
          </p:cNvPr>
          <p:cNvGrpSpPr/>
          <p:nvPr/>
        </p:nvGrpSpPr>
        <p:grpSpPr>
          <a:xfrm>
            <a:off x="4663814" y="2415685"/>
            <a:ext cx="4483051" cy="2613299"/>
            <a:chOff x="4663814" y="2415685"/>
            <a:chExt cx="4483051" cy="2613299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93CB9045-AEE1-4A58-9DC1-594DE1B49ECA}"/>
                </a:ext>
              </a:extLst>
            </p:cNvPr>
            <p:cNvSpPr/>
            <p:nvPr/>
          </p:nvSpPr>
          <p:spPr>
            <a:xfrm>
              <a:off x="4663814" y="2769478"/>
              <a:ext cx="4109483" cy="22595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E9EF68E-49EF-CE71-BB8C-D0A18D9BB62F}"/>
                </a:ext>
              </a:extLst>
            </p:cNvPr>
            <p:cNvGrpSpPr/>
            <p:nvPr/>
          </p:nvGrpSpPr>
          <p:grpSpPr>
            <a:xfrm>
              <a:off x="4943328" y="2800350"/>
              <a:ext cx="3601505" cy="2184247"/>
              <a:chOff x="2655116" y="2538092"/>
              <a:chExt cx="4016648" cy="2437768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5BE6972-DCCC-8691-E9AC-82389B49A2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05100" y="2538092"/>
                <a:ext cx="0" cy="243776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59970C4-2F07-E656-58E3-76E0842E419D}"/>
                  </a:ext>
                </a:extLst>
              </p:cNvPr>
              <p:cNvSpPr/>
              <p:nvPr/>
            </p:nvSpPr>
            <p:spPr>
              <a:xfrm>
                <a:off x="2655116" y="2956351"/>
                <a:ext cx="99968" cy="9996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8DAD3B44-66EA-4A37-2A72-830528F4D6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88080" y="2538092"/>
                <a:ext cx="0" cy="243776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0AA0927-1089-7C67-D5E8-BE46F2ECC5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1060" y="2538092"/>
                <a:ext cx="0" cy="243776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A3D56C-1E33-6BD6-8C50-5F2B7AC9A6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6420" y="2538092"/>
                <a:ext cx="0" cy="243776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5B0A4C4-9814-FC34-5D2C-BE6FA5F1D9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21780" y="2538092"/>
                <a:ext cx="0" cy="243776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151DA60-C54F-BD8C-B81E-8D2D1AEEAC3F}"/>
                  </a:ext>
                </a:extLst>
              </p:cNvPr>
              <p:cNvSpPr/>
              <p:nvPr/>
            </p:nvSpPr>
            <p:spPr>
              <a:xfrm>
                <a:off x="3630476" y="4199090"/>
                <a:ext cx="99968" cy="9996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085971F-C67C-AF57-CD25-4011CCA54FDE}"/>
                  </a:ext>
                </a:extLst>
              </p:cNvPr>
              <p:cNvSpPr/>
              <p:nvPr/>
            </p:nvSpPr>
            <p:spPr>
              <a:xfrm>
                <a:off x="5604056" y="3719346"/>
                <a:ext cx="99968" cy="9996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24CC1F3-19B2-F57D-5DA9-A0B0313AC9DA}"/>
                  </a:ext>
                </a:extLst>
              </p:cNvPr>
              <p:cNvSpPr/>
              <p:nvPr/>
            </p:nvSpPr>
            <p:spPr>
              <a:xfrm>
                <a:off x="6571796" y="2819069"/>
                <a:ext cx="99968" cy="9996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524EA208-DCAD-5C3A-BA29-56FC5995E7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73297" y="2769478"/>
              <a:ext cx="0" cy="22595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7C1DC5F2-8EBD-43CE-D58B-FFE5A47F1696}"/>
                </a:ext>
              </a:extLst>
            </p:cNvPr>
            <p:cNvSpPr txBox="1"/>
            <p:nvPr/>
          </p:nvSpPr>
          <p:spPr>
            <a:xfrm rot="16200000">
              <a:off x="8308779" y="2884439"/>
              <a:ext cx="130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TDC time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730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7836C6C-803B-1C57-F3BD-6CAFC08DA12F}"/>
              </a:ext>
            </a:extLst>
          </p:cNvPr>
          <p:cNvCxnSpPr/>
          <p:nvPr/>
        </p:nvCxnSpPr>
        <p:spPr>
          <a:xfrm>
            <a:off x="439618" y="3917125"/>
            <a:ext cx="3769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175027"/>
            <a:ext cx="8464378" cy="487490"/>
          </a:xfrm>
        </p:spPr>
        <p:txBody>
          <a:bodyPr>
            <a:noAutofit/>
          </a:bodyPr>
          <a:lstStyle/>
          <a:p>
            <a:r>
              <a:rPr lang="en-US" sz="3200" dirty="0"/>
              <a:t>Tracking: Refining Tracks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Dark-Photon (</a:t>
            </a:r>
            <a:r>
              <a:rPr lang="en-US" i="1" dirty="0"/>
              <a:t>A’</a:t>
            </a:r>
            <a:r>
              <a:rPr lang="en-US" dirty="0"/>
              <a:t>) Search with APEX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1DEEF-A00D-2568-3A1B-6B0FC568E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66055"/>
            <a:ext cx="5268016" cy="1070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 refine track, minimize error: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BF0F3-C01C-C3A0-8361-DB4046ABC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114" y="6403998"/>
            <a:ext cx="432403" cy="43004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1C1FDFA-E7DF-2FB4-5FBF-DCA9206A1B8E}"/>
              </a:ext>
            </a:extLst>
          </p:cNvPr>
          <p:cNvGrpSpPr/>
          <p:nvPr/>
        </p:nvGrpSpPr>
        <p:grpSpPr>
          <a:xfrm>
            <a:off x="4762965" y="3009762"/>
            <a:ext cx="3747736" cy="1785903"/>
            <a:chOff x="4707278" y="2743059"/>
            <a:chExt cx="1500544" cy="715052"/>
          </a:xfrm>
        </p:grpSpPr>
        <p:sp>
          <p:nvSpPr>
            <p:cNvPr id="7" name="Arc 6">
              <a:extLst>
                <a:ext uri="{FF2B5EF4-FFF2-40B4-BE49-F238E27FC236}">
                  <a16:creationId xmlns:a16="http://schemas.microsoft.com/office/drawing/2014/main" id="{35CFA920-EBA0-9039-630D-59A0664B628D}"/>
                </a:ext>
              </a:extLst>
            </p:cNvPr>
            <p:cNvSpPr/>
            <p:nvPr/>
          </p:nvSpPr>
          <p:spPr>
            <a:xfrm>
              <a:off x="5220183" y="3010223"/>
              <a:ext cx="447888" cy="447888"/>
            </a:xfrm>
            <a:prstGeom prst="arc">
              <a:avLst>
                <a:gd name="adj1" fmla="val 2816499"/>
                <a:gd name="adj2" fmla="val 8039905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7FF60C4-3F6E-EE3C-B4A6-94002B7CFC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85207" y="2779813"/>
              <a:ext cx="622615" cy="62774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B47D7F6-8F29-6DD4-0F5B-93FDB5D24D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07278" y="2743059"/>
              <a:ext cx="586159" cy="65633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5FB715E-36C0-7022-A2A2-9DE15538EA09}"/>
              </a:ext>
            </a:extLst>
          </p:cNvPr>
          <p:cNvGrpSpPr/>
          <p:nvPr/>
        </p:nvGrpSpPr>
        <p:grpSpPr>
          <a:xfrm>
            <a:off x="4663814" y="2415685"/>
            <a:ext cx="4483051" cy="2613299"/>
            <a:chOff x="4663814" y="2415685"/>
            <a:chExt cx="4483051" cy="2613299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3A32F291-BE73-692E-1341-A0B9CFB4964A}"/>
                </a:ext>
              </a:extLst>
            </p:cNvPr>
            <p:cNvSpPr/>
            <p:nvPr/>
          </p:nvSpPr>
          <p:spPr>
            <a:xfrm>
              <a:off x="4663814" y="2769478"/>
              <a:ext cx="4109483" cy="22595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A030FD40-A09F-4D83-F1BC-03E2929FCA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73297" y="2769478"/>
              <a:ext cx="0" cy="22595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FCFFC3B2-2D11-2D5D-26B1-8566DB92545F}"/>
                </a:ext>
              </a:extLst>
            </p:cNvPr>
            <p:cNvSpPr txBox="1"/>
            <p:nvPr/>
          </p:nvSpPr>
          <p:spPr>
            <a:xfrm rot="16200000">
              <a:off x="8308779" y="2884439"/>
              <a:ext cx="130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TDC time 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E9EF68E-49EF-CE71-BB8C-D0A18D9BB62F}"/>
                </a:ext>
              </a:extLst>
            </p:cNvPr>
            <p:cNvGrpSpPr/>
            <p:nvPr/>
          </p:nvGrpSpPr>
          <p:grpSpPr>
            <a:xfrm>
              <a:off x="4943328" y="2800350"/>
              <a:ext cx="3601505" cy="2184247"/>
              <a:chOff x="2655116" y="2538092"/>
              <a:chExt cx="4016648" cy="2437768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5BE6972-DCCC-8691-E9AC-82389B49A2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05100" y="2538092"/>
                <a:ext cx="0" cy="243776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59970C4-2F07-E656-58E3-76E0842E419D}"/>
                  </a:ext>
                </a:extLst>
              </p:cNvPr>
              <p:cNvSpPr/>
              <p:nvPr/>
            </p:nvSpPr>
            <p:spPr>
              <a:xfrm>
                <a:off x="2655116" y="2956351"/>
                <a:ext cx="99968" cy="9996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8DAD3B44-66EA-4A37-2A72-830528F4D6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88080" y="2538092"/>
                <a:ext cx="0" cy="243776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0AA0927-1089-7C67-D5E8-BE46F2ECC5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1060" y="2538092"/>
                <a:ext cx="0" cy="243776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A3D56C-1E33-6BD6-8C50-5F2B7AC9A6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6420" y="2538092"/>
                <a:ext cx="0" cy="243776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5B0A4C4-9814-FC34-5D2C-BE6FA5F1D9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21780" y="2538092"/>
                <a:ext cx="0" cy="243776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151DA60-C54F-BD8C-B81E-8D2D1AEEAC3F}"/>
                  </a:ext>
                </a:extLst>
              </p:cNvPr>
              <p:cNvSpPr/>
              <p:nvPr/>
            </p:nvSpPr>
            <p:spPr>
              <a:xfrm>
                <a:off x="3630476" y="4199090"/>
                <a:ext cx="99968" cy="9996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085971F-C67C-AF57-CD25-4011CCA54FDE}"/>
                  </a:ext>
                </a:extLst>
              </p:cNvPr>
              <p:cNvSpPr/>
              <p:nvPr/>
            </p:nvSpPr>
            <p:spPr>
              <a:xfrm>
                <a:off x="5604056" y="3719346"/>
                <a:ext cx="99968" cy="9996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24CC1F3-19B2-F57D-5DA9-A0B0313AC9DA}"/>
                  </a:ext>
                </a:extLst>
              </p:cNvPr>
              <p:cNvSpPr/>
              <p:nvPr/>
            </p:nvSpPr>
            <p:spPr>
              <a:xfrm>
                <a:off x="6571796" y="2819069"/>
                <a:ext cx="99968" cy="9996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8D08438-C51E-7873-EC12-1C6692D4AA07}"/>
              </a:ext>
            </a:extLst>
          </p:cNvPr>
          <p:cNvGrpSpPr/>
          <p:nvPr/>
        </p:nvGrpSpPr>
        <p:grpSpPr>
          <a:xfrm>
            <a:off x="552891" y="2637054"/>
            <a:ext cx="3602964" cy="2622550"/>
            <a:chOff x="5290118" y="1253506"/>
            <a:chExt cx="3602964" cy="262255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932DDFB-2A47-C41A-E048-BF81251073C2}"/>
                </a:ext>
              </a:extLst>
            </p:cNvPr>
            <p:cNvCxnSpPr>
              <a:cxnSpLocks/>
            </p:cNvCxnSpPr>
            <p:nvPr/>
          </p:nvCxnSpPr>
          <p:spPr>
            <a:xfrm>
              <a:off x="5302893" y="3494421"/>
              <a:ext cx="359018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236AFBF-789E-06AB-8BF6-C60C22E1F476}"/>
                </a:ext>
              </a:extLst>
            </p:cNvPr>
            <p:cNvCxnSpPr>
              <a:cxnSpLocks/>
            </p:cNvCxnSpPr>
            <p:nvPr/>
          </p:nvCxnSpPr>
          <p:spPr>
            <a:xfrm>
              <a:off x="5302893" y="1566043"/>
              <a:ext cx="359018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17EEF87-C9BF-2B58-85A2-99E7644B4C81}"/>
                </a:ext>
              </a:extLst>
            </p:cNvPr>
            <p:cNvSpPr/>
            <p:nvPr/>
          </p:nvSpPr>
          <p:spPr>
            <a:xfrm>
              <a:off x="5290118" y="2495684"/>
              <a:ext cx="69850" cy="698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9731C7A-BE1F-3234-A12B-940BA3F006EF}"/>
                </a:ext>
              </a:extLst>
            </p:cNvPr>
            <p:cNvSpPr/>
            <p:nvPr/>
          </p:nvSpPr>
          <p:spPr>
            <a:xfrm>
              <a:off x="5856913" y="2495684"/>
              <a:ext cx="69850" cy="698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CEE4413-C6C4-E681-7673-B1FBF87B982F}"/>
                </a:ext>
              </a:extLst>
            </p:cNvPr>
            <p:cNvSpPr/>
            <p:nvPr/>
          </p:nvSpPr>
          <p:spPr>
            <a:xfrm>
              <a:off x="6423708" y="2495684"/>
              <a:ext cx="69850" cy="698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D818658-2A4E-90A0-C47E-DE5B65013EE6}"/>
                </a:ext>
              </a:extLst>
            </p:cNvPr>
            <p:cNvSpPr/>
            <p:nvPr/>
          </p:nvSpPr>
          <p:spPr>
            <a:xfrm>
              <a:off x="6991799" y="2495684"/>
              <a:ext cx="69850" cy="698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BCC229B-9652-F30F-9848-47C9211CA619}"/>
                </a:ext>
              </a:extLst>
            </p:cNvPr>
            <p:cNvSpPr/>
            <p:nvPr/>
          </p:nvSpPr>
          <p:spPr>
            <a:xfrm>
              <a:off x="7558594" y="2494931"/>
              <a:ext cx="69850" cy="698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CEC5736-1D16-05C8-4098-24DF22DC1723}"/>
                </a:ext>
              </a:extLst>
            </p:cNvPr>
            <p:cNvSpPr/>
            <p:nvPr/>
          </p:nvSpPr>
          <p:spPr>
            <a:xfrm>
              <a:off x="8125389" y="2494931"/>
              <a:ext cx="69850" cy="698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01BDC08-6B25-161E-49BA-C6E80E7444BB}"/>
                </a:ext>
              </a:extLst>
            </p:cNvPr>
            <p:cNvSpPr/>
            <p:nvPr/>
          </p:nvSpPr>
          <p:spPr>
            <a:xfrm>
              <a:off x="8692184" y="2494931"/>
              <a:ext cx="69850" cy="698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7CB3BF3-101D-2716-2858-8079309E6EAA}"/>
                </a:ext>
              </a:extLst>
            </p:cNvPr>
            <p:cNvCxnSpPr>
              <a:cxnSpLocks/>
            </p:cNvCxnSpPr>
            <p:nvPr/>
          </p:nvCxnSpPr>
          <p:spPr>
            <a:xfrm>
              <a:off x="5592612" y="1588175"/>
              <a:ext cx="0" cy="1906246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D57B791-A619-C114-62C1-F579D98D0D6E}"/>
                </a:ext>
              </a:extLst>
            </p:cNvPr>
            <p:cNvCxnSpPr>
              <a:cxnSpLocks/>
            </p:cNvCxnSpPr>
            <p:nvPr/>
          </p:nvCxnSpPr>
          <p:spPr>
            <a:xfrm>
              <a:off x="6160976" y="1588175"/>
              <a:ext cx="0" cy="1906246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82E8494-944F-8E8D-188D-2E4BB88FDF1A}"/>
                </a:ext>
              </a:extLst>
            </p:cNvPr>
            <p:cNvCxnSpPr>
              <a:cxnSpLocks/>
            </p:cNvCxnSpPr>
            <p:nvPr/>
          </p:nvCxnSpPr>
          <p:spPr>
            <a:xfrm>
              <a:off x="6729301" y="1588175"/>
              <a:ext cx="0" cy="1906246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A7C5061-720F-CF5C-08F4-33CCDC9F83FF}"/>
                </a:ext>
              </a:extLst>
            </p:cNvPr>
            <p:cNvCxnSpPr>
              <a:cxnSpLocks/>
            </p:cNvCxnSpPr>
            <p:nvPr/>
          </p:nvCxnSpPr>
          <p:spPr>
            <a:xfrm>
              <a:off x="7297626" y="1588175"/>
              <a:ext cx="0" cy="1906246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97ABA57-7989-9391-AC29-2C8BCECC8A31}"/>
                </a:ext>
              </a:extLst>
            </p:cNvPr>
            <p:cNvCxnSpPr>
              <a:cxnSpLocks/>
            </p:cNvCxnSpPr>
            <p:nvPr/>
          </p:nvCxnSpPr>
          <p:spPr>
            <a:xfrm>
              <a:off x="7865951" y="1566043"/>
              <a:ext cx="0" cy="1906246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E88CD6F-6AF1-CCCB-73EA-116140E5E58F}"/>
                </a:ext>
              </a:extLst>
            </p:cNvPr>
            <p:cNvCxnSpPr>
              <a:cxnSpLocks/>
            </p:cNvCxnSpPr>
            <p:nvPr/>
          </p:nvCxnSpPr>
          <p:spPr>
            <a:xfrm>
              <a:off x="8434276" y="1588175"/>
              <a:ext cx="0" cy="1906246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C4612FBC-2AC3-F675-FD51-F3B272F170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5030" y="1253506"/>
              <a:ext cx="3073237" cy="2622550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38FED96-2C78-5D7E-4D79-22CEC6278522}"/>
              </a:ext>
            </a:extLst>
          </p:cNvPr>
          <p:cNvGrpSpPr/>
          <p:nvPr/>
        </p:nvGrpSpPr>
        <p:grpSpPr>
          <a:xfrm>
            <a:off x="4724463" y="2992534"/>
            <a:ext cx="2983600" cy="1785903"/>
            <a:chOff x="4707279" y="2743059"/>
            <a:chExt cx="1500543" cy="715052"/>
          </a:xfrm>
        </p:grpSpPr>
        <p:sp>
          <p:nvSpPr>
            <p:cNvPr id="82" name="Arc 81">
              <a:extLst>
                <a:ext uri="{FF2B5EF4-FFF2-40B4-BE49-F238E27FC236}">
                  <a16:creationId xmlns:a16="http://schemas.microsoft.com/office/drawing/2014/main" id="{5C711951-FE23-BD42-C0D4-1ADFADFFF5A1}"/>
                </a:ext>
              </a:extLst>
            </p:cNvPr>
            <p:cNvSpPr/>
            <p:nvPr/>
          </p:nvSpPr>
          <p:spPr>
            <a:xfrm>
              <a:off x="5220183" y="3010223"/>
              <a:ext cx="447888" cy="447888"/>
            </a:xfrm>
            <a:prstGeom prst="arc">
              <a:avLst>
                <a:gd name="adj1" fmla="val 2816499"/>
                <a:gd name="adj2" fmla="val 8039905"/>
              </a:avLst>
            </a:prstGeom>
            <a:ln w="19050">
              <a:solidFill>
                <a:srgbClr val="0070C0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B699C4-42D9-8098-BCFD-9978D1D2AE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85207" y="2779813"/>
              <a:ext cx="622615" cy="627749"/>
            </a:xfrm>
            <a:prstGeom prst="line">
              <a:avLst/>
            </a:prstGeom>
            <a:ln w="1905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0A51C62-FDC3-15F7-7820-A4A3542E430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07279" y="2743059"/>
              <a:ext cx="586159" cy="656339"/>
            </a:xfrm>
            <a:prstGeom prst="line">
              <a:avLst/>
            </a:prstGeom>
            <a:ln w="1905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DCFB1FD-BB3E-BB5E-5A2B-7DFD1544D2F4}"/>
              </a:ext>
            </a:extLst>
          </p:cNvPr>
          <p:cNvCxnSpPr>
            <a:cxnSpLocks/>
          </p:cNvCxnSpPr>
          <p:nvPr/>
        </p:nvCxnSpPr>
        <p:spPr>
          <a:xfrm flipV="1">
            <a:off x="568407" y="2420252"/>
            <a:ext cx="2701671" cy="2925654"/>
          </a:xfrm>
          <a:prstGeom prst="straightConnector1">
            <a:avLst/>
          </a:prstGeom>
          <a:ln w="19050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D22F83B-7C4F-673A-5067-65CFD44BBB27}"/>
              </a:ext>
            </a:extLst>
          </p:cNvPr>
          <p:cNvCxnSpPr/>
          <p:nvPr/>
        </p:nvCxnSpPr>
        <p:spPr>
          <a:xfrm flipV="1">
            <a:off x="3270078" y="2418716"/>
            <a:ext cx="0" cy="1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244EF0-CB2B-DD1C-4A1C-E6166FA77BEC}"/>
              </a:ext>
            </a:extLst>
          </p:cNvPr>
          <p:cNvCxnSpPr>
            <a:cxnSpLocks/>
          </p:cNvCxnSpPr>
          <p:nvPr/>
        </p:nvCxnSpPr>
        <p:spPr>
          <a:xfrm>
            <a:off x="2286644" y="3506819"/>
            <a:ext cx="0" cy="37166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BBA491-B373-4397-F4E7-2A9A0815E42A}"/>
              </a:ext>
            </a:extLst>
          </p:cNvPr>
          <p:cNvCxnSpPr>
            <a:cxnSpLocks/>
          </p:cNvCxnSpPr>
          <p:nvPr/>
        </p:nvCxnSpPr>
        <p:spPr>
          <a:xfrm>
            <a:off x="2855498" y="2874169"/>
            <a:ext cx="0" cy="100506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0F322B-7623-AC4A-7223-DA01C3D37DF7}"/>
              </a:ext>
            </a:extLst>
          </p:cNvPr>
          <p:cNvCxnSpPr>
            <a:cxnSpLocks/>
          </p:cNvCxnSpPr>
          <p:nvPr/>
        </p:nvCxnSpPr>
        <p:spPr>
          <a:xfrm>
            <a:off x="1719819" y="3949082"/>
            <a:ext cx="0" cy="149049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1A6DBB-8ADA-0F73-2107-FCD23E8E35DB}"/>
              </a:ext>
            </a:extLst>
          </p:cNvPr>
          <p:cNvCxnSpPr>
            <a:cxnSpLocks/>
          </p:cNvCxnSpPr>
          <p:nvPr/>
        </p:nvCxnSpPr>
        <p:spPr>
          <a:xfrm>
            <a:off x="1155462" y="3952433"/>
            <a:ext cx="0" cy="75529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DF26FEA-32B7-F3CC-0FC7-9B5F418C3EB4}"/>
              </a:ext>
            </a:extLst>
          </p:cNvPr>
          <p:cNvCxnSpPr>
            <a:cxnSpLocks/>
          </p:cNvCxnSpPr>
          <p:nvPr/>
        </p:nvCxnSpPr>
        <p:spPr>
          <a:xfrm>
            <a:off x="591105" y="3952433"/>
            <a:ext cx="0" cy="136251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F7C3FF2-4CD8-E0A1-DF92-CC4B5E8CEAFE}"/>
              </a:ext>
            </a:extLst>
          </p:cNvPr>
          <p:cNvCxnSpPr>
            <a:cxnSpLocks/>
          </p:cNvCxnSpPr>
          <p:nvPr/>
        </p:nvCxnSpPr>
        <p:spPr>
          <a:xfrm>
            <a:off x="1750625" y="3952433"/>
            <a:ext cx="0" cy="48621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A0F2682-5503-206C-D2EA-54F535C7D51A}"/>
              </a:ext>
            </a:extLst>
          </p:cNvPr>
          <p:cNvCxnSpPr>
            <a:cxnSpLocks/>
          </p:cNvCxnSpPr>
          <p:nvPr/>
        </p:nvCxnSpPr>
        <p:spPr>
          <a:xfrm>
            <a:off x="1184386" y="3948329"/>
            <a:ext cx="0" cy="97927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F43BF97-3305-C145-862D-F8B450B847B4}"/>
              </a:ext>
            </a:extLst>
          </p:cNvPr>
          <p:cNvCxnSpPr>
            <a:cxnSpLocks/>
          </p:cNvCxnSpPr>
          <p:nvPr/>
        </p:nvCxnSpPr>
        <p:spPr>
          <a:xfrm>
            <a:off x="622741" y="3948329"/>
            <a:ext cx="0" cy="133804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4E7C09E-96A5-94E6-63F9-C4F0A2849DAB}"/>
              </a:ext>
            </a:extLst>
          </p:cNvPr>
          <p:cNvCxnSpPr>
            <a:cxnSpLocks/>
          </p:cNvCxnSpPr>
          <p:nvPr/>
        </p:nvCxnSpPr>
        <p:spPr>
          <a:xfrm>
            <a:off x="2887098" y="3479803"/>
            <a:ext cx="0" cy="39942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3AA5A6E-4308-C530-36C6-7D5E0063C5CB}"/>
              </a:ext>
            </a:extLst>
          </p:cNvPr>
          <p:cNvCxnSpPr>
            <a:cxnSpLocks/>
          </p:cNvCxnSpPr>
          <p:nvPr/>
        </p:nvCxnSpPr>
        <p:spPr>
          <a:xfrm>
            <a:off x="3427641" y="3009762"/>
            <a:ext cx="0" cy="86697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88643A4-124B-C5AE-DF39-F1467B2DFF17}"/>
                  </a:ext>
                </a:extLst>
              </p:cNvPr>
              <p:cNvSpPr txBox="1"/>
              <p:nvPr/>
            </p:nvSpPr>
            <p:spPr>
              <a:xfrm>
                <a:off x="4290060" y="946720"/>
                <a:ext cx="448323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88643A4-124B-C5AE-DF39-F1467B2DF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060" y="946720"/>
                <a:ext cx="448323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25558CAF-CCD9-CBC5-3987-55431F6E8234}"/>
              </a:ext>
            </a:extLst>
          </p:cNvPr>
          <p:cNvSpPr/>
          <p:nvPr/>
        </p:nvSpPr>
        <p:spPr>
          <a:xfrm>
            <a:off x="5817879" y="4559452"/>
            <a:ext cx="89636" cy="8957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5905CC2-3AB2-8573-8331-6435264D54CD}"/>
              </a:ext>
            </a:extLst>
          </p:cNvPr>
          <p:cNvSpPr/>
          <p:nvPr/>
        </p:nvSpPr>
        <p:spPr>
          <a:xfrm>
            <a:off x="6704999" y="4250034"/>
            <a:ext cx="89636" cy="8957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99886EE-FCFD-DD3E-10FE-6CAC64D0277B}"/>
              </a:ext>
            </a:extLst>
          </p:cNvPr>
          <p:cNvSpPr/>
          <p:nvPr/>
        </p:nvSpPr>
        <p:spPr>
          <a:xfrm>
            <a:off x="7580646" y="3142200"/>
            <a:ext cx="89636" cy="8957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3BE7C92-5C0C-7CCA-E396-205C00B77EF1}"/>
              </a:ext>
            </a:extLst>
          </p:cNvPr>
          <p:cNvSpPr/>
          <p:nvPr/>
        </p:nvSpPr>
        <p:spPr>
          <a:xfrm>
            <a:off x="4949065" y="3331914"/>
            <a:ext cx="89636" cy="8957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5C87B80-43BD-D530-31EE-CA1186BBC25A}"/>
              </a:ext>
            </a:extLst>
          </p:cNvPr>
          <p:cNvGrpSpPr/>
          <p:nvPr/>
        </p:nvGrpSpPr>
        <p:grpSpPr>
          <a:xfrm>
            <a:off x="7677115" y="3193256"/>
            <a:ext cx="279979" cy="709458"/>
            <a:chOff x="5032964" y="3219897"/>
            <a:chExt cx="279979" cy="156803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87C09C6-F798-1609-B16B-A058FDDAC188}"/>
                </a:ext>
              </a:extLst>
            </p:cNvPr>
            <p:cNvCxnSpPr/>
            <p:nvPr/>
          </p:nvCxnSpPr>
          <p:spPr>
            <a:xfrm>
              <a:off x="5032964" y="3219897"/>
              <a:ext cx="274242" cy="0"/>
            </a:xfrm>
            <a:prstGeom prst="line">
              <a:avLst/>
            </a:prstGeom>
            <a:ln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F2BB83E-3AFC-A72A-5850-E3728E26A107}"/>
                </a:ext>
              </a:extLst>
            </p:cNvPr>
            <p:cNvCxnSpPr/>
            <p:nvPr/>
          </p:nvCxnSpPr>
          <p:spPr>
            <a:xfrm>
              <a:off x="5038701" y="3376700"/>
              <a:ext cx="274242" cy="0"/>
            </a:xfrm>
            <a:prstGeom prst="line">
              <a:avLst/>
            </a:prstGeom>
            <a:ln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F1192CC8-041F-A5AB-A1E8-F9A0B7EAAB91}"/>
                </a:ext>
              </a:extLst>
            </p:cNvPr>
            <p:cNvCxnSpPr/>
            <p:nvPr/>
          </p:nvCxnSpPr>
          <p:spPr>
            <a:xfrm flipV="1">
              <a:off x="5255419" y="3219897"/>
              <a:ext cx="0" cy="156803"/>
            </a:xfrm>
            <a:prstGeom prst="straightConnector1">
              <a:avLst/>
            </a:prstGeom>
            <a:ln w="19050">
              <a:solidFill>
                <a:srgbClr val="0066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BE01DFF-7B08-2564-BAC4-6B097FBEBB8E}"/>
                  </a:ext>
                </a:extLst>
              </p:cNvPr>
              <p:cNvSpPr txBox="1"/>
              <p:nvPr/>
            </p:nvSpPr>
            <p:spPr>
              <a:xfrm>
                <a:off x="7865252" y="3134168"/>
                <a:ext cx="2618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BE01DFF-7B08-2564-BAC4-6B097FBEB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252" y="3134168"/>
                <a:ext cx="261845" cy="369332"/>
              </a:xfrm>
              <a:prstGeom prst="rect">
                <a:avLst/>
              </a:prstGeom>
              <a:blipFill>
                <a:blip r:embed="rId4"/>
                <a:stretch>
                  <a:fillRect r="-25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DBAB834-333E-6E39-A82E-51BD1BDDC9B9}"/>
                  </a:ext>
                </a:extLst>
              </p:cNvPr>
              <p:cNvSpPr txBox="1"/>
              <p:nvPr/>
            </p:nvSpPr>
            <p:spPr>
              <a:xfrm>
                <a:off x="2823620" y="2902564"/>
                <a:ext cx="2877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DBAB834-333E-6E39-A82E-51BD1BDDC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620" y="2902564"/>
                <a:ext cx="287753" cy="369332"/>
              </a:xfrm>
              <a:prstGeom prst="rect">
                <a:avLst/>
              </a:prstGeom>
              <a:blipFill>
                <a:blip r:embed="rId5"/>
                <a:stretch>
                  <a:fillRect r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>
            <a:extLst>
              <a:ext uri="{FF2B5EF4-FFF2-40B4-BE49-F238E27FC236}">
                <a16:creationId xmlns:a16="http://schemas.microsoft.com/office/drawing/2014/main" id="{1A31DD2B-4928-44F4-0640-94A8A8AD8AD8}"/>
              </a:ext>
            </a:extLst>
          </p:cNvPr>
          <p:cNvSpPr txBox="1"/>
          <p:nvPr/>
        </p:nvSpPr>
        <p:spPr>
          <a:xfrm>
            <a:off x="5643265" y="1806288"/>
            <a:ext cx="1674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Timing offset of track (using S2)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FFB98ED9-6C93-237E-F03A-95661C56023C}"/>
              </a:ext>
            </a:extLst>
          </p:cNvPr>
          <p:cNvCxnSpPr>
            <a:cxnSpLocks/>
          </p:cNvCxnSpPr>
          <p:nvPr/>
        </p:nvCxnSpPr>
        <p:spPr>
          <a:xfrm flipV="1">
            <a:off x="7059599" y="1327164"/>
            <a:ext cx="103028" cy="55144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7E65D03-6483-6764-CCFB-7E4FA412F0EA}"/>
                  </a:ext>
                </a:extLst>
              </p:cNvPr>
              <p:cNvSpPr txBox="1"/>
              <p:nvPr/>
            </p:nvSpPr>
            <p:spPr>
              <a:xfrm>
                <a:off x="4098641" y="1710753"/>
                <a:ext cx="14639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(model)</a:t>
                </a:r>
              </a:p>
            </p:txBody>
          </p:sp>
        </mc:Choice>
        <mc:Fallback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7E65D03-6483-6764-CCFB-7E4FA412F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641" y="1710753"/>
                <a:ext cx="1463979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1AC027F-F233-9EEF-048B-37CB02D8668B}"/>
              </a:ext>
            </a:extLst>
          </p:cNvPr>
          <p:cNvCxnSpPr>
            <a:cxnSpLocks/>
          </p:cNvCxnSpPr>
          <p:nvPr/>
        </p:nvCxnSpPr>
        <p:spPr>
          <a:xfrm flipV="1">
            <a:off x="5418681" y="1394835"/>
            <a:ext cx="764545" cy="39063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F91BE164-A51B-5FF1-3E2E-29629B74A9FA}"/>
                  </a:ext>
                </a:extLst>
              </p:cNvPr>
              <p:cNvSpPr txBox="1"/>
              <p:nvPr/>
            </p:nvSpPr>
            <p:spPr>
              <a:xfrm>
                <a:off x="7381517" y="1693942"/>
                <a:ext cx="14639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(real)</a:t>
                </a:r>
              </a:p>
            </p:txBody>
          </p:sp>
        </mc:Choice>
        <mc:Fallback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F91BE164-A51B-5FF1-3E2E-29629B74A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517" y="1693942"/>
                <a:ext cx="1463979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26908FBF-C578-00B4-A11B-F2B4357FA7FC}"/>
              </a:ext>
            </a:extLst>
          </p:cNvPr>
          <p:cNvCxnSpPr>
            <a:cxnSpLocks/>
          </p:cNvCxnSpPr>
          <p:nvPr/>
        </p:nvCxnSpPr>
        <p:spPr>
          <a:xfrm flipV="1">
            <a:off x="7951357" y="1366974"/>
            <a:ext cx="5737" cy="41849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1C2FBEAA-78CC-B949-C913-77C330022515}"/>
                  </a:ext>
                </a:extLst>
              </p:cNvPr>
              <p:cNvSpPr txBox="1"/>
              <p:nvPr/>
            </p:nvSpPr>
            <p:spPr>
              <a:xfrm>
                <a:off x="6896232" y="2977902"/>
                <a:ext cx="6168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1C2FBEAA-78CC-B949-C913-77C330022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232" y="2977902"/>
                <a:ext cx="616833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C294FF2F-AD55-2D3F-4197-5AABA2AED4BE}"/>
                  </a:ext>
                </a:extLst>
              </p:cNvPr>
              <p:cNvSpPr txBox="1"/>
              <p:nvPr/>
            </p:nvSpPr>
            <p:spPr>
              <a:xfrm>
                <a:off x="7266175" y="3707807"/>
                <a:ext cx="3825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C294FF2F-AD55-2D3F-4197-5AABA2AED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175" y="3707807"/>
                <a:ext cx="38254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8479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0D6C0609-662E-0AF6-FF81-30091BD04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415" y="3683187"/>
            <a:ext cx="2538204" cy="22582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25435C-7EF8-D7B6-BF5B-79712FEC2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415" y="1012689"/>
            <a:ext cx="2538204" cy="20666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CFF782-CF04-3548-DD54-6C2590DDC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2415" y="1012689"/>
            <a:ext cx="2538204" cy="20666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CD78096-AF55-D343-C419-8352D6B4D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0008" y="3681046"/>
            <a:ext cx="2540611" cy="22604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175027"/>
            <a:ext cx="8464378" cy="487490"/>
          </a:xfrm>
        </p:spPr>
        <p:txBody>
          <a:bodyPr>
            <a:noAutofit/>
          </a:bodyPr>
          <a:lstStyle/>
          <a:p>
            <a:r>
              <a:rPr lang="en-US" sz="3200" dirty="0"/>
              <a:t>Tracking: Newtown’s Method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Dark-Photon (</a:t>
            </a:r>
            <a:r>
              <a:rPr lang="en-US" i="1" dirty="0"/>
              <a:t>A’</a:t>
            </a:r>
            <a:r>
              <a:rPr lang="en-US" dirty="0"/>
              <a:t>) Search with APEX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3B01DEEF-A00D-2568-3A1B-6B0FC568E7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8919" y="966054"/>
                <a:ext cx="5268016" cy="54299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Different optimization methods: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sz="1800" dirty="0"/>
                  <a:t>Least squares: 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9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9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19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); </m:t>
                      </m:r>
                      <m:sSup>
                        <m:sSupPr>
                          <m:ctrl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9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l-GR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 </m:t>
                          </m:r>
                          <m:sSub>
                            <m:sSubPr>
                              <m:ctrlP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)</m:t>
                          </m:r>
                        </m:e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  <a:p>
                <a:pPr lvl="1">
                  <a:lnSpc>
                    <a:spcPct val="150000"/>
                  </a:lnSpc>
                </a:pPr>
                <a:r>
                  <a:rPr lang="en-US" sz="1600" b="1" dirty="0"/>
                  <a:t>Pros:</a:t>
                </a:r>
                <a:r>
                  <a:rPr lang="en-US" sz="1600" dirty="0"/>
                  <a:t> Quick, analytical (for lin. Systems)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600" b="1" dirty="0"/>
                  <a:t>Cons:</a:t>
                </a:r>
                <a:r>
                  <a:rPr lang="en-US" sz="1600" dirty="0"/>
                  <a:t> Susceptible to outliers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sz="1800" dirty="0"/>
                  <a:t>Max-Gauss:  	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900" b="0" i="0" smtClean="0">
                          <a:latin typeface="Cambria Math" panose="02040503050406030204" pitchFamily="18" charset="0"/>
                        </a:rPr>
                        <m:t>max</m:t>
                      </m:r>
                      <m:d>
                        <m:d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;    </m:t>
                      </m:r>
                      <m:r>
                        <a:rPr lang="el-G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9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dirty="0">
                  <a:ea typeface="Cambria Math" panose="020405030504060302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sz="1600" b="1" dirty="0"/>
                  <a:t>Pros:</a:t>
                </a:r>
                <a:r>
                  <a:rPr lang="en-US" sz="1600" dirty="0"/>
                  <a:t> Resistant to outliers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600" b="1" dirty="0"/>
                  <a:t>Cons: </a:t>
                </a:r>
                <a:r>
                  <a:rPr lang="en-US" sz="1600" dirty="0"/>
                  <a:t>Non-analytical, sensitive to first-guess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3B01DEEF-A00D-2568-3A1B-6B0FC568E7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8919" y="966054"/>
                <a:ext cx="5268016" cy="5429985"/>
              </a:xfrm>
              <a:blipFill>
                <a:blip r:embed="rId6"/>
                <a:stretch>
                  <a:fillRect l="-1852" t="-1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00BF0F3-C01C-C3A0-8361-DB4046ABC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9114" y="6403998"/>
            <a:ext cx="432403" cy="43004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B67EC29-6780-F3F2-FF19-DFFD89928319}"/>
              </a:ext>
            </a:extLst>
          </p:cNvPr>
          <p:cNvCxnSpPr>
            <a:cxnSpLocks/>
          </p:cNvCxnSpPr>
          <p:nvPr/>
        </p:nvCxnSpPr>
        <p:spPr>
          <a:xfrm>
            <a:off x="7248755" y="2121087"/>
            <a:ext cx="15478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A9EE6EB-048B-42DF-CF5E-E0F31C14065C}"/>
              </a:ext>
            </a:extLst>
          </p:cNvPr>
          <p:cNvCxnSpPr/>
          <p:nvPr/>
        </p:nvCxnSpPr>
        <p:spPr>
          <a:xfrm flipV="1">
            <a:off x="7403537" y="1299556"/>
            <a:ext cx="0" cy="1631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2AF9BE7-DFDF-2A3B-6BF3-0B0570CA8251}"/>
              </a:ext>
            </a:extLst>
          </p:cNvPr>
          <p:cNvCxnSpPr/>
          <p:nvPr/>
        </p:nvCxnSpPr>
        <p:spPr>
          <a:xfrm flipV="1">
            <a:off x="7248755" y="1305392"/>
            <a:ext cx="0" cy="1631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68307B8-C3BD-1EE1-35C0-5C8FDE351C3B}"/>
              </a:ext>
            </a:extLst>
          </p:cNvPr>
          <p:cNvCxnSpPr/>
          <p:nvPr/>
        </p:nvCxnSpPr>
        <p:spPr>
          <a:xfrm flipV="1">
            <a:off x="7248755" y="4171951"/>
            <a:ext cx="0" cy="1631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9AAFED8-AAC3-C261-A7F7-A7CD554BD35B}"/>
              </a:ext>
            </a:extLst>
          </p:cNvPr>
          <p:cNvCxnSpPr>
            <a:cxnSpLocks/>
          </p:cNvCxnSpPr>
          <p:nvPr/>
        </p:nvCxnSpPr>
        <p:spPr>
          <a:xfrm>
            <a:off x="7248755" y="1851212"/>
            <a:ext cx="15478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EA696B4-91E0-0B11-D4F0-0DBA7C2CCD79}"/>
              </a:ext>
            </a:extLst>
          </p:cNvPr>
          <p:cNvCxnSpPr>
            <a:cxnSpLocks/>
          </p:cNvCxnSpPr>
          <p:nvPr/>
        </p:nvCxnSpPr>
        <p:spPr>
          <a:xfrm>
            <a:off x="7248755" y="2368737"/>
            <a:ext cx="15478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916C63F-C833-E1A9-13D1-01551DC151B8}"/>
              </a:ext>
            </a:extLst>
          </p:cNvPr>
          <p:cNvSpPr txBox="1"/>
          <p:nvPr/>
        </p:nvSpPr>
        <p:spPr>
          <a:xfrm>
            <a:off x="8280028" y="3189467"/>
            <a:ext cx="700087" cy="38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noise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3FFD7DF-944B-7094-F836-191856BE0E64}"/>
              </a:ext>
            </a:extLst>
          </p:cNvPr>
          <p:cNvCxnSpPr>
            <a:cxnSpLocks/>
            <a:stCxn id="36" idx="1"/>
          </p:cNvCxnSpPr>
          <p:nvPr/>
        </p:nvCxnSpPr>
        <p:spPr>
          <a:xfrm flipH="1" flipV="1">
            <a:off x="8032750" y="2985970"/>
            <a:ext cx="247278" cy="39450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F4AB2C7-B0E0-1EF0-BA30-264694652CBF}"/>
              </a:ext>
            </a:extLst>
          </p:cNvPr>
          <p:cNvCxnSpPr>
            <a:cxnSpLocks/>
            <a:stCxn id="36" idx="1"/>
          </p:cNvCxnSpPr>
          <p:nvPr/>
        </p:nvCxnSpPr>
        <p:spPr>
          <a:xfrm flipH="1">
            <a:off x="7985637" y="3380477"/>
            <a:ext cx="294391" cy="229007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6DC5D3-D20C-54A4-1E09-D97145AAB324}"/>
              </a:ext>
            </a:extLst>
          </p:cNvPr>
          <p:cNvCxnSpPr>
            <a:cxnSpLocks/>
          </p:cNvCxnSpPr>
          <p:nvPr/>
        </p:nvCxnSpPr>
        <p:spPr>
          <a:xfrm>
            <a:off x="7241612" y="2835275"/>
            <a:ext cx="0" cy="1506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4252DA-C9F9-F33D-E060-9791C017C9F0}"/>
              </a:ext>
            </a:extLst>
          </p:cNvPr>
          <p:cNvCxnSpPr>
            <a:cxnSpLocks/>
          </p:cNvCxnSpPr>
          <p:nvPr/>
        </p:nvCxnSpPr>
        <p:spPr>
          <a:xfrm>
            <a:off x="7198519" y="2835275"/>
            <a:ext cx="0" cy="1506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920CC9-3DD8-9B8C-C3E1-435BA86CE9A9}"/>
              </a:ext>
            </a:extLst>
          </p:cNvPr>
          <p:cNvCxnSpPr>
            <a:cxnSpLocks/>
          </p:cNvCxnSpPr>
          <p:nvPr/>
        </p:nvCxnSpPr>
        <p:spPr>
          <a:xfrm>
            <a:off x="7381517" y="2835275"/>
            <a:ext cx="0" cy="1448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89FD7A-F7E3-7260-364B-D3ACE861281A}"/>
              </a:ext>
            </a:extLst>
          </p:cNvPr>
          <p:cNvCxnSpPr>
            <a:cxnSpLocks/>
          </p:cNvCxnSpPr>
          <p:nvPr/>
        </p:nvCxnSpPr>
        <p:spPr>
          <a:xfrm>
            <a:off x="7291029" y="2835275"/>
            <a:ext cx="0" cy="1506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0CB54B-3050-28A1-260A-39D6E55CA7E7}"/>
              </a:ext>
            </a:extLst>
          </p:cNvPr>
          <p:cNvCxnSpPr>
            <a:cxnSpLocks/>
          </p:cNvCxnSpPr>
          <p:nvPr/>
        </p:nvCxnSpPr>
        <p:spPr>
          <a:xfrm>
            <a:off x="7241612" y="5722963"/>
            <a:ext cx="0" cy="1506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671FA82-16DB-DF7E-27AC-7B85CC5F3B5C}"/>
              </a:ext>
            </a:extLst>
          </p:cNvPr>
          <p:cNvCxnSpPr>
            <a:cxnSpLocks/>
          </p:cNvCxnSpPr>
          <p:nvPr/>
        </p:nvCxnSpPr>
        <p:spPr>
          <a:xfrm>
            <a:off x="7198519" y="5722963"/>
            <a:ext cx="0" cy="1506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80CCB08-B56F-B8C6-6B33-326E832DC8E1}"/>
              </a:ext>
            </a:extLst>
          </p:cNvPr>
          <p:cNvCxnSpPr>
            <a:cxnSpLocks/>
          </p:cNvCxnSpPr>
          <p:nvPr/>
        </p:nvCxnSpPr>
        <p:spPr>
          <a:xfrm>
            <a:off x="7381517" y="5722963"/>
            <a:ext cx="0" cy="1448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B660D9-2298-A0AE-FC9E-EDA437A1B48B}"/>
              </a:ext>
            </a:extLst>
          </p:cNvPr>
          <p:cNvCxnSpPr>
            <a:cxnSpLocks/>
          </p:cNvCxnSpPr>
          <p:nvPr/>
        </p:nvCxnSpPr>
        <p:spPr>
          <a:xfrm>
            <a:off x="7291029" y="5722963"/>
            <a:ext cx="0" cy="1506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3FE1606-5A61-471F-E875-8082A072BCFD}"/>
              </a:ext>
            </a:extLst>
          </p:cNvPr>
          <p:cNvCxnSpPr>
            <a:cxnSpLocks/>
          </p:cNvCxnSpPr>
          <p:nvPr/>
        </p:nvCxnSpPr>
        <p:spPr>
          <a:xfrm>
            <a:off x="7985637" y="5741827"/>
            <a:ext cx="0" cy="1448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DCC05BA-9E2A-EDA1-6D72-C2E455E0ADC5}"/>
              </a:ext>
            </a:extLst>
          </p:cNvPr>
          <p:cNvCxnSpPr>
            <a:cxnSpLocks/>
          </p:cNvCxnSpPr>
          <p:nvPr/>
        </p:nvCxnSpPr>
        <p:spPr>
          <a:xfrm>
            <a:off x="7985637" y="2841111"/>
            <a:ext cx="0" cy="1448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38FE542-66E6-1718-A35B-8C4AAD305EA8}"/>
              </a:ext>
            </a:extLst>
          </p:cNvPr>
          <p:cNvGrpSpPr/>
          <p:nvPr/>
        </p:nvGrpSpPr>
        <p:grpSpPr>
          <a:xfrm>
            <a:off x="6941671" y="2950618"/>
            <a:ext cx="700087" cy="540489"/>
            <a:chOff x="6941671" y="2950618"/>
            <a:chExt cx="700087" cy="540489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B7E9ECA-8A2A-3FF7-C6DA-A8A0945F8D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57955" y="2950618"/>
              <a:ext cx="0" cy="25231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D4B42B9-DDD4-2C2B-D6DC-40E5CEAA3876}"/>
                </a:ext>
              </a:extLst>
            </p:cNvPr>
            <p:cNvSpPr txBox="1"/>
            <p:nvPr/>
          </p:nvSpPr>
          <p:spPr>
            <a:xfrm>
              <a:off x="6941671" y="3109087"/>
              <a:ext cx="700087" cy="3820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peak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DC66864-192A-AC35-BF3A-DFFBF4F69E08}"/>
              </a:ext>
            </a:extLst>
          </p:cNvPr>
          <p:cNvGrpSpPr/>
          <p:nvPr/>
        </p:nvGrpSpPr>
        <p:grpSpPr>
          <a:xfrm>
            <a:off x="6925328" y="5795393"/>
            <a:ext cx="700087" cy="540489"/>
            <a:chOff x="6925328" y="5795393"/>
            <a:chExt cx="700087" cy="540489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D4D815D4-4159-AEBF-7D21-00E22019A0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41612" y="5795393"/>
              <a:ext cx="0" cy="25231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3C76573-FE45-025D-232B-3413CA2A4D6B}"/>
                </a:ext>
              </a:extLst>
            </p:cNvPr>
            <p:cNvSpPr txBox="1"/>
            <p:nvPr/>
          </p:nvSpPr>
          <p:spPr>
            <a:xfrm>
              <a:off x="6925328" y="5953862"/>
              <a:ext cx="700087" cy="3820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peak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925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01736 -0.00047 " pathEditMode="relative" rAng="0" ptsTypes="AA">
                                      <p:cBhvr>
                                        <p:cTn id="24" dur="6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00" y="-23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175027"/>
            <a:ext cx="8464378" cy="487490"/>
          </a:xfrm>
        </p:spPr>
        <p:txBody>
          <a:bodyPr>
            <a:noAutofit/>
          </a:bodyPr>
          <a:lstStyle/>
          <a:p>
            <a:r>
              <a:rPr lang="en-US" sz="3200" dirty="0"/>
              <a:t>Tracking: Newtown’s Method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Dark-Photon (</a:t>
            </a:r>
            <a:r>
              <a:rPr lang="en-US" i="1" dirty="0"/>
              <a:t>A’</a:t>
            </a:r>
            <a:r>
              <a:rPr lang="en-US" dirty="0"/>
              <a:t>) Search with APEX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BF0F3-C01C-C3A0-8361-DB4046ABC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114" y="6403998"/>
            <a:ext cx="432403" cy="4300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FB72BE-5E59-F504-F970-4E8B697ADB39}"/>
                  </a:ext>
                </a:extLst>
              </p:cNvPr>
              <p:cNvSpPr txBox="1"/>
              <p:nvPr/>
            </p:nvSpPr>
            <p:spPr>
              <a:xfrm>
                <a:off x="1043431" y="749526"/>
                <a:ext cx="7038087" cy="1321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dirty="0"/>
                  <a:t>To find best track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max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</m:d>
                  </m:oMath>
                </a14:m>
                <a:r>
                  <a:rPr lang="en-US" sz="2800" dirty="0"/>
                  <a:t>),  Solve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en-US" sz="2800" b="0" dirty="0"/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/>
                  <a:t>Where   </a:t>
                </a:r>
                <a14:m>
                  <m:oMath xmlns:m="http://schemas.openxmlformats.org/officeDocument/2006/math">
                    <m:r>
                      <a:rPr lang="en-US" sz="2800" b="1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  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i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FB72BE-5E59-F504-F970-4E8B697AD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431" y="749526"/>
                <a:ext cx="7038087" cy="1321196"/>
              </a:xfrm>
              <a:prstGeom prst="rect">
                <a:avLst/>
              </a:prstGeom>
              <a:blipFill>
                <a:blip r:embed="rId3"/>
                <a:stretch>
                  <a:fillRect l="-173" b="-12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8B590FE-641E-A7C1-DD8D-5E2205F13E47}"/>
              </a:ext>
            </a:extLst>
          </p:cNvPr>
          <p:cNvSpPr txBox="1"/>
          <p:nvPr/>
        </p:nvSpPr>
        <p:spPr>
          <a:xfrm>
            <a:off x="4684007" y="2576199"/>
            <a:ext cx="2383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 VDC-plane intercepts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D0E611-9B99-E3C0-CC92-ABF8B5A9F392}"/>
              </a:ext>
            </a:extLst>
          </p:cNvPr>
          <p:cNvCxnSpPr/>
          <p:nvPr/>
        </p:nvCxnSpPr>
        <p:spPr>
          <a:xfrm>
            <a:off x="5448300" y="2042876"/>
            <a:ext cx="1162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06113DD-4647-A661-92E9-868B55BE0DBB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5875779" y="2042876"/>
            <a:ext cx="115446" cy="533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FBD256D-9AAB-BAC8-0259-64A49EEB30B5}"/>
              </a:ext>
            </a:extLst>
          </p:cNvPr>
          <p:cNvSpPr txBox="1"/>
          <p:nvPr/>
        </p:nvSpPr>
        <p:spPr>
          <a:xfrm>
            <a:off x="6310299" y="2244121"/>
            <a:ext cx="1839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Track time-offset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E16042-01D7-ADA7-318B-B4733961882D}"/>
              </a:ext>
            </a:extLst>
          </p:cNvPr>
          <p:cNvCxnSpPr>
            <a:cxnSpLocks/>
          </p:cNvCxnSpPr>
          <p:nvPr/>
        </p:nvCxnSpPr>
        <p:spPr>
          <a:xfrm flipH="1" flipV="1">
            <a:off x="6949114" y="2023638"/>
            <a:ext cx="118436" cy="2608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48" name="TextBox 2047">
                <a:extLst>
                  <a:ext uri="{FF2B5EF4-FFF2-40B4-BE49-F238E27FC236}">
                    <a16:creationId xmlns:a16="http://schemas.microsoft.com/office/drawing/2014/main" id="{DAF7B6F0-431E-F57E-8079-A0321351E449}"/>
                  </a:ext>
                </a:extLst>
              </p:cNvPr>
              <p:cNvSpPr txBox="1"/>
              <p:nvPr/>
            </p:nvSpPr>
            <p:spPr>
              <a:xfrm>
                <a:off x="2842604" y="3237268"/>
                <a:ext cx="384072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In other words, find the root: 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𝐅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>
          <p:sp>
            <p:nvSpPr>
              <p:cNvPr id="2048" name="TextBox 2047">
                <a:extLst>
                  <a:ext uri="{FF2B5EF4-FFF2-40B4-BE49-F238E27FC236}">
                    <a16:creationId xmlns:a16="http://schemas.microsoft.com/office/drawing/2014/main" id="{DAF7B6F0-431E-F57E-8079-A0321351E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604" y="3237268"/>
                <a:ext cx="3840721" cy="830997"/>
              </a:xfrm>
              <a:prstGeom prst="rect">
                <a:avLst/>
              </a:prstGeom>
              <a:blipFill>
                <a:blip r:embed="rId4"/>
                <a:stretch>
                  <a:fillRect l="-1587" t="-5882" r="-5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0" name="TextBox 2049">
            <a:extLst>
              <a:ext uri="{FF2B5EF4-FFF2-40B4-BE49-F238E27FC236}">
                <a16:creationId xmlns:a16="http://schemas.microsoft.com/office/drawing/2014/main" id="{1BA0E1F5-FB37-9EBC-39AC-E706CA790CB9}"/>
              </a:ext>
            </a:extLst>
          </p:cNvPr>
          <p:cNvSpPr txBox="1"/>
          <p:nvPr/>
        </p:nvSpPr>
        <p:spPr>
          <a:xfrm>
            <a:off x="3467100" y="4421989"/>
            <a:ext cx="2524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Nonlinear equation in 5 dimensions!</a:t>
            </a:r>
          </a:p>
        </p:txBody>
      </p:sp>
      <p:cxnSp>
        <p:nvCxnSpPr>
          <p:cNvPr id="2052" name="Straight Arrow Connector 2051">
            <a:extLst>
              <a:ext uri="{FF2B5EF4-FFF2-40B4-BE49-F238E27FC236}">
                <a16:creationId xmlns:a16="http://schemas.microsoft.com/office/drawing/2014/main" id="{A5B1DCBD-C7B4-52BD-D55B-1519B2BD9115}"/>
              </a:ext>
            </a:extLst>
          </p:cNvPr>
          <p:cNvCxnSpPr>
            <a:stCxn id="2050" idx="0"/>
          </p:cNvCxnSpPr>
          <p:nvPr/>
        </p:nvCxnSpPr>
        <p:spPr>
          <a:xfrm flipV="1">
            <a:off x="4729163" y="3990975"/>
            <a:ext cx="138112" cy="431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4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175027"/>
            <a:ext cx="8464378" cy="487490"/>
          </a:xfrm>
        </p:spPr>
        <p:txBody>
          <a:bodyPr>
            <a:noAutofit/>
          </a:bodyPr>
          <a:lstStyle/>
          <a:p>
            <a:r>
              <a:rPr lang="en-US" sz="3200" dirty="0"/>
              <a:t>Background: Dark Matter &amp; the </a:t>
            </a:r>
            <a:r>
              <a:rPr lang="en-US" sz="3200" i="1" dirty="0"/>
              <a:t>A’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Dark-Photon (</a:t>
            </a:r>
            <a:r>
              <a:rPr lang="en-US" i="1" dirty="0"/>
              <a:t>A’</a:t>
            </a:r>
            <a:r>
              <a:rPr lang="en-US" dirty="0"/>
              <a:t>) Search with APEX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1DEEF-A00D-2568-3A1B-6B0FC568E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09" y="966055"/>
            <a:ext cx="8230088" cy="1261097"/>
          </a:xfrm>
        </p:spPr>
        <p:txBody>
          <a:bodyPr/>
          <a:lstStyle/>
          <a:p>
            <a:r>
              <a:rPr lang="en-US" dirty="0"/>
              <a:t>Astronomical evidence suggests presence of invisible (i.e. dark) matter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0F13DC-7421-571F-8597-C48C71366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65" y="1919657"/>
            <a:ext cx="3748088" cy="2711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899ADC-875E-6698-93C9-3AE792D803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4" r="4167"/>
          <a:stretch/>
        </p:blipFill>
        <p:spPr>
          <a:xfrm>
            <a:off x="308919" y="1916227"/>
            <a:ext cx="4046900" cy="29864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4EBBDF-ADBE-7D01-7E47-0B3A7944F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114" y="6403998"/>
            <a:ext cx="432403" cy="4300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CB8EEA-10A8-43C4-46C6-85ECBB63ECCF}"/>
              </a:ext>
            </a:extLst>
          </p:cNvPr>
          <p:cNvSpPr txBox="1"/>
          <p:nvPr/>
        </p:nvSpPr>
        <p:spPr>
          <a:xfrm>
            <a:off x="985454" y="5022813"/>
            <a:ext cx="3177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Galaxy Rotation curves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B30350-115A-407B-9183-E66575982F37}"/>
              </a:ext>
            </a:extLst>
          </p:cNvPr>
          <p:cNvSpPr txBox="1"/>
          <p:nvPr/>
        </p:nvSpPr>
        <p:spPr>
          <a:xfrm>
            <a:off x="4980781" y="5262184"/>
            <a:ext cx="3177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Direct observation in cluster collisions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26190E1-8CDC-C1B2-AC70-B7DF10B04D50}"/>
              </a:ext>
            </a:extLst>
          </p:cNvPr>
          <p:cNvSpPr/>
          <p:nvPr/>
        </p:nvSpPr>
        <p:spPr>
          <a:xfrm rot="17677906">
            <a:off x="5276448" y="4217347"/>
            <a:ext cx="916681" cy="16860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C89B84-384E-D5E1-11F5-EC0BCDC715C7}"/>
              </a:ext>
            </a:extLst>
          </p:cNvPr>
          <p:cNvSpPr txBox="1"/>
          <p:nvPr/>
        </p:nvSpPr>
        <p:spPr>
          <a:xfrm>
            <a:off x="4715141" y="4761850"/>
            <a:ext cx="150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Invisible mass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D1A018-F6F2-AA5C-4FD8-41124D8DA95E}"/>
              </a:ext>
            </a:extLst>
          </p:cNvPr>
          <p:cNvSpPr txBox="1"/>
          <p:nvPr/>
        </p:nvSpPr>
        <p:spPr>
          <a:xfrm>
            <a:off x="7007078" y="4729584"/>
            <a:ext cx="150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Visible mass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9F4EB1D-6A86-9DBB-9153-30198C0E46F8}"/>
              </a:ext>
            </a:extLst>
          </p:cNvPr>
          <p:cNvSpPr/>
          <p:nvPr/>
        </p:nvSpPr>
        <p:spPr>
          <a:xfrm rot="14615456">
            <a:off x="6270308" y="4164122"/>
            <a:ext cx="1190154" cy="158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36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175027"/>
            <a:ext cx="8464378" cy="487490"/>
          </a:xfrm>
        </p:spPr>
        <p:txBody>
          <a:bodyPr>
            <a:noAutofit/>
          </a:bodyPr>
          <a:lstStyle/>
          <a:p>
            <a:r>
              <a:rPr lang="en-US" sz="3200" dirty="0"/>
              <a:t>Tracking: Newtown’s Method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Dark-Photon (</a:t>
            </a:r>
            <a:r>
              <a:rPr lang="en-US" i="1" dirty="0"/>
              <a:t>A’</a:t>
            </a:r>
            <a:r>
              <a:rPr lang="en-US" dirty="0"/>
              <a:t>) Search with APEX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BF0F3-C01C-C3A0-8361-DB4046ABC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114" y="6403998"/>
            <a:ext cx="432403" cy="4300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6500BE-1E8B-7FA2-FBE1-2633A371308A}"/>
                  </a:ext>
                </a:extLst>
              </p:cNvPr>
              <p:cNvSpPr txBox="1"/>
              <p:nvPr/>
            </p:nvSpPr>
            <p:spPr>
              <a:xfrm>
                <a:off x="4015199" y="2979939"/>
                <a:ext cx="475809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− </m:t>
                    </m:r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J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6500BE-1E8B-7FA2-FBE1-2633A3713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199" y="2979939"/>
                <a:ext cx="475809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FB72BE-5E59-F504-F970-4E8B697ADB39}"/>
                  </a:ext>
                </a:extLst>
              </p:cNvPr>
              <p:cNvSpPr txBox="1"/>
              <p:nvPr/>
            </p:nvSpPr>
            <p:spPr>
              <a:xfrm>
                <a:off x="1043431" y="749526"/>
                <a:ext cx="7038087" cy="1321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dirty="0"/>
                  <a:t>To find best track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max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</m:d>
                  </m:oMath>
                </a14:m>
                <a:r>
                  <a:rPr lang="en-US" sz="2800" dirty="0"/>
                  <a:t>),  Solve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en-US" sz="2800" b="0" dirty="0"/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/>
                  <a:t>Where   </a:t>
                </a:r>
                <a14:m>
                  <m:oMath xmlns:m="http://schemas.openxmlformats.org/officeDocument/2006/math">
                    <m:r>
                      <a:rPr lang="en-US" sz="2800" b="1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  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i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FB72BE-5E59-F504-F970-4E8B697AD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431" y="749526"/>
                <a:ext cx="7038087" cy="1321196"/>
              </a:xfrm>
              <a:prstGeom prst="rect">
                <a:avLst/>
              </a:prstGeom>
              <a:blipFill>
                <a:blip r:embed="rId5"/>
                <a:stretch>
                  <a:fillRect l="-173" b="-12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8" name="TextBox 2047">
            <a:extLst>
              <a:ext uri="{FF2B5EF4-FFF2-40B4-BE49-F238E27FC236}">
                <a16:creationId xmlns:a16="http://schemas.microsoft.com/office/drawing/2014/main" id="{DAF7B6F0-431E-F57E-8079-A0321351E449}"/>
              </a:ext>
            </a:extLst>
          </p:cNvPr>
          <p:cNvSpPr txBox="1"/>
          <p:nvPr/>
        </p:nvSpPr>
        <p:spPr>
          <a:xfrm>
            <a:off x="247110" y="2160700"/>
            <a:ext cx="296811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Q:</a:t>
            </a:r>
            <a:r>
              <a:rPr lang="en-US" sz="2400" dirty="0"/>
              <a:t> How can we solve a nonlinear system in 5 variables?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EF3284-B098-1E6A-1672-5290357CA0A1}"/>
              </a:ext>
            </a:extLst>
          </p:cNvPr>
          <p:cNvSpPr txBox="1"/>
          <p:nvPr/>
        </p:nvSpPr>
        <p:spPr>
          <a:xfrm>
            <a:off x="3278909" y="2136657"/>
            <a:ext cx="296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A:</a:t>
            </a:r>
            <a:r>
              <a:rPr lang="en-US" sz="2400" dirty="0"/>
              <a:t> </a:t>
            </a:r>
            <a:r>
              <a:rPr lang="en-US" sz="2400" i="1" dirty="0"/>
              <a:t>Newton’s Method!</a:t>
            </a:r>
          </a:p>
        </p:txBody>
      </p:sp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C7130113-445E-F7DE-C3CD-77EBE6BE1327}"/>
              </a:ext>
            </a:extLst>
          </p:cNvPr>
          <p:cNvGrpSpPr/>
          <p:nvPr/>
        </p:nvGrpSpPr>
        <p:grpSpPr>
          <a:xfrm>
            <a:off x="4226807" y="2620281"/>
            <a:ext cx="1433895" cy="526692"/>
            <a:chOff x="4226807" y="2620281"/>
            <a:chExt cx="1433895" cy="526692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1582863-91F2-4B1E-9110-33B980B029C6}"/>
                </a:ext>
              </a:extLst>
            </p:cNvPr>
            <p:cNvCxnSpPr>
              <a:cxnSpLocks/>
            </p:cNvCxnSpPr>
            <p:nvPr/>
          </p:nvCxnSpPr>
          <p:spPr>
            <a:xfrm>
              <a:off x="4381954" y="2950504"/>
              <a:ext cx="0" cy="1964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112334D-D80E-2398-C943-3DDB3E0D5688}"/>
                </a:ext>
              </a:extLst>
            </p:cNvPr>
            <p:cNvSpPr txBox="1"/>
            <p:nvPr/>
          </p:nvSpPr>
          <p:spPr>
            <a:xfrm>
              <a:off x="4226807" y="2620281"/>
              <a:ext cx="1433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Next guess</a:t>
              </a:r>
            </a:p>
          </p:txBody>
        </p:sp>
      </p:grpSp>
      <p:grpSp>
        <p:nvGrpSpPr>
          <p:cNvPr id="2054" name="Group 2053">
            <a:extLst>
              <a:ext uri="{FF2B5EF4-FFF2-40B4-BE49-F238E27FC236}">
                <a16:creationId xmlns:a16="http://schemas.microsoft.com/office/drawing/2014/main" id="{BE7E0CF8-730E-EACC-D554-F86405D0C445}"/>
              </a:ext>
            </a:extLst>
          </p:cNvPr>
          <p:cNvGrpSpPr/>
          <p:nvPr/>
        </p:nvGrpSpPr>
        <p:grpSpPr>
          <a:xfrm>
            <a:off x="5598509" y="2479591"/>
            <a:ext cx="2290217" cy="667382"/>
            <a:chOff x="5598509" y="2479591"/>
            <a:chExt cx="2290217" cy="66738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A7C6D71-2809-C7AA-1423-FD6F63C2109B}"/>
                </a:ext>
              </a:extLst>
            </p:cNvPr>
            <p:cNvSpPr txBox="1"/>
            <p:nvPr/>
          </p:nvSpPr>
          <p:spPr>
            <a:xfrm>
              <a:off x="6009502" y="2479591"/>
              <a:ext cx="1879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Current guess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B8CD825-F280-23CA-ED07-DAED0D10EF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8509" y="2794369"/>
              <a:ext cx="521329" cy="3526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3" name="Group 2052">
            <a:extLst>
              <a:ext uri="{FF2B5EF4-FFF2-40B4-BE49-F238E27FC236}">
                <a16:creationId xmlns:a16="http://schemas.microsoft.com/office/drawing/2014/main" id="{7693591F-5259-4D1E-C8E4-685A807DC66F}"/>
              </a:ext>
            </a:extLst>
          </p:cNvPr>
          <p:cNvGrpSpPr/>
          <p:nvPr/>
        </p:nvGrpSpPr>
        <p:grpSpPr>
          <a:xfrm>
            <a:off x="5230345" y="3600649"/>
            <a:ext cx="2951628" cy="1706387"/>
            <a:chOff x="6315074" y="3559312"/>
            <a:chExt cx="2951628" cy="170638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95BE6ED-FBD8-ACF9-E6CC-0EE858FC9B04}"/>
                </a:ext>
              </a:extLst>
            </p:cNvPr>
            <p:cNvSpPr txBox="1"/>
            <p:nvPr/>
          </p:nvSpPr>
          <p:spPr>
            <a:xfrm>
              <a:off x="6385367" y="3872032"/>
              <a:ext cx="28813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Jacobian</a:t>
              </a:r>
              <a:r>
                <a:rPr lang="en-US" dirty="0"/>
                <a:t> matrix Defined as: </a:t>
              </a:r>
            </a:p>
            <a:p>
              <a:endParaRPr lang="en-US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B344D26-B1B9-1B30-BA20-74137FFE5FF1}"/>
                </a:ext>
              </a:extLst>
            </p:cNvPr>
            <p:cNvCxnSpPr>
              <a:cxnSpLocks/>
            </p:cNvCxnSpPr>
            <p:nvPr/>
          </p:nvCxnSpPr>
          <p:spPr>
            <a:xfrm>
              <a:off x="7715250" y="3559312"/>
              <a:ext cx="0" cy="323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50" name="TextBox 2049">
                  <a:extLst>
                    <a:ext uri="{FF2B5EF4-FFF2-40B4-BE49-F238E27FC236}">
                      <a16:creationId xmlns:a16="http://schemas.microsoft.com/office/drawing/2014/main" id="{9F6D7767-EDD0-F7AB-E9EC-1D198A770B27}"/>
                    </a:ext>
                  </a:extLst>
                </p:cNvPr>
                <p:cNvSpPr txBox="1"/>
                <p:nvPr/>
              </p:nvSpPr>
              <p:spPr>
                <a:xfrm>
                  <a:off x="6574625" y="4346807"/>
                  <a:ext cx="2432524" cy="8065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=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𝐅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050" name="TextBox 2049">
                  <a:extLst>
                    <a:ext uri="{FF2B5EF4-FFF2-40B4-BE49-F238E27FC236}">
                      <a16:creationId xmlns:a16="http://schemas.microsoft.com/office/drawing/2014/main" id="{9F6D7767-EDD0-F7AB-E9EC-1D198A770B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4625" y="4346807"/>
                  <a:ext cx="2432524" cy="80650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52" name="Rectangle 2051">
              <a:extLst>
                <a:ext uri="{FF2B5EF4-FFF2-40B4-BE49-F238E27FC236}">
                  <a16:creationId xmlns:a16="http://schemas.microsoft.com/office/drawing/2014/main" id="{6E372517-2827-19E1-C60C-B5EB8452E6BF}"/>
                </a:ext>
              </a:extLst>
            </p:cNvPr>
            <p:cNvSpPr/>
            <p:nvPr/>
          </p:nvSpPr>
          <p:spPr>
            <a:xfrm>
              <a:off x="6315074" y="3872033"/>
              <a:ext cx="2951627" cy="139366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6" name="TextBox 2055">
            <a:extLst>
              <a:ext uri="{FF2B5EF4-FFF2-40B4-BE49-F238E27FC236}">
                <a16:creationId xmlns:a16="http://schemas.microsoft.com/office/drawing/2014/main" id="{B02E4274-F0F7-DBE2-F8B6-F7B1DABA6E82}"/>
              </a:ext>
            </a:extLst>
          </p:cNvPr>
          <p:cNvSpPr txBox="1"/>
          <p:nvPr/>
        </p:nvSpPr>
        <p:spPr>
          <a:xfrm>
            <a:off x="247109" y="3600649"/>
            <a:ext cx="296811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Converges very quickly,</a:t>
            </a:r>
            <a:r>
              <a:rPr lang="en-US" sz="2400" i="1" dirty="0"/>
              <a:t> </a:t>
            </a:r>
            <a:r>
              <a:rPr lang="en-US" sz="2400" b="1" i="1" dirty="0"/>
              <a:t>provided suitable initial guess!</a:t>
            </a:r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965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205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175027"/>
            <a:ext cx="8464378" cy="487490"/>
          </a:xfrm>
        </p:spPr>
        <p:txBody>
          <a:bodyPr>
            <a:noAutofit/>
          </a:bodyPr>
          <a:lstStyle/>
          <a:p>
            <a:r>
              <a:rPr lang="en-US" sz="3200" dirty="0"/>
              <a:t>Time / Distance Drift-Model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Dark-Photon (</a:t>
            </a:r>
            <a:r>
              <a:rPr lang="en-US" i="1" dirty="0"/>
              <a:t>A’</a:t>
            </a:r>
            <a:r>
              <a:rPr lang="en-US" dirty="0"/>
              <a:t>) Search with APEX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BF0F3-C01C-C3A0-8361-DB4046ABC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114" y="6403998"/>
            <a:ext cx="432403" cy="43004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5F730C2-DBD9-BE98-B6C3-F87F8752B55C}"/>
              </a:ext>
            </a:extLst>
          </p:cNvPr>
          <p:cNvGrpSpPr/>
          <p:nvPr/>
        </p:nvGrpSpPr>
        <p:grpSpPr>
          <a:xfrm>
            <a:off x="308919" y="1681668"/>
            <a:ext cx="6191406" cy="4319799"/>
            <a:chOff x="308919" y="1681668"/>
            <a:chExt cx="6191406" cy="4319799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C15D8A9D-6852-130E-54AF-353E88A0E6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0" t="15861" r="8006" b="5755"/>
            <a:stretch/>
          </p:blipFill>
          <p:spPr bwMode="auto">
            <a:xfrm>
              <a:off x="636227" y="1681668"/>
              <a:ext cx="5863824" cy="3950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9A37DE-42F9-1C2A-669A-23E61840C2FD}"/>
                </a:ext>
              </a:extLst>
            </p:cNvPr>
            <p:cNvSpPr txBox="1"/>
            <p:nvPr/>
          </p:nvSpPr>
          <p:spPr>
            <a:xfrm rot="16200000">
              <a:off x="-402676" y="2393263"/>
              <a:ext cx="1792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Georgia" panose="02040502050405020303" pitchFamily="18" charset="0"/>
                </a:rPr>
                <a:t>Drift-Time (ns)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03DA03C-EE41-A5C4-AD45-91D2241772AA}"/>
                </a:ext>
              </a:extLst>
            </p:cNvPr>
            <p:cNvSpPr txBox="1"/>
            <p:nvPr/>
          </p:nvSpPr>
          <p:spPr>
            <a:xfrm>
              <a:off x="4635037" y="5632135"/>
              <a:ext cx="1865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Georgia" panose="02040502050405020303" pitchFamily="18" charset="0"/>
                </a:rPr>
                <a:t>Drift-</a:t>
              </a:r>
              <a:r>
                <a:rPr lang="en-US" dirty="0" err="1">
                  <a:latin typeface="Georgia" panose="02040502050405020303" pitchFamily="18" charset="0"/>
                </a:rPr>
                <a:t>Dist</a:t>
              </a:r>
              <a:r>
                <a:rPr lang="en-US" dirty="0">
                  <a:latin typeface="Georgia" panose="02040502050405020303" pitchFamily="18" charset="0"/>
                </a:rPr>
                <a:t> (mm)</a:t>
              </a:r>
            </a:p>
          </p:txBody>
        </p:sp>
      </p:grpSp>
      <p:grpSp>
        <p:nvGrpSpPr>
          <p:cNvPr id="4112" name="Group 4111">
            <a:extLst>
              <a:ext uri="{FF2B5EF4-FFF2-40B4-BE49-F238E27FC236}">
                <a16:creationId xmlns:a16="http://schemas.microsoft.com/office/drawing/2014/main" id="{CD87B17F-E1BD-A205-B1DB-0E13E791A7C9}"/>
              </a:ext>
            </a:extLst>
          </p:cNvPr>
          <p:cNvGrpSpPr/>
          <p:nvPr/>
        </p:nvGrpSpPr>
        <p:grpSpPr>
          <a:xfrm>
            <a:off x="1056861" y="4905930"/>
            <a:ext cx="3402250" cy="461665"/>
            <a:chOff x="1056861" y="4905930"/>
            <a:chExt cx="3402250" cy="46166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E784BFB-DE4E-20E5-2B14-3A97BFDF34EC}"/>
                </a:ext>
              </a:extLst>
            </p:cNvPr>
            <p:cNvCxnSpPr>
              <a:cxnSpLocks/>
            </p:cNvCxnSpPr>
            <p:nvPr/>
          </p:nvCxnSpPr>
          <p:spPr>
            <a:xfrm>
              <a:off x="1056861" y="5136763"/>
              <a:ext cx="2938669" cy="0"/>
            </a:xfrm>
            <a:prstGeom prst="line">
              <a:avLst/>
            </a:prstGeom>
            <a:ln w="28575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33D5CE0-1FD0-B9F4-96A4-00248C646D69}"/>
                    </a:ext>
                  </a:extLst>
                </p:cNvPr>
                <p:cNvSpPr txBox="1"/>
                <p:nvPr/>
              </p:nvSpPr>
              <p:spPr>
                <a:xfrm>
                  <a:off x="3939886" y="4905930"/>
                  <a:ext cx="5192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33D5CE0-1FD0-B9F4-96A4-00248C646D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9886" y="4905930"/>
                  <a:ext cx="519225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13" name="Group 4112">
            <a:extLst>
              <a:ext uri="{FF2B5EF4-FFF2-40B4-BE49-F238E27FC236}">
                <a16:creationId xmlns:a16="http://schemas.microsoft.com/office/drawing/2014/main" id="{0D156D85-589C-AC34-A13A-73C5DB9AC192}"/>
              </a:ext>
            </a:extLst>
          </p:cNvPr>
          <p:cNvGrpSpPr/>
          <p:nvPr/>
        </p:nvGrpSpPr>
        <p:grpSpPr>
          <a:xfrm>
            <a:off x="1729408" y="4555510"/>
            <a:ext cx="2771061" cy="461665"/>
            <a:chOff x="1729408" y="4555510"/>
            <a:chExt cx="2771061" cy="46166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1708AF0-AE55-D826-79FA-BD29017EB109}"/>
                    </a:ext>
                  </a:extLst>
                </p:cNvPr>
                <p:cNvSpPr txBox="1"/>
                <p:nvPr/>
              </p:nvSpPr>
              <p:spPr>
                <a:xfrm>
                  <a:off x="3981244" y="4555510"/>
                  <a:ext cx="5192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lin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1708AF0-AE55-D826-79FA-BD29017EB1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1244" y="4555510"/>
                  <a:ext cx="519225" cy="461665"/>
                </a:xfrm>
                <a:prstGeom prst="rect">
                  <a:avLst/>
                </a:prstGeom>
                <a:blipFill>
                  <a:blip r:embed="rId5"/>
                  <a:stretch>
                    <a:fillRect r="-11765"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6844AA3-67C4-5935-44F0-E3E6A4443DF0}"/>
                </a:ext>
              </a:extLst>
            </p:cNvPr>
            <p:cNvCxnSpPr>
              <a:cxnSpLocks/>
            </p:cNvCxnSpPr>
            <p:nvPr/>
          </p:nvCxnSpPr>
          <p:spPr>
            <a:xfrm>
              <a:off x="1729408" y="4846428"/>
              <a:ext cx="2266122" cy="0"/>
            </a:xfrm>
            <a:prstGeom prst="line">
              <a:avLst/>
            </a:prstGeom>
            <a:ln w="28575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14" name="Group 4113">
            <a:extLst>
              <a:ext uri="{FF2B5EF4-FFF2-40B4-BE49-F238E27FC236}">
                <a16:creationId xmlns:a16="http://schemas.microsoft.com/office/drawing/2014/main" id="{3CFC3633-B7B4-192A-1334-89B17B827439}"/>
              </a:ext>
            </a:extLst>
          </p:cNvPr>
          <p:cNvGrpSpPr/>
          <p:nvPr/>
        </p:nvGrpSpPr>
        <p:grpSpPr>
          <a:xfrm>
            <a:off x="3524250" y="3359512"/>
            <a:ext cx="2206211" cy="1213826"/>
            <a:chOff x="3524250" y="3359512"/>
            <a:chExt cx="2206211" cy="121382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5AB3A27-3637-CF7C-66E5-F7F5B2F6F75C}"/>
                </a:ext>
              </a:extLst>
            </p:cNvPr>
            <p:cNvCxnSpPr>
              <a:cxnSpLocks/>
              <a:endCxn id="29" idx="1"/>
            </p:cNvCxnSpPr>
            <p:nvPr/>
          </p:nvCxnSpPr>
          <p:spPr>
            <a:xfrm>
              <a:off x="3524250" y="3359512"/>
              <a:ext cx="976219" cy="752738"/>
            </a:xfrm>
            <a:prstGeom prst="line">
              <a:avLst/>
            </a:prstGeom>
            <a:ln w="28575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56B8C9E-6ED7-DFC1-116B-4698996B3D4A}"/>
                    </a:ext>
                  </a:extLst>
                </p:cNvPr>
                <p:cNvSpPr txBox="1"/>
                <p:nvPr/>
              </p:nvSpPr>
              <p:spPr>
                <a:xfrm>
                  <a:off x="4500469" y="3651162"/>
                  <a:ext cx="1229992" cy="9221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56B8C9E-6ED7-DFC1-116B-4698996B3D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0469" y="3651162"/>
                  <a:ext cx="1229992" cy="92217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11" name="Group 4110">
            <a:extLst>
              <a:ext uri="{FF2B5EF4-FFF2-40B4-BE49-F238E27FC236}">
                <a16:creationId xmlns:a16="http://schemas.microsoft.com/office/drawing/2014/main" id="{1A20AD4A-C968-89C7-9C65-77EA74A962DD}"/>
              </a:ext>
            </a:extLst>
          </p:cNvPr>
          <p:cNvGrpSpPr/>
          <p:nvPr/>
        </p:nvGrpSpPr>
        <p:grpSpPr>
          <a:xfrm>
            <a:off x="370704" y="4141990"/>
            <a:ext cx="1075186" cy="848241"/>
            <a:chOff x="370704" y="4141990"/>
            <a:chExt cx="1075186" cy="848241"/>
          </a:xfrm>
        </p:grpSpPr>
        <p:cxnSp>
          <p:nvCxnSpPr>
            <p:cNvPr id="4100" name="Straight Connector 4099">
              <a:extLst>
                <a:ext uri="{FF2B5EF4-FFF2-40B4-BE49-F238E27FC236}">
                  <a16:creationId xmlns:a16="http://schemas.microsoft.com/office/drawing/2014/main" id="{B2B7E72F-1C58-C5EA-E681-1EB8A1825DEF}"/>
                </a:ext>
              </a:extLst>
            </p:cNvPr>
            <p:cNvCxnSpPr>
              <a:cxnSpLocks/>
            </p:cNvCxnSpPr>
            <p:nvPr/>
          </p:nvCxnSpPr>
          <p:spPr>
            <a:xfrm>
              <a:off x="715720" y="4493341"/>
              <a:ext cx="730170" cy="496890"/>
            </a:xfrm>
            <a:prstGeom prst="line">
              <a:avLst/>
            </a:prstGeom>
            <a:ln w="28575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02" name="TextBox 4101">
                  <a:extLst>
                    <a:ext uri="{FF2B5EF4-FFF2-40B4-BE49-F238E27FC236}">
                      <a16:creationId xmlns:a16="http://schemas.microsoft.com/office/drawing/2014/main" id="{889240DC-A0EC-39E2-9CF5-C21FB887394F}"/>
                    </a:ext>
                  </a:extLst>
                </p:cNvPr>
                <p:cNvSpPr txBox="1"/>
                <p:nvPr/>
              </p:nvSpPr>
              <p:spPr>
                <a:xfrm>
                  <a:off x="370704" y="4141990"/>
                  <a:ext cx="5192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4102" name="TextBox 4101">
                  <a:extLst>
                    <a:ext uri="{FF2B5EF4-FFF2-40B4-BE49-F238E27FC236}">
                      <a16:creationId xmlns:a16="http://schemas.microsoft.com/office/drawing/2014/main" id="{889240DC-A0EC-39E2-9CF5-C21FB88739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704" y="4141990"/>
                  <a:ext cx="519225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105" name="TextBox 4104">
                <a:extLst>
                  <a:ext uri="{FF2B5EF4-FFF2-40B4-BE49-F238E27FC236}">
                    <a16:creationId xmlns:a16="http://schemas.microsoft.com/office/drawing/2014/main" id="{6342E97B-FBD6-6595-9173-594B5EC032AA}"/>
                  </a:ext>
                </a:extLst>
              </p:cNvPr>
              <p:cNvSpPr txBox="1"/>
              <p:nvPr/>
            </p:nvSpPr>
            <p:spPr>
              <a:xfrm>
                <a:off x="6588657" y="1381390"/>
                <a:ext cx="2296714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 zero-val. Of </a:t>
                </a:r>
                <a:r>
                  <a:rPr lang="en-US" sz="2000" i="1" dirty="0"/>
                  <a:t>t</a:t>
                </a:r>
              </a:p>
              <a:p>
                <a:pPr/>
                <a:endParaRPr lang="en-US" sz="2000" i="1" dirty="0"/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lin</m:t>
                        </m:r>
                      </m:sub>
                    </m:sSub>
                  </m:oMath>
                </a14:m>
                <a:r>
                  <a:rPr lang="en-US" sz="2000" i="1" dirty="0"/>
                  <a:t> x-</a:t>
                </a:r>
                <a:r>
                  <a:rPr lang="en-US" sz="2000" dirty="0"/>
                  <a:t>val where model goes from quadratic to linear</a:t>
                </a:r>
              </a:p>
              <a:p>
                <a:pPr/>
                <a:endParaRPr lang="en-US" sz="2000" dirty="0"/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lin</m:t>
                        </m:r>
                      </m:sub>
                    </m:sSub>
                  </m:oMath>
                </a14:m>
                <a:r>
                  <a:rPr lang="en-US" sz="2000" i="1" dirty="0"/>
                  <a:t> t-</a:t>
                </a:r>
                <a:r>
                  <a:rPr lang="en-US" sz="2000" dirty="0"/>
                  <a:t>val where model goes from quadratic to linear</a:t>
                </a:r>
              </a:p>
              <a:p>
                <a:pPr/>
                <a:endParaRPr lang="en-US" sz="2000" dirty="0"/>
              </a:p>
              <a:p>
                <a:pPr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slope of lin. region</a:t>
                </a:r>
              </a:p>
              <a:p>
                <a:pPr/>
                <a:endParaRPr lang="en-US" sz="2000" dirty="0"/>
              </a:p>
              <a:p>
                <a:pPr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000" dirty="0"/>
                  <a:t>controls shape of quadratic region</a:t>
                </a:r>
                <a:endParaRPr lang="en-US" sz="2000" i="1" dirty="0"/>
              </a:p>
            </p:txBody>
          </p:sp>
        </mc:Choice>
        <mc:Fallback>
          <p:sp>
            <p:nvSpPr>
              <p:cNvPr id="4105" name="TextBox 4104">
                <a:extLst>
                  <a:ext uri="{FF2B5EF4-FFF2-40B4-BE49-F238E27FC236}">
                    <a16:creationId xmlns:a16="http://schemas.microsoft.com/office/drawing/2014/main" id="{6342E97B-FBD6-6595-9173-594B5EC03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657" y="1381390"/>
                <a:ext cx="2296714" cy="4708981"/>
              </a:xfrm>
              <a:prstGeom prst="rect">
                <a:avLst/>
              </a:prstGeom>
              <a:blipFill>
                <a:blip r:embed="rId8"/>
                <a:stretch>
                  <a:fillRect l="-2918" t="-777" b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10" name="Group 4109">
            <a:extLst>
              <a:ext uri="{FF2B5EF4-FFF2-40B4-BE49-F238E27FC236}">
                <a16:creationId xmlns:a16="http://schemas.microsoft.com/office/drawing/2014/main" id="{3FF7E603-374C-1997-0861-74268996FDB6}"/>
              </a:ext>
            </a:extLst>
          </p:cNvPr>
          <p:cNvGrpSpPr/>
          <p:nvPr/>
        </p:nvGrpSpPr>
        <p:grpSpPr>
          <a:xfrm>
            <a:off x="475570" y="1024603"/>
            <a:ext cx="3606836" cy="5212693"/>
            <a:chOff x="475570" y="1024603"/>
            <a:chExt cx="3606836" cy="521269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29A9151-D87F-E22E-B6A3-653C826688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9409" y="1171575"/>
              <a:ext cx="0" cy="4670396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2244EA8-A95D-D1C8-2C19-C73D75344428}"/>
                    </a:ext>
                  </a:extLst>
                </p:cNvPr>
                <p:cNvSpPr txBox="1"/>
                <p:nvPr/>
              </p:nvSpPr>
              <p:spPr>
                <a:xfrm>
                  <a:off x="1469796" y="5775631"/>
                  <a:ext cx="5192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lin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2244EA8-A95D-D1C8-2C19-C73D753444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9796" y="5775631"/>
                  <a:ext cx="519225" cy="461665"/>
                </a:xfrm>
                <a:prstGeom prst="rect">
                  <a:avLst/>
                </a:prstGeom>
                <a:blipFill>
                  <a:blip r:embed="rId9"/>
                  <a:stretch>
                    <a:fillRect r="-20000"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08" name="TextBox 4107">
              <a:extLst>
                <a:ext uri="{FF2B5EF4-FFF2-40B4-BE49-F238E27FC236}">
                  <a16:creationId xmlns:a16="http://schemas.microsoft.com/office/drawing/2014/main" id="{E22C1AF4-6660-1193-2B71-65CB038A2196}"/>
                </a:ext>
              </a:extLst>
            </p:cNvPr>
            <p:cNvSpPr txBox="1"/>
            <p:nvPr/>
          </p:nvSpPr>
          <p:spPr>
            <a:xfrm>
              <a:off x="1777357" y="1024603"/>
              <a:ext cx="23050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Linear </a:t>
              </a:r>
            </a:p>
            <a:p>
              <a:r>
                <a:rPr lang="en-US" dirty="0"/>
                <a:t>region</a:t>
              </a:r>
            </a:p>
          </p:txBody>
        </p:sp>
        <p:sp>
          <p:nvSpPr>
            <p:cNvPr id="4109" name="TextBox 4108">
              <a:extLst>
                <a:ext uri="{FF2B5EF4-FFF2-40B4-BE49-F238E27FC236}">
                  <a16:creationId xmlns:a16="http://schemas.microsoft.com/office/drawing/2014/main" id="{CAA672CF-C8D1-40CC-B3E0-0ACBE5161FED}"/>
                </a:ext>
              </a:extLst>
            </p:cNvPr>
            <p:cNvSpPr txBox="1"/>
            <p:nvPr/>
          </p:nvSpPr>
          <p:spPr>
            <a:xfrm>
              <a:off x="475570" y="1024603"/>
              <a:ext cx="12215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Quadratic region</a:t>
              </a:r>
            </a:p>
          </p:txBody>
        </p:sp>
      </p:grpSp>
      <p:sp>
        <p:nvSpPr>
          <p:cNvPr id="4115" name="TextBox 4114">
            <a:extLst>
              <a:ext uri="{FF2B5EF4-FFF2-40B4-BE49-F238E27FC236}">
                <a16:creationId xmlns:a16="http://schemas.microsoft.com/office/drawing/2014/main" id="{BCDCB7CC-2C1B-DE1A-DC8D-9212EC11559E}"/>
              </a:ext>
            </a:extLst>
          </p:cNvPr>
          <p:cNvSpPr txBox="1"/>
          <p:nvPr/>
        </p:nvSpPr>
        <p:spPr>
          <a:xfrm>
            <a:off x="2546718" y="833097"/>
            <a:ext cx="3953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5 – parameter drift model: </a:t>
            </a:r>
          </a:p>
        </p:txBody>
      </p:sp>
    </p:spTree>
    <p:extLst>
      <p:ext uri="{BB962C8B-B14F-4D97-AF65-F5344CB8AC3E}">
        <p14:creationId xmlns:p14="http://schemas.microsoft.com/office/powerpoint/2010/main" val="8529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175027"/>
            <a:ext cx="8464378" cy="487490"/>
          </a:xfrm>
        </p:spPr>
        <p:txBody>
          <a:bodyPr>
            <a:noAutofit/>
          </a:bodyPr>
          <a:lstStyle/>
          <a:p>
            <a:r>
              <a:rPr lang="en-US" sz="3200" dirty="0"/>
              <a:t>Evaluating Accuracy of Tracks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Dark-Photon (</a:t>
            </a:r>
            <a:r>
              <a:rPr lang="en-US" i="1" dirty="0"/>
              <a:t>A’</a:t>
            </a:r>
            <a:r>
              <a:rPr lang="en-US" dirty="0"/>
              <a:t>) Search with APEX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32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3B01DEEF-A00D-2568-3A1B-6B0FC568E7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8921" y="966055"/>
                <a:ext cx="8464376" cy="1348520"/>
              </a:xfrm>
            </p:spPr>
            <p:txBody>
              <a:bodyPr/>
              <a:lstStyle/>
              <a:p>
                <a:r>
                  <a:rPr lang="en-US" dirty="0"/>
                  <a:t>Error of track-intercepts can be estimated: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rack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time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model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3B01DEEF-A00D-2568-3A1B-6B0FC568E7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8921" y="966055"/>
                <a:ext cx="8464376" cy="1348520"/>
              </a:xfrm>
              <a:blipFill>
                <a:blip r:embed="rId2"/>
                <a:stretch>
                  <a:fillRect l="-865" t="-4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00BF0F3-C01C-C3A0-8361-DB4046ABC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114" y="6403998"/>
            <a:ext cx="432403" cy="4300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225226-E51F-4C21-7E63-831ECEDCA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65" y="2725913"/>
            <a:ext cx="4204486" cy="28249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FBAFA8A-C28D-8995-0881-2017F187C395}"/>
                  </a:ext>
                </a:extLst>
              </p:cNvPr>
              <p:cNvSpPr txBox="1"/>
              <p:nvPr/>
            </p:nvSpPr>
            <p:spPr>
              <a:xfrm>
                <a:off x="598106" y="2863008"/>
                <a:ext cx="16064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Time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=4.42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FBAFA8A-C28D-8995-0881-2017F187C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06" y="2863008"/>
                <a:ext cx="1606402" cy="276999"/>
              </a:xfrm>
              <a:prstGeom prst="rect">
                <a:avLst/>
              </a:prstGeom>
              <a:blipFill>
                <a:blip r:embed="rId5"/>
                <a:stretch>
                  <a:fillRect l="-1894" r="-1515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C0869ED6-FEE2-02C1-A165-E6965BACA204}"/>
              </a:ext>
            </a:extLst>
          </p:cNvPr>
          <p:cNvSpPr txBox="1"/>
          <p:nvPr/>
        </p:nvSpPr>
        <p:spPr>
          <a:xfrm>
            <a:off x="3811263" y="5275128"/>
            <a:ext cx="10099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s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905CD6DC-D3D4-FD51-C836-C24EE3EAAD39}"/>
              </a:ext>
            </a:extLst>
          </p:cNvPr>
          <p:cNvSpPr/>
          <p:nvPr/>
        </p:nvSpPr>
        <p:spPr>
          <a:xfrm rot="16200000">
            <a:off x="4332364" y="3774414"/>
            <a:ext cx="251460" cy="564052"/>
          </a:xfrm>
          <a:prstGeom prst="down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E01EABB6-EF2F-8EDB-7216-ABCA82F43A86}"/>
              </a:ext>
            </a:extLst>
          </p:cNvPr>
          <p:cNvSpPr/>
          <p:nvPr/>
        </p:nvSpPr>
        <p:spPr>
          <a:xfrm>
            <a:off x="4086225" y="1640315"/>
            <a:ext cx="847725" cy="638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TextBox 1039">
            <a:extLst>
              <a:ext uri="{FF2B5EF4-FFF2-40B4-BE49-F238E27FC236}">
                <a16:creationId xmlns:a16="http://schemas.microsoft.com/office/drawing/2014/main" id="{BA1E891D-98AF-AAD6-0040-0E7D4972373D}"/>
              </a:ext>
            </a:extLst>
          </p:cNvPr>
          <p:cNvSpPr txBox="1"/>
          <p:nvPr/>
        </p:nvSpPr>
        <p:spPr>
          <a:xfrm>
            <a:off x="793848" y="2383575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Sys. Error of TDC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18EE88-47B5-A0E5-B4AB-DF3F0C1FE851}"/>
              </a:ext>
            </a:extLst>
          </p:cNvPr>
          <p:cNvGrpSpPr/>
          <p:nvPr/>
        </p:nvGrpSpPr>
        <p:grpSpPr>
          <a:xfrm>
            <a:off x="4721192" y="2358928"/>
            <a:ext cx="4204486" cy="3259618"/>
            <a:chOff x="4721192" y="2358928"/>
            <a:chExt cx="4204486" cy="3259618"/>
          </a:xfrm>
        </p:grpSpPr>
        <p:pic>
          <p:nvPicPr>
            <p:cNvPr id="1035" name="Picture 1034">
              <a:extLst>
                <a:ext uri="{FF2B5EF4-FFF2-40B4-BE49-F238E27FC236}">
                  <a16:creationId xmlns:a16="http://schemas.microsoft.com/office/drawing/2014/main" id="{340FFBD4-C08A-6DAF-3CA9-07C362997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62965" y="2746355"/>
              <a:ext cx="4010332" cy="2609068"/>
            </a:xfrm>
            <a:prstGeom prst="rect">
              <a:avLst/>
            </a:prstGeom>
          </p:spPr>
        </p:pic>
        <p:sp>
          <p:nvSpPr>
            <p:cNvPr id="1036" name="TextBox 1035">
              <a:extLst>
                <a:ext uri="{FF2B5EF4-FFF2-40B4-BE49-F238E27FC236}">
                  <a16:creationId xmlns:a16="http://schemas.microsoft.com/office/drawing/2014/main" id="{8EE1CA6F-91D7-151D-4D07-B29FA6154E47}"/>
                </a:ext>
              </a:extLst>
            </p:cNvPr>
            <p:cNvSpPr txBox="1"/>
            <p:nvPr/>
          </p:nvSpPr>
          <p:spPr>
            <a:xfrm>
              <a:off x="8152353" y="5249214"/>
              <a:ext cx="556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mm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37" name="TextBox 1036">
                  <a:extLst>
                    <a:ext uri="{FF2B5EF4-FFF2-40B4-BE49-F238E27FC236}">
                      <a16:creationId xmlns:a16="http://schemas.microsoft.com/office/drawing/2014/main" id="{27F0A13E-9103-1452-B29C-0450F57521F0}"/>
                    </a:ext>
                  </a:extLst>
                </p:cNvPr>
                <p:cNvSpPr txBox="1"/>
                <p:nvPr/>
              </p:nvSpPr>
              <p:spPr>
                <a:xfrm>
                  <a:off x="7381517" y="2928506"/>
                  <a:ext cx="127740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=80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37" name="TextBox 1036">
                  <a:extLst>
                    <a:ext uri="{FF2B5EF4-FFF2-40B4-BE49-F238E27FC236}">
                      <a16:creationId xmlns:a16="http://schemas.microsoft.com/office/drawing/2014/main" id="{27F0A13E-9103-1452-B29C-0450F57521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1517" y="2928506"/>
                  <a:ext cx="1277401" cy="276999"/>
                </a:xfrm>
                <a:prstGeom prst="rect">
                  <a:avLst/>
                </a:prstGeom>
                <a:blipFill>
                  <a:blip r:embed="rId7"/>
                  <a:stretch>
                    <a:fillRect r="-2871" b="-2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38" name="TextBox 1037">
                  <a:extLst>
                    <a:ext uri="{FF2B5EF4-FFF2-40B4-BE49-F238E27FC236}">
                      <a16:creationId xmlns:a16="http://schemas.microsoft.com/office/drawing/2014/main" id="{4264B9A4-DB87-A660-8AB8-2BE660AE7375}"/>
                    </a:ext>
                  </a:extLst>
                </p:cNvPr>
                <p:cNvSpPr txBox="1"/>
                <p:nvPr/>
              </p:nvSpPr>
              <p:spPr>
                <a:xfrm>
                  <a:off x="7208522" y="3207271"/>
                  <a:ext cx="150009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RMS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=8.6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38" name="TextBox 1037">
                  <a:extLst>
                    <a:ext uri="{FF2B5EF4-FFF2-40B4-BE49-F238E27FC236}">
                      <a16:creationId xmlns:a16="http://schemas.microsoft.com/office/drawing/2014/main" id="{4264B9A4-DB87-A660-8AB8-2BE660AE7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8522" y="3207271"/>
                  <a:ext cx="1500091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439" r="-813" b="-2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41" name="TextBox 1040">
                  <a:extLst>
                    <a:ext uri="{FF2B5EF4-FFF2-40B4-BE49-F238E27FC236}">
                      <a16:creationId xmlns:a16="http://schemas.microsoft.com/office/drawing/2014/main" id="{4C2CE968-EC2F-840B-D7DE-31A0537F35C4}"/>
                    </a:ext>
                  </a:extLst>
                </p:cNvPr>
                <p:cNvSpPr txBox="1"/>
                <p:nvPr/>
              </p:nvSpPr>
              <p:spPr>
                <a:xfrm>
                  <a:off x="4721192" y="2358928"/>
                  <a:ext cx="42044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Georgia" panose="02040502050405020303" pitchFamily="18" charset="0"/>
                    </a:rPr>
                    <a:t>Per-Plane Track Error from TDC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TDC</m:t>
                          </m:r>
                        </m:sub>
                      </m:sSub>
                    </m:oMath>
                  </a14:m>
                  <a:r>
                    <a:rPr lang="en-US" dirty="0">
                      <a:latin typeface="Georgia" panose="02040502050405020303" pitchFamily="18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1041" name="TextBox 1040">
                  <a:extLst>
                    <a:ext uri="{FF2B5EF4-FFF2-40B4-BE49-F238E27FC236}">
                      <a16:creationId xmlns:a16="http://schemas.microsoft.com/office/drawing/2014/main" id="{4C2CE968-EC2F-840B-D7DE-31A0537F35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1192" y="2358928"/>
                  <a:ext cx="4204486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870" t="-9836" r="-87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43" name="TextBox 1042">
                <a:extLst>
                  <a:ext uri="{FF2B5EF4-FFF2-40B4-BE49-F238E27FC236}">
                    <a16:creationId xmlns:a16="http://schemas.microsoft.com/office/drawing/2014/main" id="{3A8DF55A-1785-A320-8EC9-2E09D05BD001}"/>
                  </a:ext>
                </a:extLst>
              </p:cNvPr>
              <p:cNvSpPr txBox="1"/>
              <p:nvPr/>
            </p:nvSpPr>
            <p:spPr>
              <a:xfrm>
                <a:off x="3395574" y="5700603"/>
                <a:ext cx="2534446" cy="52322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time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μm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43" name="TextBox 1042">
                <a:extLst>
                  <a:ext uri="{FF2B5EF4-FFF2-40B4-BE49-F238E27FC236}">
                    <a16:creationId xmlns:a16="http://schemas.microsoft.com/office/drawing/2014/main" id="{3A8DF55A-1785-A320-8EC9-2E09D05BD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574" y="5700603"/>
                <a:ext cx="253444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815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0" name="Straight Connector 1089">
            <a:extLst>
              <a:ext uri="{FF2B5EF4-FFF2-40B4-BE49-F238E27FC236}">
                <a16:creationId xmlns:a16="http://schemas.microsoft.com/office/drawing/2014/main" id="{5315FEC7-E1F4-A8C6-5D7E-8E5AA97E2545}"/>
              </a:ext>
            </a:extLst>
          </p:cNvPr>
          <p:cNvCxnSpPr>
            <a:cxnSpLocks/>
          </p:cNvCxnSpPr>
          <p:nvPr/>
        </p:nvCxnSpPr>
        <p:spPr>
          <a:xfrm>
            <a:off x="7132637" y="3397250"/>
            <a:ext cx="0" cy="1527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4" name="Straight Connector 1083">
            <a:extLst>
              <a:ext uri="{FF2B5EF4-FFF2-40B4-BE49-F238E27FC236}">
                <a16:creationId xmlns:a16="http://schemas.microsoft.com/office/drawing/2014/main" id="{98E85836-FE8B-BCC5-4690-88F2ECA06D6A}"/>
              </a:ext>
            </a:extLst>
          </p:cNvPr>
          <p:cNvCxnSpPr>
            <a:stCxn id="1077" idx="6"/>
            <a:endCxn id="1078" idx="2"/>
          </p:cNvCxnSpPr>
          <p:nvPr/>
        </p:nvCxnSpPr>
        <p:spPr>
          <a:xfrm flipV="1">
            <a:off x="5773669" y="4578159"/>
            <a:ext cx="2710654" cy="256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175027"/>
            <a:ext cx="8464378" cy="487490"/>
          </a:xfrm>
        </p:spPr>
        <p:txBody>
          <a:bodyPr>
            <a:noAutofit/>
          </a:bodyPr>
          <a:lstStyle/>
          <a:p>
            <a:r>
              <a:rPr lang="en-US" sz="3200" dirty="0"/>
              <a:t>Evaluating Accuracy of Tracks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Dark-Photon (</a:t>
            </a:r>
            <a:r>
              <a:rPr lang="en-US" i="1" dirty="0"/>
              <a:t>A’</a:t>
            </a:r>
            <a:r>
              <a:rPr lang="en-US" dirty="0"/>
              <a:t>) Search with APEX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3B01DEEF-A00D-2568-3A1B-6B0FC568E7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8921" y="966055"/>
                <a:ext cx="8464376" cy="1348520"/>
              </a:xfrm>
            </p:spPr>
            <p:txBody>
              <a:bodyPr/>
              <a:lstStyle/>
              <a:p>
                <a:r>
                  <a:rPr lang="en-US" dirty="0"/>
                  <a:t>Error of track-intercepts can be estimated: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rack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time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model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3B01DEEF-A00D-2568-3A1B-6B0FC568E7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8921" y="966055"/>
                <a:ext cx="8464376" cy="1348520"/>
              </a:xfrm>
              <a:blipFill>
                <a:blip r:embed="rId2"/>
                <a:stretch>
                  <a:fillRect l="-865" t="-4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00BF0F3-C01C-C3A0-8361-DB4046ABC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114" y="6403998"/>
            <a:ext cx="432403" cy="430040"/>
          </a:xfrm>
          <a:prstGeom prst="rect">
            <a:avLst/>
          </a:prstGeom>
        </p:spPr>
      </p:pic>
      <p:sp>
        <p:nvSpPr>
          <p:cNvPr id="1039" name="Rectangle 1038">
            <a:extLst>
              <a:ext uri="{FF2B5EF4-FFF2-40B4-BE49-F238E27FC236}">
                <a16:creationId xmlns:a16="http://schemas.microsoft.com/office/drawing/2014/main" id="{E01EABB6-EF2F-8EDB-7216-ABCA82F43A86}"/>
              </a:ext>
            </a:extLst>
          </p:cNvPr>
          <p:cNvSpPr/>
          <p:nvPr/>
        </p:nvSpPr>
        <p:spPr>
          <a:xfrm>
            <a:off x="5257800" y="1652016"/>
            <a:ext cx="1114425" cy="638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67AE3E-8E7A-7ECE-0C05-016AFD7AD490}"/>
              </a:ext>
            </a:extLst>
          </p:cNvPr>
          <p:cNvSpPr txBox="1"/>
          <p:nvPr/>
        </p:nvSpPr>
        <p:spPr>
          <a:xfrm>
            <a:off x="447675" y="2491907"/>
            <a:ext cx="8325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time-to-distance model is imperfect, there can be </a:t>
            </a:r>
            <a:r>
              <a:rPr lang="en-US" b="1" dirty="0"/>
              <a:t>periodic error</a:t>
            </a:r>
            <a:r>
              <a:rPr lang="en-US" dirty="0"/>
              <a:t> of plane-intercept!   </a:t>
            </a:r>
          </a:p>
        </p:txBody>
      </p:sp>
      <p:cxnSp>
        <p:nvCxnSpPr>
          <p:cNvPr id="1034" name="Straight Connector 1033">
            <a:extLst>
              <a:ext uri="{FF2B5EF4-FFF2-40B4-BE49-F238E27FC236}">
                <a16:creationId xmlns:a16="http://schemas.microsoft.com/office/drawing/2014/main" id="{C03E22A4-AF31-0224-FFF9-C79793F26759}"/>
              </a:ext>
            </a:extLst>
          </p:cNvPr>
          <p:cNvCxnSpPr>
            <a:cxnSpLocks/>
          </p:cNvCxnSpPr>
          <p:nvPr/>
        </p:nvCxnSpPr>
        <p:spPr>
          <a:xfrm>
            <a:off x="6129699" y="3613593"/>
            <a:ext cx="198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6" name="Oval 1045">
            <a:extLst>
              <a:ext uri="{FF2B5EF4-FFF2-40B4-BE49-F238E27FC236}">
                <a16:creationId xmlns:a16="http://schemas.microsoft.com/office/drawing/2014/main" id="{5199C0DF-46F5-25BA-118E-3F5ED6A374A5}"/>
              </a:ext>
            </a:extLst>
          </p:cNvPr>
          <p:cNvSpPr/>
          <p:nvPr/>
        </p:nvSpPr>
        <p:spPr>
          <a:xfrm>
            <a:off x="7094071" y="4543234"/>
            <a:ext cx="69850" cy="698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2" name="Straight Connector 1051">
            <a:extLst>
              <a:ext uri="{FF2B5EF4-FFF2-40B4-BE49-F238E27FC236}">
                <a16:creationId xmlns:a16="http://schemas.microsoft.com/office/drawing/2014/main" id="{F812C7E7-1C23-52C8-D4AD-C03E329F02B1}"/>
              </a:ext>
            </a:extLst>
          </p:cNvPr>
          <p:cNvCxnSpPr>
            <a:cxnSpLocks/>
          </p:cNvCxnSpPr>
          <p:nvPr/>
        </p:nvCxnSpPr>
        <p:spPr>
          <a:xfrm>
            <a:off x="6415847" y="3613593"/>
            <a:ext cx="0" cy="195186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4" name="Straight Connector 1053">
            <a:extLst>
              <a:ext uri="{FF2B5EF4-FFF2-40B4-BE49-F238E27FC236}">
                <a16:creationId xmlns:a16="http://schemas.microsoft.com/office/drawing/2014/main" id="{849296DE-DDBB-121B-2B41-F5497D67D02B}"/>
              </a:ext>
            </a:extLst>
          </p:cNvPr>
          <p:cNvCxnSpPr>
            <a:cxnSpLocks/>
          </p:cNvCxnSpPr>
          <p:nvPr/>
        </p:nvCxnSpPr>
        <p:spPr>
          <a:xfrm>
            <a:off x="7968223" y="3613593"/>
            <a:ext cx="0" cy="1906246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Straight Arrow Connector 1055">
            <a:extLst>
              <a:ext uri="{FF2B5EF4-FFF2-40B4-BE49-F238E27FC236}">
                <a16:creationId xmlns:a16="http://schemas.microsoft.com/office/drawing/2014/main" id="{D19D7D74-F77B-867C-2071-F44E12836315}"/>
              </a:ext>
            </a:extLst>
          </p:cNvPr>
          <p:cNvCxnSpPr>
            <a:cxnSpLocks/>
          </p:cNvCxnSpPr>
          <p:nvPr/>
        </p:nvCxnSpPr>
        <p:spPr>
          <a:xfrm flipV="1">
            <a:off x="5479888" y="3190745"/>
            <a:ext cx="2423572" cy="2774828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7" name="TextBox 1056">
                <a:extLst>
                  <a:ext uri="{FF2B5EF4-FFF2-40B4-BE49-F238E27FC236}">
                    <a16:creationId xmlns:a16="http://schemas.microsoft.com/office/drawing/2014/main" id="{E970D665-B085-BE1F-2019-193599D9018E}"/>
                  </a:ext>
                </a:extLst>
              </p:cNvPr>
              <p:cNvSpPr txBox="1"/>
              <p:nvPr/>
            </p:nvSpPr>
            <p:spPr>
              <a:xfrm>
                <a:off x="7954833" y="2962082"/>
                <a:ext cx="310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57" name="TextBox 1056">
                <a:extLst>
                  <a:ext uri="{FF2B5EF4-FFF2-40B4-BE49-F238E27FC236}">
                    <a16:creationId xmlns:a16="http://schemas.microsoft.com/office/drawing/2014/main" id="{E970D665-B085-BE1F-2019-193599D90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833" y="2962082"/>
                <a:ext cx="310470" cy="276999"/>
              </a:xfrm>
              <a:prstGeom prst="rect">
                <a:avLst/>
              </a:prstGeom>
              <a:blipFill>
                <a:blip r:embed="rId4"/>
                <a:stretch>
                  <a:fillRect l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73" name="Straight Connector 1072">
            <a:extLst>
              <a:ext uri="{FF2B5EF4-FFF2-40B4-BE49-F238E27FC236}">
                <a16:creationId xmlns:a16="http://schemas.microsoft.com/office/drawing/2014/main" id="{4694DEDE-6BBC-580A-1C25-834998093EED}"/>
              </a:ext>
            </a:extLst>
          </p:cNvPr>
          <p:cNvCxnSpPr>
            <a:cxnSpLocks/>
          </p:cNvCxnSpPr>
          <p:nvPr/>
        </p:nvCxnSpPr>
        <p:spPr>
          <a:xfrm>
            <a:off x="6129699" y="5570318"/>
            <a:ext cx="198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7" name="Oval 1076">
            <a:extLst>
              <a:ext uri="{FF2B5EF4-FFF2-40B4-BE49-F238E27FC236}">
                <a16:creationId xmlns:a16="http://schemas.microsoft.com/office/drawing/2014/main" id="{F5A78601-6095-2154-EA56-31A1D2B09296}"/>
              </a:ext>
            </a:extLst>
          </p:cNvPr>
          <p:cNvSpPr/>
          <p:nvPr/>
        </p:nvSpPr>
        <p:spPr>
          <a:xfrm>
            <a:off x="5703819" y="4545794"/>
            <a:ext cx="69850" cy="698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Oval 1077">
            <a:extLst>
              <a:ext uri="{FF2B5EF4-FFF2-40B4-BE49-F238E27FC236}">
                <a16:creationId xmlns:a16="http://schemas.microsoft.com/office/drawing/2014/main" id="{55B53584-BD95-51DC-2113-388DD5C5C623}"/>
              </a:ext>
            </a:extLst>
          </p:cNvPr>
          <p:cNvSpPr/>
          <p:nvPr/>
        </p:nvSpPr>
        <p:spPr>
          <a:xfrm>
            <a:off x="8484323" y="4543234"/>
            <a:ext cx="69850" cy="698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7" name="Straight Connector 1086">
            <a:extLst>
              <a:ext uri="{FF2B5EF4-FFF2-40B4-BE49-F238E27FC236}">
                <a16:creationId xmlns:a16="http://schemas.microsoft.com/office/drawing/2014/main" id="{2B340E36-E68D-F448-B5A7-3872BDE2C164}"/>
              </a:ext>
            </a:extLst>
          </p:cNvPr>
          <p:cNvCxnSpPr/>
          <p:nvPr/>
        </p:nvCxnSpPr>
        <p:spPr>
          <a:xfrm>
            <a:off x="6684962" y="4580719"/>
            <a:ext cx="0" cy="3462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2" name="Straight Connector 1091">
            <a:extLst>
              <a:ext uri="{FF2B5EF4-FFF2-40B4-BE49-F238E27FC236}">
                <a16:creationId xmlns:a16="http://schemas.microsoft.com/office/drawing/2014/main" id="{F0516DEC-79FC-45C5-5555-813033E16EAE}"/>
              </a:ext>
            </a:extLst>
          </p:cNvPr>
          <p:cNvCxnSpPr/>
          <p:nvPr/>
        </p:nvCxnSpPr>
        <p:spPr>
          <a:xfrm>
            <a:off x="6684962" y="4891088"/>
            <a:ext cx="447675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4" name="TextBox 1093">
                <a:extLst>
                  <a:ext uri="{FF2B5EF4-FFF2-40B4-BE49-F238E27FC236}">
                    <a16:creationId xmlns:a16="http://schemas.microsoft.com/office/drawing/2014/main" id="{0B48DF36-899D-C1BA-6D20-86CCF2286926}"/>
                  </a:ext>
                </a:extLst>
              </p:cNvPr>
              <p:cNvSpPr txBox="1"/>
              <p:nvPr/>
            </p:nvSpPr>
            <p:spPr>
              <a:xfrm>
                <a:off x="6415847" y="4924425"/>
                <a:ext cx="4881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Track</m:t>
                          </m:r>
                        </m:sub>
                      </m:sSub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094" name="TextBox 1093">
                <a:extLst>
                  <a:ext uri="{FF2B5EF4-FFF2-40B4-BE49-F238E27FC236}">
                    <a16:creationId xmlns:a16="http://schemas.microsoft.com/office/drawing/2014/main" id="{0B48DF36-899D-C1BA-6D20-86CCF2286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847" y="4924425"/>
                <a:ext cx="488157" cy="369332"/>
              </a:xfrm>
              <a:prstGeom prst="rect">
                <a:avLst/>
              </a:prstGeom>
              <a:blipFill>
                <a:blip r:embed="rId5"/>
                <a:stretch>
                  <a:fillRect r="-50617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5" name="TextBox 1094">
                <a:extLst>
                  <a:ext uri="{FF2B5EF4-FFF2-40B4-BE49-F238E27FC236}">
                    <a16:creationId xmlns:a16="http://schemas.microsoft.com/office/drawing/2014/main" id="{87204737-1ABF-8E6D-43C4-98A6EE22ECD7}"/>
                  </a:ext>
                </a:extLst>
              </p:cNvPr>
              <p:cNvSpPr txBox="1"/>
              <p:nvPr/>
            </p:nvSpPr>
            <p:spPr>
              <a:xfrm>
                <a:off x="7305782" y="4922639"/>
                <a:ext cx="4881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Wire</m:t>
                          </m:r>
                        </m:sub>
                      </m:sSub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095" name="TextBox 1094">
                <a:extLst>
                  <a:ext uri="{FF2B5EF4-FFF2-40B4-BE49-F238E27FC236}">
                    <a16:creationId xmlns:a16="http://schemas.microsoft.com/office/drawing/2014/main" id="{87204737-1ABF-8E6D-43C4-98A6EE22E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782" y="4922639"/>
                <a:ext cx="488157" cy="369332"/>
              </a:xfrm>
              <a:prstGeom prst="rect">
                <a:avLst/>
              </a:prstGeom>
              <a:blipFill>
                <a:blip r:embed="rId6"/>
                <a:stretch>
                  <a:fillRect r="-38272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6" name="Straight Connector 1095">
            <a:extLst>
              <a:ext uri="{FF2B5EF4-FFF2-40B4-BE49-F238E27FC236}">
                <a16:creationId xmlns:a16="http://schemas.microsoft.com/office/drawing/2014/main" id="{B8E4BB61-E611-3731-71C6-55F48D6A0EB3}"/>
              </a:ext>
            </a:extLst>
          </p:cNvPr>
          <p:cNvCxnSpPr>
            <a:cxnSpLocks/>
          </p:cNvCxnSpPr>
          <p:nvPr/>
        </p:nvCxnSpPr>
        <p:spPr>
          <a:xfrm flipH="1">
            <a:off x="6581775" y="4926985"/>
            <a:ext cx="103187" cy="1284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8" name="Straight Connector 1097">
            <a:extLst>
              <a:ext uri="{FF2B5EF4-FFF2-40B4-BE49-F238E27FC236}">
                <a16:creationId xmlns:a16="http://schemas.microsoft.com/office/drawing/2014/main" id="{85640065-B6CC-A653-1150-EEC213477305}"/>
              </a:ext>
            </a:extLst>
          </p:cNvPr>
          <p:cNvCxnSpPr>
            <a:cxnSpLocks/>
          </p:cNvCxnSpPr>
          <p:nvPr/>
        </p:nvCxnSpPr>
        <p:spPr>
          <a:xfrm>
            <a:off x="7132857" y="4926985"/>
            <a:ext cx="277593" cy="1284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BB1581A3-33F8-7648-BE59-454625A358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 t="16666" r="8448" b="6216"/>
          <a:stretch/>
        </p:blipFill>
        <p:spPr bwMode="auto">
          <a:xfrm>
            <a:off x="679601" y="3286949"/>
            <a:ext cx="4296942" cy="28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02" name="Straight Connector 1101">
            <a:extLst>
              <a:ext uri="{FF2B5EF4-FFF2-40B4-BE49-F238E27FC236}">
                <a16:creationId xmlns:a16="http://schemas.microsoft.com/office/drawing/2014/main" id="{76ABA7D4-E015-6A2D-D9DD-83E1B9FB3FED}"/>
              </a:ext>
            </a:extLst>
          </p:cNvPr>
          <p:cNvCxnSpPr>
            <a:cxnSpLocks/>
          </p:cNvCxnSpPr>
          <p:nvPr/>
        </p:nvCxnSpPr>
        <p:spPr>
          <a:xfrm>
            <a:off x="6418579" y="3397250"/>
            <a:ext cx="0" cy="218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4" name="Straight Connector 1103">
            <a:extLst>
              <a:ext uri="{FF2B5EF4-FFF2-40B4-BE49-F238E27FC236}">
                <a16:creationId xmlns:a16="http://schemas.microsoft.com/office/drawing/2014/main" id="{E91DF359-5AC7-4606-289B-C565500B581B}"/>
              </a:ext>
            </a:extLst>
          </p:cNvPr>
          <p:cNvCxnSpPr>
            <a:cxnSpLocks/>
          </p:cNvCxnSpPr>
          <p:nvPr/>
        </p:nvCxnSpPr>
        <p:spPr>
          <a:xfrm>
            <a:off x="6418579" y="3494088"/>
            <a:ext cx="714058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8" name="TextBox 1107">
                <a:extLst>
                  <a:ext uri="{FF2B5EF4-FFF2-40B4-BE49-F238E27FC236}">
                    <a16:creationId xmlns:a16="http://schemas.microsoft.com/office/drawing/2014/main" id="{0F25CA88-8D0B-E381-DA24-3BE74A21A41B}"/>
                  </a:ext>
                </a:extLst>
              </p:cNvPr>
              <p:cNvSpPr txBox="1"/>
              <p:nvPr/>
            </p:nvSpPr>
            <p:spPr>
              <a:xfrm>
                <a:off x="6337696" y="3026038"/>
                <a:ext cx="4881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2.1 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08" name="TextBox 1107">
                <a:extLst>
                  <a:ext uri="{FF2B5EF4-FFF2-40B4-BE49-F238E27FC236}">
                    <a16:creationId xmlns:a16="http://schemas.microsoft.com/office/drawing/2014/main" id="{0F25CA88-8D0B-E381-DA24-3BE74A21A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696" y="3026038"/>
                <a:ext cx="488157" cy="369332"/>
              </a:xfrm>
              <a:prstGeom prst="rect">
                <a:avLst/>
              </a:prstGeom>
              <a:blipFill>
                <a:blip r:embed="rId8"/>
                <a:stretch>
                  <a:fillRect r="-8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0" name="TextBox 1109">
                <a:extLst>
                  <a:ext uri="{FF2B5EF4-FFF2-40B4-BE49-F238E27FC236}">
                    <a16:creationId xmlns:a16="http://schemas.microsoft.com/office/drawing/2014/main" id="{130F87C6-19D0-36D7-6904-7938458BE9EA}"/>
                  </a:ext>
                </a:extLst>
              </p:cNvPr>
              <p:cNvSpPr txBox="1"/>
              <p:nvPr/>
            </p:nvSpPr>
            <p:spPr>
              <a:xfrm>
                <a:off x="3017222" y="6098004"/>
                <a:ext cx="195932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Track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Wire</m:t>
                        </m:r>
                      </m:sub>
                    </m:sSub>
                  </m:oMath>
                </a14:m>
                <a:r>
                  <a:rPr lang="en-US" dirty="0"/>
                  <a:t> (m)</a:t>
                </a:r>
              </a:p>
            </p:txBody>
          </p:sp>
        </mc:Choice>
        <mc:Fallback xmlns="">
          <p:sp>
            <p:nvSpPr>
              <p:cNvPr id="1110" name="TextBox 1109">
                <a:extLst>
                  <a:ext uri="{FF2B5EF4-FFF2-40B4-BE49-F238E27FC236}">
                    <a16:creationId xmlns:a16="http://schemas.microsoft.com/office/drawing/2014/main" id="{130F87C6-19D0-36D7-6904-7938458BE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222" y="6098004"/>
                <a:ext cx="1959321" cy="369332"/>
              </a:xfrm>
              <a:prstGeom prst="rect">
                <a:avLst/>
              </a:prstGeom>
              <a:blipFill>
                <a:blip r:embed="rId9"/>
                <a:stretch>
                  <a:fillRect t="-8197" r="-249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1" name="TextBox 1110">
                <a:extLst>
                  <a:ext uri="{FF2B5EF4-FFF2-40B4-BE49-F238E27FC236}">
                    <a16:creationId xmlns:a16="http://schemas.microsoft.com/office/drawing/2014/main" id="{01B79096-5458-52B3-7237-98487876E9A7}"/>
                  </a:ext>
                </a:extLst>
              </p:cNvPr>
              <p:cNvSpPr txBox="1"/>
              <p:nvPr/>
            </p:nvSpPr>
            <p:spPr>
              <a:xfrm>
                <a:off x="1175776" y="3426427"/>
                <a:ext cx="19994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model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8.8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μm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111" name="TextBox 1110">
                <a:extLst>
                  <a:ext uri="{FF2B5EF4-FFF2-40B4-BE49-F238E27FC236}">
                    <a16:creationId xmlns:a16="http://schemas.microsoft.com/office/drawing/2014/main" id="{01B79096-5458-52B3-7237-98487876E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776" y="3426427"/>
                <a:ext cx="1999458" cy="307777"/>
              </a:xfrm>
              <a:prstGeom prst="rect">
                <a:avLst/>
              </a:prstGeom>
              <a:blipFill>
                <a:blip r:embed="rId10"/>
                <a:stretch>
                  <a:fillRect l="-1220" r="-2744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47624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175027"/>
            <a:ext cx="8464378" cy="487490"/>
          </a:xfrm>
        </p:spPr>
        <p:txBody>
          <a:bodyPr>
            <a:noAutofit/>
          </a:bodyPr>
          <a:lstStyle/>
          <a:p>
            <a:r>
              <a:rPr lang="en-US" sz="3200" dirty="0"/>
              <a:t>Evaluating Accuracy of Tracks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Dark-Photon (</a:t>
            </a:r>
            <a:r>
              <a:rPr lang="en-US" i="1" dirty="0"/>
              <a:t>A’</a:t>
            </a:r>
            <a:r>
              <a:rPr lang="en-US" dirty="0"/>
              <a:t>) Search with APEX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3B01DEEF-A00D-2568-3A1B-6B0FC568E7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8921" y="966055"/>
                <a:ext cx="8464376" cy="1348520"/>
              </a:xfrm>
            </p:spPr>
            <p:txBody>
              <a:bodyPr/>
              <a:lstStyle/>
              <a:p>
                <a:r>
                  <a:rPr lang="en-US" dirty="0"/>
                  <a:t>Error of track-intercepts can be estimated: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rack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time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model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3B01DEEF-A00D-2568-3A1B-6B0FC568E7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8921" y="966055"/>
                <a:ext cx="8464376" cy="1348520"/>
              </a:xfrm>
              <a:blipFill>
                <a:blip r:embed="rId2"/>
                <a:stretch>
                  <a:fillRect l="-865" t="-4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00BF0F3-C01C-C3A0-8361-DB4046ABC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114" y="6403998"/>
            <a:ext cx="432403" cy="4300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B01E55-2B71-1D83-5974-68A2C5C4CD1A}"/>
                  </a:ext>
                </a:extLst>
              </p:cNvPr>
              <p:cNvSpPr txBox="1"/>
              <p:nvPr/>
            </p:nvSpPr>
            <p:spPr>
              <a:xfrm>
                <a:off x="1495437" y="3038360"/>
                <a:ext cx="6957050" cy="539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rack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80 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μm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μm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9 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μ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B01E55-2B71-1D83-5974-68A2C5C4C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437" y="3038360"/>
                <a:ext cx="6957050" cy="5395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D80FC8-C19D-73F3-0472-4C688B0137D1}"/>
                  </a:ext>
                </a:extLst>
              </p:cNvPr>
              <p:cNvSpPr txBox="1"/>
              <p:nvPr/>
            </p:nvSpPr>
            <p:spPr>
              <a:xfrm>
                <a:off x="1495437" y="3993568"/>
                <a:ext cx="6957050" cy="539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rack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80 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μm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μm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μ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D80FC8-C19D-73F3-0472-4C688B013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437" y="3993568"/>
                <a:ext cx="6957050" cy="5395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7922706-3269-B31F-FA3C-A68E3239B548}"/>
              </a:ext>
            </a:extLst>
          </p:cNvPr>
          <p:cNvSpPr txBox="1"/>
          <p:nvPr/>
        </p:nvSpPr>
        <p:spPr>
          <a:xfrm>
            <a:off x="1068627" y="3185584"/>
            <a:ext cx="923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Pre-fix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21D5BA-F0AA-093E-1FEF-144B4FF8759D}"/>
              </a:ext>
            </a:extLst>
          </p:cNvPr>
          <p:cNvSpPr txBox="1"/>
          <p:nvPr/>
        </p:nvSpPr>
        <p:spPr>
          <a:xfrm>
            <a:off x="983975" y="4131023"/>
            <a:ext cx="1092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Post-fix</a:t>
            </a:r>
          </a:p>
        </p:txBody>
      </p:sp>
    </p:spTree>
    <p:extLst>
      <p:ext uri="{BB962C8B-B14F-4D97-AF65-F5344CB8AC3E}">
        <p14:creationId xmlns:p14="http://schemas.microsoft.com/office/powerpoint/2010/main" val="9141903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175027"/>
            <a:ext cx="8464378" cy="487490"/>
          </a:xfrm>
        </p:spPr>
        <p:txBody>
          <a:bodyPr>
            <a:noAutofit/>
          </a:bodyPr>
          <a:lstStyle/>
          <a:p>
            <a:r>
              <a:rPr lang="en-US" sz="3200" dirty="0"/>
              <a:t>Analysis: Results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Dark-Photon (</a:t>
            </a:r>
            <a:r>
              <a:rPr lang="en-US" i="1" dirty="0"/>
              <a:t>A’</a:t>
            </a:r>
            <a:r>
              <a:rPr lang="en-US" dirty="0"/>
              <a:t>) Search with APEX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BF0F3-C01C-C3A0-8361-DB4046ABC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114" y="6403998"/>
            <a:ext cx="432403" cy="430040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7AAA111-3D77-4BC8-A0B0-2F267DB77F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5865707"/>
              </p:ext>
            </p:extLst>
          </p:nvPr>
        </p:nvGraphicFramePr>
        <p:xfrm>
          <a:off x="390092" y="1698618"/>
          <a:ext cx="7902030" cy="4441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DB3263-92E4-3ADF-F7F7-273BD103EA6D}"/>
                  </a:ext>
                </a:extLst>
              </p:cNvPr>
              <p:cNvSpPr txBox="1"/>
              <p:nvPr/>
            </p:nvSpPr>
            <p:spPr>
              <a:xfrm>
                <a:off x="1800690" y="876127"/>
                <a:ext cx="5791200" cy="793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i="0" dirty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sz="2400" i="0" dirty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400" i="0" dirty="0">
                              <a:latin typeface="Cambria Math" panose="02040503050406030204" pitchFamily="18" charset="0"/>
                            </a:rPr>
                            <m:t>Evts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m:rPr>
                              <m:sty m:val="p"/>
                            </m:rPr>
                            <a:rPr lang="en-US" sz="2400" i="0" dirty="0">
                              <a:latin typeface="Cambria Math" panose="02040503050406030204" pitchFamily="18" charset="0"/>
                            </a:rPr>
                            <m:t>with</m:t>
                          </m:r>
                          <m:r>
                            <a:rPr lang="en-US" sz="2400" i="0" dirty="0">
                              <a:latin typeface="Cambria Math" panose="02040503050406030204" pitchFamily="18" charset="0"/>
                            </a:rPr>
                            <m:t> ≥1 </m:t>
                          </m:r>
                          <m:r>
                            <m:rPr>
                              <m:sty m:val="p"/>
                            </m:rPr>
                            <a:rPr lang="en-US" sz="2400" i="0" dirty="0">
                              <a:latin typeface="Cambria Math" panose="02040503050406030204" pitchFamily="18" charset="0"/>
                            </a:rPr>
                            <m:t>good</m:t>
                          </m:r>
                          <m:r>
                            <a:rPr lang="en-US" sz="2400" i="0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i="0" dirty="0">
                              <a:latin typeface="Cambria Math" panose="02040503050406030204" pitchFamily="18" charset="0"/>
                            </a:rPr>
                            <m:t>track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i="0" dirty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sz="2400" i="0" dirty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400" i="0" dirty="0">
                              <a:latin typeface="Cambria Math" panose="02040503050406030204" pitchFamily="18" charset="0"/>
                            </a:rPr>
                            <m:t>Evts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with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coincidence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DB3263-92E4-3ADF-F7F7-273BD103E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690" y="876127"/>
                <a:ext cx="5791200" cy="7937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31352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5CB08C-C195-85D2-4F15-3EAA31BA3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31" y="1681575"/>
            <a:ext cx="7627737" cy="43367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175027"/>
            <a:ext cx="8464378" cy="487490"/>
          </a:xfrm>
        </p:spPr>
        <p:txBody>
          <a:bodyPr>
            <a:noAutofit/>
          </a:bodyPr>
          <a:lstStyle/>
          <a:p>
            <a:r>
              <a:rPr lang="en-US" sz="3200" dirty="0"/>
              <a:t>Analysis: Results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Dark-Photon (</a:t>
            </a:r>
            <a:r>
              <a:rPr lang="en-US" i="1" dirty="0"/>
              <a:t>A’</a:t>
            </a:r>
            <a:r>
              <a:rPr lang="en-US" dirty="0"/>
              <a:t>) Search with APEX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BF0F3-C01C-C3A0-8361-DB4046ABC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114" y="6403998"/>
            <a:ext cx="432403" cy="4300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8195E4C-2335-A207-9A49-B14A7D617E3B}"/>
              </a:ext>
            </a:extLst>
          </p:cNvPr>
          <p:cNvSpPr txBox="1"/>
          <p:nvPr/>
        </p:nvSpPr>
        <p:spPr>
          <a:xfrm>
            <a:off x="1082730" y="5947840"/>
            <a:ext cx="736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Run Number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8DACF1-C4E7-C232-E06D-A53AC7BE083C}"/>
              </a:ext>
            </a:extLst>
          </p:cNvPr>
          <p:cNvGrpSpPr/>
          <p:nvPr/>
        </p:nvGrpSpPr>
        <p:grpSpPr>
          <a:xfrm>
            <a:off x="5748483" y="4589958"/>
            <a:ext cx="2248361" cy="986828"/>
            <a:chOff x="6066535" y="4479208"/>
            <a:chExt cx="2248361" cy="98682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A46B026-6C7C-225E-D11F-EA402B87FB9B}"/>
                </a:ext>
              </a:extLst>
            </p:cNvPr>
            <p:cNvSpPr/>
            <p:nvPr/>
          </p:nvSpPr>
          <p:spPr>
            <a:xfrm>
              <a:off x="6066535" y="4479208"/>
              <a:ext cx="2248034" cy="9868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96D90C-F4E3-A04E-9233-BED6D965ED2D}"/>
                </a:ext>
              </a:extLst>
            </p:cNvPr>
            <p:cNvSpPr txBox="1"/>
            <p:nvPr/>
          </p:nvSpPr>
          <p:spPr>
            <a:xfrm>
              <a:off x="6453721" y="4543732"/>
              <a:ext cx="1861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Pre-Optimization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FC72664-C66E-02E8-241F-933E85EE1E56}"/>
                </a:ext>
              </a:extLst>
            </p:cNvPr>
            <p:cNvSpPr txBox="1"/>
            <p:nvPr/>
          </p:nvSpPr>
          <p:spPr>
            <a:xfrm>
              <a:off x="6453721" y="5004884"/>
              <a:ext cx="1861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Post-Optimization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9036372-99C6-12F2-FB70-389DB7B9045A}"/>
                </a:ext>
              </a:extLst>
            </p:cNvPr>
            <p:cNvSpPr/>
            <p:nvPr/>
          </p:nvSpPr>
          <p:spPr>
            <a:xfrm>
              <a:off x="6296659" y="5166690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B39DAAC-00A1-D3AB-5421-C4CBC47C90EB}"/>
                </a:ext>
              </a:extLst>
            </p:cNvPr>
            <p:cNvSpPr/>
            <p:nvPr/>
          </p:nvSpPr>
          <p:spPr>
            <a:xfrm>
              <a:off x="6296659" y="470553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087E0E-5231-5C66-52DE-FAEB373AC2AE}"/>
                  </a:ext>
                </a:extLst>
              </p:cNvPr>
              <p:cNvSpPr txBox="1"/>
              <p:nvPr/>
            </p:nvSpPr>
            <p:spPr>
              <a:xfrm>
                <a:off x="1800690" y="805777"/>
                <a:ext cx="5791200" cy="793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i="0" dirty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sz="2400" i="0" dirty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400" i="0" dirty="0">
                              <a:latin typeface="Cambria Math" panose="02040503050406030204" pitchFamily="18" charset="0"/>
                            </a:rPr>
                            <m:t>Evts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m:rPr>
                              <m:sty m:val="p"/>
                            </m:rPr>
                            <a:rPr lang="en-US" sz="2400" i="0" dirty="0">
                              <a:latin typeface="Cambria Math" panose="02040503050406030204" pitchFamily="18" charset="0"/>
                            </a:rPr>
                            <m:t>with</m:t>
                          </m:r>
                          <m:r>
                            <a:rPr lang="en-US" sz="2400" i="0" dirty="0">
                              <a:latin typeface="Cambria Math" panose="02040503050406030204" pitchFamily="18" charset="0"/>
                            </a:rPr>
                            <m:t> ≥1 </m:t>
                          </m:r>
                          <m:r>
                            <m:rPr>
                              <m:sty m:val="p"/>
                            </m:rPr>
                            <a:rPr lang="en-US" sz="2400" i="0" dirty="0">
                              <a:latin typeface="Cambria Math" panose="02040503050406030204" pitchFamily="18" charset="0"/>
                            </a:rPr>
                            <m:t>good</m:t>
                          </m:r>
                          <m:r>
                            <a:rPr lang="en-US" sz="2400" i="0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i="0" dirty="0">
                              <a:latin typeface="Cambria Math" panose="02040503050406030204" pitchFamily="18" charset="0"/>
                            </a:rPr>
                            <m:t>track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i="0" dirty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sz="2400" i="0" dirty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400" i="0" dirty="0">
                              <a:latin typeface="Cambria Math" panose="02040503050406030204" pitchFamily="18" charset="0"/>
                            </a:rPr>
                            <m:t>Evts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with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coincidence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087E0E-5231-5C66-52DE-FAEB373AC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690" y="805777"/>
                <a:ext cx="5791200" cy="7937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77224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C57D73-D31E-F67F-196A-554AC81E6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693" y="2404488"/>
            <a:ext cx="2193043" cy="2860654"/>
          </a:xfrm>
          <a:prstGeom prst="rect">
            <a:avLst/>
          </a:prstGeom>
        </p:spPr>
      </p:pic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7AD1DBA-39C4-845C-5E43-FAECD8A05A1D}"/>
              </a:ext>
            </a:extLst>
          </p:cNvPr>
          <p:cNvCxnSpPr>
            <a:cxnSpLocks/>
          </p:cNvCxnSpPr>
          <p:nvPr/>
        </p:nvCxnSpPr>
        <p:spPr>
          <a:xfrm>
            <a:off x="5002451" y="2551317"/>
            <a:ext cx="0" cy="10174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175027"/>
            <a:ext cx="8464378" cy="487490"/>
          </a:xfrm>
        </p:spPr>
        <p:txBody>
          <a:bodyPr>
            <a:noAutofit/>
          </a:bodyPr>
          <a:lstStyle/>
          <a:p>
            <a:r>
              <a:rPr lang="en-US" sz="3200" dirty="0"/>
              <a:t>Next Steps: Optics for APEX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Dark-Photon (</a:t>
            </a:r>
            <a:r>
              <a:rPr lang="en-US" i="1" dirty="0"/>
              <a:t>A’</a:t>
            </a:r>
            <a:r>
              <a:rPr lang="en-US" dirty="0"/>
              <a:t>) Search with APEX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BF0F3-C01C-C3A0-8361-DB4046ABC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114" y="6403998"/>
            <a:ext cx="432403" cy="43004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5735C44-5A32-B395-44FC-271A743D8EC6}"/>
              </a:ext>
            </a:extLst>
          </p:cNvPr>
          <p:cNvCxnSpPr>
            <a:cxnSpLocks/>
          </p:cNvCxnSpPr>
          <p:nvPr/>
        </p:nvCxnSpPr>
        <p:spPr>
          <a:xfrm>
            <a:off x="1843286" y="3469832"/>
            <a:ext cx="0" cy="2590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B9596D0-E7D0-FDBE-4CB4-523F7969148D}"/>
              </a:ext>
            </a:extLst>
          </p:cNvPr>
          <p:cNvCxnSpPr>
            <a:cxnSpLocks/>
          </p:cNvCxnSpPr>
          <p:nvPr/>
        </p:nvCxnSpPr>
        <p:spPr>
          <a:xfrm flipV="1">
            <a:off x="606183" y="5003716"/>
            <a:ext cx="1075178" cy="8442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7E2DC81-EFCF-09B9-921F-0A2E936F44A4}"/>
              </a:ext>
            </a:extLst>
          </p:cNvPr>
          <p:cNvCxnSpPr>
            <a:cxnSpLocks/>
          </p:cNvCxnSpPr>
          <p:nvPr/>
        </p:nvCxnSpPr>
        <p:spPr>
          <a:xfrm flipV="1">
            <a:off x="2081411" y="3834815"/>
            <a:ext cx="2028825" cy="9323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0D8DE86-8E2A-237F-797E-EA0FBF3E74BF}"/>
                  </a:ext>
                </a:extLst>
              </p:cNvPr>
              <p:cNvSpPr txBox="1"/>
              <p:nvPr/>
            </p:nvSpPr>
            <p:spPr>
              <a:xfrm>
                <a:off x="456982" y="2979295"/>
                <a:ext cx="154797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Vertical Wire (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100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0D8DE86-8E2A-237F-797E-EA0FBF3E7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82" y="2979295"/>
                <a:ext cx="1547970" cy="707886"/>
              </a:xfrm>
              <a:prstGeom prst="rect">
                <a:avLst/>
              </a:prstGeom>
              <a:blipFill>
                <a:blip r:embed="rId5"/>
                <a:stretch>
                  <a:fillRect l="-4331" t="-5172" r="-551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CD4C4E8-B06E-13B5-C9FB-136C85B42759}"/>
              </a:ext>
            </a:extLst>
          </p:cNvPr>
          <p:cNvCxnSpPr>
            <a:cxnSpLocks/>
          </p:cNvCxnSpPr>
          <p:nvPr/>
        </p:nvCxnSpPr>
        <p:spPr>
          <a:xfrm flipV="1">
            <a:off x="4037873" y="3047937"/>
            <a:ext cx="1762129" cy="8311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xplosion: 8 Points 58">
            <a:extLst>
              <a:ext uri="{FF2B5EF4-FFF2-40B4-BE49-F238E27FC236}">
                <a16:creationId xmlns:a16="http://schemas.microsoft.com/office/drawing/2014/main" id="{BA7C47C1-6450-4814-8CCC-6B50A74146A9}"/>
              </a:ext>
            </a:extLst>
          </p:cNvPr>
          <p:cNvSpPr/>
          <p:nvPr/>
        </p:nvSpPr>
        <p:spPr>
          <a:xfrm>
            <a:off x="1643261" y="4661352"/>
            <a:ext cx="400050" cy="400050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CA2A4CB-170F-35B0-B31E-5AFBC8977DCB}"/>
              </a:ext>
            </a:extLst>
          </p:cNvPr>
          <p:cNvCxnSpPr>
            <a:cxnSpLocks/>
          </p:cNvCxnSpPr>
          <p:nvPr/>
        </p:nvCxnSpPr>
        <p:spPr>
          <a:xfrm flipV="1">
            <a:off x="2043311" y="3891828"/>
            <a:ext cx="1031762" cy="810143"/>
          </a:xfrm>
          <a:prstGeom prst="straightConnector1">
            <a:avLst/>
          </a:prstGeom>
          <a:ln w="38100"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2E4CFD2-0663-0C81-1084-683EC91087AE}"/>
              </a:ext>
            </a:extLst>
          </p:cNvPr>
          <p:cNvCxnSpPr>
            <a:cxnSpLocks/>
          </p:cNvCxnSpPr>
          <p:nvPr/>
        </p:nvCxnSpPr>
        <p:spPr>
          <a:xfrm>
            <a:off x="5002451" y="2551317"/>
            <a:ext cx="1053221" cy="1509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53996BE-69CC-19FF-9538-411AE5B5F582}"/>
              </a:ext>
            </a:extLst>
          </p:cNvPr>
          <p:cNvCxnSpPr>
            <a:cxnSpLocks/>
          </p:cNvCxnSpPr>
          <p:nvPr/>
        </p:nvCxnSpPr>
        <p:spPr>
          <a:xfrm>
            <a:off x="6064358" y="2702316"/>
            <a:ext cx="0" cy="10174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F0B72E4-E1D3-3661-65A0-116507D6238A}"/>
              </a:ext>
            </a:extLst>
          </p:cNvPr>
          <p:cNvCxnSpPr>
            <a:cxnSpLocks/>
          </p:cNvCxnSpPr>
          <p:nvPr/>
        </p:nvCxnSpPr>
        <p:spPr>
          <a:xfrm>
            <a:off x="5002450" y="3568718"/>
            <a:ext cx="1053221" cy="1509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DFB6061-E57F-11B4-A14B-CEBB7DB14EE4}"/>
              </a:ext>
            </a:extLst>
          </p:cNvPr>
          <p:cNvCxnSpPr>
            <a:cxnSpLocks/>
          </p:cNvCxnSpPr>
          <p:nvPr/>
        </p:nvCxnSpPr>
        <p:spPr>
          <a:xfrm>
            <a:off x="5381188" y="2361287"/>
            <a:ext cx="1053221" cy="1509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F13FFD77-6DE0-A4E5-6883-8D72BD633F3E}"/>
              </a:ext>
            </a:extLst>
          </p:cNvPr>
          <p:cNvCxnSpPr>
            <a:cxnSpLocks/>
          </p:cNvCxnSpPr>
          <p:nvPr/>
        </p:nvCxnSpPr>
        <p:spPr>
          <a:xfrm>
            <a:off x="6443095" y="2512286"/>
            <a:ext cx="0" cy="10174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EF494B88-90A1-233F-5696-17EBCFDE90A9}"/>
              </a:ext>
            </a:extLst>
          </p:cNvPr>
          <p:cNvCxnSpPr>
            <a:cxnSpLocks/>
          </p:cNvCxnSpPr>
          <p:nvPr/>
        </p:nvCxnSpPr>
        <p:spPr>
          <a:xfrm flipV="1">
            <a:off x="4993765" y="2361287"/>
            <a:ext cx="387423" cy="1900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3CC4580C-AAC2-E879-6016-14CF1EF56537}"/>
              </a:ext>
            </a:extLst>
          </p:cNvPr>
          <p:cNvCxnSpPr>
            <a:cxnSpLocks/>
          </p:cNvCxnSpPr>
          <p:nvPr/>
        </p:nvCxnSpPr>
        <p:spPr>
          <a:xfrm flipV="1">
            <a:off x="6055672" y="2513687"/>
            <a:ext cx="387423" cy="1900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99C07474-5403-F7CF-9A94-39302D796721}"/>
              </a:ext>
            </a:extLst>
          </p:cNvPr>
          <p:cNvCxnSpPr>
            <a:cxnSpLocks/>
          </p:cNvCxnSpPr>
          <p:nvPr/>
        </p:nvCxnSpPr>
        <p:spPr>
          <a:xfrm flipV="1">
            <a:off x="6060016" y="3528286"/>
            <a:ext cx="387423" cy="1900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68C2F44-EFAC-1C60-B812-7FC4CE06F201}"/>
                  </a:ext>
                </a:extLst>
              </p:cNvPr>
              <p:cNvSpPr txBox="1"/>
              <p:nvPr/>
            </p:nvSpPr>
            <p:spPr>
              <a:xfrm>
                <a:off x="290813" y="5835107"/>
                <a:ext cx="4139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68C2F44-EFAC-1C60-B812-7FC4CE06F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13" y="5835107"/>
                <a:ext cx="413959" cy="369332"/>
              </a:xfrm>
              <a:prstGeom prst="rect">
                <a:avLst/>
              </a:prstGeom>
              <a:blipFill>
                <a:blip r:embed="rId6"/>
                <a:stretch>
                  <a:fillRect l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5FAFB436-5733-7421-C1B8-E02C201F09FB}"/>
              </a:ext>
            </a:extLst>
          </p:cNvPr>
          <p:cNvCxnSpPr>
            <a:cxnSpLocks/>
          </p:cNvCxnSpPr>
          <p:nvPr/>
        </p:nvCxnSpPr>
        <p:spPr>
          <a:xfrm flipV="1">
            <a:off x="5721974" y="2789403"/>
            <a:ext cx="1053881" cy="3014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2F11FD2A-70BB-7F49-2847-88A32EA22F11}"/>
              </a:ext>
            </a:extLst>
          </p:cNvPr>
          <p:cNvCxnSpPr>
            <a:cxnSpLocks/>
          </p:cNvCxnSpPr>
          <p:nvPr/>
        </p:nvCxnSpPr>
        <p:spPr>
          <a:xfrm>
            <a:off x="5851018" y="2154585"/>
            <a:ext cx="746446" cy="2478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A3E02770-7E4F-6611-518C-1FE854B293F1}"/>
              </a:ext>
            </a:extLst>
          </p:cNvPr>
          <p:cNvCxnSpPr>
            <a:cxnSpLocks/>
          </p:cNvCxnSpPr>
          <p:nvPr/>
        </p:nvCxnSpPr>
        <p:spPr>
          <a:xfrm>
            <a:off x="6606150" y="2402431"/>
            <a:ext cx="0" cy="10174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C88BDD9A-5E59-84F4-81D5-CF032A0223D8}"/>
              </a:ext>
            </a:extLst>
          </p:cNvPr>
          <p:cNvCxnSpPr>
            <a:cxnSpLocks/>
          </p:cNvCxnSpPr>
          <p:nvPr/>
        </p:nvCxnSpPr>
        <p:spPr>
          <a:xfrm flipV="1">
            <a:off x="5851018" y="1479190"/>
            <a:ext cx="1050326" cy="6739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C1FA48FF-750A-40F2-11F1-7D78012F0813}"/>
              </a:ext>
            </a:extLst>
          </p:cNvPr>
          <p:cNvCxnSpPr>
            <a:cxnSpLocks/>
          </p:cNvCxnSpPr>
          <p:nvPr/>
        </p:nvCxnSpPr>
        <p:spPr>
          <a:xfrm flipV="1">
            <a:off x="6597464" y="1730494"/>
            <a:ext cx="1050326" cy="6739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8CF1E728-FF38-E5AC-3954-32ED1A0464DC}"/>
              </a:ext>
            </a:extLst>
          </p:cNvPr>
          <p:cNvCxnSpPr>
            <a:cxnSpLocks/>
          </p:cNvCxnSpPr>
          <p:nvPr/>
        </p:nvCxnSpPr>
        <p:spPr>
          <a:xfrm flipV="1">
            <a:off x="6606150" y="3060017"/>
            <a:ext cx="1248582" cy="3598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343E1AC4-359F-3AE6-E8FB-6AE3E6AA78EE}"/>
              </a:ext>
            </a:extLst>
          </p:cNvPr>
          <p:cNvCxnSpPr>
            <a:cxnSpLocks/>
          </p:cNvCxnSpPr>
          <p:nvPr/>
        </p:nvCxnSpPr>
        <p:spPr>
          <a:xfrm flipV="1">
            <a:off x="7849924" y="2153184"/>
            <a:ext cx="276382" cy="9068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87BA7B04-03D0-A673-D901-0FC8A25D097E}"/>
              </a:ext>
            </a:extLst>
          </p:cNvPr>
          <p:cNvCxnSpPr>
            <a:cxnSpLocks/>
          </p:cNvCxnSpPr>
          <p:nvPr/>
        </p:nvCxnSpPr>
        <p:spPr>
          <a:xfrm>
            <a:off x="6905824" y="1474268"/>
            <a:ext cx="746446" cy="2478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1B3265D1-2CA9-C2DE-5717-C8C01BD60028}"/>
              </a:ext>
            </a:extLst>
          </p:cNvPr>
          <p:cNvCxnSpPr>
            <a:cxnSpLocks/>
          </p:cNvCxnSpPr>
          <p:nvPr/>
        </p:nvCxnSpPr>
        <p:spPr>
          <a:xfrm>
            <a:off x="7614892" y="1714084"/>
            <a:ext cx="511414" cy="4405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9C08B5E9-DF5B-0903-2563-2F366E048F3B}"/>
              </a:ext>
            </a:extLst>
          </p:cNvPr>
          <p:cNvCxnSpPr>
            <a:cxnSpLocks/>
          </p:cNvCxnSpPr>
          <p:nvPr/>
        </p:nvCxnSpPr>
        <p:spPr>
          <a:xfrm>
            <a:off x="5851018" y="2166843"/>
            <a:ext cx="0" cy="10174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311E1E9-AF95-E1B6-1134-EE587189B38E}"/>
              </a:ext>
            </a:extLst>
          </p:cNvPr>
          <p:cNvCxnSpPr>
            <a:cxnSpLocks/>
          </p:cNvCxnSpPr>
          <p:nvPr/>
        </p:nvCxnSpPr>
        <p:spPr>
          <a:xfrm>
            <a:off x="5851017" y="3167865"/>
            <a:ext cx="746446" cy="2478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1E86CD3E-CDFC-D253-1753-7037A2CA4918}"/>
              </a:ext>
            </a:extLst>
          </p:cNvPr>
          <p:cNvCxnSpPr>
            <a:cxnSpLocks/>
          </p:cNvCxnSpPr>
          <p:nvPr/>
        </p:nvCxnSpPr>
        <p:spPr>
          <a:xfrm flipV="1">
            <a:off x="7381517" y="899866"/>
            <a:ext cx="824255" cy="12918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DDF48721-713E-4C66-593C-50EA732A0134}"/>
              </a:ext>
            </a:extLst>
          </p:cNvPr>
          <p:cNvSpPr/>
          <p:nvPr/>
        </p:nvSpPr>
        <p:spPr>
          <a:xfrm>
            <a:off x="6681396" y="2191729"/>
            <a:ext cx="700122" cy="624689"/>
          </a:xfrm>
          <a:custGeom>
            <a:avLst/>
            <a:gdLst>
              <a:gd name="connsiteX0" fmla="*/ 0 w 823865"/>
              <a:gd name="connsiteY0" fmla="*/ 624689 h 624689"/>
              <a:gd name="connsiteX1" fmla="*/ 488887 w 823865"/>
              <a:gd name="connsiteY1" fmla="*/ 470780 h 624689"/>
              <a:gd name="connsiteX2" fmla="*/ 823865 w 823865"/>
              <a:gd name="connsiteY2" fmla="*/ 0 h 62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3865" h="624689">
                <a:moveTo>
                  <a:pt x="0" y="624689"/>
                </a:moveTo>
                <a:cubicBezTo>
                  <a:pt x="175788" y="599792"/>
                  <a:pt x="351576" y="574895"/>
                  <a:pt x="488887" y="470780"/>
                </a:cubicBezTo>
                <a:cubicBezTo>
                  <a:pt x="626198" y="366665"/>
                  <a:pt x="719750" y="110150"/>
                  <a:pt x="823865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FE096E35-D64F-9C10-2727-7ABD70B09EDF}"/>
              </a:ext>
            </a:extLst>
          </p:cNvPr>
          <p:cNvCxnSpPr>
            <a:cxnSpLocks/>
          </p:cNvCxnSpPr>
          <p:nvPr/>
        </p:nvCxnSpPr>
        <p:spPr>
          <a:xfrm>
            <a:off x="7031457" y="1274356"/>
            <a:ext cx="746446" cy="24784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EB43F430-DEC7-ABCD-BD27-7FAC311F0CBD}"/>
              </a:ext>
            </a:extLst>
          </p:cNvPr>
          <p:cNvCxnSpPr>
            <a:cxnSpLocks/>
          </p:cNvCxnSpPr>
          <p:nvPr/>
        </p:nvCxnSpPr>
        <p:spPr>
          <a:xfrm>
            <a:off x="7767292" y="1513587"/>
            <a:ext cx="511414" cy="44050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D2E8F913-BA6D-44D9-35D7-2010DD321EC6}"/>
              </a:ext>
            </a:extLst>
          </p:cNvPr>
          <p:cNvCxnSpPr/>
          <p:nvPr/>
        </p:nvCxnSpPr>
        <p:spPr>
          <a:xfrm flipV="1">
            <a:off x="7034220" y="984254"/>
            <a:ext cx="156420" cy="27847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BCDBBE78-F3C8-45BE-3E86-0B180E5FE26D}"/>
              </a:ext>
            </a:extLst>
          </p:cNvPr>
          <p:cNvCxnSpPr/>
          <p:nvPr/>
        </p:nvCxnSpPr>
        <p:spPr>
          <a:xfrm flipV="1">
            <a:off x="7771714" y="1233426"/>
            <a:ext cx="156420" cy="27847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01B88513-9764-A95D-8D4F-885880C49F71}"/>
              </a:ext>
            </a:extLst>
          </p:cNvPr>
          <p:cNvCxnSpPr/>
          <p:nvPr/>
        </p:nvCxnSpPr>
        <p:spPr>
          <a:xfrm flipV="1">
            <a:off x="8274686" y="1664301"/>
            <a:ext cx="156420" cy="27847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6B850D9B-D8F0-AFED-2FFF-12ADAB263B49}"/>
              </a:ext>
            </a:extLst>
          </p:cNvPr>
          <p:cNvCxnSpPr>
            <a:cxnSpLocks/>
          </p:cNvCxnSpPr>
          <p:nvPr/>
        </p:nvCxnSpPr>
        <p:spPr>
          <a:xfrm>
            <a:off x="7528240" y="1703580"/>
            <a:ext cx="746446" cy="24784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52CD515D-12CC-F672-F19A-FEC7BB36F885}"/>
              </a:ext>
            </a:extLst>
          </p:cNvPr>
          <p:cNvCxnSpPr>
            <a:cxnSpLocks/>
          </p:cNvCxnSpPr>
          <p:nvPr/>
        </p:nvCxnSpPr>
        <p:spPr>
          <a:xfrm>
            <a:off x="7026977" y="1271109"/>
            <a:ext cx="511414" cy="44050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CA51B467-1D69-00A4-FC95-846B183D1B7D}"/>
              </a:ext>
            </a:extLst>
          </p:cNvPr>
          <p:cNvCxnSpPr>
            <a:cxnSpLocks/>
          </p:cNvCxnSpPr>
          <p:nvPr/>
        </p:nvCxnSpPr>
        <p:spPr>
          <a:xfrm>
            <a:off x="7183857" y="986255"/>
            <a:ext cx="746446" cy="24784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C08E086B-4A9A-A580-E474-DB6E8854BE42}"/>
              </a:ext>
            </a:extLst>
          </p:cNvPr>
          <p:cNvCxnSpPr>
            <a:cxnSpLocks/>
          </p:cNvCxnSpPr>
          <p:nvPr/>
        </p:nvCxnSpPr>
        <p:spPr>
          <a:xfrm>
            <a:off x="7919692" y="1225486"/>
            <a:ext cx="511414" cy="44050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>
            <a:extLst>
              <a:ext uri="{FF2B5EF4-FFF2-40B4-BE49-F238E27FC236}">
                <a16:creationId xmlns:a16="http://schemas.microsoft.com/office/drawing/2014/main" id="{E2823877-5153-324B-BDA9-0E96FC6D2D69}"/>
              </a:ext>
            </a:extLst>
          </p:cNvPr>
          <p:cNvSpPr txBox="1"/>
          <p:nvPr/>
        </p:nvSpPr>
        <p:spPr>
          <a:xfrm>
            <a:off x="5306002" y="3810063"/>
            <a:ext cx="1203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Septum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1A06B393-9CF3-310E-FC56-03E1F11C0E45}"/>
              </a:ext>
            </a:extLst>
          </p:cNvPr>
          <p:cNvSpPr txBox="1"/>
          <p:nvPr/>
        </p:nvSpPr>
        <p:spPr>
          <a:xfrm>
            <a:off x="6868166" y="3314695"/>
            <a:ext cx="2051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Standard HRS magnets (QQDQ)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86713763-4C3D-046F-5794-C669E8DAD3F2}"/>
              </a:ext>
            </a:extLst>
          </p:cNvPr>
          <p:cNvSpPr txBox="1"/>
          <p:nvPr/>
        </p:nvSpPr>
        <p:spPr>
          <a:xfrm>
            <a:off x="4553399" y="5230833"/>
            <a:ext cx="1004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Sieve</a:t>
            </a:r>
          </a:p>
        </p:txBody>
      </p:sp>
      <p:sp>
        <p:nvSpPr>
          <p:cNvPr id="167" name="Content Placeholder 7">
            <a:extLst>
              <a:ext uri="{FF2B5EF4-FFF2-40B4-BE49-F238E27FC236}">
                <a16:creationId xmlns:a16="http://schemas.microsoft.com/office/drawing/2014/main" id="{A37E88A5-4FDD-F299-DF12-BBA7E9359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20" y="966055"/>
            <a:ext cx="8464377" cy="1474575"/>
          </a:xfrm>
        </p:spPr>
        <p:txBody>
          <a:bodyPr/>
          <a:lstStyle/>
          <a:p>
            <a:r>
              <a:rPr lang="en-US" dirty="0"/>
              <a:t>Targets: </a:t>
            </a:r>
          </a:p>
          <a:p>
            <a:pPr lvl="1"/>
            <a:r>
              <a:rPr lang="en-US" dirty="0"/>
              <a:t>Vertical / Horizontal Tungsten Wires</a:t>
            </a:r>
          </a:p>
          <a:p>
            <a:pPr lvl="1"/>
            <a:r>
              <a:rPr lang="en-US" dirty="0"/>
              <a:t>Carbon Foils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4D817B86-4612-D260-6C25-7D9607A77402}"/>
              </a:ext>
            </a:extLst>
          </p:cNvPr>
          <p:cNvSpPr txBox="1"/>
          <p:nvPr/>
        </p:nvSpPr>
        <p:spPr>
          <a:xfrm>
            <a:off x="5670299" y="875709"/>
            <a:ext cx="1275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Detectors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D38569D4-A29D-4F89-8863-A80437B6A570}"/>
                  </a:ext>
                </a:extLst>
              </p:cNvPr>
              <p:cNvSpPr txBox="1"/>
              <p:nvPr/>
            </p:nvSpPr>
            <p:spPr>
              <a:xfrm>
                <a:off x="2281912" y="4780211"/>
                <a:ext cx="700364" cy="6063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36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tg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D38569D4-A29D-4F89-8863-A80437B6A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912" y="4780211"/>
                <a:ext cx="700364" cy="6063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A9A5CA7A-2699-918C-9CAC-6336746AB518}"/>
                  </a:ext>
                </a:extLst>
              </p:cNvPr>
              <p:cNvSpPr txBox="1"/>
              <p:nvPr/>
            </p:nvSpPr>
            <p:spPr>
              <a:xfrm>
                <a:off x="8387476" y="856943"/>
                <a:ext cx="700364" cy="6033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36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fp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A9A5CA7A-2699-918C-9CAC-6336746AB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476" y="856943"/>
                <a:ext cx="700364" cy="6033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025B6A1C-D6FC-5833-7053-3030B6655452}"/>
                  </a:ext>
                </a:extLst>
              </p:cNvPr>
              <p:cNvSpPr txBox="1"/>
              <p:nvPr/>
            </p:nvSpPr>
            <p:spPr>
              <a:xfrm>
                <a:off x="5649134" y="4661352"/>
                <a:ext cx="3279151" cy="10372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Goal: </a:t>
                </a:r>
                <a:r>
                  <a:rPr lang="en-US" sz="2800" dirty="0">
                    <a:solidFill>
                      <a:schemeClr val="tx1"/>
                    </a:solidFill>
                  </a:rPr>
                  <a:t>construct map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acc>
                          <m:accPr>
                            <m:chr m:val="⃑"/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fp</m:t>
                        </m:r>
                      </m:sub>
                    </m:sSub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tg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025B6A1C-D6FC-5833-7053-3030B6655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134" y="4661352"/>
                <a:ext cx="3279151" cy="1037207"/>
              </a:xfrm>
              <a:prstGeom prst="rect">
                <a:avLst/>
              </a:prstGeom>
              <a:blipFill>
                <a:blip r:embed="rId9"/>
                <a:stretch>
                  <a:fillRect l="-1296" t="-9302" r="-9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5991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CC9E25D-52EB-67FF-E1D9-163622E7B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012" y="1833277"/>
            <a:ext cx="4969988" cy="455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175027"/>
            <a:ext cx="8464378" cy="487490"/>
          </a:xfrm>
        </p:spPr>
        <p:txBody>
          <a:bodyPr>
            <a:noAutofit/>
          </a:bodyPr>
          <a:lstStyle/>
          <a:p>
            <a:r>
              <a:rPr lang="en-US" sz="3200" dirty="0"/>
              <a:t>Next Steps: Optics for APEX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Dark-Photon (</a:t>
            </a:r>
            <a:r>
              <a:rPr lang="en-US" i="1" dirty="0"/>
              <a:t>A’</a:t>
            </a:r>
            <a:r>
              <a:rPr lang="en-US" dirty="0"/>
              <a:t>) Search with APEX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BF0F3-C01C-C3A0-8361-DB4046ABC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114" y="6403998"/>
            <a:ext cx="432403" cy="43004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0FFE9A8-54FE-0CDF-23CC-024F8E0C4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20" y="966055"/>
            <a:ext cx="8464377" cy="1474575"/>
          </a:xfrm>
        </p:spPr>
        <p:txBody>
          <a:bodyPr/>
          <a:lstStyle/>
          <a:p>
            <a:r>
              <a:rPr lang="en-US" dirty="0"/>
              <a:t>(</a:t>
            </a:r>
            <a:r>
              <a:rPr lang="en-US" i="1" dirty="0"/>
              <a:t>Ideal</a:t>
            </a:r>
            <a:r>
              <a:rPr lang="en-US" dirty="0"/>
              <a:t>) HRS optics approach: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F45F0E-D302-AF99-8395-28C299482175}"/>
                  </a:ext>
                </a:extLst>
              </p:cNvPr>
              <p:cNvSpPr txBox="1"/>
              <p:nvPr/>
            </p:nvSpPr>
            <p:spPr>
              <a:xfrm>
                <a:off x="370703" y="1591459"/>
                <a:ext cx="4955908" cy="1457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mr>
                              <m:mr>
                                <m:e>
                                  <m:eqArr>
                                    <m:eqArr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eqArr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tg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mr>
                              <m:mr>
                                <m:e>
                                  <m:eqArr>
                                    <m:eqArr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eqArr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fp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F45F0E-D302-AF99-8395-28C299482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03" y="1591459"/>
                <a:ext cx="4955908" cy="14576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C246B274-C4B4-BCA9-52FA-226AB1D477CE}"/>
              </a:ext>
            </a:extLst>
          </p:cNvPr>
          <p:cNvSpPr/>
          <p:nvPr/>
        </p:nvSpPr>
        <p:spPr>
          <a:xfrm>
            <a:off x="1613815" y="2320280"/>
            <a:ext cx="1177146" cy="63247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2EA82B-0639-CF3F-3360-49612B80A7F5}"/>
              </a:ext>
            </a:extLst>
          </p:cNvPr>
          <p:cNvSpPr/>
          <p:nvPr/>
        </p:nvSpPr>
        <p:spPr>
          <a:xfrm>
            <a:off x="3153554" y="1616908"/>
            <a:ext cx="1177146" cy="637405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64A4F9-BF34-F1BC-F727-9C7CA6EC2F41}"/>
                  </a:ext>
                </a:extLst>
              </p:cNvPr>
              <p:cNvSpPr txBox="1"/>
              <p:nvPr/>
            </p:nvSpPr>
            <p:spPr>
              <a:xfrm>
                <a:off x="308919" y="3211895"/>
                <a:ext cx="364744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Assumptions: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Perfect HRS alignment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Independence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/>
                  <a:t> coords. </a:t>
                </a:r>
                <a:r>
                  <a:rPr lang="en-US" b="1" dirty="0">
                    <a:solidFill>
                      <a:srgbClr val="C00000"/>
                    </a:solidFill>
                  </a:rPr>
                  <a:t>(Untrue with Septum,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Symmetry Broken!)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64A4F9-BF34-F1BC-F727-9C7CA6EC2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19" y="3211895"/>
                <a:ext cx="3647444" cy="1477328"/>
              </a:xfrm>
              <a:prstGeom prst="rect">
                <a:avLst/>
              </a:prstGeom>
              <a:blipFill>
                <a:blip r:embed="rId6"/>
                <a:stretch>
                  <a:fillRect l="-1505" t="-2479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59DA0C-EA78-E4F1-135C-A6D383D0D283}"/>
                  </a:ext>
                </a:extLst>
              </p:cNvPr>
              <p:cNvSpPr txBox="1"/>
              <p:nvPr/>
            </p:nvSpPr>
            <p:spPr>
              <a:xfrm>
                <a:off x="5654581" y="878886"/>
                <a:ext cx="83740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59DA0C-EA78-E4F1-135C-A6D383D0D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581" y="878886"/>
                <a:ext cx="837409" cy="5843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DC8171A-07E5-424A-12EC-1C5A7044BF7A}"/>
                  </a:ext>
                </a:extLst>
              </p:cNvPr>
              <p:cNvSpPr txBox="1"/>
              <p:nvPr/>
            </p:nvSpPr>
            <p:spPr>
              <a:xfrm>
                <a:off x="6688252" y="878886"/>
                <a:ext cx="870495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DC8171A-07E5-424A-12EC-1C5A7044B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252" y="878886"/>
                <a:ext cx="870495" cy="5843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8339CF42-23A4-945F-5B2D-0B7030EF57DC}"/>
              </a:ext>
            </a:extLst>
          </p:cNvPr>
          <p:cNvSpPr txBox="1"/>
          <p:nvPr/>
        </p:nvSpPr>
        <p:spPr>
          <a:xfrm>
            <a:off x="4878684" y="986383"/>
            <a:ext cx="103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77CFA2-FC4B-9A12-B67F-0B468660C081}"/>
              </a:ext>
            </a:extLst>
          </p:cNvPr>
          <p:cNvSpPr/>
          <p:nvPr/>
        </p:nvSpPr>
        <p:spPr>
          <a:xfrm>
            <a:off x="4843605" y="805758"/>
            <a:ext cx="4200384" cy="78570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1C1494-CE3A-6C78-A256-96F30392E92D}"/>
                  </a:ext>
                </a:extLst>
              </p:cNvPr>
              <p:cNvSpPr txBox="1"/>
              <p:nvPr/>
            </p:nvSpPr>
            <p:spPr>
              <a:xfrm>
                <a:off x="7755009" y="946776"/>
                <a:ext cx="1246752" cy="5793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1C1494-CE3A-6C78-A256-96F30392E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009" y="946776"/>
                <a:ext cx="1246752" cy="5793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0099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CC9E25D-52EB-67FF-E1D9-163622E7B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012" y="1833277"/>
            <a:ext cx="4969988" cy="455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175027"/>
            <a:ext cx="8464378" cy="487490"/>
          </a:xfrm>
        </p:spPr>
        <p:txBody>
          <a:bodyPr>
            <a:noAutofit/>
          </a:bodyPr>
          <a:lstStyle/>
          <a:p>
            <a:r>
              <a:rPr lang="en-US" sz="3200" dirty="0"/>
              <a:t>Next Steps: Optics for APEX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Dark-Photon (</a:t>
            </a:r>
            <a:r>
              <a:rPr lang="en-US" i="1" dirty="0"/>
              <a:t>A’</a:t>
            </a:r>
            <a:r>
              <a:rPr lang="en-US" dirty="0"/>
              <a:t>) Search with APEX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BF0F3-C01C-C3A0-8361-DB4046ABC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114" y="6403998"/>
            <a:ext cx="432403" cy="43004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0FFE9A8-54FE-0CDF-23CC-024F8E0C4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20" y="966055"/>
            <a:ext cx="8464377" cy="1474575"/>
          </a:xfrm>
        </p:spPr>
        <p:txBody>
          <a:bodyPr/>
          <a:lstStyle/>
          <a:p>
            <a:r>
              <a:rPr lang="en-US" dirty="0"/>
              <a:t>Optics </a:t>
            </a:r>
            <a:r>
              <a:rPr lang="en-US" b="1" i="1" dirty="0"/>
              <a:t>with</a:t>
            </a:r>
            <a:r>
              <a:rPr lang="en-US" dirty="0"/>
              <a:t> Septum: </a:t>
            </a:r>
            <a:endParaRPr lang="en-US" b="1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27CD9B-DDB8-8C73-4050-218FF2BC7DCD}"/>
                  </a:ext>
                </a:extLst>
              </p:cNvPr>
              <p:cNvSpPr txBox="1"/>
              <p:nvPr/>
            </p:nvSpPr>
            <p:spPr>
              <a:xfrm>
                <a:off x="727999" y="2153741"/>
                <a:ext cx="3498809" cy="16766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𝑘𝑙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𝑗𝑘𝑙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fp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fp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fp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27CD9B-DDB8-8C73-4050-218FF2BC7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99" y="2153741"/>
                <a:ext cx="3498809" cy="16766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A596018-E545-C3E2-0E7C-85ACF41B2BC1}"/>
              </a:ext>
            </a:extLst>
          </p:cNvPr>
          <p:cNvSpPr txBox="1"/>
          <p:nvPr/>
        </p:nvSpPr>
        <p:spPr>
          <a:xfrm>
            <a:off x="414220" y="1703342"/>
            <a:ext cx="4091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</a:t>
            </a:r>
            <a:r>
              <a:rPr lang="en-US" sz="2000" i="1" dirty="0"/>
              <a:t>each</a:t>
            </a:r>
            <a:r>
              <a:rPr lang="en-US" sz="2000" dirty="0"/>
              <a:t> coordinate, high-order poly: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467264B-A658-8FB9-140B-1FAA5F6FF555}"/>
                  </a:ext>
                </a:extLst>
              </p:cNvPr>
              <p:cNvSpPr txBox="1"/>
              <p:nvPr/>
            </p:nvSpPr>
            <p:spPr>
              <a:xfrm>
                <a:off x="544712" y="3353715"/>
                <a:ext cx="3498809" cy="735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3</a:t>
                </a:r>
                <a:r>
                  <a:rPr lang="en-US" sz="2000" baseline="30000" dirty="0"/>
                  <a:t>rd</a:t>
                </a:r>
                <a:r>
                  <a:rPr lang="en-US" sz="2000" dirty="0"/>
                  <a:t>-rank tensor, which is </a:t>
                </a:r>
                <a:r>
                  <a:rPr lang="en-US" sz="2000" i="1" dirty="0"/>
                  <a:t>itself </a:t>
                </a:r>
                <a:r>
                  <a:rPr lang="en-US" sz="2000" dirty="0"/>
                  <a:t>poly.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fp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467264B-A658-8FB9-140B-1FAA5F6FF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12" y="3353715"/>
                <a:ext cx="3498809" cy="735201"/>
              </a:xfrm>
              <a:prstGeom prst="rect">
                <a:avLst/>
              </a:prstGeom>
              <a:blipFill>
                <a:blip r:embed="rId6"/>
                <a:stretch>
                  <a:fillRect l="-1742" t="-4132" b="-10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ADC1553D-D9D5-6383-1EC6-24D8B9D1A023}"/>
              </a:ext>
            </a:extLst>
          </p:cNvPr>
          <p:cNvSpPr/>
          <p:nvPr/>
        </p:nvSpPr>
        <p:spPr>
          <a:xfrm>
            <a:off x="2042699" y="2319127"/>
            <a:ext cx="570342" cy="4864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CEAE3C0-EB72-B03A-D5E5-96E4BE915720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2294117" y="2831040"/>
            <a:ext cx="19629" cy="522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49EFC9B-81D0-210B-78D4-EBCA614F2A4B}"/>
                  </a:ext>
                </a:extLst>
              </p:cNvPr>
              <p:cNvSpPr txBox="1"/>
              <p:nvPr/>
            </p:nvSpPr>
            <p:spPr>
              <a:xfrm>
                <a:off x="544712" y="4051235"/>
                <a:ext cx="3300291" cy="988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𝑗𝑘𝑙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fp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fp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49EFC9B-81D0-210B-78D4-EBCA614F2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12" y="4051235"/>
                <a:ext cx="3300291" cy="9885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C6C51DC-B35D-9879-BFFB-8CB7C6A3602E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2260103" y="4786436"/>
            <a:ext cx="768847" cy="737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5342147-EA48-C5BC-6853-E0205CC34A06}"/>
                  </a:ext>
                </a:extLst>
              </p:cNvPr>
              <p:cNvSpPr txBox="1"/>
              <p:nvPr/>
            </p:nvSpPr>
            <p:spPr>
              <a:xfrm>
                <a:off x="510698" y="5523582"/>
                <a:ext cx="3498809" cy="427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Typically 3</a:t>
                </a:r>
                <a:r>
                  <a:rPr lang="en-US" sz="2000" baseline="30000" dirty="0"/>
                  <a:t>rd</a:t>
                </a:r>
                <a:r>
                  <a:rPr lang="en-US" sz="2000" dirty="0"/>
                  <a:t>-5</a:t>
                </a:r>
                <a:r>
                  <a:rPr lang="en-US" sz="2000" baseline="30000" dirty="0"/>
                  <a:t>th</a:t>
                </a:r>
                <a:r>
                  <a:rPr lang="en-US" sz="2000" dirty="0"/>
                  <a:t> order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fp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5342147-EA48-C5BC-6853-E0205CC34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98" y="5523582"/>
                <a:ext cx="3498809" cy="427425"/>
              </a:xfrm>
              <a:prstGeom prst="rect">
                <a:avLst/>
              </a:prstGeom>
              <a:blipFill>
                <a:blip r:embed="rId8"/>
                <a:stretch>
                  <a:fillRect l="-1916" t="-571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Box 2053">
                <a:extLst>
                  <a:ext uri="{FF2B5EF4-FFF2-40B4-BE49-F238E27FC236}">
                    <a16:creationId xmlns:a16="http://schemas.microsoft.com/office/drawing/2014/main" id="{D2BFD6D8-0D0C-7380-3AAC-CFF17CA05FA6}"/>
                  </a:ext>
                </a:extLst>
              </p:cNvPr>
              <p:cNvSpPr txBox="1"/>
              <p:nvPr/>
            </p:nvSpPr>
            <p:spPr>
              <a:xfrm>
                <a:off x="5654581" y="878886"/>
                <a:ext cx="83740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54" name="TextBox 2053">
                <a:extLst>
                  <a:ext uri="{FF2B5EF4-FFF2-40B4-BE49-F238E27FC236}">
                    <a16:creationId xmlns:a16="http://schemas.microsoft.com/office/drawing/2014/main" id="{D2BFD6D8-0D0C-7380-3AAC-CFF17CA05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581" y="878886"/>
                <a:ext cx="837409" cy="5843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5" name="TextBox 2054">
                <a:extLst>
                  <a:ext uri="{FF2B5EF4-FFF2-40B4-BE49-F238E27FC236}">
                    <a16:creationId xmlns:a16="http://schemas.microsoft.com/office/drawing/2014/main" id="{F78663F3-D212-84B0-32B4-048C93B4473B}"/>
                  </a:ext>
                </a:extLst>
              </p:cNvPr>
              <p:cNvSpPr txBox="1"/>
              <p:nvPr/>
            </p:nvSpPr>
            <p:spPr>
              <a:xfrm>
                <a:off x="6688252" y="878886"/>
                <a:ext cx="870495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55" name="TextBox 2054">
                <a:extLst>
                  <a:ext uri="{FF2B5EF4-FFF2-40B4-BE49-F238E27FC236}">
                    <a16:creationId xmlns:a16="http://schemas.microsoft.com/office/drawing/2014/main" id="{F78663F3-D212-84B0-32B4-048C93B44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252" y="878886"/>
                <a:ext cx="870495" cy="5843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6" name="TextBox 2055">
            <a:extLst>
              <a:ext uri="{FF2B5EF4-FFF2-40B4-BE49-F238E27FC236}">
                <a16:creationId xmlns:a16="http://schemas.microsoft.com/office/drawing/2014/main" id="{1A730424-C58B-640A-BB6E-C69EB78AB222}"/>
              </a:ext>
            </a:extLst>
          </p:cNvPr>
          <p:cNvSpPr txBox="1"/>
          <p:nvPr/>
        </p:nvSpPr>
        <p:spPr>
          <a:xfrm>
            <a:off x="4878684" y="986383"/>
            <a:ext cx="103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</a:t>
            </a: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41F7870E-C214-96DA-BC69-68C00443D96D}"/>
              </a:ext>
            </a:extLst>
          </p:cNvPr>
          <p:cNvSpPr/>
          <p:nvPr/>
        </p:nvSpPr>
        <p:spPr>
          <a:xfrm>
            <a:off x="4843605" y="805758"/>
            <a:ext cx="4200384" cy="78570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8" name="TextBox 2057">
                <a:extLst>
                  <a:ext uri="{FF2B5EF4-FFF2-40B4-BE49-F238E27FC236}">
                    <a16:creationId xmlns:a16="http://schemas.microsoft.com/office/drawing/2014/main" id="{8A638BEF-E7F7-7238-4A45-F7AE9964F691}"/>
                  </a:ext>
                </a:extLst>
              </p:cNvPr>
              <p:cNvSpPr txBox="1"/>
              <p:nvPr/>
            </p:nvSpPr>
            <p:spPr>
              <a:xfrm>
                <a:off x="7755009" y="946776"/>
                <a:ext cx="1246752" cy="5793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58" name="TextBox 2057">
                <a:extLst>
                  <a:ext uri="{FF2B5EF4-FFF2-40B4-BE49-F238E27FC236}">
                    <a16:creationId xmlns:a16="http://schemas.microsoft.com/office/drawing/2014/main" id="{8A638BEF-E7F7-7238-4A45-F7AE9964F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009" y="946776"/>
                <a:ext cx="1246752" cy="57932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9241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175027"/>
            <a:ext cx="8464378" cy="487490"/>
          </a:xfrm>
        </p:spPr>
        <p:txBody>
          <a:bodyPr>
            <a:noAutofit/>
          </a:bodyPr>
          <a:lstStyle/>
          <a:p>
            <a:r>
              <a:rPr lang="en-US" sz="3200" dirty="0"/>
              <a:t>Background: Dark Matter &amp; the </a:t>
            </a:r>
            <a:r>
              <a:rPr lang="en-US" sz="3200" i="1" dirty="0"/>
              <a:t>A’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Dark-Photon (</a:t>
            </a:r>
            <a:r>
              <a:rPr lang="en-US" i="1" dirty="0"/>
              <a:t>A’</a:t>
            </a:r>
            <a:r>
              <a:rPr lang="en-US" dirty="0"/>
              <a:t>) Search with APEX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BF0F3-C01C-C3A0-8361-DB4046ABC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114" y="6403998"/>
            <a:ext cx="432403" cy="43004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B12E6F1D-06BF-6C00-DD74-A0DE6B7943BF}"/>
              </a:ext>
            </a:extLst>
          </p:cNvPr>
          <p:cNvSpPr/>
          <p:nvPr/>
        </p:nvSpPr>
        <p:spPr>
          <a:xfrm>
            <a:off x="2015807" y="5715930"/>
            <a:ext cx="603111" cy="3825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0CAA5FBB-8C27-30F9-1E4F-C518CD202E2A}"/>
              </a:ext>
            </a:extLst>
          </p:cNvPr>
          <p:cNvSpPr txBox="1">
            <a:spLocks/>
          </p:cNvSpPr>
          <p:nvPr/>
        </p:nvSpPr>
        <p:spPr>
          <a:xfrm>
            <a:off x="416459" y="966055"/>
            <a:ext cx="8356837" cy="538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new vector boson (</a:t>
            </a:r>
            <a:r>
              <a:rPr lang="en-US" i="1" dirty="0"/>
              <a:t>A’, </a:t>
            </a:r>
            <a:r>
              <a:rPr lang="en-US" dirty="0"/>
              <a:t>a </a:t>
            </a:r>
            <a:r>
              <a:rPr lang="en-US" i="1" dirty="0"/>
              <a:t>dark photon</a:t>
            </a:r>
            <a:r>
              <a:rPr lang="en-US" dirty="0"/>
              <a:t>) could be a ‘portal’ from SM to </a:t>
            </a:r>
            <a:r>
              <a:rPr lang="en-US" i="1" dirty="0"/>
              <a:t>dark sector </a:t>
            </a:r>
            <a:r>
              <a:rPr lang="en-US" dirty="0"/>
              <a:t>particles.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F50814F-7398-0D4A-5444-A1C5267768E5}"/>
                  </a:ext>
                </a:extLst>
              </p:cNvPr>
              <p:cNvSpPr txBox="1"/>
              <p:nvPr/>
            </p:nvSpPr>
            <p:spPr>
              <a:xfrm>
                <a:off x="1737100" y="1828155"/>
                <a:ext cx="5752537" cy="55515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SM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l-G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𝛶</m:t>
                          </m:r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l-G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𝛶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F50814F-7398-0D4A-5444-A1C526776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100" y="1828155"/>
                <a:ext cx="5752537" cy="5551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FF96011B-AC7C-6D7B-9855-4E4FEE688BBD}"/>
              </a:ext>
            </a:extLst>
          </p:cNvPr>
          <p:cNvSpPr txBox="1"/>
          <p:nvPr/>
        </p:nvSpPr>
        <p:spPr>
          <a:xfrm>
            <a:off x="583492" y="2394463"/>
            <a:ext cx="175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Standard-model Lagrangian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16DED45-994D-5D1C-4D9D-B5370387D13D}"/>
              </a:ext>
            </a:extLst>
          </p:cNvPr>
          <p:cNvCxnSpPr>
            <a:cxnSpLocks/>
          </p:cNvCxnSpPr>
          <p:nvPr/>
        </p:nvCxnSpPr>
        <p:spPr>
          <a:xfrm flipV="1">
            <a:off x="2317362" y="2322064"/>
            <a:ext cx="633102" cy="28016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1AF883B-4EA0-3546-9839-65B02C7C354C}"/>
              </a:ext>
            </a:extLst>
          </p:cNvPr>
          <p:cNvSpPr txBox="1"/>
          <p:nvPr/>
        </p:nvSpPr>
        <p:spPr>
          <a:xfrm>
            <a:off x="4664176" y="2732774"/>
            <a:ext cx="2251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SM Electromagnetic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Field-Strength Tensor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5D88011-6A46-7089-4CBF-5F5711F2F8B7}"/>
              </a:ext>
            </a:extLst>
          </p:cNvPr>
          <p:cNvCxnSpPr>
            <a:cxnSpLocks/>
          </p:cNvCxnSpPr>
          <p:nvPr/>
        </p:nvCxnSpPr>
        <p:spPr>
          <a:xfrm flipH="1" flipV="1">
            <a:off x="4897264" y="2360160"/>
            <a:ext cx="65465" cy="37261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448DEE9-2EAC-9046-C92E-27C1A0C024D7}"/>
              </a:ext>
            </a:extLst>
          </p:cNvPr>
          <p:cNvSpPr txBox="1"/>
          <p:nvPr/>
        </p:nvSpPr>
        <p:spPr>
          <a:xfrm>
            <a:off x="6755301" y="2476212"/>
            <a:ext cx="197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Dark-photon</a:t>
            </a:r>
            <a:r>
              <a:rPr lang="en-US" dirty="0">
                <a:solidFill>
                  <a:srgbClr val="0070C0"/>
                </a:solidFill>
              </a:rPr>
              <a:t> Field-Strength Tensor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EB4AA14-18BB-917B-802A-0F8F56EA7B10}"/>
              </a:ext>
            </a:extLst>
          </p:cNvPr>
          <p:cNvCxnSpPr>
            <a:cxnSpLocks/>
          </p:cNvCxnSpPr>
          <p:nvPr/>
        </p:nvCxnSpPr>
        <p:spPr>
          <a:xfrm flipH="1" flipV="1">
            <a:off x="6173608" y="2394463"/>
            <a:ext cx="581693" cy="29238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5DB6207-DAE3-3459-BA61-AE05811425E0}"/>
                  </a:ext>
                </a:extLst>
              </p:cNvPr>
              <p:cNvSpPr txBox="1"/>
              <p:nvPr/>
            </p:nvSpPr>
            <p:spPr>
              <a:xfrm>
                <a:off x="2568868" y="2885645"/>
                <a:ext cx="19722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Coupling between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and </a:t>
                </a:r>
                <a:r>
                  <a:rPr lang="en-US" i="1" dirty="0">
                    <a:solidFill>
                      <a:srgbClr val="0070C0"/>
                    </a:solidFill>
                  </a:rPr>
                  <a:t>A’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5DB6207-DAE3-3459-BA61-AE0581142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868" y="2885645"/>
                <a:ext cx="1972240" cy="646331"/>
              </a:xfrm>
              <a:prstGeom prst="rect">
                <a:avLst/>
              </a:prstGeom>
              <a:blipFill>
                <a:blip r:embed="rId5"/>
                <a:stretch>
                  <a:fillRect l="-2469" t="-4717" r="-309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42A993B-70C0-DEF4-2B96-BD2A8C4B91D0}"/>
              </a:ext>
            </a:extLst>
          </p:cNvPr>
          <p:cNvCxnSpPr>
            <a:cxnSpLocks/>
          </p:cNvCxnSpPr>
          <p:nvPr/>
        </p:nvCxnSpPr>
        <p:spPr>
          <a:xfrm flipV="1">
            <a:off x="4226808" y="2360160"/>
            <a:ext cx="154228" cy="50320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63F5674-961C-2AE1-5DD0-2E9048AB3E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8784" y="4106102"/>
            <a:ext cx="3201345" cy="24330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3AB9FA-B701-0A53-C7C2-E84016DD21D7}"/>
                  </a:ext>
                </a:extLst>
              </p:cNvPr>
              <p:cNvSpPr txBox="1"/>
              <p:nvPr/>
            </p:nvSpPr>
            <p:spPr>
              <a:xfrm>
                <a:off x="2845446" y="3696777"/>
                <a:ext cx="32988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Kinetic mixing of A’ with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and </a:t>
                </a:r>
                <a:r>
                  <a:rPr lang="en-US" i="1" dirty="0">
                    <a:solidFill>
                      <a:schemeClr val="tx1"/>
                    </a:solidFill>
                  </a:rPr>
                  <a:t>A’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3AB9FA-B701-0A53-C7C2-E84016DD2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446" y="3696777"/>
                <a:ext cx="3298879" cy="369332"/>
              </a:xfrm>
              <a:prstGeom prst="rect">
                <a:avLst/>
              </a:prstGeom>
              <a:blipFill>
                <a:blip r:embed="rId7"/>
                <a:stretch>
                  <a:fillRect l="-166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4398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184552"/>
            <a:ext cx="8464378" cy="487490"/>
          </a:xfrm>
        </p:spPr>
        <p:txBody>
          <a:bodyPr>
            <a:noAutofit/>
          </a:bodyPr>
          <a:lstStyle/>
          <a:p>
            <a:r>
              <a:rPr lang="en-US" sz="3200" dirty="0"/>
              <a:t>Next Steps: New Optics Approach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Dark-Photon (</a:t>
            </a:r>
            <a:r>
              <a:rPr lang="en-US" i="1" dirty="0"/>
              <a:t>A’</a:t>
            </a:r>
            <a:r>
              <a:rPr lang="en-US" dirty="0"/>
              <a:t>) Search with APEX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BF0F3-C01C-C3A0-8361-DB4046ABC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114" y="6403998"/>
            <a:ext cx="432403" cy="4300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5A5DC437-E424-A8E2-CF51-94F0198E0F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8919" y="966055"/>
                <a:ext cx="5427076" cy="5381694"/>
              </a:xfrm>
            </p:spPr>
            <p:txBody>
              <a:bodyPr/>
              <a:lstStyle/>
              <a:p>
                <a:r>
                  <a:rPr lang="en-US" b="1" dirty="0"/>
                  <a:t>Consider: </a:t>
                </a:r>
                <a:r>
                  <a:rPr lang="en-US" dirty="0"/>
                  <a:t>in Lab frame, each track has </a:t>
                </a:r>
                <a:r>
                  <a:rPr lang="en-US" b="1" dirty="0"/>
                  <a:t>5 </a:t>
                </a:r>
                <a:r>
                  <a:rPr lang="en-US" b="1" dirty="0" err="1"/>
                  <a:t>DoF</a:t>
                </a:r>
                <a:r>
                  <a:rPr lang="en-US" b="1" dirty="0"/>
                  <a:t>, </a:t>
                </a:r>
                <a:r>
                  <a:rPr lang="en-US" dirty="0"/>
                  <a:t>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tg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b="1" dirty="0"/>
                  <a:t>, </a:t>
                </a:r>
              </a:p>
              <a:p>
                <a:r>
                  <a:rPr lang="en-US" b="1" dirty="0"/>
                  <a:t>VDC-tracks have 4 </a:t>
                </a:r>
                <a:r>
                  <a:rPr lang="en-US" b="1" dirty="0" err="1"/>
                  <a:t>DoF</a:t>
                </a:r>
                <a:r>
                  <a:rPr lang="en-US" dirty="0"/>
                  <a:t>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tg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b="1" dirty="0"/>
              </a:p>
              <a:p>
                <a:endParaRPr lang="en-US" b="1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5A5DC437-E424-A8E2-CF51-94F0198E0F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8919" y="966055"/>
                <a:ext cx="5427076" cy="5381694"/>
              </a:xfrm>
              <a:blipFill>
                <a:blip r:embed="rId3"/>
                <a:stretch>
                  <a:fillRect l="-1348" t="-1246" r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B72869-2564-4F7F-077C-377B977E6636}"/>
              </a:ext>
            </a:extLst>
          </p:cNvPr>
          <p:cNvCxnSpPr>
            <a:cxnSpLocks/>
          </p:cNvCxnSpPr>
          <p:nvPr/>
        </p:nvCxnSpPr>
        <p:spPr>
          <a:xfrm>
            <a:off x="5002451" y="2551317"/>
            <a:ext cx="0" cy="10174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6EB870-36B5-ECAD-0637-B1BBAD005D3E}"/>
              </a:ext>
            </a:extLst>
          </p:cNvPr>
          <p:cNvCxnSpPr>
            <a:cxnSpLocks/>
          </p:cNvCxnSpPr>
          <p:nvPr/>
        </p:nvCxnSpPr>
        <p:spPr>
          <a:xfrm>
            <a:off x="2114947" y="3568718"/>
            <a:ext cx="0" cy="2590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6D7132-2D2D-5C89-18B9-C13E5C191535}"/>
              </a:ext>
            </a:extLst>
          </p:cNvPr>
          <p:cNvCxnSpPr>
            <a:cxnSpLocks/>
          </p:cNvCxnSpPr>
          <p:nvPr/>
        </p:nvCxnSpPr>
        <p:spPr>
          <a:xfrm flipV="1">
            <a:off x="3079974" y="3060017"/>
            <a:ext cx="2757458" cy="8386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xplosion: 8 Points 16">
            <a:extLst>
              <a:ext uri="{FF2B5EF4-FFF2-40B4-BE49-F238E27FC236}">
                <a16:creationId xmlns:a16="http://schemas.microsoft.com/office/drawing/2014/main" id="{DA60FE19-AC43-7695-4436-43E00BB6022C}"/>
              </a:ext>
            </a:extLst>
          </p:cNvPr>
          <p:cNvSpPr/>
          <p:nvPr/>
        </p:nvSpPr>
        <p:spPr>
          <a:xfrm>
            <a:off x="2893974" y="3738705"/>
            <a:ext cx="400050" cy="400050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540F0E0-DD1A-7CF3-E9CE-D71FAA80052A}"/>
              </a:ext>
            </a:extLst>
          </p:cNvPr>
          <p:cNvCxnSpPr>
            <a:cxnSpLocks/>
          </p:cNvCxnSpPr>
          <p:nvPr/>
        </p:nvCxnSpPr>
        <p:spPr>
          <a:xfrm flipV="1">
            <a:off x="3220418" y="3042482"/>
            <a:ext cx="954480" cy="749461"/>
          </a:xfrm>
          <a:prstGeom prst="straightConnector1">
            <a:avLst/>
          </a:prstGeom>
          <a:ln w="38100"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4DE5CBD-1A05-C2A2-5413-F45799803E76}"/>
              </a:ext>
            </a:extLst>
          </p:cNvPr>
          <p:cNvCxnSpPr>
            <a:cxnSpLocks/>
          </p:cNvCxnSpPr>
          <p:nvPr/>
        </p:nvCxnSpPr>
        <p:spPr>
          <a:xfrm>
            <a:off x="5002451" y="2551317"/>
            <a:ext cx="1053221" cy="1509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6BA9B71-8C07-20C4-F3B7-443CCA92D4A5}"/>
              </a:ext>
            </a:extLst>
          </p:cNvPr>
          <p:cNvCxnSpPr>
            <a:cxnSpLocks/>
          </p:cNvCxnSpPr>
          <p:nvPr/>
        </p:nvCxnSpPr>
        <p:spPr>
          <a:xfrm>
            <a:off x="6064358" y="2702316"/>
            <a:ext cx="0" cy="10174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30B4BD2-F582-B50F-B9CB-361B173D87F0}"/>
              </a:ext>
            </a:extLst>
          </p:cNvPr>
          <p:cNvCxnSpPr>
            <a:cxnSpLocks/>
          </p:cNvCxnSpPr>
          <p:nvPr/>
        </p:nvCxnSpPr>
        <p:spPr>
          <a:xfrm>
            <a:off x="5002450" y="3568718"/>
            <a:ext cx="1053221" cy="1509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2929CB0-0953-48F7-DF78-0BDAA085C4A0}"/>
              </a:ext>
            </a:extLst>
          </p:cNvPr>
          <p:cNvCxnSpPr>
            <a:cxnSpLocks/>
          </p:cNvCxnSpPr>
          <p:nvPr/>
        </p:nvCxnSpPr>
        <p:spPr>
          <a:xfrm>
            <a:off x="5381188" y="2361287"/>
            <a:ext cx="1053221" cy="1509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9F2519A-73A0-5B48-C71D-661A79780F75}"/>
              </a:ext>
            </a:extLst>
          </p:cNvPr>
          <p:cNvCxnSpPr>
            <a:cxnSpLocks/>
          </p:cNvCxnSpPr>
          <p:nvPr/>
        </p:nvCxnSpPr>
        <p:spPr>
          <a:xfrm>
            <a:off x="6443095" y="2512286"/>
            <a:ext cx="0" cy="10174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98AE873-98C8-1D6A-2091-2E5C121EA14B}"/>
              </a:ext>
            </a:extLst>
          </p:cNvPr>
          <p:cNvCxnSpPr>
            <a:cxnSpLocks/>
          </p:cNvCxnSpPr>
          <p:nvPr/>
        </p:nvCxnSpPr>
        <p:spPr>
          <a:xfrm flipV="1">
            <a:off x="4993765" y="2361287"/>
            <a:ext cx="387423" cy="1900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CF06D7C-DFC8-1FC6-B966-34744F017CF8}"/>
              </a:ext>
            </a:extLst>
          </p:cNvPr>
          <p:cNvCxnSpPr>
            <a:cxnSpLocks/>
          </p:cNvCxnSpPr>
          <p:nvPr/>
        </p:nvCxnSpPr>
        <p:spPr>
          <a:xfrm flipV="1">
            <a:off x="6055672" y="2513687"/>
            <a:ext cx="387423" cy="1900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75B8E5F-E573-2EE8-391B-3F1EE13A5BD7}"/>
              </a:ext>
            </a:extLst>
          </p:cNvPr>
          <p:cNvCxnSpPr>
            <a:cxnSpLocks/>
          </p:cNvCxnSpPr>
          <p:nvPr/>
        </p:nvCxnSpPr>
        <p:spPr>
          <a:xfrm flipV="1">
            <a:off x="6060016" y="3528286"/>
            <a:ext cx="387423" cy="1900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3B670F6-A074-8F08-469D-2E62BD4EAB1C}"/>
                  </a:ext>
                </a:extLst>
              </p:cNvPr>
              <p:cNvSpPr txBox="1"/>
              <p:nvPr/>
            </p:nvSpPr>
            <p:spPr>
              <a:xfrm>
                <a:off x="290813" y="5835107"/>
                <a:ext cx="4139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3B670F6-A074-8F08-469D-2E62BD4EA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13" y="5835107"/>
                <a:ext cx="413959" cy="369332"/>
              </a:xfrm>
              <a:prstGeom prst="rect">
                <a:avLst/>
              </a:prstGeom>
              <a:blipFill>
                <a:blip r:embed="rId4"/>
                <a:stretch>
                  <a:fillRect l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3834C76-09EB-8A7D-3F7F-4D8D39A33D84}"/>
              </a:ext>
            </a:extLst>
          </p:cNvPr>
          <p:cNvCxnSpPr>
            <a:cxnSpLocks/>
          </p:cNvCxnSpPr>
          <p:nvPr/>
        </p:nvCxnSpPr>
        <p:spPr>
          <a:xfrm flipV="1">
            <a:off x="5721974" y="2789403"/>
            <a:ext cx="1053881" cy="3014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842D11-99EE-4535-2DD5-F99F1B91298C}"/>
              </a:ext>
            </a:extLst>
          </p:cNvPr>
          <p:cNvCxnSpPr>
            <a:cxnSpLocks/>
          </p:cNvCxnSpPr>
          <p:nvPr/>
        </p:nvCxnSpPr>
        <p:spPr>
          <a:xfrm>
            <a:off x="5851018" y="2154585"/>
            <a:ext cx="746446" cy="2478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557539E-FEA9-ADC1-A676-1AD6AD47BC8C}"/>
              </a:ext>
            </a:extLst>
          </p:cNvPr>
          <p:cNvCxnSpPr>
            <a:cxnSpLocks/>
          </p:cNvCxnSpPr>
          <p:nvPr/>
        </p:nvCxnSpPr>
        <p:spPr>
          <a:xfrm>
            <a:off x="6606150" y="2402431"/>
            <a:ext cx="0" cy="10174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89FCC7A-0A76-FFE6-13EF-2E0D7CED62A6}"/>
              </a:ext>
            </a:extLst>
          </p:cNvPr>
          <p:cNvCxnSpPr>
            <a:cxnSpLocks/>
          </p:cNvCxnSpPr>
          <p:nvPr/>
        </p:nvCxnSpPr>
        <p:spPr>
          <a:xfrm flipV="1">
            <a:off x="5851018" y="1479190"/>
            <a:ext cx="1050326" cy="6739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2A0C476-693C-106F-48DB-BFCDC0BCB0D1}"/>
              </a:ext>
            </a:extLst>
          </p:cNvPr>
          <p:cNvCxnSpPr>
            <a:cxnSpLocks/>
          </p:cNvCxnSpPr>
          <p:nvPr/>
        </p:nvCxnSpPr>
        <p:spPr>
          <a:xfrm flipV="1">
            <a:off x="6597464" y="1730494"/>
            <a:ext cx="1050326" cy="6739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E17758D-CC65-9F1C-2323-D3B14577EEAF}"/>
              </a:ext>
            </a:extLst>
          </p:cNvPr>
          <p:cNvCxnSpPr>
            <a:cxnSpLocks/>
          </p:cNvCxnSpPr>
          <p:nvPr/>
        </p:nvCxnSpPr>
        <p:spPr>
          <a:xfrm flipV="1">
            <a:off x="6606150" y="3060017"/>
            <a:ext cx="1248582" cy="3598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697FC0B-4D48-1716-A161-CB8D7785ED9B}"/>
              </a:ext>
            </a:extLst>
          </p:cNvPr>
          <p:cNvCxnSpPr>
            <a:cxnSpLocks/>
          </p:cNvCxnSpPr>
          <p:nvPr/>
        </p:nvCxnSpPr>
        <p:spPr>
          <a:xfrm flipV="1">
            <a:off x="7849924" y="2153184"/>
            <a:ext cx="276382" cy="9068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3BA9DC7-CCBD-9236-4B1B-1390D6F52514}"/>
              </a:ext>
            </a:extLst>
          </p:cNvPr>
          <p:cNvCxnSpPr>
            <a:cxnSpLocks/>
          </p:cNvCxnSpPr>
          <p:nvPr/>
        </p:nvCxnSpPr>
        <p:spPr>
          <a:xfrm>
            <a:off x="6905824" y="1474268"/>
            <a:ext cx="746446" cy="2478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BDB115F-D7EC-701E-C3FB-3A9198F697C4}"/>
              </a:ext>
            </a:extLst>
          </p:cNvPr>
          <p:cNvCxnSpPr>
            <a:cxnSpLocks/>
          </p:cNvCxnSpPr>
          <p:nvPr/>
        </p:nvCxnSpPr>
        <p:spPr>
          <a:xfrm>
            <a:off x="7614892" y="1714084"/>
            <a:ext cx="511414" cy="4405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562ED0D-D056-CA9B-100B-49A553AD715D}"/>
              </a:ext>
            </a:extLst>
          </p:cNvPr>
          <p:cNvCxnSpPr>
            <a:cxnSpLocks/>
          </p:cNvCxnSpPr>
          <p:nvPr/>
        </p:nvCxnSpPr>
        <p:spPr>
          <a:xfrm>
            <a:off x="5851018" y="2166843"/>
            <a:ext cx="0" cy="10174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1652BEB-347B-3DE9-372B-1D8243C83DCA}"/>
              </a:ext>
            </a:extLst>
          </p:cNvPr>
          <p:cNvCxnSpPr>
            <a:cxnSpLocks/>
          </p:cNvCxnSpPr>
          <p:nvPr/>
        </p:nvCxnSpPr>
        <p:spPr>
          <a:xfrm>
            <a:off x="5851017" y="3167865"/>
            <a:ext cx="746446" cy="2478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FD8B9C8-25EA-E17E-7F01-C889C65EFB70}"/>
              </a:ext>
            </a:extLst>
          </p:cNvPr>
          <p:cNvCxnSpPr>
            <a:cxnSpLocks/>
          </p:cNvCxnSpPr>
          <p:nvPr/>
        </p:nvCxnSpPr>
        <p:spPr>
          <a:xfrm flipV="1">
            <a:off x="7381517" y="899866"/>
            <a:ext cx="824255" cy="12918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0E4EE01-AB6E-D7C3-96B3-CF15E2AB661E}"/>
              </a:ext>
            </a:extLst>
          </p:cNvPr>
          <p:cNvSpPr/>
          <p:nvPr/>
        </p:nvSpPr>
        <p:spPr>
          <a:xfrm>
            <a:off x="6681396" y="2191729"/>
            <a:ext cx="700122" cy="624689"/>
          </a:xfrm>
          <a:custGeom>
            <a:avLst/>
            <a:gdLst>
              <a:gd name="connsiteX0" fmla="*/ 0 w 823865"/>
              <a:gd name="connsiteY0" fmla="*/ 624689 h 624689"/>
              <a:gd name="connsiteX1" fmla="*/ 488887 w 823865"/>
              <a:gd name="connsiteY1" fmla="*/ 470780 h 624689"/>
              <a:gd name="connsiteX2" fmla="*/ 823865 w 823865"/>
              <a:gd name="connsiteY2" fmla="*/ 0 h 62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3865" h="624689">
                <a:moveTo>
                  <a:pt x="0" y="624689"/>
                </a:moveTo>
                <a:cubicBezTo>
                  <a:pt x="175788" y="599792"/>
                  <a:pt x="351576" y="574895"/>
                  <a:pt x="488887" y="470780"/>
                </a:cubicBezTo>
                <a:cubicBezTo>
                  <a:pt x="626198" y="366665"/>
                  <a:pt x="719750" y="110150"/>
                  <a:pt x="823865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B3A9CF0-86AB-A59E-CF1E-EEB7F018EFAA}"/>
              </a:ext>
            </a:extLst>
          </p:cNvPr>
          <p:cNvCxnSpPr>
            <a:cxnSpLocks/>
          </p:cNvCxnSpPr>
          <p:nvPr/>
        </p:nvCxnSpPr>
        <p:spPr>
          <a:xfrm>
            <a:off x="7031457" y="1274356"/>
            <a:ext cx="746446" cy="24784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49F9CDF-29C9-0A05-3D99-CAFCAC854E60}"/>
              </a:ext>
            </a:extLst>
          </p:cNvPr>
          <p:cNvCxnSpPr>
            <a:cxnSpLocks/>
          </p:cNvCxnSpPr>
          <p:nvPr/>
        </p:nvCxnSpPr>
        <p:spPr>
          <a:xfrm>
            <a:off x="7767292" y="1513587"/>
            <a:ext cx="511414" cy="44050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24FB228-397C-9975-FF06-226E499FA24A}"/>
              </a:ext>
            </a:extLst>
          </p:cNvPr>
          <p:cNvCxnSpPr/>
          <p:nvPr/>
        </p:nvCxnSpPr>
        <p:spPr>
          <a:xfrm flipV="1">
            <a:off x="7034220" y="984254"/>
            <a:ext cx="156420" cy="27847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40C9D41-CFAB-6E0C-A0E9-AB0286B38D4A}"/>
              </a:ext>
            </a:extLst>
          </p:cNvPr>
          <p:cNvCxnSpPr/>
          <p:nvPr/>
        </p:nvCxnSpPr>
        <p:spPr>
          <a:xfrm flipV="1">
            <a:off x="7771714" y="1233426"/>
            <a:ext cx="156420" cy="27847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3F09C7C-0F20-A37A-4012-61789BAFD1E4}"/>
              </a:ext>
            </a:extLst>
          </p:cNvPr>
          <p:cNvCxnSpPr/>
          <p:nvPr/>
        </p:nvCxnSpPr>
        <p:spPr>
          <a:xfrm flipV="1">
            <a:off x="8274686" y="1664301"/>
            <a:ext cx="156420" cy="27847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6DF0530-B2D7-BE35-3F8A-3E83E3C2FE38}"/>
              </a:ext>
            </a:extLst>
          </p:cNvPr>
          <p:cNvCxnSpPr>
            <a:cxnSpLocks/>
          </p:cNvCxnSpPr>
          <p:nvPr/>
        </p:nvCxnSpPr>
        <p:spPr>
          <a:xfrm>
            <a:off x="7528240" y="1703580"/>
            <a:ext cx="746446" cy="24784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F4E56D7-1BB3-A5DA-9A4A-720C46C6BB48}"/>
              </a:ext>
            </a:extLst>
          </p:cNvPr>
          <p:cNvCxnSpPr>
            <a:cxnSpLocks/>
          </p:cNvCxnSpPr>
          <p:nvPr/>
        </p:nvCxnSpPr>
        <p:spPr>
          <a:xfrm>
            <a:off x="7026977" y="1271109"/>
            <a:ext cx="511414" cy="44050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54A7DBD-05F1-5E8E-2E63-96260F1C2C3D}"/>
              </a:ext>
            </a:extLst>
          </p:cNvPr>
          <p:cNvCxnSpPr>
            <a:cxnSpLocks/>
          </p:cNvCxnSpPr>
          <p:nvPr/>
        </p:nvCxnSpPr>
        <p:spPr>
          <a:xfrm>
            <a:off x="7183857" y="986255"/>
            <a:ext cx="746446" cy="24784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9D91945-0565-C6CC-7373-BA1D5D1637ED}"/>
              </a:ext>
            </a:extLst>
          </p:cNvPr>
          <p:cNvCxnSpPr>
            <a:cxnSpLocks/>
          </p:cNvCxnSpPr>
          <p:nvPr/>
        </p:nvCxnSpPr>
        <p:spPr>
          <a:xfrm>
            <a:off x="7919692" y="1225486"/>
            <a:ext cx="511414" cy="44050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9ABB508C-0DA9-F09D-2EFE-01574E35F02F}"/>
              </a:ext>
            </a:extLst>
          </p:cNvPr>
          <p:cNvSpPr txBox="1"/>
          <p:nvPr/>
        </p:nvSpPr>
        <p:spPr>
          <a:xfrm>
            <a:off x="5306002" y="3810063"/>
            <a:ext cx="1203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Septum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5481D75-718B-D51D-3F39-6794B6038781}"/>
              </a:ext>
            </a:extLst>
          </p:cNvPr>
          <p:cNvSpPr txBox="1"/>
          <p:nvPr/>
        </p:nvSpPr>
        <p:spPr>
          <a:xfrm>
            <a:off x="6868166" y="3314695"/>
            <a:ext cx="2051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Standard HRS magnets (QQDQ)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2F4D96B-C17A-21D2-95D6-5C8150CF6CB3}"/>
              </a:ext>
            </a:extLst>
          </p:cNvPr>
          <p:cNvSpPr txBox="1"/>
          <p:nvPr/>
        </p:nvSpPr>
        <p:spPr>
          <a:xfrm>
            <a:off x="5856322" y="840069"/>
            <a:ext cx="1275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Detectors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FA243E8-16F4-9302-8809-6939FFBBB2CD}"/>
                  </a:ext>
                </a:extLst>
              </p:cNvPr>
              <p:cNvSpPr txBox="1"/>
              <p:nvPr/>
            </p:nvSpPr>
            <p:spPr>
              <a:xfrm>
                <a:off x="4322362" y="4367740"/>
                <a:ext cx="2187879" cy="20593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tg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tg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FA243E8-16F4-9302-8809-6939FFBBB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362" y="4367740"/>
                <a:ext cx="2187879" cy="20593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04C1E44-278F-DA86-8A3A-207F48B9EA6D}"/>
                  </a:ext>
                </a:extLst>
              </p:cNvPr>
              <p:cNvSpPr txBox="1"/>
              <p:nvPr/>
            </p:nvSpPr>
            <p:spPr>
              <a:xfrm>
                <a:off x="8387476" y="856943"/>
                <a:ext cx="700364" cy="6033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36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fp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04C1E44-278F-DA86-8A3A-207F48B9E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476" y="856943"/>
                <a:ext cx="700364" cy="6033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CD25C04-1A05-9779-F63C-823C5C8B179B}"/>
              </a:ext>
            </a:extLst>
          </p:cNvPr>
          <p:cNvCxnSpPr>
            <a:cxnSpLocks/>
          </p:cNvCxnSpPr>
          <p:nvPr/>
        </p:nvCxnSpPr>
        <p:spPr>
          <a:xfrm>
            <a:off x="1615083" y="3503638"/>
            <a:ext cx="0" cy="2590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794941B-B006-9194-1E54-D9415C6FB7B0}"/>
              </a:ext>
            </a:extLst>
          </p:cNvPr>
          <p:cNvCxnSpPr>
            <a:cxnSpLocks/>
          </p:cNvCxnSpPr>
          <p:nvPr/>
        </p:nvCxnSpPr>
        <p:spPr>
          <a:xfrm>
            <a:off x="1615083" y="3505448"/>
            <a:ext cx="513991" cy="736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836FA10-085B-A246-63C3-7F2356093BDC}"/>
              </a:ext>
            </a:extLst>
          </p:cNvPr>
          <p:cNvCxnSpPr>
            <a:cxnSpLocks/>
          </p:cNvCxnSpPr>
          <p:nvPr/>
        </p:nvCxnSpPr>
        <p:spPr>
          <a:xfrm>
            <a:off x="1586830" y="6085828"/>
            <a:ext cx="513991" cy="736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5D89F54-7FB5-92BB-6B01-0E6B3A49ACA6}"/>
              </a:ext>
            </a:extLst>
          </p:cNvPr>
          <p:cNvCxnSpPr>
            <a:cxnSpLocks/>
          </p:cNvCxnSpPr>
          <p:nvPr/>
        </p:nvCxnSpPr>
        <p:spPr>
          <a:xfrm flipV="1">
            <a:off x="606183" y="3913508"/>
            <a:ext cx="2463618" cy="19344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41856BF-7775-0620-743B-DF29E889449D}"/>
                  </a:ext>
                </a:extLst>
              </p:cNvPr>
              <p:cNvSpPr txBox="1"/>
              <p:nvPr/>
            </p:nvSpPr>
            <p:spPr>
              <a:xfrm>
                <a:off x="2964011" y="3857712"/>
                <a:ext cx="172819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8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react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41856BF-7775-0620-743B-DF29E8894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011" y="3857712"/>
                <a:ext cx="172819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9B1DFA9-E1AF-B3C3-FC24-B554A282B429}"/>
                  </a:ext>
                </a:extLst>
              </p:cNvPr>
              <p:cNvSpPr txBox="1"/>
              <p:nvPr/>
            </p:nvSpPr>
            <p:spPr>
              <a:xfrm>
                <a:off x="3800870" y="3485618"/>
                <a:ext cx="1728190" cy="4042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tg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9B1DFA9-E1AF-B3C3-FC24-B554A282B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870" y="3485618"/>
                <a:ext cx="1728190" cy="404213"/>
              </a:xfrm>
              <a:prstGeom prst="rect">
                <a:avLst/>
              </a:prstGeom>
              <a:blipFill>
                <a:blip r:embed="rId8"/>
                <a:stretch>
                  <a:fillRect t="-13636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011EFA1-4B1B-B61C-045E-01A8920A0D3F}"/>
              </a:ext>
            </a:extLst>
          </p:cNvPr>
          <p:cNvCxnSpPr>
            <a:cxnSpLocks/>
          </p:cNvCxnSpPr>
          <p:nvPr/>
        </p:nvCxnSpPr>
        <p:spPr>
          <a:xfrm>
            <a:off x="2874328" y="2465364"/>
            <a:ext cx="494320" cy="677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0E57D88-3961-AEFE-851E-7ACE29A5CC58}"/>
              </a:ext>
            </a:extLst>
          </p:cNvPr>
          <p:cNvCxnSpPr>
            <a:cxnSpLocks/>
          </p:cNvCxnSpPr>
          <p:nvPr/>
        </p:nvCxnSpPr>
        <p:spPr>
          <a:xfrm>
            <a:off x="3340923" y="2596428"/>
            <a:ext cx="0" cy="2590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AD31630-7D18-4C02-33D6-F7C296FF964F}"/>
              </a:ext>
            </a:extLst>
          </p:cNvPr>
          <p:cNvCxnSpPr>
            <a:cxnSpLocks/>
          </p:cNvCxnSpPr>
          <p:nvPr/>
        </p:nvCxnSpPr>
        <p:spPr>
          <a:xfrm>
            <a:off x="2841059" y="2531348"/>
            <a:ext cx="0" cy="2590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98AC195-26C5-EC46-C731-7F04A422B670}"/>
              </a:ext>
            </a:extLst>
          </p:cNvPr>
          <p:cNvCxnSpPr>
            <a:cxnSpLocks/>
          </p:cNvCxnSpPr>
          <p:nvPr/>
        </p:nvCxnSpPr>
        <p:spPr>
          <a:xfrm>
            <a:off x="2841059" y="2533158"/>
            <a:ext cx="513991" cy="736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F6ACD69-246E-FF44-F6F7-E4AED79E79A4}"/>
              </a:ext>
            </a:extLst>
          </p:cNvPr>
          <p:cNvCxnSpPr>
            <a:cxnSpLocks/>
          </p:cNvCxnSpPr>
          <p:nvPr/>
        </p:nvCxnSpPr>
        <p:spPr>
          <a:xfrm>
            <a:off x="2812806" y="5113538"/>
            <a:ext cx="513991" cy="736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0004D0D-91EB-4F68-49F4-B27362F773D2}"/>
                  </a:ext>
                </a:extLst>
              </p:cNvPr>
              <p:cNvSpPr txBox="1"/>
              <p:nvPr/>
            </p:nvSpPr>
            <p:spPr>
              <a:xfrm>
                <a:off x="3014323" y="2183836"/>
                <a:ext cx="6902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0004D0D-91EB-4F68-49F4-B27362F77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323" y="2183836"/>
                <a:ext cx="690271" cy="369332"/>
              </a:xfrm>
              <a:prstGeom prst="rect">
                <a:avLst/>
              </a:prstGeom>
              <a:blipFill>
                <a:blip r:embed="rId9"/>
                <a:stretch>
                  <a:fillRect r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13A4149-6AA1-8914-51DF-DE7869C15DBC}"/>
              </a:ext>
            </a:extLst>
          </p:cNvPr>
          <p:cNvCxnSpPr>
            <a:cxnSpLocks/>
          </p:cNvCxnSpPr>
          <p:nvPr/>
        </p:nvCxnSpPr>
        <p:spPr>
          <a:xfrm flipH="1">
            <a:off x="2189266" y="5216933"/>
            <a:ext cx="1135815" cy="88638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0355F68-BA97-4896-81A9-7AA706BA29F3}"/>
                  </a:ext>
                </a:extLst>
              </p:cNvPr>
              <p:cNvSpPr txBox="1"/>
              <p:nvPr/>
            </p:nvSpPr>
            <p:spPr>
              <a:xfrm>
                <a:off x="2714928" y="5603090"/>
                <a:ext cx="6902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95 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0355F68-BA97-4896-81A9-7AA706BA2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928" y="5603090"/>
                <a:ext cx="690271" cy="369332"/>
              </a:xfrm>
              <a:prstGeom prst="rect">
                <a:avLst/>
              </a:prstGeom>
              <a:blipFill>
                <a:blip r:embed="rId10"/>
                <a:stretch>
                  <a:fillRect r="-3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>
            <a:extLst>
              <a:ext uri="{FF2B5EF4-FFF2-40B4-BE49-F238E27FC236}">
                <a16:creationId xmlns:a16="http://schemas.microsoft.com/office/drawing/2014/main" id="{50A14894-FCBB-D71C-B458-6E82139D5677}"/>
              </a:ext>
            </a:extLst>
          </p:cNvPr>
          <p:cNvSpPr txBox="1"/>
          <p:nvPr/>
        </p:nvSpPr>
        <p:spPr>
          <a:xfrm>
            <a:off x="321878" y="3194404"/>
            <a:ext cx="152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First W-foil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14F2A28-128E-ECFD-3131-AB5452B6302B}"/>
              </a:ext>
            </a:extLst>
          </p:cNvPr>
          <p:cNvSpPr txBox="1"/>
          <p:nvPr/>
        </p:nvSpPr>
        <p:spPr>
          <a:xfrm>
            <a:off x="1608601" y="2239727"/>
            <a:ext cx="13185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Last W-foil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9987961-3981-4FE8-D140-723639CE4891}"/>
                  </a:ext>
                </a:extLst>
              </p:cNvPr>
              <p:cNvSpPr txBox="1"/>
              <p:nvPr/>
            </p:nvSpPr>
            <p:spPr>
              <a:xfrm>
                <a:off x="6379001" y="4864118"/>
                <a:ext cx="2546537" cy="1503489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react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known, we can use BPMs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tg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but this is impossible with large spacing of w-foils!</a:t>
                </a: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9987961-3981-4FE8-D140-723639CE4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01" y="4864118"/>
                <a:ext cx="2546537" cy="1503489"/>
              </a:xfrm>
              <a:prstGeom prst="rect">
                <a:avLst/>
              </a:prstGeom>
              <a:blipFill>
                <a:blip r:embed="rId11"/>
                <a:stretch>
                  <a:fillRect l="-1667" t="-2008" r="-3095" b="-4819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8A49A9C3-87C7-1468-3A33-D7F774D6BF5F}"/>
              </a:ext>
            </a:extLst>
          </p:cNvPr>
          <p:cNvCxnSpPr>
            <a:cxnSpLocks/>
          </p:cNvCxnSpPr>
          <p:nvPr/>
        </p:nvCxnSpPr>
        <p:spPr>
          <a:xfrm flipH="1" flipV="1">
            <a:off x="5851017" y="4567238"/>
            <a:ext cx="527984" cy="29688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5567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AD31630-7D18-4C02-33D6-F7C296FF964F}"/>
              </a:ext>
            </a:extLst>
          </p:cNvPr>
          <p:cNvCxnSpPr>
            <a:cxnSpLocks/>
          </p:cNvCxnSpPr>
          <p:nvPr/>
        </p:nvCxnSpPr>
        <p:spPr>
          <a:xfrm>
            <a:off x="2841059" y="2531348"/>
            <a:ext cx="0" cy="2590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A3974029-662E-678F-6285-7B4AC4F28EDC}"/>
              </a:ext>
            </a:extLst>
          </p:cNvPr>
          <p:cNvSpPr/>
          <p:nvPr/>
        </p:nvSpPr>
        <p:spPr>
          <a:xfrm>
            <a:off x="2908300" y="2819400"/>
            <a:ext cx="3810000" cy="1225550"/>
          </a:xfrm>
          <a:custGeom>
            <a:avLst/>
            <a:gdLst>
              <a:gd name="connsiteX0" fmla="*/ 0 w 3810000"/>
              <a:gd name="connsiteY0" fmla="*/ 685800 h 1225550"/>
              <a:gd name="connsiteX1" fmla="*/ 450850 w 3810000"/>
              <a:gd name="connsiteY1" fmla="*/ 1225550 h 1225550"/>
              <a:gd name="connsiteX2" fmla="*/ 3810000 w 3810000"/>
              <a:gd name="connsiteY2" fmla="*/ 0 h 1225550"/>
              <a:gd name="connsiteX3" fmla="*/ 0 w 3810000"/>
              <a:gd name="connsiteY3" fmla="*/ 685800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00" h="1225550">
                <a:moveTo>
                  <a:pt x="0" y="685800"/>
                </a:moveTo>
                <a:lnTo>
                  <a:pt x="450850" y="1225550"/>
                </a:lnTo>
                <a:lnTo>
                  <a:pt x="381000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BE1D1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206C081-D81E-0A5E-0AE3-5ED11122CE6C}"/>
              </a:ext>
            </a:extLst>
          </p:cNvPr>
          <p:cNvSpPr/>
          <p:nvPr/>
        </p:nvSpPr>
        <p:spPr>
          <a:xfrm>
            <a:off x="3032712" y="3687892"/>
            <a:ext cx="175349" cy="3396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6D7132-2D2D-5C89-18B9-C13E5C191535}"/>
              </a:ext>
            </a:extLst>
          </p:cNvPr>
          <p:cNvCxnSpPr>
            <a:cxnSpLocks/>
          </p:cNvCxnSpPr>
          <p:nvPr/>
        </p:nvCxnSpPr>
        <p:spPr>
          <a:xfrm flipV="1">
            <a:off x="3294632" y="2750523"/>
            <a:ext cx="3654482" cy="1302579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184552"/>
            <a:ext cx="8464378" cy="487490"/>
          </a:xfrm>
        </p:spPr>
        <p:txBody>
          <a:bodyPr>
            <a:noAutofit/>
          </a:bodyPr>
          <a:lstStyle/>
          <a:p>
            <a:r>
              <a:rPr lang="en-US" sz="3200" dirty="0"/>
              <a:t>Next Steps: New Optics Approach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Dark-Photon (</a:t>
            </a:r>
            <a:r>
              <a:rPr lang="en-US" i="1" dirty="0"/>
              <a:t>A’</a:t>
            </a:r>
            <a:r>
              <a:rPr lang="en-US" dirty="0"/>
              <a:t>) Search with APEX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BF0F3-C01C-C3A0-8361-DB4046ABC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114" y="6403998"/>
            <a:ext cx="432403" cy="4300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5A5DC437-E424-A8E2-CF51-94F0198E0F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8919" y="966055"/>
                <a:ext cx="5154675" cy="5381694"/>
              </a:xfrm>
            </p:spPr>
            <p:txBody>
              <a:bodyPr/>
              <a:lstStyle/>
              <a:p>
                <a:r>
                  <a:rPr lang="en-US" dirty="0"/>
                  <a:t>When mapping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information must be discarded  </a:t>
                </a:r>
                <a:endParaRPr lang="en-US" b="1" dirty="0"/>
              </a:p>
              <a:p>
                <a:r>
                  <a:rPr lang="en-US" b="1" dirty="0"/>
                  <a:t>New Approach: </a:t>
                </a:r>
                <a:r>
                  <a:rPr lang="en-US" dirty="0"/>
                  <a:t>Map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tg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fp</m:t>
                        </m:r>
                      </m:sub>
                    </m:sSub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5A5DC437-E424-A8E2-CF51-94F0198E0F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8919" y="966055"/>
                <a:ext cx="5154675" cy="5381694"/>
              </a:xfrm>
              <a:blipFill>
                <a:blip r:embed="rId3"/>
                <a:stretch>
                  <a:fillRect l="-1420" t="-1133" r="-1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B72869-2564-4F7F-077C-377B977E6636}"/>
              </a:ext>
            </a:extLst>
          </p:cNvPr>
          <p:cNvCxnSpPr>
            <a:cxnSpLocks/>
          </p:cNvCxnSpPr>
          <p:nvPr/>
        </p:nvCxnSpPr>
        <p:spPr>
          <a:xfrm>
            <a:off x="5002451" y="2551317"/>
            <a:ext cx="0" cy="10174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6EB870-36B5-ECAD-0637-B1BBAD005D3E}"/>
              </a:ext>
            </a:extLst>
          </p:cNvPr>
          <p:cNvCxnSpPr>
            <a:cxnSpLocks/>
          </p:cNvCxnSpPr>
          <p:nvPr/>
        </p:nvCxnSpPr>
        <p:spPr>
          <a:xfrm>
            <a:off x="2114947" y="3568718"/>
            <a:ext cx="0" cy="2590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4DE5CBD-1A05-C2A2-5413-F45799803E76}"/>
              </a:ext>
            </a:extLst>
          </p:cNvPr>
          <p:cNvCxnSpPr>
            <a:cxnSpLocks/>
          </p:cNvCxnSpPr>
          <p:nvPr/>
        </p:nvCxnSpPr>
        <p:spPr>
          <a:xfrm>
            <a:off x="5002451" y="2551317"/>
            <a:ext cx="1053221" cy="1509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6BA9B71-8C07-20C4-F3B7-443CCA92D4A5}"/>
              </a:ext>
            </a:extLst>
          </p:cNvPr>
          <p:cNvCxnSpPr>
            <a:cxnSpLocks/>
          </p:cNvCxnSpPr>
          <p:nvPr/>
        </p:nvCxnSpPr>
        <p:spPr>
          <a:xfrm>
            <a:off x="6064358" y="2702316"/>
            <a:ext cx="0" cy="10174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30B4BD2-F582-B50F-B9CB-361B173D87F0}"/>
              </a:ext>
            </a:extLst>
          </p:cNvPr>
          <p:cNvCxnSpPr>
            <a:cxnSpLocks/>
          </p:cNvCxnSpPr>
          <p:nvPr/>
        </p:nvCxnSpPr>
        <p:spPr>
          <a:xfrm>
            <a:off x="5002450" y="3568718"/>
            <a:ext cx="1053221" cy="1509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2929CB0-0953-48F7-DF78-0BDAA085C4A0}"/>
              </a:ext>
            </a:extLst>
          </p:cNvPr>
          <p:cNvCxnSpPr>
            <a:cxnSpLocks/>
          </p:cNvCxnSpPr>
          <p:nvPr/>
        </p:nvCxnSpPr>
        <p:spPr>
          <a:xfrm>
            <a:off x="5381188" y="2361287"/>
            <a:ext cx="1053221" cy="1509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9F2519A-73A0-5B48-C71D-661A79780F75}"/>
              </a:ext>
            </a:extLst>
          </p:cNvPr>
          <p:cNvCxnSpPr>
            <a:cxnSpLocks/>
          </p:cNvCxnSpPr>
          <p:nvPr/>
        </p:nvCxnSpPr>
        <p:spPr>
          <a:xfrm>
            <a:off x="6443095" y="2512286"/>
            <a:ext cx="0" cy="10174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98AE873-98C8-1D6A-2091-2E5C121EA14B}"/>
              </a:ext>
            </a:extLst>
          </p:cNvPr>
          <p:cNvCxnSpPr>
            <a:cxnSpLocks/>
          </p:cNvCxnSpPr>
          <p:nvPr/>
        </p:nvCxnSpPr>
        <p:spPr>
          <a:xfrm flipV="1">
            <a:off x="4993765" y="2361287"/>
            <a:ext cx="387423" cy="1900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CF06D7C-DFC8-1FC6-B966-34744F017CF8}"/>
              </a:ext>
            </a:extLst>
          </p:cNvPr>
          <p:cNvCxnSpPr>
            <a:cxnSpLocks/>
          </p:cNvCxnSpPr>
          <p:nvPr/>
        </p:nvCxnSpPr>
        <p:spPr>
          <a:xfrm flipV="1">
            <a:off x="6055672" y="2513687"/>
            <a:ext cx="387423" cy="1900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75B8E5F-E573-2EE8-391B-3F1EE13A5BD7}"/>
              </a:ext>
            </a:extLst>
          </p:cNvPr>
          <p:cNvCxnSpPr>
            <a:cxnSpLocks/>
          </p:cNvCxnSpPr>
          <p:nvPr/>
        </p:nvCxnSpPr>
        <p:spPr>
          <a:xfrm flipV="1">
            <a:off x="6060016" y="3528286"/>
            <a:ext cx="387423" cy="1900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3B670F6-A074-8F08-469D-2E62BD4EAB1C}"/>
                  </a:ext>
                </a:extLst>
              </p:cNvPr>
              <p:cNvSpPr txBox="1"/>
              <p:nvPr/>
            </p:nvSpPr>
            <p:spPr>
              <a:xfrm>
                <a:off x="290813" y="5835107"/>
                <a:ext cx="4139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3B670F6-A074-8F08-469D-2E62BD4EA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13" y="5835107"/>
                <a:ext cx="413959" cy="369332"/>
              </a:xfrm>
              <a:prstGeom prst="rect">
                <a:avLst/>
              </a:prstGeom>
              <a:blipFill>
                <a:blip r:embed="rId4"/>
                <a:stretch>
                  <a:fillRect l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3834C76-09EB-8A7D-3F7F-4D8D39A33D84}"/>
              </a:ext>
            </a:extLst>
          </p:cNvPr>
          <p:cNvCxnSpPr>
            <a:cxnSpLocks/>
            <a:endCxn id="40" idx="0"/>
          </p:cNvCxnSpPr>
          <p:nvPr/>
        </p:nvCxnSpPr>
        <p:spPr>
          <a:xfrm flipV="1">
            <a:off x="2869313" y="2816418"/>
            <a:ext cx="3812083" cy="713269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842D11-99EE-4535-2DD5-F99F1B91298C}"/>
              </a:ext>
            </a:extLst>
          </p:cNvPr>
          <p:cNvCxnSpPr>
            <a:cxnSpLocks/>
          </p:cNvCxnSpPr>
          <p:nvPr/>
        </p:nvCxnSpPr>
        <p:spPr>
          <a:xfrm>
            <a:off x="5851018" y="2154585"/>
            <a:ext cx="746446" cy="2478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557539E-FEA9-ADC1-A676-1AD6AD47BC8C}"/>
              </a:ext>
            </a:extLst>
          </p:cNvPr>
          <p:cNvCxnSpPr>
            <a:cxnSpLocks/>
          </p:cNvCxnSpPr>
          <p:nvPr/>
        </p:nvCxnSpPr>
        <p:spPr>
          <a:xfrm>
            <a:off x="6606150" y="2402431"/>
            <a:ext cx="0" cy="10174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89FCC7A-0A76-FFE6-13EF-2E0D7CED62A6}"/>
              </a:ext>
            </a:extLst>
          </p:cNvPr>
          <p:cNvCxnSpPr>
            <a:cxnSpLocks/>
          </p:cNvCxnSpPr>
          <p:nvPr/>
        </p:nvCxnSpPr>
        <p:spPr>
          <a:xfrm flipV="1">
            <a:off x="5851018" y="1479190"/>
            <a:ext cx="1050326" cy="6739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2A0C476-693C-106F-48DB-BFCDC0BCB0D1}"/>
              </a:ext>
            </a:extLst>
          </p:cNvPr>
          <p:cNvCxnSpPr>
            <a:cxnSpLocks/>
          </p:cNvCxnSpPr>
          <p:nvPr/>
        </p:nvCxnSpPr>
        <p:spPr>
          <a:xfrm flipV="1">
            <a:off x="6597464" y="1730494"/>
            <a:ext cx="1050326" cy="6739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E17758D-CC65-9F1C-2323-D3B14577EEAF}"/>
              </a:ext>
            </a:extLst>
          </p:cNvPr>
          <p:cNvCxnSpPr>
            <a:cxnSpLocks/>
          </p:cNvCxnSpPr>
          <p:nvPr/>
        </p:nvCxnSpPr>
        <p:spPr>
          <a:xfrm flipV="1">
            <a:off x="6606150" y="3060017"/>
            <a:ext cx="1248582" cy="3598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697FC0B-4D48-1716-A161-CB8D7785ED9B}"/>
              </a:ext>
            </a:extLst>
          </p:cNvPr>
          <p:cNvCxnSpPr>
            <a:cxnSpLocks/>
          </p:cNvCxnSpPr>
          <p:nvPr/>
        </p:nvCxnSpPr>
        <p:spPr>
          <a:xfrm flipV="1">
            <a:off x="7849924" y="2153184"/>
            <a:ext cx="276382" cy="9068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3BA9DC7-CCBD-9236-4B1B-1390D6F52514}"/>
              </a:ext>
            </a:extLst>
          </p:cNvPr>
          <p:cNvCxnSpPr>
            <a:cxnSpLocks/>
          </p:cNvCxnSpPr>
          <p:nvPr/>
        </p:nvCxnSpPr>
        <p:spPr>
          <a:xfrm>
            <a:off x="6905824" y="1474268"/>
            <a:ext cx="746446" cy="2478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BDB115F-D7EC-701E-C3FB-3A9198F697C4}"/>
              </a:ext>
            </a:extLst>
          </p:cNvPr>
          <p:cNvCxnSpPr>
            <a:cxnSpLocks/>
          </p:cNvCxnSpPr>
          <p:nvPr/>
        </p:nvCxnSpPr>
        <p:spPr>
          <a:xfrm>
            <a:off x="7614892" y="1714084"/>
            <a:ext cx="511414" cy="4405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562ED0D-D056-CA9B-100B-49A553AD715D}"/>
              </a:ext>
            </a:extLst>
          </p:cNvPr>
          <p:cNvCxnSpPr>
            <a:cxnSpLocks/>
          </p:cNvCxnSpPr>
          <p:nvPr/>
        </p:nvCxnSpPr>
        <p:spPr>
          <a:xfrm>
            <a:off x="5851018" y="2166843"/>
            <a:ext cx="0" cy="10174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1652BEB-347B-3DE9-372B-1D8243C83DCA}"/>
              </a:ext>
            </a:extLst>
          </p:cNvPr>
          <p:cNvCxnSpPr>
            <a:cxnSpLocks/>
          </p:cNvCxnSpPr>
          <p:nvPr/>
        </p:nvCxnSpPr>
        <p:spPr>
          <a:xfrm>
            <a:off x="5851017" y="3167865"/>
            <a:ext cx="746446" cy="2478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FD8B9C8-25EA-E17E-7F01-C889C65EFB70}"/>
              </a:ext>
            </a:extLst>
          </p:cNvPr>
          <p:cNvCxnSpPr>
            <a:cxnSpLocks/>
          </p:cNvCxnSpPr>
          <p:nvPr/>
        </p:nvCxnSpPr>
        <p:spPr>
          <a:xfrm flipV="1">
            <a:off x="7381517" y="899866"/>
            <a:ext cx="824255" cy="1291863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0E4EE01-AB6E-D7C3-96B3-CF15E2AB661E}"/>
              </a:ext>
            </a:extLst>
          </p:cNvPr>
          <p:cNvSpPr/>
          <p:nvPr/>
        </p:nvSpPr>
        <p:spPr>
          <a:xfrm>
            <a:off x="6681396" y="2191729"/>
            <a:ext cx="700122" cy="624689"/>
          </a:xfrm>
          <a:custGeom>
            <a:avLst/>
            <a:gdLst>
              <a:gd name="connsiteX0" fmla="*/ 0 w 823865"/>
              <a:gd name="connsiteY0" fmla="*/ 624689 h 624689"/>
              <a:gd name="connsiteX1" fmla="*/ 488887 w 823865"/>
              <a:gd name="connsiteY1" fmla="*/ 470780 h 624689"/>
              <a:gd name="connsiteX2" fmla="*/ 823865 w 823865"/>
              <a:gd name="connsiteY2" fmla="*/ 0 h 62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3865" h="624689">
                <a:moveTo>
                  <a:pt x="0" y="624689"/>
                </a:moveTo>
                <a:cubicBezTo>
                  <a:pt x="175788" y="599792"/>
                  <a:pt x="351576" y="574895"/>
                  <a:pt x="488887" y="470780"/>
                </a:cubicBezTo>
                <a:cubicBezTo>
                  <a:pt x="626198" y="366665"/>
                  <a:pt x="719750" y="110150"/>
                  <a:pt x="823865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B3A9CF0-86AB-A59E-CF1E-EEB7F018EFAA}"/>
              </a:ext>
            </a:extLst>
          </p:cNvPr>
          <p:cNvCxnSpPr>
            <a:cxnSpLocks/>
          </p:cNvCxnSpPr>
          <p:nvPr/>
        </p:nvCxnSpPr>
        <p:spPr>
          <a:xfrm>
            <a:off x="7031457" y="1274356"/>
            <a:ext cx="746446" cy="24784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49F9CDF-29C9-0A05-3D99-CAFCAC854E60}"/>
              </a:ext>
            </a:extLst>
          </p:cNvPr>
          <p:cNvCxnSpPr>
            <a:cxnSpLocks/>
          </p:cNvCxnSpPr>
          <p:nvPr/>
        </p:nvCxnSpPr>
        <p:spPr>
          <a:xfrm>
            <a:off x="7767292" y="1513587"/>
            <a:ext cx="511414" cy="44050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24FB228-397C-9975-FF06-226E499FA24A}"/>
              </a:ext>
            </a:extLst>
          </p:cNvPr>
          <p:cNvCxnSpPr/>
          <p:nvPr/>
        </p:nvCxnSpPr>
        <p:spPr>
          <a:xfrm flipV="1">
            <a:off x="7034220" y="984254"/>
            <a:ext cx="156420" cy="27847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40C9D41-CFAB-6E0C-A0E9-AB0286B38D4A}"/>
              </a:ext>
            </a:extLst>
          </p:cNvPr>
          <p:cNvCxnSpPr/>
          <p:nvPr/>
        </p:nvCxnSpPr>
        <p:spPr>
          <a:xfrm flipV="1">
            <a:off x="7771714" y="1233426"/>
            <a:ext cx="156420" cy="27847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3F09C7C-0F20-A37A-4012-61789BAFD1E4}"/>
              </a:ext>
            </a:extLst>
          </p:cNvPr>
          <p:cNvCxnSpPr/>
          <p:nvPr/>
        </p:nvCxnSpPr>
        <p:spPr>
          <a:xfrm flipV="1">
            <a:off x="8274686" y="1664301"/>
            <a:ext cx="156420" cy="27847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6DF0530-B2D7-BE35-3F8A-3E83E3C2FE38}"/>
              </a:ext>
            </a:extLst>
          </p:cNvPr>
          <p:cNvCxnSpPr>
            <a:cxnSpLocks/>
          </p:cNvCxnSpPr>
          <p:nvPr/>
        </p:nvCxnSpPr>
        <p:spPr>
          <a:xfrm>
            <a:off x="7528240" y="1703580"/>
            <a:ext cx="746446" cy="24784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F4E56D7-1BB3-A5DA-9A4A-720C46C6BB48}"/>
              </a:ext>
            </a:extLst>
          </p:cNvPr>
          <p:cNvCxnSpPr>
            <a:cxnSpLocks/>
          </p:cNvCxnSpPr>
          <p:nvPr/>
        </p:nvCxnSpPr>
        <p:spPr>
          <a:xfrm>
            <a:off x="7026977" y="1271109"/>
            <a:ext cx="511414" cy="44050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54A7DBD-05F1-5E8E-2E63-96260F1C2C3D}"/>
              </a:ext>
            </a:extLst>
          </p:cNvPr>
          <p:cNvCxnSpPr>
            <a:cxnSpLocks/>
          </p:cNvCxnSpPr>
          <p:nvPr/>
        </p:nvCxnSpPr>
        <p:spPr>
          <a:xfrm>
            <a:off x="7183857" y="986255"/>
            <a:ext cx="746446" cy="24784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9D91945-0565-C6CC-7373-BA1D5D1637ED}"/>
              </a:ext>
            </a:extLst>
          </p:cNvPr>
          <p:cNvCxnSpPr>
            <a:cxnSpLocks/>
          </p:cNvCxnSpPr>
          <p:nvPr/>
        </p:nvCxnSpPr>
        <p:spPr>
          <a:xfrm>
            <a:off x="7919692" y="1225486"/>
            <a:ext cx="511414" cy="44050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9ABB508C-0DA9-F09D-2EFE-01574E35F02F}"/>
              </a:ext>
            </a:extLst>
          </p:cNvPr>
          <p:cNvSpPr txBox="1"/>
          <p:nvPr/>
        </p:nvSpPr>
        <p:spPr>
          <a:xfrm>
            <a:off x="5306002" y="3810063"/>
            <a:ext cx="1203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Septum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5481D75-718B-D51D-3F39-6794B6038781}"/>
              </a:ext>
            </a:extLst>
          </p:cNvPr>
          <p:cNvSpPr txBox="1"/>
          <p:nvPr/>
        </p:nvSpPr>
        <p:spPr>
          <a:xfrm>
            <a:off x="6868166" y="3314695"/>
            <a:ext cx="2051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Standard HRS magnets (QQDQ)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2F4D96B-C17A-21D2-95D6-5C8150CF6CB3}"/>
              </a:ext>
            </a:extLst>
          </p:cNvPr>
          <p:cNvSpPr txBox="1"/>
          <p:nvPr/>
        </p:nvSpPr>
        <p:spPr>
          <a:xfrm>
            <a:off x="5856322" y="840069"/>
            <a:ext cx="1275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Detectors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04C1E44-278F-DA86-8A3A-207F48B9EA6D}"/>
                  </a:ext>
                </a:extLst>
              </p:cNvPr>
              <p:cNvSpPr txBox="1"/>
              <p:nvPr/>
            </p:nvSpPr>
            <p:spPr>
              <a:xfrm>
                <a:off x="8387476" y="856943"/>
                <a:ext cx="700364" cy="6033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36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fp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04C1E44-278F-DA86-8A3A-207F48B9E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476" y="856943"/>
                <a:ext cx="700364" cy="6033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CD25C04-1A05-9779-F63C-823C5C8B179B}"/>
              </a:ext>
            </a:extLst>
          </p:cNvPr>
          <p:cNvCxnSpPr>
            <a:cxnSpLocks/>
          </p:cNvCxnSpPr>
          <p:nvPr/>
        </p:nvCxnSpPr>
        <p:spPr>
          <a:xfrm>
            <a:off x="1615083" y="3503638"/>
            <a:ext cx="0" cy="2590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794941B-B006-9194-1E54-D9415C6FB7B0}"/>
              </a:ext>
            </a:extLst>
          </p:cNvPr>
          <p:cNvCxnSpPr>
            <a:cxnSpLocks/>
          </p:cNvCxnSpPr>
          <p:nvPr/>
        </p:nvCxnSpPr>
        <p:spPr>
          <a:xfrm>
            <a:off x="1615083" y="3505448"/>
            <a:ext cx="513991" cy="736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836FA10-085B-A246-63C3-7F2356093BDC}"/>
              </a:ext>
            </a:extLst>
          </p:cNvPr>
          <p:cNvCxnSpPr>
            <a:cxnSpLocks/>
          </p:cNvCxnSpPr>
          <p:nvPr/>
        </p:nvCxnSpPr>
        <p:spPr>
          <a:xfrm>
            <a:off x="1586830" y="6085828"/>
            <a:ext cx="513991" cy="736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41856BF-7775-0620-743B-DF29E889449D}"/>
                  </a:ext>
                </a:extLst>
              </p:cNvPr>
              <p:cNvSpPr txBox="1"/>
              <p:nvPr/>
            </p:nvSpPr>
            <p:spPr>
              <a:xfrm>
                <a:off x="2964011" y="3857712"/>
                <a:ext cx="172819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8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react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41856BF-7775-0620-743B-DF29E8894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011" y="3857712"/>
                <a:ext cx="172819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9B1DFA9-E1AF-B3C3-FC24-B554A282B429}"/>
                  </a:ext>
                </a:extLst>
              </p:cNvPr>
              <p:cNvSpPr txBox="1"/>
              <p:nvPr/>
            </p:nvSpPr>
            <p:spPr>
              <a:xfrm>
                <a:off x="3800870" y="3485618"/>
                <a:ext cx="1728190" cy="4042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tg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9B1DFA9-E1AF-B3C3-FC24-B554A282B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870" y="3485618"/>
                <a:ext cx="1728190" cy="404213"/>
              </a:xfrm>
              <a:prstGeom prst="rect">
                <a:avLst/>
              </a:prstGeom>
              <a:blipFill>
                <a:blip r:embed="rId8"/>
                <a:stretch>
                  <a:fillRect t="-13636" b="-242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0E57D88-3961-AEFE-851E-7ACE29A5CC58}"/>
              </a:ext>
            </a:extLst>
          </p:cNvPr>
          <p:cNvCxnSpPr>
            <a:cxnSpLocks/>
          </p:cNvCxnSpPr>
          <p:nvPr/>
        </p:nvCxnSpPr>
        <p:spPr>
          <a:xfrm>
            <a:off x="3340923" y="2596428"/>
            <a:ext cx="0" cy="2590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98AC195-26C5-EC46-C731-7F04A422B670}"/>
              </a:ext>
            </a:extLst>
          </p:cNvPr>
          <p:cNvCxnSpPr>
            <a:cxnSpLocks/>
          </p:cNvCxnSpPr>
          <p:nvPr/>
        </p:nvCxnSpPr>
        <p:spPr>
          <a:xfrm>
            <a:off x="2841059" y="2533158"/>
            <a:ext cx="513991" cy="736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F6ACD69-246E-FF44-F6F7-E4AED79E79A4}"/>
              </a:ext>
            </a:extLst>
          </p:cNvPr>
          <p:cNvCxnSpPr>
            <a:cxnSpLocks/>
          </p:cNvCxnSpPr>
          <p:nvPr/>
        </p:nvCxnSpPr>
        <p:spPr>
          <a:xfrm>
            <a:off x="2812806" y="5113538"/>
            <a:ext cx="513991" cy="736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6E5E79D-803E-ED08-E422-9866AD5DEDBD}"/>
              </a:ext>
            </a:extLst>
          </p:cNvPr>
          <p:cNvSpPr/>
          <p:nvPr/>
        </p:nvSpPr>
        <p:spPr>
          <a:xfrm>
            <a:off x="308919" y="899865"/>
            <a:ext cx="4885365" cy="7644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59F72F0-0538-543D-3121-8A6A3D1E3095}"/>
              </a:ext>
            </a:extLst>
          </p:cNvPr>
          <p:cNvSpPr/>
          <p:nvPr/>
        </p:nvSpPr>
        <p:spPr>
          <a:xfrm>
            <a:off x="1795479" y="4694298"/>
            <a:ext cx="175349" cy="3396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361B873-0149-1B82-74BC-2B0EAC985E6F}"/>
              </a:ext>
            </a:extLst>
          </p:cNvPr>
          <p:cNvCxnSpPr>
            <a:cxnSpLocks/>
          </p:cNvCxnSpPr>
          <p:nvPr/>
        </p:nvCxnSpPr>
        <p:spPr>
          <a:xfrm flipV="1">
            <a:off x="1565325" y="3515581"/>
            <a:ext cx="1350479" cy="252685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4FAD391-D3B2-7DFD-EB6C-70D435A69D77}"/>
              </a:ext>
            </a:extLst>
          </p:cNvPr>
          <p:cNvCxnSpPr>
            <a:cxnSpLocks/>
          </p:cNvCxnSpPr>
          <p:nvPr/>
        </p:nvCxnSpPr>
        <p:spPr>
          <a:xfrm flipV="1">
            <a:off x="2114947" y="4022750"/>
            <a:ext cx="1288637" cy="508029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BC060F5-C290-B079-A014-C257F06A10CB}"/>
              </a:ext>
            </a:extLst>
          </p:cNvPr>
          <p:cNvCxnSpPr/>
          <p:nvPr/>
        </p:nvCxnSpPr>
        <p:spPr>
          <a:xfrm>
            <a:off x="2915804" y="3515581"/>
            <a:ext cx="439246" cy="5375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9960C89-426A-FDB2-87C9-9F2EA04B4BFE}"/>
              </a:ext>
            </a:extLst>
          </p:cNvPr>
          <p:cNvCxnSpPr>
            <a:cxnSpLocks/>
          </p:cNvCxnSpPr>
          <p:nvPr/>
        </p:nvCxnSpPr>
        <p:spPr>
          <a:xfrm>
            <a:off x="1582106" y="3764090"/>
            <a:ext cx="549796" cy="7666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C7FD5629-053A-E7BB-32FF-D0474D1AEFA7}"/>
              </a:ext>
            </a:extLst>
          </p:cNvPr>
          <p:cNvSpPr/>
          <p:nvPr/>
        </p:nvSpPr>
        <p:spPr>
          <a:xfrm>
            <a:off x="1593850" y="3511550"/>
            <a:ext cx="1746250" cy="1016000"/>
          </a:xfrm>
          <a:custGeom>
            <a:avLst/>
            <a:gdLst>
              <a:gd name="connsiteX0" fmla="*/ 1308100 w 1746250"/>
              <a:gd name="connsiteY0" fmla="*/ 0 h 1016000"/>
              <a:gd name="connsiteX1" fmla="*/ 1746250 w 1746250"/>
              <a:gd name="connsiteY1" fmla="*/ 539750 h 1016000"/>
              <a:gd name="connsiteX2" fmla="*/ 533400 w 1746250"/>
              <a:gd name="connsiteY2" fmla="*/ 1016000 h 1016000"/>
              <a:gd name="connsiteX3" fmla="*/ 0 w 1746250"/>
              <a:gd name="connsiteY3" fmla="*/ 260350 h 1016000"/>
              <a:gd name="connsiteX4" fmla="*/ 1308100 w 1746250"/>
              <a:gd name="connsiteY4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250" h="1016000">
                <a:moveTo>
                  <a:pt x="1308100" y="0"/>
                </a:moveTo>
                <a:lnTo>
                  <a:pt x="1746250" y="539750"/>
                </a:lnTo>
                <a:lnTo>
                  <a:pt x="533400" y="1016000"/>
                </a:lnTo>
                <a:lnTo>
                  <a:pt x="0" y="260350"/>
                </a:lnTo>
                <a:lnTo>
                  <a:pt x="1308100" y="0"/>
                </a:lnTo>
                <a:close/>
              </a:path>
            </a:pathLst>
          </a:custGeom>
          <a:solidFill>
            <a:srgbClr val="BE1D1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8B4CB5E-FA2B-4620-4562-1C0CA1F76CA6}"/>
              </a:ext>
            </a:extLst>
          </p:cNvPr>
          <p:cNvSpPr txBox="1"/>
          <p:nvPr/>
        </p:nvSpPr>
        <p:spPr>
          <a:xfrm>
            <a:off x="297739" y="2425768"/>
            <a:ext cx="1934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Projection of all possible target positions onto target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54A9611-6737-19CB-780D-5934A0D9F612}"/>
              </a:ext>
            </a:extLst>
          </p:cNvPr>
          <p:cNvSpPr txBox="1"/>
          <p:nvPr/>
        </p:nvSpPr>
        <p:spPr>
          <a:xfrm>
            <a:off x="2322202" y="5295861"/>
            <a:ext cx="1934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BPM-positions to choose best-fit track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63D9F874-A3CF-5F20-1E34-955B1DE4599C}"/>
              </a:ext>
            </a:extLst>
          </p:cNvPr>
          <p:cNvCxnSpPr>
            <a:endCxn id="10" idx="5"/>
          </p:cNvCxnSpPr>
          <p:nvPr/>
        </p:nvCxnSpPr>
        <p:spPr>
          <a:xfrm flipH="1" flipV="1">
            <a:off x="1945149" y="4984199"/>
            <a:ext cx="442451" cy="36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CA8F2D4-1812-402A-19E5-D899698A9F3D}"/>
              </a:ext>
            </a:extLst>
          </p:cNvPr>
          <p:cNvCxnSpPr>
            <a:cxnSpLocks/>
          </p:cNvCxnSpPr>
          <p:nvPr/>
        </p:nvCxnSpPr>
        <p:spPr>
          <a:xfrm flipV="1">
            <a:off x="2394663" y="4019550"/>
            <a:ext cx="675138" cy="1342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7C21EE2B-DA4F-3146-7B23-BBBB17A50C92}"/>
              </a:ext>
            </a:extLst>
          </p:cNvPr>
          <p:cNvCxnSpPr>
            <a:cxnSpLocks/>
          </p:cNvCxnSpPr>
          <p:nvPr/>
        </p:nvCxnSpPr>
        <p:spPr>
          <a:xfrm>
            <a:off x="551564" y="3600571"/>
            <a:ext cx="1243915" cy="472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F1331819-EB31-A942-545E-F32D8866DDA3}"/>
              </a:ext>
            </a:extLst>
          </p:cNvPr>
          <p:cNvSpPr txBox="1"/>
          <p:nvPr/>
        </p:nvSpPr>
        <p:spPr>
          <a:xfrm>
            <a:off x="4836934" y="4637833"/>
            <a:ext cx="132959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 spectrum of possible trajectories at target!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31D75903-6F05-AD65-BEB0-C53A439DB092}"/>
              </a:ext>
            </a:extLst>
          </p:cNvPr>
          <p:cNvCxnSpPr>
            <a:cxnSpLocks/>
          </p:cNvCxnSpPr>
          <p:nvPr/>
        </p:nvCxnSpPr>
        <p:spPr>
          <a:xfrm flipH="1" flipV="1">
            <a:off x="4185221" y="3797663"/>
            <a:ext cx="651713" cy="857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9383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184552"/>
            <a:ext cx="8464378" cy="487490"/>
          </a:xfrm>
        </p:spPr>
        <p:txBody>
          <a:bodyPr>
            <a:noAutofit/>
          </a:bodyPr>
          <a:lstStyle/>
          <a:p>
            <a:r>
              <a:rPr lang="en-US" sz="3200" dirty="0"/>
              <a:t>Summary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Dark-Photon (</a:t>
            </a:r>
            <a:r>
              <a:rPr lang="en-US" i="1" dirty="0"/>
              <a:t>A’</a:t>
            </a:r>
            <a:r>
              <a:rPr lang="en-US" dirty="0"/>
              <a:t>) Search with APEX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BF0F3-C01C-C3A0-8361-DB4046ABC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114" y="6403998"/>
            <a:ext cx="432403" cy="43004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349015F-6E61-3053-1820-A01193C5C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1038225"/>
            <a:ext cx="8464378" cy="530952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New tracking code is able to increase statistics by a factor ~2. </a:t>
            </a:r>
          </a:p>
          <a:p>
            <a:pPr>
              <a:lnSpc>
                <a:spcPct val="150000"/>
              </a:lnSpc>
            </a:pPr>
            <a:r>
              <a:rPr lang="en-US" dirty="0"/>
              <a:t>Full replay of all production runs completed in </a:t>
            </a:r>
            <a:r>
              <a:rPr lang="en-US" b="1" dirty="0"/>
              <a:t>April 2024</a:t>
            </a:r>
            <a:r>
              <a:rPr lang="en-US" dirty="0"/>
              <a:t>, will be re-done (with minor updates) in </a:t>
            </a:r>
            <a:r>
              <a:rPr lang="en-US" b="1" dirty="0"/>
              <a:t>August 2024</a:t>
            </a:r>
            <a:r>
              <a:rPr lang="en-US" dirty="0"/>
              <a:t>. </a:t>
            </a:r>
          </a:p>
          <a:p>
            <a:pPr>
              <a:lnSpc>
                <a:spcPct val="150000"/>
              </a:lnSpc>
            </a:pPr>
            <a:r>
              <a:rPr lang="en-US" dirty="0"/>
              <a:t>New Optics Approach will be evaluated for accuracy &amp; its ability to filter background events</a:t>
            </a:r>
          </a:p>
        </p:txBody>
      </p:sp>
    </p:spTree>
    <p:extLst>
      <p:ext uri="{BB962C8B-B14F-4D97-AF65-F5344CB8AC3E}">
        <p14:creationId xmlns:p14="http://schemas.microsoft.com/office/powerpoint/2010/main" val="10291523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CA84D5-6F41-FD72-DBA4-243CA5220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5000"/>
                    </a14:imgEffect>
                    <a14:imgEffect>
                      <a14:colorTemperature colorTemp="6565"/>
                    </a14:imgEffect>
                    <a14:imgEffect>
                      <a14:saturation sat="146000"/>
                    </a14:imgEffect>
                    <a14:imgEffect>
                      <a14:brightnessContrast bright="2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" y="-20626"/>
            <a:ext cx="9144001" cy="58389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302" y="2143414"/>
            <a:ext cx="4375150" cy="904839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Backup Slides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3FD10D-3F96-BEA7-CFAE-BC9066FAB65D}"/>
              </a:ext>
            </a:extLst>
          </p:cNvPr>
          <p:cNvSpPr/>
          <p:nvPr/>
        </p:nvSpPr>
        <p:spPr>
          <a:xfrm>
            <a:off x="-43544" y="5818314"/>
            <a:ext cx="9187543" cy="1039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4EA758-B39A-AE67-BB5A-2F40A59405D6}"/>
              </a:ext>
            </a:extLst>
          </p:cNvPr>
          <p:cNvSpPr/>
          <p:nvPr/>
        </p:nvSpPr>
        <p:spPr>
          <a:xfrm>
            <a:off x="0" y="5818315"/>
            <a:ext cx="9144000" cy="948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1A3A20E-D6BC-D695-9778-7E3890EAF416}"/>
              </a:ext>
            </a:extLst>
          </p:cNvPr>
          <p:cNvSpPr txBox="1">
            <a:spLocks/>
          </p:cNvSpPr>
          <p:nvPr/>
        </p:nvSpPr>
        <p:spPr>
          <a:xfrm>
            <a:off x="70101" y="6213538"/>
            <a:ext cx="4311776" cy="472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046E833-54DC-5604-0857-18355D3F79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683" b="36574"/>
          <a:stretch/>
        </p:blipFill>
        <p:spPr>
          <a:xfrm>
            <a:off x="7414788" y="6101962"/>
            <a:ext cx="1659111" cy="5598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0C3C80F-336E-27B4-3455-644BCE98B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44" y="5949363"/>
            <a:ext cx="877188" cy="87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509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655B-29A1-654B-8BC7-625DC2780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92F2CE-57FF-D55A-694C-97DAD10E0A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Error prediction per-plane: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rack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)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92F2CE-57FF-D55A-694C-97DAD10E0A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5" t="-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A88976-59D3-7D3C-4385-75333CDBE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Dark-Photon (A’) Search with APEX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82C16-8107-CFB6-539A-200D85DB3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44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21AAEB-4795-62BD-32F8-131DCE154E75}"/>
              </a:ext>
            </a:extLst>
          </p:cNvPr>
          <p:cNvGrpSpPr/>
          <p:nvPr/>
        </p:nvGrpSpPr>
        <p:grpSpPr>
          <a:xfrm>
            <a:off x="4400643" y="2015859"/>
            <a:ext cx="4670575" cy="3936262"/>
            <a:chOff x="3487206" y="1704649"/>
            <a:chExt cx="5349837" cy="438568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701E322-4C9A-85BB-093F-908A163E9D5D}"/>
                </a:ext>
              </a:extLst>
            </p:cNvPr>
            <p:cNvGrpSpPr/>
            <p:nvPr/>
          </p:nvGrpSpPr>
          <p:grpSpPr>
            <a:xfrm>
              <a:off x="3487206" y="1704649"/>
              <a:ext cx="5349837" cy="4385680"/>
              <a:chOff x="3487207" y="1484942"/>
              <a:chExt cx="5349837" cy="4385680"/>
            </a:xfrm>
          </p:grpSpPr>
          <p:pic>
            <p:nvPicPr>
              <p:cNvPr id="1030" name="Picture 6">
                <a:extLst>
                  <a:ext uri="{FF2B5EF4-FFF2-40B4-BE49-F238E27FC236}">
                    <a16:creationId xmlns:a16="http://schemas.microsoft.com/office/drawing/2014/main" id="{4D35F1B3-BC40-26B7-579D-77419166C0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1" t="18702" r="10105" b="4027"/>
              <a:stretch/>
            </p:blipFill>
            <p:spPr bwMode="auto">
              <a:xfrm>
                <a:off x="3828456" y="1944845"/>
                <a:ext cx="4753826" cy="3206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31" name="TextBox 1030">
                    <a:extLst>
                      <a:ext uri="{FF2B5EF4-FFF2-40B4-BE49-F238E27FC236}">
                        <a16:creationId xmlns:a16="http://schemas.microsoft.com/office/drawing/2014/main" id="{5800616F-9B7B-EB1D-6E28-2E4DC8981090}"/>
                      </a:ext>
                    </a:extLst>
                  </p:cNvPr>
                  <p:cNvSpPr txBox="1"/>
                  <p:nvPr/>
                </p:nvSpPr>
                <p:spPr>
                  <a:xfrm>
                    <a:off x="6983602" y="5020116"/>
                    <a:ext cx="1853442" cy="85050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redict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dirty="0"/>
                      <a:t>mm</a:t>
                    </a:r>
                    <a:endParaRPr lang="en-US" sz="2400" dirty="0"/>
                  </a:p>
                  <a:p>
                    <a:pPr/>
                    <a:endParaRPr lang="en-US" sz="2400" dirty="0"/>
                  </a:p>
                </p:txBody>
              </p:sp>
            </mc:Choice>
            <mc:Fallback>
              <p:sp>
                <p:nvSpPr>
                  <p:cNvPr id="1031" name="TextBox 1030">
                    <a:extLst>
                      <a:ext uri="{FF2B5EF4-FFF2-40B4-BE49-F238E27FC236}">
                        <a16:creationId xmlns:a16="http://schemas.microsoft.com/office/drawing/2014/main" id="{5800616F-9B7B-EB1D-6E28-2E4DC89810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3602" y="5020116"/>
                    <a:ext cx="1853442" cy="85050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32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32" name="TextBox 1031">
                    <a:extLst>
                      <a:ext uri="{FF2B5EF4-FFF2-40B4-BE49-F238E27FC236}">
                        <a16:creationId xmlns:a16="http://schemas.microsoft.com/office/drawing/2014/main" id="{74257727-0665-C37E-1B68-2429D1ADC46C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2992709" y="2943431"/>
                    <a:ext cx="1358328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Monte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Carlo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mm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1032" name="TextBox 1031">
                    <a:extLst>
                      <a:ext uri="{FF2B5EF4-FFF2-40B4-BE49-F238E27FC236}">
                        <a16:creationId xmlns:a16="http://schemas.microsoft.com/office/drawing/2014/main" id="{74257727-0665-C37E-1B68-2429D1ADC4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2992709" y="2943431"/>
                    <a:ext cx="1358328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68500" r="-2830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C8637A-F71B-9EB2-6B37-D7D5DBF1A65B}"/>
                  </a:ext>
                </a:extLst>
              </p:cNvPr>
              <p:cNvSpPr txBox="1"/>
              <p:nvPr/>
            </p:nvSpPr>
            <p:spPr>
              <a:xfrm>
                <a:off x="4762965" y="1484942"/>
                <a:ext cx="31950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Georgia" panose="02040502050405020303" pitchFamily="18" charset="0"/>
                  </a:rPr>
                  <a:t>Track Error Prediction </a:t>
                </a:r>
              </a:p>
            </p:txBody>
          </p: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7D0F73-952C-0E94-84F2-9103299E26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7567" y="2236848"/>
              <a:ext cx="4027857" cy="2566487"/>
            </a:xfrm>
            <a:prstGeom prst="line">
              <a:avLst/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5609182-EEF2-67C5-B2D2-9361BECF3BD3}"/>
              </a:ext>
            </a:extLst>
          </p:cNvPr>
          <p:cNvGrpSpPr/>
          <p:nvPr/>
        </p:nvGrpSpPr>
        <p:grpSpPr>
          <a:xfrm>
            <a:off x="43607" y="2093173"/>
            <a:ext cx="4396964" cy="3439172"/>
            <a:chOff x="4721192" y="2358928"/>
            <a:chExt cx="4204486" cy="325961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01987DA-EDC0-0956-3EBF-9E038B723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62965" y="2746355"/>
              <a:ext cx="4010332" cy="260906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0879569-1008-4E89-4896-3B4DD33895A4}"/>
                </a:ext>
              </a:extLst>
            </p:cNvPr>
            <p:cNvSpPr txBox="1"/>
            <p:nvPr/>
          </p:nvSpPr>
          <p:spPr>
            <a:xfrm>
              <a:off x="8152353" y="5249214"/>
              <a:ext cx="556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mm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997A53A-D776-9F11-A433-DCEDFE3BAEA9}"/>
                    </a:ext>
                  </a:extLst>
                </p:cNvPr>
                <p:cNvSpPr txBox="1"/>
                <p:nvPr/>
              </p:nvSpPr>
              <p:spPr>
                <a:xfrm>
                  <a:off x="7381517" y="2928506"/>
                  <a:ext cx="127740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=80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997A53A-D776-9F11-A433-DCEDFE3BAE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1517" y="2928506"/>
                  <a:ext cx="1277401" cy="276999"/>
                </a:xfrm>
                <a:prstGeom prst="rect">
                  <a:avLst/>
                </a:prstGeom>
                <a:blipFill>
                  <a:blip r:embed="rId7"/>
                  <a:stretch>
                    <a:fillRect r="-457"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F513E86-4175-E41A-8099-E0E1F4036EEE}"/>
                    </a:ext>
                  </a:extLst>
                </p:cNvPr>
                <p:cNvSpPr txBox="1"/>
                <p:nvPr/>
              </p:nvSpPr>
              <p:spPr>
                <a:xfrm>
                  <a:off x="7208522" y="3207271"/>
                  <a:ext cx="150009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RMS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=8.6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F513E86-4175-E41A-8099-E0E1F4036E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8522" y="3207271"/>
                  <a:ext cx="1500091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389"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13E91BE-BD31-DB55-BD29-EE959B4ED230}"/>
                    </a:ext>
                  </a:extLst>
                </p:cNvPr>
                <p:cNvSpPr txBox="1"/>
                <p:nvPr/>
              </p:nvSpPr>
              <p:spPr>
                <a:xfrm>
                  <a:off x="4721192" y="2358928"/>
                  <a:ext cx="42044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Georgia" panose="02040502050405020303" pitchFamily="18" charset="0"/>
                    </a:rPr>
                    <a:t>Per-Plane Track Error from TDC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TDC</m:t>
                          </m:r>
                        </m:sub>
                      </m:sSub>
                    </m:oMath>
                  </a14:m>
                  <a:r>
                    <a:rPr lang="en-US" dirty="0">
                      <a:latin typeface="Georgia" panose="02040502050405020303" pitchFamily="18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13E91BE-BD31-DB55-BD29-EE959B4ED2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1192" y="2358928"/>
                  <a:ext cx="4204486" cy="369332"/>
                </a:xfrm>
                <a:prstGeom prst="rect">
                  <a:avLst/>
                </a:prstGeom>
                <a:blipFill>
                  <a:blip r:embed="rId9"/>
                  <a:stretch>
                    <a:fillRect t="-7813"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495293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655B-29A1-654B-8BC7-625DC2780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92F2CE-57FF-D55A-694C-97DAD10E0A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8919" y="966055"/>
                <a:ext cx="8464378" cy="83559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Error prediction per-plane: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model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) </a:t>
                </a:r>
              </a:p>
              <a:p>
                <a:r>
                  <a:rPr lang="en-US" dirty="0"/>
                  <a:t>Use ‘toy’ perturbation function:</a:t>
                </a:r>
                <a:endParaRPr lang="en-US" i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92F2CE-57FF-D55A-694C-97DAD10E0A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8919" y="966055"/>
                <a:ext cx="8464378" cy="835590"/>
              </a:xfrm>
              <a:blipFill>
                <a:blip r:embed="rId2"/>
                <a:stretch>
                  <a:fillRect l="-937" t="-8696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A88976-59D3-7D3C-4385-75333CDBE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Dark-Photon (A’) Search with APEX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82C16-8107-CFB6-539A-200D85DB3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4898FF8-457A-2461-9987-57D8F6492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13098" r="7415" b="3776"/>
          <a:stretch/>
        </p:blipFill>
        <p:spPr bwMode="auto">
          <a:xfrm>
            <a:off x="4824885" y="2500310"/>
            <a:ext cx="4010196" cy="280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34E663F-AC14-8E96-7BC6-F21A49D78250}"/>
              </a:ext>
            </a:extLst>
          </p:cNvPr>
          <p:cNvSpPr txBox="1"/>
          <p:nvPr/>
        </p:nvSpPr>
        <p:spPr>
          <a:xfrm flipH="1">
            <a:off x="5745544" y="2250333"/>
            <a:ext cx="23762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50k Monte-Carlo events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9F774D4-4CF1-DD09-BB19-2F87CA697C9E}"/>
              </a:ext>
            </a:extLst>
          </p:cNvPr>
          <p:cNvGrpSpPr/>
          <p:nvPr/>
        </p:nvGrpSpPr>
        <p:grpSpPr>
          <a:xfrm>
            <a:off x="199253" y="2100200"/>
            <a:ext cx="4594860" cy="3462598"/>
            <a:chOff x="64770" y="2100200"/>
            <a:chExt cx="4594860" cy="3462598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2AC881FB-CF78-2A04-B19A-CB5A9E28AF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" t="12513" r="6902" b="3726"/>
            <a:stretch/>
          </p:blipFill>
          <p:spPr bwMode="auto">
            <a:xfrm>
              <a:off x="199253" y="2411767"/>
              <a:ext cx="3856103" cy="2981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6A3D73C-1946-E1F6-2759-0BBB6A35A559}"/>
                    </a:ext>
                  </a:extLst>
                </p:cNvPr>
                <p:cNvSpPr txBox="1"/>
                <p:nvPr/>
              </p:nvSpPr>
              <p:spPr>
                <a:xfrm>
                  <a:off x="64770" y="2100200"/>
                  <a:ext cx="459486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6A3D73C-1946-E1F6-2759-0BBB6A35A5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0" y="2100200"/>
                  <a:ext cx="4594860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4C8BE68-DA0A-4953-2A8E-C43AE827BC67}"/>
                    </a:ext>
                  </a:extLst>
                </p:cNvPr>
                <p:cNvSpPr txBox="1"/>
                <p:nvPr/>
              </p:nvSpPr>
              <p:spPr>
                <a:xfrm flipH="1">
                  <a:off x="1485965" y="5285799"/>
                  <a:ext cx="237624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/>
                    <a:t>(m)</a:t>
                  </a:r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4C8BE68-DA0A-4953-2A8E-C43AE827BC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485965" y="5285799"/>
                  <a:ext cx="2376242" cy="276999"/>
                </a:xfrm>
                <a:prstGeom prst="rect">
                  <a:avLst/>
                </a:prstGeom>
                <a:blipFill>
                  <a:blip r:embed="rId6"/>
                  <a:stretch>
                    <a:fillRect t="-28261" r="-5897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B13392-BCEB-7399-3EC0-AC6DF718C1F0}"/>
                  </a:ext>
                </a:extLst>
              </p:cNvPr>
              <p:cNvSpPr txBox="1"/>
              <p:nvPr/>
            </p:nvSpPr>
            <p:spPr>
              <a:xfrm rot="16200000" flipH="1">
                <a:off x="-921626" y="3603709"/>
                <a:ext cx="237624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 </m:t>
                    </m:r>
                  </m:oMath>
                </a14:m>
                <a:r>
                  <a:rPr lang="en-US" dirty="0"/>
                  <a:t>(m)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B13392-BCEB-7399-3EC0-AC6DF718C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 flipH="1">
                <a:off x="-921626" y="3603709"/>
                <a:ext cx="2376242" cy="276999"/>
              </a:xfrm>
              <a:prstGeom prst="rect">
                <a:avLst/>
              </a:prstGeom>
              <a:blipFill>
                <a:blip r:embed="rId7"/>
                <a:stretch>
                  <a:fillRect l="-28889" t="-6154" r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CAB8C86-03BE-C6FE-289A-4EC7FCFEB673}"/>
                  </a:ext>
                </a:extLst>
              </p:cNvPr>
              <p:cNvSpPr txBox="1"/>
              <p:nvPr/>
            </p:nvSpPr>
            <p:spPr>
              <a:xfrm>
                <a:off x="4178437" y="5193466"/>
                <a:ext cx="45948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 </m:t>
                    </m:r>
                  </m:oMath>
                </a14:m>
                <a:r>
                  <a:rPr lang="en-US" dirty="0"/>
                  <a:t>(m)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CAB8C86-03BE-C6FE-289A-4EC7FCFEB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437" y="5193466"/>
                <a:ext cx="4594860" cy="369332"/>
              </a:xfrm>
              <a:prstGeom prst="rect">
                <a:avLst/>
              </a:prstGeom>
              <a:blipFill>
                <a:blip r:embed="rId8"/>
                <a:stretch>
                  <a:fillRect t="-9836" r="-119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row: Down 24">
            <a:extLst>
              <a:ext uri="{FF2B5EF4-FFF2-40B4-BE49-F238E27FC236}">
                <a16:creationId xmlns:a16="http://schemas.microsoft.com/office/drawing/2014/main" id="{FDABFF1F-2EBD-7FF0-8999-88B16F33F37F}"/>
              </a:ext>
            </a:extLst>
          </p:cNvPr>
          <p:cNvSpPr/>
          <p:nvPr/>
        </p:nvSpPr>
        <p:spPr>
          <a:xfrm rot="16200000">
            <a:off x="4271638" y="3614258"/>
            <a:ext cx="516876" cy="492281"/>
          </a:xfrm>
          <a:prstGeom prst="down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549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655B-29A1-654B-8BC7-625DC2780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92F2CE-57FF-D55A-694C-97DAD10E0A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8919" y="966055"/>
                <a:ext cx="8464378" cy="83559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Error prediction per-plane: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model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) </a:t>
                </a:r>
              </a:p>
              <a:p>
                <a:r>
                  <a:rPr lang="en-US" dirty="0"/>
                  <a:t>Accuracy: </a:t>
                </a:r>
                <a:endParaRPr lang="en-US" i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92F2CE-57FF-D55A-694C-97DAD10E0A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8919" y="966055"/>
                <a:ext cx="8464378" cy="835590"/>
              </a:xfrm>
              <a:blipFill>
                <a:blip r:embed="rId2"/>
                <a:stretch>
                  <a:fillRect l="-937" t="-8696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A88976-59D3-7D3C-4385-75333CDBE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Dark-Photon (A’) Search with APEX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82C16-8107-CFB6-539A-200D85DB3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AF5619E-6DB4-FC16-5C09-A3E2184DF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80" y="2233329"/>
            <a:ext cx="4139814" cy="389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A5F3FB-2BE7-6471-B5FA-467B2081AE52}"/>
                  </a:ext>
                </a:extLst>
              </p:cNvPr>
              <p:cNvSpPr txBox="1"/>
              <p:nvPr/>
            </p:nvSpPr>
            <p:spPr>
              <a:xfrm>
                <a:off x="366125" y="2369551"/>
                <a:ext cx="2510495" cy="34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RMS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[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]=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A5F3FB-2BE7-6471-B5FA-467B2081A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25" y="2369551"/>
                <a:ext cx="2510495" cy="344453"/>
              </a:xfrm>
              <a:prstGeom prst="rect">
                <a:avLst/>
              </a:prstGeom>
              <a:blipFill>
                <a:blip r:embed="rId4"/>
                <a:stretch>
                  <a:fillRect l="-1699" r="-2184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B0709FC-C269-2023-7447-DBE93CAA62F1}"/>
              </a:ext>
            </a:extLst>
          </p:cNvPr>
          <p:cNvSpPr txBox="1"/>
          <p:nvPr/>
        </p:nvSpPr>
        <p:spPr>
          <a:xfrm>
            <a:off x="6226988" y="6098004"/>
            <a:ext cx="2078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/>
            <a:r>
              <a:rPr lang="en-US" dirty="0"/>
              <a:t>RMS, actual (mm)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49401-4995-67BD-BCE2-7FFAD0A82B00}"/>
              </a:ext>
            </a:extLst>
          </p:cNvPr>
          <p:cNvSpPr txBox="1"/>
          <p:nvPr/>
        </p:nvSpPr>
        <p:spPr>
          <a:xfrm rot="16200000">
            <a:off x="2185667" y="3130951"/>
            <a:ext cx="2723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/>
            <a:r>
              <a:rPr lang="en-US" dirty="0"/>
              <a:t>RMS, from histogram (mm)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C3679AA-9A7D-241C-11A1-7C5EDE1E0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13098" r="7415" b="3776"/>
          <a:stretch/>
        </p:blipFill>
        <p:spPr bwMode="auto">
          <a:xfrm>
            <a:off x="308919" y="3315521"/>
            <a:ext cx="2848880" cy="199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682212-260C-32CA-1880-FF1C2129887B}"/>
                  </a:ext>
                </a:extLst>
              </p:cNvPr>
              <p:cNvSpPr txBox="1"/>
              <p:nvPr/>
            </p:nvSpPr>
            <p:spPr>
              <a:xfrm>
                <a:off x="2267864" y="5278454"/>
                <a:ext cx="8736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 </m:t>
                    </m:r>
                  </m:oMath>
                </a14:m>
                <a:r>
                  <a:rPr lang="en-US" dirty="0"/>
                  <a:t>(m)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682212-260C-32CA-1880-FF1C21298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864" y="5278454"/>
                <a:ext cx="873623" cy="369332"/>
              </a:xfrm>
              <a:prstGeom prst="rect">
                <a:avLst/>
              </a:prstGeom>
              <a:blipFill>
                <a:blip r:embed="rId6"/>
                <a:stretch>
                  <a:fillRect t="-10000" r="-629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486CDE8-B2A0-EA60-CA57-5BEE4ECDB73F}"/>
              </a:ext>
            </a:extLst>
          </p:cNvPr>
          <p:cNvSpPr txBox="1"/>
          <p:nvPr/>
        </p:nvSpPr>
        <p:spPr>
          <a:xfrm>
            <a:off x="3993251" y="1413210"/>
            <a:ext cx="4467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200k MC stats per point</a:t>
            </a:r>
          </a:p>
          <a:p>
            <a:pPr algn="ctr"/>
            <a:r>
              <a:rPr lang="en-US" dirty="0"/>
              <a:t>(same which was used in real-track testing)</a:t>
            </a:r>
          </a:p>
        </p:txBody>
      </p:sp>
    </p:spTree>
    <p:extLst>
      <p:ext uri="{BB962C8B-B14F-4D97-AF65-F5344CB8AC3E}">
        <p14:creationId xmlns:p14="http://schemas.microsoft.com/office/powerpoint/2010/main" val="702739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179">
            <a:extLst>
              <a:ext uri="{FF2B5EF4-FFF2-40B4-BE49-F238E27FC236}">
                <a16:creationId xmlns:a16="http://schemas.microsoft.com/office/drawing/2014/main" id="{A751C3A0-AC6E-1695-56ED-CDA5CF10D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69" y="1469667"/>
            <a:ext cx="3206077" cy="3119593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5240E38-706F-449C-79B8-721D37999E8E}"/>
              </a:ext>
            </a:extLst>
          </p:cNvPr>
          <p:cNvCxnSpPr>
            <a:cxnSpLocks/>
          </p:cNvCxnSpPr>
          <p:nvPr/>
        </p:nvCxnSpPr>
        <p:spPr>
          <a:xfrm flipV="1">
            <a:off x="6031542" y="4870071"/>
            <a:ext cx="1497047" cy="2198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09B8A6D-24DD-ACBA-A5F3-EC6F665B12C7}"/>
              </a:ext>
            </a:extLst>
          </p:cNvPr>
          <p:cNvCxnSpPr>
            <a:cxnSpLocks/>
          </p:cNvCxnSpPr>
          <p:nvPr/>
        </p:nvCxnSpPr>
        <p:spPr>
          <a:xfrm flipV="1">
            <a:off x="6058886" y="4580248"/>
            <a:ext cx="1202930" cy="5147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6F4ECB1-F626-36F8-C66B-79618D5E855A}"/>
              </a:ext>
            </a:extLst>
          </p:cNvPr>
          <p:cNvCxnSpPr>
            <a:cxnSpLocks/>
          </p:cNvCxnSpPr>
          <p:nvPr/>
        </p:nvCxnSpPr>
        <p:spPr>
          <a:xfrm>
            <a:off x="6067888" y="5087533"/>
            <a:ext cx="1262508" cy="66973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rc 71">
            <a:extLst>
              <a:ext uri="{FF2B5EF4-FFF2-40B4-BE49-F238E27FC236}">
                <a16:creationId xmlns:a16="http://schemas.microsoft.com/office/drawing/2014/main" id="{3531447E-8B05-565B-73F7-31E709F30BC9}"/>
              </a:ext>
            </a:extLst>
          </p:cNvPr>
          <p:cNvSpPr/>
          <p:nvPr/>
        </p:nvSpPr>
        <p:spPr>
          <a:xfrm>
            <a:off x="4660672" y="3798350"/>
            <a:ext cx="2804178" cy="2605648"/>
          </a:xfrm>
          <a:prstGeom prst="arc">
            <a:avLst>
              <a:gd name="adj1" fmla="val 20164844"/>
              <a:gd name="adj2" fmla="val 15652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D47138A-994F-1F0D-8751-A2B1B8354C2A}"/>
              </a:ext>
            </a:extLst>
          </p:cNvPr>
          <p:cNvCxnSpPr>
            <a:cxnSpLocks/>
          </p:cNvCxnSpPr>
          <p:nvPr/>
        </p:nvCxnSpPr>
        <p:spPr>
          <a:xfrm>
            <a:off x="4597503" y="5317683"/>
            <a:ext cx="1211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c 44">
            <a:extLst>
              <a:ext uri="{FF2B5EF4-FFF2-40B4-BE49-F238E27FC236}">
                <a16:creationId xmlns:a16="http://schemas.microsoft.com/office/drawing/2014/main" id="{1495F368-A142-67E7-47DB-B67879A6C5C3}"/>
              </a:ext>
            </a:extLst>
          </p:cNvPr>
          <p:cNvSpPr/>
          <p:nvPr/>
        </p:nvSpPr>
        <p:spPr>
          <a:xfrm>
            <a:off x="3771051" y="4624513"/>
            <a:ext cx="1491963" cy="1386335"/>
          </a:xfrm>
          <a:prstGeom prst="arc">
            <a:avLst>
              <a:gd name="adj1" fmla="val 21596010"/>
              <a:gd name="adj2" fmla="val 285526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BE9CB00-29CB-99B1-475D-C1F322EF2D89}"/>
              </a:ext>
            </a:extLst>
          </p:cNvPr>
          <p:cNvCxnSpPr>
            <a:cxnSpLocks/>
          </p:cNvCxnSpPr>
          <p:nvPr/>
        </p:nvCxnSpPr>
        <p:spPr>
          <a:xfrm flipV="1">
            <a:off x="4516014" y="5087533"/>
            <a:ext cx="1551874" cy="230150"/>
          </a:xfrm>
          <a:prstGeom prst="straightConnector1">
            <a:avLst/>
          </a:prstGeom>
          <a:ln w="381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175027"/>
            <a:ext cx="8464378" cy="487490"/>
          </a:xfrm>
        </p:spPr>
        <p:txBody>
          <a:bodyPr>
            <a:noAutofit/>
          </a:bodyPr>
          <a:lstStyle/>
          <a:p>
            <a:r>
              <a:rPr lang="en-US" sz="3200" dirty="0"/>
              <a:t>Background: Search for The </a:t>
            </a:r>
            <a:r>
              <a:rPr lang="en-US" sz="3200" i="1" dirty="0"/>
              <a:t>A’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Dark-Photon (</a:t>
            </a:r>
            <a:r>
              <a:rPr lang="en-US" i="1" dirty="0"/>
              <a:t>A’</a:t>
            </a:r>
            <a:r>
              <a:rPr lang="en-US" dirty="0"/>
              <a:t>) Search with APEX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BF0F3-C01C-C3A0-8361-DB4046ABC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114" y="6403998"/>
            <a:ext cx="432403" cy="43004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B12E6F1D-06BF-6C00-DD74-A0DE6B7943BF}"/>
              </a:ext>
            </a:extLst>
          </p:cNvPr>
          <p:cNvSpPr/>
          <p:nvPr/>
        </p:nvSpPr>
        <p:spPr>
          <a:xfrm>
            <a:off x="3847885" y="5696547"/>
            <a:ext cx="603111" cy="3825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276E545C-554D-92C3-A0BB-10EC640841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365" y="984253"/>
                <a:ext cx="8803270" cy="9694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PingFangSC-Regular" charset="-122"/>
                  <a:buChar char="－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3pPr>
                <a:lvl4pPr marL="1657350" indent="-2857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PingFangSC-Regular" charset="-122"/>
                  <a:buChar char="－"/>
                  <a:defRPr sz="16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1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Scattering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from fixed target gives rise to </a:t>
                </a:r>
                <a:r>
                  <a:rPr lang="en-US" b="1" i="1" dirty="0"/>
                  <a:t>dark bremsstrahlung </a:t>
                </a:r>
                <a:r>
                  <a:rPr lang="en-US" b="1" dirty="0">
                    <a:solidFill>
                      <a:schemeClr val="tx1"/>
                    </a:solidFill>
                  </a:rPr>
                  <a:t>	</a:t>
                </a:r>
                <a:endParaRPr lang="en-US" b="1" dirty="0"/>
              </a:p>
            </p:txBody>
          </p:sp>
        </mc:Choice>
        <mc:Fallback xmlns="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276E545C-554D-92C3-A0BB-10EC64084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65" y="984253"/>
                <a:ext cx="8803270" cy="969476"/>
              </a:xfrm>
              <a:prstGeom prst="rect">
                <a:avLst/>
              </a:prstGeom>
              <a:blipFill>
                <a:blip r:embed="rId5"/>
                <a:stretch>
                  <a:fillRect l="-831" t="-4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6F92C712-E79F-2A2B-CBB6-1A77F1A455FA}"/>
              </a:ext>
            </a:extLst>
          </p:cNvPr>
          <p:cNvSpPr/>
          <p:nvPr/>
        </p:nvSpPr>
        <p:spPr>
          <a:xfrm>
            <a:off x="4516014" y="4837622"/>
            <a:ext cx="53340" cy="9601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0943DC0-E3D2-75A4-AA1E-6EDF7083E58E}"/>
              </a:ext>
            </a:extLst>
          </p:cNvPr>
          <p:cNvCxnSpPr>
            <a:cxnSpLocks/>
          </p:cNvCxnSpPr>
          <p:nvPr/>
        </p:nvCxnSpPr>
        <p:spPr>
          <a:xfrm>
            <a:off x="2796325" y="5312341"/>
            <a:ext cx="84169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4230B26-D03F-962C-B04A-520702608B88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570972" y="5312341"/>
            <a:ext cx="945042" cy="534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C500EE6-7485-E3C6-27BB-886E040FD276}"/>
              </a:ext>
            </a:extLst>
          </p:cNvPr>
          <p:cNvCxnSpPr>
            <a:cxnSpLocks/>
          </p:cNvCxnSpPr>
          <p:nvPr/>
        </p:nvCxnSpPr>
        <p:spPr>
          <a:xfrm>
            <a:off x="4497333" y="5306997"/>
            <a:ext cx="716172" cy="7721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EE26B72-3B21-F6F1-4AE9-08B083FAA691}"/>
              </a:ext>
            </a:extLst>
          </p:cNvPr>
          <p:cNvCxnSpPr>
            <a:cxnSpLocks/>
          </p:cNvCxnSpPr>
          <p:nvPr/>
        </p:nvCxnSpPr>
        <p:spPr>
          <a:xfrm>
            <a:off x="5113102" y="5967986"/>
            <a:ext cx="265889" cy="28935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22B8B47-BCBF-70B1-E9DF-0C9AD7BED191}"/>
              </a:ext>
            </a:extLst>
          </p:cNvPr>
          <p:cNvCxnSpPr>
            <a:cxnSpLocks/>
          </p:cNvCxnSpPr>
          <p:nvPr/>
        </p:nvCxnSpPr>
        <p:spPr>
          <a:xfrm flipV="1">
            <a:off x="7160410" y="4103738"/>
            <a:ext cx="1202930" cy="51474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0192A55-04EE-4E45-F4BD-B90B7DD7B6C9}"/>
              </a:ext>
            </a:extLst>
          </p:cNvPr>
          <p:cNvCxnSpPr>
            <a:cxnSpLocks/>
          </p:cNvCxnSpPr>
          <p:nvPr/>
        </p:nvCxnSpPr>
        <p:spPr>
          <a:xfrm>
            <a:off x="7261816" y="5149144"/>
            <a:ext cx="1262508" cy="66973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8C5E38B-9728-6360-43EA-4882C0FA818B}"/>
                  </a:ext>
                </a:extLst>
              </p:cNvPr>
              <p:cNvSpPr txBox="1"/>
              <p:nvPr/>
            </p:nvSpPr>
            <p:spPr>
              <a:xfrm>
                <a:off x="3735895" y="5768353"/>
                <a:ext cx="12419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target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=74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8C5E38B-9728-6360-43EA-4882C0FA8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895" y="5768353"/>
                <a:ext cx="1241999" cy="646331"/>
              </a:xfrm>
              <a:prstGeom prst="rect">
                <a:avLst/>
              </a:prstGeom>
              <a:blipFill>
                <a:blip r:embed="rId6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114BDFA-FB63-408E-8473-BEB308D25108}"/>
                  </a:ext>
                </a:extLst>
              </p:cNvPr>
              <p:cNvSpPr txBox="1"/>
              <p:nvPr/>
            </p:nvSpPr>
            <p:spPr>
              <a:xfrm>
                <a:off x="8400538" y="3826686"/>
                <a:ext cx="4139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114BDFA-FB63-408E-8473-BEB308D25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538" y="3826686"/>
                <a:ext cx="413959" cy="369332"/>
              </a:xfrm>
              <a:prstGeom prst="rect">
                <a:avLst/>
              </a:prstGeom>
              <a:blipFill>
                <a:blip r:embed="rId7"/>
                <a:stretch>
                  <a:fillRect l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D7262B2-2D8B-48FA-BD02-9A121120B81C}"/>
                  </a:ext>
                </a:extLst>
              </p:cNvPr>
              <p:cNvSpPr txBox="1"/>
              <p:nvPr/>
            </p:nvSpPr>
            <p:spPr>
              <a:xfrm>
                <a:off x="8537580" y="5031451"/>
                <a:ext cx="4139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D7262B2-2D8B-48FA-BD02-9A121120B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580" y="5031451"/>
                <a:ext cx="413959" cy="369332"/>
              </a:xfrm>
              <a:prstGeom prst="rect">
                <a:avLst/>
              </a:prstGeom>
              <a:blipFill>
                <a:blip r:embed="rId8"/>
                <a:stretch>
                  <a:fillRect l="-10448" r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32DB102-1213-6ACD-A5BC-6D58DB9FB97D}"/>
                  </a:ext>
                </a:extLst>
              </p:cNvPr>
              <p:cNvSpPr txBox="1"/>
              <p:nvPr/>
            </p:nvSpPr>
            <p:spPr>
              <a:xfrm>
                <a:off x="5378991" y="6150410"/>
                <a:ext cx="4139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32DB102-1213-6ACD-A5BC-6D58DB9FB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991" y="6150410"/>
                <a:ext cx="413959" cy="369332"/>
              </a:xfrm>
              <a:prstGeom prst="rect">
                <a:avLst/>
              </a:prstGeom>
              <a:blipFill>
                <a:blip r:embed="rId9"/>
                <a:stretch>
                  <a:fillRect l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F65D1EC-A5A1-2B0A-7570-57583BA986CC}"/>
                  </a:ext>
                </a:extLst>
              </p:cNvPr>
              <p:cNvSpPr txBox="1"/>
              <p:nvPr/>
            </p:nvSpPr>
            <p:spPr>
              <a:xfrm>
                <a:off x="2198183" y="5523049"/>
                <a:ext cx="1516715" cy="7155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F65D1EC-A5A1-2B0A-7570-57583BA98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183" y="5523049"/>
                <a:ext cx="1516715" cy="7155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C4208D4-8479-64F0-35FB-F730DB66CC7B}"/>
                  </a:ext>
                </a:extLst>
              </p:cNvPr>
              <p:cNvSpPr txBox="1"/>
              <p:nvPr/>
            </p:nvSpPr>
            <p:spPr>
              <a:xfrm>
                <a:off x="2368291" y="5101174"/>
                <a:ext cx="4139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C4208D4-8479-64F0-35FB-F730DB66C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291" y="5101174"/>
                <a:ext cx="413959" cy="369332"/>
              </a:xfrm>
              <a:prstGeom prst="rect">
                <a:avLst/>
              </a:prstGeom>
              <a:blipFill>
                <a:blip r:embed="rId11"/>
                <a:stretch>
                  <a:fillRect l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64F27012-BF42-8161-3EF9-E52C0083BE60}"/>
                  </a:ext>
                </a:extLst>
              </p:cNvPr>
              <p:cNvSpPr txBox="1"/>
              <p:nvPr/>
            </p:nvSpPr>
            <p:spPr>
              <a:xfrm>
                <a:off x="270586" y="5689081"/>
                <a:ext cx="21144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beam energy</a:t>
                </a: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64F27012-BF42-8161-3EF9-E52C0083B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86" y="5689081"/>
                <a:ext cx="2114431" cy="369332"/>
              </a:xfrm>
              <a:prstGeom prst="rect">
                <a:avLst/>
              </a:prstGeom>
              <a:blipFill>
                <a:blip r:embed="rId1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698D2164-06C0-32BD-F904-2E9E4771B732}"/>
                  </a:ext>
                </a:extLst>
              </p:cNvPr>
              <p:cNvSpPr txBox="1"/>
              <p:nvPr/>
            </p:nvSpPr>
            <p:spPr>
              <a:xfrm>
                <a:off x="5179669" y="5370318"/>
                <a:ext cx="1129925" cy="5384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698D2164-06C0-32BD-F904-2E9E4771B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669" y="5370318"/>
                <a:ext cx="1129925" cy="53841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D8B8DB0-7A96-6FC4-592C-1A97C0A6894F}"/>
                  </a:ext>
                </a:extLst>
              </p:cNvPr>
              <p:cNvSpPr txBox="1"/>
              <p:nvPr/>
            </p:nvSpPr>
            <p:spPr>
              <a:xfrm>
                <a:off x="5514222" y="4137123"/>
                <a:ext cx="1134861" cy="5384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3/2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D8B8DB0-7A96-6FC4-592C-1A97C0A68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222" y="4137123"/>
                <a:ext cx="1134861" cy="53841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98B3D4B3-1C29-2C6F-6B1F-CF14CC776213}"/>
                  </a:ext>
                </a:extLst>
              </p:cNvPr>
              <p:cNvSpPr txBox="1"/>
              <p:nvPr/>
            </p:nvSpPr>
            <p:spPr>
              <a:xfrm>
                <a:off x="4757695" y="4825905"/>
                <a:ext cx="34464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98B3D4B3-1C29-2C6F-6B1F-CF14CC776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695" y="4825905"/>
                <a:ext cx="344646" cy="369332"/>
              </a:xfrm>
              <a:prstGeom prst="rect">
                <a:avLst/>
              </a:prstGeom>
              <a:blipFill>
                <a:blip r:embed="rId15"/>
                <a:stretch>
                  <a:fillRect l="-19298" t="-1667" r="-24561"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BF78377-74F1-4FAC-D11B-E4FC5ADB659E}"/>
                  </a:ext>
                </a:extLst>
              </p:cNvPr>
              <p:cNvSpPr txBox="1"/>
              <p:nvPr/>
            </p:nvSpPr>
            <p:spPr>
              <a:xfrm>
                <a:off x="7620143" y="4429224"/>
                <a:ext cx="1206036" cy="6301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𝛩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BF78377-74F1-4FAC-D11B-E4FC5ADB6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43" y="4429224"/>
                <a:ext cx="1206036" cy="63010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9EB8EDEB-ED15-AAE6-60E4-32EA15E794F4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5447130" y="4637615"/>
            <a:ext cx="253429" cy="52234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43">
            <a:extLst>
              <a:ext uri="{FF2B5EF4-FFF2-40B4-BE49-F238E27FC236}">
                <a16:creationId xmlns:a16="http://schemas.microsoft.com/office/drawing/2014/main" id="{56DF54B5-A5AC-3171-819E-AB16399D647C}"/>
              </a:ext>
            </a:extLst>
          </p:cNvPr>
          <p:cNvSpPr/>
          <p:nvPr/>
        </p:nvSpPr>
        <p:spPr>
          <a:xfrm>
            <a:off x="3638018" y="4465061"/>
            <a:ext cx="1824007" cy="1694871"/>
          </a:xfrm>
          <a:prstGeom prst="arc">
            <a:avLst>
              <a:gd name="adj1" fmla="val 21021025"/>
              <a:gd name="adj2" fmla="val 1765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BC99C4CC-0955-5211-4243-FE9CC7D9CEDF}"/>
                  </a:ext>
                </a:extLst>
              </p:cNvPr>
              <p:cNvSpPr txBox="1"/>
              <p:nvPr/>
            </p:nvSpPr>
            <p:spPr>
              <a:xfrm>
                <a:off x="3897670" y="1508790"/>
                <a:ext cx="3950929" cy="178510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S/B is optimal at equal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800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angles (momenta) 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800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/>
                  <a:t>angle resolution is critical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sz="1800" dirty="0"/>
                  <a:t> resolution!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BC99C4CC-0955-5211-4243-FE9CC7D9C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670" y="1508790"/>
                <a:ext cx="3950929" cy="1785104"/>
              </a:xfrm>
              <a:prstGeom prst="rect">
                <a:avLst/>
              </a:prstGeom>
              <a:blipFill>
                <a:blip r:embed="rId17"/>
                <a:stretch>
                  <a:fillRect l="-926" t="-2055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A740BB08-C269-1D40-6C81-301C1635A05B}"/>
                  </a:ext>
                </a:extLst>
              </p:cNvPr>
              <p:cNvSpPr txBox="1"/>
              <p:nvPr/>
            </p:nvSpPr>
            <p:spPr>
              <a:xfrm rot="16200000">
                <a:off x="88807" y="1821581"/>
                <a:ext cx="9301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A740BB08-C269-1D40-6C81-301C1635A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8807" y="1821581"/>
                <a:ext cx="930126" cy="276999"/>
              </a:xfrm>
              <a:prstGeom prst="rect">
                <a:avLst/>
              </a:prstGeom>
              <a:blipFill>
                <a:blip r:embed="rId18"/>
                <a:stretch>
                  <a:fillRect l="-28261" t="-15686" r="-50000" b="-9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1898EB19-8492-AF2E-2CC5-AD0B8BC7634D}"/>
                  </a:ext>
                </a:extLst>
              </p:cNvPr>
              <p:cNvSpPr txBox="1"/>
              <p:nvPr/>
            </p:nvSpPr>
            <p:spPr>
              <a:xfrm>
                <a:off x="2945262" y="4542032"/>
                <a:ext cx="9301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1898EB19-8492-AF2E-2CC5-AD0B8BC76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262" y="4542032"/>
                <a:ext cx="930126" cy="276999"/>
              </a:xfrm>
              <a:prstGeom prst="rect">
                <a:avLst/>
              </a:prstGeom>
              <a:blipFill>
                <a:blip r:embed="rId19"/>
                <a:stretch>
                  <a:fillRect l="-9150" t="-28261" r="-1634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8" name="TextBox 177">
            <a:extLst>
              <a:ext uri="{FF2B5EF4-FFF2-40B4-BE49-F238E27FC236}">
                <a16:creationId xmlns:a16="http://schemas.microsoft.com/office/drawing/2014/main" id="{65D09912-F4E6-DA6D-1C26-F4AB315DE6D6}"/>
              </a:ext>
            </a:extLst>
          </p:cNvPr>
          <p:cNvSpPr txBox="1"/>
          <p:nvPr/>
        </p:nvSpPr>
        <p:spPr>
          <a:xfrm>
            <a:off x="2469260" y="1604977"/>
            <a:ext cx="135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A’</a:t>
            </a:r>
            <a:r>
              <a:rPr lang="en-US" dirty="0"/>
              <a:t> Signal</a:t>
            </a:r>
          </a:p>
          <a:p>
            <a:r>
              <a:rPr lang="en-US" dirty="0"/>
              <a:t>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5CF76387-6AF4-8BF5-D3BE-38ECF79A98C5}"/>
                  </a:ext>
                </a:extLst>
              </p:cNvPr>
              <p:cNvSpPr txBox="1"/>
              <p:nvPr/>
            </p:nvSpPr>
            <p:spPr>
              <a:xfrm>
                <a:off x="2252205" y="1656573"/>
                <a:ext cx="232172" cy="26161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05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5CF76387-6AF4-8BF5-D3BE-38ECF79A9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205" y="1656573"/>
                <a:ext cx="232172" cy="2616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3" name="TextBox 182">
            <a:extLst>
              <a:ext uri="{FF2B5EF4-FFF2-40B4-BE49-F238E27FC236}">
                <a16:creationId xmlns:a16="http://schemas.microsoft.com/office/drawing/2014/main" id="{A7E719C3-6DF4-E899-7828-6E4E9FD18B3E}"/>
              </a:ext>
            </a:extLst>
          </p:cNvPr>
          <p:cNvSpPr txBox="1"/>
          <p:nvPr/>
        </p:nvSpPr>
        <p:spPr>
          <a:xfrm>
            <a:off x="2237088" y="1889455"/>
            <a:ext cx="232172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en-US" sz="2800" dirty="0"/>
          </a:p>
        </p:txBody>
      </p: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27C55A0A-DE2C-C158-799E-4D2766F34E87}"/>
              </a:ext>
            </a:extLst>
          </p:cNvPr>
          <p:cNvCxnSpPr>
            <a:cxnSpLocks/>
          </p:cNvCxnSpPr>
          <p:nvPr/>
        </p:nvCxnSpPr>
        <p:spPr>
          <a:xfrm flipH="1" flipV="1">
            <a:off x="2575270" y="2926080"/>
            <a:ext cx="1427208" cy="137009"/>
          </a:xfrm>
          <a:prstGeom prst="straightConnector1">
            <a:avLst/>
          </a:prstGeom>
          <a:ln w="127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Rectangle 186">
            <a:extLst>
              <a:ext uri="{FF2B5EF4-FFF2-40B4-BE49-F238E27FC236}">
                <a16:creationId xmlns:a16="http://schemas.microsoft.com/office/drawing/2014/main" id="{FA6937ED-CDC7-575C-2305-C2EABAD5F978}"/>
              </a:ext>
            </a:extLst>
          </p:cNvPr>
          <p:cNvSpPr/>
          <p:nvPr/>
        </p:nvSpPr>
        <p:spPr>
          <a:xfrm>
            <a:off x="2252205" y="1604977"/>
            <a:ext cx="1518846" cy="67048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B8D12557-4623-5D75-B8CB-AF3E0FDCEE62}"/>
                  </a:ext>
                </a:extLst>
              </p:cNvPr>
              <p:cNvSpPr txBox="1"/>
              <p:nvPr/>
            </p:nvSpPr>
            <p:spPr>
              <a:xfrm>
                <a:off x="4007290" y="2911806"/>
                <a:ext cx="22174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APEX momentum acceptance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±4%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</a:p>
            </p:txBody>
          </p:sp>
        </mc:Choice>
        <mc:Fallback xmlns=""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B8D12557-4623-5D75-B8CB-AF3E0FDCE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290" y="2911806"/>
                <a:ext cx="2217432" cy="646331"/>
              </a:xfrm>
              <a:prstGeom prst="rect">
                <a:avLst/>
              </a:prstGeom>
              <a:blipFill>
                <a:blip r:embed="rId21"/>
                <a:stretch>
                  <a:fillRect l="-2198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2" name="TextBox 191">
            <a:extLst>
              <a:ext uri="{FF2B5EF4-FFF2-40B4-BE49-F238E27FC236}">
                <a16:creationId xmlns:a16="http://schemas.microsoft.com/office/drawing/2014/main" id="{48ED071F-D628-344B-76DA-6B79756F96C1}"/>
              </a:ext>
            </a:extLst>
          </p:cNvPr>
          <p:cNvSpPr txBox="1"/>
          <p:nvPr/>
        </p:nvSpPr>
        <p:spPr>
          <a:xfrm>
            <a:off x="991948" y="4825905"/>
            <a:ext cx="29823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[</a:t>
            </a:r>
            <a:r>
              <a:rPr lang="en-US" sz="1100" i="1" dirty="0" err="1"/>
              <a:t>J.D.Bjorken</a:t>
            </a:r>
            <a:r>
              <a:rPr lang="en-US" sz="1100" i="1" dirty="0"/>
              <a:t> et.al., </a:t>
            </a:r>
            <a:r>
              <a:rPr lang="en-US" sz="1100" dirty="0"/>
              <a:t>“The A’ Experiment (APEX)”]</a:t>
            </a:r>
          </a:p>
        </p:txBody>
      </p:sp>
    </p:spTree>
    <p:extLst>
      <p:ext uri="{BB962C8B-B14F-4D97-AF65-F5344CB8AC3E}">
        <p14:creationId xmlns:p14="http://schemas.microsoft.com/office/powerpoint/2010/main" val="3870526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A4CF09-54DE-0C64-A260-737B6C158320}"/>
              </a:ext>
            </a:extLst>
          </p:cNvPr>
          <p:cNvCxnSpPr>
            <a:cxnSpLocks/>
          </p:cNvCxnSpPr>
          <p:nvPr/>
        </p:nvCxnSpPr>
        <p:spPr>
          <a:xfrm flipH="1" flipV="1">
            <a:off x="6464237" y="1196421"/>
            <a:ext cx="821072" cy="595683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97819D-0B44-CC75-0D44-ABDDCF3039B5}"/>
              </a:ext>
            </a:extLst>
          </p:cNvPr>
          <p:cNvCxnSpPr>
            <a:cxnSpLocks/>
          </p:cNvCxnSpPr>
          <p:nvPr/>
        </p:nvCxnSpPr>
        <p:spPr>
          <a:xfrm flipH="1" flipV="1">
            <a:off x="7272843" y="1788611"/>
            <a:ext cx="857342" cy="603819"/>
          </a:xfrm>
          <a:prstGeom prst="line">
            <a:avLst/>
          </a:prstGeom>
          <a:ln w="19050">
            <a:solidFill>
              <a:srgbClr val="0070C0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175027"/>
            <a:ext cx="8464378" cy="487490"/>
          </a:xfrm>
        </p:spPr>
        <p:txBody>
          <a:bodyPr>
            <a:noAutofit/>
          </a:bodyPr>
          <a:lstStyle/>
          <a:p>
            <a:r>
              <a:rPr lang="en-US" sz="3200" i="1" dirty="0"/>
              <a:t>A’</a:t>
            </a:r>
            <a:r>
              <a:rPr lang="en-US" sz="3200" dirty="0"/>
              <a:t> Invariant Mass Resolution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Dark-Photon (</a:t>
            </a:r>
            <a:r>
              <a:rPr lang="en-US" i="1" dirty="0"/>
              <a:t>A’</a:t>
            </a:r>
            <a:r>
              <a:rPr lang="en-US" dirty="0"/>
              <a:t>) Search with APEX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BF0F3-C01C-C3A0-8361-DB4046ABC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114" y="6403998"/>
            <a:ext cx="432403" cy="4300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C691BC-F902-61D8-1907-9E621C57B248}"/>
                  </a:ext>
                </a:extLst>
              </p:cNvPr>
              <p:cNvSpPr txBox="1"/>
              <p:nvPr/>
            </p:nvSpPr>
            <p:spPr>
              <a:xfrm>
                <a:off x="642276" y="1824059"/>
                <a:ext cx="4120689" cy="9028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+0.5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40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sz="240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𝛩</m:t>
                                          </m:r>
                                        </m:e>
                                        <m:sub>
                                          <m:r>
                                            <a:rPr lang="en-US" sz="240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±</m:t>
                                          </m:r>
                                        </m:sub>
                                      </m:sSub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𝛩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±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C691BC-F902-61D8-1907-9E621C57B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76" y="1824059"/>
                <a:ext cx="4120689" cy="9028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7">
                <a:extLst>
                  <a:ext uri="{FF2B5EF4-FFF2-40B4-BE49-F238E27FC236}">
                    <a16:creationId xmlns:a16="http://schemas.microsoft.com/office/drawing/2014/main" id="{2B37FEAE-CF62-5A93-4C4B-54DD239BB1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365" y="984253"/>
                <a:ext cx="8803270" cy="9694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PingFangSC-Regular" charset="-122"/>
                  <a:buChar char="－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3pPr>
                <a:lvl4pPr marL="1657350" indent="-2857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PingFangSC-Regular" charset="-122"/>
                  <a:buChar char="－"/>
                  <a:defRPr sz="16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1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Objective: </a:t>
                </a:r>
                <a:r>
                  <a:rPr lang="en-US" dirty="0"/>
                  <a:t>minimize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7" name="Content Placeholder 7">
                <a:extLst>
                  <a:ext uri="{FF2B5EF4-FFF2-40B4-BE49-F238E27FC236}">
                    <a16:creationId xmlns:a16="http://schemas.microsoft.com/office/drawing/2014/main" id="{2B37FEAE-CF62-5A93-4C4B-54DD239BB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65" y="984253"/>
                <a:ext cx="8803270" cy="969476"/>
              </a:xfrm>
              <a:prstGeom prst="rect">
                <a:avLst/>
              </a:prstGeom>
              <a:blipFill>
                <a:blip r:embed="rId5"/>
                <a:stretch>
                  <a:fillRect l="-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5927E6-97CE-06CD-2964-AC2056A32435}"/>
              </a:ext>
            </a:extLst>
          </p:cNvPr>
          <p:cNvCxnSpPr>
            <a:cxnSpLocks/>
          </p:cNvCxnSpPr>
          <p:nvPr/>
        </p:nvCxnSpPr>
        <p:spPr>
          <a:xfrm flipV="1">
            <a:off x="1577579" y="2594404"/>
            <a:ext cx="536971" cy="3497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3DFFBD9-6CD3-EBCE-7A54-B95663AB2EDA}"/>
                  </a:ext>
                </a:extLst>
              </p:cNvPr>
              <p:cNvSpPr txBox="1"/>
              <p:nvPr/>
            </p:nvSpPr>
            <p:spPr>
              <a:xfrm>
                <a:off x="409575" y="2933049"/>
                <a:ext cx="170497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~2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3DFFBD9-6CD3-EBCE-7A54-B95663AB2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75" y="2933049"/>
                <a:ext cx="17049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62FBC4-3FDC-B97B-26EF-906448C94B38}"/>
                  </a:ext>
                </a:extLst>
              </p:cNvPr>
              <p:cNvSpPr txBox="1"/>
              <p:nvPr/>
            </p:nvSpPr>
            <p:spPr>
              <a:xfrm>
                <a:off x="2346772" y="2950455"/>
                <a:ext cx="3317082" cy="543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HRS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MS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62FBC4-3FDC-B97B-26EF-906448C94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772" y="2950455"/>
                <a:ext cx="3317082" cy="5434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9A9893A-DF42-AD54-DAB4-2E7F66A4E427}"/>
              </a:ext>
            </a:extLst>
          </p:cNvPr>
          <p:cNvCxnSpPr>
            <a:cxnSpLocks/>
          </p:cNvCxnSpPr>
          <p:nvPr/>
        </p:nvCxnSpPr>
        <p:spPr>
          <a:xfrm flipH="1" flipV="1">
            <a:off x="4039177" y="2671188"/>
            <a:ext cx="119934" cy="4022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3A7E515-EEFC-8FCF-A423-B7FAEC285985}"/>
                  </a:ext>
                </a:extLst>
              </p:cNvPr>
              <p:cNvSpPr txBox="1"/>
              <p:nvPr/>
            </p:nvSpPr>
            <p:spPr>
              <a:xfrm>
                <a:off x="642276" y="3481781"/>
                <a:ext cx="398686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HRS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- 	HRS angular resolution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3A7E515-EEFC-8FCF-A423-B7FAEC285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76" y="3481781"/>
                <a:ext cx="3986866" cy="461665"/>
              </a:xfrm>
              <a:prstGeom prst="rect">
                <a:avLst/>
              </a:prstGeom>
              <a:blipFill>
                <a:blip r:embed="rId8"/>
                <a:stretch>
                  <a:fillRect t="-10526" r="-30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1C6A88A-A0DB-1811-DDE6-1C6B1C2719C5}"/>
                  </a:ext>
                </a:extLst>
              </p:cNvPr>
              <p:cNvSpPr txBox="1"/>
              <p:nvPr/>
            </p:nvSpPr>
            <p:spPr>
              <a:xfrm>
                <a:off x="642276" y="5918604"/>
                <a:ext cx="53390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MS</m:t>
                        </m:r>
                      </m:sub>
                    </m:sSub>
                  </m:oMath>
                </a14:m>
                <a:r>
                  <a:rPr lang="en-US" sz="2400" dirty="0"/>
                  <a:t>    - Multiple-Scattering contribution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1C6A88A-A0DB-1811-DDE6-1C6B1C271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76" y="5918604"/>
                <a:ext cx="5339029" cy="461665"/>
              </a:xfrm>
              <a:prstGeom prst="rect">
                <a:avLst/>
              </a:prstGeom>
              <a:blipFill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1C27278B-6F6A-8BAB-F7C2-F97F73A12D4E}"/>
              </a:ext>
            </a:extLst>
          </p:cNvPr>
          <p:cNvSpPr txBox="1"/>
          <p:nvPr/>
        </p:nvSpPr>
        <p:spPr>
          <a:xfrm>
            <a:off x="1554760" y="3785138"/>
            <a:ext cx="3908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Previously reported for APEX (</a:t>
            </a:r>
            <a:r>
              <a:rPr lang="en-US" sz="2000" dirty="0" err="1"/>
              <a:t>mrad</a:t>
            </a:r>
            <a:r>
              <a:rPr lang="en-US" sz="2000" dirty="0"/>
              <a:t>) </a:t>
            </a:r>
          </a:p>
          <a:p>
            <a:r>
              <a:rPr lang="en-US" sz="2000" dirty="0"/>
              <a:t>[</a:t>
            </a:r>
            <a:r>
              <a:rPr lang="en-US" sz="2000" i="1" dirty="0" err="1"/>
              <a:t>J.Williamson</a:t>
            </a:r>
            <a:r>
              <a:rPr lang="en-US" sz="2000" dirty="0"/>
              <a:t>, PhD Thesis]: </a:t>
            </a:r>
          </a:p>
          <a:p>
            <a:r>
              <a:rPr lang="en-US" sz="2000" dirty="0"/>
              <a:t>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3E3056B5-9EAF-A581-48C3-4C3C3053DA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7643905"/>
                  </p:ext>
                </p:extLst>
              </p:nvPr>
            </p:nvGraphicFramePr>
            <p:xfrm>
              <a:off x="1683945" y="4596832"/>
              <a:ext cx="2997393" cy="112179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11365">
                      <a:extLst>
                        <a:ext uri="{9D8B030D-6E8A-4147-A177-3AD203B41FA5}">
                          <a16:colId xmlns:a16="http://schemas.microsoft.com/office/drawing/2014/main" val="66607008"/>
                        </a:ext>
                      </a:extLst>
                    </a:gridCol>
                    <a:gridCol w="1135147">
                      <a:extLst>
                        <a:ext uri="{9D8B030D-6E8A-4147-A177-3AD203B41FA5}">
                          <a16:colId xmlns:a16="http://schemas.microsoft.com/office/drawing/2014/main" val="1406776971"/>
                        </a:ext>
                      </a:extLst>
                    </a:gridCol>
                    <a:gridCol w="1350881">
                      <a:extLst>
                        <a:ext uri="{9D8B030D-6E8A-4147-A177-3AD203B41FA5}">
                          <a16:colId xmlns:a16="http://schemas.microsoft.com/office/drawing/2014/main" val="3093738303"/>
                        </a:ext>
                      </a:extLst>
                    </a:gridCol>
                  </a:tblGrid>
                  <a:tr h="308587">
                    <a:tc>
                      <a:txBody>
                        <a:bodyPr/>
                        <a:lstStyle/>
                        <a:p>
                          <a:pPr lvl="1"/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LHRS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RHRS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57987771"/>
                      </a:ext>
                    </a:extLst>
                  </a:tr>
                  <a:tr h="3304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1.74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1.94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37143221"/>
                      </a:ext>
                    </a:extLst>
                  </a:tr>
                  <a:tr h="3304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0.59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2875168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3E3056B5-9EAF-A581-48C3-4C3C3053DA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7643905"/>
                  </p:ext>
                </p:extLst>
              </p:nvPr>
            </p:nvGraphicFramePr>
            <p:xfrm>
              <a:off x="1683945" y="4596832"/>
              <a:ext cx="2997393" cy="112179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11365">
                      <a:extLst>
                        <a:ext uri="{9D8B030D-6E8A-4147-A177-3AD203B41FA5}">
                          <a16:colId xmlns:a16="http://schemas.microsoft.com/office/drawing/2014/main" val="66607008"/>
                        </a:ext>
                      </a:extLst>
                    </a:gridCol>
                    <a:gridCol w="1135147">
                      <a:extLst>
                        <a:ext uri="{9D8B030D-6E8A-4147-A177-3AD203B41FA5}">
                          <a16:colId xmlns:a16="http://schemas.microsoft.com/office/drawing/2014/main" val="1406776971"/>
                        </a:ext>
                      </a:extLst>
                    </a:gridCol>
                    <a:gridCol w="1350881">
                      <a:extLst>
                        <a:ext uri="{9D8B030D-6E8A-4147-A177-3AD203B41FA5}">
                          <a16:colId xmlns:a16="http://schemas.microsoft.com/office/drawing/2014/main" val="30937383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lvl="1"/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LHRS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RHRS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5798777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t="-106557" r="-489286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1.74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1.94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37143221"/>
                      </a:ext>
                    </a:extLst>
                  </a:tr>
                  <a:tr h="3902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t="-196875" r="-489286" b="-17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0.59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2875168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F61D4A-D998-835F-D2BA-2DB8843D8AFC}"/>
              </a:ext>
            </a:extLst>
          </p:cNvPr>
          <p:cNvCxnSpPr>
            <a:cxnSpLocks/>
          </p:cNvCxnSpPr>
          <p:nvPr/>
        </p:nvCxnSpPr>
        <p:spPr>
          <a:xfrm flipV="1">
            <a:off x="4971305" y="1761423"/>
            <a:ext cx="2367159" cy="124427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CF6DA00-85E0-5D38-C77C-C78B98C6D786}"/>
              </a:ext>
            </a:extLst>
          </p:cNvPr>
          <p:cNvCxnSpPr>
            <a:cxnSpLocks/>
          </p:cNvCxnSpPr>
          <p:nvPr/>
        </p:nvCxnSpPr>
        <p:spPr>
          <a:xfrm>
            <a:off x="6892763" y="1701795"/>
            <a:ext cx="474519" cy="109168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92CC954-5D36-C4D2-BF68-DDD1713C709E}"/>
              </a:ext>
            </a:extLst>
          </p:cNvPr>
          <p:cNvCxnSpPr>
            <a:cxnSpLocks/>
          </p:cNvCxnSpPr>
          <p:nvPr/>
        </p:nvCxnSpPr>
        <p:spPr>
          <a:xfrm flipV="1">
            <a:off x="7285643" y="1296699"/>
            <a:ext cx="0" cy="592696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rc 73">
            <a:extLst>
              <a:ext uri="{FF2B5EF4-FFF2-40B4-BE49-F238E27FC236}">
                <a16:creationId xmlns:a16="http://schemas.microsoft.com/office/drawing/2014/main" id="{FEEF9A5A-2539-086C-27E4-878BE9CF9C75}"/>
              </a:ext>
            </a:extLst>
          </p:cNvPr>
          <p:cNvSpPr/>
          <p:nvPr/>
        </p:nvSpPr>
        <p:spPr>
          <a:xfrm>
            <a:off x="4195702" y="2429267"/>
            <a:ext cx="1757647" cy="1360992"/>
          </a:xfrm>
          <a:prstGeom prst="arc">
            <a:avLst>
              <a:gd name="adj1" fmla="val 17754358"/>
              <a:gd name="adj2" fmla="val 20440275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644280B-88C9-D4A8-BD1D-B10D0DE24D19}"/>
              </a:ext>
            </a:extLst>
          </p:cNvPr>
          <p:cNvCxnSpPr/>
          <p:nvPr/>
        </p:nvCxnSpPr>
        <p:spPr>
          <a:xfrm flipV="1">
            <a:off x="8130186" y="1993672"/>
            <a:ext cx="0" cy="406086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986E606-A8F3-2252-A558-EE0AD9AFA339}"/>
              </a:ext>
            </a:extLst>
          </p:cNvPr>
          <p:cNvCxnSpPr>
            <a:cxnSpLocks/>
          </p:cNvCxnSpPr>
          <p:nvPr/>
        </p:nvCxnSpPr>
        <p:spPr>
          <a:xfrm flipH="1" flipV="1">
            <a:off x="7285309" y="1792104"/>
            <a:ext cx="844877" cy="201568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06CB0D3-9DE1-FD3A-1E2F-B0FBF202BFDA}"/>
                  </a:ext>
                </a:extLst>
              </p:cNvPr>
              <p:cNvSpPr txBox="1"/>
              <p:nvPr/>
            </p:nvSpPr>
            <p:spPr>
              <a:xfrm>
                <a:off x="7189904" y="1021971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06CB0D3-9DE1-FD3A-1E2F-B0FBF202B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904" y="1021971"/>
                <a:ext cx="186718" cy="276999"/>
              </a:xfrm>
              <a:prstGeom prst="rect">
                <a:avLst/>
              </a:prstGeom>
              <a:blipFill>
                <a:blip r:embed="rId11"/>
                <a:stretch>
                  <a:fillRect l="-32258" t="-26667" r="-7741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CFD7BA9-31C7-725A-AA84-2096566E787D}"/>
                  </a:ext>
                </a:extLst>
              </p:cNvPr>
              <p:cNvSpPr txBox="1"/>
              <p:nvPr/>
            </p:nvSpPr>
            <p:spPr>
              <a:xfrm>
                <a:off x="6732639" y="1534999"/>
                <a:ext cx="1833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CFD7BA9-31C7-725A-AA84-2096566E7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639" y="1534999"/>
                <a:ext cx="183320" cy="276999"/>
              </a:xfrm>
              <a:prstGeom prst="rect">
                <a:avLst/>
              </a:prstGeom>
              <a:blipFill>
                <a:blip r:embed="rId12"/>
                <a:stretch>
                  <a:fillRect l="-19355" t="-26667" r="-7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46C6EB8-A56D-BE0A-A4A3-E56A3129C706}"/>
              </a:ext>
            </a:extLst>
          </p:cNvPr>
          <p:cNvCxnSpPr>
            <a:cxnSpLocks/>
          </p:cNvCxnSpPr>
          <p:nvPr/>
        </p:nvCxnSpPr>
        <p:spPr>
          <a:xfrm flipH="1" flipV="1">
            <a:off x="7279076" y="1610430"/>
            <a:ext cx="844877" cy="201568"/>
          </a:xfrm>
          <a:prstGeom prst="line">
            <a:avLst/>
          </a:prstGeom>
          <a:ln w="9525">
            <a:solidFill>
              <a:schemeClr val="tx1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49DCAC09-B3A8-E8F4-9C65-1B4E4B335F1B}"/>
              </a:ext>
            </a:extLst>
          </p:cNvPr>
          <p:cNvCxnSpPr>
            <a:cxnSpLocks/>
          </p:cNvCxnSpPr>
          <p:nvPr/>
        </p:nvCxnSpPr>
        <p:spPr>
          <a:xfrm flipV="1">
            <a:off x="8282586" y="2039518"/>
            <a:ext cx="0" cy="385599"/>
          </a:xfrm>
          <a:prstGeom prst="line">
            <a:avLst/>
          </a:prstGeom>
          <a:ln w="9525">
            <a:solidFill>
              <a:schemeClr val="tx1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BE0A525-EBEB-0182-2D38-FDABDA9A2D2B}"/>
              </a:ext>
            </a:extLst>
          </p:cNvPr>
          <p:cNvCxnSpPr>
            <a:cxnSpLocks/>
          </p:cNvCxnSpPr>
          <p:nvPr/>
        </p:nvCxnSpPr>
        <p:spPr>
          <a:xfrm flipH="1" flipV="1">
            <a:off x="8130186" y="1996332"/>
            <a:ext cx="199121" cy="47506"/>
          </a:xfrm>
          <a:prstGeom prst="line">
            <a:avLst/>
          </a:prstGeom>
          <a:ln w="952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471FCF85-086A-1DF0-02FB-270A747836C2}"/>
              </a:ext>
            </a:extLst>
          </p:cNvPr>
          <p:cNvCxnSpPr>
            <a:cxnSpLocks/>
          </p:cNvCxnSpPr>
          <p:nvPr/>
        </p:nvCxnSpPr>
        <p:spPr>
          <a:xfrm flipH="1" flipV="1">
            <a:off x="8130186" y="2392430"/>
            <a:ext cx="199121" cy="47506"/>
          </a:xfrm>
          <a:prstGeom prst="line">
            <a:avLst/>
          </a:prstGeom>
          <a:ln w="952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0BCB8C7-6523-AFDB-25AA-C2AE1AFBDCAE}"/>
              </a:ext>
            </a:extLst>
          </p:cNvPr>
          <p:cNvCxnSpPr>
            <a:cxnSpLocks/>
          </p:cNvCxnSpPr>
          <p:nvPr/>
        </p:nvCxnSpPr>
        <p:spPr>
          <a:xfrm flipV="1">
            <a:off x="8130186" y="1723129"/>
            <a:ext cx="0" cy="270543"/>
          </a:xfrm>
          <a:prstGeom prst="line">
            <a:avLst/>
          </a:prstGeom>
          <a:ln w="952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148E90A-4DAF-18E7-5D89-067541DC1A41}"/>
              </a:ext>
            </a:extLst>
          </p:cNvPr>
          <p:cNvCxnSpPr>
            <a:cxnSpLocks/>
          </p:cNvCxnSpPr>
          <p:nvPr/>
        </p:nvCxnSpPr>
        <p:spPr>
          <a:xfrm flipV="1">
            <a:off x="4971305" y="2406705"/>
            <a:ext cx="3158881" cy="59899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5BA8B41-0CC3-6C8B-557A-342BD5F254E0}"/>
              </a:ext>
            </a:extLst>
          </p:cNvPr>
          <p:cNvCxnSpPr>
            <a:cxnSpLocks/>
          </p:cNvCxnSpPr>
          <p:nvPr/>
        </p:nvCxnSpPr>
        <p:spPr>
          <a:xfrm flipV="1">
            <a:off x="4971305" y="1172351"/>
            <a:ext cx="1470890" cy="18333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2683182F-42AF-C380-528E-9899A85F9A31}"/>
                  </a:ext>
                </a:extLst>
              </p:cNvPr>
              <p:cNvSpPr txBox="1"/>
              <p:nvPr/>
            </p:nvSpPr>
            <p:spPr>
              <a:xfrm>
                <a:off x="7633320" y="1296699"/>
                <a:ext cx="4551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2683182F-42AF-C380-528E-9899A85F9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320" y="1296699"/>
                <a:ext cx="455189" cy="369332"/>
              </a:xfrm>
              <a:prstGeom prst="rect">
                <a:avLst/>
              </a:prstGeom>
              <a:blipFill>
                <a:blip r:embed="rId13"/>
                <a:stretch>
                  <a:fillRect l="-22667" r="-5333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32D16FB5-3936-FC48-50AD-989D3BECCF10}"/>
                  </a:ext>
                </a:extLst>
              </p:cNvPr>
              <p:cNvSpPr txBox="1"/>
              <p:nvPr/>
            </p:nvSpPr>
            <p:spPr>
              <a:xfrm>
                <a:off x="5050374" y="5099763"/>
                <a:ext cx="131275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&lt;2.6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32D16FB5-3936-FC48-50AD-989D3BECC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374" y="5099763"/>
                <a:ext cx="1312752" cy="369332"/>
              </a:xfrm>
              <a:prstGeom prst="rect">
                <a:avLst/>
              </a:prstGeom>
              <a:blipFill>
                <a:blip r:embed="rId14"/>
                <a:stretch>
                  <a:fillRect r="-277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DA31F0FA-FC49-65AE-42B8-CC0B506827A3}"/>
                  </a:ext>
                </a:extLst>
              </p:cNvPr>
              <p:cNvSpPr txBox="1"/>
              <p:nvPr/>
            </p:nvSpPr>
            <p:spPr>
              <a:xfrm>
                <a:off x="5735996" y="2762020"/>
                <a:ext cx="418888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𝛩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DA31F0FA-FC49-65AE-42B8-CC0B50682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996" y="2762020"/>
                <a:ext cx="418888" cy="470000"/>
              </a:xfrm>
              <a:prstGeom prst="rect">
                <a:avLst/>
              </a:prstGeom>
              <a:blipFill>
                <a:blip r:embed="rId15"/>
                <a:stretch>
                  <a:fillRect l="-4348" r="-27536"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D252AC63-F9FA-F788-D4D5-8CECCAE7D157}"/>
                  </a:ext>
                </a:extLst>
              </p:cNvPr>
              <p:cNvSpPr txBox="1"/>
              <p:nvPr/>
            </p:nvSpPr>
            <p:spPr>
              <a:xfrm>
                <a:off x="7793241" y="2485021"/>
                <a:ext cx="31047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D252AC63-F9FA-F788-D4D5-8CECCAE7D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241" y="2485021"/>
                <a:ext cx="310470" cy="276999"/>
              </a:xfrm>
              <a:prstGeom prst="rect">
                <a:avLst/>
              </a:prstGeom>
              <a:blipFill>
                <a:blip r:embed="rId16"/>
                <a:stretch>
                  <a:fillRect l="-11765" r="-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1C75A02D-42FA-8F4B-9FB9-4EBF21D32056}"/>
                  </a:ext>
                </a:extLst>
              </p:cNvPr>
              <p:cNvSpPr txBox="1"/>
              <p:nvPr/>
            </p:nvSpPr>
            <p:spPr>
              <a:xfrm>
                <a:off x="6431100" y="935896"/>
                <a:ext cx="31047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1C75A02D-42FA-8F4B-9FB9-4EBF21D32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100" y="935896"/>
                <a:ext cx="310470" cy="276999"/>
              </a:xfrm>
              <a:prstGeom prst="rect">
                <a:avLst/>
              </a:prstGeom>
              <a:blipFill>
                <a:blip r:embed="rId17"/>
                <a:stretch>
                  <a:fillRect l="-117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AA9F94-3F04-3A2E-EBDF-9C6628D2804E}"/>
                  </a:ext>
                </a:extLst>
              </p:cNvPr>
              <p:cNvSpPr txBox="1"/>
              <p:nvPr/>
            </p:nvSpPr>
            <p:spPr>
              <a:xfrm>
                <a:off x="6392951" y="3693736"/>
                <a:ext cx="1746288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l-G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𝛩</m:t>
                                  </m:r>
                                </m:e>
                                <m:sub>
                                  <m:r>
                                    <a:rPr lang="el-G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±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𝛩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0.5 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mrad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175 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mrad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AA9F94-3F04-3A2E-EBDF-9C6628D28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951" y="3693736"/>
                <a:ext cx="1746288" cy="922176"/>
              </a:xfrm>
              <a:prstGeom prst="rect">
                <a:avLst/>
              </a:prstGeom>
              <a:blipFill>
                <a:blip r:embed="rId18"/>
                <a:stretch>
                  <a:fillRect r="-45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F165C4-E19D-A7A6-8C9D-3BF0DA8E8018}"/>
                  </a:ext>
                </a:extLst>
              </p:cNvPr>
              <p:cNvSpPr txBox="1"/>
              <p:nvPr/>
            </p:nvSpPr>
            <p:spPr>
              <a:xfrm>
                <a:off x="8275810" y="1987998"/>
                <a:ext cx="37861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F165C4-E19D-A7A6-8C9D-3BF0DA8E8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10" y="1987998"/>
                <a:ext cx="378613" cy="461665"/>
              </a:xfrm>
              <a:prstGeom prst="rect">
                <a:avLst/>
              </a:prstGeom>
              <a:blipFill>
                <a:blip r:embed="rId19"/>
                <a:stretch>
                  <a:fillRect l="-4839" r="-29032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3217EB1-BC5C-41D6-AB7E-25F6C73841CA}"/>
                  </a:ext>
                </a:extLst>
              </p:cNvPr>
              <p:cNvSpPr txBox="1"/>
              <p:nvPr/>
            </p:nvSpPr>
            <p:spPr>
              <a:xfrm>
                <a:off x="6800053" y="2882755"/>
                <a:ext cx="2075591" cy="697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𝛩</m:t>
                          </m:r>
                        </m:e>
                        <m:sub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2000" b="0" i="1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3217EB1-BC5C-41D6-AB7E-25F6C7384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053" y="2882755"/>
                <a:ext cx="2075591" cy="69743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27DEDE4-A2BD-1388-0CDB-331A2357408B}"/>
                  </a:ext>
                </a:extLst>
              </p:cNvPr>
              <p:cNvSpPr txBox="1"/>
              <p:nvPr/>
            </p:nvSpPr>
            <p:spPr>
              <a:xfrm>
                <a:off x="6081069" y="2001314"/>
                <a:ext cx="31995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27DEDE4-A2BD-1388-0CDB-331A23574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069" y="2001314"/>
                <a:ext cx="319959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18AA17C-BDC3-4462-54E7-3A856F67304A}"/>
                  </a:ext>
                </a:extLst>
              </p:cNvPr>
              <p:cNvSpPr txBox="1"/>
              <p:nvPr/>
            </p:nvSpPr>
            <p:spPr>
              <a:xfrm>
                <a:off x="7445674" y="2032887"/>
                <a:ext cx="3081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18AA17C-BDC3-4462-54E7-3A856F673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674" y="2032887"/>
                <a:ext cx="308114" cy="400110"/>
              </a:xfrm>
              <a:prstGeom prst="rect">
                <a:avLst/>
              </a:prstGeom>
              <a:blipFill>
                <a:blip r:embed="rId22"/>
                <a:stretch>
                  <a:fillRect t="-3030" r="-37255"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EA75E72-B365-9D02-9341-FD12A2353684}"/>
                  </a:ext>
                </a:extLst>
              </p:cNvPr>
              <p:cNvSpPr txBox="1"/>
              <p:nvPr/>
            </p:nvSpPr>
            <p:spPr>
              <a:xfrm>
                <a:off x="6342421" y="1248032"/>
                <a:ext cx="3081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0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EA75E72-B365-9D02-9341-FD12A2353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421" y="1248032"/>
                <a:ext cx="308114" cy="400110"/>
              </a:xfrm>
              <a:prstGeom prst="rect">
                <a:avLst/>
              </a:prstGeom>
              <a:blipFill>
                <a:blip r:embed="rId23"/>
                <a:stretch>
                  <a:fillRect t="-3077" r="-29412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5138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175027"/>
            <a:ext cx="8464378" cy="487490"/>
          </a:xfrm>
        </p:spPr>
        <p:txBody>
          <a:bodyPr>
            <a:noAutofit/>
          </a:bodyPr>
          <a:lstStyle/>
          <a:p>
            <a:r>
              <a:rPr lang="en-US" sz="3200" i="1" dirty="0"/>
              <a:t>A’ </a:t>
            </a:r>
            <a:r>
              <a:rPr lang="en-US" sz="3200" dirty="0"/>
              <a:t>Parameter-Space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Dark-Photon (</a:t>
            </a:r>
            <a:r>
              <a:rPr lang="en-US" i="1" dirty="0"/>
              <a:t>A’</a:t>
            </a:r>
            <a:r>
              <a:rPr lang="en-US" dirty="0"/>
              <a:t>) Search with APEX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BF0F3-C01C-C3A0-8361-DB4046ABC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114" y="6403998"/>
            <a:ext cx="432403" cy="430040"/>
          </a:xfrm>
          <a:prstGeom prst="rect">
            <a:avLst/>
          </a:prstGeom>
        </p:spPr>
      </p:pic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0CAA5FBB-8C27-30F9-1E4F-C518CD202E2A}"/>
              </a:ext>
            </a:extLst>
          </p:cNvPr>
          <p:cNvSpPr txBox="1">
            <a:spLocks/>
          </p:cNvSpPr>
          <p:nvPr/>
        </p:nvSpPr>
        <p:spPr>
          <a:xfrm>
            <a:off x="407406" y="894441"/>
            <a:ext cx="8464378" cy="731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Goals of APEX</a:t>
            </a:r>
            <a:r>
              <a:rPr lang="en-US" dirty="0"/>
              <a:t>: Search the </a:t>
            </a:r>
            <a:r>
              <a:rPr lang="en-US" b="1" i="1" dirty="0"/>
              <a:t>A’</a:t>
            </a:r>
            <a:r>
              <a:rPr lang="en-US" b="1" dirty="0"/>
              <a:t> parameter space</a:t>
            </a:r>
            <a:r>
              <a:rPr lang="en-US" dirty="0"/>
              <a:t>:</a:t>
            </a:r>
          </a:p>
          <a:p>
            <a:endParaRPr lang="en-US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43386DB-63E5-665B-00EE-A57034F90AA0}"/>
                  </a:ext>
                </a:extLst>
              </p:cNvPr>
              <p:cNvSpPr txBox="1"/>
              <p:nvPr/>
            </p:nvSpPr>
            <p:spPr>
              <a:xfrm>
                <a:off x="3258723" y="5155717"/>
                <a:ext cx="3535870" cy="471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43386DB-63E5-665B-00EE-A57034F90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723" y="5155717"/>
                <a:ext cx="3535870" cy="471604"/>
              </a:xfrm>
              <a:prstGeom prst="rect">
                <a:avLst/>
              </a:prstGeom>
              <a:blipFill>
                <a:blip r:embed="rId4"/>
                <a:stretch>
                  <a:fillRect t="-909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15EE0926-E103-6A31-0F65-C35C84CEA7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113" y="1385545"/>
            <a:ext cx="5376481" cy="386068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21D4FF3-A816-DB24-3FB0-FCFDEF5653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113" y="1379181"/>
            <a:ext cx="5376481" cy="386068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AEE63C3-8A8B-548A-E4A1-B432DE8E1D6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29113" y="1370023"/>
            <a:ext cx="5376481" cy="3871257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B7E8022-B04B-9640-2E36-7088E97F8B74}"/>
              </a:ext>
            </a:extLst>
          </p:cNvPr>
          <p:cNvCxnSpPr>
            <a:cxnSpLocks/>
          </p:cNvCxnSpPr>
          <p:nvPr/>
        </p:nvCxnSpPr>
        <p:spPr>
          <a:xfrm flipH="1">
            <a:off x="4684179" y="3099274"/>
            <a:ext cx="1421415" cy="4794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B343386-E265-C02C-D07D-C25399FCCD9C}"/>
                  </a:ext>
                </a:extLst>
              </p:cNvPr>
              <p:cNvSpPr txBox="1"/>
              <p:nvPr/>
            </p:nvSpPr>
            <p:spPr>
              <a:xfrm>
                <a:off x="5946089" y="1790691"/>
                <a:ext cx="3242566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chemeClr val="accent1"/>
                    </a:solidFill>
                  </a:rPr>
                  <a:t>2010 Test Run: </a:t>
                </a:r>
              </a:p>
              <a:p>
                <a:pPr lvl="1"/>
                <a:r>
                  <a:rPr lang="en-US" sz="2400" dirty="0">
                    <a:solidFill>
                      <a:schemeClr val="accent1"/>
                    </a:solidFill>
                  </a:rPr>
                  <a:t>0.77 M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pairs</a:t>
                </a:r>
              </a:p>
              <a:p>
                <a:endParaRPr lang="en-US" sz="2400" dirty="0">
                  <a:solidFill>
                    <a:schemeClr val="accent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chemeClr val="accent1"/>
                    </a:solidFill>
                  </a:rPr>
                  <a:t>2019 Full Run: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175 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pairs</a:t>
                </a:r>
              </a:p>
              <a:p>
                <a:pPr lvl="1"/>
                <a:r>
                  <a:rPr lang="en-US" sz="2400" dirty="0">
                    <a:solidFill>
                      <a:schemeClr val="accent1"/>
                    </a:solidFill>
                  </a:rPr>
                  <a:t>(before PID, </a:t>
                </a:r>
              </a:p>
              <a:p>
                <a:pPr lvl="1"/>
                <a:r>
                  <a:rPr lang="en-US" sz="2400" dirty="0">
                    <a:solidFill>
                      <a:schemeClr val="accent1"/>
                    </a:solidFill>
                  </a:rPr>
                  <a:t>z-vertex cut)</a:t>
                </a:r>
              </a:p>
              <a:p>
                <a:pPr lvl="1"/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B343386-E265-C02C-D07D-C25399FCC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089" y="1790691"/>
                <a:ext cx="3242566" cy="3046988"/>
              </a:xfrm>
              <a:prstGeom prst="rect">
                <a:avLst/>
              </a:prstGeom>
              <a:blipFill>
                <a:blip r:embed="rId8"/>
                <a:stretch>
                  <a:fillRect l="-2444" t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1B43261-C47D-BE3E-B8B4-76A5B0FAE382}"/>
              </a:ext>
            </a:extLst>
          </p:cNvPr>
          <p:cNvCxnSpPr>
            <a:cxnSpLocks/>
          </p:cNvCxnSpPr>
          <p:nvPr/>
        </p:nvCxnSpPr>
        <p:spPr>
          <a:xfrm flipV="1">
            <a:off x="4788954" y="2006378"/>
            <a:ext cx="1316640" cy="526656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2097B2E-E17B-0027-DBCC-7F544A93F8E0}"/>
              </a:ext>
            </a:extLst>
          </p:cNvPr>
          <p:cNvSpPr txBox="1"/>
          <p:nvPr/>
        </p:nvSpPr>
        <p:spPr>
          <a:xfrm>
            <a:off x="2218551" y="5700677"/>
            <a:ext cx="3113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[</a:t>
            </a:r>
            <a:r>
              <a:rPr lang="en-US" sz="1100" i="1" dirty="0"/>
              <a:t>Tim Nelson, </a:t>
            </a:r>
            <a:r>
              <a:rPr lang="en-US" sz="1100" dirty="0"/>
              <a:t>“HPS Update”. PAC52 Review, 2024]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BB8424E-F134-F15D-70FF-8A7368CE4261}"/>
                  </a:ext>
                </a:extLst>
              </p:cNvPr>
              <p:cNvSpPr txBox="1"/>
              <p:nvPr/>
            </p:nvSpPr>
            <p:spPr>
              <a:xfrm rot="16200000">
                <a:off x="-150565" y="2216335"/>
                <a:ext cx="1437651" cy="8077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BB8424E-F134-F15D-70FF-8A7368CE4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50565" y="2216335"/>
                <a:ext cx="1437651" cy="8077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884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175027"/>
            <a:ext cx="8464378" cy="487490"/>
          </a:xfrm>
        </p:spPr>
        <p:txBody>
          <a:bodyPr>
            <a:noAutofit/>
          </a:bodyPr>
          <a:lstStyle/>
          <a:p>
            <a:r>
              <a:rPr lang="en-US" sz="3200" dirty="0"/>
              <a:t>APEX Setup: HRS arms + Septum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Dark-Photon (</a:t>
            </a:r>
            <a:r>
              <a:rPr lang="en-US" i="1" dirty="0"/>
              <a:t>A’</a:t>
            </a:r>
            <a:r>
              <a:rPr lang="en-US" dirty="0"/>
              <a:t>) Search with APEX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BF0F3-C01C-C3A0-8361-DB4046ABC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114" y="6403998"/>
            <a:ext cx="432403" cy="43004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B12E6F1D-06BF-6C00-DD74-A0DE6B7943BF}"/>
              </a:ext>
            </a:extLst>
          </p:cNvPr>
          <p:cNvSpPr/>
          <p:nvPr/>
        </p:nvSpPr>
        <p:spPr>
          <a:xfrm>
            <a:off x="2755341" y="6102735"/>
            <a:ext cx="603111" cy="3825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07DCF35-9D5F-6FB5-832E-D914ECCC66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45" t="5922" r="5305" b="6732"/>
          <a:stretch/>
        </p:blipFill>
        <p:spPr>
          <a:xfrm>
            <a:off x="600075" y="1540619"/>
            <a:ext cx="7513520" cy="4505867"/>
          </a:xfrm>
          <a:prstGeom prst="rect">
            <a:avLst/>
          </a:prstGeom>
        </p:spPr>
      </p:pic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129CF6A2-181A-92C6-5897-A2EC49E56514}"/>
              </a:ext>
            </a:extLst>
          </p:cNvPr>
          <p:cNvSpPr txBox="1">
            <a:spLocks/>
          </p:cNvSpPr>
          <p:nvPr/>
        </p:nvSpPr>
        <p:spPr>
          <a:xfrm>
            <a:off x="407405" y="966055"/>
            <a:ext cx="8365891" cy="1291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Both High-Resolution Spectrometer (</a:t>
            </a:r>
            <a:r>
              <a:rPr lang="en-US" b="1" dirty="0"/>
              <a:t>HRS</a:t>
            </a:r>
            <a:r>
              <a:rPr lang="en-US" dirty="0"/>
              <a:t>) arms used in </a:t>
            </a:r>
            <a:r>
              <a:rPr lang="en-US" b="1" dirty="0"/>
              <a:t>coincidence-mode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FA2AB1-0935-2D10-AB22-1AE8F0257C67}"/>
              </a:ext>
            </a:extLst>
          </p:cNvPr>
          <p:cNvSpPr txBox="1"/>
          <p:nvPr/>
        </p:nvSpPr>
        <p:spPr>
          <a:xfrm>
            <a:off x="600075" y="4239707"/>
            <a:ext cx="242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Beam:</a:t>
            </a:r>
          </a:p>
          <a:p>
            <a:r>
              <a:rPr lang="en-US" sz="2400" dirty="0"/>
              <a:t>15-50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cs typeface="Times New Roman" panose="02020603050405020304" pitchFamily="18" charset="0"/>
              </a:rPr>
              <a:t>A</a:t>
            </a:r>
          </a:p>
          <a:p>
            <a:r>
              <a:rPr lang="en-US" sz="2400" dirty="0">
                <a:cs typeface="Times New Roman" panose="02020603050405020304" pitchFamily="18" charset="0"/>
              </a:rPr>
              <a:t>2.1 GeV</a:t>
            </a:r>
            <a:endParaRPr lang="en-US" sz="2400" dirty="0"/>
          </a:p>
          <a:p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85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175027"/>
            <a:ext cx="8464378" cy="487490"/>
          </a:xfrm>
        </p:spPr>
        <p:txBody>
          <a:bodyPr>
            <a:noAutofit/>
          </a:bodyPr>
          <a:lstStyle/>
          <a:p>
            <a:r>
              <a:rPr lang="en-US" sz="3200" dirty="0"/>
              <a:t>APEX Setup: HRS arms + Septum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Dark-Photon (</a:t>
            </a:r>
            <a:r>
              <a:rPr lang="en-US" i="1" dirty="0"/>
              <a:t>A’</a:t>
            </a:r>
            <a:r>
              <a:rPr lang="en-US" dirty="0"/>
              <a:t>) Search with APEX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BF0F3-C01C-C3A0-8361-DB4046ABC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114" y="6403998"/>
            <a:ext cx="432403" cy="43004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B12E6F1D-06BF-6C00-DD74-A0DE6B7943BF}"/>
              </a:ext>
            </a:extLst>
          </p:cNvPr>
          <p:cNvSpPr/>
          <p:nvPr/>
        </p:nvSpPr>
        <p:spPr>
          <a:xfrm>
            <a:off x="2755341" y="6102735"/>
            <a:ext cx="603111" cy="3825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07DCF35-9D5F-6FB5-832E-D914ECCC66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45" t="5922" r="5305" b="6732"/>
          <a:stretch/>
        </p:blipFill>
        <p:spPr>
          <a:xfrm>
            <a:off x="600075" y="1540619"/>
            <a:ext cx="7513520" cy="4505867"/>
          </a:xfrm>
          <a:prstGeom prst="rect">
            <a:avLst/>
          </a:prstGeom>
        </p:spPr>
      </p:pic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129CF6A2-181A-92C6-5897-A2EC49E56514}"/>
              </a:ext>
            </a:extLst>
          </p:cNvPr>
          <p:cNvSpPr txBox="1">
            <a:spLocks/>
          </p:cNvSpPr>
          <p:nvPr/>
        </p:nvSpPr>
        <p:spPr>
          <a:xfrm>
            <a:off x="407405" y="966055"/>
            <a:ext cx="8365891" cy="1291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Must use Septum</a:t>
            </a:r>
            <a:r>
              <a:rPr lang="en-US" dirty="0"/>
              <a:t> to accommodate HRS min. angle! </a:t>
            </a:r>
            <a:endParaRPr lang="en-US" b="1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FA2AB1-0935-2D10-AB22-1AE8F0257C67}"/>
              </a:ext>
            </a:extLst>
          </p:cNvPr>
          <p:cNvSpPr txBox="1"/>
          <p:nvPr/>
        </p:nvSpPr>
        <p:spPr>
          <a:xfrm>
            <a:off x="600075" y="4239707"/>
            <a:ext cx="242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Beam:</a:t>
            </a:r>
          </a:p>
          <a:p>
            <a:r>
              <a:rPr lang="en-US" sz="2400" dirty="0"/>
              <a:t>15-50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cs typeface="Times New Roman" panose="02020603050405020304" pitchFamily="18" charset="0"/>
              </a:rPr>
              <a:t>A</a:t>
            </a:r>
          </a:p>
          <a:p>
            <a:r>
              <a:rPr lang="en-US" sz="2400" dirty="0">
                <a:cs typeface="Times New Roman" panose="02020603050405020304" pitchFamily="18" charset="0"/>
              </a:rPr>
              <a:t>2.1 GeV</a:t>
            </a:r>
            <a:endParaRPr lang="en-US" sz="2400" dirty="0"/>
          </a:p>
          <a:p>
            <a:endParaRPr lang="en-US" sz="2400" dirty="0">
              <a:solidFill>
                <a:srgbClr val="7030A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D66EB3-116B-FE63-BE93-0A0996D2ABE4}"/>
              </a:ext>
            </a:extLst>
          </p:cNvPr>
          <p:cNvCxnSpPr>
            <a:cxnSpLocks/>
          </p:cNvCxnSpPr>
          <p:nvPr/>
        </p:nvCxnSpPr>
        <p:spPr>
          <a:xfrm flipH="1">
            <a:off x="4543745" y="3121333"/>
            <a:ext cx="1483743" cy="457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>
            <a:extLst>
              <a:ext uri="{FF2B5EF4-FFF2-40B4-BE49-F238E27FC236}">
                <a16:creationId xmlns:a16="http://schemas.microsoft.com/office/drawing/2014/main" id="{D601EA68-C83B-8C0D-950B-55AA2BFD4BB9}"/>
              </a:ext>
            </a:extLst>
          </p:cNvPr>
          <p:cNvSpPr/>
          <p:nvPr/>
        </p:nvSpPr>
        <p:spPr>
          <a:xfrm>
            <a:off x="2476500" y="2409825"/>
            <a:ext cx="2743200" cy="2743200"/>
          </a:xfrm>
          <a:prstGeom prst="arc">
            <a:avLst>
              <a:gd name="adj1" fmla="val 20606138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3C2D14-541B-11DD-ADF9-57EE3046C0AE}"/>
                  </a:ext>
                </a:extLst>
              </p:cNvPr>
              <p:cNvSpPr txBox="1"/>
              <p:nvPr/>
            </p:nvSpPr>
            <p:spPr>
              <a:xfrm>
                <a:off x="2567420" y="2257425"/>
                <a:ext cx="26585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0" dirty="0">
                    <a:solidFill>
                      <a:srgbClr val="FF0000"/>
                    </a:solidFill>
                  </a:rPr>
                  <a:t>Min HRS Angle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12.5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3C2D14-541B-11DD-ADF9-57EE3046C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420" y="2257425"/>
                <a:ext cx="2658548" cy="369332"/>
              </a:xfrm>
              <a:prstGeom prst="rect">
                <a:avLst/>
              </a:prstGeom>
              <a:blipFill>
                <a:blip r:embed="rId5"/>
                <a:stretch>
                  <a:fillRect l="-6881" t="-24590" r="-3211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1E95129-49C5-5AB7-C353-29B85CBD7B53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4929188" y="2703350"/>
            <a:ext cx="233591" cy="687042"/>
          </a:xfrm>
          <a:prstGeom prst="line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A2CAC0-4040-D143-B6D9-534590C49ADC}"/>
                  </a:ext>
                </a:extLst>
              </p:cNvPr>
              <p:cNvSpPr txBox="1"/>
              <p:nvPr/>
            </p:nvSpPr>
            <p:spPr>
              <a:xfrm>
                <a:off x="1848955" y="2873537"/>
                <a:ext cx="15392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Angle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A2CAC0-4040-D143-B6D9-534590C49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955" y="2873537"/>
                <a:ext cx="1539268" cy="369332"/>
              </a:xfrm>
              <a:prstGeom prst="rect">
                <a:avLst/>
              </a:prstGeom>
              <a:blipFill>
                <a:blip r:embed="rId6"/>
                <a:stretch>
                  <a:fillRect l="-4743" t="-24590" r="-6324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1F008B-7090-9AD2-A6D3-FBD52FB06E95}"/>
              </a:ext>
            </a:extLst>
          </p:cNvPr>
          <p:cNvCxnSpPr>
            <a:cxnSpLocks/>
          </p:cNvCxnSpPr>
          <p:nvPr/>
        </p:nvCxnSpPr>
        <p:spPr>
          <a:xfrm flipH="1">
            <a:off x="2847888" y="3633814"/>
            <a:ext cx="1464556" cy="1428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c 21">
            <a:extLst>
              <a:ext uri="{FF2B5EF4-FFF2-40B4-BE49-F238E27FC236}">
                <a16:creationId xmlns:a16="http://schemas.microsoft.com/office/drawing/2014/main" id="{585347F7-910B-A0AA-3776-D4348A3035AC}"/>
              </a:ext>
            </a:extLst>
          </p:cNvPr>
          <p:cNvSpPr/>
          <p:nvPr/>
        </p:nvSpPr>
        <p:spPr>
          <a:xfrm>
            <a:off x="1799082" y="2732152"/>
            <a:ext cx="2097612" cy="2097612"/>
          </a:xfrm>
          <a:prstGeom prst="arc">
            <a:avLst>
              <a:gd name="adj1" fmla="val 21258526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D3B27DC-6CCE-27E8-5A8D-377BB00B1F44}"/>
              </a:ext>
            </a:extLst>
          </p:cNvPr>
          <p:cNvCxnSpPr>
            <a:cxnSpLocks/>
          </p:cNvCxnSpPr>
          <p:nvPr/>
        </p:nvCxnSpPr>
        <p:spPr>
          <a:xfrm flipH="1" flipV="1">
            <a:off x="3358452" y="3225800"/>
            <a:ext cx="538242" cy="451754"/>
          </a:xfrm>
          <a:prstGeom prst="line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A5716075-4FD6-DC66-98E7-7273B7838CC9}"/>
              </a:ext>
            </a:extLst>
          </p:cNvPr>
          <p:cNvSpPr/>
          <p:nvPr/>
        </p:nvSpPr>
        <p:spPr>
          <a:xfrm>
            <a:off x="4762965" y="1828800"/>
            <a:ext cx="1710263" cy="390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895134-F3F3-3D7B-F510-598CF3F9A15F}"/>
              </a:ext>
            </a:extLst>
          </p:cNvPr>
          <p:cNvSpPr/>
          <p:nvPr/>
        </p:nvSpPr>
        <p:spPr>
          <a:xfrm>
            <a:off x="4712023" y="5295958"/>
            <a:ext cx="1710263" cy="390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Content Placeholder 5">
            <a:extLst>
              <a:ext uri="{FF2B5EF4-FFF2-40B4-BE49-F238E27FC236}">
                <a16:creationId xmlns:a16="http://schemas.microsoft.com/office/drawing/2014/main" id="{F31C215E-9468-450A-7DE4-F5A9F6F34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"/>
                    </a14:imgEffect>
                    <a14:imgEffect>
                      <a14:brightnessContrast bright="11000" contras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31" t="23623" r="9061" b="5729"/>
          <a:stretch/>
        </p:blipFill>
        <p:spPr>
          <a:xfrm>
            <a:off x="2410583" y="4450378"/>
            <a:ext cx="2743200" cy="1972390"/>
          </a:xfr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920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ffersonLab_Standard" id="{C827FAA7-516A-D449-BEDD-B5FC91024FEC}" vid="{B010C366-98B8-504F-B911-D3F895C7B8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JeffersonLab_Standard</Template>
  <TotalTime>9819</TotalTime>
  <Words>2635</Words>
  <Application>Microsoft Office PowerPoint</Application>
  <PresentationFormat>On-screen Show (4:3)</PresentationFormat>
  <Paragraphs>618</Paragraphs>
  <Slides>46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.PingFangSC-Regular</vt:lpstr>
      <vt:lpstr>Arial</vt:lpstr>
      <vt:lpstr>Calibri</vt:lpstr>
      <vt:lpstr>Cambria</vt:lpstr>
      <vt:lpstr>Cambria Math</vt:lpstr>
      <vt:lpstr>Georgia</vt:lpstr>
      <vt:lpstr>PingFangSC-Regular</vt:lpstr>
      <vt:lpstr>Times New Roman</vt:lpstr>
      <vt:lpstr>Office Theme</vt:lpstr>
      <vt:lpstr>Dark-Photon (A’) Search with APEX</vt:lpstr>
      <vt:lpstr>Outline</vt:lpstr>
      <vt:lpstr>Background: Dark Matter &amp; the A’</vt:lpstr>
      <vt:lpstr>Background: Dark Matter &amp; the A’</vt:lpstr>
      <vt:lpstr>Background: Search for The A’</vt:lpstr>
      <vt:lpstr>A’ Invariant Mass Resolution</vt:lpstr>
      <vt:lpstr>A’ Parameter-Space</vt:lpstr>
      <vt:lpstr>APEX Setup: HRS arms + Septum</vt:lpstr>
      <vt:lpstr>APEX Setup: HRS arms + Septum</vt:lpstr>
      <vt:lpstr>APEX Setup: The Target</vt:lpstr>
      <vt:lpstr>HRS Detector Package</vt:lpstr>
      <vt:lpstr>Coincidence Timing</vt:lpstr>
      <vt:lpstr>Detectors: Vertical Drift Chambers</vt:lpstr>
      <vt:lpstr>Detectors: Vertical Drift Chambers</vt:lpstr>
      <vt:lpstr>Detectors: Vertical Drift Chambers</vt:lpstr>
      <vt:lpstr>Detectors: Vertical Drift Chambers</vt:lpstr>
      <vt:lpstr>VDC Occupancy</vt:lpstr>
      <vt:lpstr>Track Reconstruction</vt:lpstr>
      <vt:lpstr>Track Reconstruction</vt:lpstr>
      <vt:lpstr>Track Reconstruction</vt:lpstr>
      <vt:lpstr>Track Reconstruction</vt:lpstr>
      <vt:lpstr>Track Reconstruction</vt:lpstr>
      <vt:lpstr>Track Reconstruction</vt:lpstr>
      <vt:lpstr>Track Reconstruction</vt:lpstr>
      <vt:lpstr>Track Reconstruction</vt:lpstr>
      <vt:lpstr>Tracking: Refining Tracks</vt:lpstr>
      <vt:lpstr>Tracking: Refining Tracks</vt:lpstr>
      <vt:lpstr>Tracking: Newtown’s Method</vt:lpstr>
      <vt:lpstr>Tracking: Newtown’s Method</vt:lpstr>
      <vt:lpstr>Tracking: Newtown’s Method</vt:lpstr>
      <vt:lpstr>Time / Distance Drift-Model</vt:lpstr>
      <vt:lpstr>Evaluating Accuracy of Tracks</vt:lpstr>
      <vt:lpstr>Evaluating Accuracy of Tracks</vt:lpstr>
      <vt:lpstr>Evaluating Accuracy of Tracks</vt:lpstr>
      <vt:lpstr>Analysis: Results</vt:lpstr>
      <vt:lpstr>Analysis: Results</vt:lpstr>
      <vt:lpstr>Next Steps: Optics for APEX</vt:lpstr>
      <vt:lpstr>Next Steps: Optics for APEX</vt:lpstr>
      <vt:lpstr>Next Steps: Optics for APEX</vt:lpstr>
      <vt:lpstr>Next Steps: New Optics Approach</vt:lpstr>
      <vt:lpstr>Next Steps: New Optics Approach</vt:lpstr>
      <vt:lpstr>Summary</vt:lpstr>
      <vt:lpstr>Backup Slides</vt:lpstr>
      <vt:lpstr>Backup Slides</vt:lpstr>
      <vt:lpstr>Backup Slides</vt:lpstr>
      <vt:lpstr>Backup Slides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Hall, Seth</dc:creator>
  <cp:lastModifiedBy>Hall, Seth</cp:lastModifiedBy>
  <cp:revision>39</cp:revision>
  <cp:lastPrinted>2024-07-11T15:47:43Z</cp:lastPrinted>
  <dcterms:created xsi:type="dcterms:W3CDTF">2024-07-08T19:57:37Z</dcterms:created>
  <dcterms:modified xsi:type="dcterms:W3CDTF">2024-07-15T18:41:43Z</dcterms:modified>
</cp:coreProperties>
</file>