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mp" ContentType="image/bmp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3"/>
  </p:sldMasterIdLst>
  <p:notesMasterIdLst>
    <p:notesMasterId r:id="rId33"/>
  </p:notesMasterIdLst>
  <p:sldIdLst>
    <p:sldId id="309" r:id="rId4"/>
    <p:sldId id="352" r:id="rId5"/>
    <p:sldId id="500" r:id="rId6"/>
    <p:sldId id="501" r:id="rId7"/>
    <p:sldId id="351" r:id="rId8"/>
    <p:sldId id="599" r:id="rId9"/>
    <p:sldId id="485" r:id="rId10"/>
    <p:sldId id="594" r:id="rId11"/>
    <p:sldId id="597" r:id="rId12"/>
    <p:sldId id="581" r:id="rId13"/>
    <p:sldId id="569" r:id="rId14"/>
    <p:sldId id="580" r:id="rId15"/>
    <p:sldId id="528" r:id="rId16"/>
    <p:sldId id="600" r:id="rId17"/>
    <p:sldId id="601" r:id="rId18"/>
    <p:sldId id="602" r:id="rId19"/>
    <p:sldId id="607" r:id="rId20"/>
    <p:sldId id="608" r:id="rId21"/>
    <p:sldId id="609" r:id="rId22"/>
    <p:sldId id="328" r:id="rId23"/>
    <p:sldId id="606" r:id="rId24"/>
    <p:sldId id="604" r:id="rId25"/>
    <p:sldId id="471" r:id="rId26"/>
    <p:sldId id="579" r:id="rId27"/>
    <p:sldId id="598" r:id="rId28"/>
    <p:sldId id="605" r:id="rId29"/>
    <p:sldId id="603" r:id="rId30"/>
    <p:sldId id="610" r:id="rId31"/>
    <p:sldId id="61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iy Ushakov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9A46"/>
    <a:srgbClr val="824D00"/>
    <a:srgbClr val="B86E00"/>
    <a:srgbClr val="2E9256"/>
    <a:srgbClr val="B44B1C"/>
    <a:srgbClr val="9A5A26"/>
    <a:srgbClr val="F4E7E7"/>
    <a:srgbClr val="CCEC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9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96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823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61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76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95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478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Monday, July 15, 2024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Monday, July 15, 2024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  <a:p>
            <a:pPr lvl="0"/>
            <a:r>
              <a:rPr lang="en-US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Agenda Topics Covered: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146747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133464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Monday, July 15,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9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10" Type="http://schemas.openxmlformats.org/officeDocument/2006/relationships/image" Target="../media/image43.svg"/><Relationship Id="rId4" Type="http://schemas.openxmlformats.org/officeDocument/2006/relationships/image" Target="../media/image30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bmp"/><Relationship Id="rId2" Type="http://schemas.openxmlformats.org/officeDocument/2006/relationships/image" Target="../media/image48.b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b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bmp"/><Relationship Id="rId2" Type="http://schemas.openxmlformats.org/officeDocument/2006/relationships/image" Target="../media/image57.b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b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bmp"/><Relationship Id="rId2" Type="http://schemas.openxmlformats.org/officeDocument/2006/relationships/image" Target="../media/image60.b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bm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jp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4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7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ccelconf.web.cern.ch/ipac2023/pdf/MOPL152.pdf" TargetMode="Externa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agenda.linearcollider.org/event/10134/contributions/54774/attachments/39715/62791/LCWS2024_CFDcdusa_10jul2024.pdf" TargetMode="External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hyperlink" Target="https://agenda.linearcollider.org/event/10134/contributions/54547/attachments/39618/62688/Shaoheng-LCWS2024.pptx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arxiv.org/abs/2401.0448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genda.linearcollider.org/event/10134/contributions/54772/attachments/39576/62566/Ushakov-LCWS2024.pptx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180" y="505595"/>
            <a:ext cx="11378705" cy="617838"/>
          </a:xfrm>
        </p:spPr>
        <p:txBody>
          <a:bodyPr/>
          <a:lstStyle/>
          <a:p>
            <a:r>
              <a:rPr lang="en-US" dirty="0"/>
              <a:t>Concept of a Positron Source at Ce</a:t>
            </a:r>
            <a:r>
              <a:rPr lang="en-US" baseline="30000" dirty="0"/>
              <a:t>+</a:t>
            </a:r>
            <a:r>
              <a:rPr lang="en-US" dirty="0"/>
              <a:t>BAF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181" y="1591489"/>
            <a:ext cx="6676075" cy="1657897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Concept of Ce</a:t>
            </a:r>
            <a:r>
              <a:rPr lang="en-US" baseline="30000" dirty="0"/>
              <a:t>+</a:t>
            </a:r>
            <a:r>
              <a:rPr lang="en-US" dirty="0"/>
              <a:t>BAF injector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Simulation of e</a:t>
            </a:r>
            <a:r>
              <a:rPr lang="en-US" baseline="30000" dirty="0"/>
              <a:t>+</a:t>
            </a:r>
            <a:r>
              <a:rPr lang="en-US" dirty="0"/>
              <a:t> capture and acceleration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Calculated e</a:t>
            </a:r>
            <a:r>
              <a:rPr lang="en-US" baseline="30000" dirty="0"/>
              <a:t>+</a:t>
            </a:r>
            <a:r>
              <a:rPr lang="en-US" dirty="0"/>
              <a:t> polarization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>
          <a:xfrm>
            <a:off x="443181" y="4360552"/>
            <a:ext cx="6784933" cy="731240"/>
          </a:xfrm>
        </p:spPr>
        <p:txBody>
          <a:bodyPr/>
          <a:lstStyle/>
          <a:p>
            <a:r>
              <a:rPr lang="en-US" sz="1800" dirty="0"/>
              <a:t>2024 Summer Hall A/C Collaboration Meeting,</a:t>
            </a:r>
          </a:p>
          <a:p>
            <a:r>
              <a:rPr lang="en-US" sz="1800" dirty="0"/>
              <a:t>July 16, 2024, Jefferson Lab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43181" y="3350121"/>
            <a:ext cx="6676075" cy="73124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Andriy Ushakov (</a:t>
            </a:r>
            <a:r>
              <a:rPr lang="de-DE" i="1" dirty="0">
                <a:solidFill>
                  <a:schemeClr val="accent3">
                    <a:lumMod val="50000"/>
                  </a:schemeClr>
                </a:solidFill>
              </a:rPr>
              <a:t>Jefferson Lab</a:t>
            </a:r>
            <a:r>
              <a:rPr lang="de-DE" dirty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  <a:p>
            <a:r>
              <a:rPr lang="en-US" sz="1800" dirty="0">
                <a:solidFill>
                  <a:schemeClr val="accent3">
                    <a:lumMod val="50000"/>
                  </a:schemeClr>
                </a:solidFill>
              </a:rPr>
              <a:t>on behalf of the Ce</a:t>
            </a:r>
            <a:r>
              <a:rPr lang="en-US" sz="1800" baseline="30000" dirty="0">
                <a:solidFill>
                  <a:schemeClr val="accent3">
                    <a:lumMod val="50000"/>
                  </a:schemeClr>
                </a:solidFill>
              </a:rPr>
              <a:t>+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</a:rPr>
              <a:t>BAF Working Group</a:t>
            </a:r>
          </a:p>
        </p:txBody>
      </p:sp>
      <p:pic>
        <p:nvPicPr>
          <p:cNvPr id="7" name="Picture 10" descr="PRLMay2016illustration_F2b-01.jpg">
            <a:extLst>
              <a:ext uri="{FF2B5EF4-FFF2-40B4-BE49-F238E27FC236}">
                <a16:creationId xmlns:a16="http://schemas.microsoft.com/office/drawing/2014/main" id="{C19257B8-BEFE-473B-9EA1-003680A27AD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5833"/>
          <a:stretch>
            <a:fillRect/>
          </a:stretch>
        </p:blipFill>
        <p:spPr>
          <a:xfrm>
            <a:off x="7414260" y="1644651"/>
            <a:ext cx="4035587" cy="27576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6A2A18-B1BC-4A13-A0F6-29C8983544A8}"/>
              </a:ext>
            </a:extLst>
          </p:cNvPr>
          <p:cNvSpPr txBox="1"/>
          <p:nvPr/>
        </p:nvSpPr>
        <p:spPr>
          <a:xfrm>
            <a:off x="816429" y="5376141"/>
            <a:ext cx="105591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Work supported by the U.S. Department of Energy Office of Nuclear Physics under contract DE-AC05-06OR23177 and Office of High Energy Physics US-Japan Science &amp; Technology Cooperative Program </a:t>
            </a:r>
          </a:p>
        </p:txBody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3" y="133987"/>
            <a:ext cx="11617351" cy="487490"/>
          </a:xfrm>
        </p:spPr>
        <p:txBody>
          <a:bodyPr>
            <a:normAutofit/>
          </a:bodyPr>
          <a:lstStyle/>
          <a:p>
            <a:r>
              <a:rPr lang="en-US"/>
              <a:t>Model with Compensation Solenoid and Cavities</a:t>
            </a:r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1FADCAA1-5747-488D-B8AF-B1A66AF83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FB8ED5A-A782-4380-AFE8-7417DEC00358}"/>
              </a:ext>
            </a:extLst>
          </p:cNvPr>
          <p:cNvGrpSpPr/>
          <p:nvPr/>
        </p:nvGrpSpPr>
        <p:grpSpPr>
          <a:xfrm>
            <a:off x="7168671" y="779475"/>
            <a:ext cx="4117191" cy="3109523"/>
            <a:chOff x="6161294" y="1561354"/>
            <a:chExt cx="5807148" cy="43858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DFEA20-5770-454E-BF8C-B5AA14F52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50620" y="1733858"/>
              <a:ext cx="5617822" cy="421336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078573A-1E6C-4BE8-93CF-F99C4981B5E5}"/>
                </a:ext>
              </a:extLst>
            </p:cNvPr>
            <p:cNvSpPr txBox="1"/>
            <p:nvPr/>
          </p:nvSpPr>
          <p:spPr>
            <a:xfrm>
              <a:off x="7637152" y="1570109"/>
              <a:ext cx="1628357" cy="390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Main Solenoid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BA76413-884B-454B-9975-52FEBF5DD9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53752" y="1839434"/>
              <a:ext cx="943688" cy="554796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47E6D57-065A-42C4-A942-08B0E8C356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08464" y="1839434"/>
              <a:ext cx="188976" cy="554796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94085F9-8494-41D9-81ED-55103AFD367A}"/>
                </a:ext>
              </a:extLst>
            </p:cNvPr>
            <p:cNvCxnSpPr>
              <a:cxnSpLocks/>
            </p:cNvCxnSpPr>
            <p:nvPr/>
          </p:nvCxnSpPr>
          <p:spPr>
            <a:xfrm>
              <a:off x="9997440" y="1839434"/>
              <a:ext cx="537808" cy="554796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89C9806-2A48-43A1-8378-F9AC851CDDAD}"/>
                </a:ext>
              </a:extLst>
            </p:cNvPr>
            <p:cNvSpPr txBox="1"/>
            <p:nvPr/>
          </p:nvSpPr>
          <p:spPr>
            <a:xfrm>
              <a:off x="9399810" y="1561354"/>
              <a:ext cx="1246251" cy="390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Absorbers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CCA8FEB-14AC-4D4C-8641-B6DDD1B55644}"/>
                </a:ext>
              </a:extLst>
            </p:cNvPr>
            <p:cNvCxnSpPr>
              <a:cxnSpLocks/>
            </p:cNvCxnSpPr>
            <p:nvPr/>
          </p:nvCxnSpPr>
          <p:spPr>
            <a:xfrm>
              <a:off x="10659833" y="3486539"/>
              <a:ext cx="0" cy="354002"/>
            </a:xfrm>
            <a:prstGeom prst="line">
              <a:avLst/>
            </a:prstGeom>
            <a:ln w="25400">
              <a:solidFill>
                <a:srgbClr val="FF0000">
                  <a:alpha val="75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08F3EC6-B139-4ECB-A301-4B997FEF0516}"/>
                </a:ext>
              </a:extLst>
            </p:cNvPr>
            <p:cNvCxnSpPr>
              <a:cxnSpLocks/>
            </p:cNvCxnSpPr>
            <p:nvPr/>
          </p:nvCxnSpPr>
          <p:spPr>
            <a:xfrm>
              <a:off x="10653047" y="3655920"/>
              <a:ext cx="211825" cy="0"/>
            </a:xfrm>
            <a:prstGeom prst="straightConnector1">
              <a:avLst/>
            </a:prstGeom>
            <a:ln w="12700">
              <a:solidFill>
                <a:srgbClr val="FF0000">
                  <a:alpha val="5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C725D5A-1C2A-4970-8D2B-0500C7F4E770}"/>
                </a:ext>
              </a:extLst>
            </p:cNvPr>
            <p:cNvSpPr/>
            <p:nvPr/>
          </p:nvSpPr>
          <p:spPr>
            <a:xfrm>
              <a:off x="10618009" y="3617380"/>
              <a:ext cx="281899" cy="2049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  <a:latin typeface="+mj-lt"/>
                </a:rPr>
                <a:t>e</a:t>
              </a:r>
              <a:r>
                <a:rPr lang="en-US" sz="1400" baseline="30000">
                  <a:solidFill>
                    <a:srgbClr val="FF0000"/>
                  </a:solidFill>
                  <a:latin typeface="+mj-lt"/>
                </a:rPr>
                <a:t>+</a:t>
              </a:r>
              <a:r>
                <a:rPr lang="en-US" sz="1400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 </a:t>
              </a:r>
              <a:endParaRPr lang="en-US" sz="14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833F90-82A7-41F9-827F-B0273C4FF582}"/>
                </a:ext>
              </a:extLst>
            </p:cNvPr>
            <p:cNvSpPr txBox="1"/>
            <p:nvPr/>
          </p:nvSpPr>
          <p:spPr>
            <a:xfrm>
              <a:off x="7556977" y="2909600"/>
              <a:ext cx="602234" cy="26046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Target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368A90C-86E6-4184-825C-712EF8721A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91401" y="3176509"/>
              <a:ext cx="315079" cy="47941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C06F428-031D-47A2-9B02-54BE4913C17F}"/>
                </a:ext>
              </a:extLst>
            </p:cNvPr>
            <p:cNvSpPr txBox="1"/>
            <p:nvPr/>
          </p:nvSpPr>
          <p:spPr>
            <a:xfrm>
              <a:off x="10258177" y="4593028"/>
              <a:ext cx="601420" cy="2604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Cavity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DE542E3-D79F-416A-B81F-99ADCC2279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58339" y="4195760"/>
              <a:ext cx="200619" cy="41460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7942640-62A3-46A2-A7D4-C42CAEB1125E}"/>
                </a:ext>
              </a:extLst>
            </p:cNvPr>
            <p:cNvSpPr txBox="1"/>
            <p:nvPr/>
          </p:nvSpPr>
          <p:spPr>
            <a:xfrm>
              <a:off x="6161294" y="1648198"/>
              <a:ext cx="838824" cy="52092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Bucking</a:t>
              </a:r>
              <a:b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Solenoid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85E0F9A-8D97-4671-94CE-C5903DB7ED90}"/>
                </a:ext>
              </a:extLst>
            </p:cNvPr>
            <p:cNvCxnSpPr>
              <a:cxnSpLocks/>
            </p:cNvCxnSpPr>
            <p:nvPr/>
          </p:nvCxnSpPr>
          <p:spPr>
            <a:xfrm>
              <a:off x="6698660" y="2154884"/>
              <a:ext cx="509135" cy="700076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70BB773-D316-43F1-90DE-AF7BB8E2C2A7}"/>
              </a:ext>
            </a:extLst>
          </p:cNvPr>
          <p:cNvSpPr txBox="1"/>
          <p:nvPr/>
        </p:nvSpPr>
        <p:spPr>
          <a:xfrm>
            <a:off x="7763296" y="4111357"/>
            <a:ext cx="3020817" cy="22621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400">
                <a:latin typeface="Arial"/>
                <a:cs typeface="Arial"/>
              </a:rPr>
              <a:t>Same 14 mm square Cu conductor</a:t>
            </a:r>
            <a:br>
              <a:rPr lang="en-US" sz="1400">
                <a:latin typeface="Arial"/>
                <a:cs typeface="Arial"/>
              </a:rPr>
            </a:br>
            <a:r>
              <a:rPr lang="en-US" sz="1400">
                <a:latin typeface="Arial"/>
                <a:cs typeface="Arial"/>
              </a:rPr>
              <a:t>(15 mm square including insulator)</a:t>
            </a:r>
          </a:p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with 11 mm hole</a:t>
            </a:r>
          </a:p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for  both main and bucking</a:t>
            </a:r>
            <a:b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solenoids</a:t>
            </a:r>
          </a:p>
          <a:p>
            <a:pPr algn="ctr">
              <a:spcBef>
                <a:spcPts val="600"/>
              </a:spcBef>
            </a:pPr>
            <a:r>
              <a:rPr lang="en-US" sz="1400" i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 ≈ 446 A/cm</a:t>
            </a:r>
            <a:r>
              <a:rPr lang="en-US" sz="1400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>
              <a:spcBef>
                <a:spcPts val="600"/>
              </a:spcBef>
            </a:pPr>
            <a:r>
              <a:rPr lang="en-US" sz="1400" err="1">
                <a:latin typeface="Arial"/>
                <a:cs typeface="Arial"/>
              </a:rPr>
              <a:t>B</a:t>
            </a:r>
            <a:r>
              <a:rPr lang="en-US" sz="1400" baseline="-25000" err="1">
                <a:latin typeface="Arial"/>
                <a:cs typeface="Arial"/>
              </a:rPr>
              <a:t>max</a:t>
            </a:r>
            <a:r>
              <a:rPr lang="en-US" sz="1400">
                <a:latin typeface="Arial"/>
                <a:cs typeface="Arial"/>
              </a:rPr>
              <a:t>(r = 0) = 1.03 T</a:t>
            </a:r>
          </a:p>
          <a:p>
            <a:pPr algn="ctr">
              <a:spcBef>
                <a:spcPts val="600"/>
              </a:spcBef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Water flow:</a:t>
            </a:r>
          </a:p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~500 cc/sec, 18 bar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C35C4B-DC66-4BF2-B6BE-2D932D7B0C49}"/>
              </a:ext>
            </a:extLst>
          </p:cNvPr>
          <p:cNvGrpSpPr/>
          <p:nvPr/>
        </p:nvGrpSpPr>
        <p:grpSpPr>
          <a:xfrm>
            <a:off x="861068" y="799764"/>
            <a:ext cx="5823312" cy="3243592"/>
            <a:chOff x="768133" y="976743"/>
            <a:chExt cx="5823312" cy="3243592"/>
          </a:xfrm>
        </p:grpSpPr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3E61E2C7-D9A0-44EB-A192-4D4F3EB79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133" y="1016571"/>
              <a:ext cx="5823312" cy="320376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79D328E-3475-44C7-B210-2EA38EAC4C51}"/>
                </a:ext>
              </a:extLst>
            </p:cNvPr>
            <p:cNvSpPr txBox="1"/>
            <p:nvPr/>
          </p:nvSpPr>
          <p:spPr>
            <a:xfrm>
              <a:off x="2651844" y="976743"/>
              <a:ext cx="2055891" cy="35849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Geometry (FLUKA)</a:t>
              </a:r>
            </a:p>
          </p:txBody>
        </p:sp>
      </p:grpSp>
      <p:pic>
        <p:nvPicPr>
          <p:cNvPr id="35" name="Graphic 23">
            <a:extLst>
              <a:ext uri="{FF2B5EF4-FFF2-40B4-BE49-F238E27FC236}">
                <a16:creationId xmlns:a16="http://schemas.microsoft.com/office/drawing/2014/main" id="{AF87FFDD-A502-4E44-97AF-1461ECC34F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6369" y="4083184"/>
            <a:ext cx="7032913" cy="238415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2ED0CB7-00FB-4A21-AC9B-71CA8281831E}"/>
              </a:ext>
            </a:extLst>
          </p:cNvPr>
          <p:cNvSpPr txBox="1"/>
          <p:nvPr/>
        </p:nvSpPr>
        <p:spPr>
          <a:xfrm>
            <a:off x="3240478" y="4370573"/>
            <a:ext cx="1813318" cy="769441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1100">
                <a:latin typeface="Arial"/>
                <a:cs typeface="Arial"/>
              </a:rPr>
              <a:t>Conductor of bucking sol.:</a:t>
            </a:r>
          </a:p>
          <a:p>
            <a:pPr algn="ctr"/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L = 8 cm</a:t>
            </a:r>
          </a:p>
          <a:p>
            <a:pPr algn="ctr"/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100" baseline="-2500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 = 7.5 cm</a:t>
            </a:r>
          </a:p>
          <a:p>
            <a:pPr algn="ctr"/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100" baseline="-25000"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 = 19.5 cm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2DEA2F-289F-48A6-88D4-809F77C9BB87}"/>
              </a:ext>
            </a:extLst>
          </p:cNvPr>
          <p:cNvSpPr txBox="1"/>
          <p:nvPr/>
        </p:nvSpPr>
        <p:spPr>
          <a:xfrm>
            <a:off x="5100946" y="4370573"/>
            <a:ext cx="1632178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Conductor of main sol.:</a:t>
            </a:r>
          </a:p>
          <a:p>
            <a:pPr algn="ctr"/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L = 50 cm</a:t>
            </a:r>
          </a:p>
          <a:p>
            <a:pPr algn="ctr"/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100" baseline="-2500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 = 30 cm</a:t>
            </a:r>
          </a:p>
          <a:p>
            <a:pPr algn="ctr"/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100" baseline="-25000"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 = 54 cm</a:t>
            </a:r>
          </a:p>
        </p:txBody>
      </p:sp>
      <p:sp>
        <p:nvSpPr>
          <p:cNvPr id="31" name="Footer Placeholder 3">
            <a:extLst>
              <a:ext uri="{FF2B5EF4-FFF2-40B4-BE49-F238E27FC236}">
                <a16:creationId xmlns:a16="http://schemas.microsoft.com/office/drawing/2014/main" id="{8900641C-CE58-4AF5-9B29-A210514AA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A. Ushakov “Concept of a Positron Source at Ce</a:t>
            </a:r>
            <a:r>
              <a:rPr lang="en-US" baseline="30000" dirty="0"/>
              <a:t>+</a:t>
            </a:r>
            <a:r>
              <a:rPr lang="en-US" dirty="0"/>
              <a:t>BAF”</a:t>
            </a:r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93F71AD6-0FC7-4ABD-A325-850B4A55EA7E}"/>
              </a:ext>
            </a:extLst>
          </p:cNvPr>
          <p:cNvSpPr txBox="1">
            <a:spLocks/>
          </p:cNvSpPr>
          <p:nvPr/>
        </p:nvSpPr>
        <p:spPr>
          <a:xfrm>
            <a:off x="6720767" y="6459378"/>
            <a:ext cx="3392498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2024 Summer Hall A/C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1658658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BE97702-7134-4DA0-87FF-F6573240F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63" y="865186"/>
            <a:ext cx="6713500" cy="32094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54621"/>
            <a:ext cx="11633352" cy="487490"/>
          </a:xfrm>
        </p:spPr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Distribution of Power Deposited by 1 mA @ 120 MeV e</a:t>
            </a:r>
            <a:r>
              <a:rPr lang="en-US" baseline="30000">
                <a:latin typeface="Arial"/>
                <a:cs typeface="Arial"/>
              </a:rPr>
              <a:t>‒</a:t>
            </a:r>
            <a:r>
              <a:rPr lang="en-US">
                <a:latin typeface="Arial"/>
                <a:cs typeface="Arial"/>
              </a:rPr>
              <a:t> Beam (FLUKA)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30F9563-7D6E-44FA-93CB-8FE3BCDD14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4448578"/>
              </p:ext>
            </p:extLst>
          </p:nvPr>
        </p:nvGraphicFramePr>
        <p:xfrm>
          <a:off x="7144047" y="834851"/>
          <a:ext cx="4743113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3736">
                  <a:extLst>
                    <a:ext uri="{9D8B030D-6E8A-4147-A177-3AD203B41FA5}">
                      <a16:colId xmlns:a16="http://schemas.microsoft.com/office/drawing/2014/main" val="1196342592"/>
                    </a:ext>
                  </a:extLst>
                </a:gridCol>
                <a:gridCol w="1229377">
                  <a:extLst>
                    <a:ext uri="{9D8B030D-6E8A-4147-A177-3AD203B41FA5}">
                      <a16:colId xmlns:a16="http://schemas.microsoft.com/office/drawing/2014/main" val="2966868393"/>
                    </a:ext>
                  </a:extLst>
                </a:gridCol>
              </a:tblGrid>
              <a:tr h="293689">
                <a:tc>
                  <a:txBody>
                    <a:bodyPr/>
                    <a:lstStyle/>
                    <a:p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 [kW]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2623017"/>
                  </a:ext>
                </a:extLst>
              </a:tr>
              <a:tr h="293689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</a:t>
                      </a:r>
                    </a:p>
                  </a:txBody>
                  <a:tcPr>
                    <a:solidFill>
                      <a:srgbClr val="E8CC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301873"/>
                  </a:ext>
                </a:extLst>
              </a:tr>
              <a:tr h="293689">
                <a:tc>
                  <a:txBody>
                    <a:bodyPr/>
                    <a:lstStyle/>
                    <a:p>
                      <a:r>
                        <a:rPr lang="en-US" sz="1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Compensation Solenoid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890982"/>
                  </a:ext>
                </a:extLst>
              </a:tr>
              <a:tr h="293689">
                <a:tc>
                  <a:txBody>
                    <a:bodyPr/>
                    <a:lstStyle/>
                    <a:p>
                      <a:r>
                        <a:rPr lang="en-US" sz="1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Coil of Main Solenoid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997162"/>
                  </a:ext>
                </a:extLst>
              </a:tr>
              <a:tr h="296541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Iron of Main Solenoid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26753"/>
                  </a:ext>
                </a:extLst>
              </a:tr>
              <a:tr h="296541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W10Cu Absorber inside Main Solenoid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776702"/>
                  </a:ext>
                </a:extLst>
              </a:tr>
              <a:tr h="296541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TZM Absorber </a:t>
                      </a:r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(99.4% Mo, 0.5% </a:t>
                      </a:r>
                      <a:r>
                        <a:rPr lang="en-US" sz="12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</a:t>
                      </a:r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0.1% </a:t>
                      </a:r>
                      <a:r>
                        <a:rPr lang="en-US" sz="12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Zr</a:t>
                      </a:r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739970"/>
                  </a:ext>
                </a:extLst>
              </a:tr>
              <a:tr h="296541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W10Cu Absorber upstream Cavities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930542"/>
                  </a:ext>
                </a:extLst>
              </a:tr>
              <a:tr h="296541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Solenoid around 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213430"/>
                  </a:ext>
                </a:extLst>
              </a:tr>
              <a:tr h="2965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 Cavities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998919"/>
                  </a:ext>
                </a:extLst>
              </a:tr>
              <a:tr h="293689"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rgbClr val="009A4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Absorbed Power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solidFill>
                            <a:srgbClr val="009A4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115.12</a:t>
                      </a:r>
                      <a:br>
                        <a:rPr lang="en-US" sz="1600" b="1">
                          <a:solidFill>
                            <a:srgbClr val="009A4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="1">
                          <a:solidFill>
                            <a:srgbClr val="009A4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(96%)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2061724"/>
                  </a:ext>
                </a:extLst>
              </a:tr>
              <a:tr h="2936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 of </a:t>
                      </a:r>
                      <a:r>
                        <a:rPr lang="el-GR" sz="1800" b="1">
                          <a:solidFill>
                            <a:srgbClr val="C00000"/>
                          </a:solidFill>
                        </a:rPr>
                        <a:t>γ</a:t>
                      </a:r>
                      <a:r>
                        <a:rPr lang="en-US" sz="1800" b="1">
                          <a:solidFill>
                            <a:srgbClr val="C00000"/>
                          </a:solidFill>
                        </a:rPr>
                        <a:t>, </a:t>
                      </a:r>
                      <a:r>
                        <a:rPr lang="en-US" sz="1400" b="1">
                          <a:solidFill>
                            <a:srgbClr val="C00000"/>
                          </a:solidFill>
                          <a:latin typeface="Arial" panose="020B0604020202020204" pitchFamily="34" charset="0"/>
                        </a:rPr>
                        <a:t>e</a:t>
                      </a:r>
                      <a:r>
                        <a:rPr lang="en-US" sz="1400" b="1" baseline="30000">
                          <a:solidFill>
                            <a:srgbClr val="C00000"/>
                          </a:solidFill>
                          <a:latin typeface="Arial" panose="020B0604020202020204" pitchFamily="34" charset="0"/>
                        </a:rPr>
                        <a:t>‒</a:t>
                      </a:r>
                      <a:r>
                        <a:rPr lang="en-US" sz="1400" b="1" baseline="0">
                          <a:solidFill>
                            <a:srgbClr val="C00000"/>
                          </a:solidFill>
                          <a:latin typeface="Arial" panose="020B0604020202020204" pitchFamily="34" charset="0"/>
                        </a:rPr>
                        <a:t>, e</a:t>
                      </a:r>
                      <a:r>
                        <a:rPr lang="en-US" sz="1400" b="1" baseline="30000">
                          <a:solidFill>
                            <a:srgbClr val="C00000"/>
                          </a:solidFill>
                          <a:latin typeface="Arial" panose="020B0604020202020204" pitchFamily="34" charset="0"/>
                        </a:rPr>
                        <a:t>+</a:t>
                      </a:r>
                      <a:r>
                        <a:rPr lang="en-US" sz="1400" b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at z = 315 cm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i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4.29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959894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Table 26">
                <a:extLst>
                  <a:ext uri="{FF2B5EF4-FFF2-40B4-BE49-F238E27FC236}">
                    <a16:creationId xmlns:a16="http://schemas.microsoft.com/office/drawing/2014/main" id="{E253EA8C-C8BB-4187-A978-51563A5B231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8170367"/>
                  </p:ext>
                </p:extLst>
              </p:nvPr>
            </p:nvGraphicFramePr>
            <p:xfrm>
              <a:off x="7153614" y="4827596"/>
              <a:ext cx="4733546" cy="1591961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861262">
                      <a:extLst>
                        <a:ext uri="{9D8B030D-6E8A-4147-A177-3AD203B41FA5}">
                          <a16:colId xmlns:a16="http://schemas.microsoft.com/office/drawing/2014/main" val="1431703023"/>
                        </a:ext>
                      </a:extLst>
                    </a:gridCol>
                    <a:gridCol w="962412">
                      <a:extLst>
                        <a:ext uri="{9D8B030D-6E8A-4147-A177-3AD203B41FA5}">
                          <a16:colId xmlns:a16="http://schemas.microsoft.com/office/drawing/2014/main" val="4147321968"/>
                        </a:ext>
                      </a:extLst>
                    </a:gridCol>
                    <a:gridCol w="993259">
                      <a:extLst>
                        <a:ext uri="{9D8B030D-6E8A-4147-A177-3AD203B41FA5}">
                          <a16:colId xmlns:a16="http://schemas.microsoft.com/office/drawing/2014/main" val="1988619646"/>
                        </a:ext>
                      </a:extLst>
                    </a:gridCol>
                    <a:gridCol w="916613">
                      <a:extLst>
                        <a:ext uri="{9D8B030D-6E8A-4147-A177-3AD203B41FA5}">
                          <a16:colId xmlns:a16="http://schemas.microsoft.com/office/drawing/2014/main" val="3400797383"/>
                        </a:ext>
                      </a:extLst>
                    </a:gridCol>
                  </a:tblGrid>
                  <a:tr h="284119"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400" b="0" i="0" u="none" strike="noStrike" baseline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ctr">
                        <a:solidFill>
                          <a:srgbClr val="BE1D1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u="none" strike="noStrike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Photons</a:t>
                          </a:r>
                          <a:endParaRPr lang="en-US" sz="1400" b="0" i="0" u="none" strike="noStrike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ctr">
                        <a:solidFill>
                          <a:srgbClr val="BE1D1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Electrons</a:t>
                          </a:r>
                        </a:p>
                      </a:txBody>
                      <a:tcPr marL="7620" marR="7620" marT="7620" marB="0" anchor="ctr">
                        <a:solidFill>
                          <a:srgbClr val="BE1D1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Positrons</a:t>
                          </a:r>
                        </a:p>
                      </a:txBody>
                      <a:tcPr marL="7620" marR="7620" marT="7620" marB="0" anchor="ctr">
                        <a:solidFill>
                          <a:srgbClr val="BE1D1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96751546"/>
                      </a:ext>
                    </a:extLst>
                  </a:tr>
                  <a:tr h="305264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Yield [N/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𝑝𝑟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0.152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0.040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0.008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1518159"/>
                      </a:ext>
                    </a:extLst>
                  </a:tr>
                  <a:tr h="284119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Mean Energy [MeV]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13.06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50.54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33.78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/>
                    </a:tc>
                    <a:extLst>
                      <a:ext uri="{0D108BD9-81ED-4DB2-BD59-A6C34878D82A}">
                        <a16:rowId xmlns:a16="http://schemas.microsoft.com/office/drawing/2014/main" val="1299654233"/>
                      </a:ext>
                    </a:extLst>
                  </a:tr>
                  <a:tr h="284119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Power [kW]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1.99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2.03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0.27</a:t>
                          </a: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75056757"/>
                      </a:ext>
                    </a:extLst>
                  </a:tr>
                  <a:tr h="284119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Fraction in Total Beam Power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F4E7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46.4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F4E7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47.3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F4E7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6.3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F4E7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8589699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7" name="Table 26">
                <a:extLst>
                  <a:ext uri="{FF2B5EF4-FFF2-40B4-BE49-F238E27FC236}">
                    <a16:creationId xmlns:a16="http://schemas.microsoft.com/office/drawing/2014/main" id="{E253EA8C-C8BB-4187-A978-51563A5B231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8170367"/>
                  </p:ext>
                </p:extLst>
              </p:nvPr>
            </p:nvGraphicFramePr>
            <p:xfrm>
              <a:off x="7153614" y="4827596"/>
              <a:ext cx="4733546" cy="1591961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861262">
                      <a:extLst>
                        <a:ext uri="{9D8B030D-6E8A-4147-A177-3AD203B41FA5}">
                          <a16:colId xmlns:a16="http://schemas.microsoft.com/office/drawing/2014/main" val="1431703023"/>
                        </a:ext>
                      </a:extLst>
                    </a:gridCol>
                    <a:gridCol w="962412">
                      <a:extLst>
                        <a:ext uri="{9D8B030D-6E8A-4147-A177-3AD203B41FA5}">
                          <a16:colId xmlns:a16="http://schemas.microsoft.com/office/drawing/2014/main" val="4147321968"/>
                        </a:ext>
                      </a:extLst>
                    </a:gridCol>
                    <a:gridCol w="993259">
                      <a:extLst>
                        <a:ext uri="{9D8B030D-6E8A-4147-A177-3AD203B41FA5}">
                          <a16:colId xmlns:a16="http://schemas.microsoft.com/office/drawing/2014/main" val="1988619646"/>
                        </a:ext>
                      </a:extLst>
                    </a:gridCol>
                    <a:gridCol w="916613">
                      <a:extLst>
                        <a:ext uri="{9D8B030D-6E8A-4147-A177-3AD203B41FA5}">
                          <a16:colId xmlns:a16="http://schemas.microsoft.com/office/drawing/2014/main" val="3400797383"/>
                        </a:ext>
                      </a:extLst>
                    </a:gridCol>
                  </a:tblGrid>
                  <a:tr h="284119"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400" b="0" i="0" u="none" strike="noStrike" baseline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ctr">
                        <a:solidFill>
                          <a:srgbClr val="BE1D1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u="none" strike="noStrike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Photons</a:t>
                          </a:r>
                          <a:endParaRPr lang="en-US" sz="1400" b="0" i="0" u="none" strike="noStrike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ctr">
                        <a:solidFill>
                          <a:srgbClr val="BE1D1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Electrons</a:t>
                          </a:r>
                        </a:p>
                      </a:txBody>
                      <a:tcPr marL="7620" marR="7620" marT="7620" marB="0" anchor="ctr">
                        <a:solidFill>
                          <a:srgbClr val="BE1D1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Positrons</a:t>
                          </a:r>
                        </a:p>
                      </a:txBody>
                      <a:tcPr marL="7620" marR="7620" marT="7620" marB="0" anchor="ctr">
                        <a:solidFill>
                          <a:srgbClr val="BE1D1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96751546"/>
                      </a:ext>
                    </a:extLst>
                  </a:tr>
                  <a:tr h="3052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7620" marB="0" anchor="ctr">
                        <a:blipFill>
                          <a:blip r:embed="rId3"/>
                          <a:stretch>
                            <a:fillRect l="-327" t="-98000" r="-154902" b="-36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0.152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0.040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0.008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1518159"/>
                      </a:ext>
                    </a:extLst>
                  </a:tr>
                  <a:tr h="284119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Mean Energy [MeV]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13.06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50.54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33.78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/>
                    </a:tc>
                    <a:extLst>
                      <a:ext uri="{0D108BD9-81ED-4DB2-BD59-A6C34878D82A}">
                        <a16:rowId xmlns:a16="http://schemas.microsoft.com/office/drawing/2014/main" val="1299654233"/>
                      </a:ext>
                    </a:extLst>
                  </a:tr>
                  <a:tr h="284119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Power [kW]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1.99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2.03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0.27</a:t>
                          </a: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75056757"/>
                      </a:ext>
                    </a:extLst>
                  </a:tr>
                  <a:tr h="43434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Fraction in Total Beam Power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F4E7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46.4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F4E7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47.3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F4E7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6.3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F4E7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8589699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0759928-D77E-419E-A649-9978EE520884}"/>
              </a:ext>
            </a:extLst>
          </p:cNvPr>
          <p:cNvSpPr txBox="1"/>
          <p:nvPr/>
        </p:nvSpPr>
        <p:spPr>
          <a:xfrm>
            <a:off x="1316672" y="1946199"/>
            <a:ext cx="772969" cy="30155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>
              <a:lnSpc>
                <a:spcPct val="101449"/>
              </a:lnSpc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Cu Coil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693F81-4975-4805-81E1-A3F555F690A4}"/>
              </a:ext>
            </a:extLst>
          </p:cNvPr>
          <p:cNvSpPr txBox="1"/>
          <p:nvPr/>
        </p:nvSpPr>
        <p:spPr>
          <a:xfrm>
            <a:off x="1307054" y="2661731"/>
            <a:ext cx="78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W10Cu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86E38B-2E30-4A51-92BD-A3D95DF05F51}"/>
              </a:ext>
            </a:extLst>
          </p:cNvPr>
          <p:cNvSpPr txBox="1"/>
          <p:nvPr/>
        </p:nvSpPr>
        <p:spPr>
          <a:xfrm rot="16200000">
            <a:off x="2823435" y="2173799"/>
            <a:ext cx="78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W10Cu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BC9B92-14C2-40F0-94FF-762DA8501BE8}"/>
              </a:ext>
            </a:extLst>
          </p:cNvPr>
          <p:cNvSpPr txBox="1"/>
          <p:nvPr/>
        </p:nvSpPr>
        <p:spPr>
          <a:xfrm rot="16200000">
            <a:off x="2428575" y="1563374"/>
            <a:ext cx="551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TZM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F841FE-775C-4513-8229-EB45C0DB3AC8}"/>
              </a:ext>
            </a:extLst>
          </p:cNvPr>
          <p:cNvSpPr txBox="1"/>
          <p:nvPr/>
        </p:nvSpPr>
        <p:spPr>
          <a:xfrm>
            <a:off x="1342469" y="4044496"/>
            <a:ext cx="680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ADD0FC-107B-4FC7-B681-6ADE5151F591}"/>
              </a:ext>
            </a:extLst>
          </p:cNvPr>
          <p:cNvSpPr txBox="1"/>
          <p:nvPr/>
        </p:nvSpPr>
        <p:spPr>
          <a:xfrm rot="10800000" flipV="1">
            <a:off x="3933225" y="2902718"/>
            <a:ext cx="1032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Cu Cavity</a:t>
            </a:r>
            <a:r>
              <a:rPr lang="en-US" sz="1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76B2DF-57E3-418A-83B1-A3B177040C9D}"/>
              </a:ext>
            </a:extLst>
          </p:cNvPr>
          <p:cNvSpPr txBox="1"/>
          <p:nvPr/>
        </p:nvSpPr>
        <p:spPr>
          <a:xfrm>
            <a:off x="1386231" y="1230791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Steel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882E30-E604-4673-8C0C-128B6E13CC88}"/>
              </a:ext>
            </a:extLst>
          </p:cNvPr>
          <p:cNvSpPr txBox="1"/>
          <p:nvPr/>
        </p:nvSpPr>
        <p:spPr>
          <a:xfrm>
            <a:off x="4063068" y="1945204"/>
            <a:ext cx="772969" cy="30155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>
              <a:lnSpc>
                <a:spcPct val="101449"/>
              </a:lnSpc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Cu Coil</a:t>
            </a:r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1317E33-C8E3-4DD3-B5E5-ACC5983BDD00}"/>
              </a:ext>
            </a:extLst>
          </p:cNvPr>
          <p:cNvCxnSpPr>
            <a:cxnSpLocks/>
          </p:cNvCxnSpPr>
          <p:nvPr/>
        </p:nvCxnSpPr>
        <p:spPr>
          <a:xfrm flipH="1" flipV="1">
            <a:off x="1002154" y="3597133"/>
            <a:ext cx="520658" cy="462892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870A7D7-70AA-4238-AB39-BB0BD727FB61}"/>
              </a:ext>
            </a:extLst>
          </p:cNvPr>
          <p:cNvSpPr txBox="1"/>
          <p:nvPr/>
        </p:nvSpPr>
        <p:spPr>
          <a:xfrm>
            <a:off x="98913" y="3887882"/>
            <a:ext cx="115416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Compensation</a:t>
            </a:r>
          </a:p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Solenoid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0CB2784-FB86-4BFE-BF73-225BE8CD6C73}"/>
              </a:ext>
            </a:extLst>
          </p:cNvPr>
          <p:cNvCxnSpPr>
            <a:cxnSpLocks/>
            <a:stCxn id="35" idx="0"/>
          </p:cNvCxnSpPr>
          <p:nvPr/>
        </p:nvCxnSpPr>
        <p:spPr>
          <a:xfrm flipV="1">
            <a:off x="675994" y="3230626"/>
            <a:ext cx="178615" cy="657256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9567A77-959A-48B7-8F07-729FA9C1365B}"/>
              </a:ext>
            </a:extLst>
          </p:cNvPr>
          <p:cNvCxnSpPr>
            <a:cxnSpLocks/>
          </p:cNvCxnSpPr>
          <p:nvPr/>
        </p:nvCxnSpPr>
        <p:spPr>
          <a:xfrm>
            <a:off x="5451842" y="3559254"/>
            <a:ext cx="1692204" cy="105784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D28392B-8023-4124-8E3A-B82F1B5F9D6B}"/>
              </a:ext>
            </a:extLst>
          </p:cNvPr>
          <p:cNvSpPr txBox="1"/>
          <p:nvPr/>
        </p:nvSpPr>
        <p:spPr>
          <a:xfrm>
            <a:off x="849228" y="4722792"/>
            <a:ext cx="48141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design and simulations of temperature,</a:t>
            </a:r>
            <a:br>
              <a:rPr lang="en-US" sz="16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stress, radiation damage and </a:t>
            </a:r>
            <a:br>
              <a:rPr lang="en-US" sz="16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optimization of whole e</a:t>
            </a:r>
            <a:r>
              <a:rPr lang="en-US" sz="1600" baseline="300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6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capture system</a:t>
            </a:r>
            <a:br>
              <a:rPr lang="en-US" sz="16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have to be done / will be continued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078E3D-F604-449E-96E4-424B0D28CA86}"/>
              </a:ext>
            </a:extLst>
          </p:cNvPr>
          <p:cNvSpPr/>
          <p:nvPr/>
        </p:nvSpPr>
        <p:spPr>
          <a:xfrm>
            <a:off x="441832" y="5963686"/>
            <a:ext cx="38392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FLUKA model does not have E-field in cavity</a:t>
            </a:r>
            <a:endParaRPr lang="en-US" sz="1400">
              <a:solidFill>
                <a:schemeClr val="accent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9AD6A30-0F37-47A9-A54C-DEC0EBEF35AA}"/>
              </a:ext>
            </a:extLst>
          </p:cNvPr>
          <p:cNvGrpSpPr/>
          <p:nvPr/>
        </p:nvGrpSpPr>
        <p:grpSpPr>
          <a:xfrm>
            <a:off x="5451842" y="3487740"/>
            <a:ext cx="233448" cy="101544"/>
            <a:chOff x="5345717" y="4023862"/>
            <a:chExt cx="233448" cy="101544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EF7840F-D871-4CA4-8100-EDF0403B6924}"/>
                </a:ext>
              </a:extLst>
            </p:cNvPr>
            <p:cNvCxnSpPr>
              <a:cxnSpLocks/>
            </p:cNvCxnSpPr>
            <p:nvPr/>
          </p:nvCxnSpPr>
          <p:spPr>
            <a:xfrm>
              <a:off x="5345717" y="4023862"/>
              <a:ext cx="0" cy="101544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9FB9678-BCEA-4148-970B-1B558298EE2E}"/>
                </a:ext>
              </a:extLst>
            </p:cNvPr>
            <p:cNvCxnSpPr>
              <a:cxnSpLocks/>
            </p:cNvCxnSpPr>
            <p:nvPr/>
          </p:nvCxnSpPr>
          <p:spPr>
            <a:xfrm>
              <a:off x="5345717" y="4074635"/>
              <a:ext cx="233448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2BF6B1-9E11-4258-9F37-B529BA6B6858}"/>
              </a:ext>
            </a:extLst>
          </p:cNvPr>
          <p:cNvSpPr/>
          <p:nvPr/>
        </p:nvSpPr>
        <p:spPr>
          <a:xfrm>
            <a:off x="7063408" y="3873630"/>
            <a:ext cx="4926229" cy="542459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7F09E59-A929-4E4F-B189-BACD51D7F285}"/>
              </a:ext>
            </a:extLst>
          </p:cNvPr>
          <p:cNvSpPr/>
          <p:nvPr/>
        </p:nvSpPr>
        <p:spPr>
          <a:xfrm>
            <a:off x="2827619" y="4219142"/>
            <a:ext cx="3241080" cy="307777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Ushakov et al., IPAC’24, MOPC54</a:t>
            </a:r>
          </a:p>
        </p:txBody>
      </p: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F30C8E34-BB23-43B6-9DC7-9C42CE71C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A. Ushakov “Concept of a Positron Source at Ce</a:t>
            </a:r>
            <a:r>
              <a:rPr lang="en-US" baseline="30000" dirty="0"/>
              <a:t>+</a:t>
            </a:r>
            <a:r>
              <a:rPr lang="en-US" dirty="0"/>
              <a:t>BAF”</a:t>
            </a:r>
          </a:p>
        </p:txBody>
      </p:sp>
      <p:sp>
        <p:nvSpPr>
          <p:cNvPr id="31" name="Footer Placeholder 3">
            <a:extLst>
              <a:ext uri="{FF2B5EF4-FFF2-40B4-BE49-F238E27FC236}">
                <a16:creationId xmlns:a16="http://schemas.microsoft.com/office/drawing/2014/main" id="{E72E1DD9-43CE-4140-A0CB-B29F5298325F}"/>
              </a:ext>
            </a:extLst>
          </p:cNvPr>
          <p:cNvSpPr txBox="1">
            <a:spLocks/>
          </p:cNvSpPr>
          <p:nvPr/>
        </p:nvSpPr>
        <p:spPr>
          <a:xfrm>
            <a:off x="6720767" y="6459378"/>
            <a:ext cx="3392498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2024 Summer Hall A/C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2861228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3014D-5A68-47C5-BD61-24EBC5A90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Energy Distributions of </a:t>
            </a:r>
            <a:r>
              <a:rPr lang="en-US">
                <a:latin typeface="Arial" panose="020B0604020202020204" pitchFamily="34" charset="0"/>
              </a:rPr>
              <a:t>e</a:t>
            </a:r>
            <a:r>
              <a:rPr lang="en-US" baseline="30000">
                <a:latin typeface="Arial" panose="020B0604020202020204" pitchFamily="34" charset="0"/>
              </a:rPr>
              <a:t>‒</a:t>
            </a:r>
            <a:r>
              <a:rPr lang="en-US"/>
              <a:t>, e</a:t>
            </a:r>
            <a:r>
              <a:rPr lang="en-US" baseline="30000"/>
              <a:t>+</a:t>
            </a:r>
            <a:r>
              <a:rPr lang="en-US"/>
              <a:t> and </a:t>
            </a:r>
            <a:r>
              <a:rPr lang="el-GR"/>
              <a:t>γ</a:t>
            </a:r>
            <a:r>
              <a:rPr lang="en-US"/>
              <a:t> at Different Z-Positions (FLUKA)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354BC-4E88-4091-9373-E0068B492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901D10-81E1-4834-A2EA-7EB3BC0790F6}"/>
              </a:ext>
            </a:extLst>
          </p:cNvPr>
          <p:cNvGrpSpPr/>
          <p:nvPr/>
        </p:nvGrpSpPr>
        <p:grpSpPr>
          <a:xfrm>
            <a:off x="188944" y="847216"/>
            <a:ext cx="11810393" cy="2870028"/>
            <a:chOff x="188944" y="1231524"/>
            <a:chExt cx="11810393" cy="287002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F65C4EF-1FF1-4AF7-8DA5-B35965CF4600}"/>
                </a:ext>
              </a:extLst>
            </p:cNvPr>
            <p:cNvGrpSpPr/>
            <p:nvPr/>
          </p:nvGrpSpPr>
          <p:grpSpPr>
            <a:xfrm>
              <a:off x="188944" y="1232454"/>
              <a:ext cx="3824224" cy="2868168"/>
              <a:chOff x="188944" y="1232454"/>
              <a:chExt cx="3824224" cy="2868168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AF15DABD-5151-4404-8646-AFBB1316F8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8944" y="1232454"/>
                <a:ext cx="3824224" cy="2868168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B4841F1-878A-4747-8F4A-730022103624}"/>
                  </a:ext>
                </a:extLst>
              </p:cNvPr>
              <p:cNvSpPr txBox="1"/>
              <p:nvPr/>
            </p:nvSpPr>
            <p:spPr>
              <a:xfrm>
                <a:off x="1061989" y="1352997"/>
                <a:ext cx="103906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B44B1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Electrons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F49D28E-0CD1-4CC2-BDE2-5FF49933726D}"/>
                </a:ext>
              </a:extLst>
            </p:cNvPr>
            <p:cNvGrpSpPr/>
            <p:nvPr/>
          </p:nvGrpSpPr>
          <p:grpSpPr>
            <a:xfrm>
              <a:off x="4185127" y="1231524"/>
              <a:ext cx="3826704" cy="2870028"/>
              <a:chOff x="4185127" y="1231524"/>
              <a:chExt cx="3826704" cy="2870028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AB8106E3-27EA-4881-9BA1-5BA3B2D27E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85127" y="1231524"/>
                <a:ext cx="3826704" cy="2870028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4D55785-085D-4F8A-853F-7032DA203A7A}"/>
                  </a:ext>
                </a:extLst>
              </p:cNvPr>
              <p:cNvSpPr txBox="1"/>
              <p:nvPr/>
            </p:nvSpPr>
            <p:spPr>
              <a:xfrm>
                <a:off x="5015743" y="1352997"/>
                <a:ext cx="103906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B44B1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Positrons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86A714-F622-4AEC-8321-2D4E674DFB3E}"/>
                </a:ext>
              </a:extLst>
            </p:cNvPr>
            <p:cNvGrpSpPr/>
            <p:nvPr/>
          </p:nvGrpSpPr>
          <p:grpSpPr>
            <a:xfrm>
              <a:off x="8175113" y="1232454"/>
              <a:ext cx="3824224" cy="2868168"/>
              <a:chOff x="8175113" y="1232454"/>
              <a:chExt cx="3824224" cy="2868168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D6A04F31-2D07-4E4A-BD8C-96148C7C6F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75113" y="1232454"/>
                <a:ext cx="3824224" cy="2868168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387590A-D546-454D-BCA1-5802ED5D78CD}"/>
                  </a:ext>
                </a:extLst>
              </p:cNvPr>
              <p:cNvSpPr txBox="1"/>
              <p:nvPr/>
            </p:nvSpPr>
            <p:spPr>
              <a:xfrm>
                <a:off x="9042518" y="1352997"/>
                <a:ext cx="93647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B44B1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Photons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37ED830-C072-46F3-BEC6-1FF2A2275B4A}"/>
              </a:ext>
            </a:extLst>
          </p:cNvPr>
          <p:cNvGrpSpPr/>
          <p:nvPr/>
        </p:nvGrpSpPr>
        <p:grpSpPr>
          <a:xfrm>
            <a:off x="1052324" y="3824951"/>
            <a:ext cx="3824224" cy="2521598"/>
            <a:chOff x="188944" y="3824951"/>
            <a:chExt cx="3824224" cy="252159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2AFC8FB-4648-4C43-9B05-878A29011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8944" y="3824951"/>
              <a:ext cx="3824224" cy="252159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FE6DDC7-D28D-4BEA-9A24-BDC28F963610}"/>
                </a:ext>
              </a:extLst>
            </p:cNvPr>
            <p:cNvSpPr txBox="1"/>
            <p:nvPr/>
          </p:nvSpPr>
          <p:spPr>
            <a:xfrm>
              <a:off x="1007175" y="3899855"/>
              <a:ext cx="14269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B44B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 Cavity End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8344897-02B3-45A8-80D7-3E62AC99E76E}"/>
                  </a:ext>
                </a:extLst>
              </p:cNvPr>
              <p:cNvSpPr txBox="1"/>
              <p:nvPr/>
            </p:nvSpPr>
            <p:spPr>
              <a:xfrm>
                <a:off x="7465620" y="4199490"/>
                <a:ext cx="4232109" cy="1699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     </m:t>
                        </m:r>
                        <m:r>
                          <a:rPr lang="en-US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b="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Yield at Cavity End: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All energies: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     Y</a:t>
                </a:r>
                <a:r>
                  <a:rPr lang="en-US" sz="1600" baseline="-25000">
                    <a:latin typeface="Arial" panose="020B0604020202020204" pitchFamily="34" charset="0"/>
                    <a:cs typeface="Arial" panose="020B0604020202020204" pitchFamily="34" charset="0"/>
                  </a:rPr>
                  <a:t>e+</a:t>
                </a:r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  = 5.5·10</a:t>
                </a:r>
                <a:r>
                  <a:rPr lang="en-US" sz="1600" baseline="30000">
                    <a:latin typeface="Arial" panose="020B0604020202020204" pitchFamily="34" charset="0"/>
                    <a:cs typeface="Arial" panose="020B0604020202020204" pitchFamily="34" charset="0"/>
                  </a:rPr>
                  <a:t>‒3</a:t>
                </a:r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𝑝𝑟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bSup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⟶</m:t>
                    </m:r>
                  </m:oMath>
                </a14:m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 5.5 </a:t>
                </a:r>
                <a:r>
                  <a:rPr lang="de-DE" sz="1600">
                    <a:latin typeface="Arial" panose="020B0604020202020204" pitchFamily="34" charset="0"/>
                    <a:cs typeface="Arial" panose="020B0604020202020204" pitchFamily="34" charset="0"/>
                  </a:rPr>
                  <a:t>µA</a:t>
                </a:r>
                <a:endParaRPr lang="en-US" sz="1600" baseline="300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>
                    <a:solidFill>
                      <a:srgbClr val="2E92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 MeV ± 5%</a:t>
                </a:r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     Y</a:t>
                </a:r>
                <a:r>
                  <a:rPr lang="en-US" sz="1600" baseline="-25000">
                    <a:latin typeface="Arial" panose="020B0604020202020204" pitchFamily="34" charset="0"/>
                    <a:cs typeface="Arial" panose="020B0604020202020204" pitchFamily="34" charset="0"/>
                  </a:rPr>
                  <a:t>60MeV e+</a:t>
                </a:r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  = 1.0·10</a:t>
                </a:r>
                <a:r>
                  <a:rPr lang="en-US" sz="1600" baseline="30000">
                    <a:latin typeface="Arial" panose="020B0604020202020204" pitchFamily="34" charset="0"/>
                    <a:cs typeface="Arial" panose="020B0604020202020204" pitchFamily="34" charset="0"/>
                  </a:rPr>
                  <a:t>‒3</a:t>
                </a:r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𝑝𝑟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sz="1600" baseline="300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⟶</m:t>
                    </m:r>
                  </m:oMath>
                </a14:m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b="1">
                    <a:solidFill>
                      <a:srgbClr val="2E92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1.0 </a:t>
                </a:r>
                <a:r>
                  <a:rPr lang="de-DE" sz="1600" b="1">
                    <a:solidFill>
                      <a:srgbClr val="2E92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µA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8344897-02B3-45A8-80D7-3E62AC99E7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5620" y="4199490"/>
                <a:ext cx="4232109" cy="1699953"/>
              </a:xfrm>
              <a:prstGeom prst="rect">
                <a:avLst/>
              </a:prstGeom>
              <a:blipFill>
                <a:blip r:embed="rId6"/>
                <a:stretch>
                  <a:fillRect l="-576" t="-2151" b="-2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4DCBD4-281B-4A06-BB3B-83D2A8DA94C8}"/>
              </a:ext>
            </a:extLst>
          </p:cNvPr>
          <p:cNvCxnSpPr>
            <a:cxnSpLocks/>
          </p:cNvCxnSpPr>
          <p:nvPr/>
        </p:nvCxnSpPr>
        <p:spPr>
          <a:xfrm>
            <a:off x="4503420" y="3970020"/>
            <a:ext cx="51232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F752DDF-862A-49CB-AB35-5E0B9D105F89}"/>
              </a:ext>
            </a:extLst>
          </p:cNvPr>
          <p:cNvSpPr txBox="1"/>
          <p:nvPr/>
        </p:nvSpPr>
        <p:spPr>
          <a:xfrm>
            <a:off x="5065247" y="3800743"/>
            <a:ext cx="2860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will be removed by forward dump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8133CA-5033-4379-8EED-606841D0E06D}"/>
              </a:ext>
            </a:extLst>
          </p:cNvPr>
          <p:cNvSpPr txBox="1"/>
          <p:nvPr/>
        </p:nvSpPr>
        <p:spPr>
          <a:xfrm>
            <a:off x="5065247" y="4119203"/>
            <a:ext cx="2225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will be deflected by dipole</a:t>
            </a:r>
            <a:b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and dumped </a:t>
            </a: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5B509138-6CD7-4056-BE1F-24E52170B663}"/>
              </a:ext>
            </a:extLst>
          </p:cNvPr>
          <p:cNvCxnSpPr/>
          <p:nvPr/>
        </p:nvCxnSpPr>
        <p:spPr>
          <a:xfrm>
            <a:off x="4503420" y="4107031"/>
            <a:ext cx="512323" cy="153889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28F70CB3-7EC2-432C-B337-9A145335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A. Ushakov “Concept of a Positron Source at Ce</a:t>
            </a:r>
            <a:r>
              <a:rPr lang="en-US" baseline="30000" dirty="0"/>
              <a:t>+</a:t>
            </a:r>
            <a:r>
              <a:rPr lang="en-US" dirty="0"/>
              <a:t>BAF”</a:t>
            </a:r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5B055BB8-40DD-4FA4-B6EE-3E6FB35E744E}"/>
              </a:ext>
            </a:extLst>
          </p:cNvPr>
          <p:cNvSpPr txBox="1">
            <a:spLocks/>
          </p:cNvSpPr>
          <p:nvPr/>
        </p:nvSpPr>
        <p:spPr>
          <a:xfrm>
            <a:off x="6720767" y="6459378"/>
            <a:ext cx="3392498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2024 Summer Hall A/C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1510907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36368"/>
            <a:ext cx="11617351" cy="487490"/>
          </a:xfrm>
        </p:spPr>
        <p:txBody>
          <a:bodyPr>
            <a:normAutofit/>
          </a:bodyPr>
          <a:lstStyle/>
          <a:p>
            <a:r>
              <a:rPr lang="en-US"/>
              <a:t>Standing Wave Capture Cavity (</a:t>
            </a:r>
            <a:r>
              <a:rPr lang="en-US">
                <a:latin typeface="Arial" panose="020B0604020202020204" pitchFamily="34" charset="0"/>
              </a:rPr>
              <a:t>Shaoheng Wang</a:t>
            </a:r>
            <a:r>
              <a:rPr lang="en-US"/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5779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6F6EF0A-3DD4-4F67-9257-F1150F490844}"/>
                  </a:ext>
                </a:extLst>
              </p:cNvPr>
              <p:cNvSpPr txBox="1"/>
              <p:nvPr/>
            </p:nvSpPr>
            <p:spPr>
              <a:xfrm>
                <a:off x="338823" y="912520"/>
                <a:ext cx="5369989" cy="21390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Work on development of CW capture cavity has been started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Cavity with a large iris radius: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11 cells standing wave normal conducting cavity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Frequency = 1496.982 MHz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err="1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sz="1600" baseline="-25000" err="1">
                    <a:latin typeface="Arial" panose="020B0604020202020204" pitchFamily="34" charset="0"/>
                    <a:cs typeface="Arial" panose="020B0604020202020204" pitchFamily="34" charset="0"/>
                  </a:rPr>
                  <a:t>max</a:t>
                </a:r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 3 MV/m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Aperture radius = 4 cm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6F6EF0A-3DD4-4F67-9257-F1150F490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823" y="912520"/>
                <a:ext cx="5369989" cy="2139047"/>
              </a:xfrm>
              <a:prstGeom prst="rect">
                <a:avLst/>
              </a:prstGeom>
              <a:blipFill>
                <a:blip r:embed="rId3"/>
                <a:stretch>
                  <a:fillRect l="-1023" t="-1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Graphic 21">
            <a:extLst>
              <a:ext uri="{FF2B5EF4-FFF2-40B4-BE49-F238E27FC236}">
                <a16:creationId xmlns:a16="http://schemas.microsoft.com/office/drawing/2014/main" id="{64FFE92A-EA72-438A-9153-0253E4E4D1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3989" b="14342"/>
          <a:stretch/>
        </p:blipFill>
        <p:spPr>
          <a:xfrm>
            <a:off x="6096000" y="841590"/>
            <a:ext cx="5485190" cy="2162768"/>
          </a:xfrm>
          <a:prstGeom prst="rect">
            <a:avLst/>
          </a:prstGeom>
        </p:spPr>
      </p:pic>
      <p:pic>
        <p:nvPicPr>
          <p:cNvPr id="22" name="Graphic 23">
            <a:extLst>
              <a:ext uri="{FF2B5EF4-FFF2-40B4-BE49-F238E27FC236}">
                <a16:creationId xmlns:a16="http://schemas.microsoft.com/office/drawing/2014/main" id="{794A8020-2192-4C09-8581-4633A6936A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51636" y="3250916"/>
            <a:ext cx="6684927" cy="31593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D65173-9064-4D31-B6E4-F9C3BB15562C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8926286" y="3018051"/>
            <a:ext cx="2490107" cy="1823357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3CD8FF-CFC5-41C3-98C6-FCE1ADF8BC1C}"/>
              </a:ext>
            </a:extLst>
          </p:cNvPr>
          <p:cNvSpPr txBox="1"/>
          <p:nvPr/>
        </p:nvSpPr>
        <p:spPr>
          <a:xfrm>
            <a:off x="368645" y="3066956"/>
            <a:ext cx="46823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Time-Energy Phase Space at Cavity Exit (GPT)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3B1E65-8EE7-4703-A643-2CFB8020D9AF}"/>
              </a:ext>
            </a:extLst>
          </p:cNvPr>
          <p:cNvGrpSpPr/>
          <p:nvPr/>
        </p:nvGrpSpPr>
        <p:grpSpPr>
          <a:xfrm>
            <a:off x="470232" y="3427457"/>
            <a:ext cx="4479153" cy="2926529"/>
            <a:chOff x="470232" y="3412943"/>
            <a:chExt cx="4479153" cy="2926529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9531B61-49DD-45DF-BA68-67F81508D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70232" y="3412943"/>
              <a:ext cx="4479153" cy="292652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BE41845-4003-44B7-B501-D2C2F804BADE}"/>
                </a:ext>
              </a:extLst>
            </p:cNvPr>
            <p:cNvSpPr txBox="1"/>
            <p:nvPr/>
          </p:nvSpPr>
          <p:spPr>
            <a:xfrm>
              <a:off x="2318658" y="3533374"/>
              <a:ext cx="1767018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E = 62.5 MeV</a:t>
              </a:r>
            </a:p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|</a:t>
              </a:r>
              <a:r>
                <a:rPr lang="el-GR" sz="1600">
                  <a:latin typeface="Arial" panose="020B0604020202020204" pitchFamily="34" charset="0"/>
                  <a:cs typeface="Arial" panose="020B0604020202020204" pitchFamily="34" charset="0"/>
                </a:rPr>
                <a:t>Δ</a:t>
              </a:r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E|/E = 2%</a:t>
              </a:r>
            </a:p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I = 609 nA</a:t>
              </a:r>
            </a:p>
            <a:p>
              <a:r>
                <a:rPr lang="el-GR" sz="1600"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sz="1600" baseline="-2500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 = 4.5 mm</a:t>
              </a:r>
            </a:p>
            <a:p>
              <a:r>
                <a:rPr lang="el-GR" sz="1600">
                  <a:latin typeface="Arial" panose="020B0604020202020204" pitchFamily="34" charset="0"/>
                  <a:cs typeface="Arial" panose="020B0604020202020204" pitchFamily="34" charset="0"/>
                </a:rPr>
                <a:t>ε</a:t>
              </a:r>
              <a:r>
                <a:rPr lang="en-US" sz="1600" baseline="-2500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 = 11.4 </a:t>
              </a:r>
              <a:r>
                <a:rPr lang="en-US" sz="1600" err="1">
                  <a:latin typeface="Arial" panose="020B0604020202020204" pitchFamily="34" charset="0"/>
                  <a:cs typeface="Arial" panose="020B0604020202020204" pitchFamily="34" charset="0"/>
                </a:rPr>
                <a:t>mm·rad</a:t>
              </a: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057C1D3-C7E0-4823-8389-954B2837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A. Ushakov “Concept of a Positron Source at Ce</a:t>
            </a:r>
            <a:r>
              <a:rPr lang="en-US" baseline="30000" dirty="0"/>
              <a:t>+</a:t>
            </a:r>
            <a:r>
              <a:rPr lang="en-US" dirty="0"/>
              <a:t>BAF”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3CADBBB-73B0-427E-BE44-7E3F512D32C3}"/>
              </a:ext>
            </a:extLst>
          </p:cNvPr>
          <p:cNvSpPr txBox="1">
            <a:spLocks/>
          </p:cNvSpPr>
          <p:nvPr/>
        </p:nvSpPr>
        <p:spPr>
          <a:xfrm>
            <a:off x="6720767" y="6459378"/>
            <a:ext cx="3392498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2024 Summer Hall A/C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2232188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27BDAB-ECE6-E44E-B86B-16D399493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56E1D59B-5057-744E-995A-C743941C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54621"/>
            <a:ext cx="11285837" cy="487490"/>
          </a:xfrm>
        </p:spPr>
        <p:txBody>
          <a:bodyPr>
            <a:normAutofit/>
          </a:bodyPr>
          <a:lstStyle/>
          <a:p>
            <a:r>
              <a:rPr lang="en-US"/>
              <a:t>Energy Selection Chicane and SRF Cryomodule C100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41C8150-4738-43BB-9824-561D1E825B1B}"/>
              </a:ext>
            </a:extLst>
          </p:cNvPr>
          <p:cNvSpPr txBox="1"/>
          <p:nvPr/>
        </p:nvSpPr>
        <p:spPr>
          <a:xfrm>
            <a:off x="400892" y="913411"/>
            <a:ext cx="5172594" cy="52014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400"/>
              </a:spcAft>
            </a:pPr>
            <a:r>
              <a:rPr lang="en-US" sz="1600" b="1" dirty="0">
                <a:latin typeface="Arial"/>
                <a:cs typeface="Arial"/>
              </a:rPr>
              <a:t>Dipoles</a:t>
            </a:r>
            <a:endParaRPr lang="en-US" sz="1600" dirty="0">
              <a:latin typeface="Arial"/>
              <a:cs typeface="Arial"/>
            </a:endParaRPr>
          </a:p>
          <a:p>
            <a:pPr marL="57150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Field = 0.34 T</a:t>
            </a:r>
          </a:p>
          <a:p>
            <a:pPr marL="57150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Bending angle = 20</a:t>
            </a:r>
            <a:r>
              <a:rPr lang="de-DE" sz="1600" dirty="0">
                <a:latin typeface="Arial"/>
                <a:cs typeface="Arial"/>
              </a:rPr>
              <a:t>°</a:t>
            </a:r>
          </a:p>
          <a:p>
            <a:pPr marL="57150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Angle of entrance/exit pole face = 10</a:t>
            </a:r>
            <a:r>
              <a:rPr lang="de-DE" sz="1600" dirty="0">
                <a:latin typeface="Arial"/>
                <a:cs typeface="Arial"/>
              </a:rPr>
              <a:t>°</a:t>
            </a:r>
            <a:endParaRPr lang="en-US" sz="1600" dirty="0">
              <a:latin typeface="Arial"/>
              <a:cs typeface="Arial"/>
            </a:endParaRPr>
          </a:p>
          <a:p>
            <a:pPr marL="57150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Gap = 9 cm</a:t>
            </a:r>
          </a:p>
          <a:p>
            <a:pPr marL="57150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First coefficient of fringe fields </a:t>
            </a:r>
            <a:r>
              <a:rPr lang="en-US" sz="1600" dirty="0" err="1">
                <a:latin typeface="Arial"/>
                <a:cs typeface="Arial"/>
              </a:rPr>
              <a:t>Enge</a:t>
            </a:r>
            <a:r>
              <a:rPr lang="en-US" sz="1600" dirty="0">
                <a:latin typeface="Arial"/>
                <a:cs typeface="Arial"/>
              </a:rPr>
              <a:t> function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(2/Gap) = 22 m</a:t>
            </a:r>
            <a:r>
              <a:rPr lang="en-US" sz="1600" baseline="30000" dirty="0">
                <a:latin typeface="Arial"/>
                <a:cs typeface="Arial"/>
              </a:rPr>
              <a:t>-1</a:t>
            </a:r>
          </a:p>
          <a:p>
            <a:pPr marL="57150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de-DE" sz="1600" dirty="0">
                <a:latin typeface="Arial"/>
                <a:cs typeface="Arial"/>
              </a:rPr>
              <a:t>e</a:t>
            </a:r>
            <a:r>
              <a:rPr lang="de-DE" sz="1600" baseline="30000" dirty="0">
                <a:latin typeface="Arial"/>
                <a:cs typeface="Arial"/>
              </a:rPr>
              <a:t>+</a:t>
            </a:r>
            <a:r>
              <a:rPr lang="de-DE" sz="1600" dirty="0">
                <a:latin typeface="Arial"/>
                <a:cs typeface="Arial"/>
              </a:rPr>
              <a:t> Energy = 62.34 </a:t>
            </a:r>
            <a:r>
              <a:rPr lang="de-DE" sz="1600" dirty="0" err="1">
                <a:latin typeface="Arial"/>
                <a:cs typeface="Arial"/>
              </a:rPr>
              <a:t>MeV</a:t>
            </a:r>
            <a:r>
              <a:rPr lang="de-DE" sz="1600" dirty="0">
                <a:latin typeface="Arial"/>
                <a:cs typeface="Arial"/>
              </a:rPr>
              <a:t> (</a:t>
            </a:r>
            <a:r>
              <a:rPr lang="el-GR" sz="1600" dirty="0">
                <a:latin typeface="Arial"/>
                <a:cs typeface="Arial"/>
              </a:rPr>
              <a:t>γ</a:t>
            </a:r>
            <a:r>
              <a:rPr lang="en-US" sz="1600" dirty="0">
                <a:latin typeface="Arial"/>
                <a:cs typeface="Arial"/>
              </a:rPr>
              <a:t> = 122</a:t>
            </a:r>
            <a:r>
              <a:rPr lang="de-DE" sz="1600" dirty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  <a:p>
            <a:pPr marL="57150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Bending radius = 61.16 cm</a:t>
            </a:r>
            <a:endParaRPr lang="en-US" sz="1600" baseline="30000" dirty="0">
              <a:latin typeface="Arial"/>
              <a:cs typeface="Arial"/>
            </a:endParaRPr>
          </a:p>
          <a:p>
            <a:pPr>
              <a:spcBef>
                <a:spcPts val="600"/>
              </a:spcBef>
              <a:spcAft>
                <a:spcPts val="400"/>
              </a:spcAft>
            </a:pPr>
            <a:r>
              <a:rPr lang="en-US" sz="1600" b="1" dirty="0">
                <a:latin typeface="Arial"/>
                <a:cs typeface="Arial"/>
              </a:rPr>
              <a:t>Absorber/Collimators</a:t>
            </a:r>
          </a:p>
          <a:p>
            <a:pPr marL="57150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l-GR" sz="1600" dirty="0">
                <a:latin typeface="Arial"/>
                <a:cs typeface="Arial"/>
              </a:rPr>
              <a:t>Δ</a:t>
            </a:r>
            <a:r>
              <a:rPr lang="en-US" sz="1600" dirty="0" err="1">
                <a:latin typeface="Arial"/>
                <a:cs typeface="Arial"/>
              </a:rPr>
              <a:t>x</a:t>
            </a:r>
            <a:r>
              <a:rPr lang="en-US" sz="1600" baseline="-25000" dirty="0" err="1">
                <a:latin typeface="Arial"/>
                <a:cs typeface="Arial"/>
              </a:rPr>
              <a:t>absorber</a:t>
            </a:r>
            <a:r>
              <a:rPr lang="en-US" sz="1600" dirty="0">
                <a:latin typeface="Arial"/>
                <a:cs typeface="Arial"/>
              </a:rPr>
              <a:t> = 25 cm, length = 1 m</a:t>
            </a:r>
          </a:p>
          <a:p>
            <a:pPr marL="57150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l-GR" sz="1600" dirty="0">
                <a:latin typeface="Arial"/>
                <a:cs typeface="Arial"/>
              </a:rPr>
              <a:t>Δ</a:t>
            </a:r>
            <a:r>
              <a:rPr lang="en-US" sz="1600" dirty="0">
                <a:latin typeface="Arial"/>
                <a:cs typeface="Arial"/>
              </a:rPr>
              <a:t>x</a:t>
            </a:r>
            <a:r>
              <a:rPr lang="en-US" sz="1600" baseline="-25000" dirty="0">
                <a:latin typeface="Arial"/>
                <a:cs typeface="Arial"/>
              </a:rPr>
              <a:t>col1</a:t>
            </a:r>
            <a:r>
              <a:rPr lang="en-US" sz="1600" dirty="0">
                <a:latin typeface="Arial"/>
                <a:cs typeface="Arial"/>
              </a:rPr>
              <a:t> = </a:t>
            </a:r>
            <a:r>
              <a:rPr lang="en-US" sz="1600" b="1" dirty="0">
                <a:solidFill>
                  <a:srgbClr val="0000CC"/>
                </a:solidFill>
                <a:latin typeface="Arial"/>
                <a:cs typeface="Arial"/>
              </a:rPr>
              <a:t>2.2 cm</a:t>
            </a:r>
            <a:r>
              <a:rPr lang="en-US" sz="1600" dirty="0">
                <a:latin typeface="Arial"/>
                <a:cs typeface="Arial"/>
              </a:rPr>
              <a:t>, length = 10 cm</a:t>
            </a:r>
          </a:p>
          <a:p>
            <a:pPr marL="57150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r</a:t>
            </a:r>
            <a:r>
              <a:rPr lang="en-US" sz="1600" baseline="-25000" dirty="0">
                <a:latin typeface="Arial"/>
                <a:cs typeface="Arial"/>
              </a:rPr>
              <a:t>col2</a:t>
            </a:r>
            <a:r>
              <a:rPr lang="en-US" sz="1600" dirty="0">
                <a:latin typeface="Arial"/>
                <a:cs typeface="Arial"/>
              </a:rPr>
              <a:t> = </a:t>
            </a:r>
            <a:r>
              <a:rPr lang="en-US" sz="1600" b="1" dirty="0">
                <a:solidFill>
                  <a:srgbClr val="0000CC"/>
                </a:solidFill>
                <a:latin typeface="Arial"/>
                <a:cs typeface="Arial"/>
              </a:rPr>
              <a:t>2.0 cm</a:t>
            </a:r>
            <a:r>
              <a:rPr lang="en-US" sz="1600" dirty="0">
                <a:latin typeface="Arial"/>
                <a:cs typeface="Arial"/>
              </a:rPr>
              <a:t>, length = 10 cm</a:t>
            </a:r>
          </a:p>
          <a:p>
            <a:pPr>
              <a:spcBef>
                <a:spcPts val="600"/>
              </a:spcBef>
              <a:spcAft>
                <a:spcPts val="400"/>
              </a:spcAft>
            </a:pPr>
            <a:r>
              <a:rPr lang="en-US" sz="1600" b="1" dirty="0">
                <a:latin typeface="Arial"/>
                <a:cs typeface="Arial"/>
              </a:rPr>
              <a:t>SRF Cryomodule (C100) at the end of chicane</a:t>
            </a:r>
          </a:p>
          <a:p>
            <a:pPr marL="57150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8 cavities, 7 cells, 1497 MHz</a:t>
            </a:r>
          </a:p>
          <a:p>
            <a:pPr marL="57150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Total accelerator length of 8 m</a:t>
            </a:r>
          </a:p>
          <a:p>
            <a:pPr marL="57150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</a:rPr>
              <a:t>Field adjusted to accelerate e</a:t>
            </a:r>
            <a:r>
              <a:rPr lang="en-US" sz="1600" baseline="30000" dirty="0">
                <a:latin typeface="Arial"/>
                <a:cs typeface="Arial"/>
              </a:rPr>
              <a:t>+</a:t>
            </a:r>
            <a:r>
              <a:rPr lang="en-US" sz="1600" dirty="0">
                <a:latin typeface="Arial"/>
                <a:cs typeface="Arial"/>
              </a:rPr>
              <a:t> to 123 MeV 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09F1E3-777E-4866-B84D-E37A613883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41" r="34809" b="14756"/>
          <a:stretch/>
        </p:blipFill>
        <p:spPr>
          <a:xfrm>
            <a:off x="6291943" y="918796"/>
            <a:ext cx="5295556" cy="2259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CD3524-7580-46FA-A4BB-1EC90350B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743" y="3758679"/>
            <a:ext cx="5736200" cy="26659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4CC0A6-EDF8-4D82-8440-763D329B0639}"/>
              </a:ext>
            </a:extLst>
          </p:cNvPr>
          <p:cNvSpPr txBox="1"/>
          <p:nvPr/>
        </p:nvSpPr>
        <p:spPr>
          <a:xfrm>
            <a:off x="6291943" y="3412167"/>
            <a:ext cx="46823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Trajectories of e</a:t>
            </a:r>
            <a:r>
              <a:rPr lang="en-US" sz="1600" baseline="300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el-GR" sz="160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= 122 and </a:t>
            </a:r>
            <a:r>
              <a:rPr lang="el-GR" sz="160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l-GR" sz="1600" baseline="-2500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= 6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41BFDFA6-4AEA-40DF-ADE7-8FF7E612B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A. Ushakov “Concept of a Positron Source at Ce</a:t>
            </a:r>
            <a:r>
              <a:rPr lang="en-US" baseline="30000" dirty="0"/>
              <a:t>+</a:t>
            </a:r>
            <a:r>
              <a:rPr lang="en-US" dirty="0"/>
              <a:t>BAF”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0A2FFEFE-4F0B-4D93-B8EC-88A648B6239D}"/>
              </a:ext>
            </a:extLst>
          </p:cNvPr>
          <p:cNvSpPr txBox="1">
            <a:spLocks/>
          </p:cNvSpPr>
          <p:nvPr/>
        </p:nvSpPr>
        <p:spPr>
          <a:xfrm>
            <a:off x="6720767" y="6459378"/>
            <a:ext cx="3392498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2024 Summer Hall A/C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1746101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27BDAB-ECE6-E44E-B86B-16D399493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56E1D59B-5057-744E-995A-C743941C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54621"/>
            <a:ext cx="11472151" cy="487490"/>
          </a:xfrm>
        </p:spPr>
        <p:txBody>
          <a:bodyPr>
            <a:normAutofit/>
          </a:bodyPr>
          <a:lstStyle/>
          <a:p>
            <a:r>
              <a:rPr lang="en-US"/>
              <a:t>e</a:t>
            </a:r>
            <a:r>
              <a:rPr lang="en-US" baseline="30000"/>
              <a:t>+</a:t>
            </a:r>
            <a:r>
              <a:rPr lang="en-US"/>
              <a:t> Current and Energy vs Z in Chicane and Cryomodule (Preliminary Results)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EC1E89A-7B51-44FE-8FAA-118B6D96AEE5}"/>
              </a:ext>
            </a:extLst>
          </p:cNvPr>
          <p:cNvGrpSpPr/>
          <p:nvPr/>
        </p:nvGrpSpPr>
        <p:grpSpPr>
          <a:xfrm>
            <a:off x="307957" y="1273216"/>
            <a:ext cx="5701461" cy="4348195"/>
            <a:chOff x="307957" y="1273216"/>
            <a:chExt cx="5701461" cy="434819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44CC0A6-EDF8-4D82-8440-763D329B0639}"/>
                </a:ext>
              </a:extLst>
            </p:cNvPr>
            <p:cNvSpPr txBox="1"/>
            <p:nvPr/>
          </p:nvSpPr>
          <p:spPr>
            <a:xfrm>
              <a:off x="1522465" y="1273216"/>
              <a:ext cx="32724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Positron Current vs Z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94BC598-B77E-4B14-9CB5-88AE3B09B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7957" y="1642548"/>
              <a:ext cx="5701461" cy="3978863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2A5E45A-AD50-42B2-AAEF-E76C716B2AC5}"/>
              </a:ext>
            </a:extLst>
          </p:cNvPr>
          <p:cNvGrpSpPr/>
          <p:nvPr/>
        </p:nvGrpSpPr>
        <p:grpSpPr>
          <a:xfrm>
            <a:off x="6218194" y="1273216"/>
            <a:ext cx="5665849" cy="4348196"/>
            <a:chOff x="6218194" y="1273216"/>
            <a:chExt cx="5665849" cy="434819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89E8C48-47C1-4291-9BC7-F5368898D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8194" y="1642548"/>
              <a:ext cx="5665849" cy="397886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0FE648D-1DCD-46EB-A781-F61401F229A9}"/>
                </a:ext>
              </a:extLst>
            </p:cNvPr>
            <p:cNvSpPr txBox="1"/>
            <p:nvPr/>
          </p:nvSpPr>
          <p:spPr>
            <a:xfrm>
              <a:off x="7414897" y="1273216"/>
              <a:ext cx="32724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Positron Average Energy vs Z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7B70A5D-6A3B-4C96-BBAF-3D55E28357DB}"/>
              </a:ext>
            </a:extLst>
          </p:cNvPr>
          <p:cNvSpPr txBox="1"/>
          <p:nvPr/>
        </p:nvSpPr>
        <p:spPr>
          <a:xfrm>
            <a:off x="411892" y="5894101"/>
            <a:ext cx="4319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Avg z = 0 is at exit of NC capture cavity  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BA8BB9CE-B667-4D0F-9C5D-74E5A99A1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A. Ushakov “Concept of a Positron Source at Ce</a:t>
            </a:r>
            <a:r>
              <a:rPr lang="en-US" baseline="30000" dirty="0"/>
              <a:t>+</a:t>
            </a:r>
            <a:r>
              <a:rPr lang="en-US" dirty="0"/>
              <a:t>BAF”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FA0D1287-2E61-4ED7-914D-CD2F4E677BAD}"/>
              </a:ext>
            </a:extLst>
          </p:cNvPr>
          <p:cNvSpPr txBox="1">
            <a:spLocks/>
          </p:cNvSpPr>
          <p:nvPr/>
        </p:nvSpPr>
        <p:spPr>
          <a:xfrm>
            <a:off x="6720767" y="6459378"/>
            <a:ext cx="3392498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2024 Summer Hall A/C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917515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27BDAB-ECE6-E44E-B86B-16D399493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56E1D59B-5057-744E-995A-C743941C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54621"/>
            <a:ext cx="11285837" cy="487490"/>
          </a:xfrm>
        </p:spPr>
        <p:txBody>
          <a:bodyPr>
            <a:normAutofit/>
          </a:bodyPr>
          <a:lstStyle/>
          <a:p>
            <a:r>
              <a:rPr lang="en-US"/>
              <a:t>Time-Energy Phase Space after Collimator #1 and before/after Cryomodule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6A2FEBD-0BD4-4B5C-96C0-91920FEF6953}"/>
              </a:ext>
            </a:extLst>
          </p:cNvPr>
          <p:cNvGrpSpPr/>
          <p:nvPr/>
        </p:nvGrpSpPr>
        <p:grpSpPr>
          <a:xfrm>
            <a:off x="273128" y="1000155"/>
            <a:ext cx="11678290" cy="5255983"/>
            <a:chOff x="273128" y="1184265"/>
            <a:chExt cx="11678290" cy="525598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53F71FD-7AD3-43B3-B72C-5F387AF7CE8D}"/>
                </a:ext>
              </a:extLst>
            </p:cNvPr>
            <p:cNvGrpSpPr/>
            <p:nvPr/>
          </p:nvGrpSpPr>
          <p:grpSpPr>
            <a:xfrm>
              <a:off x="273128" y="1184265"/>
              <a:ext cx="3670330" cy="4782797"/>
              <a:chOff x="273128" y="1184265"/>
              <a:chExt cx="3670330" cy="4782797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C0551E6-29FD-4581-94BF-2D9C45047D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128" y="1608842"/>
                <a:ext cx="3670330" cy="4305049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44CC0A6-EDF8-4D82-8440-763D329B0639}"/>
                  </a:ext>
                </a:extLst>
              </p:cNvPr>
              <p:cNvSpPr txBox="1"/>
              <p:nvPr/>
            </p:nvSpPr>
            <p:spPr>
              <a:xfrm>
                <a:off x="846584" y="1184265"/>
                <a:ext cx="29836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After Collimator #1</a:t>
                </a:r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15C4EDC5-B216-45CE-9F6C-E5B1B81A7E9D}"/>
                  </a:ext>
                </a:extLst>
              </p:cNvPr>
              <p:cNvGrpSpPr/>
              <p:nvPr/>
            </p:nvGrpSpPr>
            <p:grpSpPr>
              <a:xfrm>
                <a:off x="2281224" y="5004162"/>
                <a:ext cx="1588827" cy="962900"/>
                <a:chOff x="2264925" y="4592475"/>
                <a:chExt cx="1588827" cy="962900"/>
              </a:xfrm>
            </p:grpSpPr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18BF5A3A-9F2F-48C9-AA6D-E9A217122CF9}"/>
                    </a:ext>
                  </a:extLst>
                </p:cNvPr>
                <p:cNvSpPr txBox="1"/>
                <p:nvPr/>
              </p:nvSpPr>
              <p:spPr>
                <a:xfrm>
                  <a:off x="2264925" y="4592475"/>
                  <a:ext cx="158882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60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 = 516.7 nA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C5153BF-B341-493C-A197-E1F2567E8ED2}"/>
                    </a:ext>
                  </a:extLst>
                </p:cNvPr>
                <p:cNvSpPr txBox="1"/>
                <p:nvPr/>
              </p:nvSpPr>
              <p:spPr>
                <a:xfrm>
                  <a:off x="2269395" y="4899715"/>
                  <a:ext cx="158435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l-GR" sz="160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Δ</a:t>
                  </a:r>
                  <a:r>
                    <a:rPr lang="en-US" sz="160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E/E = 6.4%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3A08FBC-C902-4826-93C9-AE046715E72D}"/>
                    </a:ext>
                  </a:extLst>
                </p:cNvPr>
                <p:cNvSpPr txBox="1"/>
                <p:nvPr/>
              </p:nvSpPr>
              <p:spPr>
                <a:xfrm>
                  <a:off x="2281420" y="5216821"/>
                  <a:ext cx="157233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l-GR" sz="160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σ</a:t>
                  </a:r>
                  <a:r>
                    <a:rPr lang="en-US" sz="1600" baseline="-2500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  <a:r>
                    <a:rPr lang="en-US" sz="160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= 21.4 ps</a:t>
                  </a:r>
                </a:p>
              </p:txBody>
            </p:sp>
          </p:grp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D2D42E7-72BE-4745-827C-A082F8E144D3}"/>
                </a:ext>
              </a:extLst>
            </p:cNvPr>
            <p:cNvGrpSpPr/>
            <p:nvPr/>
          </p:nvGrpSpPr>
          <p:grpSpPr>
            <a:xfrm>
              <a:off x="4249387" y="1195960"/>
              <a:ext cx="3684748" cy="4765105"/>
              <a:chOff x="4249387" y="1195960"/>
              <a:chExt cx="3684748" cy="476510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2C4F385-F163-463C-ADEE-15A41B8049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49387" y="1605786"/>
                <a:ext cx="3667745" cy="4302017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82250E6-08C2-4173-A5C0-6658E50C2613}"/>
                  </a:ext>
                </a:extLst>
              </p:cNvPr>
              <p:cNvSpPr txBox="1"/>
              <p:nvPr/>
            </p:nvSpPr>
            <p:spPr>
              <a:xfrm>
                <a:off x="4889074" y="1195960"/>
                <a:ext cx="29836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At Entrance of C100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535D81F-99DC-47D9-8EC9-9965AAF562E9}"/>
                  </a:ext>
                </a:extLst>
              </p:cNvPr>
              <p:cNvGrpSpPr/>
              <p:nvPr/>
            </p:nvGrpSpPr>
            <p:grpSpPr>
              <a:xfrm>
                <a:off x="6054810" y="5016991"/>
                <a:ext cx="1879325" cy="944074"/>
                <a:chOff x="6080122" y="4592475"/>
                <a:chExt cx="1879325" cy="944074"/>
              </a:xfrm>
            </p:grpSpPr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A3E34C7-BF7C-4BE6-99C4-1F036AE6A1AF}"/>
                    </a:ext>
                  </a:extLst>
                </p:cNvPr>
                <p:cNvSpPr txBox="1"/>
                <p:nvPr/>
              </p:nvSpPr>
              <p:spPr>
                <a:xfrm>
                  <a:off x="6080122" y="4592475"/>
                  <a:ext cx="18793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60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 = 166.6 nA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446AE9C-1389-4B30-9310-64BF75F2EE8B}"/>
                    </a:ext>
                  </a:extLst>
                </p:cNvPr>
                <p:cNvSpPr txBox="1"/>
                <p:nvPr/>
              </p:nvSpPr>
              <p:spPr>
                <a:xfrm>
                  <a:off x="6080122" y="4908859"/>
                  <a:ext cx="18793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l-GR" sz="160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Δ</a:t>
                  </a:r>
                  <a:r>
                    <a:rPr lang="en-US" sz="160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E/E = 2.6%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2C3056D-F050-477E-B8D6-8414F8D10A25}"/>
                    </a:ext>
                  </a:extLst>
                </p:cNvPr>
                <p:cNvSpPr txBox="1"/>
                <p:nvPr/>
              </p:nvSpPr>
              <p:spPr>
                <a:xfrm>
                  <a:off x="6080122" y="5197995"/>
                  <a:ext cx="18793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l-GR" sz="160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σ</a:t>
                  </a:r>
                  <a:r>
                    <a:rPr lang="en-US" sz="1600" baseline="-2500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  <a:r>
                    <a:rPr lang="en-US" sz="160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= 17.75 ps</a:t>
                  </a:r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1965051-9923-432E-B435-BD24AA50AE0A}"/>
                </a:ext>
              </a:extLst>
            </p:cNvPr>
            <p:cNvGrpSpPr/>
            <p:nvPr/>
          </p:nvGrpSpPr>
          <p:grpSpPr>
            <a:xfrm>
              <a:off x="8290566" y="1184265"/>
              <a:ext cx="3660852" cy="5255983"/>
              <a:chOff x="8290566" y="1184265"/>
              <a:chExt cx="3660852" cy="5255983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E565A3F1-325B-419D-B35F-A1380C4D1D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90566" y="1605786"/>
                <a:ext cx="3660852" cy="4293932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FAA079-FD20-4270-BF07-39EEB687F23B}"/>
                  </a:ext>
                </a:extLst>
              </p:cNvPr>
              <p:cNvSpPr txBox="1"/>
              <p:nvPr/>
            </p:nvSpPr>
            <p:spPr>
              <a:xfrm>
                <a:off x="8959349" y="1184265"/>
                <a:ext cx="28361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At Exit of C100</a:t>
                </a:r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B53669D-7DD3-4DB4-BAF8-5EBC803FAB60}"/>
                  </a:ext>
                </a:extLst>
              </p:cNvPr>
              <p:cNvGrpSpPr/>
              <p:nvPr/>
            </p:nvGrpSpPr>
            <p:grpSpPr>
              <a:xfrm>
                <a:off x="9787953" y="5022065"/>
                <a:ext cx="2132620" cy="1418183"/>
                <a:chOff x="9733030" y="4709078"/>
                <a:chExt cx="2132620" cy="1418183"/>
              </a:xfrm>
            </p:grpSpPr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828ACCE-1F53-4EBD-A349-B7729654FDA6}"/>
                    </a:ext>
                  </a:extLst>
                </p:cNvPr>
                <p:cNvSpPr txBox="1"/>
                <p:nvPr/>
              </p:nvSpPr>
              <p:spPr>
                <a:xfrm>
                  <a:off x="10286104" y="4709078"/>
                  <a:ext cx="157954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60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 = 50.8 nA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261FA08-78C0-4403-B7CE-2FDCD5DF35F5}"/>
                    </a:ext>
                  </a:extLst>
                </p:cNvPr>
                <p:cNvSpPr txBox="1"/>
                <p:nvPr/>
              </p:nvSpPr>
              <p:spPr>
                <a:xfrm>
                  <a:off x="9986325" y="5000914"/>
                  <a:ext cx="18793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l-GR" sz="160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Δ</a:t>
                  </a:r>
                  <a:r>
                    <a:rPr lang="en-US" sz="160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E/E = 1.0%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BDACFAC2-3468-4A28-BF21-D755CA8EEFF3}"/>
                    </a:ext>
                  </a:extLst>
                </p:cNvPr>
                <p:cNvSpPr txBox="1"/>
                <p:nvPr/>
              </p:nvSpPr>
              <p:spPr>
                <a:xfrm>
                  <a:off x="9986325" y="5247820"/>
                  <a:ext cx="18793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l-GR" sz="160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σ</a:t>
                  </a:r>
                  <a:r>
                    <a:rPr lang="en-US" sz="1600" baseline="-2500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  <a:r>
                    <a:rPr lang="en-US" sz="160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= 17.9 ps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597EA3DF-D1CA-471F-BD04-E7298F80E72E}"/>
                    </a:ext>
                  </a:extLst>
                </p:cNvPr>
                <p:cNvSpPr txBox="1"/>
                <p:nvPr/>
              </p:nvSpPr>
              <p:spPr>
                <a:xfrm>
                  <a:off x="9733030" y="5557874"/>
                  <a:ext cx="2132620" cy="5693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lnSpc>
                      <a:spcPts val="1800"/>
                    </a:lnSpc>
                  </a:pPr>
                  <a:r>
                    <a:rPr lang="el-GR" sz="160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ε</a:t>
                  </a:r>
                  <a:r>
                    <a:rPr lang="en-US" sz="1600" baseline="-25000" dirty="0" err="1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nx</a:t>
                  </a:r>
                  <a:r>
                    <a:rPr lang="en-US" sz="160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= 1.4 </a:t>
                  </a:r>
                  <a:r>
                    <a:rPr lang="en-US" sz="1600" dirty="0" err="1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mm·rad</a:t>
                  </a:r>
                  <a:r>
                    <a:rPr lang="en-US" sz="160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  <a:p>
                  <a:pPr algn="r"/>
                  <a:r>
                    <a:rPr lang="el-GR" sz="160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ε</a:t>
                  </a:r>
                  <a:r>
                    <a:rPr lang="en-US" sz="1600" baseline="-25000" dirty="0" err="1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ny</a:t>
                  </a:r>
                  <a:r>
                    <a:rPr lang="en-US" sz="160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= 1.8 </a:t>
                  </a:r>
                  <a:r>
                    <a:rPr lang="en-US" sz="1600" dirty="0" err="1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mm·rad</a:t>
                  </a:r>
                  <a:endParaRPr lang="en-US" sz="16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4442D298-223D-428F-9EC3-950399DED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A. Ushakov “Concept of a Positron Source at Ce</a:t>
            </a:r>
            <a:r>
              <a:rPr lang="en-US" baseline="30000" dirty="0"/>
              <a:t>+</a:t>
            </a:r>
            <a:r>
              <a:rPr lang="en-US" dirty="0"/>
              <a:t>BAF”</a:t>
            </a:r>
          </a:p>
        </p:txBody>
      </p:sp>
      <p:sp>
        <p:nvSpPr>
          <p:cNvPr id="33" name="Footer Placeholder 3">
            <a:extLst>
              <a:ext uri="{FF2B5EF4-FFF2-40B4-BE49-F238E27FC236}">
                <a16:creationId xmlns:a16="http://schemas.microsoft.com/office/drawing/2014/main" id="{6E49B74D-8106-48C6-8C45-938FDA998108}"/>
              </a:ext>
            </a:extLst>
          </p:cNvPr>
          <p:cNvSpPr txBox="1">
            <a:spLocks/>
          </p:cNvSpPr>
          <p:nvPr/>
        </p:nvSpPr>
        <p:spPr>
          <a:xfrm>
            <a:off x="6720767" y="6459378"/>
            <a:ext cx="3392498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2024 Summer Hall A/C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1142772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74810D62-61B4-4FEB-8E63-F5594B157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933" y="875321"/>
            <a:ext cx="3782779" cy="28741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CE5DE3-197F-4BBC-831A-E51E5B52C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7462" y="870512"/>
            <a:ext cx="3894405" cy="28700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BB4082-D128-4E75-B2E1-97052F739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627" y="862554"/>
            <a:ext cx="3868628" cy="28700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73014D-5A68-47C5-BD61-24EBC5A90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Polarization of e</a:t>
            </a:r>
            <a:r>
              <a:rPr lang="en-US" baseline="30000" dirty="0"/>
              <a:t>-</a:t>
            </a:r>
            <a:r>
              <a:rPr lang="en-US" dirty="0"/>
              <a:t> and e</a:t>
            </a:r>
            <a:r>
              <a:rPr lang="en-US" baseline="30000" dirty="0"/>
              <a:t>+</a:t>
            </a:r>
            <a:r>
              <a:rPr lang="en-US" dirty="0"/>
              <a:t> at Target Exit for 0.25, 2 and 4 mm W (Geant4-11.2)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354BC-4E88-4091-9373-E0068B492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28F70CB3-7EC2-432C-B337-9A145335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A. Ushakov “Concept of a Positron Source at Ce</a:t>
            </a:r>
            <a:r>
              <a:rPr lang="en-US" baseline="30000" dirty="0"/>
              <a:t>+</a:t>
            </a:r>
            <a:r>
              <a:rPr lang="en-US" dirty="0"/>
              <a:t>BAF”</a:t>
            </a:r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5B055BB8-40DD-4FA4-B6EE-3E6FB35E744E}"/>
              </a:ext>
            </a:extLst>
          </p:cNvPr>
          <p:cNvSpPr txBox="1">
            <a:spLocks/>
          </p:cNvSpPr>
          <p:nvPr/>
        </p:nvSpPr>
        <p:spPr>
          <a:xfrm>
            <a:off x="6720767" y="6459378"/>
            <a:ext cx="3392498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2024 Summer Hall A/C Collaboration Meeting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684267D-E230-4BFC-B1A9-334A6F76E0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1337" y="3550808"/>
            <a:ext cx="3890428" cy="287002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B14A438-7F9D-413B-9DDF-3F32594507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628" y="3550808"/>
            <a:ext cx="3849655" cy="287413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60A692D-0ABE-4F9F-850F-CD41F4BF0C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9933" y="3550808"/>
            <a:ext cx="3782779" cy="286793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4AD8D76F-4BC9-4292-9392-A04EF9EEBB31}"/>
              </a:ext>
            </a:extLst>
          </p:cNvPr>
          <p:cNvGrpSpPr/>
          <p:nvPr/>
        </p:nvGrpSpPr>
        <p:grpSpPr>
          <a:xfrm>
            <a:off x="2401909" y="1961337"/>
            <a:ext cx="972355" cy="542671"/>
            <a:chOff x="2382591" y="1927676"/>
            <a:chExt cx="972355" cy="54267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7137732-C457-41BC-8F77-6E318A320F79}"/>
                </a:ext>
              </a:extLst>
            </p:cNvPr>
            <p:cNvSpPr txBox="1"/>
            <p:nvPr/>
          </p:nvSpPr>
          <p:spPr>
            <a:xfrm>
              <a:off x="2382592" y="1927676"/>
              <a:ext cx="9723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  <a:latin typeface="+mj-lt"/>
                </a:rPr>
                <a:t>4 mm W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54A621C-6804-4226-99CB-27D88A4D8FA8}"/>
                </a:ext>
              </a:extLst>
            </p:cNvPr>
            <p:cNvSpPr txBox="1"/>
            <p:nvPr/>
          </p:nvSpPr>
          <p:spPr>
            <a:xfrm>
              <a:off x="2382591" y="2162570"/>
              <a:ext cx="9723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9A46"/>
                  </a:solidFill>
                  <a:latin typeface="+mj-lt"/>
                </a:rPr>
                <a:t>Positrons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18C388C-3B0E-4571-B619-C8DEBDC27066}"/>
              </a:ext>
            </a:extLst>
          </p:cNvPr>
          <p:cNvGrpSpPr/>
          <p:nvPr/>
        </p:nvGrpSpPr>
        <p:grpSpPr>
          <a:xfrm>
            <a:off x="2341806" y="4489928"/>
            <a:ext cx="972355" cy="542671"/>
            <a:chOff x="2382591" y="1927676"/>
            <a:chExt cx="972355" cy="542671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A59B9E4-A415-4658-96F6-9F77FE981A07}"/>
                </a:ext>
              </a:extLst>
            </p:cNvPr>
            <p:cNvSpPr txBox="1"/>
            <p:nvPr/>
          </p:nvSpPr>
          <p:spPr>
            <a:xfrm>
              <a:off x="2382592" y="1927676"/>
              <a:ext cx="9723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  <a:latin typeface="+mj-lt"/>
                </a:rPr>
                <a:t>4 mm W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6320A85-E04D-4760-B101-4FECAC7186ED}"/>
                </a:ext>
              </a:extLst>
            </p:cNvPr>
            <p:cNvSpPr txBox="1"/>
            <p:nvPr/>
          </p:nvSpPr>
          <p:spPr>
            <a:xfrm>
              <a:off x="2382591" y="2162570"/>
              <a:ext cx="9723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CC"/>
                  </a:solidFill>
                  <a:latin typeface="+mj-lt"/>
                </a:rPr>
                <a:t>Electrons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F723DF4-05C4-40EB-A512-94BEA66C49B5}"/>
              </a:ext>
            </a:extLst>
          </p:cNvPr>
          <p:cNvGrpSpPr/>
          <p:nvPr/>
        </p:nvGrpSpPr>
        <p:grpSpPr>
          <a:xfrm>
            <a:off x="6341690" y="1891234"/>
            <a:ext cx="972355" cy="542671"/>
            <a:chOff x="2382591" y="1927676"/>
            <a:chExt cx="972355" cy="542671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2CCAE99-FB0E-4DAE-98F4-48C968B8B13E}"/>
                </a:ext>
              </a:extLst>
            </p:cNvPr>
            <p:cNvSpPr txBox="1"/>
            <p:nvPr/>
          </p:nvSpPr>
          <p:spPr>
            <a:xfrm>
              <a:off x="2382592" y="1927676"/>
              <a:ext cx="9723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  <a:latin typeface="+mj-lt"/>
                </a:rPr>
                <a:t>2 mm W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46FE2C7-C7F6-4145-80CA-24A0FCD847CB}"/>
                </a:ext>
              </a:extLst>
            </p:cNvPr>
            <p:cNvSpPr txBox="1"/>
            <p:nvPr/>
          </p:nvSpPr>
          <p:spPr>
            <a:xfrm>
              <a:off x="2382591" y="2162570"/>
              <a:ext cx="9723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9A46"/>
                  </a:solidFill>
                  <a:latin typeface="+mj-lt"/>
                </a:rPr>
                <a:t>Positrons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B3CC874-193E-401F-8BFF-A284B98713E1}"/>
              </a:ext>
            </a:extLst>
          </p:cNvPr>
          <p:cNvGrpSpPr/>
          <p:nvPr/>
        </p:nvGrpSpPr>
        <p:grpSpPr>
          <a:xfrm>
            <a:off x="10290220" y="1829036"/>
            <a:ext cx="1109728" cy="542671"/>
            <a:chOff x="2313905" y="1927676"/>
            <a:chExt cx="1109728" cy="542671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C2805A4-72A1-458E-A011-09DA60A50989}"/>
                </a:ext>
              </a:extLst>
            </p:cNvPr>
            <p:cNvSpPr txBox="1"/>
            <p:nvPr/>
          </p:nvSpPr>
          <p:spPr>
            <a:xfrm>
              <a:off x="2313905" y="1927676"/>
              <a:ext cx="11097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  <a:latin typeface="+mj-lt"/>
                </a:rPr>
                <a:t>0.25 mm W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7DFE4DD-4F26-4CF2-B3B4-392CE63073F2}"/>
                </a:ext>
              </a:extLst>
            </p:cNvPr>
            <p:cNvSpPr txBox="1"/>
            <p:nvPr/>
          </p:nvSpPr>
          <p:spPr>
            <a:xfrm>
              <a:off x="2382591" y="2162570"/>
              <a:ext cx="9723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9A46"/>
                  </a:solidFill>
                  <a:latin typeface="+mj-lt"/>
                </a:rPr>
                <a:t>Positrons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2DA18C2-08FF-4D2A-8A8A-062CCC63332B}"/>
              </a:ext>
            </a:extLst>
          </p:cNvPr>
          <p:cNvGrpSpPr/>
          <p:nvPr/>
        </p:nvGrpSpPr>
        <p:grpSpPr>
          <a:xfrm>
            <a:off x="6234589" y="4596723"/>
            <a:ext cx="972355" cy="542671"/>
            <a:chOff x="2382591" y="1927676"/>
            <a:chExt cx="972355" cy="542671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3FF46A1-0FE0-4B2C-B29C-8CA5D0DA25CC}"/>
                </a:ext>
              </a:extLst>
            </p:cNvPr>
            <p:cNvSpPr txBox="1"/>
            <p:nvPr/>
          </p:nvSpPr>
          <p:spPr>
            <a:xfrm>
              <a:off x="2382592" y="1927676"/>
              <a:ext cx="9723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  <a:latin typeface="+mj-lt"/>
                </a:rPr>
                <a:t>2 mm W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27E954F-E1B1-404E-9CCE-92BA66B17EF4}"/>
                </a:ext>
              </a:extLst>
            </p:cNvPr>
            <p:cNvSpPr txBox="1"/>
            <p:nvPr/>
          </p:nvSpPr>
          <p:spPr>
            <a:xfrm>
              <a:off x="2382591" y="2162570"/>
              <a:ext cx="9723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CC"/>
                  </a:solidFill>
                  <a:latin typeface="+mj-lt"/>
                </a:rPr>
                <a:t>Electrons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D037E5F-1151-4B55-A77F-E095E8DE617C}"/>
              </a:ext>
            </a:extLst>
          </p:cNvPr>
          <p:cNvGrpSpPr/>
          <p:nvPr/>
        </p:nvGrpSpPr>
        <p:grpSpPr>
          <a:xfrm>
            <a:off x="10290220" y="4416346"/>
            <a:ext cx="1109728" cy="542671"/>
            <a:chOff x="2313905" y="1927676"/>
            <a:chExt cx="1109728" cy="542671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F14BF4F-2D4F-41B3-B8D1-502EB68876F3}"/>
                </a:ext>
              </a:extLst>
            </p:cNvPr>
            <p:cNvSpPr txBox="1"/>
            <p:nvPr/>
          </p:nvSpPr>
          <p:spPr>
            <a:xfrm>
              <a:off x="2313905" y="1927676"/>
              <a:ext cx="11097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  <a:latin typeface="+mj-lt"/>
                </a:rPr>
                <a:t>0.25 mm W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2947D71-34C6-415B-8899-07D17A2916DC}"/>
                </a:ext>
              </a:extLst>
            </p:cNvPr>
            <p:cNvSpPr txBox="1"/>
            <p:nvPr/>
          </p:nvSpPr>
          <p:spPr>
            <a:xfrm>
              <a:off x="2382591" y="2162570"/>
              <a:ext cx="9723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CC"/>
                  </a:solidFill>
                  <a:latin typeface="+mj-lt"/>
                </a:rPr>
                <a:t>Electrons</a:t>
              </a: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0DB21AB9-88D1-4222-AC12-2DAF6155EC55}"/>
              </a:ext>
            </a:extLst>
          </p:cNvPr>
          <p:cNvSpPr/>
          <p:nvPr/>
        </p:nvSpPr>
        <p:spPr>
          <a:xfrm>
            <a:off x="2955701" y="2678806"/>
            <a:ext cx="418562" cy="1838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73595A7-2510-4721-BA46-8F96130FBD51}"/>
              </a:ext>
            </a:extLst>
          </p:cNvPr>
          <p:cNvSpPr/>
          <p:nvPr/>
        </p:nvSpPr>
        <p:spPr>
          <a:xfrm>
            <a:off x="6952444" y="2627913"/>
            <a:ext cx="418562" cy="1838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A681CEE-09EC-4259-BE38-53BA447B9E2C}"/>
              </a:ext>
            </a:extLst>
          </p:cNvPr>
          <p:cNvSpPr/>
          <p:nvPr/>
        </p:nvSpPr>
        <p:spPr>
          <a:xfrm>
            <a:off x="10901680" y="2584435"/>
            <a:ext cx="498268" cy="1838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73E1728-4EAC-4CE4-A644-68F7B292939C}"/>
              </a:ext>
            </a:extLst>
          </p:cNvPr>
          <p:cNvSpPr/>
          <p:nvPr/>
        </p:nvSpPr>
        <p:spPr>
          <a:xfrm>
            <a:off x="10901680" y="5202431"/>
            <a:ext cx="457500" cy="1838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3A0807B-ABDB-4E2F-8B54-84EC971D80B3}"/>
              </a:ext>
            </a:extLst>
          </p:cNvPr>
          <p:cNvSpPr/>
          <p:nvPr/>
        </p:nvSpPr>
        <p:spPr>
          <a:xfrm>
            <a:off x="6856095" y="5326161"/>
            <a:ext cx="488626" cy="1838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D55EBCE-6272-47F9-8A87-46CA9BAFE8FE}"/>
              </a:ext>
            </a:extLst>
          </p:cNvPr>
          <p:cNvSpPr/>
          <p:nvPr/>
        </p:nvSpPr>
        <p:spPr>
          <a:xfrm>
            <a:off x="2903220" y="5262413"/>
            <a:ext cx="473492" cy="1838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22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3014D-5A68-47C5-BD61-24EBC5A90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</a:t>
            </a:r>
            <a:r>
              <a:rPr lang="en-US" baseline="30000" dirty="0"/>
              <a:t>+</a:t>
            </a:r>
            <a:r>
              <a:rPr lang="en-US" dirty="0"/>
              <a:t> Polarization at Exit of 4 mm W Target and NC Capture Cavity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354BC-4E88-4091-9373-E0068B492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28F70CB3-7EC2-432C-B337-9A145335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A. Ushakov “Concept of a Positron Source at Ce</a:t>
            </a:r>
            <a:r>
              <a:rPr lang="en-US" baseline="30000" dirty="0"/>
              <a:t>+</a:t>
            </a:r>
            <a:r>
              <a:rPr lang="en-US" dirty="0"/>
              <a:t>BAF”</a:t>
            </a:r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5B055BB8-40DD-4FA4-B6EE-3E6FB35E744E}"/>
              </a:ext>
            </a:extLst>
          </p:cNvPr>
          <p:cNvSpPr txBox="1">
            <a:spLocks/>
          </p:cNvSpPr>
          <p:nvPr/>
        </p:nvSpPr>
        <p:spPr>
          <a:xfrm>
            <a:off x="6720767" y="6459378"/>
            <a:ext cx="3392498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2024 Summer Hall A/C Collaboration Meeting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4BBF18C-5D2A-4DF4-BAD9-BFFCB5A60D40}"/>
              </a:ext>
            </a:extLst>
          </p:cNvPr>
          <p:cNvGrpSpPr/>
          <p:nvPr/>
        </p:nvGrpSpPr>
        <p:grpSpPr>
          <a:xfrm>
            <a:off x="122065" y="1386060"/>
            <a:ext cx="3867880" cy="3874591"/>
            <a:chOff x="132806" y="1459704"/>
            <a:chExt cx="3867880" cy="387459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54A621C-6804-4226-99CB-27D88A4D8FA8}"/>
                </a:ext>
              </a:extLst>
            </p:cNvPr>
            <p:cNvSpPr txBox="1"/>
            <p:nvPr/>
          </p:nvSpPr>
          <p:spPr>
            <a:xfrm>
              <a:off x="718408" y="1459704"/>
              <a:ext cx="31420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At Target Exit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7A7A2D7-C076-4C12-9054-78851927EF26}"/>
                </a:ext>
              </a:extLst>
            </p:cNvPr>
            <p:cNvGrpSpPr/>
            <p:nvPr/>
          </p:nvGrpSpPr>
          <p:grpSpPr>
            <a:xfrm>
              <a:off x="132806" y="1887361"/>
              <a:ext cx="3867880" cy="3446934"/>
              <a:chOff x="132806" y="1887361"/>
              <a:chExt cx="3867880" cy="344693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7226EA9-DB45-40E2-89B4-56E47E330A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2806" y="1887361"/>
                <a:ext cx="3867880" cy="3428789"/>
              </a:xfrm>
              <a:prstGeom prst="rect">
                <a:avLst/>
              </a:prstGeom>
            </p:spPr>
          </p:pic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DB21AB9-88D1-4222-AC12-2DAF6155EC55}"/>
                  </a:ext>
                </a:extLst>
              </p:cNvPr>
              <p:cNvSpPr/>
              <p:nvPr/>
            </p:nvSpPr>
            <p:spPr>
              <a:xfrm>
                <a:off x="940551" y="5150409"/>
                <a:ext cx="651856" cy="183886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2249B1-B432-4BAC-A791-4C039AEA54AE}"/>
              </a:ext>
            </a:extLst>
          </p:cNvPr>
          <p:cNvGrpSpPr/>
          <p:nvPr/>
        </p:nvGrpSpPr>
        <p:grpSpPr>
          <a:xfrm>
            <a:off x="4194788" y="1385719"/>
            <a:ext cx="3867880" cy="3874932"/>
            <a:chOff x="4122679" y="1459363"/>
            <a:chExt cx="3867880" cy="3874932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ACC5024-C278-4B8F-B96D-1D56F27BC1D8}"/>
                </a:ext>
              </a:extLst>
            </p:cNvPr>
            <p:cNvSpPr txBox="1"/>
            <p:nvPr/>
          </p:nvSpPr>
          <p:spPr>
            <a:xfrm>
              <a:off x="4633371" y="1459363"/>
              <a:ext cx="32457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At Entrance of Capture Cavity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C5C752F-4470-4192-B571-5EAD1BFCD353}"/>
                </a:ext>
              </a:extLst>
            </p:cNvPr>
            <p:cNvGrpSpPr/>
            <p:nvPr/>
          </p:nvGrpSpPr>
          <p:grpSpPr>
            <a:xfrm>
              <a:off x="4122679" y="1883276"/>
              <a:ext cx="3867880" cy="3451019"/>
              <a:chOff x="4122679" y="1883276"/>
              <a:chExt cx="3867880" cy="3451019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40786C2-2E24-41BB-BCFC-04C9754515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22679" y="1883276"/>
                <a:ext cx="3867880" cy="3432874"/>
              </a:xfrm>
              <a:prstGeom prst="rect">
                <a:avLst/>
              </a:prstGeom>
            </p:spPr>
          </p:pic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E676E688-17E5-419C-92B0-81F7B16F392F}"/>
                  </a:ext>
                </a:extLst>
              </p:cNvPr>
              <p:cNvSpPr/>
              <p:nvPr/>
            </p:nvSpPr>
            <p:spPr>
              <a:xfrm>
                <a:off x="4836885" y="5150409"/>
                <a:ext cx="566058" cy="183886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D2BFB6E-FC5A-45A7-9C4A-1F762FF60FF8}"/>
              </a:ext>
            </a:extLst>
          </p:cNvPr>
          <p:cNvGrpSpPr/>
          <p:nvPr/>
        </p:nvGrpSpPr>
        <p:grpSpPr>
          <a:xfrm>
            <a:off x="8267510" y="1385719"/>
            <a:ext cx="3802426" cy="3874932"/>
            <a:chOff x="8278251" y="1459363"/>
            <a:chExt cx="3802426" cy="387493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6BA5A45-6D96-441A-845C-3FC661C54C73}"/>
                </a:ext>
              </a:extLst>
            </p:cNvPr>
            <p:cNvGrpSpPr/>
            <p:nvPr/>
          </p:nvGrpSpPr>
          <p:grpSpPr>
            <a:xfrm>
              <a:off x="8278251" y="1883275"/>
              <a:ext cx="3802426" cy="3451020"/>
              <a:chOff x="8278251" y="1883275"/>
              <a:chExt cx="3802426" cy="345102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54698FA-1623-4FAC-AB03-D28F391964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78251" y="1883275"/>
                <a:ext cx="3802426" cy="3428788"/>
              </a:xfrm>
              <a:prstGeom prst="rect">
                <a:avLst/>
              </a:prstGeom>
            </p:spPr>
          </p:pic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6812D13-E412-4F9E-8733-DAE6CE186FB8}"/>
                  </a:ext>
                </a:extLst>
              </p:cNvPr>
              <p:cNvSpPr/>
              <p:nvPr/>
            </p:nvSpPr>
            <p:spPr>
              <a:xfrm>
                <a:off x="8979250" y="5150409"/>
                <a:ext cx="566058" cy="183886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B2D12BA-21B7-4382-ADA2-FCBD3CF6E8B2}"/>
                </a:ext>
              </a:extLst>
            </p:cNvPr>
            <p:cNvSpPr txBox="1"/>
            <p:nvPr/>
          </p:nvSpPr>
          <p:spPr>
            <a:xfrm>
              <a:off x="8759057" y="1459363"/>
              <a:ext cx="32457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At Exit of Capture Cavity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673673C-4F5F-4434-8E0E-26E007FC5D95}"/>
              </a:ext>
            </a:extLst>
          </p:cNvPr>
          <p:cNvSpPr txBox="1"/>
          <p:nvPr/>
        </p:nvSpPr>
        <p:spPr>
          <a:xfrm>
            <a:off x="464476" y="5642505"/>
            <a:ext cx="795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CC"/>
                </a:solidFill>
                <a:latin typeface="+mj-lt"/>
              </a:rPr>
              <a:t>Average longitudinal e</a:t>
            </a:r>
            <a:r>
              <a:rPr lang="en-US" baseline="30000" dirty="0">
                <a:solidFill>
                  <a:srgbClr val="0000CC"/>
                </a:solidFill>
                <a:latin typeface="+mj-lt"/>
              </a:rPr>
              <a:t>+</a:t>
            </a:r>
            <a:r>
              <a:rPr lang="en-US" dirty="0">
                <a:solidFill>
                  <a:srgbClr val="0000CC"/>
                </a:solidFill>
                <a:latin typeface="+mj-lt"/>
              </a:rPr>
              <a:t> polarization (</a:t>
            </a:r>
            <a:r>
              <a:rPr lang="en-US" i="1" dirty="0" err="1">
                <a:solidFill>
                  <a:srgbClr val="0000CC"/>
                </a:solidFill>
                <a:latin typeface="+mj-lt"/>
              </a:rPr>
              <a:t>P</a:t>
            </a:r>
            <a:r>
              <a:rPr lang="en-US" i="1" baseline="-25000" dirty="0" err="1">
                <a:solidFill>
                  <a:srgbClr val="0000CC"/>
                </a:solidFill>
                <a:latin typeface="+mj-lt"/>
              </a:rPr>
              <a:t>z</a:t>
            </a:r>
            <a:r>
              <a:rPr lang="en-US" dirty="0">
                <a:solidFill>
                  <a:srgbClr val="0000CC"/>
                </a:solidFill>
                <a:latin typeface="+mj-lt"/>
              </a:rPr>
              <a:t>) at target exit is 24.3% </a:t>
            </a:r>
          </a:p>
        </p:txBody>
      </p:sp>
    </p:spTree>
    <p:extLst>
      <p:ext uri="{BB962C8B-B14F-4D97-AF65-F5344CB8AC3E}">
        <p14:creationId xmlns:p14="http://schemas.microsoft.com/office/powerpoint/2010/main" val="97049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3014D-5A68-47C5-BD61-24EBC5A90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</a:t>
            </a:r>
            <a:r>
              <a:rPr lang="en-US" baseline="30000" dirty="0"/>
              <a:t>+</a:t>
            </a:r>
            <a:r>
              <a:rPr lang="en-US" dirty="0"/>
              <a:t> Polarization after Collimator in Middle of Chicane and at SRF C100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354BC-4E88-4091-9373-E0068B492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28F70CB3-7EC2-432C-B337-9A145335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A. Ushakov “Concept of a Positron Source at Ce</a:t>
            </a:r>
            <a:r>
              <a:rPr lang="en-US" baseline="30000" dirty="0"/>
              <a:t>+</a:t>
            </a:r>
            <a:r>
              <a:rPr lang="en-US" dirty="0"/>
              <a:t>BAF”</a:t>
            </a:r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5B055BB8-40DD-4FA4-B6EE-3E6FB35E744E}"/>
              </a:ext>
            </a:extLst>
          </p:cNvPr>
          <p:cNvSpPr txBox="1">
            <a:spLocks/>
          </p:cNvSpPr>
          <p:nvPr/>
        </p:nvSpPr>
        <p:spPr>
          <a:xfrm>
            <a:off x="6720767" y="6459378"/>
            <a:ext cx="3392498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2024 Summer Hall A/C Collaboration Meeting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D4A8442-1B36-4906-8F21-ECB20A159343}"/>
              </a:ext>
            </a:extLst>
          </p:cNvPr>
          <p:cNvGrpSpPr/>
          <p:nvPr/>
        </p:nvGrpSpPr>
        <p:grpSpPr>
          <a:xfrm>
            <a:off x="122065" y="1115691"/>
            <a:ext cx="11917894" cy="4400986"/>
            <a:chOff x="122065" y="1459363"/>
            <a:chExt cx="11917894" cy="440098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FE58C13-0B71-49B2-842A-175D5C1D1EDF}"/>
                </a:ext>
              </a:extLst>
            </p:cNvPr>
            <p:cNvGrpSpPr/>
            <p:nvPr/>
          </p:nvGrpSpPr>
          <p:grpSpPr>
            <a:xfrm>
              <a:off x="122065" y="1459704"/>
              <a:ext cx="3863240" cy="4400645"/>
              <a:chOff x="122065" y="1459704"/>
              <a:chExt cx="3863240" cy="4400645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54A621C-6804-4226-99CB-27D88A4D8FA8}"/>
                  </a:ext>
                </a:extLst>
              </p:cNvPr>
              <p:cNvSpPr txBox="1"/>
              <p:nvPr/>
            </p:nvSpPr>
            <p:spPr>
              <a:xfrm>
                <a:off x="707667" y="1459704"/>
                <a:ext cx="32007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+mj-lt"/>
                  </a:rPr>
                  <a:t>After Collimator #1</a:t>
                </a: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532F679C-F552-4910-B65C-9FBD7110C6C4}"/>
                  </a:ext>
                </a:extLst>
              </p:cNvPr>
              <p:cNvGrpSpPr/>
              <p:nvPr/>
            </p:nvGrpSpPr>
            <p:grpSpPr>
              <a:xfrm>
                <a:off x="122065" y="1883275"/>
                <a:ext cx="3863240" cy="3977074"/>
                <a:chOff x="122065" y="1883275"/>
                <a:chExt cx="3863240" cy="3977074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3F597EFB-AB77-473A-A6F4-E2A8F124D5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2065" y="1883275"/>
                  <a:ext cx="3863240" cy="3977074"/>
                </a:xfrm>
                <a:prstGeom prst="rect">
                  <a:avLst/>
                </a:prstGeom>
              </p:spPr>
            </p:pic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0DB21AB9-88D1-4222-AC12-2DAF6155EC55}"/>
                    </a:ext>
                  </a:extLst>
                </p:cNvPr>
                <p:cNvSpPr/>
                <p:nvPr/>
              </p:nvSpPr>
              <p:spPr>
                <a:xfrm>
                  <a:off x="1204880" y="5418364"/>
                  <a:ext cx="839821" cy="214834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AD97434-9397-443F-A135-F47DDC3B4920}"/>
                </a:ext>
              </a:extLst>
            </p:cNvPr>
            <p:cNvGrpSpPr/>
            <p:nvPr/>
          </p:nvGrpSpPr>
          <p:grpSpPr>
            <a:xfrm>
              <a:off x="4124491" y="1459363"/>
              <a:ext cx="3863240" cy="4400986"/>
              <a:chOff x="4199427" y="1459363"/>
              <a:chExt cx="3863240" cy="4400986"/>
            </a:xfrm>
          </p:grpSpPr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ACC5024-C278-4B8F-B96D-1D56F27BC1D8}"/>
                  </a:ext>
                </a:extLst>
              </p:cNvPr>
              <p:cNvSpPr txBox="1"/>
              <p:nvPr/>
            </p:nvSpPr>
            <p:spPr>
              <a:xfrm>
                <a:off x="4705479" y="1459363"/>
                <a:ext cx="33118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+mj-lt"/>
                  </a:rPr>
                  <a:t>At Entrance of C100</a:t>
                </a: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DB7D5FE0-C2E0-442F-A051-BED6316E9F41}"/>
                  </a:ext>
                </a:extLst>
              </p:cNvPr>
              <p:cNvGrpSpPr/>
              <p:nvPr/>
            </p:nvGrpSpPr>
            <p:grpSpPr>
              <a:xfrm>
                <a:off x="4199427" y="1883275"/>
                <a:ext cx="3863240" cy="3977074"/>
                <a:chOff x="4199427" y="1883275"/>
                <a:chExt cx="3863240" cy="3977074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3BA44655-C1CD-424B-868B-4E673238E0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199427" y="1883275"/>
                  <a:ext cx="3863240" cy="3977074"/>
                </a:xfrm>
                <a:prstGeom prst="rect">
                  <a:avLst/>
                </a:prstGeom>
              </p:spPr>
            </p:pic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DD4558C8-2060-46B4-A6D6-8D2AEF96AA13}"/>
                    </a:ext>
                  </a:extLst>
                </p:cNvPr>
                <p:cNvSpPr/>
                <p:nvPr/>
              </p:nvSpPr>
              <p:spPr>
                <a:xfrm>
                  <a:off x="5279182" y="5421060"/>
                  <a:ext cx="839821" cy="214834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95EE2D8-AC31-4051-B58D-E0D5DA18A775}"/>
                </a:ext>
              </a:extLst>
            </p:cNvPr>
            <p:cNvGrpSpPr/>
            <p:nvPr/>
          </p:nvGrpSpPr>
          <p:grpSpPr>
            <a:xfrm>
              <a:off x="8126917" y="1459363"/>
              <a:ext cx="3913042" cy="4397526"/>
              <a:chOff x="8206698" y="1459363"/>
              <a:chExt cx="3913042" cy="4397526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2B2D12BA-21B7-4382-ADA2-FCBD3CF6E8B2}"/>
                  </a:ext>
                </a:extLst>
              </p:cNvPr>
              <p:cNvSpPr txBox="1"/>
              <p:nvPr/>
            </p:nvSpPr>
            <p:spPr>
              <a:xfrm>
                <a:off x="8748316" y="1459363"/>
                <a:ext cx="32457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+mj-lt"/>
                  </a:rPr>
                  <a:t>At Exit of C100</a:t>
                </a:r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FB53B1B6-7700-458B-BADC-3B313655FD32}"/>
                  </a:ext>
                </a:extLst>
              </p:cNvPr>
              <p:cNvGrpSpPr/>
              <p:nvPr/>
            </p:nvGrpSpPr>
            <p:grpSpPr>
              <a:xfrm>
                <a:off x="8206698" y="1879815"/>
                <a:ext cx="3913042" cy="3977074"/>
                <a:chOff x="8206698" y="1879815"/>
                <a:chExt cx="3913042" cy="3977074"/>
              </a:xfrm>
            </p:grpSpPr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C369CEC9-C9B7-4BDC-A3B1-AF57431377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206698" y="1879815"/>
                  <a:ext cx="3913042" cy="3977074"/>
                </a:xfrm>
                <a:prstGeom prst="rect">
                  <a:avLst/>
                </a:prstGeom>
              </p:spPr>
            </p:pic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59C65343-3415-40D0-9D8E-309BBF528B88}"/>
                    </a:ext>
                  </a:extLst>
                </p:cNvPr>
                <p:cNvSpPr/>
                <p:nvPr/>
              </p:nvSpPr>
              <p:spPr>
                <a:xfrm>
                  <a:off x="9284969" y="5418364"/>
                  <a:ext cx="839821" cy="214834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8F34638-7A90-426D-AB51-61A813F5D721}"/>
              </a:ext>
            </a:extLst>
          </p:cNvPr>
          <p:cNvSpPr txBox="1"/>
          <p:nvPr/>
        </p:nvSpPr>
        <p:spPr>
          <a:xfrm>
            <a:off x="464475" y="5798135"/>
            <a:ext cx="11315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CC"/>
                </a:solidFill>
                <a:latin typeface="+mj-lt"/>
              </a:rPr>
              <a:t>Average longitudinal e</a:t>
            </a:r>
            <a:r>
              <a:rPr lang="en-US" baseline="30000" dirty="0">
                <a:solidFill>
                  <a:srgbClr val="0000CC"/>
                </a:solidFill>
                <a:latin typeface="+mj-lt"/>
              </a:rPr>
              <a:t>+</a:t>
            </a:r>
            <a:r>
              <a:rPr lang="en-US" dirty="0">
                <a:solidFill>
                  <a:srgbClr val="0000CC"/>
                </a:solidFill>
                <a:latin typeface="+mj-lt"/>
              </a:rPr>
              <a:t> polarization (</a:t>
            </a:r>
            <a:r>
              <a:rPr lang="en-US" i="1" dirty="0" err="1">
                <a:solidFill>
                  <a:srgbClr val="0000CC"/>
                </a:solidFill>
                <a:latin typeface="+mj-lt"/>
              </a:rPr>
              <a:t>P</a:t>
            </a:r>
            <a:r>
              <a:rPr lang="en-US" i="1" baseline="-25000" dirty="0" err="1">
                <a:solidFill>
                  <a:srgbClr val="0000CC"/>
                </a:solidFill>
                <a:latin typeface="+mj-lt"/>
              </a:rPr>
              <a:t>z</a:t>
            </a:r>
            <a:r>
              <a:rPr lang="en-US" dirty="0">
                <a:solidFill>
                  <a:srgbClr val="0000CC"/>
                </a:solidFill>
                <a:latin typeface="+mj-lt"/>
              </a:rPr>
              <a:t>) downstream collimator at the middle of chicane exit is ~70% </a:t>
            </a:r>
          </a:p>
        </p:txBody>
      </p:sp>
    </p:spTree>
    <p:extLst>
      <p:ext uri="{BB962C8B-B14F-4D97-AF65-F5344CB8AC3E}">
        <p14:creationId xmlns:p14="http://schemas.microsoft.com/office/powerpoint/2010/main" val="527870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F4952-5EA8-3843-91AF-80D273285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 GeV Ce</a:t>
            </a:r>
            <a:r>
              <a:rPr lang="en-US" baseline="30000"/>
              <a:t>+</a:t>
            </a:r>
            <a:r>
              <a:rPr lang="en-US"/>
              <a:t>BAF : Polarized Electron or Polarized Positron Beams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7FBC2B-216D-924C-99C9-DE4524278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7753A62-7955-5E43-B6A5-06FBA0658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21"/>
          <a:stretch/>
        </p:blipFill>
        <p:spPr bwMode="auto">
          <a:xfrm>
            <a:off x="1052856" y="2128755"/>
            <a:ext cx="9897968" cy="414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69B334D-AB8E-E54F-BCA5-D91819F28B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326104"/>
              </p:ext>
            </p:extLst>
          </p:nvPr>
        </p:nvGraphicFramePr>
        <p:xfrm>
          <a:off x="1929788" y="1002850"/>
          <a:ext cx="7989626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8824">
                  <a:extLst>
                    <a:ext uri="{9D8B030D-6E8A-4147-A177-3AD203B41FA5}">
                      <a16:colId xmlns:a16="http://schemas.microsoft.com/office/drawing/2014/main" val="391524624"/>
                    </a:ext>
                  </a:extLst>
                </a:gridCol>
                <a:gridCol w="2637321">
                  <a:extLst>
                    <a:ext uri="{9D8B030D-6E8A-4147-A177-3AD203B41FA5}">
                      <a16:colId xmlns:a16="http://schemas.microsoft.com/office/drawing/2014/main" val="1054175696"/>
                    </a:ext>
                  </a:extLst>
                </a:gridCol>
                <a:gridCol w="2453481">
                  <a:extLst>
                    <a:ext uri="{9D8B030D-6E8A-4147-A177-3AD203B41FA5}">
                      <a16:colId xmlns:a16="http://schemas.microsoft.com/office/drawing/2014/main" val="1890091666"/>
                    </a:ext>
                  </a:extLst>
                </a:gridCol>
              </a:tblGrid>
              <a:tr h="258035">
                <a:tc>
                  <a:txBody>
                    <a:bodyPr/>
                    <a:lstStyle/>
                    <a:p>
                      <a:r>
                        <a:rPr lang="en-US" sz="1600" b="1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Machine Parameter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Electrons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Positrons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583451"/>
                  </a:ext>
                </a:extLst>
              </a:tr>
              <a:tr h="136728">
                <a:tc>
                  <a:txBody>
                    <a:bodyPr/>
                    <a:lstStyle/>
                    <a:p>
                      <a:r>
                        <a:rPr lang="en-US" sz="1600" b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Hall Multiplicity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noProof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4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or 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81466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600" b="0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Energy (ABC/D)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11/12 GeV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11/12 GeV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13780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600" b="0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Beam Repetition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249.5/499 MHz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249.5/499 MHz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319955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600" b="0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Duty Factor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 cw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 cw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270693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600" b="0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Unpolarized Intensity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noProof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170 </a:t>
                      </a:r>
                      <a:r>
                        <a:rPr lang="en-US" sz="1600" b="0" i="0" noProof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µ</a:t>
                      </a:r>
                      <a:r>
                        <a:rPr lang="en-US" sz="1600" i="0" noProof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noProof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&gt; 1 µA</a:t>
                      </a:r>
                      <a:endParaRPr lang="en-US" sz="1600" b="1" i="0" noProof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597295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600" b="0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Polarized Intensity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noProof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170 </a:t>
                      </a:r>
                      <a:r>
                        <a:rPr lang="en-US" sz="1600" b="0" i="0" noProof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µ</a:t>
                      </a:r>
                      <a:r>
                        <a:rPr lang="en-US" sz="1600" i="0" noProof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50 nA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01585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600" b="0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Beam Polarization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noProof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&gt; 85%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60%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325663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600" b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Fast/Slow Helicity Reversal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1920 Hz/Yes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1920 Hz/Yes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03067"/>
                  </a:ext>
                </a:extLst>
              </a:tr>
            </a:tbl>
          </a:graphicData>
        </a:graphic>
      </p:graphicFrame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C51C5B-B055-C6B7-96AC-AC62CA86A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A. Ushakov “Concept of a Positron Source at Ce</a:t>
            </a:r>
            <a:r>
              <a:rPr lang="en-US" baseline="30000" dirty="0"/>
              <a:t>+</a:t>
            </a:r>
            <a:r>
              <a:rPr lang="en-US" dirty="0"/>
              <a:t>BAF”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60D96E23-1E8B-4F85-ADD6-B3D94EA62709}"/>
              </a:ext>
            </a:extLst>
          </p:cNvPr>
          <p:cNvSpPr txBox="1">
            <a:spLocks/>
          </p:cNvSpPr>
          <p:nvPr/>
        </p:nvSpPr>
        <p:spPr>
          <a:xfrm>
            <a:off x="6720767" y="6459378"/>
            <a:ext cx="3392498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2024 Summer Hall A/C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2359965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F9C13-686B-7A43-B192-308D95742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1DD0A4-D666-1B45-BF9E-BFCE84DB8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84E5FB-A4D8-6947-94B3-4A16EA65DDA9}"/>
              </a:ext>
            </a:extLst>
          </p:cNvPr>
          <p:cNvSpPr/>
          <p:nvPr/>
        </p:nvSpPr>
        <p:spPr>
          <a:xfrm>
            <a:off x="479931" y="941375"/>
            <a:ext cx="11149758" cy="538352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are working on improving the design of the Ce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BAF injector concept and critical risk areas:</a:t>
            </a:r>
            <a:endParaRPr lang="en-US" dirty="0"/>
          </a:p>
          <a:p>
            <a:pPr marL="742950" lvl="1" indent="-285750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 polarized 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source</a:t>
            </a:r>
          </a:p>
          <a:p>
            <a:pPr marL="742950" lvl="1" indent="-285750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power target</a:t>
            </a:r>
          </a:p>
          <a:p>
            <a:pPr marL="742950" lvl="1" indent="-285750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CW capture cavity</a:t>
            </a:r>
          </a:p>
          <a:p>
            <a:pPr marL="342900" indent="-34290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Current projects:</a:t>
            </a:r>
          </a:p>
          <a:p>
            <a:pPr marL="742950" lvl="1" indent="-285750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Proposal for mA 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source with &gt;85% polarization</a:t>
            </a:r>
          </a:p>
          <a:p>
            <a:pPr marL="742950" lvl="1" indent="-285750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Test prototype tungsten target and liquid metal target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Xelera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Develop normal conducting CW capture cavity</a:t>
            </a:r>
          </a:p>
          <a:p>
            <a:pPr marL="742950" lvl="1" indent="-285750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Measure CEBAF acceptance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Improved simulation model by using realistic geometries and fields of e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injector components:</a:t>
            </a:r>
          </a:p>
          <a:p>
            <a:pPr marL="742950" lvl="1" indent="-285750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Initial concept of capture solenoids (main and bucking) has been developed</a:t>
            </a:r>
          </a:p>
          <a:p>
            <a:pPr marL="742950" lvl="1" indent="-285750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Development of capture solenoids and cavity, energy selection and bunch compression chicane will be continued taking into account measured CEBAF acceptance</a:t>
            </a:r>
          </a:p>
          <a:p>
            <a:pPr marL="742950" lvl="1" indent="-285750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Continue development of rotating tungsten target and simulations of 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capture/acceleration for alternative target designs (liquid metal target)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E3D737A0-EDCC-4FD4-9F8A-479F7DE7A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A. Ushakov “Concept of a Positron Source at Ce</a:t>
            </a:r>
            <a:r>
              <a:rPr lang="en-US" baseline="30000" dirty="0"/>
              <a:t>+</a:t>
            </a:r>
            <a:r>
              <a:rPr lang="en-US" dirty="0"/>
              <a:t>BAF”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C808B77-8676-4108-9F3B-D5F85E0E9C9A}"/>
              </a:ext>
            </a:extLst>
          </p:cNvPr>
          <p:cNvSpPr txBox="1">
            <a:spLocks/>
          </p:cNvSpPr>
          <p:nvPr/>
        </p:nvSpPr>
        <p:spPr>
          <a:xfrm>
            <a:off x="6720767" y="6459378"/>
            <a:ext cx="3392498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2024 Summer Hall A/C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2164297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2517F69-AF7A-4E8C-B5E9-858D82B0C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466" y="5302186"/>
            <a:ext cx="1593654" cy="11458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862A78-0C39-D0E0-FD58-E65632D1B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C616E6-D526-AEA3-7BB1-6A5BBA007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233B7F-2515-5708-4C57-0E6BCE961BBF}"/>
              </a:ext>
            </a:extLst>
          </p:cNvPr>
          <p:cNvSpPr txBox="1"/>
          <p:nvPr/>
        </p:nvSpPr>
        <p:spPr>
          <a:xfrm>
            <a:off x="210248" y="832383"/>
            <a:ext cx="1168912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would like to acknowledge members of the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en-US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BAF Working Group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the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Jefferson Lab Positron Working Group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the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 industry partner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Xelera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members of the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 US-Japan HEP Collaboration,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collaborators at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Universities and National Labs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which contribute to the positron R&amp;D effort.</a:t>
            </a:r>
          </a:p>
          <a:p>
            <a:pPr algn="ctr">
              <a:spcBef>
                <a:spcPts val="12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T. Abe, J. Benesch, A.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Bogacz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L. Cardman, J. Conway, S. Covrig, P. Degtiarenko, Y. Enomoto,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S. Gessner, P. Ghoshal, S. Gopinath, J. Grames, J. Gubeli, S. Habet, C. Hernandez-Garcia, D. Higinbotham,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A. Hofler, R. Kazimi, M. Kostin, F. Lin, V. Kostroun, V. Lizarraga-Rubio, K. Mahler, Y. Morikawa, S.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Nagaitsev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Nanni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Poelker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N. Raut, B.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Rimmer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Y. Roblin, A.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Seryi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K.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Smolenski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Spata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R. Suleiman,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A. Sy, D. Turner, C. Valerio-Lizarraga, E.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Voutier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M. Yamamoto, S. Zhang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2B68F7-E7BC-082F-C8F6-D4684286F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649" y="4576438"/>
            <a:ext cx="2756929" cy="6301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7F23F1-53A9-8B2E-C05D-947A98F9E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0264" y="4623323"/>
            <a:ext cx="1096113" cy="14153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329DBD-0698-D460-602A-13E995C7B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1766" y="5366059"/>
            <a:ext cx="1800380" cy="1142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8948-BC46-01A7-69E1-576166CA90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81" t="10203" r="4660" b="11207"/>
          <a:stretch/>
        </p:blipFill>
        <p:spPr>
          <a:xfrm>
            <a:off x="5430471" y="5443259"/>
            <a:ext cx="1931671" cy="9918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0CA378-B064-D04C-07CC-75A321C20B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4148" y="3728365"/>
            <a:ext cx="1418189" cy="13299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CB30F2-8D4D-FBEE-40E2-3445985C5B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3401" y="3927278"/>
            <a:ext cx="3085354" cy="5030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5A3FF4A-7D76-6911-E3D5-6E48481FEB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415" y="3710787"/>
            <a:ext cx="1404889" cy="14048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F21B9E4-F988-7A79-4228-915CE53EDF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44245" y="5319656"/>
            <a:ext cx="1647058" cy="11118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6A7783-C631-4A29-98F7-8CD9F893C5E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6545" t="31714" r="25781" b="5214"/>
          <a:stretch/>
        </p:blipFill>
        <p:spPr>
          <a:xfrm>
            <a:off x="9627245" y="3710787"/>
            <a:ext cx="1193578" cy="13433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2D3FC6-DDCD-445F-9BD8-E7E81C5B27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75936" y="3716376"/>
            <a:ext cx="2774202" cy="7139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8AF9FD-F3D5-437C-8453-C51BF308A39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96996" y="4505835"/>
            <a:ext cx="2837942" cy="861914"/>
          </a:xfrm>
          <a:prstGeom prst="rect">
            <a:avLst/>
          </a:prstGeom>
        </p:spPr>
      </p:pic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032A0747-A85C-417B-A533-3331138B4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A. Ushakov “Concept of a Positron Source at Ce</a:t>
            </a:r>
            <a:r>
              <a:rPr lang="en-US" baseline="30000" dirty="0"/>
              <a:t>+</a:t>
            </a:r>
            <a:r>
              <a:rPr lang="en-US" dirty="0"/>
              <a:t>BAF”</a:t>
            </a: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121F62BA-2FCE-48A6-9BF8-5F6DEFDABE08}"/>
              </a:ext>
            </a:extLst>
          </p:cNvPr>
          <p:cNvSpPr txBox="1">
            <a:spLocks/>
          </p:cNvSpPr>
          <p:nvPr/>
        </p:nvSpPr>
        <p:spPr>
          <a:xfrm>
            <a:off x="6720767" y="6459378"/>
            <a:ext cx="3392498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2024 Summer Hall A/C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1082467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82ACC-AECD-4274-A5B7-F4B1ECC68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 sz="2800"/>
              <a:t>Backup Slides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4F267D-A4C4-40D9-A1C5-82E44AA01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1D498194-425B-4297-BB04-A6D45F6C8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A. Ushakov “Concept of a Positron Source at Ce</a:t>
            </a:r>
            <a:r>
              <a:rPr lang="en-US" baseline="30000" dirty="0"/>
              <a:t>+</a:t>
            </a:r>
            <a:r>
              <a:rPr lang="en-US" dirty="0"/>
              <a:t>BAF”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249D1DEC-1048-42F2-B6AD-0634D26436E2}"/>
              </a:ext>
            </a:extLst>
          </p:cNvPr>
          <p:cNvSpPr txBox="1">
            <a:spLocks/>
          </p:cNvSpPr>
          <p:nvPr/>
        </p:nvSpPr>
        <p:spPr>
          <a:xfrm>
            <a:off x="6720767" y="6459378"/>
            <a:ext cx="3392498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2024 Summer Hall A/C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1793448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2162E4-6E4C-9C45-B217-1CACAD53E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CFB858B-EA1B-794E-8073-82266354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79169"/>
            <a:ext cx="11285837" cy="487490"/>
          </a:xfrm>
        </p:spPr>
        <p:txBody>
          <a:bodyPr/>
          <a:lstStyle/>
          <a:p>
            <a:r>
              <a:rPr lang="en-US" dirty="0"/>
              <a:t>Program Advisory Committee Positron Experiments</a:t>
            </a:r>
          </a:p>
        </p:txBody>
      </p: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D76BA006-41DC-4291-9325-EDB28CF230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3136664"/>
              </p:ext>
            </p:extLst>
          </p:nvPr>
        </p:nvGraphicFramePr>
        <p:xfrm>
          <a:off x="543549" y="1045392"/>
          <a:ext cx="11104902" cy="4032372"/>
        </p:xfrm>
        <a:graphic>
          <a:graphicData uri="http://schemas.openxmlformats.org/drawingml/2006/table">
            <a:tbl>
              <a:tblPr/>
              <a:tblGrid>
                <a:gridCol w="1218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31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12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1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NUMBER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300" b="1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TITLE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300" b="1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CONTACT PERSON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1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HALL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1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DAYS</a:t>
                      </a:r>
                      <a:br>
                        <a:rPr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300" b="1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REQUESTED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1" strike="noStrike" spc="-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DAYS</a:t>
                      </a:r>
                      <a:br>
                        <a:rPr sz="13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300" b="1" strike="noStrike" spc="-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AWARDED</a:t>
                      </a:r>
                      <a:endParaRPr lang="de-DE" sz="1300" b="0" strike="noStrike" spc="-1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300" b="1" strike="noStrike" spc="-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SCIENTIFIC</a:t>
                      </a:r>
                      <a:br>
                        <a:rPr sz="13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300" b="1" strike="noStrike" spc="-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RATING</a:t>
                      </a:r>
                      <a:endParaRPr lang="de-DE" sz="1300" b="0" strike="noStrike" spc="-1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300" b="1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PAC DECISION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PR12+23-002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" marR="756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Beam Charge Asymmetries for Deeply Virtual Compton Scattering on the Proton at CLAS12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Eric Voutier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B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100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300" b="0" strike="noStrike" spc="-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300" b="1" strike="noStrike" spc="-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300" b="0" strike="noStrike" spc="-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C1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PR12+23-003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Measurement of Deep Inelastic Scattering from Nuclei with Electron and Positron Beams to Constrain the Impact of Coulomb Corrections in DIS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Dave Gaskell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C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9.3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300" b="0" strike="noStrike" spc="-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9.3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300" b="1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3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C1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PR12+24-005</a:t>
                      </a:r>
                      <a:endParaRPr lang="de-DE" sz="13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" marR="756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A Dark Photon Search with a JLab positron beam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Bogdan Wojtsekhowski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B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55</a:t>
                      </a:r>
                      <a:endParaRPr lang="de-DE" sz="13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 b="1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</a:t>
                      </a:r>
                    </a:p>
                    <a:p>
                      <a:pPr algn="ctr"/>
                      <a:endParaRPr 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3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C1</a:t>
                      </a:r>
                      <a:endParaRPr lang="en-US" sz="1300" b="0" strike="noStrike" spc="-1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PR12+23-006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Deeply Virtual Compton Scattering using a positron beam in Hall C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Carlos Munoz Camacho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C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137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300" b="0" strike="noStrike" spc="-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300" b="1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300" b="0" strike="noStrike" spc="-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C1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PR12+23-008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" marR="756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A Direct Measurement of Hard Two-Photon Exchange with Electrons and Positrons at CLAS12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Axel Schmidt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B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55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300" b="0" strike="noStrike" spc="-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300" b="0" strike="noStrike" spc="-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300" b="0" strike="noStrike" spc="-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C1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1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PR12+23-012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" marR="756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A measurement of two-photon exchange in unpolarized elastic positron–proton and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electron–proton scattering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Michael Nycz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C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56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300" b="0" strike="noStrike" spc="-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300" b="1" strike="noStrike" spc="-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3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C1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162205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0268569-1A87-4712-8026-82933B7CD37C}"/>
              </a:ext>
            </a:extLst>
          </p:cNvPr>
          <p:cNvSpPr txBox="1"/>
          <p:nvPr/>
        </p:nvSpPr>
        <p:spPr>
          <a:xfrm>
            <a:off x="543549" y="5171566"/>
            <a:ext cx="8513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-1">
                <a:solidFill>
                  <a:srgbClr val="000000"/>
                </a:solidFill>
                <a:latin typeface="Arial"/>
                <a:ea typeface="DejaVu Sans"/>
              </a:rPr>
              <a:t>C1 = Conditionally Approved w/Technical Review by the Lab</a:t>
            </a:r>
            <a:endParaRPr lang="de-DE" sz="1400" spc="-1"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D0A6BF-56D3-46E7-8BCA-DF9E1C467E75}"/>
              </a:ext>
            </a:extLst>
          </p:cNvPr>
          <p:cNvSpPr txBox="1"/>
          <p:nvPr/>
        </p:nvSpPr>
        <p:spPr>
          <a:xfrm>
            <a:off x="543549" y="5575785"/>
            <a:ext cx="111049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Approved 210 days Hall B &amp; 202 days in Hall C for 357 total PAC days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(PAC day = two calendar day) 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0CF522D9-9690-4F41-BC04-B2C750AF4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A. Ushakov “Concept of a Positron Source at Ce</a:t>
            </a:r>
            <a:r>
              <a:rPr lang="en-US" baseline="30000" dirty="0"/>
              <a:t>+</a:t>
            </a:r>
            <a:r>
              <a:rPr lang="en-US" dirty="0"/>
              <a:t>BAF”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BFD496E9-2B2C-4CA6-ACA4-904A0E410907}"/>
              </a:ext>
            </a:extLst>
          </p:cNvPr>
          <p:cNvSpPr txBox="1">
            <a:spLocks/>
          </p:cNvSpPr>
          <p:nvPr/>
        </p:nvSpPr>
        <p:spPr>
          <a:xfrm>
            <a:off x="6720767" y="6459378"/>
            <a:ext cx="3392498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2024 Summer Hall A/C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1047068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CF050A7-1627-40AE-981B-1CC36C6DB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776" y="1221098"/>
            <a:ext cx="923600" cy="19305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CA71ECA-C451-4231-95D3-21458971B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131" y="3850454"/>
            <a:ext cx="3786989" cy="221601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C3B9BC7-CC9D-4B70-A5A0-D21D5DD03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574" y="3850454"/>
            <a:ext cx="3789451" cy="22188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F2E99DF-1848-426F-B3AB-851E6ED0EC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6599" y="1212988"/>
            <a:ext cx="3789450" cy="22160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57EB72-2FF1-4326-811A-1578664A97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767" y="1214379"/>
            <a:ext cx="3792923" cy="22160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73014D-5A68-47C5-BD61-24EBC5A90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Spatial Distributions of </a:t>
            </a:r>
            <a:r>
              <a:rPr lang="en-US">
                <a:latin typeface="Arial" panose="020B0604020202020204" pitchFamily="34" charset="0"/>
              </a:rPr>
              <a:t>e</a:t>
            </a:r>
            <a:r>
              <a:rPr lang="en-US" baseline="30000">
                <a:latin typeface="Arial" panose="020B0604020202020204" pitchFamily="34" charset="0"/>
              </a:rPr>
              <a:t>‒</a:t>
            </a:r>
            <a:r>
              <a:rPr lang="en-US"/>
              <a:t>, e</a:t>
            </a:r>
            <a:r>
              <a:rPr lang="en-US" baseline="30000"/>
              <a:t>+</a:t>
            </a:r>
            <a:r>
              <a:rPr lang="en-US"/>
              <a:t>,</a:t>
            </a:r>
            <a:r>
              <a:rPr lang="el-GR"/>
              <a:t> γ</a:t>
            </a:r>
            <a:r>
              <a:rPr lang="en-US"/>
              <a:t> and n. Neutron Energy and Yield (FLUKA)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354BC-4E88-4091-9373-E0068B492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4841F1-878A-4747-8F4A-730022103624}"/>
              </a:ext>
            </a:extLst>
          </p:cNvPr>
          <p:cNvSpPr txBox="1"/>
          <p:nvPr/>
        </p:nvSpPr>
        <p:spPr>
          <a:xfrm>
            <a:off x="1613064" y="866039"/>
            <a:ext cx="1039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Electrons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87590A-D546-454D-BCA1-5802ED5D78CD}"/>
              </a:ext>
            </a:extLst>
          </p:cNvPr>
          <p:cNvSpPr txBox="1"/>
          <p:nvPr/>
        </p:nvSpPr>
        <p:spPr>
          <a:xfrm>
            <a:off x="1613063" y="3531588"/>
            <a:ext cx="936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Photons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D55785-085D-4F8A-853F-7032DA203A7A}"/>
              </a:ext>
            </a:extLst>
          </p:cNvPr>
          <p:cNvSpPr txBox="1"/>
          <p:nvPr/>
        </p:nvSpPr>
        <p:spPr>
          <a:xfrm>
            <a:off x="5591603" y="866039"/>
            <a:ext cx="1039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02FACA-02D2-43DE-ABF0-234254FB0E28}"/>
              </a:ext>
            </a:extLst>
          </p:cNvPr>
          <p:cNvSpPr txBox="1"/>
          <p:nvPr/>
        </p:nvSpPr>
        <p:spPr>
          <a:xfrm>
            <a:off x="5543012" y="3531588"/>
            <a:ext cx="1016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Neutrons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47CCD0-3743-4F97-9B2E-1550B300EC7C}"/>
              </a:ext>
            </a:extLst>
          </p:cNvPr>
          <p:cNvGrpSpPr/>
          <p:nvPr/>
        </p:nvGrpSpPr>
        <p:grpSpPr>
          <a:xfrm>
            <a:off x="8418010" y="3511710"/>
            <a:ext cx="3355747" cy="2601728"/>
            <a:chOff x="8474764" y="3511710"/>
            <a:chExt cx="3355747" cy="260172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63FD567-A9CC-4F0A-BC7D-30DFCA897570}"/>
                </a:ext>
              </a:extLst>
            </p:cNvPr>
            <p:cNvSpPr txBox="1"/>
            <p:nvPr/>
          </p:nvSpPr>
          <p:spPr>
            <a:xfrm>
              <a:off x="8921786" y="3511710"/>
              <a:ext cx="28889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Energy Spectrum of Neutrons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D9DDFEE-DA0B-4B68-BDCD-94ECC2DFA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74764" y="3834777"/>
              <a:ext cx="3355747" cy="22786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1B63787-DA9F-4429-94CC-724EE8DD22A4}"/>
                    </a:ext>
                  </a:extLst>
                </p:cNvPr>
                <p:cNvSpPr txBox="1"/>
                <p:nvPr/>
              </p:nvSpPr>
              <p:spPr>
                <a:xfrm>
                  <a:off x="9159255" y="4963880"/>
                  <a:ext cx="2121030" cy="3575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𝑌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B44B1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=9.2</m:t>
                      </m:r>
                      <m:r>
                        <a:rPr lang="en-US" sz="1600" b="0" i="1" smtClean="0">
                          <a:solidFill>
                            <a:srgbClr val="B44B1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−3</m:t>
                          </m:r>
                        </m:sup>
                      </m:sSup>
                    </m:oMath>
                  </a14:m>
                  <a:r>
                    <a:rPr lang="en-US" sz="1600">
                      <a:solidFill>
                        <a:srgbClr val="B44B1C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b="0" i="1" smtClean="0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1600" i="1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</a:rPr>
                            <m:t>𝑝𝑟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a14:m>
                  <a:endParaRPr lang="en-US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1B63787-DA9F-4429-94CC-724EE8DD22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59255" y="4963880"/>
                  <a:ext cx="2121030" cy="357534"/>
                </a:xfrm>
                <a:prstGeom prst="rect">
                  <a:avLst/>
                </a:prstGeom>
                <a:blipFill>
                  <a:blip r:embed="rId8"/>
                  <a:stretch>
                    <a:fillRect b="-5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BEE6248-C66B-4435-A40F-2498E27EA312}"/>
                </a:ext>
              </a:extLst>
            </p:cNvPr>
            <p:cNvSpPr txBox="1"/>
            <p:nvPr/>
          </p:nvSpPr>
          <p:spPr>
            <a:xfrm>
              <a:off x="9323067" y="4701293"/>
              <a:ext cx="13096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Neutron Yield: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4573D90C-513D-4338-90F1-F27D34CF26B9}"/>
                    </a:ext>
                  </a:extLst>
                </p:cNvPr>
                <p:cNvSpPr/>
                <p:nvPr/>
              </p:nvSpPr>
              <p:spPr>
                <a:xfrm>
                  <a:off x="9323067" y="5253733"/>
                  <a:ext cx="1555747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B44B1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(5</m:t>
                      </m:r>
                      <m:r>
                        <a:rPr lang="en-US" sz="1600" i="1">
                          <a:solidFill>
                            <a:srgbClr val="B44B1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1600" b="0" i="1" smtClean="0">
                          <a:solidFill>
                            <a:srgbClr val="B44B1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7</m:t>
                      </m:r>
                      <m:r>
                        <a:rPr lang="en-US" sz="1600" i="1">
                          <a:solidFill>
                            <a:srgbClr val="B44B1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13</m:t>
                          </m:r>
                        </m:sup>
                      </m:sSup>
                    </m:oMath>
                  </a14:m>
                  <a:r>
                    <a:rPr lang="en-US" sz="1600">
                      <a:solidFill>
                        <a:srgbClr val="B44B1C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srgbClr val="B44B1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𝑛</m:t>
                      </m:r>
                      <m:r>
                        <a:rPr lang="en-US" sz="1600" b="0" i="1" dirty="0" smtClean="0">
                          <a:solidFill>
                            <a:srgbClr val="B44B1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</m:t>
                      </m:r>
                      <m:r>
                        <a:rPr lang="en-US" sz="1600" b="0" i="1" dirty="0" smtClean="0">
                          <a:solidFill>
                            <a:srgbClr val="B44B1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</m:t>
                      </m:r>
                      <m:r>
                        <a:rPr lang="en-US" sz="1600" b="0" i="1" dirty="0" smtClean="0">
                          <a:solidFill>
                            <a:srgbClr val="B44B1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4573D90C-513D-4338-90F1-F27D34CF26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23067" y="5253733"/>
                  <a:ext cx="1555747" cy="338554"/>
                </a:xfrm>
                <a:prstGeom prst="rect">
                  <a:avLst/>
                </a:prstGeom>
                <a:blipFill>
                  <a:blip r:embed="rId9"/>
                  <a:stretch>
                    <a:fillRect b="-109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626742D-B04B-40C7-BC6C-57095D109693}"/>
              </a:ext>
            </a:extLst>
          </p:cNvPr>
          <p:cNvSpPr txBox="1"/>
          <p:nvPr/>
        </p:nvSpPr>
        <p:spPr>
          <a:xfrm>
            <a:off x="9202743" y="1678532"/>
            <a:ext cx="2379657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500">
                <a:solidFill>
                  <a:srgbClr val="0000CC"/>
                </a:solidFill>
                <a:latin typeface="Arial"/>
                <a:cs typeface="Arial"/>
              </a:rPr>
              <a:t>We have begun working with the Radiation Control Department on radiation shielding</a:t>
            </a:r>
          </a:p>
        </p:txBody>
      </p:sp>
      <p:sp>
        <p:nvSpPr>
          <p:cNvPr id="28" name="Footer Placeholder 3">
            <a:extLst>
              <a:ext uri="{FF2B5EF4-FFF2-40B4-BE49-F238E27FC236}">
                <a16:creationId xmlns:a16="http://schemas.microsoft.com/office/drawing/2014/main" id="{EC7448A8-0113-4D32-B301-90B51C750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A. Ushakov “Concept of a Positron Source at Ce</a:t>
            </a:r>
            <a:r>
              <a:rPr lang="en-US" baseline="30000" dirty="0"/>
              <a:t>+</a:t>
            </a:r>
            <a:r>
              <a:rPr lang="en-US" dirty="0"/>
              <a:t>BAF”</a:t>
            </a:r>
          </a:p>
        </p:txBody>
      </p: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8CE063B8-021B-4A40-A7FC-ED9F9C47A661}"/>
              </a:ext>
            </a:extLst>
          </p:cNvPr>
          <p:cNvSpPr txBox="1">
            <a:spLocks/>
          </p:cNvSpPr>
          <p:nvPr/>
        </p:nvSpPr>
        <p:spPr>
          <a:xfrm>
            <a:off x="6720767" y="6459378"/>
            <a:ext cx="3392498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2024 Summer Hall A/C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2480119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C55680-1607-4099-A116-CAF3979AD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42" y="1686219"/>
            <a:ext cx="4593345" cy="35082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36368"/>
            <a:ext cx="11617351" cy="487490"/>
          </a:xfrm>
        </p:spPr>
        <p:txBody>
          <a:bodyPr>
            <a:normAutofit/>
          </a:bodyPr>
          <a:lstStyle/>
          <a:p>
            <a:r>
              <a:rPr lang="en-US"/>
              <a:t>e</a:t>
            </a:r>
            <a:r>
              <a:rPr lang="en-US" baseline="30000"/>
              <a:t>+</a:t>
            </a:r>
            <a:r>
              <a:rPr lang="en-US"/>
              <a:t> Beam Current vs Z at Capture 1.03 T Solenoid and NC Capture Cavity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5779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04A755-67DB-403A-BEDD-B6B9FBBFA13A}"/>
              </a:ext>
            </a:extLst>
          </p:cNvPr>
          <p:cNvSpPr/>
          <p:nvPr/>
        </p:nvSpPr>
        <p:spPr>
          <a:xfrm>
            <a:off x="1060534" y="1001904"/>
            <a:ext cx="43525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aseline="300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Current And Energy along Beam Line </a:t>
            </a:r>
          </a:p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(S. Habet, PhD Thesis, Dec. 2023)</a:t>
            </a:r>
            <a:endParaRPr lang="en-US" sz="140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747D4CD-41C5-4504-B662-0EC6862D4FD8}"/>
              </a:ext>
            </a:extLst>
          </p:cNvPr>
          <p:cNvGrpSpPr/>
          <p:nvPr/>
        </p:nvGrpSpPr>
        <p:grpSpPr>
          <a:xfrm>
            <a:off x="7069823" y="1067217"/>
            <a:ext cx="4199835" cy="4968203"/>
            <a:chOff x="7069823" y="902844"/>
            <a:chExt cx="4199835" cy="49682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3AE0282F-B80C-498A-A9E1-BAC0273272BB}"/>
                    </a:ext>
                  </a:extLst>
                </p:cNvPr>
                <p:cNvSpPr/>
                <p:nvPr/>
              </p:nvSpPr>
              <p:spPr>
                <a:xfrm>
                  <a:off x="7424413" y="4884943"/>
                  <a:ext cx="3845245" cy="98610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600">
                      <a:latin typeface="Arial" panose="020B0604020202020204" pitchFamily="34" charset="0"/>
                      <a:cs typeface="Arial" panose="020B0604020202020204" pitchFamily="34" charset="0"/>
                    </a:rPr>
                    <a:t>Current at the End of Capture Cavity:</a:t>
                  </a:r>
                </a:p>
                <a:p>
                  <a:pPr marL="742950" lvl="1" indent="-285750"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:r>
                    <a:rPr lang="en-US" sz="1600">
                      <a:latin typeface="Arial" panose="020B0604020202020204" pitchFamily="34" charset="0"/>
                      <a:cs typeface="Arial" panose="020B0604020202020204" pitchFamily="34" charset="0"/>
                    </a:rPr>
                    <a:t>Elegant (Sami):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𝐼</m:t>
                          </m:r>
                        </m:e>
                        <m:sub>
                          <m:sSup>
                            <m:sSup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1600">
                      <a:latin typeface="Arial" panose="020B0604020202020204" pitchFamily="34" charset="0"/>
                      <a:cs typeface="Arial" panose="020B0604020202020204" pitchFamily="34" charset="0"/>
                    </a:rPr>
                    <a:t>= 3 µA</a:t>
                  </a:r>
                </a:p>
                <a:p>
                  <a:pPr marL="742950" lvl="1" indent="-285750"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:r>
                    <a:rPr lang="en-US" sz="1600">
                      <a:latin typeface="Arial" panose="020B0604020202020204" pitchFamily="34" charset="0"/>
                      <a:cs typeface="Arial" panose="020B0604020202020204" pitchFamily="34" charset="0"/>
                    </a:rPr>
                    <a:t>GPT (Andriy):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𝐼</m:t>
                          </m:r>
                        </m:e>
                        <m:sub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1600">
                      <a:latin typeface="Arial" panose="020B0604020202020204" pitchFamily="34" charset="0"/>
                      <a:cs typeface="Arial" panose="020B0604020202020204" pitchFamily="34" charset="0"/>
                    </a:rPr>
                    <a:t>= 7 µA</a:t>
                  </a:r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3AE0282F-B80C-498A-A9E1-BAC0273272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4413" y="4884943"/>
                  <a:ext cx="3845245" cy="986104"/>
                </a:xfrm>
                <a:prstGeom prst="rect">
                  <a:avLst/>
                </a:prstGeom>
                <a:blipFill>
                  <a:blip r:embed="rId4"/>
                  <a:stretch>
                    <a:fillRect t="-1852" b="-67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5D98B2AD-1009-42D8-9762-CB7524EAA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69823" y="1616949"/>
              <a:ext cx="3997320" cy="3064612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F13C523-4D5A-44AC-8E39-7887214BF19B}"/>
                </a:ext>
              </a:extLst>
            </p:cNvPr>
            <p:cNvSpPr/>
            <p:nvPr/>
          </p:nvSpPr>
          <p:spPr>
            <a:xfrm>
              <a:off x="7424413" y="902844"/>
              <a:ext cx="383951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baseline="3000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 Current vs Z at Capture Solenoid</a:t>
              </a:r>
            </a:p>
            <a:p>
              <a:pPr algn="ctr"/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and  1</a:t>
              </a:r>
              <a:r>
                <a:rPr lang="en-US" baseline="30000">
                  <a:latin typeface="Arial" panose="020B0604020202020204" pitchFamily="34" charset="0"/>
                  <a:cs typeface="Arial" panose="020B0604020202020204" pitchFamily="34" charset="0"/>
                </a:rPr>
                <a:t>st</a:t>
              </a:r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 Cavity</a:t>
              </a:r>
            </a:p>
          </p:txBody>
        </p:sp>
      </p:grp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A313B40E-93A1-4226-A6C0-EAE4B5B18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A. Ushakov “Concept of a Positron Source at Ce</a:t>
            </a:r>
            <a:r>
              <a:rPr lang="en-US" baseline="30000" dirty="0"/>
              <a:t>+</a:t>
            </a:r>
            <a:r>
              <a:rPr lang="en-US" dirty="0"/>
              <a:t>BAF”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4696C8D1-B519-4F4F-87C7-12A2BAD43F07}"/>
              </a:ext>
            </a:extLst>
          </p:cNvPr>
          <p:cNvSpPr txBox="1">
            <a:spLocks/>
          </p:cNvSpPr>
          <p:nvPr/>
        </p:nvSpPr>
        <p:spPr>
          <a:xfrm>
            <a:off x="6720767" y="6459378"/>
            <a:ext cx="3392498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2024 Summer Hall A/C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1752132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36368"/>
            <a:ext cx="11617351" cy="487490"/>
          </a:xfrm>
        </p:spPr>
        <p:txBody>
          <a:bodyPr>
            <a:normAutofit/>
          </a:bodyPr>
          <a:lstStyle/>
          <a:p>
            <a:r>
              <a:rPr lang="en-US" dirty="0"/>
              <a:t>e</a:t>
            </a:r>
            <a:r>
              <a:rPr lang="en-US" baseline="30000" dirty="0"/>
              <a:t>+</a:t>
            </a:r>
            <a:r>
              <a:rPr lang="en-US" dirty="0"/>
              <a:t> Current and Energy Spread at Exit of C100 </a:t>
            </a:r>
            <a:r>
              <a:rPr lang="en-US" dirty="0">
                <a:latin typeface="Arial" panose="020B0604020202020204" pitchFamily="34" charset="0"/>
              </a:rPr>
              <a:t>vs Aperture Size of Collimator #1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5779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04A755-67DB-403A-BEDD-B6B9FBBFA13A}"/>
              </a:ext>
            </a:extLst>
          </p:cNvPr>
          <p:cNvSpPr/>
          <p:nvPr/>
        </p:nvSpPr>
        <p:spPr>
          <a:xfrm>
            <a:off x="7145102" y="1394717"/>
            <a:ext cx="40191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Energy Spread vs Aperture Size (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Collimator #1 </a:t>
            </a:r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772ECD-5B95-40AD-B27A-488035F59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009" y="2131187"/>
            <a:ext cx="4589552" cy="30646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E649B6-DA54-4505-BF15-73FFD121F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03" y="2131187"/>
            <a:ext cx="4631300" cy="306461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7C19845-CE40-4CB5-B814-30EEDDF2BC25}"/>
              </a:ext>
            </a:extLst>
          </p:cNvPr>
          <p:cNvSpPr/>
          <p:nvPr/>
        </p:nvSpPr>
        <p:spPr>
          <a:xfrm>
            <a:off x="1549360" y="1406142"/>
            <a:ext cx="35766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Current vs Aperture Size (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Collimator #1 </a:t>
            </a:r>
            <a:endParaRPr lang="en-US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2E650C-661F-4938-B649-65484E4AD27C}"/>
              </a:ext>
            </a:extLst>
          </p:cNvPr>
          <p:cNvSpPr/>
          <p:nvPr/>
        </p:nvSpPr>
        <p:spPr>
          <a:xfrm>
            <a:off x="1888395" y="5508403"/>
            <a:ext cx="2898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2.2 cm) = 50.8 nA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ED46-1793-4E75-895C-3CD3078F1C84}"/>
              </a:ext>
            </a:extLst>
          </p:cNvPr>
          <p:cNvSpPr/>
          <p:nvPr/>
        </p:nvSpPr>
        <p:spPr>
          <a:xfrm>
            <a:off x="7725421" y="5508403"/>
            <a:ext cx="2858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2.2 cm) = 1%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D265BE74-3352-4285-9DEF-309C8D47E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A. Ushakov “Concept of a Positron Source at Ce</a:t>
            </a:r>
            <a:r>
              <a:rPr lang="en-US" baseline="30000" dirty="0"/>
              <a:t>+</a:t>
            </a:r>
            <a:r>
              <a:rPr lang="en-US" dirty="0"/>
              <a:t>BAF”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86A16AF1-BF3B-4424-9431-4EAA3328F260}"/>
              </a:ext>
            </a:extLst>
          </p:cNvPr>
          <p:cNvSpPr txBox="1">
            <a:spLocks/>
          </p:cNvSpPr>
          <p:nvPr/>
        </p:nvSpPr>
        <p:spPr>
          <a:xfrm>
            <a:off x="6720767" y="6459378"/>
            <a:ext cx="3392498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2024 Summer Hall A/C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17476538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403A948-18BA-4790-AA73-2B8A9F79CC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93"/>
          <a:stretch/>
        </p:blipFill>
        <p:spPr>
          <a:xfrm>
            <a:off x="8313791" y="1681613"/>
            <a:ext cx="3613771" cy="40486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A52444-DCF5-4B43-8784-64E1D87377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93"/>
          <a:stretch/>
        </p:blipFill>
        <p:spPr>
          <a:xfrm>
            <a:off x="4186295" y="1693307"/>
            <a:ext cx="3613771" cy="4048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F3E356-5F9D-4493-9D8B-58C2511FD3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716"/>
          <a:stretch/>
        </p:blipFill>
        <p:spPr>
          <a:xfrm>
            <a:off x="196608" y="1693308"/>
            <a:ext cx="3586249" cy="404861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27BDAB-ECE6-E44E-B86B-16D399493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56E1D59B-5057-744E-995A-C743941C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54621"/>
            <a:ext cx="11285837" cy="487490"/>
          </a:xfrm>
        </p:spPr>
        <p:txBody>
          <a:bodyPr>
            <a:normAutofit/>
          </a:bodyPr>
          <a:lstStyle/>
          <a:p>
            <a:r>
              <a:rPr lang="en-US"/>
              <a:t>XX’ Phase Space after Collimator #1 and before/after Cryomodule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4CC0A6-EDF8-4D82-8440-763D329B0639}"/>
              </a:ext>
            </a:extLst>
          </p:cNvPr>
          <p:cNvSpPr txBox="1"/>
          <p:nvPr/>
        </p:nvSpPr>
        <p:spPr>
          <a:xfrm>
            <a:off x="791661" y="1312281"/>
            <a:ext cx="2983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After Collimator #1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2250E6-08C2-4173-A5C0-6658E50C2613}"/>
              </a:ext>
            </a:extLst>
          </p:cNvPr>
          <p:cNvSpPr txBox="1"/>
          <p:nvPr/>
        </p:nvSpPr>
        <p:spPr>
          <a:xfrm>
            <a:off x="4902276" y="1323976"/>
            <a:ext cx="2983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At Entrance of C100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FAA079-FD20-4270-BF07-39EEB687F23B}"/>
              </a:ext>
            </a:extLst>
          </p:cNvPr>
          <p:cNvSpPr txBox="1"/>
          <p:nvPr/>
        </p:nvSpPr>
        <p:spPr>
          <a:xfrm>
            <a:off x="8995866" y="1312281"/>
            <a:ext cx="2836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At Exit of C100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BF5A3A-9F2F-48C9-AA6D-E9A217122CF9}"/>
              </a:ext>
            </a:extLst>
          </p:cNvPr>
          <p:cNvSpPr txBox="1"/>
          <p:nvPr/>
        </p:nvSpPr>
        <p:spPr>
          <a:xfrm>
            <a:off x="9821014" y="5730225"/>
            <a:ext cx="2106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n-US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nx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1.4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mm·rad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n-US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1.8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mm·rad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C30837D3-5A2C-417C-8708-ED56C3169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A. Ushakov “Concept of a Positron Source at Ce</a:t>
            </a:r>
            <a:r>
              <a:rPr lang="en-US" baseline="30000" dirty="0"/>
              <a:t>+</a:t>
            </a:r>
            <a:r>
              <a:rPr lang="en-US" dirty="0"/>
              <a:t>BAF”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432B93EE-F467-4555-9E26-1C119292BB9D}"/>
              </a:ext>
            </a:extLst>
          </p:cNvPr>
          <p:cNvSpPr txBox="1">
            <a:spLocks/>
          </p:cNvSpPr>
          <p:nvPr/>
        </p:nvSpPr>
        <p:spPr>
          <a:xfrm>
            <a:off x="6720767" y="6459378"/>
            <a:ext cx="3392498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2024 Summer Hall A/C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39411960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A8A879-D7D5-4F62-8B50-19CF77010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597" y="1139282"/>
            <a:ext cx="5720954" cy="39210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3" y="136368"/>
            <a:ext cx="11164412" cy="487490"/>
          </a:xfrm>
        </p:spPr>
        <p:txBody>
          <a:bodyPr>
            <a:normAutofit/>
          </a:bodyPr>
          <a:lstStyle/>
          <a:p>
            <a:r>
              <a:rPr lang="en-US" dirty="0"/>
              <a:t>XX’ Phase Space of All e</a:t>
            </a:r>
            <a:r>
              <a:rPr lang="en-US" baseline="30000" dirty="0"/>
              <a:t>+</a:t>
            </a:r>
            <a:r>
              <a:rPr lang="en-US" dirty="0"/>
              <a:t> at Target Exit and Target e</a:t>
            </a:r>
            <a:r>
              <a:rPr lang="en-US" baseline="30000" dirty="0"/>
              <a:t>+</a:t>
            </a:r>
            <a:r>
              <a:rPr lang="en-US" dirty="0"/>
              <a:t> “Alive” at C100 Exit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5779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04A755-67DB-403A-BEDD-B6B9FBBFA13A}"/>
              </a:ext>
            </a:extLst>
          </p:cNvPr>
          <p:cNvSpPr/>
          <p:nvPr/>
        </p:nvSpPr>
        <p:spPr>
          <a:xfrm>
            <a:off x="7599406" y="858983"/>
            <a:ext cx="3147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+mj-lt"/>
              </a:rPr>
              <a:t>Target e</a:t>
            </a:r>
            <a:r>
              <a:rPr lang="en-US" baseline="30000" dirty="0">
                <a:latin typeface="+mj-lt"/>
              </a:rPr>
              <a:t>+</a:t>
            </a:r>
            <a:r>
              <a:rPr lang="en-US" dirty="0">
                <a:latin typeface="+mj-lt"/>
              </a:rPr>
              <a:t> “Alive” at C100 Exit</a:t>
            </a:r>
            <a:endParaRPr lang="en-US" sz="1400" dirty="0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C19845-CE40-4CB5-B814-30EEDDF2BC25}"/>
              </a:ext>
            </a:extLst>
          </p:cNvPr>
          <p:cNvSpPr/>
          <p:nvPr/>
        </p:nvSpPr>
        <p:spPr>
          <a:xfrm>
            <a:off x="1721264" y="891988"/>
            <a:ext cx="2937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 Positrons at Target Exit 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A2E650C-661F-4938-B649-65484E4AD27C}"/>
                  </a:ext>
                </a:extLst>
              </p:cNvPr>
              <p:cNvSpPr/>
              <p:nvPr/>
            </p:nvSpPr>
            <p:spPr>
              <a:xfrm>
                <a:off x="2097040" y="5211229"/>
                <a:ext cx="2186175" cy="10002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>
                    <a:latin typeface="+mj-lt"/>
                    <a:cs typeface="Times New Roman" panose="02020603050405020304" pitchFamily="18" charset="0"/>
                  </a:rPr>
                  <a:t>  = 1.2 mm</a:t>
                </a:r>
              </a:p>
              <a:p>
                <a:pPr algn="ctr"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acc>
                          <m:accPr>
                            <m:chr m:val="̇"/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acc>
                      </m:sub>
                    </m:sSub>
                  </m:oMath>
                </a14:m>
                <a:r>
                  <a:rPr lang="en-US" dirty="0">
                    <a:latin typeface="+mj-lt"/>
                    <a:cs typeface="Times New Roman" panose="02020603050405020304" pitchFamily="18" charset="0"/>
                  </a:rPr>
                  <a:t>  = 27.8 deg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>
                    <a:latin typeface="+mj-lt"/>
                    <a:cs typeface="Times New Roman" panose="02020603050405020304" pitchFamily="18" charset="0"/>
                  </a:rPr>
                  <a:t>  = 14.7 </a:t>
                </a:r>
                <a:r>
                  <a:rPr lang="en-US" dirty="0" err="1">
                    <a:latin typeface="+mj-lt"/>
                    <a:cs typeface="Times New Roman" panose="02020603050405020304" pitchFamily="18" charset="0"/>
                  </a:rPr>
                  <a:t>mm·rad</a:t>
                </a:r>
                <a:r>
                  <a:rPr lang="en-US" dirty="0">
                    <a:latin typeface="+mj-lt"/>
                    <a:cs typeface="Times New Roman" panose="02020603050405020304" pitchFamily="18" charset="0"/>
                  </a:rPr>
                  <a:t> </a:t>
                </a:r>
                <a:endParaRPr lang="en-US" sz="1400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A2E650C-661F-4938-B649-65484E4AD2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7040" y="5211229"/>
                <a:ext cx="2186175" cy="1000274"/>
              </a:xfrm>
              <a:prstGeom prst="rect">
                <a:avLst/>
              </a:prstGeom>
              <a:blipFill>
                <a:blip r:embed="rId4"/>
                <a:stretch>
                  <a:fillRect t="-3659" b="-9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D265BE74-3352-4285-9DEF-309C8D47E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A. Ushakov “Concept of a Positron Source at Ce</a:t>
            </a:r>
            <a:r>
              <a:rPr lang="en-US" baseline="30000" dirty="0"/>
              <a:t>+</a:t>
            </a:r>
            <a:r>
              <a:rPr lang="en-US" dirty="0"/>
              <a:t>BAF”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86A16AF1-BF3B-4424-9431-4EAA3328F260}"/>
              </a:ext>
            </a:extLst>
          </p:cNvPr>
          <p:cNvSpPr txBox="1">
            <a:spLocks/>
          </p:cNvSpPr>
          <p:nvPr/>
        </p:nvSpPr>
        <p:spPr>
          <a:xfrm>
            <a:off x="6720767" y="6459378"/>
            <a:ext cx="3392498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2024 Summer Hall A/C Collaboration Meeting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5EC156-AE1C-4EC2-B62A-C375DFA8CF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7104" y="1261873"/>
            <a:ext cx="5365980" cy="37730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1665550-345C-4853-BD59-CB414FA1B81E}"/>
                  </a:ext>
                </a:extLst>
              </p:cNvPr>
              <p:cNvSpPr/>
              <p:nvPr/>
            </p:nvSpPr>
            <p:spPr>
              <a:xfrm>
                <a:off x="7741032" y="5211229"/>
                <a:ext cx="2978123" cy="10002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>
                    <a:latin typeface="+mj-lt"/>
                    <a:cs typeface="Times New Roman" panose="02020603050405020304" pitchFamily="18" charset="0"/>
                  </a:rPr>
                  <a:t>  = 0.7 mm,  |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i="1" dirty="0">
                    <a:latin typeface="+mj-lt"/>
                    <a:cs typeface="Times New Roman" panose="02020603050405020304" pitchFamily="18" charset="0"/>
                  </a:rPr>
                  <a:t>| </a:t>
                </a:r>
                <a:r>
                  <a:rPr lang="en-US" dirty="0">
                    <a:latin typeface="+mj-lt"/>
                    <a:cs typeface="Times New Roman" panose="02020603050405020304" pitchFamily="18" charset="0"/>
                  </a:rPr>
                  <a:t>&lt; 2.2 mm</a:t>
                </a:r>
              </a:p>
              <a:p>
                <a:pPr algn="ctr"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acc>
                          <m:accPr>
                            <m:chr m:val="̇"/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acc>
                      </m:sub>
                    </m:sSub>
                  </m:oMath>
                </a14:m>
                <a:r>
                  <a:rPr lang="en-US" dirty="0">
                    <a:latin typeface="+mj-lt"/>
                    <a:cs typeface="Times New Roman" panose="02020603050405020304" pitchFamily="18" charset="0"/>
                  </a:rPr>
                  <a:t>  = 1.4 deg,  |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i="1" dirty="0">
                    <a:latin typeface="+mj-lt"/>
                    <a:cs typeface="Times New Roman" panose="02020603050405020304" pitchFamily="18" charset="0"/>
                  </a:rPr>
                  <a:t>| </a:t>
                </a:r>
                <a:r>
                  <a:rPr lang="en-US" dirty="0">
                    <a:latin typeface="+mj-lt"/>
                    <a:cs typeface="Times New Roman" panose="02020603050405020304" pitchFamily="18" charset="0"/>
                  </a:rPr>
                  <a:t>&lt; 3.2 deg</a:t>
                </a:r>
              </a:p>
              <a:p>
                <a:pPr algn="ctr"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>
                    <a:latin typeface="+mj-lt"/>
                    <a:cs typeface="Times New Roman" panose="02020603050405020304" pitchFamily="18" charset="0"/>
                  </a:rPr>
                  <a:t>  = 1.4 </a:t>
                </a:r>
                <a:r>
                  <a:rPr lang="en-US" dirty="0" err="1">
                    <a:latin typeface="+mj-lt"/>
                    <a:cs typeface="Times New Roman" panose="02020603050405020304" pitchFamily="18" charset="0"/>
                  </a:rPr>
                  <a:t>mm·rad</a:t>
                </a:r>
                <a:r>
                  <a:rPr lang="en-US" dirty="0">
                    <a:latin typeface="+mj-lt"/>
                    <a:cs typeface="Times New Roman" panose="02020603050405020304" pitchFamily="18" charset="0"/>
                  </a:rPr>
                  <a:t> </a:t>
                </a:r>
                <a:endParaRPr lang="en-US" sz="1400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1665550-345C-4853-BD59-CB414FA1B8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1032" y="5211229"/>
                <a:ext cx="2978123" cy="1000274"/>
              </a:xfrm>
              <a:prstGeom prst="rect">
                <a:avLst/>
              </a:prstGeom>
              <a:blipFill>
                <a:blip r:embed="rId6"/>
                <a:stretch>
                  <a:fillRect t="-3659" r="-1434" b="-9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00346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36368"/>
            <a:ext cx="11685619" cy="487490"/>
          </a:xfrm>
        </p:spPr>
        <p:txBody>
          <a:bodyPr>
            <a:normAutofit/>
          </a:bodyPr>
          <a:lstStyle/>
          <a:p>
            <a:r>
              <a:rPr lang="en-US" dirty="0"/>
              <a:t>Energy Spectrum of All e</a:t>
            </a:r>
            <a:r>
              <a:rPr lang="en-US" baseline="30000" dirty="0"/>
              <a:t>+</a:t>
            </a:r>
            <a:r>
              <a:rPr lang="en-US" dirty="0"/>
              <a:t> at Target Exit and Target e</a:t>
            </a:r>
            <a:r>
              <a:rPr lang="en-US" baseline="30000" dirty="0"/>
              <a:t>+</a:t>
            </a:r>
            <a:r>
              <a:rPr lang="en-US" dirty="0"/>
              <a:t> “Alive” at C100 Exit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5779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A2E650C-661F-4938-B649-65484E4AD27C}"/>
                  </a:ext>
                </a:extLst>
              </p:cNvPr>
              <p:cNvSpPr/>
              <p:nvPr/>
            </p:nvSpPr>
            <p:spPr>
              <a:xfrm>
                <a:off x="8043433" y="2275619"/>
                <a:ext cx="3342582" cy="10432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0070C0"/>
                    </a:solidFill>
                    <a:latin typeface="+mj-lt"/>
                    <a:cs typeface="Times New Roman" panose="02020603050405020304" pitchFamily="18" charset="0"/>
                  </a:rPr>
                  <a:t>All positrons at target exit</a:t>
                </a: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𝑘𝑖𝑛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>
                    <a:solidFill>
                      <a:srgbClr val="0070C0"/>
                    </a:solidFill>
                    <a:latin typeface="+mj-lt"/>
                    <a:cs typeface="Times New Roman" panose="02020603050405020304" pitchFamily="18" charset="0"/>
                  </a:rPr>
                  <a:t>  = 17.0 MeV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en-US" sz="20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𝑘𝑖𝑛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000" dirty="0">
                    <a:solidFill>
                      <a:srgbClr val="0070C0"/>
                    </a:solidFill>
                    <a:latin typeface="+mj-lt"/>
                    <a:cs typeface="Times New Roman" panose="02020603050405020304" pitchFamily="18" charset="0"/>
                  </a:rPr>
                  <a:t>  = 15.9 MeV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A2E650C-661F-4938-B649-65484E4AD2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3433" y="2275619"/>
                <a:ext cx="3342582" cy="1043299"/>
              </a:xfrm>
              <a:prstGeom prst="rect">
                <a:avLst/>
              </a:prstGeom>
              <a:blipFill>
                <a:blip r:embed="rId3"/>
                <a:stretch>
                  <a:fillRect l="-1457" t="-2339" r="-1275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D265BE74-3352-4285-9DEF-309C8D47E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A. Ushakov “Concept of a Positron Source at Ce</a:t>
            </a:r>
            <a:r>
              <a:rPr lang="en-US" baseline="30000" dirty="0"/>
              <a:t>+</a:t>
            </a:r>
            <a:r>
              <a:rPr lang="en-US" dirty="0"/>
              <a:t>BAF”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86A16AF1-BF3B-4424-9431-4EAA3328F260}"/>
              </a:ext>
            </a:extLst>
          </p:cNvPr>
          <p:cNvSpPr txBox="1">
            <a:spLocks/>
          </p:cNvSpPr>
          <p:nvPr/>
        </p:nvSpPr>
        <p:spPr>
          <a:xfrm>
            <a:off x="6720767" y="6459378"/>
            <a:ext cx="3392498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2024 Summer Hall A/C Collaboration Meeting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47E4E4-7912-4EC3-BA35-5BB30CED3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06" y="1509372"/>
            <a:ext cx="6896637" cy="45626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F8E3613-C25A-4873-B981-895C76C33E1A}"/>
                  </a:ext>
                </a:extLst>
              </p:cNvPr>
              <p:cNvSpPr/>
              <p:nvPr/>
            </p:nvSpPr>
            <p:spPr>
              <a:xfrm>
                <a:off x="7817314" y="3836705"/>
                <a:ext cx="3794821" cy="10432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FF0000"/>
                    </a:solidFill>
                    <a:latin typeface="+mj-lt"/>
                  </a:rPr>
                  <a:t>Target e</a:t>
                </a:r>
                <a:r>
                  <a:rPr lang="en-US" sz="2000" b="1" baseline="30000" dirty="0">
                    <a:solidFill>
                      <a:srgbClr val="FF0000"/>
                    </a:solidFill>
                    <a:latin typeface="+mj-lt"/>
                  </a:rPr>
                  <a:t>+</a:t>
                </a:r>
                <a:r>
                  <a:rPr lang="en-US" sz="2000" b="1" dirty="0">
                    <a:solidFill>
                      <a:srgbClr val="FF0000"/>
                    </a:solidFill>
                    <a:latin typeface="+mj-lt"/>
                  </a:rPr>
                  <a:t> “Alive” at C100 Exit </a:t>
                </a:r>
                <a:endParaRPr lang="en-US" sz="2000" b="1" i="1" dirty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𝑘𝑖𝑛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+mj-lt"/>
                    <a:cs typeface="Times New Roman" panose="02020603050405020304" pitchFamily="18" charset="0"/>
                  </a:rPr>
                  <a:t>  = 66.7 MeV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en-US" sz="2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𝑘𝑖𝑛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+mj-lt"/>
                    <a:cs typeface="Times New Roman" panose="02020603050405020304" pitchFamily="18" charset="0"/>
                  </a:rPr>
                  <a:t>  = 1.6 MeV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F8E3613-C25A-4873-B981-895C76C33E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7314" y="3836705"/>
                <a:ext cx="3794821" cy="1043299"/>
              </a:xfrm>
              <a:prstGeom prst="rect">
                <a:avLst/>
              </a:prstGeom>
              <a:blipFill>
                <a:blip r:embed="rId5"/>
                <a:stretch>
                  <a:fillRect l="-1124" t="-2326" r="-1124" b="-6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5644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D9E40-E82D-DB4E-92E6-34EEE2C2B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Turning the LERF into a Positron Injector Facility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8F98D6-22C1-D14C-A3BE-D9936C34A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1513E06-B8CE-4F30-BA77-B84B222F5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5489" y="1458522"/>
            <a:ext cx="2480577" cy="141568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6" name="Rectangle 39">
            <a:extLst>
              <a:ext uri="{FF2B5EF4-FFF2-40B4-BE49-F238E27FC236}">
                <a16:creationId xmlns:a16="http://schemas.microsoft.com/office/drawing/2014/main" id="{D6626704-2EEF-484F-A78A-49B033604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4458" y="948157"/>
            <a:ext cx="145822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400" b="1">
                <a:solidFill>
                  <a:srgbClr val="7030A0"/>
                </a:solidFill>
              </a:rPr>
              <a:t>New Beamline</a:t>
            </a:r>
            <a:br>
              <a:rPr lang="en-US" sz="1400" b="1">
                <a:solidFill>
                  <a:srgbClr val="7030A0"/>
                </a:solidFill>
              </a:rPr>
            </a:br>
            <a:r>
              <a:rPr lang="en-US" sz="1400" b="1">
                <a:solidFill>
                  <a:srgbClr val="7030A0"/>
                </a:solidFill>
              </a:rPr>
              <a:t>to CEBAF Tunnel</a:t>
            </a:r>
          </a:p>
        </p:txBody>
      </p:sp>
      <p:sp>
        <p:nvSpPr>
          <p:cNvPr id="22" name="AutoShape 3">
            <a:extLst>
              <a:ext uri="{FF2B5EF4-FFF2-40B4-BE49-F238E27FC236}">
                <a16:creationId xmlns:a16="http://schemas.microsoft.com/office/drawing/2014/main" id="{C96ABA4C-3B82-4347-81D5-A7C427E6562B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37067" y="1495799"/>
            <a:ext cx="8353730" cy="3765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32EA80D6-5D3A-4D4C-9B63-FAA424601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7" y="1657168"/>
            <a:ext cx="9076266" cy="412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Freeform 7">
            <a:extLst>
              <a:ext uri="{FF2B5EF4-FFF2-40B4-BE49-F238E27FC236}">
                <a16:creationId xmlns:a16="http://schemas.microsoft.com/office/drawing/2014/main" id="{FBF5ADA7-CADB-4B07-B0AC-F0E9C44DFB91}"/>
              </a:ext>
            </a:extLst>
          </p:cNvPr>
          <p:cNvSpPr>
            <a:spLocks/>
          </p:cNvSpPr>
          <p:nvPr/>
        </p:nvSpPr>
        <p:spPr bwMode="auto">
          <a:xfrm>
            <a:off x="6586281" y="3416093"/>
            <a:ext cx="1043031" cy="401406"/>
          </a:xfrm>
          <a:custGeom>
            <a:avLst/>
            <a:gdLst>
              <a:gd name="T0" fmla="*/ 0 w 1471"/>
              <a:gd name="T1" fmla="*/ 0 h 533"/>
              <a:gd name="T2" fmla="*/ 0 w 1471"/>
              <a:gd name="T3" fmla="*/ 0 h 533"/>
              <a:gd name="T4" fmla="*/ 953 w 1471"/>
              <a:gd name="T5" fmla="*/ 77 h 533"/>
              <a:gd name="T6" fmla="*/ 1465 w 1471"/>
              <a:gd name="T7" fmla="*/ 315 h 533"/>
              <a:gd name="T8" fmla="*/ 1383 w 1471"/>
              <a:gd name="T9" fmla="*/ 533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71" h="533">
                <a:moveTo>
                  <a:pt x="0" y="0"/>
                </a:moveTo>
                <a:lnTo>
                  <a:pt x="0" y="0"/>
                </a:lnTo>
                <a:cubicBezTo>
                  <a:pt x="353" y="27"/>
                  <a:pt x="855" y="60"/>
                  <a:pt x="953" y="77"/>
                </a:cubicBezTo>
                <a:cubicBezTo>
                  <a:pt x="1052" y="94"/>
                  <a:pt x="1399" y="123"/>
                  <a:pt x="1465" y="315"/>
                </a:cubicBezTo>
                <a:cubicBezTo>
                  <a:pt x="1471" y="384"/>
                  <a:pt x="1465" y="399"/>
                  <a:pt x="1383" y="533"/>
                </a:cubicBezTo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8">
            <a:extLst>
              <a:ext uri="{FF2B5EF4-FFF2-40B4-BE49-F238E27FC236}">
                <a16:creationId xmlns:a16="http://schemas.microsoft.com/office/drawing/2014/main" id="{D35A1EAE-F1E1-43C0-BC9B-59391E49AA81}"/>
              </a:ext>
            </a:extLst>
          </p:cNvPr>
          <p:cNvSpPr>
            <a:spLocks/>
          </p:cNvSpPr>
          <p:nvPr/>
        </p:nvSpPr>
        <p:spPr bwMode="auto">
          <a:xfrm>
            <a:off x="6586281" y="3416093"/>
            <a:ext cx="1043031" cy="401406"/>
          </a:xfrm>
          <a:custGeom>
            <a:avLst/>
            <a:gdLst>
              <a:gd name="T0" fmla="*/ 0 w 1471"/>
              <a:gd name="T1" fmla="*/ 0 h 533"/>
              <a:gd name="T2" fmla="*/ 0 w 1471"/>
              <a:gd name="T3" fmla="*/ 0 h 533"/>
              <a:gd name="T4" fmla="*/ 953 w 1471"/>
              <a:gd name="T5" fmla="*/ 77 h 533"/>
              <a:gd name="T6" fmla="*/ 1465 w 1471"/>
              <a:gd name="T7" fmla="*/ 315 h 533"/>
              <a:gd name="T8" fmla="*/ 1383 w 1471"/>
              <a:gd name="T9" fmla="*/ 533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71" h="533">
                <a:moveTo>
                  <a:pt x="0" y="0"/>
                </a:moveTo>
                <a:lnTo>
                  <a:pt x="0" y="0"/>
                </a:lnTo>
                <a:cubicBezTo>
                  <a:pt x="353" y="27"/>
                  <a:pt x="855" y="60"/>
                  <a:pt x="953" y="77"/>
                </a:cubicBezTo>
                <a:cubicBezTo>
                  <a:pt x="1052" y="94"/>
                  <a:pt x="1399" y="123"/>
                  <a:pt x="1465" y="315"/>
                </a:cubicBezTo>
                <a:cubicBezTo>
                  <a:pt x="1471" y="384"/>
                  <a:pt x="1465" y="399"/>
                  <a:pt x="1383" y="533"/>
                </a:cubicBezTo>
              </a:path>
            </a:pathLst>
          </a:custGeom>
          <a:noFill/>
          <a:ln w="50800" cap="flat">
            <a:solidFill>
              <a:srgbClr val="00B05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id="{44E26AD1-69AB-4724-BAA5-BF3E0BD18206}"/>
              </a:ext>
            </a:extLst>
          </p:cNvPr>
          <p:cNvSpPr>
            <a:spLocks/>
          </p:cNvSpPr>
          <p:nvPr/>
        </p:nvSpPr>
        <p:spPr bwMode="auto">
          <a:xfrm>
            <a:off x="2340196" y="4231008"/>
            <a:ext cx="4686054" cy="18155"/>
          </a:xfrm>
          <a:custGeom>
            <a:avLst/>
            <a:gdLst>
              <a:gd name="T0" fmla="*/ 0 w 6608"/>
              <a:gd name="T1" fmla="*/ 24 h 24"/>
              <a:gd name="T2" fmla="*/ 0 w 6608"/>
              <a:gd name="T3" fmla="*/ 24 h 24"/>
              <a:gd name="T4" fmla="*/ 6608 w 6608"/>
              <a:gd name="T5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608" h="24">
                <a:moveTo>
                  <a:pt x="0" y="24"/>
                </a:moveTo>
                <a:lnTo>
                  <a:pt x="0" y="24"/>
                </a:lnTo>
                <a:lnTo>
                  <a:pt x="6608" y="0"/>
                </a:lnTo>
              </a:path>
            </a:pathLst>
          </a:custGeom>
          <a:noFill/>
          <a:ln w="50800" cap="flat">
            <a:solidFill>
              <a:srgbClr val="00B0F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10">
            <a:extLst>
              <a:ext uri="{FF2B5EF4-FFF2-40B4-BE49-F238E27FC236}">
                <a16:creationId xmlns:a16="http://schemas.microsoft.com/office/drawing/2014/main" id="{28E1ED9F-2C04-40FD-9FF2-89EE6CEF91CC}"/>
              </a:ext>
            </a:extLst>
          </p:cNvPr>
          <p:cNvSpPr>
            <a:spLocks/>
          </p:cNvSpPr>
          <p:nvPr/>
        </p:nvSpPr>
        <p:spPr bwMode="auto">
          <a:xfrm>
            <a:off x="1792131" y="3258758"/>
            <a:ext cx="591683" cy="992421"/>
          </a:xfrm>
          <a:custGeom>
            <a:avLst/>
            <a:gdLst>
              <a:gd name="T0" fmla="*/ 833 w 833"/>
              <a:gd name="T1" fmla="*/ 1314 h 1314"/>
              <a:gd name="T2" fmla="*/ 833 w 833"/>
              <a:gd name="T3" fmla="*/ 1314 h 1314"/>
              <a:gd name="T4" fmla="*/ 0 w 833"/>
              <a:gd name="T5" fmla="*/ 0 h 1314"/>
              <a:gd name="T6" fmla="*/ 833 w 833"/>
              <a:gd name="T7" fmla="*/ 0 h 1314"/>
              <a:gd name="T8" fmla="*/ 833 w 833"/>
              <a:gd name="T9" fmla="*/ 1314 h 1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3" h="1314">
                <a:moveTo>
                  <a:pt x="833" y="1314"/>
                </a:moveTo>
                <a:lnTo>
                  <a:pt x="833" y="1314"/>
                </a:lnTo>
                <a:cubicBezTo>
                  <a:pt x="373" y="1314"/>
                  <a:pt x="0" y="726"/>
                  <a:pt x="0" y="0"/>
                </a:cubicBezTo>
                <a:lnTo>
                  <a:pt x="833" y="0"/>
                </a:lnTo>
                <a:lnTo>
                  <a:pt x="833" y="1314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11">
            <a:extLst>
              <a:ext uri="{FF2B5EF4-FFF2-40B4-BE49-F238E27FC236}">
                <a16:creationId xmlns:a16="http://schemas.microsoft.com/office/drawing/2014/main" id="{A90A8CEC-CCE7-435F-86AD-93607C3C516C}"/>
              </a:ext>
            </a:extLst>
          </p:cNvPr>
          <p:cNvSpPr>
            <a:spLocks/>
          </p:cNvSpPr>
          <p:nvPr/>
        </p:nvSpPr>
        <p:spPr bwMode="auto">
          <a:xfrm>
            <a:off x="1792131" y="3258758"/>
            <a:ext cx="591683" cy="992421"/>
          </a:xfrm>
          <a:custGeom>
            <a:avLst/>
            <a:gdLst>
              <a:gd name="T0" fmla="*/ 833 w 833"/>
              <a:gd name="T1" fmla="*/ 1314 h 1314"/>
              <a:gd name="T2" fmla="*/ 833 w 833"/>
              <a:gd name="T3" fmla="*/ 1314 h 1314"/>
              <a:gd name="T4" fmla="*/ 0 w 833"/>
              <a:gd name="T5" fmla="*/ 0 h 1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33" h="1314">
                <a:moveTo>
                  <a:pt x="833" y="1314"/>
                </a:moveTo>
                <a:lnTo>
                  <a:pt x="833" y="1314"/>
                </a:lnTo>
                <a:cubicBezTo>
                  <a:pt x="373" y="1314"/>
                  <a:pt x="0" y="726"/>
                  <a:pt x="0" y="0"/>
                </a:cubicBezTo>
              </a:path>
            </a:pathLst>
          </a:custGeom>
          <a:noFill/>
          <a:ln w="50800" cap="flat">
            <a:solidFill>
              <a:srgbClr val="00B0F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12">
            <a:extLst>
              <a:ext uri="{FF2B5EF4-FFF2-40B4-BE49-F238E27FC236}">
                <a16:creationId xmlns:a16="http://schemas.microsoft.com/office/drawing/2014/main" id="{0132C1D4-D341-4CC9-9348-0438C2ACC279}"/>
              </a:ext>
            </a:extLst>
          </p:cNvPr>
          <p:cNvSpPr>
            <a:spLocks/>
          </p:cNvSpPr>
          <p:nvPr/>
        </p:nvSpPr>
        <p:spPr bwMode="auto">
          <a:xfrm>
            <a:off x="1792131" y="2540664"/>
            <a:ext cx="591683" cy="855257"/>
          </a:xfrm>
          <a:custGeom>
            <a:avLst/>
            <a:gdLst>
              <a:gd name="T0" fmla="*/ 833 w 833"/>
              <a:gd name="T1" fmla="*/ 0 h 1133"/>
              <a:gd name="T2" fmla="*/ 833 w 833"/>
              <a:gd name="T3" fmla="*/ 0 h 1133"/>
              <a:gd name="T4" fmla="*/ 0 w 833"/>
              <a:gd name="T5" fmla="*/ 1133 h 1133"/>
              <a:gd name="T6" fmla="*/ 833 w 833"/>
              <a:gd name="T7" fmla="*/ 1133 h 1133"/>
              <a:gd name="T8" fmla="*/ 833 w 833"/>
              <a:gd name="T9" fmla="*/ 0 h 1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3" h="1133">
                <a:moveTo>
                  <a:pt x="833" y="0"/>
                </a:moveTo>
                <a:lnTo>
                  <a:pt x="833" y="0"/>
                </a:lnTo>
                <a:cubicBezTo>
                  <a:pt x="373" y="0"/>
                  <a:pt x="0" y="507"/>
                  <a:pt x="0" y="1133"/>
                </a:cubicBezTo>
                <a:lnTo>
                  <a:pt x="833" y="1133"/>
                </a:lnTo>
                <a:lnTo>
                  <a:pt x="833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13">
            <a:extLst>
              <a:ext uri="{FF2B5EF4-FFF2-40B4-BE49-F238E27FC236}">
                <a16:creationId xmlns:a16="http://schemas.microsoft.com/office/drawing/2014/main" id="{F467BEBE-9C94-4CD2-B842-AD758CE2E0D5}"/>
              </a:ext>
            </a:extLst>
          </p:cNvPr>
          <p:cNvSpPr>
            <a:spLocks/>
          </p:cNvSpPr>
          <p:nvPr/>
        </p:nvSpPr>
        <p:spPr bwMode="auto">
          <a:xfrm>
            <a:off x="1792131" y="2520493"/>
            <a:ext cx="591683" cy="875428"/>
          </a:xfrm>
          <a:custGeom>
            <a:avLst/>
            <a:gdLst>
              <a:gd name="T0" fmla="*/ 833 w 833"/>
              <a:gd name="T1" fmla="*/ 0 h 1133"/>
              <a:gd name="T2" fmla="*/ 833 w 833"/>
              <a:gd name="T3" fmla="*/ 0 h 1133"/>
              <a:gd name="T4" fmla="*/ 0 w 833"/>
              <a:gd name="T5" fmla="*/ 1133 h 1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33" h="1133">
                <a:moveTo>
                  <a:pt x="833" y="0"/>
                </a:moveTo>
                <a:lnTo>
                  <a:pt x="833" y="0"/>
                </a:lnTo>
                <a:cubicBezTo>
                  <a:pt x="373" y="0"/>
                  <a:pt x="0" y="507"/>
                  <a:pt x="0" y="1133"/>
                </a:cubicBezTo>
              </a:path>
            </a:pathLst>
          </a:custGeom>
          <a:noFill/>
          <a:ln w="50800" cap="flat">
            <a:solidFill>
              <a:srgbClr val="00B0F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14">
            <a:extLst>
              <a:ext uri="{FF2B5EF4-FFF2-40B4-BE49-F238E27FC236}">
                <a16:creationId xmlns:a16="http://schemas.microsoft.com/office/drawing/2014/main" id="{BEA291AD-9257-46D4-880F-874876E3D3C8}"/>
              </a:ext>
            </a:extLst>
          </p:cNvPr>
          <p:cNvSpPr>
            <a:spLocks/>
          </p:cNvSpPr>
          <p:nvPr/>
        </p:nvSpPr>
        <p:spPr bwMode="auto">
          <a:xfrm>
            <a:off x="2302268" y="2520493"/>
            <a:ext cx="614440" cy="0"/>
          </a:xfrm>
          <a:custGeom>
            <a:avLst/>
            <a:gdLst>
              <a:gd name="T0" fmla="*/ 0 w 866"/>
              <a:gd name="T1" fmla="*/ 0 w 866"/>
              <a:gd name="T2" fmla="*/ 866 w 86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866">
                <a:moveTo>
                  <a:pt x="0" y="0"/>
                </a:moveTo>
                <a:lnTo>
                  <a:pt x="0" y="0"/>
                </a:lnTo>
                <a:lnTo>
                  <a:pt x="866" y="0"/>
                </a:lnTo>
              </a:path>
            </a:pathLst>
          </a:custGeom>
          <a:noFill/>
          <a:ln w="50800" cap="flat">
            <a:solidFill>
              <a:srgbClr val="00B0F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15">
            <a:extLst>
              <a:ext uri="{FF2B5EF4-FFF2-40B4-BE49-F238E27FC236}">
                <a16:creationId xmlns:a16="http://schemas.microsoft.com/office/drawing/2014/main" id="{29879BB1-1341-4089-B7B9-2E3D08EC4D3C}"/>
              </a:ext>
            </a:extLst>
          </p:cNvPr>
          <p:cNvSpPr>
            <a:spLocks/>
          </p:cNvSpPr>
          <p:nvPr/>
        </p:nvSpPr>
        <p:spPr bwMode="auto">
          <a:xfrm>
            <a:off x="2916708" y="2459980"/>
            <a:ext cx="269291" cy="58497"/>
          </a:xfrm>
          <a:custGeom>
            <a:avLst/>
            <a:gdLst>
              <a:gd name="T0" fmla="*/ 0 w 379"/>
              <a:gd name="T1" fmla="*/ 79 h 79"/>
              <a:gd name="T2" fmla="*/ 0 w 379"/>
              <a:gd name="T3" fmla="*/ 79 h 79"/>
              <a:gd name="T4" fmla="*/ 379 w 379"/>
              <a:gd name="T5" fmla="*/ 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9" h="79">
                <a:moveTo>
                  <a:pt x="0" y="79"/>
                </a:moveTo>
                <a:lnTo>
                  <a:pt x="0" y="79"/>
                </a:lnTo>
                <a:lnTo>
                  <a:pt x="379" y="0"/>
                </a:lnTo>
              </a:path>
            </a:pathLst>
          </a:custGeom>
          <a:noFill/>
          <a:ln w="50800" cap="flat">
            <a:solidFill>
              <a:srgbClr val="00B0F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16">
            <a:extLst>
              <a:ext uri="{FF2B5EF4-FFF2-40B4-BE49-F238E27FC236}">
                <a16:creationId xmlns:a16="http://schemas.microsoft.com/office/drawing/2014/main" id="{7D142FAD-D5E2-47F9-ABB4-49D012479639}"/>
              </a:ext>
            </a:extLst>
          </p:cNvPr>
          <p:cNvSpPr>
            <a:spLocks/>
          </p:cNvSpPr>
          <p:nvPr/>
        </p:nvSpPr>
        <p:spPr bwMode="auto">
          <a:xfrm>
            <a:off x="7022457" y="3795311"/>
            <a:ext cx="553755" cy="429646"/>
          </a:xfrm>
          <a:custGeom>
            <a:avLst/>
            <a:gdLst>
              <a:gd name="T0" fmla="*/ 0 w 781"/>
              <a:gd name="T1" fmla="*/ 570 h 570"/>
              <a:gd name="T2" fmla="*/ 0 w 781"/>
              <a:gd name="T3" fmla="*/ 570 h 570"/>
              <a:gd name="T4" fmla="*/ 168 w 781"/>
              <a:gd name="T5" fmla="*/ 544 h 570"/>
              <a:gd name="T6" fmla="*/ 508 w 781"/>
              <a:gd name="T7" fmla="*/ 282 h 570"/>
              <a:gd name="T8" fmla="*/ 781 w 781"/>
              <a:gd name="T9" fmla="*/ 0 h 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1" h="570">
                <a:moveTo>
                  <a:pt x="0" y="570"/>
                </a:moveTo>
                <a:lnTo>
                  <a:pt x="0" y="570"/>
                </a:lnTo>
                <a:cubicBezTo>
                  <a:pt x="60" y="563"/>
                  <a:pt x="139" y="558"/>
                  <a:pt x="168" y="544"/>
                </a:cubicBezTo>
                <a:cubicBezTo>
                  <a:pt x="197" y="530"/>
                  <a:pt x="260" y="518"/>
                  <a:pt x="508" y="282"/>
                </a:cubicBezTo>
                <a:cubicBezTo>
                  <a:pt x="598" y="194"/>
                  <a:pt x="616" y="176"/>
                  <a:pt x="781" y="0"/>
                </a:cubicBezTo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17">
            <a:extLst>
              <a:ext uri="{FF2B5EF4-FFF2-40B4-BE49-F238E27FC236}">
                <a16:creationId xmlns:a16="http://schemas.microsoft.com/office/drawing/2014/main" id="{7B9F4F1E-7494-48BF-8EA9-C89A73DD4235}"/>
              </a:ext>
            </a:extLst>
          </p:cNvPr>
          <p:cNvSpPr>
            <a:spLocks/>
          </p:cNvSpPr>
          <p:nvPr/>
        </p:nvSpPr>
        <p:spPr bwMode="auto">
          <a:xfrm>
            <a:off x="7022457" y="3797731"/>
            <a:ext cx="553755" cy="429646"/>
          </a:xfrm>
          <a:custGeom>
            <a:avLst/>
            <a:gdLst>
              <a:gd name="T0" fmla="*/ 0 w 781"/>
              <a:gd name="T1" fmla="*/ 570 h 570"/>
              <a:gd name="T2" fmla="*/ 0 w 781"/>
              <a:gd name="T3" fmla="*/ 570 h 570"/>
              <a:gd name="T4" fmla="*/ 168 w 781"/>
              <a:gd name="T5" fmla="*/ 544 h 570"/>
              <a:gd name="T6" fmla="*/ 508 w 781"/>
              <a:gd name="T7" fmla="*/ 282 h 570"/>
              <a:gd name="T8" fmla="*/ 781 w 781"/>
              <a:gd name="T9" fmla="*/ 0 h 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1" h="570">
                <a:moveTo>
                  <a:pt x="0" y="570"/>
                </a:moveTo>
                <a:lnTo>
                  <a:pt x="0" y="570"/>
                </a:lnTo>
                <a:cubicBezTo>
                  <a:pt x="60" y="563"/>
                  <a:pt x="139" y="558"/>
                  <a:pt x="168" y="544"/>
                </a:cubicBezTo>
                <a:cubicBezTo>
                  <a:pt x="197" y="530"/>
                  <a:pt x="260" y="518"/>
                  <a:pt x="508" y="282"/>
                </a:cubicBezTo>
                <a:cubicBezTo>
                  <a:pt x="598" y="194"/>
                  <a:pt x="616" y="176"/>
                  <a:pt x="781" y="0"/>
                </a:cubicBezTo>
              </a:path>
            </a:pathLst>
          </a:custGeom>
          <a:noFill/>
          <a:ln w="50800" cap="flat">
            <a:solidFill>
              <a:srgbClr val="00B0F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Rectangle 30">
            <a:extLst>
              <a:ext uri="{FF2B5EF4-FFF2-40B4-BE49-F238E27FC236}">
                <a16:creationId xmlns:a16="http://schemas.microsoft.com/office/drawing/2014/main" id="{BEB0D822-F0D3-495B-938B-8490FD259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3167" y="1576483"/>
            <a:ext cx="0" cy="35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Rectangle 31">
            <a:extLst>
              <a:ext uri="{FF2B5EF4-FFF2-40B4-BE49-F238E27FC236}">
                <a16:creationId xmlns:a16="http://schemas.microsoft.com/office/drawing/2014/main" id="{673E31F2-38F2-4C7C-8DE0-5A714332F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3502" y="1576483"/>
            <a:ext cx="0" cy="35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Rectangle 32">
            <a:extLst>
              <a:ext uri="{FF2B5EF4-FFF2-40B4-BE49-F238E27FC236}">
                <a16:creationId xmlns:a16="http://schemas.microsoft.com/office/drawing/2014/main" id="{575E731E-BD10-4822-A8E2-34DA7B056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0913" y="1576483"/>
            <a:ext cx="0" cy="35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Rectangle 33">
            <a:extLst>
              <a:ext uri="{FF2B5EF4-FFF2-40B4-BE49-F238E27FC236}">
                <a16:creationId xmlns:a16="http://schemas.microsoft.com/office/drawing/2014/main" id="{FD4F3E69-622F-4793-BC49-134B09D32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662" y="1576483"/>
            <a:ext cx="0" cy="35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Rectangle 34">
            <a:extLst>
              <a:ext uri="{FF2B5EF4-FFF2-40B4-BE49-F238E27FC236}">
                <a16:creationId xmlns:a16="http://schemas.microsoft.com/office/drawing/2014/main" id="{C1CFC573-5773-4DCF-9C1D-C66FF8C30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7965" y="1576483"/>
            <a:ext cx="0" cy="35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Freeform 38">
            <a:extLst>
              <a:ext uri="{FF2B5EF4-FFF2-40B4-BE49-F238E27FC236}">
                <a16:creationId xmlns:a16="http://schemas.microsoft.com/office/drawing/2014/main" id="{86EA9E98-076C-42DF-BFC3-5BE5F24AD3A6}"/>
              </a:ext>
            </a:extLst>
          </p:cNvPr>
          <p:cNvSpPr>
            <a:spLocks/>
          </p:cNvSpPr>
          <p:nvPr/>
        </p:nvSpPr>
        <p:spPr bwMode="auto">
          <a:xfrm>
            <a:off x="5559422" y="2597866"/>
            <a:ext cx="1380494" cy="474021"/>
          </a:xfrm>
          <a:custGeom>
            <a:avLst/>
            <a:gdLst>
              <a:gd name="T0" fmla="*/ 0 w 786"/>
              <a:gd name="T1" fmla="*/ 0 h 386"/>
              <a:gd name="T2" fmla="*/ 0 w 786"/>
              <a:gd name="T3" fmla="*/ 0 h 386"/>
              <a:gd name="T4" fmla="*/ 786 w 786"/>
              <a:gd name="T5" fmla="*/ 0 h 386"/>
              <a:gd name="T6" fmla="*/ 786 w 786"/>
              <a:gd name="T7" fmla="*/ 386 h 386"/>
              <a:gd name="T8" fmla="*/ 0 w 786"/>
              <a:gd name="T9" fmla="*/ 386 h 386"/>
              <a:gd name="T10" fmla="*/ 0 w 786"/>
              <a:gd name="T11" fmla="*/ 0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86" h="386">
                <a:moveTo>
                  <a:pt x="0" y="0"/>
                </a:moveTo>
                <a:lnTo>
                  <a:pt x="0" y="0"/>
                </a:lnTo>
                <a:lnTo>
                  <a:pt x="786" y="0"/>
                </a:lnTo>
                <a:lnTo>
                  <a:pt x="786" y="386"/>
                </a:lnTo>
                <a:lnTo>
                  <a:pt x="0" y="38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Rectangle 39">
            <a:extLst>
              <a:ext uri="{FF2B5EF4-FFF2-40B4-BE49-F238E27FC236}">
                <a16:creationId xmlns:a16="http://schemas.microsoft.com/office/drawing/2014/main" id="{D628D512-443C-4A1B-B89C-9AFE81D6A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7666" y="2619434"/>
            <a:ext cx="1284006" cy="43088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400" b="1">
                <a:solidFill>
                  <a:srgbClr val="C00000"/>
                </a:solidFill>
              </a:rPr>
              <a:t>New e</a:t>
            </a:r>
            <a:r>
              <a:rPr lang="en-US" sz="1400" b="1" baseline="30000">
                <a:solidFill>
                  <a:srgbClr val="C00000"/>
                </a:solidFill>
              </a:rPr>
              <a:t>+</a:t>
            </a:r>
            <a:r>
              <a:rPr lang="en-US" sz="1400" b="1">
                <a:solidFill>
                  <a:srgbClr val="C00000"/>
                </a:solidFill>
              </a:rPr>
              <a:t> Injector</a:t>
            </a:r>
            <a:br>
              <a:rPr lang="en-US" sz="1400" b="1">
                <a:solidFill>
                  <a:srgbClr val="C00000"/>
                </a:solidFill>
              </a:rPr>
            </a:br>
            <a:r>
              <a:rPr lang="en-US" sz="1400" b="1">
                <a:solidFill>
                  <a:srgbClr val="C00000"/>
                </a:solidFill>
              </a:rPr>
              <a:t> at LERF</a:t>
            </a:r>
          </a:p>
        </p:txBody>
      </p:sp>
      <p:sp>
        <p:nvSpPr>
          <p:cNvPr id="47" name="Rectangle 109">
            <a:extLst>
              <a:ext uri="{FF2B5EF4-FFF2-40B4-BE49-F238E27FC236}">
                <a16:creationId xmlns:a16="http://schemas.microsoft.com/office/drawing/2014/main" id="{C1BA4B34-3850-436A-BE69-A5D0AE394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1294" y="1558329"/>
            <a:ext cx="117578" cy="26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114">
            <a:extLst>
              <a:ext uri="{FF2B5EF4-FFF2-40B4-BE49-F238E27FC236}">
                <a16:creationId xmlns:a16="http://schemas.microsoft.com/office/drawing/2014/main" id="{07C5BDEE-9EBF-40E1-8B77-B67C65973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024" y="1558329"/>
            <a:ext cx="68" cy="28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Rectangle 117">
            <a:extLst>
              <a:ext uri="{FF2B5EF4-FFF2-40B4-BE49-F238E27FC236}">
                <a16:creationId xmlns:a16="http://schemas.microsoft.com/office/drawing/2014/main" id="{B868C178-8ED3-496E-9F86-1FDE796E4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8148" y="1558329"/>
            <a:ext cx="68" cy="28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Freeform 74">
            <a:extLst>
              <a:ext uri="{FF2B5EF4-FFF2-40B4-BE49-F238E27FC236}">
                <a16:creationId xmlns:a16="http://schemas.microsoft.com/office/drawing/2014/main" id="{3028FA05-80D6-4B79-8438-752CC133BE0D}"/>
              </a:ext>
            </a:extLst>
          </p:cNvPr>
          <p:cNvSpPr>
            <a:spLocks/>
          </p:cNvSpPr>
          <p:nvPr/>
        </p:nvSpPr>
        <p:spPr bwMode="auto">
          <a:xfrm>
            <a:off x="2505735" y="1522124"/>
            <a:ext cx="1554480" cy="512347"/>
          </a:xfrm>
          <a:custGeom>
            <a:avLst/>
            <a:gdLst>
              <a:gd name="T0" fmla="*/ 0 w 2453"/>
              <a:gd name="T1" fmla="*/ 0 h 680"/>
              <a:gd name="T2" fmla="*/ 0 w 2453"/>
              <a:gd name="T3" fmla="*/ 0 h 680"/>
              <a:gd name="T4" fmla="*/ 2453 w 2453"/>
              <a:gd name="T5" fmla="*/ 0 h 680"/>
              <a:gd name="T6" fmla="*/ 2453 w 2453"/>
              <a:gd name="T7" fmla="*/ 680 h 680"/>
              <a:gd name="T8" fmla="*/ 0 w 2453"/>
              <a:gd name="T9" fmla="*/ 680 h 680"/>
              <a:gd name="T10" fmla="*/ 0 w 2453"/>
              <a:gd name="T11" fmla="*/ 0 h 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53" h="680">
                <a:moveTo>
                  <a:pt x="0" y="0"/>
                </a:moveTo>
                <a:lnTo>
                  <a:pt x="0" y="0"/>
                </a:lnTo>
                <a:lnTo>
                  <a:pt x="2453" y="0"/>
                </a:lnTo>
                <a:lnTo>
                  <a:pt x="2453" y="680"/>
                </a:lnTo>
                <a:lnTo>
                  <a:pt x="0" y="6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Rectangle 39">
            <a:extLst>
              <a:ext uri="{FF2B5EF4-FFF2-40B4-BE49-F238E27FC236}">
                <a16:creationId xmlns:a16="http://schemas.microsoft.com/office/drawing/2014/main" id="{7F713DAD-718C-47C4-8B8E-5C979B551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3608" y="1562854"/>
            <a:ext cx="14587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400" b="1">
                <a:solidFill>
                  <a:srgbClr val="7030A0"/>
                </a:solidFill>
              </a:rPr>
              <a:t>123 MeV e</a:t>
            </a:r>
            <a:r>
              <a:rPr lang="en-US" sz="1400" b="1" baseline="30000">
                <a:solidFill>
                  <a:srgbClr val="7030A0"/>
                </a:solidFill>
              </a:rPr>
              <a:t>+ </a:t>
            </a:r>
            <a:r>
              <a:rPr lang="en-US" sz="1400" b="1">
                <a:solidFill>
                  <a:srgbClr val="7030A0"/>
                </a:solidFill>
              </a:rPr>
              <a:t>Beam</a:t>
            </a:r>
            <a:br>
              <a:rPr lang="en-US" sz="1400" b="1" baseline="30000">
                <a:solidFill>
                  <a:srgbClr val="7030A0"/>
                </a:solidFill>
              </a:rPr>
            </a:br>
            <a:r>
              <a:rPr lang="en-US" sz="1400" b="1">
                <a:solidFill>
                  <a:srgbClr val="7030A0"/>
                </a:solidFill>
              </a:rPr>
              <a:t>Injected to NL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61797D2-D440-4DEF-9DFC-631ABCA50076}"/>
              </a:ext>
            </a:extLst>
          </p:cNvPr>
          <p:cNvSpPr/>
          <p:nvPr/>
        </p:nvSpPr>
        <p:spPr>
          <a:xfrm>
            <a:off x="3371662" y="4802410"/>
            <a:ext cx="2038538" cy="558368"/>
          </a:xfrm>
          <a:prstGeom prst="rect">
            <a:avLst/>
          </a:prstGeom>
          <a:solidFill>
            <a:schemeClr val="bg1">
              <a:alpha val="12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E253131-84E7-4309-B220-3376415E3B39}"/>
              </a:ext>
            </a:extLst>
          </p:cNvPr>
          <p:cNvCxnSpPr/>
          <p:nvPr/>
        </p:nvCxnSpPr>
        <p:spPr>
          <a:xfrm flipV="1">
            <a:off x="4403502" y="4251179"/>
            <a:ext cx="364112" cy="565553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CC4C84AD-7348-4163-8204-EB09C99EB0A4}"/>
              </a:ext>
            </a:extLst>
          </p:cNvPr>
          <p:cNvSpPr/>
          <p:nvPr/>
        </p:nvSpPr>
        <p:spPr>
          <a:xfrm>
            <a:off x="3286753" y="4819985"/>
            <a:ext cx="2208356" cy="523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Transport Line </a:t>
            </a:r>
            <a:br>
              <a:rPr lang="en-US" sz="1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along SL and West Arc</a:t>
            </a:r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Freeform 103">
            <a:extLst>
              <a:ext uri="{FF2B5EF4-FFF2-40B4-BE49-F238E27FC236}">
                <a16:creationId xmlns:a16="http://schemas.microsoft.com/office/drawing/2014/main" id="{44535815-4BB3-475D-8005-80130ED0762D}"/>
              </a:ext>
            </a:extLst>
          </p:cNvPr>
          <p:cNvSpPr>
            <a:spLocks/>
          </p:cNvSpPr>
          <p:nvPr/>
        </p:nvSpPr>
        <p:spPr bwMode="auto">
          <a:xfrm>
            <a:off x="733926" y="1522124"/>
            <a:ext cx="1568342" cy="512347"/>
          </a:xfrm>
          <a:custGeom>
            <a:avLst/>
            <a:gdLst>
              <a:gd name="T0" fmla="*/ 0 w 1960"/>
              <a:gd name="T1" fmla="*/ 0 h 680"/>
              <a:gd name="T2" fmla="*/ 0 w 1960"/>
              <a:gd name="T3" fmla="*/ 0 h 680"/>
              <a:gd name="T4" fmla="*/ 1960 w 1960"/>
              <a:gd name="T5" fmla="*/ 0 h 680"/>
              <a:gd name="T6" fmla="*/ 1960 w 1960"/>
              <a:gd name="T7" fmla="*/ 680 h 680"/>
              <a:gd name="T8" fmla="*/ 0 w 1960"/>
              <a:gd name="T9" fmla="*/ 680 h 680"/>
              <a:gd name="T10" fmla="*/ 0 w 1960"/>
              <a:gd name="T11" fmla="*/ 0 h 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60" h="680">
                <a:moveTo>
                  <a:pt x="0" y="0"/>
                </a:moveTo>
                <a:lnTo>
                  <a:pt x="0" y="0"/>
                </a:lnTo>
                <a:lnTo>
                  <a:pt x="1960" y="0"/>
                </a:lnTo>
                <a:lnTo>
                  <a:pt x="1960" y="680"/>
                </a:lnTo>
                <a:lnTo>
                  <a:pt x="0" y="6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65000"/>
            </a:srgbClr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39">
            <a:extLst>
              <a:ext uri="{FF2B5EF4-FFF2-40B4-BE49-F238E27FC236}">
                <a16:creationId xmlns:a16="http://schemas.microsoft.com/office/drawing/2014/main" id="{C8CEE0E7-A835-463A-8BCD-22F59E4F3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85" y="1562854"/>
            <a:ext cx="15046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400"/>
              <a:t>CEBAF Polarized</a:t>
            </a:r>
            <a:br>
              <a:rPr lang="en-US" sz="1400"/>
            </a:br>
            <a:r>
              <a:rPr lang="en-US" sz="1400"/>
              <a:t>Electron Injector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6D3C020-B4C6-45A2-9B26-6372CB97A4ED}"/>
              </a:ext>
            </a:extLst>
          </p:cNvPr>
          <p:cNvSpPr txBox="1"/>
          <p:nvPr/>
        </p:nvSpPr>
        <p:spPr>
          <a:xfrm>
            <a:off x="6426786" y="3520510"/>
            <a:ext cx="807878" cy="18466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123 MeV e</a:t>
            </a:r>
            <a:r>
              <a:rPr lang="en-US" sz="1200" b="1" baseline="30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8A6494D-2530-477D-BBD1-9D7705B2C518}"/>
              </a:ext>
            </a:extLst>
          </p:cNvPr>
          <p:cNvCxnSpPr>
            <a:cxnSpLocks/>
            <a:stCxn id="26" idx="0"/>
          </p:cNvCxnSpPr>
          <p:nvPr/>
        </p:nvCxnSpPr>
        <p:spPr>
          <a:xfrm>
            <a:off x="6586281" y="3416093"/>
            <a:ext cx="488889" cy="4306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9182D35-0CE9-4DF7-B997-2BCB32B7812F}"/>
              </a:ext>
            </a:extLst>
          </p:cNvPr>
          <p:cNvCxnSpPr>
            <a:cxnSpLocks/>
          </p:cNvCxnSpPr>
          <p:nvPr/>
        </p:nvCxnSpPr>
        <p:spPr>
          <a:xfrm>
            <a:off x="3246150" y="2430862"/>
            <a:ext cx="488889" cy="610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D4643F0-67FA-4E9D-B2BB-1EB33CE88F53}"/>
              </a:ext>
            </a:extLst>
          </p:cNvPr>
          <p:cNvCxnSpPr>
            <a:cxnSpLocks/>
          </p:cNvCxnSpPr>
          <p:nvPr/>
        </p:nvCxnSpPr>
        <p:spPr>
          <a:xfrm flipH="1">
            <a:off x="3213100" y="2040221"/>
            <a:ext cx="69875" cy="391258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1344D8C-B1FB-4E2D-A31D-122F69F1D6FC}"/>
              </a:ext>
            </a:extLst>
          </p:cNvPr>
          <p:cNvCxnSpPr>
            <a:cxnSpLocks/>
          </p:cNvCxnSpPr>
          <p:nvPr/>
        </p:nvCxnSpPr>
        <p:spPr>
          <a:xfrm flipH="1">
            <a:off x="6176971" y="3071887"/>
            <a:ext cx="72698" cy="28910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C64B99F4-F47F-48B7-8157-2895DCC745F4}"/>
              </a:ext>
            </a:extLst>
          </p:cNvPr>
          <p:cNvCxnSpPr>
            <a:cxnSpLocks/>
          </p:cNvCxnSpPr>
          <p:nvPr/>
        </p:nvCxnSpPr>
        <p:spPr>
          <a:xfrm>
            <a:off x="1668780" y="2040221"/>
            <a:ext cx="379368" cy="354602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5">
            <a:extLst>
              <a:ext uri="{FF2B5EF4-FFF2-40B4-BE49-F238E27FC236}">
                <a16:creationId xmlns:a16="http://schemas.microsoft.com/office/drawing/2014/main" id="{90A55BB5-3DF6-4C3A-85ED-A6A482850EA4}"/>
              </a:ext>
            </a:extLst>
          </p:cNvPr>
          <p:cNvSpPr>
            <a:spLocks/>
          </p:cNvSpPr>
          <p:nvPr/>
        </p:nvSpPr>
        <p:spPr bwMode="auto">
          <a:xfrm>
            <a:off x="237067" y="1489747"/>
            <a:ext cx="9076266" cy="4125002"/>
          </a:xfrm>
          <a:custGeom>
            <a:avLst/>
            <a:gdLst>
              <a:gd name="T0" fmla="*/ 0 w 12799"/>
              <a:gd name="T1" fmla="*/ 0 h 4999"/>
              <a:gd name="T2" fmla="*/ 0 w 12799"/>
              <a:gd name="T3" fmla="*/ 0 h 4999"/>
              <a:gd name="T4" fmla="*/ 12799 w 12799"/>
              <a:gd name="T5" fmla="*/ 0 h 4999"/>
              <a:gd name="T6" fmla="*/ 12799 w 12799"/>
              <a:gd name="T7" fmla="*/ 4999 h 4999"/>
              <a:gd name="T8" fmla="*/ 0 w 12799"/>
              <a:gd name="T9" fmla="*/ 4999 h 4999"/>
              <a:gd name="T10" fmla="*/ 0 w 12799"/>
              <a:gd name="T11" fmla="*/ 0 h 49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799" h="4999">
                <a:moveTo>
                  <a:pt x="0" y="0"/>
                </a:moveTo>
                <a:lnTo>
                  <a:pt x="0" y="0"/>
                </a:lnTo>
                <a:lnTo>
                  <a:pt x="12799" y="0"/>
                </a:lnTo>
                <a:lnTo>
                  <a:pt x="12799" y="4999"/>
                </a:lnTo>
                <a:lnTo>
                  <a:pt x="0" y="49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0"/>
            </a:srgb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Rounded Rectangle 9">
            <a:extLst>
              <a:ext uri="{FF2B5EF4-FFF2-40B4-BE49-F238E27FC236}">
                <a16:creationId xmlns:a16="http://schemas.microsoft.com/office/drawing/2014/main" id="{07F7DD81-7622-4D78-B4CF-31369528EF3B}"/>
              </a:ext>
            </a:extLst>
          </p:cNvPr>
          <p:cNvSpPr/>
          <p:nvPr/>
        </p:nvSpPr>
        <p:spPr>
          <a:xfrm>
            <a:off x="9095874" y="2977384"/>
            <a:ext cx="2890192" cy="859147"/>
          </a:xfrm>
          <a:prstGeom prst="roundRect">
            <a:avLst/>
          </a:prstGeom>
          <a:solidFill>
            <a:srgbClr val="E86FDA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4" tIns="45720" rIns="9144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Strategic decision was taken to imagine using former FEL facility, starting with an R&amp;D test bed</a:t>
            </a:r>
            <a:endParaRPr lang="en-US" dirty="0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2941030E-2140-4C0C-9C20-C56B026F8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8246" y="3935651"/>
            <a:ext cx="3137820" cy="234903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4" name="Rectangle 39">
            <a:extLst>
              <a:ext uri="{FF2B5EF4-FFF2-40B4-BE49-F238E27FC236}">
                <a16:creationId xmlns:a16="http://schemas.microsoft.com/office/drawing/2014/main" id="{64BBAAFF-D8C8-4150-BB8E-7929ADA9D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0889" y="4037450"/>
            <a:ext cx="46807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400">
                <a:solidFill>
                  <a:srgbClr val="7030A0"/>
                </a:solidFill>
              </a:rPr>
              <a:t>LERF</a:t>
            </a:r>
          </a:p>
        </p:txBody>
      </p:sp>
      <p:sp>
        <p:nvSpPr>
          <p:cNvPr id="65" name="Rectangle 39">
            <a:extLst>
              <a:ext uri="{FF2B5EF4-FFF2-40B4-BE49-F238E27FC236}">
                <a16:creationId xmlns:a16="http://schemas.microsoft.com/office/drawing/2014/main" id="{509FD2ED-11A2-4E25-95C4-18D5D72B5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067" y="5996482"/>
            <a:ext cx="329577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400">
                <a:solidFill>
                  <a:srgbClr val="7030A0"/>
                </a:solidFill>
              </a:rPr>
              <a:t>LERF – Low Energy Recirculation Facility</a:t>
            </a:r>
          </a:p>
          <a:p>
            <a:endParaRPr lang="en-US" sz="1400">
              <a:solidFill>
                <a:srgbClr val="7030A0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B21B09B-4BCD-4F92-B5CB-ADC5D65E77BB}"/>
              </a:ext>
            </a:extLst>
          </p:cNvPr>
          <p:cNvCxnSpPr>
            <a:cxnSpLocks/>
          </p:cNvCxnSpPr>
          <p:nvPr/>
        </p:nvCxnSpPr>
        <p:spPr>
          <a:xfrm flipH="1">
            <a:off x="7576212" y="2048245"/>
            <a:ext cx="3358434" cy="1472265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Footer Placeholder 3">
            <a:extLst>
              <a:ext uri="{FF2B5EF4-FFF2-40B4-BE49-F238E27FC236}">
                <a16:creationId xmlns:a16="http://schemas.microsoft.com/office/drawing/2014/main" id="{252B30DA-7DEF-4F33-B598-81AA120FA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A. Ushakov “Concept of a Positron Source at Ce</a:t>
            </a:r>
            <a:r>
              <a:rPr lang="en-US" baseline="30000" dirty="0"/>
              <a:t>+</a:t>
            </a:r>
            <a:r>
              <a:rPr lang="en-US" dirty="0"/>
              <a:t>BAF”</a:t>
            </a:r>
          </a:p>
        </p:txBody>
      </p:sp>
      <p:sp>
        <p:nvSpPr>
          <p:cNvPr id="67" name="Footer Placeholder 3">
            <a:extLst>
              <a:ext uri="{FF2B5EF4-FFF2-40B4-BE49-F238E27FC236}">
                <a16:creationId xmlns:a16="http://schemas.microsoft.com/office/drawing/2014/main" id="{EF1C2CE8-AEA3-45D5-90B5-1F45E8B460D9}"/>
              </a:ext>
            </a:extLst>
          </p:cNvPr>
          <p:cNvSpPr txBox="1">
            <a:spLocks/>
          </p:cNvSpPr>
          <p:nvPr/>
        </p:nvSpPr>
        <p:spPr>
          <a:xfrm>
            <a:off x="6720767" y="6459378"/>
            <a:ext cx="3392498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2024 Summer Hall A/C Collaboration Meeting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B4B382A-2D95-4978-BEC0-E62166A53D49}"/>
              </a:ext>
            </a:extLst>
          </p:cNvPr>
          <p:cNvSpPr/>
          <p:nvPr/>
        </p:nvSpPr>
        <p:spPr>
          <a:xfrm>
            <a:off x="5011427" y="5929193"/>
            <a:ext cx="3149709" cy="307777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 et al., IPAC’23, </a:t>
            </a:r>
            <a:r>
              <a:rPr lang="en-US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MOPL152</a:t>
            </a:r>
            <a:endParaRPr lang="en-US" sz="14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95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27BDAB-ECE6-E44E-B86B-16D399493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56E1D59B-5057-744E-995A-C743941C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66895"/>
            <a:ext cx="11285837" cy="487490"/>
          </a:xfrm>
        </p:spPr>
        <p:txBody>
          <a:bodyPr/>
          <a:lstStyle/>
          <a:p>
            <a:r>
              <a:rPr lang="en-US"/>
              <a:t>LERF Polarized Positron Injector Concept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41C8150-4738-43BB-9824-561D1E825B1B}"/>
              </a:ext>
            </a:extLst>
          </p:cNvPr>
          <p:cNvSpPr txBox="1"/>
          <p:nvPr/>
        </p:nvSpPr>
        <p:spPr>
          <a:xfrm>
            <a:off x="411892" y="949725"/>
            <a:ext cx="44976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Conceptual Development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Improve design of positron injector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Develop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pCDR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912CAB-A3C9-4923-A917-282E6514E42A}"/>
              </a:ext>
            </a:extLst>
          </p:cNvPr>
          <p:cNvSpPr/>
          <p:nvPr/>
        </p:nvSpPr>
        <p:spPr>
          <a:xfrm>
            <a:off x="6350620" y="949725"/>
            <a:ext cx="6096000" cy="14619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Address Critical Risk Areas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mA polarized e</a:t>
            </a:r>
            <a:r>
              <a:rPr lang="en-US" baseline="3000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source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High power target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CW capture cavity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7856C2-D8CB-4D1F-985F-1AD6A255E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486" y="2504409"/>
            <a:ext cx="9459028" cy="3894548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AC111CFA-8C9A-4271-BB4A-F37C5A367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A. Ushakov “Concept of a Positron Source at Ce</a:t>
            </a:r>
            <a:r>
              <a:rPr lang="en-US" baseline="30000" dirty="0"/>
              <a:t>+</a:t>
            </a:r>
            <a:r>
              <a:rPr lang="en-US" dirty="0"/>
              <a:t>BAF”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CDB080D-E1BC-48E5-B4F8-2DE46B830C2B}"/>
              </a:ext>
            </a:extLst>
          </p:cNvPr>
          <p:cNvSpPr txBox="1">
            <a:spLocks/>
          </p:cNvSpPr>
          <p:nvPr/>
        </p:nvSpPr>
        <p:spPr>
          <a:xfrm>
            <a:off x="6720767" y="6459378"/>
            <a:ext cx="3392498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2024 Summer Hall A/C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1529698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A3C73-2842-BF0D-0F17-15329C4F1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</a:t>
            </a:r>
            <a:r>
              <a:rPr lang="en-US" baseline="30000" dirty="0"/>
              <a:t>+</a:t>
            </a:r>
            <a:r>
              <a:rPr lang="en-US" dirty="0"/>
              <a:t>BAF Positron Activities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52F6F-98C6-2F87-9467-0476DDB4A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60D66A-10A2-117B-5F2C-9C993C95D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642" y="3439281"/>
            <a:ext cx="751370" cy="52017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2F46C2EC-1001-401E-AC17-B990169F9F8E}"/>
              </a:ext>
            </a:extLst>
          </p:cNvPr>
          <p:cNvGrpSpPr/>
          <p:nvPr/>
        </p:nvGrpSpPr>
        <p:grpSpPr>
          <a:xfrm>
            <a:off x="218852" y="749815"/>
            <a:ext cx="11625090" cy="3323353"/>
            <a:chOff x="279348" y="768103"/>
            <a:chExt cx="11625090" cy="332335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AAC42E6-268A-4A81-906F-CF51496676E5}"/>
                </a:ext>
              </a:extLst>
            </p:cNvPr>
            <p:cNvGrpSpPr/>
            <p:nvPr/>
          </p:nvGrpSpPr>
          <p:grpSpPr>
            <a:xfrm>
              <a:off x="279348" y="768103"/>
              <a:ext cx="2627514" cy="3288035"/>
              <a:chOff x="279348" y="768103"/>
              <a:chExt cx="2627514" cy="3288035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B464925F-CCD4-6124-EF51-6C5AFE9A7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1469" y="1312424"/>
                <a:ext cx="2583270" cy="2743714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24D35B2-F13A-C4B9-4A20-D2B55A058B55}"/>
                  </a:ext>
                </a:extLst>
              </p:cNvPr>
              <p:cNvSpPr txBox="1"/>
              <p:nvPr/>
            </p:nvSpPr>
            <p:spPr>
              <a:xfrm>
                <a:off x="279348" y="768103"/>
                <a:ext cx="262751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JLab LDRD Proposal</a:t>
                </a:r>
              </a:p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demonstrate mA e</a:t>
                </a:r>
                <a:r>
                  <a:rPr lang="en-US" sz="16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source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9876277-B8AA-44EC-AF7B-89775AC9351F}"/>
                </a:ext>
              </a:extLst>
            </p:cNvPr>
            <p:cNvGrpSpPr/>
            <p:nvPr/>
          </p:nvGrpSpPr>
          <p:grpSpPr>
            <a:xfrm>
              <a:off x="3964646" y="768103"/>
              <a:ext cx="2410834" cy="3323353"/>
              <a:chOff x="3964646" y="768103"/>
              <a:chExt cx="2410834" cy="3323353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018754F7-8E6A-A470-AC05-14990BEC3C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646" y="1349998"/>
                <a:ext cx="2410834" cy="27414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D50E0CF-6B1D-9D60-C4DF-1144B91BBC10}"/>
                  </a:ext>
                </a:extLst>
              </p:cNvPr>
              <p:cNvSpPr txBox="1"/>
              <p:nvPr/>
            </p:nvSpPr>
            <p:spPr>
              <a:xfrm>
                <a:off x="4045085" y="768103"/>
                <a:ext cx="226029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DOE SBIR Phase2</a:t>
                </a:r>
              </a:p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test </a:t>
                </a:r>
                <a:r>
                  <a:rPr lang="en-US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GaInSn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jet target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1AA8122-23D2-4B97-B1DA-E0FD784367E4}"/>
                </a:ext>
              </a:extLst>
            </p:cNvPr>
            <p:cNvGrpSpPr/>
            <p:nvPr/>
          </p:nvGrpSpPr>
          <p:grpSpPr>
            <a:xfrm>
              <a:off x="7452972" y="768103"/>
              <a:ext cx="4451466" cy="3310962"/>
              <a:chOff x="7452972" y="768103"/>
              <a:chExt cx="4451466" cy="3310962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7D6752A-5703-9B3D-6B06-A5FC29D287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52972" y="1314399"/>
                <a:ext cx="4451466" cy="2764666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40EC667-0E8B-5C96-52B3-15FCF955146A}"/>
                  </a:ext>
                </a:extLst>
              </p:cNvPr>
              <p:cNvSpPr txBox="1"/>
              <p:nvPr/>
            </p:nvSpPr>
            <p:spPr>
              <a:xfrm>
                <a:off x="8517171" y="768103"/>
                <a:ext cx="232307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DOE NP Proposal</a:t>
                </a:r>
              </a:p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test prototype W target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9C2086-6A1C-4197-8203-449F5D80AAE7}"/>
              </a:ext>
            </a:extLst>
          </p:cNvPr>
          <p:cNvGrpSpPr/>
          <p:nvPr/>
        </p:nvGrpSpPr>
        <p:grpSpPr>
          <a:xfrm>
            <a:off x="260990" y="4021053"/>
            <a:ext cx="2885726" cy="2460184"/>
            <a:chOff x="6188674" y="4057629"/>
            <a:chExt cx="2885726" cy="246018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C30C9C0-F321-15F8-0549-CA9F29902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60782" y="4611681"/>
              <a:ext cx="2541509" cy="19061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89B7BB-DDCB-9A28-9947-59FB25AE997A}"/>
                </a:ext>
              </a:extLst>
            </p:cNvPr>
            <p:cNvSpPr txBox="1"/>
            <p:nvPr/>
          </p:nvSpPr>
          <p:spPr>
            <a:xfrm>
              <a:off x="6188674" y="4057629"/>
              <a:ext cx="28857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JLab LDRD </a:t>
              </a:r>
              <a:b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measure CEBAF acceptance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D549EC7-160C-47F2-B79D-D067D0066C37}"/>
              </a:ext>
            </a:extLst>
          </p:cNvPr>
          <p:cNvGrpSpPr/>
          <p:nvPr/>
        </p:nvGrpSpPr>
        <p:grpSpPr>
          <a:xfrm>
            <a:off x="3480617" y="4159593"/>
            <a:ext cx="4467534" cy="2005060"/>
            <a:chOff x="720436" y="4196169"/>
            <a:chExt cx="4467534" cy="200506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88E12EE-AB27-0944-2F61-338159C9ACD5}"/>
                </a:ext>
              </a:extLst>
            </p:cNvPr>
            <p:cNvSpPr txBox="1"/>
            <p:nvPr/>
          </p:nvSpPr>
          <p:spPr>
            <a:xfrm>
              <a:off x="1742974" y="4196169"/>
              <a:ext cx="24224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DOE HEP Proposal</a:t>
              </a:r>
            </a:p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prototype capture cavity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78B9B01-3F01-414C-9251-9E29E0E3711E}"/>
                </a:ext>
              </a:extLst>
            </p:cNvPr>
            <p:cNvPicPr/>
            <p:nvPr/>
          </p:nvPicPr>
          <p:blipFill rotWithShape="1">
            <a:blip r:embed="rId7"/>
            <a:srcRect t="38574"/>
            <a:stretch/>
          </p:blipFill>
          <p:spPr bwMode="auto">
            <a:xfrm>
              <a:off x="720436" y="4771899"/>
              <a:ext cx="4467534" cy="14293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B7EB793A-9038-448A-9D60-035B35F8B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A. Ushakov “Concept of a Positron Source at Ce</a:t>
            </a:r>
            <a:r>
              <a:rPr lang="en-US" baseline="30000" dirty="0"/>
              <a:t>+</a:t>
            </a:r>
            <a:r>
              <a:rPr lang="en-US" dirty="0"/>
              <a:t>BAF”</a:t>
            </a:r>
          </a:p>
        </p:txBody>
      </p: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4A08A6C3-FCB4-43DE-A272-A5A162F615D3}"/>
              </a:ext>
            </a:extLst>
          </p:cNvPr>
          <p:cNvSpPr txBox="1">
            <a:spLocks/>
          </p:cNvSpPr>
          <p:nvPr/>
        </p:nvSpPr>
        <p:spPr>
          <a:xfrm>
            <a:off x="6720767" y="6459378"/>
            <a:ext cx="3392498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2024 Summer Hall A/C Collaboration Meeting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BFC3585-62B8-4F6E-84CF-6B99A31CB84A}"/>
              </a:ext>
            </a:extLst>
          </p:cNvPr>
          <p:cNvSpPr/>
          <p:nvPr/>
        </p:nvSpPr>
        <p:spPr>
          <a:xfrm>
            <a:off x="8679659" y="4236496"/>
            <a:ext cx="33924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Silviu Covrig Dusa “CFD simulations of high power positron converter targets”,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LCWS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Jul 10, 2024,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talk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AD67868-4FBB-42FC-ADDD-5F649F9144BC}"/>
              </a:ext>
            </a:extLst>
          </p:cNvPr>
          <p:cNvSpPr/>
          <p:nvPr/>
        </p:nvSpPr>
        <p:spPr>
          <a:xfrm>
            <a:off x="8029866" y="5510407"/>
            <a:ext cx="36678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Shaoheng Wang “Capture cavities for the CW polarized positron source Ce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BAF”,</a:t>
            </a:r>
            <a:b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LCWS,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Jul 10, 2024,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talk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776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A3C73-2842-BF0D-0F17-15329C4F1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Selection of </a:t>
            </a:r>
            <a:r>
              <a:rPr lang="en-US">
                <a:latin typeface="Arial" panose="020B0604020202020204" pitchFamily="34" charset="0"/>
              </a:rPr>
              <a:t>e</a:t>
            </a:r>
            <a:r>
              <a:rPr lang="en-US" baseline="30000">
                <a:latin typeface="Arial" panose="020B0604020202020204" pitchFamily="34" charset="0"/>
              </a:rPr>
              <a:t>+ </a:t>
            </a:r>
            <a:r>
              <a:rPr lang="en-US">
                <a:latin typeface="Arial" panose="020B0604020202020204" pitchFamily="34" charset="0"/>
              </a:rPr>
              <a:t>Energy at Target Exit and Thickness of Tungsten Target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52F6F-98C6-2F87-9467-0476DDB4A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10504CD-61F2-4B75-B185-1E3A704C1AE5}"/>
              </a:ext>
            </a:extLst>
          </p:cNvPr>
          <p:cNvSpPr txBox="1"/>
          <p:nvPr/>
        </p:nvSpPr>
        <p:spPr>
          <a:xfrm>
            <a:off x="638239" y="1248928"/>
            <a:ext cx="4997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aseline="300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Polarization vs Energy at Target Exit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74A5607-EBE8-4117-AD66-EEB4395F20F4}"/>
                  </a:ext>
                </a:extLst>
              </p:cNvPr>
              <p:cNvSpPr/>
              <p:nvPr/>
            </p:nvSpPr>
            <p:spPr>
              <a:xfrm>
                <a:off x="6500950" y="1656996"/>
                <a:ext cx="5447012" cy="34470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For max Figure-of-Merit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𝐹𝑜𝑀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𝐼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, where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is e</a:t>
                </a:r>
                <a:r>
                  <a:rPr lang="en-US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current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is e</a:t>
                </a:r>
                <a:r>
                  <a:rPr lang="en-US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polarization): </a:t>
                </a:r>
              </a:p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Optimal e</a:t>
                </a:r>
                <a:r>
                  <a:rPr lang="en-US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energy at target exit is about half of e</a:t>
                </a:r>
                <a:r>
                  <a:rPr lang="en-US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‒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drive beam energy.</a:t>
                </a:r>
              </a:p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polarization at half of e</a:t>
                </a:r>
                <a:r>
                  <a:rPr lang="en-US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‒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energy is ~60%.</a:t>
                </a:r>
              </a:p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4 mm is an optimal thickness of W target for </a:t>
                </a:r>
                <a:b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120 MeV e</a:t>
                </a:r>
                <a:r>
                  <a:rPr lang="en-US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beam</a:t>
                </a:r>
              </a:p>
              <a:p>
                <a:pPr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S. Habet et al., “Characterization and optimization of polarized and unpolarized positron production”, Tech. Rep. JLAB-ACC-23-3794, Feb. 2023. doi: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  <a:hlinkClick r:id="rId2"/>
                  </a:rPr>
                  <a:t>10.48550/arXiv.2401.04484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74A5607-EBE8-4117-AD66-EEB4395F20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0950" y="1656996"/>
                <a:ext cx="5447012" cy="3447098"/>
              </a:xfrm>
              <a:prstGeom prst="rect">
                <a:avLst/>
              </a:prstGeom>
              <a:blipFill>
                <a:blip r:embed="rId3"/>
                <a:stretch>
                  <a:fillRect l="-895" t="-1062" r="-447" b="-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>
            <a:extLst>
              <a:ext uri="{FF2B5EF4-FFF2-40B4-BE49-F238E27FC236}">
                <a16:creationId xmlns:a16="http://schemas.microsoft.com/office/drawing/2014/main" id="{6647C3BC-F82B-4679-8B21-F902FEA4C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38" y="1656996"/>
            <a:ext cx="5882443" cy="4109472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A899FAB-E506-446F-A737-4B6F67267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A. Ushakov “Concept of a Positron Source at Ce</a:t>
            </a:r>
            <a:r>
              <a:rPr lang="en-US" baseline="30000" dirty="0"/>
              <a:t>+</a:t>
            </a:r>
            <a:r>
              <a:rPr lang="en-US" dirty="0"/>
              <a:t>BAF”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D700960-DB36-44EA-913C-7ED0BB68B8B7}"/>
              </a:ext>
            </a:extLst>
          </p:cNvPr>
          <p:cNvSpPr txBox="1">
            <a:spLocks/>
          </p:cNvSpPr>
          <p:nvPr/>
        </p:nvSpPr>
        <p:spPr>
          <a:xfrm>
            <a:off x="6720767" y="6459378"/>
            <a:ext cx="3392498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2024 Summer Hall A/C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801802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of JLab Positron Target (Silviu Covrig Dusa)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E8A3CD68-881F-44DB-A5F4-E35E8987D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A. Ushakov “Concept of a Positron Source at Ce</a:t>
            </a:r>
            <a:r>
              <a:rPr lang="en-US" baseline="30000" dirty="0"/>
              <a:t>+</a:t>
            </a:r>
            <a:r>
              <a:rPr lang="en-US" dirty="0"/>
              <a:t>BAF”</a:t>
            </a: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B865FF8A-56AE-4C33-84A8-0AF45D84F025}"/>
              </a:ext>
            </a:extLst>
          </p:cNvPr>
          <p:cNvSpPr txBox="1">
            <a:spLocks/>
          </p:cNvSpPr>
          <p:nvPr/>
        </p:nvSpPr>
        <p:spPr>
          <a:xfrm>
            <a:off x="6720767" y="6459378"/>
            <a:ext cx="3392498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2024 Summer Hall A/C Collaboration Meeting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5C8003-0509-4175-BC5B-687E732FC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62" y="1915660"/>
            <a:ext cx="5235882" cy="22838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C2B4EF5-476B-4A89-9655-30319A2929E8}"/>
              </a:ext>
            </a:extLst>
          </p:cNvPr>
          <p:cNvSpPr/>
          <p:nvPr/>
        </p:nvSpPr>
        <p:spPr>
          <a:xfrm>
            <a:off x="245403" y="793510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latin typeface="+mj-lt"/>
              </a:rPr>
              <a:t>Focused on assessing with CFD solid high-Z targets, mostly W, for e</a:t>
            </a:r>
            <a:r>
              <a:rPr lang="en-US" sz="1600" baseline="30000" dirty="0">
                <a:latin typeface="+mj-lt"/>
              </a:rPr>
              <a:t>+</a:t>
            </a:r>
            <a:r>
              <a:rPr lang="en-US" sz="1600" dirty="0">
                <a:latin typeface="+mj-lt"/>
              </a:rPr>
              <a:t> production at CEBAF: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 rotating target (&lt;10 Hz, &gt;30 cm diameter) could take 20 kW beam power with </a:t>
            </a:r>
            <a:r>
              <a:rPr lang="en-US" sz="1600" dirty="0" err="1">
                <a:latin typeface="+mj-lt"/>
              </a:rPr>
              <a:t>T</a:t>
            </a:r>
            <a:r>
              <a:rPr lang="en-US" sz="1600" baseline="-25000" dirty="0" err="1">
                <a:latin typeface="+mj-lt"/>
              </a:rPr>
              <a:t>max</a:t>
            </a:r>
            <a:r>
              <a:rPr lang="en-US" sz="1600" dirty="0">
                <a:latin typeface="+mj-lt"/>
              </a:rPr>
              <a:t> &lt; 1000 K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6022807-5808-43FC-B247-FE93633B0567}"/>
              </a:ext>
            </a:extLst>
          </p:cNvPr>
          <p:cNvGrpSpPr/>
          <p:nvPr/>
        </p:nvGrpSpPr>
        <p:grpSpPr>
          <a:xfrm>
            <a:off x="6538800" y="872928"/>
            <a:ext cx="5463729" cy="5543148"/>
            <a:chOff x="6234000" y="872928"/>
            <a:chExt cx="5463729" cy="55431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EC5373-8732-4845-84E3-B0B915EC9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34002" y="872928"/>
              <a:ext cx="5463727" cy="178117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2186598-4F03-4D27-9255-F49E78498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4001" y="2753915"/>
              <a:ext cx="5463727" cy="178663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CF4D3B4-9FE2-4C9E-8B64-B5865A72E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34000" y="4640365"/>
              <a:ext cx="5463727" cy="1775711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15534FD-050D-4801-894E-80985D9591CE}"/>
                  </a:ext>
                </a:extLst>
              </p:cNvPr>
              <p:cNvSpPr/>
              <p:nvPr/>
            </p:nvSpPr>
            <p:spPr>
              <a:xfrm>
                <a:off x="189472" y="4304806"/>
                <a:ext cx="6096000" cy="213904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+mj-lt"/>
                  </a:rPr>
                  <a:t>e</a:t>
                </a:r>
                <a:r>
                  <a:rPr lang="en-US" sz="1600" baseline="30000" dirty="0">
                    <a:latin typeface="+mj-lt"/>
                  </a:rPr>
                  <a:t>-</a:t>
                </a:r>
                <a:r>
                  <a:rPr lang="en-US" sz="1600" dirty="0">
                    <a:latin typeface="+mj-lt"/>
                  </a:rPr>
                  <a:t> beam has a Gaussian profile with </a:t>
                </a:r>
                <a:r>
                  <a:rPr lang="el-GR" sz="1600" dirty="0">
                    <a:latin typeface="+mj-lt"/>
                  </a:rPr>
                  <a:t>σ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600" dirty="0">
                    <a:latin typeface="+mj-lt"/>
                  </a:rPr>
                  <a:t> 1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+mj-lt"/>
                  </a:rPr>
                  <a:t>3 mm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+mj-lt"/>
                  </a:rPr>
                  <a:t>The beam hits the W target on a circle with radius 18 cm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+mj-lt"/>
                  </a:rPr>
                  <a:t>The W target rotates at 2 Hz and the water flow is 0.3 kg/s, water pressure loss is 1.5 psi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+mj-lt"/>
                  </a:rPr>
                  <a:t>Full time-dependent CFD simulations implemented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+mj-lt"/>
                  </a:rPr>
                  <a:t>No studies on target material lifetime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+mj-lt"/>
                  </a:rPr>
                  <a:t>Started looking at the target engineering, radiological issues, shielding</a:t>
                </a: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15534FD-050D-4801-894E-80985D9591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472" y="4304806"/>
                <a:ext cx="6096000" cy="2139047"/>
              </a:xfrm>
              <a:prstGeom prst="rect">
                <a:avLst/>
              </a:prstGeom>
              <a:blipFill>
                <a:blip r:embed="rId6"/>
                <a:stretch>
                  <a:fillRect l="-400" t="-855" b="-2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FB189C3C-48BE-414D-9A98-0282B9E85D4E}"/>
              </a:ext>
            </a:extLst>
          </p:cNvPr>
          <p:cNvSpPr/>
          <p:nvPr/>
        </p:nvSpPr>
        <p:spPr>
          <a:xfrm>
            <a:off x="7581639" y="1824475"/>
            <a:ext cx="3848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+mj-lt"/>
              </a:rPr>
              <a:t>Max Tungsten Temperature vs Time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F3118D7-4FA1-4642-851C-ABB137B35DF6}"/>
              </a:ext>
            </a:extLst>
          </p:cNvPr>
          <p:cNvSpPr/>
          <p:nvPr/>
        </p:nvSpPr>
        <p:spPr>
          <a:xfrm>
            <a:off x="7543198" y="3738674"/>
            <a:ext cx="3925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+mj-lt"/>
              </a:rPr>
              <a:t>Max Cu Frame Temperature vs Time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55DB79E-2981-48F6-8405-478986D2E231}"/>
              </a:ext>
            </a:extLst>
          </p:cNvPr>
          <p:cNvSpPr/>
          <p:nvPr/>
        </p:nvSpPr>
        <p:spPr>
          <a:xfrm>
            <a:off x="7335584" y="5629368"/>
            <a:ext cx="4352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+mj-lt"/>
              </a:rPr>
              <a:t>Max Cooling Water Temperature vs Time</a:t>
            </a:r>
          </a:p>
        </p:txBody>
      </p:sp>
    </p:spTree>
    <p:extLst>
      <p:ext uri="{BB962C8B-B14F-4D97-AF65-F5344CB8AC3E}">
        <p14:creationId xmlns:p14="http://schemas.microsoft.com/office/powerpoint/2010/main" val="2632833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CFBCE3-0106-420B-9BCC-30B338C85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80" y="1393645"/>
            <a:ext cx="4838618" cy="36955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36368"/>
            <a:ext cx="11617351" cy="487490"/>
          </a:xfrm>
        </p:spPr>
        <p:txBody>
          <a:bodyPr>
            <a:normAutofit/>
          </a:bodyPr>
          <a:lstStyle/>
          <a:p>
            <a:r>
              <a:rPr lang="en-US"/>
              <a:t>Simplified Model of Beam Line and e</a:t>
            </a:r>
            <a:r>
              <a:rPr lang="en-US" baseline="30000"/>
              <a:t>+</a:t>
            </a:r>
            <a:r>
              <a:rPr lang="en-US"/>
              <a:t> Beam Parameters in Polarized Mode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5779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04A755-67DB-403A-BEDD-B6B9FBBFA13A}"/>
              </a:ext>
            </a:extLst>
          </p:cNvPr>
          <p:cNvSpPr/>
          <p:nvPr/>
        </p:nvSpPr>
        <p:spPr>
          <a:xfrm>
            <a:off x="939121" y="830068"/>
            <a:ext cx="43525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aseline="300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Current and Energy along Beam Line </a:t>
            </a:r>
          </a:p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(S. Habet, PhD Thesis, Dec. 2023)</a:t>
            </a:r>
            <a:endParaRPr lang="en-US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F5A9C0-207F-44AE-A442-58A044076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5940" y="1308462"/>
            <a:ext cx="4959980" cy="511052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14F5DD0-F6FF-4581-A1C1-D25F3F553069}"/>
              </a:ext>
            </a:extLst>
          </p:cNvPr>
          <p:cNvSpPr/>
          <p:nvPr/>
        </p:nvSpPr>
        <p:spPr>
          <a:xfrm>
            <a:off x="463301" y="5141112"/>
            <a:ext cx="522385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Quarter-Wave Transformer (QWT) – 2 solenoids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>
                <a:latin typeface="Arial" panose="020B0604020202020204" pitchFamily="34" charset="0"/>
                <a:cs typeface="Arial" panose="020B0604020202020204" pitchFamily="34" charset="0"/>
              </a:rPr>
              <a:t>Polarized mode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MeV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@ target:</a:t>
            </a:r>
            <a:b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600" baseline="-25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1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 T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, L</a:t>
            </a:r>
            <a:r>
              <a:rPr lang="en-US" sz="1600" baseline="-25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1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cm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, B</a:t>
            </a:r>
            <a:r>
              <a:rPr lang="en-US" sz="16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= 0.05 T, L</a:t>
            </a:r>
            <a:r>
              <a:rPr lang="en-US" sz="16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= 6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>
                <a:latin typeface="Arial" panose="020B0604020202020204" pitchFamily="34" charset="0"/>
                <a:cs typeface="Arial" panose="020B0604020202020204" pitchFamily="34" charset="0"/>
              </a:rPr>
              <a:t>Unpolarized mode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MeV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@ target:</a:t>
            </a:r>
            <a:b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600" baseline="-25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1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 T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, L</a:t>
            </a:r>
            <a:r>
              <a:rPr lang="en-US" sz="1600" baseline="-25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1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cm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, B</a:t>
            </a:r>
            <a:r>
              <a:rPr lang="en-US" sz="16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= 0.05 T, L</a:t>
            </a:r>
            <a:r>
              <a:rPr lang="en-US" sz="16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= 6 m</a:t>
            </a:r>
            <a:endParaRPr lang="en-US" sz="16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5004273-D94F-4A27-91D4-AC9254A38E92}"/>
              </a:ext>
            </a:extLst>
          </p:cNvPr>
          <p:cNvSpPr/>
          <p:nvPr/>
        </p:nvSpPr>
        <p:spPr>
          <a:xfrm>
            <a:off x="6560538" y="811654"/>
            <a:ext cx="50321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aseline="300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Bunch Size and Emittance along Beam Line </a:t>
            </a:r>
          </a:p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(S. Habet, PhD Thesis, Dec. 2023)</a:t>
            </a:r>
            <a:endParaRPr lang="en-US" sz="140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44802013-F89E-433B-8D7A-003AD345E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A. Ushakov “Concept of a Positron Source at Ce</a:t>
            </a:r>
            <a:r>
              <a:rPr lang="en-US" baseline="30000" dirty="0"/>
              <a:t>+</a:t>
            </a:r>
            <a:r>
              <a:rPr lang="en-US" dirty="0"/>
              <a:t>BAF”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74B1D731-F047-42F3-9ED8-710E7E659977}"/>
              </a:ext>
            </a:extLst>
          </p:cNvPr>
          <p:cNvSpPr txBox="1">
            <a:spLocks/>
          </p:cNvSpPr>
          <p:nvPr/>
        </p:nvSpPr>
        <p:spPr>
          <a:xfrm>
            <a:off x="6720767" y="6459378"/>
            <a:ext cx="3392498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2024 Summer Hall A/C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605527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27BDAB-ECE6-E44E-B86B-16D399493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56E1D59B-5057-744E-995A-C743941C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54621"/>
            <a:ext cx="11285837" cy="487490"/>
          </a:xfrm>
        </p:spPr>
        <p:txBody>
          <a:bodyPr>
            <a:normAutofit/>
          </a:bodyPr>
          <a:lstStyle/>
          <a:p>
            <a:r>
              <a:rPr lang="en-US"/>
              <a:t>Modeling Positron Injector in FLUKA and General Particle Tracer (GPT)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41C8150-4738-43BB-9824-561D1E825B1B}"/>
              </a:ext>
            </a:extLst>
          </p:cNvPr>
          <p:cNvSpPr txBox="1"/>
          <p:nvPr/>
        </p:nvSpPr>
        <p:spPr>
          <a:xfrm>
            <a:off x="400892" y="848098"/>
            <a:ext cx="11285837" cy="30260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1449"/>
              </a:lnSpc>
              <a:spcAft>
                <a:spcPts val="300"/>
              </a:spcAft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Fields</a:t>
            </a:r>
            <a:endParaRPr lang="en-US" b="1" dirty="0"/>
          </a:p>
          <a:p>
            <a:pPr marL="285750" indent="-285750">
              <a:lnSpc>
                <a:spcPct val="11413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3D magnetic fields of solenoids  - OPERA, CST</a:t>
            </a:r>
          </a:p>
          <a:p>
            <a:pPr marL="285750" indent="-285750">
              <a:lnSpc>
                <a:spcPct val="11413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NC SW Cavity - Advanced Computational Electromagnetics Code Suite (ACE3P)</a:t>
            </a:r>
          </a:p>
          <a:p>
            <a:pPr marL="285750" indent="-285750">
              <a:lnSpc>
                <a:spcPct val="11413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 Cavities -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CST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1449"/>
              </a:lnSpc>
              <a:spcAft>
                <a:spcPts val="3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FLUKA</a:t>
            </a:r>
          </a:p>
          <a:p>
            <a:pPr marL="285750" indent="-285750">
              <a:lnSpc>
                <a:spcPct val="101449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Simulations of all particle in target, capture solenoid and NC cavity</a:t>
            </a:r>
          </a:p>
          <a:p>
            <a:pPr>
              <a:lnSpc>
                <a:spcPct val="101449"/>
              </a:lnSpc>
              <a:spcAft>
                <a:spcPts val="300"/>
              </a:spcAft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GPT</a:t>
            </a:r>
          </a:p>
          <a:p>
            <a:pPr marL="285750" indent="-285750">
              <a:lnSpc>
                <a:spcPct val="11413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 production in 4 mm thick tungsten target by 1 mA @ 120 MeV e</a:t>
            </a:r>
            <a:r>
              <a:rPr lang="en-US" sz="1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 calculated in Geant4 and imported to GPT at target exit</a:t>
            </a:r>
          </a:p>
          <a:p>
            <a:pPr marL="285750" indent="-285750">
              <a:lnSpc>
                <a:spcPct val="11413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Positrons are tracked up to end of C100 cryomodule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CBDF0BB-E18E-4A69-89AF-9C1E5ED40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30" y="4050132"/>
            <a:ext cx="12016740" cy="2241817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47EE2FF-FB74-4BF2-A595-DC0850F7B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A. Ushakov “Concept of a Positron Source at Ce</a:t>
            </a:r>
            <a:r>
              <a:rPr lang="en-US" baseline="30000" dirty="0"/>
              <a:t>+</a:t>
            </a:r>
            <a:r>
              <a:rPr lang="en-US" dirty="0"/>
              <a:t>BAF”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9CB759AC-280A-45B2-A54C-D0EF2DFEFE5A}"/>
              </a:ext>
            </a:extLst>
          </p:cNvPr>
          <p:cNvSpPr txBox="1">
            <a:spLocks/>
          </p:cNvSpPr>
          <p:nvPr/>
        </p:nvSpPr>
        <p:spPr>
          <a:xfrm>
            <a:off x="6720767" y="6459378"/>
            <a:ext cx="3392498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2024 Summer Hall A/C Collaboration Meeting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26F7FB-DBEA-465E-9C7B-2BE40425682B}"/>
              </a:ext>
            </a:extLst>
          </p:cNvPr>
          <p:cNvSpPr/>
          <p:nvPr/>
        </p:nvSpPr>
        <p:spPr>
          <a:xfrm>
            <a:off x="9011236" y="5981558"/>
            <a:ext cx="2933815" cy="307777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Ushakov et al., LCWS2024, </a:t>
            </a:r>
            <a:r>
              <a:rPr lang="en-US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talk</a:t>
            </a:r>
            <a:endParaRPr lang="en-US" sz="14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7987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4C9B48AB097642B7112A3827F07CE9" ma:contentTypeVersion="14" ma:contentTypeDescription="Create a new document." ma:contentTypeScope="" ma:versionID="0b9b8e8410e780c58c7a5d272c9ad57a">
  <xsd:schema xmlns:xsd="http://www.w3.org/2001/XMLSchema" xmlns:xs="http://www.w3.org/2001/XMLSchema" xmlns:p="http://schemas.microsoft.com/office/2006/metadata/properties" xmlns:ns2="836220bd-6765-475d-aebe-427a3023f47c" xmlns:ns3="1543a33f-de66-4ce2-96ef-9c75f077144b" targetNamespace="http://schemas.microsoft.com/office/2006/metadata/properties" ma:root="true" ma:fieldsID="07e53db25b5f688a26c9144ca6190d77" ns2:_="" ns3:_="">
    <xsd:import namespace="836220bd-6765-475d-aebe-427a3023f47c"/>
    <xsd:import namespace="1543a33f-de66-4ce2-96ef-9c75f07714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6220bd-6765-475d-aebe-427a3023f4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4b97cb4-2f5e-48a1-816a-9019d04dc3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43a33f-de66-4ce2-96ef-9c75f077144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553d5c6-5748-4d51-935b-a1baf2e28055}" ma:internalName="TaxCatchAll" ma:showField="CatchAllData" ma:web="1543a33f-de66-4ce2-96ef-9c75f07714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D30DDC-902B-43D6-8514-1C9D0557B63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B98AA2F-A6CD-46FF-B0FA-FB207E0C620B}">
  <ds:schemaRefs>
    <ds:schemaRef ds:uri="1543a33f-de66-4ce2-96ef-9c75f077144b"/>
    <ds:schemaRef ds:uri="836220bd-6765-475d-aebe-427a3023f47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</Template>
  <TotalTime>1372</TotalTime>
  <Words>3234</Words>
  <Application>Microsoft Office PowerPoint</Application>
  <PresentationFormat>Widescreen</PresentationFormat>
  <Paragraphs>494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.PingFangSC-Regular</vt:lpstr>
      <vt:lpstr>Arial</vt:lpstr>
      <vt:lpstr>Calibri</vt:lpstr>
      <vt:lpstr>Cambria Math</vt:lpstr>
      <vt:lpstr>DejaVu Sans</vt:lpstr>
      <vt:lpstr>PingFangSC-Regular</vt:lpstr>
      <vt:lpstr>Times New Roman</vt:lpstr>
      <vt:lpstr>Office Theme</vt:lpstr>
      <vt:lpstr>Concept of a Positron Source at Ce+BAF</vt:lpstr>
      <vt:lpstr>12 GeV Ce+BAF : Polarized Electron or Polarized Positron Beams</vt:lpstr>
      <vt:lpstr>Turning the LERF into a Positron Injector Facility</vt:lpstr>
      <vt:lpstr>LERF Polarized Positron Injector Concept</vt:lpstr>
      <vt:lpstr>Ce+BAF Positron Activities</vt:lpstr>
      <vt:lpstr>Selection of e+ Energy at Target Exit and Thickness of Tungsten Target</vt:lpstr>
      <vt:lpstr>Concept of JLab Positron Target (Silviu Covrig Dusa)</vt:lpstr>
      <vt:lpstr>Simplified Model of Beam Line and e+ Beam Parameters in Polarized Mode</vt:lpstr>
      <vt:lpstr>Modeling Positron Injector in FLUKA and General Particle Tracer (GPT)</vt:lpstr>
      <vt:lpstr>Model with Compensation Solenoid and Cavities</vt:lpstr>
      <vt:lpstr>Distribution of Power Deposited by 1 mA @ 120 MeV e‒ Beam (FLUKA)</vt:lpstr>
      <vt:lpstr>Energy Distributions of e‒, e+ and γ at Different Z-Positions (FLUKA)</vt:lpstr>
      <vt:lpstr>Standing Wave Capture Cavity (Shaoheng Wang)</vt:lpstr>
      <vt:lpstr>Energy Selection Chicane and SRF Cryomodule C100</vt:lpstr>
      <vt:lpstr>e+ Current and Energy vs Z in Chicane and Cryomodule (Preliminary Results)</vt:lpstr>
      <vt:lpstr>Time-Energy Phase Space after Collimator #1 and before/after Cryomodule</vt:lpstr>
      <vt:lpstr>Polarization of e- and e+ at Target Exit for 0.25, 2 and 4 mm W (Geant4-11.2)</vt:lpstr>
      <vt:lpstr>e+ Polarization at Exit of 4 mm W Target and NC Capture Cavity</vt:lpstr>
      <vt:lpstr>e+ Polarization after Collimator in Middle of Chicane and at SRF C100</vt:lpstr>
      <vt:lpstr>Summary</vt:lpstr>
      <vt:lpstr>Acknowledgments</vt:lpstr>
      <vt:lpstr>PowerPoint Presentation</vt:lpstr>
      <vt:lpstr>Program Advisory Committee Positron Experiments</vt:lpstr>
      <vt:lpstr>Spatial Distributions of e‒, e+, γ and n. Neutron Energy and Yield (FLUKA)</vt:lpstr>
      <vt:lpstr>e+ Beam Current vs Z at Capture 1.03 T Solenoid and NC Capture Cavity</vt:lpstr>
      <vt:lpstr>e+ Current and Energy Spread at Exit of C100 vs Aperture Size of Collimator #1</vt:lpstr>
      <vt:lpstr>XX’ Phase Space after Collimator #1 and before/after Cryomodule</vt:lpstr>
      <vt:lpstr>XX’ Phase Space of All e+ at Target Exit and Target e+ “Alive” at C100 Exit</vt:lpstr>
      <vt:lpstr>Energy Spectrum of All e+ at Target Exit and Target e+ “Alive” at C100 Exit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Andriy Ushakov</dc:creator>
  <cp:lastModifiedBy>Andriy Ushakov</cp:lastModifiedBy>
  <cp:revision>89</cp:revision>
  <dcterms:created xsi:type="dcterms:W3CDTF">2023-02-20T01:51:32Z</dcterms:created>
  <dcterms:modified xsi:type="dcterms:W3CDTF">2024-07-15T23:49:59Z</dcterms:modified>
</cp:coreProperties>
</file>