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3"/>
  </p:notesMasterIdLst>
  <p:sldIdLst>
    <p:sldId id="256" r:id="rId5"/>
    <p:sldId id="276" r:id="rId6"/>
    <p:sldId id="285" r:id="rId7"/>
    <p:sldId id="281" r:id="rId8"/>
    <p:sldId id="288" r:id="rId9"/>
    <p:sldId id="258" r:id="rId10"/>
    <p:sldId id="293" r:id="rId11"/>
    <p:sldId id="297" r:id="rId12"/>
    <p:sldId id="298" r:id="rId13"/>
    <p:sldId id="294" r:id="rId14"/>
    <p:sldId id="299" r:id="rId15"/>
    <p:sldId id="303" r:id="rId16"/>
    <p:sldId id="313" r:id="rId17"/>
    <p:sldId id="305" r:id="rId18"/>
    <p:sldId id="306" r:id="rId19"/>
    <p:sldId id="307" r:id="rId20"/>
    <p:sldId id="308" r:id="rId21"/>
    <p:sldId id="309" r:id="rId22"/>
    <p:sldId id="286" r:id="rId23"/>
    <p:sldId id="287" r:id="rId24"/>
    <p:sldId id="300" r:id="rId25"/>
    <p:sldId id="296" r:id="rId26"/>
    <p:sldId id="310" r:id="rId27"/>
    <p:sldId id="295" r:id="rId28"/>
    <p:sldId id="311" r:id="rId29"/>
    <p:sldId id="312" r:id="rId30"/>
    <p:sldId id="302" r:id="rId31"/>
    <p:sldId id="301" r:id="rId3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0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8CBCB"/>
          </a:solidFill>
        </a:fill>
      </a:tcStyle>
    </a:wholeTbl>
    <a:band2H>
      <a:tcTxStyle/>
      <a:tcStyle>
        <a:tcBdr/>
        <a:fill>
          <a:solidFill>
            <a:srgbClr val="F4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F4F4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6668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chemeClr val="accent2">
              <a:lumOff val="6668"/>
            </a:schemeClr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73"/>
    <p:restoredTop sz="94658"/>
  </p:normalViewPr>
  <p:slideViewPr>
    <p:cSldViewPr snapToGrid="0">
      <p:cViewPr varScale="1">
        <p:scale>
          <a:sx n="116" d="100"/>
          <a:sy n="116" d="100"/>
        </p:scale>
        <p:origin x="2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2D148B-3B2A-487A-9414-8ACDA4585B30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4FE83A-AC7F-4EB6-9FCE-43B2BF9904D1}">
      <dgm:prSet phldrT="[Text]" phldr="0"/>
      <dgm:spPr/>
      <dgm:t>
        <a:bodyPr/>
        <a:lstStyle/>
        <a:p>
          <a:pPr rtl="0"/>
          <a:r>
            <a:rPr lang="en-US" dirty="0">
              <a:latin typeface="Calibri"/>
              <a:cs typeface="Calibri"/>
            </a:rPr>
            <a:t> Jefferson Labs Research Mission</a:t>
          </a:r>
          <a:endParaRPr lang="en-US" dirty="0"/>
        </a:p>
      </dgm:t>
    </dgm:pt>
    <dgm:pt modelId="{6B52F544-61DC-4153-AC74-B0ED78044EA6}" type="parTrans" cxnId="{1E3D31FB-AD5B-41AB-91B6-3CC1CA69E6BF}">
      <dgm:prSet/>
      <dgm:spPr/>
      <dgm:t>
        <a:bodyPr/>
        <a:lstStyle/>
        <a:p>
          <a:endParaRPr lang="en-US"/>
        </a:p>
      </dgm:t>
    </dgm:pt>
    <dgm:pt modelId="{7B92CFED-4C67-4A7A-8B61-379DBD14D471}" type="sibTrans" cxnId="{1E3D31FB-AD5B-41AB-91B6-3CC1CA69E6BF}">
      <dgm:prSet/>
      <dgm:spPr/>
      <dgm:t>
        <a:bodyPr/>
        <a:lstStyle/>
        <a:p>
          <a:endParaRPr lang="en-US"/>
        </a:p>
      </dgm:t>
    </dgm:pt>
    <dgm:pt modelId="{F1BD152F-BF33-4D4E-B1CA-67733F0602F4}">
      <dgm:prSet phldrT="[Text]" phldr="0"/>
      <dgm:spPr/>
      <dgm:t>
        <a:bodyPr/>
        <a:lstStyle/>
        <a:p>
          <a:pPr rtl="0"/>
          <a:r>
            <a:rPr lang="en-US" dirty="0">
              <a:latin typeface="Calibri"/>
              <a:cs typeface="Calibri"/>
            </a:rPr>
            <a:t> Experimental Halls</a:t>
          </a:r>
          <a:endParaRPr lang="en-US" dirty="0"/>
        </a:p>
      </dgm:t>
    </dgm:pt>
    <dgm:pt modelId="{8E1F3410-DE47-42A9-B8A5-E4C9431A8AAB}" type="parTrans" cxnId="{2B931416-7252-47BE-A3D6-976620F4C697}">
      <dgm:prSet/>
      <dgm:spPr/>
      <dgm:t>
        <a:bodyPr/>
        <a:lstStyle/>
        <a:p>
          <a:endParaRPr lang="en-US"/>
        </a:p>
      </dgm:t>
    </dgm:pt>
    <dgm:pt modelId="{DC4EBE94-435E-485B-8E60-4B23BDF67D69}" type="sibTrans" cxnId="{2B931416-7252-47BE-A3D6-976620F4C697}">
      <dgm:prSet/>
      <dgm:spPr/>
      <dgm:t>
        <a:bodyPr/>
        <a:lstStyle/>
        <a:p>
          <a:endParaRPr lang="en-US"/>
        </a:p>
      </dgm:t>
    </dgm:pt>
    <dgm:pt modelId="{2B1E7234-8B2B-4188-8E9E-17EAF392B9B5}">
      <dgm:prSet phldrT="[Text]" phldr="0"/>
      <dgm:spPr/>
      <dgm:t>
        <a:bodyPr/>
        <a:lstStyle/>
        <a:p>
          <a:pPr rtl="0"/>
          <a:r>
            <a:rPr lang="en-US" dirty="0">
              <a:latin typeface="Calibri"/>
              <a:cs typeface="Calibri"/>
            </a:rPr>
            <a:t> Data Science Department</a:t>
          </a:r>
          <a:endParaRPr lang="en-US" dirty="0"/>
        </a:p>
      </dgm:t>
    </dgm:pt>
    <dgm:pt modelId="{CC7F75D5-82FF-42DE-B96B-A5AA81F7C031}" type="parTrans" cxnId="{6A9E0864-6090-459B-9141-2848D6E9A764}">
      <dgm:prSet/>
      <dgm:spPr/>
      <dgm:t>
        <a:bodyPr/>
        <a:lstStyle/>
        <a:p>
          <a:endParaRPr lang="en-US"/>
        </a:p>
      </dgm:t>
    </dgm:pt>
    <dgm:pt modelId="{72C1911C-11FC-4CD4-8CB3-1368229F1E50}" type="sibTrans" cxnId="{6A9E0864-6090-459B-9141-2848D6E9A764}">
      <dgm:prSet/>
      <dgm:spPr/>
      <dgm:t>
        <a:bodyPr/>
        <a:lstStyle/>
        <a:p>
          <a:endParaRPr lang="en-US"/>
        </a:p>
      </dgm:t>
    </dgm:pt>
    <dgm:pt modelId="{39239C06-49A0-4218-84B3-A3786AD697C3}" type="pres">
      <dgm:prSet presAssocID="{F12D148B-3B2A-487A-9414-8ACDA4585B30}" presName="Name0" presStyleCnt="0">
        <dgm:presLayoutVars>
          <dgm:dir/>
          <dgm:resizeHandles val="exact"/>
        </dgm:presLayoutVars>
      </dgm:prSet>
      <dgm:spPr/>
    </dgm:pt>
    <dgm:pt modelId="{AAD20796-961A-427D-B4C1-F4639A1FD9FB}" type="pres">
      <dgm:prSet presAssocID="{0B4FE83A-AC7F-4EB6-9FCE-43B2BF9904D1}" presName="node" presStyleLbl="node1" presStyleIdx="0" presStyleCnt="3">
        <dgm:presLayoutVars>
          <dgm:bulletEnabled val="1"/>
        </dgm:presLayoutVars>
      </dgm:prSet>
      <dgm:spPr/>
    </dgm:pt>
    <dgm:pt modelId="{9B43B6FE-ABE6-49C2-A666-5CEFA817541A}" type="pres">
      <dgm:prSet presAssocID="{7B92CFED-4C67-4A7A-8B61-379DBD14D471}" presName="sibTrans" presStyleLbl="sibTrans2D1" presStyleIdx="0" presStyleCnt="3"/>
      <dgm:spPr/>
    </dgm:pt>
    <dgm:pt modelId="{C90B1E21-41DA-4CF7-BB9D-1F92CCFF96B9}" type="pres">
      <dgm:prSet presAssocID="{7B92CFED-4C67-4A7A-8B61-379DBD14D471}" presName="connectorText" presStyleLbl="sibTrans2D1" presStyleIdx="0" presStyleCnt="3"/>
      <dgm:spPr/>
    </dgm:pt>
    <dgm:pt modelId="{97EEEBE4-B53C-44E0-B269-5E12E7387D10}" type="pres">
      <dgm:prSet presAssocID="{F1BD152F-BF33-4D4E-B1CA-67733F0602F4}" presName="node" presStyleLbl="node1" presStyleIdx="1" presStyleCnt="3">
        <dgm:presLayoutVars>
          <dgm:bulletEnabled val="1"/>
        </dgm:presLayoutVars>
      </dgm:prSet>
      <dgm:spPr/>
    </dgm:pt>
    <dgm:pt modelId="{DC0A2966-F428-406C-BE87-F23FEFB71799}" type="pres">
      <dgm:prSet presAssocID="{DC4EBE94-435E-485B-8E60-4B23BDF67D69}" presName="sibTrans" presStyleLbl="sibTrans2D1" presStyleIdx="1" presStyleCnt="3"/>
      <dgm:spPr/>
    </dgm:pt>
    <dgm:pt modelId="{9DDC3B28-A225-439E-ADEA-74659F51F67C}" type="pres">
      <dgm:prSet presAssocID="{DC4EBE94-435E-485B-8E60-4B23BDF67D69}" presName="connectorText" presStyleLbl="sibTrans2D1" presStyleIdx="1" presStyleCnt="3"/>
      <dgm:spPr/>
    </dgm:pt>
    <dgm:pt modelId="{94C2FDB9-0AA2-4E9B-A084-B6D34B842AE3}" type="pres">
      <dgm:prSet presAssocID="{2B1E7234-8B2B-4188-8E9E-17EAF392B9B5}" presName="node" presStyleLbl="node1" presStyleIdx="2" presStyleCnt="3">
        <dgm:presLayoutVars>
          <dgm:bulletEnabled val="1"/>
        </dgm:presLayoutVars>
      </dgm:prSet>
      <dgm:spPr/>
    </dgm:pt>
    <dgm:pt modelId="{3560F3B1-4741-4565-B566-0ACA63E4EA65}" type="pres">
      <dgm:prSet presAssocID="{72C1911C-11FC-4CD4-8CB3-1368229F1E50}" presName="sibTrans" presStyleLbl="sibTrans2D1" presStyleIdx="2" presStyleCnt="3"/>
      <dgm:spPr/>
    </dgm:pt>
    <dgm:pt modelId="{96041ED1-DDC9-4390-9D0A-215AE8BE7149}" type="pres">
      <dgm:prSet presAssocID="{72C1911C-11FC-4CD4-8CB3-1368229F1E50}" presName="connectorText" presStyleLbl="sibTrans2D1" presStyleIdx="2" presStyleCnt="3"/>
      <dgm:spPr/>
    </dgm:pt>
  </dgm:ptLst>
  <dgm:cxnLst>
    <dgm:cxn modelId="{F6D01E02-A6A3-40F0-BB29-B524F1F93BE7}" type="presOf" srcId="{7B92CFED-4C67-4A7A-8B61-379DBD14D471}" destId="{C90B1E21-41DA-4CF7-BB9D-1F92CCFF96B9}" srcOrd="1" destOrd="0" presId="urn:microsoft.com/office/officeart/2005/8/layout/cycle7"/>
    <dgm:cxn modelId="{2B931416-7252-47BE-A3D6-976620F4C697}" srcId="{F12D148B-3B2A-487A-9414-8ACDA4585B30}" destId="{F1BD152F-BF33-4D4E-B1CA-67733F0602F4}" srcOrd="1" destOrd="0" parTransId="{8E1F3410-DE47-42A9-B8A5-E4C9431A8AAB}" sibTransId="{DC4EBE94-435E-485B-8E60-4B23BDF67D69}"/>
    <dgm:cxn modelId="{272E871D-2EE8-44D8-BE53-5B2ABF4B14AF}" type="presOf" srcId="{7B92CFED-4C67-4A7A-8B61-379DBD14D471}" destId="{9B43B6FE-ABE6-49C2-A666-5CEFA817541A}" srcOrd="0" destOrd="0" presId="urn:microsoft.com/office/officeart/2005/8/layout/cycle7"/>
    <dgm:cxn modelId="{5F483A24-9DD3-40A0-954A-5D7AF842F24F}" type="presOf" srcId="{72C1911C-11FC-4CD4-8CB3-1368229F1E50}" destId="{96041ED1-DDC9-4390-9D0A-215AE8BE7149}" srcOrd="1" destOrd="0" presId="urn:microsoft.com/office/officeart/2005/8/layout/cycle7"/>
    <dgm:cxn modelId="{93164C3D-9E8B-4264-8E9A-5D625722FF11}" type="presOf" srcId="{2B1E7234-8B2B-4188-8E9E-17EAF392B9B5}" destId="{94C2FDB9-0AA2-4E9B-A084-B6D34B842AE3}" srcOrd="0" destOrd="0" presId="urn:microsoft.com/office/officeart/2005/8/layout/cycle7"/>
    <dgm:cxn modelId="{F5DE2A45-5915-41DE-AA45-C1EDED62D184}" type="presOf" srcId="{F12D148B-3B2A-487A-9414-8ACDA4585B30}" destId="{39239C06-49A0-4218-84B3-A3786AD697C3}" srcOrd="0" destOrd="0" presId="urn:microsoft.com/office/officeart/2005/8/layout/cycle7"/>
    <dgm:cxn modelId="{87CFAA59-5923-4285-91DD-6D5B7196D9D7}" type="presOf" srcId="{F1BD152F-BF33-4D4E-B1CA-67733F0602F4}" destId="{97EEEBE4-B53C-44E0-B269-5E12E7387D10}" srcOrd="0" destOrd="0" presId="urn:microsoft.com/office/officeart/2005/8/layout/cycle7"/>
    <dgm:cxn modelId="{6A9E0864-6090-459B-9141-2848D6E9A764}" srcId="{F12D148B-3B2A-487A-9414-8ACDA4585B30}" destId="{2B1E7234-8B2B-4188-8E9E-17EAF392B9B5}" srcOrd="2" destOrd="0" parTransId="{CC7F75D5-82FF-42DE-B96B-A5AA81F7C031}" sibTransId="{72C1911C-11FC-4CD4-8CB3-1368229F1E50}"/>
    <dgm:cxn modelId="{702BC970-F925-4CCD-841B-995EBC4B2AE9}" type="presOf" srcId="{DC4EBE94-435E-485B-8E60-4B23BDF67D69}" destId="{9DDC3B28-A225-439E-ADEA-74659F51F67C}" srcOrd="1" destOrd="0" presId="urn:microsoft.com/office/officeart/2005/8/layout/cycle7"/>
    <dgm:cxn modelId="{6CD96B72-E9FB-4878-9287-F2F003ACEB0C}" type="presOf" srcId="{0B4FE83A-AC7F-4EB6-9FCE-43B2BF9904D1}" destId="{AAD20796-961A-427D-B4C1-F4639A1FD9FB}" srcOrd="0" destOrd="0" presId="urn:microsoft.com/office/officeart/2005/8/layout/cycle7"/>
    <dgm:cxn modelId="{FA6F1291-6EDB-43AE-A72C-1E3DF6ED48EF}" type="presOf" srcId="{DC4EBE94-435E-485B-8E60-4B23BDF67D69}" destId="{DC0A2966-F428-406C-BE87-F23FEFB71799}" srcOrd="0" destOrd="0" presId="urn:microsoft.com/office/officeart/2005/8/layout/cycle7"/>
    <dgm:cxn modelId="{15BE7CB4-5097-4A71-B67A-EF8DE1D62A0E}" type="presOf" srcId="{72C1911C-11FC-4CD4-8CB3-1368229F1E50}" destId="{3560F3B1-4741-4565-B566-0ACA63E4EA65}" srcOrd="0" destOrd="0" presId="urn:microsoft.com/office/officeart/2005/8/layout/cycle7"/>
    <dgm:cxn modelId="{1E3D31FB-AD5B-41AB-91B6-3CC1CA69E6BF}" srcId="{F12D148B-3B2A-487A-9414-8ACDA4585B30}" destId="{0B4FE83A-AC7F-4EB6-9FCE-43B2BF9904D1}" srcOrd="0" destOrd="0" parTransId="{6B52F544-61DC-4153-AC74-B0ED78044EA6}" sibTransId="{7B92CFED-4C67-4A7A-8B61-379DBD14D471}"/>
    <dgm:cxn modelId="{B9D8A058-3C2F-4FBC-A22B-09EA6E2DA796}" type="presParOf" srcId="{39239C06-49A0-4218-84B3-A3786AD697C3}" destId="{AAD20796-961A-427D-B4C1-F4639A1FD9FB}" srcOrd="0" destOrd="0" presId="urn:microsoft.com/office/officeart/2005/8/layout/cycle7"/>
    <dgm:cxn modelId="{B40B5143-4ED5-4A44-9D65-7E3A7BAEA79E}" type="presParOf" srcId="{39239C06-49A0-4218-84B3-A3786AD697C3}" destId="{9B43B6FE-ABE6-49C2-A666-5CEFA817541A}" srcOrd="1" destOrd="0" presId="urn:microsoft.com/office/officeart/2005/8/layout/cycle7"/>
    <dgm:cxn modelId="{CB40E653-AD0A-434E-B35C-6099AAF3A27E}" type="presParOf" srcId="{9B43B6FE-ABE6-49C2-A666-5CEFA817541A}" destId="{C90B1E21-41DA-4CF7-BB9D-1F92CCFF96B9}" srcOrd="0" destOrd="0" presId="urn:microsoft.com/office/officeart/2005/8/layout/cycle7"/>
    <dgm:cxn modelId="{96DD1B6E-25FB-42F7-BD83-077DC78CC6E8}" type="presParOf" srcId="{39239C06-49A0-4218-84B3-A3786AD697C3}" destId="{97EEEBE4-B53C-44E0-B269-5E12E7387D10}" srcOrd="2" destOrd="0" presId="urn:microsoft.com/office/officeart/2005/8/layout/cycle7"/>
    <dgm:cxn modelId="{9653697F-919C-4B44-BC26-4DBF03A9DA87}" type="presParOf" srcId="{39239C06-49A0-4218-84B3-A3786AD697C3}" destId="{DC0A2966-F428-406C-BE87-F23FEFB71799}" srcOrd="3" destOrd="0" presId="urn:microsoft.com/office/officeart/2005/8/layout/cycle7"/>
    <dgm:cxn modelId="{B532CB1F-35C0-4E9A-BEEC-DB28D11D0A19}" type="presParOf" srcId="{DC0A2966-F428-406C-BE87-F23FEFB71799}" destId="{9DDC3B28-A225-439E-ADEA-74659F51F67C}" srcOrd="0" destOrd="0" presId="urn:microsoft.com/office/officeart/2005/8/layout/cycle7"/>
    <dgm:cxn modelId="{7ABC7885-DBA8-4BEA-BA6D-04309747924F}" type="presParOf" srcId="{39239C06-49A0-4218-84B3-A3786AD697C3}" destId="{94C2FDB9-0AA2-4E9B-A084-B6D34B842AE3}" srcOrd="4" destOrd="0" presId="urn:microsoft.com/office/officeart/2005/8/layout/cycle7"/>
    <dgm:cxn modelId="{80119039-DD78-4518-A3DF-A1F576C8D1A5}" type="presParOf" srcId="{39239C06-49A0-4218-84B3-A3786AD697C3}" destId="{3560F3B1-4741-4565-B566-0ACA63E4EA65}" srcOrd="5" destOrd="0" presId="urn:microsoft.com/office/officeart/2005/8/layout/cycle7"/>
    <dgm:cxn modelId="{D2CADF18-59A1-42EF-ADAC-82CF4F54C29E}" type="presParOf" srcId="{3560F3B1-4741-4565-B566-0ACA63E4EA65}" destId="{96041ED1-DDC9-4390-9D0A-215AE8BE714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20796-961A-427D-B4C1-F4639A1FD9FB}">
      <dsp:nvSpPr>
        <dsp:cNvPr id="0" name=""/>
        <dsp:cNvSpPr/>
      </dsp:nvSpPr>
      <dsp:spPr>
        <a:xfrm>
          <a:off x="1094853" y="140832"/>
          <a:ext cx="1324807" cy="662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alibri"/>
              <a:cs typeface="Calibri"/>
            </a:rPr>
            <a:t> Jefferson Labs Research Mission</a:t>
          </a:r>
          <a:endParaRPr lang="en-US" sz="1300" kern="1200" dirty="0"/>
        </a:p>
      </dsp:txBody>
      <dsp:txXfrm>
        <a:off x="1114254" y="160233"/>
        <a:ext cx="1286005" cy="623601"/>
      </dsp:txXfrm>
    </dsp:sp>
    <dsp:sp modelId="{9B43B6FE-ABE6-49C2-A666-5CEFA817541A}">
      <dsp:nvSpPr>
        <dsp:cNvPr id="0" name=""/>
        <dsp:cNvSpPr/>
      </dsp:nvSpPr>
      <dsp:spPr>
        <a:xfrm rot="3600000">
          <a:off x="1958841" y="1303945"/>
          <a:ext cx="691292" cy="23184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028393" y="1350313"/>
        <a:ext cx="552188" cy="139105"/>
      </dsp:txXfrm>
    </dsp:sp>
    <dsp:sp modelId="{97EEEBE4-B53C-44E0-B269-5E12E7387D10}">
      <dsp:nvSpPr>
        <dsp:cNvPr id="0" name=""/>
        <dsp:cNvSpPr/>
      </dsp:nvSpPr>
      <dsp:spPr>
        <a:xfrm>
          <a:off x="2189315" y="2036495"/>
          <a:ext cx="1324807" cy="662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alibri"/>
              <a:cs typeface="Calibri"/>
            </a:rPr>
            <a:t> Experimental Halls</a:t>
          </a:r>
          <a:endParaRPr lang="en-US" sz="1300" kern="1200" dirty="0"/>
        </a:p>
      </dsp:txBody>
      <dsp:txXfrm>
        <a:off x="2208716" y="2055896"/>
        <a:ext cx="1286005" cy="623601"/>
      </dsp:txXfrm>
    </dsp:sp>
    <dsp:sp modelId="{DC0A2966-F428-406C-BE87-F23FEFB71799}">
      <dsp:nvSpPr>
        <dsp:cNvPr id="0" name=""/>
        <dsp:cNvSpPr/>
      </dsp:nvSpPr>
      <dsp:spPr>
        <a:xfrm rot="10800000">
          <a:off x="1411611" y="2251777"/>
          <a:ext cx="691292" cy="23184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1481163" y="2298145"/>
        <a:ext cx="552188" cy="139105"/>
      </dsp:txXfrm>
    </dsp:sp>
    <dsp:sp modelId="{94C2FDB9-0AA2-4E9B-A084-B6D34B842AE3}">
      <dsp:nvSpPr>
        <dsp:cNvPr id="0" name=""/>
        <dsp:cNvSpPr/>
      </dsp:nvSpPr>
      <dsp:spPr>
        <a:xfrm>
          <a:off x="392" y="2036495"/>
          <a:ext cx="1324807" cy="662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alibri"/>
              <a:cs typeface="Calibri"/>
            </a:rPr>
            <a:t> Data Science Department</a:t>
          </a:r>
          <a:endParaRPr lang="en-US" sz="1300" kern="1200" dirty="0"/>
        </a:p>
      </dsp:txBody>
      <dsp:txXfrm>
        <a:off x="19793" y="2055896"/>
        <a:ext cx="1286005" cy="623601"/>
      </dsp:txXfrm>
    </dsp:sp>
    <dsp:sp modelId="{3560F3B1-4741-4565-B566-0ACA63E4EA65}">
      <dsp:nvSpPr>
        <dsp:cNvPr id="0" name=""/>
        <dsp:cNvSpPr/>
      </dsp:nvSpPr>
      <dsp:spPr>
        <a:xfrm rot="18000000">
          <a:off x="864380" y="1303945"/>
          <a:ext cx="691292" cy="23184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933932" y="1350313"/>
        <a:ext cx="552188" cy="139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2941863"/>
            <a:ext cx="4258582" cy="4258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icture 22" descr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386" y="6232328"/>
            <a:ext cx="1720202" cy="55706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Here"/>
          <p:cNvSpPr txBox="1">
            <a:spLocks noGrp="1"/>
          </p:cNvSpPr>
          <p:nvPr>
            <p:ph type="title" hasCustomPrompt="1"/>
          </p:nvPr>
        </p:nvSpPr>
        <p:spPr>
          <a:xfrm>
            <a:off x="332386" y="505595"/>
            <a:ext cx="7937298" cy="617839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t>Title Here</a:t>
            </a:r>
          </a:p>
        </p:txBody>
      </p:sp>
      <p:sp>
        <p:nvSpPr>
          <p:cNvPr id="17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32387" y="1720792"/>
            <a:ext cx="4051835" cy="32466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SzTx/>
              <a:buFontTx/>
              <a:buNone/>
              <a:defRPr>
                <a:solidFill>
                  <a:schemeClr val="accent1"/>
                </a:solidFill>
              </a:defRPr>
            </a:lvl1pPr>
            <a:lvl2pPr marL="0" indent="457200">
              <a:lnSpc>
                <a:spcPct val="100000"/>
              </a:lnSpc>
              <a:buSzTx/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914400">
              <a:lnSpc>
                <a:spcPct val="100000"/>
              </a:lnSpc>
              <a:buSzTx/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1371600">
              <a:lnSpc>
                <a:spcPct val="100000"/>
              </a:lnSpc>
              <a:buSzTx/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1828800">
              <a:lnSpc>
                <a:spcPct val="100000"/>
              </a:lnSpc>
              <a:buSzTx/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r>
              <a:t>Subtitle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8" name="Picture 26" descr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2405" y="6459468"/>
            <a:ext cx="407284" cy="2735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4" descr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2909" y="6450041"/>
            <a:ext cx="1629562" cy="273532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Picture Placeholder 8"/>
          <p:cNvSpPr>
            <a:spLocks noGrp="1"/>
          </p:cNvSpPr>
          <p:nvPr>
            <p:ph type="pic" sz="half" idx="21"/>
          </p:nvPr>
        </p:nvSpPr>
        <p:spPr>
          <a:xfrm>
            <a:off x="4506686" y="1725952"/>
            <a:ext cx="4630965" cy="382164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332386" y="5126730"/>
            <a:ext cx="4051836" cy="42086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t>Author</a:t>
            </a:r>
          </a:p>
        </p:txBody>
      </p:sp>
      <p:sp>
        <p:nvSpPr>
          <p:cNvPr id="2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2941863"/>
            <a:ext cx="4258582" cy="4258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icture 22" descr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386" y="6232328"/>
            <a:ext cx="1720202" cy="55706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Questions?"/>
          <p:cNvSpPr txBox="1">
            <a:spLocks noGrp="1"/>
          </p:cNvSpPr>
          <p:nvPr>
            <p:ph type="title" hasCustomPrompt="1"/>
          </p:nvPr>
        </p:nvSpPr>
        <p:spPr>
          <a:xfrm>
            <a:off x="332386" y="505595"/>
            <a:ext cx="5774500" cy="617839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t>Questions?</a:t>
            </a:r>
          </a:p>
        </p:txBody>
      </p:sp>
      <p:pic>
        <p:nvPicPr>
          <p:cNvPr id="129" name="Picture 26" descr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2405" y="6459468"/>
            <a:ext cx="407284" cy="2735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icture 4" descr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2909" y="6450041"/>
            <a:ext cx="1629562" cy="273532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Picture Placeholder 8"/>
          <p:cNvSpPr>
            <a:spLocks noGrp="1"/>
          </p:cNvSpPr>
          <p:nvPr>
            <p:ph type="pic" sz="half" idx="21"/>
          </p:nvPr>
        </p:nvSpPr>
        <p:spPr>
          <a:xfrm>
            <a:off x="4506686" y="1725952"/>
            <a:ext cx="4630965" cy="382164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2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106886" y="849093"/>
            <a:ext cx="2898322" cy="27758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>
                <a:solidFill>
                  <a:srgbClr val="C00000"/>
                </a:solidFill>
              </a:defRPr>
            </a:lvl1pPr>
            <a:lvl2pPr marL="571500" indent="-114300">
              <a:buFontTx/>
              <a:buChar char="•"/>
              <a:defRPr sz="1200">
                <a:solidFill>
                  <a:srgbClr val="C00000"/>
                </a:solidFill>
              </a:defRPr>
            </a:lvl2pPr>
            <a:lvl3pPr marL="1051560" indent="-137160">
              <a:buFontTx/>
              <a:defRPr sz="1200">
                <a:solidFill>
                  <a:srgbClr val="C00000"/>
                </a:solidFill>
              </a:defRPr>
            </a:lvl3pPr>
            <a:lvl4pPr marL="1524000" indent="-152400">
              <a:buFontTx/>
              <a:buChar char="•"/>
              <a:defRPr sz="1200">
                <a:solidFill>
                  <a:srgbClr val="C00000"/>
                </a:solidFill>
              </a:defRPr>
            </a:lvl4pPr>
            <a:lvl5pPr marL="1981200" indent="-152400">
              <a:buFontTx/>
              <a:defRPr sz="1200">
                <a:solidFill>
                  <a:srgbClr val="C00000"/>
                </a:solidFill>
              </a:defRPr>
            </a:lvl5pPr>
          </a:lstStyle>
          <a:p>
            <a:r>
              <a:t>Contact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3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6106886" y="156700"/>
            <a:ext cx="2898322" cy="63200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 b="1">
                <a:solidFill>
                  <a:schemeClr val="accent6"/>
                </a:solidFill>
              </a:defRPr>
            </a:lvl1pPr>
          </a:lstStyle>
          <a:p>
            <a:r>
              <a:t>Author
Title</a:t>
            </a:r>
          </a:p>
        </p:txBody>
      </p:sp>
      <p:sp>
        <p:nvSpPr>
          <p:cNvPr id="134" name="Text Placeholder 6"/>
          <p:cNvSpPr>
            <a:spLocks noGrp="1"/>
          </p:cNvSpPr>
          <p:nvPr>
            <p:ph type="body" sz="half" idx="23" hasCustomPrompt="1"/>
          </p:nvPr>
        </p:nvSpPr>
        <p:spPr>
          <a:xfrm>
            <a:off x="318637" y="1726357"/>
            <a:ext cx="4098244" cy="3861333"/>
          </a:xfrm>
          <a:prstGeom prst="rect">
            <a:avLst/>
          </a:prstGeom>
        </p:spPr>
        <p:txBody>
          <a:bodyPr/>
          <a:lstStyle>
            <a:lvl1pPr marL="342900" indent="-342900">
              <a:defRPr>
                <a:solidFill>
                  <a:schemeClr val="accent1"/>
                </a:solidFill>
              </a:defRPr>
            </a:lvl1pPr>
          </a:lstStyle>
          <a:p>
            <a:r>
              <a:t>Agenda Topics Covered:
Second level
Third level
Fourth level
Fifth level</a:t>
            </a:r>
          </a:p>
        </p:txBody>
      </p:sp>
      <p:sp>
        <p:nvSpPr>
          <p:cNvPr id="13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1800" b="1" cap="all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1650" baseline="0">
                <a:solidFill>
                  <a:schemeClr val="tx1"/>
                </a:solidFill>
                <a:latin typeface="Arial" charset="0"/>
              </a:defRPr>
            </a:lvl1pPr>
            <a:lvl2pPr marL="514350" indent="-171450">
              <a:buFont typeface="Arial" panose="020B0604020202020204" pitchFamily="34" charset="0"/>
              <a:buChar char="-"/>
              <a:defRPr sz="1500" baseline="0">
                <a:solidFill>
                  <a:schemeClr val="tx1"/>
                </a:solidFill>
                <a:latin typeface="Arial" charset="0"/>
              </a:defRPr>
            </a:lvl2pPr>
            <a:lvl3pPr marL="857250" indent="-171450">
              <a:buFont typeface="Arial" charset="0"/>
              <a:buChar char="•"/>
              <a:defRPr sz="1350" baseline="0">
                <a:solidFill>
                  <a:schemeClr val="tx1"/>
                </a:solidFill>
                <a:latin typeface="Arial" charset="0"/>
              </a:defRPr>
            </a:lvl3pPr>
            <a:lvl4pPr marL="1243013" indent="-214313">
              <a:buFont typeface="Arial" panose="020B0604020202020204" pitchFamily="34" charset="0"/>
              <a:buChar char="-"/>
              <a:defRPr sz="1200" baseline="0">
                <a:solidFill>
                  <a:schemeClr val="tx1"/>
                </a:solidFill>
                <a:latin typeface="Arial" charset="0"/>
              </a:defRPr>
            </a:lvl4pPr>
            <a:lvl5pPr marL="1543050" indent="-171450">
              <a:buFont typeface="Arial" charset="0"/>
              <a:buChar char="•"/>
              <a:defRPr sz="105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0212" y="6515143"/>
            <a:ext cx="209350" cy="207749"/>
          </a:xfrm>
        </p:spPr>
        <p:txBody>
          <a:bodyPr/>
          <a:lstStyle>
            <a:lvl1pPr algn="ctr">
              <a:defRPr sz="75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2356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4233" y="6387402"/>
            <a:ext cx="1071001" cy="462435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JBAL/NASA/ODU Collaboration Meeting October 18,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38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0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9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308917" y="966054"/>
            <a:ext cx="4148782" cy="5381695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1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949" y="6407801"/>
            <a:ext cx="1329051" cy="430393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traight Connector 8"/>
          <p:cNvSpPr/>
          <p:nvPr/>
        </p:nvSpPr>
        <p:spPr>
          <a:xfrm>
            <a:off x="-12358" y="735987"/>
            <a:ext cx="9156358" cy="1"/>
          </a:xfrm>
          <a:prstGeom prst="line">
            <a:avLst/>
          </a:prstGeom>
          <a:ln w="57150">
            <a:solidFill>
              <a:srgbClr val="C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0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308917" y="966054"/>
            <a:ext cx="4148782" cy="5381695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949" y="6407801"/>
            <a:ext cx="1329051" cy="430393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traight Connector 8"/>
          <p:cNvSpPr/>
          <p:nvPr/>
        </p:nvSpPr>
        <p:spPr>
          <a:xfrm>
            <a:off x="-12358" y="735987"/>
            <a:ext cx="9156358" cy="1"/>
          </a:xfrm>
          <a:prstGeom prst="line">
            <a:avLst/>
          </a:prstGeom>
          <a:ln w="57150">
            <a:solidFill>
              <a:srgbClr val="C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4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4623744" y="983115"/>
            <a:ext cx="4148781" cy="23812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6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308917" y="3439833"/>
            <a:ext cx="4148782" cy="2907916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949" y="6407801"/>
            <a:ext cx="1329051" cy="430393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traight Connector 8"/>
          <p:cNvSpPr/>
          <p:nvPr/>
        </p:nvSpPr>
        <p:spPr>
          <a:xfrm>
            <a:off x="-12358" y="735987"/>
            <a:ext cx="9156358" cy="1"/>
          </a:xfrm>
          <a:prstGeom prst="line">
            <a:avLst/>
          </a:prstGeom>
          <a:ln w="57150">
            <a:solidFill>
              <a:srgbClr val="C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6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308917" y="983115"/>
            <a:ext cx="4148782" cy="23812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74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308917" y="966054"/>
            <a:ext cx="4148782" cy="5381695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949" y="6407801"/>
            <a:ext cx="1329051" cy="430393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traight Connector 8"/>
          <p:cNvSpPr/>
          <p:nvPr/>
        </p:nvSpPr>
        <p:spPr>
          <a:xfrm>
            <a:off x="-12358" y="735987"/>
            <a:ext cx="9156358" cy="1"/>
          </a:xfrm>
          <a:prstGeom prst="line">
            <a:avLst/>
          </a:prstGeom>
          <a:ln w="57150">
            <a:solidFill>
              <a:srgbClr val="C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8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4686300" y="983115"/>
            <a:ext cx="4086225" cy="23812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9" name="Picture Placeholder 9"/>
          <p:cNvSpPr>
            <a:spLocks noGrp="1"/>
          </p:cNvSpPr>
          <p:nvPr>
            <p:ph type="pic" sz="quarter" idx="22"/>
          </p:nvPr>
        </p:nvSpPr>
        <p:spPr>
          <a:xfrm>
            <a:off x="4686300" y="3595165"/>
            <a:ext cx="4086225" cy="23812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87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4624516" y="966054"/>
            <a:ext cx="4148782" cy="5381695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89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949" y="6407801"/>
            <a:ext cx="1329051" cy="430393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traight Connector 8"/>
          <p:cNvSpPr/>
          <p:nvPr/>
        </p:nvSpPr>
        <p:spPr>
          <a:xfrm>
            <a:off x="-12358" y="735987"/>
            <a:ext cx="9156358" cy="1"/>
          </a:xfrm>
          <a:prstGeom prst="line">
            <a:avLst/>
          </a:prstGeom>
          <a:ln w="57150">
            <a:solidFill>
              <a:srgbClr val="C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1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308917" y="983115"/>
            <a:ext cx="4086226" cy="23812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2" name="Picture Placeholder 9"/>
          <p:cNvSpPr>
            <a:spLocks noGrp="1"/>
          </p:cNvSpPr>
          <p:nvPr>
            <p:ph type="pic" sz="quarter" idx="22"/>
          </p:nvPr>
        </p:nvSpPr>
        <p:spPr>
          <a:xfrm>
            <a:off x="308917" y="3595165"/>
            <a:ext cx="4086226" cy="23812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00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308917" y="3439833"/>
            <a:ext cx="4148782" cy="2907916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0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0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949" y="6407801"/>
            <a:ext cx="1329051" cy="430393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traight Connector 8"/>
          <p:cNvSpPr/>
          <p:nvPr/>
        </p:nvSpPr>
        <p:spPr>
          <a:xfrm>
            <a:off x="-12358" y="735987"/>
            <a:ext cx="9156358" cy="1"/>
          </a:xfrm>
          <a:prstGeom prst="line">
            <a:avLst/>
          </a:prstGeom>
          <a:ln w="57150">
            <a:solidFill>
              <a:srgbClr val="C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4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308917" y="983115"/>
            <a:ext cx="4148782" cy="23812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5" name="Picture Placeholder 9"/>
          <p:cNvSpPr>
            <a:spLocks noGrp="1"/>
          </p:cNvSpPr>
          <p:nvPr>
            <p:ph type="pic" sz="quarter" idx="22"/>
          </p:nvPr>
        </p:nvSpPr>
        <p:spPr>
          <a:xfrm>
            <a:off x="4623744" y="983115"/>
            <a:ext cx="4148781" cy="23812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13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308917" y="939512"/>
            <a:ext cx="4148782" cy="2907915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1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1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949" y="6407801"/>
            <a:ext cx="1329051" cy="43039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traight Connector 8"/>
          <p:cNvSpPr/>
          <p:nvPr/>
        </p:nvSpPr>
        <p:spPr>
          <a:xfrm>
            <a:off x="-12358" y="735987"/>
            <a:ext cx="9156358" cy="1"/>
          </a:xfrm>
          <a:prstGeom prst="line">
            <a:avLst/>
          </a:prstGeom>
          <a:ln w="57150">
            <a:solidFill>
              <a:srgbClr val="C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7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308917" y="3966757"/>
            <a:ext cx="4148782" cy="23812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8" name="Picture Placeholder 9"/>
          <p:cNvSpPr>
            <a:spLocks noGrp="1"/>
          </p:cNvSpPr>
          <p:nvPr>
            <p:ph type="pic" sz="quarter" idx="22"/>
          </p:nvPr>
        </p:nvSpPr>
        <p:spPr>
          <a:xfrm>
            <a:off x="4623744" y="3966757"/>
            <a:ext cx="4148781" cy="23812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308919" y="240538"/>
            <a:ext cx="8464378" cy="487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/>
          </p:nvPr>
        </p:nvSpPr>
        <p:spPr>
          <a:xfrm>
            <a:off x="308919" y="966054"/>
            <a:ext cx="8464378" cy="5381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4372184" y="6505525"/>
            <a:ext cx="245404" cy="22698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" name="Picture 6" descr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51949" y="6407801"/>
            <a:ext cx="1329051" cy="43039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traight Connector 8"/>
          <p:cNvSpPr/>
          <p:nvPr/>
        </p:nvSpPr>
        <p:spPr>
          <a:xfrm>
            <a:off x="-12358" y="735987"/>
            <a:ext cx="9156358" cy="1"/>
          </a:xfrm>
          <a:prstGeom prst="line">
            <a:avLst/>
          </a:prstGeom>
          <a:ln w="57150">
            <a:solidFill>
              <a:srgbClr val="C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08659" marR="0" indent="-25145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－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193800" marR="0" indent="-279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64506" marR="0" indent="-392906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－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88028" marR="0" indent="-35922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565400" marR="0" indent="-279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22600" marR="0" indent="-279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79800" marR="0" indent="-279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37000" marR="0" indent="-279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5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5.jpeg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5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mailto:dlersch@jlab.org" TargetMode="External"/><Relationship Id="rId3" Type="http://schemas.openxmlformats.org/officeDocument/2006/relationships/diagramLayout" Target="../diagrams/layout1.xml"/><Relationship Id="rId7" Type="http://schemas.openxmlformats.org/officeDocument/2006/relationships/hyperlink" Target="mailto:sgolden@jlab.org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1"/>
          <p:cNvSpPr txBox="1">
            <a:spLocks noGrp="1"/>
          </p:cNvSpPr>
          <p:nvPr>
            <p:ph type="ctrTitle"/>
          </p:nvPr>
        </p:nvSpPr>
        <p:spPr>
          <a:xfrm>
            <a:off x="332386" y="505595"/>
            <a:ext cx="7937297" cy="617839"/>
          </a:xfrm>
          <a:prstGeom prst="rect">
            <a:avLst/>
          </a:prstGeom>
        </p:spPr>
        <p:txBody>
          <a:bodyPr lIns="45719" tIns="45720" rIns="45719" bIns="45720" anchor="b">
            <a:normAutofit fontScale="90000"/>
          </a:bodyPr>
          <a:lstStyle>
            <a:lvl1pPr defTabSz="822959">
              <a:defRPr sz="2700"/>
            </a:lvl1pPr>
          </a:lstStyle>
          <a:p>
            <a:r>
              <a:rPr lang="en-US" dirty="0"/>
              <a:t>Introduction to the Jefferson Lab Data Science Department and its Capabilities</a:t>
            </a:r>
          </a:p>
        </p:txBody>
      </p:sp>
      <p:sp>
        <p:nvSpPr>
          <p:cNvPr id="145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332386" y="1715203"/>
            <a:ext cx="5415611" cy="3252261"/>
          </a:xfrm>
          <a:prstGeom prst="rect">
            <a:avLst/>
          </a:prstGeom>
        </p:spPr>
        <p:txBody>
          <a:bodyPr lIns="45719" tIns="45720" rIns="45719" bIns="45720" anchor="t">
            <a:normAutofit/>
          </a:bodyPr>
          <a:lstStyle/>
          <a:p>
            <a:r>
              <a:rPr lang="en-US" b="1" dirty="0"/>
              <a:t>2024 Summer Hall A/C Collaboration Meeting</a:t>
            </a:r>
          </a:p>
        </p:txBody>
      </p:sp>
      <p:sp>
        <p:nvSpPr>
          <p:cNvPr id="147" name="Text Placeholder 4"/>
          <p:cNvSpPr>
            <a:spLocks noGrp="1"/>
          </p:cNvSpPr>
          <p:nvPr>
            <p:ph type="body" idx="22"/>
          </p:nvPr>
        </p:nvSpPr>
        <p:spPr>
          <a:xfrm>
            <a:off x="332386" y="5126730"/>
            <a:ext cx="5914178" cy="4208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20" rIns="45719" bIns="45720" anchor="t">
            <a:normAutofit fontScale="85000" lnSpcReduction="10000"/>
          </a:bodyPr>
          <a:lstStyle/>
          <a:p>
            <a:r>
              <a:rPr lang="en-US" dirty="0"/>
              <a:t>Steven Goldenberg, Daniel</a:t>
            </a:r>
            <a:r>
              <a:rPr dirty="0"/>
              <a:t> Lersch</a:t>
            </a:r>
            <a:r>
              <a:rPr lang="en-US" dirty="0"/>
              <a:t>, &amp; Malachi Schram</a:t>
            </a:r>
            <a:endParaRPr dirty="0"/>
          </a:p>
        </p:txBody>
      </p:sp>
      <p:sp>
        <p:nvSpPr>
          <p:cNvPr id="148" name="Date Placeholder 5"/>
          <p:cNvSpPr txBox="1"/>
          <p:nvPr/>
        </p:nvSpPr>
        <p:spPr>
          <a:xfrm>
            <a:off x="378963" y="5670778"/>
            <a:ext cx="196596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20" rIns="45719" bIns="45720" anchor="ctr">
            <a:spAutoFit/>
          </a:bodyPr>
          <a:lstStyle>
            <a:lvl1pPr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Tuesday, July 16</a:t>
            </a:r>
            <a:r>
              <a:rPr lang="en-US" baseline="30000" dirty="0"/>
              <a:t>th</a:t>
            </a:r>
            <a:r>
              <a:rPr lang="en-US" dirty="0"/>
              <a:t>, 2024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AAAAF-B64F-7DF8-D626-44EAC10CAF6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4378188" y="6495908"/>
            <a:ext cx="233395" cy="246221"/>
          </a:xfrm>
        </p:spPr>
        <p:txBody>
          <a:bodyPr wrap="none" lIns="45719" tIns="45720" rIns="45719" bIns="45720" anchor="ctr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D958492-CFF2-C45B-81EC-96E8E774C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19" tIns="45720" rIns="45719" bIns="45720" anchor="ctr">
            <a:normAutofit/>
          </a:bodyPr>
          <a:lstStyle/>
          <a:p>
            <a:r>
              <a:rPr lang="en-US" dirty="0"/>
              <a:t>Generative AI in a Nutshell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36EB2E8-5A1C-5334-C21E-AA08DB29B0E8}"/>
              </a:ext>
            </a:extLst>
          </p:cNvPr>
          <p:cNvSpPr>
            <a:spLocks noGrp="1"/>
          </p:cNvSpPr>
          <p:nvPr/>
        </p:nvSpPr>
        <p:spPr>
          <a:xfrm>
            <a:off x="411892" y="240539"/>
            <a:ext cx="11285837" cy="487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600" dirty="0">
              <a:latin typeface="Calibri"/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4A4591-B661-F84D-D75A-A4B0FEC1A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47" y="886026"/>
            <a:ext cx="8304494" cy="245900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8D93381-FCD1-5A70-C7A3-89CDFF02DECF}"/>
              </a:ext>
            </a:extLst>
          </p:cNvPr>
          <p:cNvCxnSpPr>
            <a:cxnSpLocks/>
          </p:cNvCxnSpPr>
          <p:nvPr/>
        </p:nvCxnSpPr>
        <p:spPr>
          <a:xfrm>
            <a:off x="163360" y="4191706"/>
            <a:ext cx="8496425" cy="0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9">
            <a:extLst>
              <a:ext uri="{FF2B5EF4-FFF2-40B4-BE49-F238E27FC236}">
                <a16:creationId xmlns:a16="http://schemas.microsoft.com/office/drawing/2014/main" id="{0557B81D-FA22-B993-76A1-2A759B8E4BAE}"/>
              </a:ext>
            </a:extLst>
          </p:cNvPr>
          <p:cNvSpPr txBox="1"/>
          <p:nvPr/>
        </p:nvSpPr>
        <p:spPr>
          <a:xfrm>
            <a:off x="129714" y="4381111"/>
            <a:ext cx="2094873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/>
              <a:t>Generative Adversarial </a:t>
            </a:r>
            <a:endParaRPr lang="en-US"/>
          </a:p>
          <a:p>
            <a:r>
              <a:rPr lang="en" dirty="0"/>
              <a:t>Network (GAN)</a:t>
            </a:r>
            <a:endParaRPr lang="en-US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CD3BEE68-8DC0-9259-DF9B-9462E64CB12A}"/>
              </a:ext>
            </a:extLst>
          </p:cNvPr>
          <p:cNvSpPr txBox="1"/>
          <p:nvPr/>
        </p:nvSpPr>
        <p:spPr>
          <a:xfrm>
            <a:off x="163249" y="5023558"/>
            <a:ext cx="2094873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/>
              <a:t>Variational Autoencoder</a:t>
            </a:r>
            <a:endParaRPr lang="en-US"/>
          </a:p>
          <a:p>
            <a:r>
              <a:rPr lang="en" dirty="0"/>
              <a:t>(VAE)</a:t>
            </a: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2F303404-A5F2-449C-B007-2B5CC6201B55}"/>
              </a:ext>
            </a:extLst>
          </p:cNvPr>
          <p:cNvSpPr txBox="1"/>
          <p:nvPr/>
        </p:nvSpPr>
        <p:spPr>
          <a:xfrm>
            <a:off x="193767" y="5698112"/>
            <a:ext cx="1888864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/>
              <a:t>Diffusion Model</a:t>
            </a:r>
            <a:endParaRPr lang="en-US" dirty="0"/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15E43A53-9764-3D70-98F6-DF1BCDF07EB7}"/>
              </a:ext>
            </a:extLst>
          </p:cNvPr>
          <p:cNvSpPr txBox="1"/>
          <p:nvPr/>
        </p:nvSpPr>
        <p:spPr>
          <a:xfrm>
            <a:off x="2159219" y="3581120"/>
            <a:ext cx="1656512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1600" dirty="0"/>
              <a:t>Anomaly</a:t>
            </a:r>
          </a:p>
          <a:p>
            <a:pPr algn="ctr"/>
            <a:r>
              <a:rPr lang="en" sz="1600" dirty="0"/>
              <a:t> Detection</a:t>
            </a:r>
            <a:endParaRPr lang="en-US" sz="1600"/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E67C8D24-DE28-5E06-6426-7B2A7D14A1AF}"/>
              </a:ext>
            </a:extLst>
          </p:cNvPr>
          <p:cNvSpPr txBox="1"/>
          <p:nvPr/>
        </p:nvSpPr>
        <p:spPr>
          <a:xfrm>
            <a:off x="3743183" y="3581120"/>
            <a:ext cx="1337315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1600" dirty="0"/>
              <a:t>Data</a:t>
            </a:r>
          </a:p>
          <a:p>
            <a:pPr algn="ctr"/>
            <a:r>
              <a:rPr lang="en" sz="1600" dirty="0"/>
              <a:t> Generation</a:t>
            </a:r>
            <a:endParaRPr lang="en-US" sz="1600"/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E89C1203-F06A-C7C5-6534-1B7B34F94672}"/>
              </a:ext>
            </a:extLst>
          </p:cNvPr>
          <p:cNvSpPr txBox="1"/>
          <p:nvPr/>
        </p:nvSpPr>
        <p:spPr>
          <a:xfrm>
            <a:off x="5183887" y="3581120"/>
            <a:ext cx="1337315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1600" dirty="0"/>
              <a:t>Training</a:t>
            </a:r>
          </a:p>
          <a:p>
            <a:pPr algn="ctr"/>
            <a:r>
              <a:rPr lang="en" sz="1600" dirty="0"/>
              <a:t> Difficulty</a:t>
            </a:r>
            <a:endParaRPr lang="en-US" sz="1600"/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F4B02398-D67D-4195-C4E7-9A8CEF0920A3}"/>
              </a:ext>
            </a:extLst>
          </p:cNvPr>
          <p:cNvSpPr txBox="1"/>
          <p:nvPr/>
        </p:nvSpPr>
        <p:spPr>
          <a:xfrm>
            <a:off x="6698528" y="3573993"/>
            <a:ext cx="1656512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1600" dirty="0"/>
              <a:t>Image Quality &amp;</a:t>
            </a:r>
          </a:p>
          <a:p>
            <a:pPr algn="ctr"/>
            <a:r>
              <a:rPr lang="en" sz="1600" dirty="0"/>
              <a:t> Diversity</a:t>
            </a:r>
            <a:endParaRPr lang="en-US" sz="16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4B9C092-1A29-0053-0D3D-C13B7BF16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300" y="4348873"/>
            <a:ext cx="542925" cy="5524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C07CD78-D6EF-A607-32AD-CCA42C2E0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7930" y="4903664"/>
            <a:ext cx="485775" cy="5048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935DC93-7F40-2FBF-5FAB-C19A4B4D8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7930" y="5540837"/>
            <a:ext cx="485775" cy="5048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8F16CC7-5459-F9F4-B869-76D255DB5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490" y="4350328"/>
            <a:ext cx="485775" cy="5048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C2C55F9-CFEC-B51F-1B9E-19D95AE0BA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490" y="4903663"/>
            <a:ext cx="485775" cy="5048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AD73553-8AF5-BEBB-F045-858998FDB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490" y="5540836"/>
            <a:ext cx="485775" cy="5048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E31416E-CAFF-D5F9-F366-B89079735D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9389" y="4380359"/>
            <a:ext cx="676275" cy="4000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FA27156-44AB-0596-2010-4E5411FE08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9389" y="4951289"/>
            <a:ext cx="676275" cy="4095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0463351-BD9D-9A37-B948-E5D3F761BE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9389" y="5598814"/>
            <a:ext cx="676275" cy="400050"/>
          </a:xfrm>
          <a:prstGeom prst="rect">
            <a:avLst/>
          </a:prstGeom>
        </p:spPr>
      </p:pic>
      <p:sp>
        <p:nvSpPr>
          <p:cNvPr id="29" name="Freeform 3">
            <a:extLst>
              <a:ext uri="{FF2B5EF4-FFF2-40B4-BE49-F238E27FC236}">
                <a16:creationId xmlns:a16="http://schemas.microsoft.com/office/drawing/2014/main" id="{B3C23962-8FF4-BE65-6D73-04700290706F}"/>
              </a:ext>
            </a:extLst>
          </p:cNvPr>
          <p:cNvSpPr/>
          <p:nvPr/>
        </p:nvSpPr>
        <p:spPr>
          <a:xfrm>
            <a:off x="6698776" y="4349784"/>
            <a:ext cx="1723051" cy="339948"/>
          </a:xfrm>
          <a:custGeom>
            <a:avLst/>
            <a:gdLst/>
            <a:ahLst/>
            <a:cxnLst/>
            <a:rect l="l" t="t" r="r" b="b"/>
            <a:pathLst>
              <a:path w="4196944" h="682003">
                <a:moveTo>
                  <a:pt x="0" y="0"/>
                </a:moveTo>
                <a:lnTo>
                  <a:pt x="4196944" y="0"/>
                </a:lnTo>
                <a:lnTo>
                  <a:pt x="4196944" y="682004"/>
                </a:lnTo>
                <a:lnTo>
                  <a:pt x="0" y="68200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1" r="-21411"/>
            </a:stretch>
          </a:blip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30" name="Freeform 3">
            <a:extLst>
              <a:ext uri="{FF2B5EF4-FFF2-40B4-BE49-F238E27FC236}">
                <a16:creationId xmlns:a16="http://schemas.microsoft.com/office/drawing/2014/main" id="{D876FDAE-BDA7-029E-59D1-72839E860DF5}"/>
              </a:ext>
            </a:extLst>
          </p:cNvPr>
          <p:cNvSpPr/>
          <p:nvPr/>
        </p:nvSpPr>
        <p:spPr>
          <a:xfrm>
            <a:off x="6698776" y="4995771"/>
            <a:ext cx="1235306" cy="324063"/>
          </a:xfrm>
          <a:custGeom>
            <a:avLst/>
            <a:gdLst/>
            <a:ahLst/>
            <a:cxnLst/>
            <a:rect l="l" t="t" r="r" b="b"/>
            <a:pathLst>
              <a:path w="4196944" h="682003">
                <a:moveTo>
                  <a:pt x="0" y="0"/>
                </a:moveTo>
                <a:lnTo>
                  <a:pt x="4196944" y="0"/>
                </a:lnTo>
                <a:lnTo>
                  <a:pt x="4196944" y="682004"/>
                </a:lnTo>
                <a:lnTo>
                  <a:pt x="0" y="68200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69348" b="-4902"/>
            </a:stretch>
          </a:blip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31" name="Freeform 3">
            <a:extLst>
              <a:ext uri="{FF2B5EF4-FFF2-40B4-BE49-F238E27FC236}">
                <a16:creationId xmlns:a16="http://schemas.microsoft.com/office/drawing/2014/main" id="{3504D3A1-C701-2460-23D3-FD9545949EEA}"/>
              </a:ext>
            </a:extLst>
          </p:cNvPr>
          <p:cNvSpPr/>
          <p:nvPr/>
        </p:nvSpPr>
        <p:spPr>
          <a:xfrm>
            <a:off x="6687597" y="5624951"/>
            <a:ext cx="2091978" cy="339947"/>
          </a:xfrm>
          <a:custGeom>
            <a:avLst/>
            <a:gdLst/>
            <a:ahLst/>
            <a:cxnLst/>
            <a:rect l="l" t="t" r="r" b="b"/>
            <a:pathLst>
              <a:path w="4196944" h="682003">
                <a:moveTo>
                  <a:pt x="0" y="0"/>
                </a:moveTo>
                <a:lnTo>
                  <a:pt x="4196944" y="0"/>
                </a:lnTo>
                <a:lnTo>
                  <a:pt x="4196944" y="682004"/>
                </a:lnTo>
                <a:lnTo>
                  <a:pt x="0" y="68200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DA47AE8-BA98-6CD8-DB4A-3436B816ECAB}"/>
              </a:ext>
            </a:extLst>
          </p:cNvPr>
          <p:cNvSpPr txBox="1"/>
          <p:nvPr/>
        </p:nvSpPr>
        <p:spPr>
          <a:xfrm>
            <a:off x="108713" y="6495675"/>
            <a:ext cx="382644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ctr">
            <a:spAutoFit/>
          </a:bodyPr>
          <a:lstStyle>
            <a:lvl1pPr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CLAS Collaboration Meeting March 2024</a:t>
            </a:r>
          </a:p>
        </p:txBody>
      </p:sp>
    </p:spTree>
    <p:extLst>
      <p:ext uri="{BB962C8B-B14F-4D97-AF65-F5344CB8AC3E}">
        <p14:creationId xmlns:p14="http://schemas.microsoft.com/office/powerpoint/2010/main" val="195482268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AAAAF-B64F-7DF8-D626-44EAC10CAF6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4378188" y="6495908"/>
            <a:ext cx="233395" cy="246221"/>
          </a:xfrm>
        </p:spPr>
        <p:txBody>
          <a:bodyPr wrap="none" lIns="45719" tIns="45720" rIns="45719" bIns="45720" anchor="ctr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D958492-CFF2-C45B-81EC-96E8E774C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19" tIns="45720" rIns="45719" bIns="45720" anchor="ctr">
            <a:normAutofit/>
          </a:bodyPr>
          <a:lstStyle/>
          <a:p>
            <a:r>
              <a:rPr lang="en-US" dirty="0"/>
              <a:t>Generative </a:t>
            </a:r>
            <a:r>
              <a:rPr lang="en-US" dirty="0" err="1"/>
              <a:t>Adverserial</a:t>
            </a:r>
            <a:r>
              <a:rPr lang="en-US" dirty="0"/>
              <a:t> Networks (GANs)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36EB2E8-5A1C-5334-C21E-AA08DB29B0E8}"/>
              </a:ext>
            </a:extLst>
          </p:cNvPr>
          <p:cNvSpPr>
            <a:spLocks noGrp="1"/>
          </p:cNvSpPr>
          <p:nvPr/>
        </p:nvSpPr>
        <p:spPr>
          <a:xfrm>
            <a:off x="411892" y="240539"/>
            <a:ext cx="11285837" cy="487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600" dirty="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1FD0F2-FD50-CB19-EA41-588169FF1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6" y="1162394"/>
            <a:ext cx="9070221" cy="3778663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EF7660A-F08E-B9DA-D359-1D0C79FAA22E}"/>
              </a:ext>
            </a:extLst>
          </p:cNvPr>
          <p:cNvSpPr txBox="1"/>
          <p:nvPr/>
        </p:nvSpPr>
        <p:spPr>
          <a:xfrm>
            <a:off x="108713" y="6495675"/>
            <a:ext cx="382644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ctr">
            <a:spAutoFit/>
          </a:bodyPr>
          <a:lstStyle>
            <a:lvl1pPr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2024 Summer Hall A/C Collaboration Meeting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CDCEAF-5C51-B242-479B-EC6522733A52}"/>
              </a:ext>
            </a:extLst>
          </p:cNvPr>
          <p:cNvSpPr txBox="1"/>
          <p:nvPr/>
        </p:nvSpPr>
        <p:spPr>
          <a:xfrm>
            <a:off x="95015" y="5510993"/>
            <a:ext cx="8801935" cy="10324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en-US" sz="2000" dirty="0"/>
              <a:t>Successfully utilized in multiple projects</a:t>
            </a:r>
          </a:p>
          <a:p>
            <a:pPr marL="285750" indent="-285750">
              <a:buFont typeface="Wingdings"/>
              <a:buChar char="§"/>
            </a:pPr>
            <a:r>
              <a:rPr lang="en-US" sz="2000" dirty="0"/>
              <a:t>Always used in combination with diagnostic tools </a:t>
            </a:r>
            <a:r>
              <a:rPr lang="en-US" sz="2000" dirty="0">
                <a:solidFill>
                  <a:srgbClr val="0070C0"/>
                </a:solidFill>
              </a:rPr>
              <a:t>(e.g. gradient monitor, loss landscape,…)</a:t>
            </a:r>
          </a:p>
        </p:txBody>
      </p:sp>
    </p:spTree>
    <p:extLst>
      <p:ext uri="{BB962C8B-B14F-4D97-AF65-F5344CB8AC3E}">
        <p14:creationId xmlns:p14="http://schemas.microsoft.com/office/powerpoint/2010/main" val="258789930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55CA9-5346-99A0-F520-51BDC7425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19" tIns="45720" rIns="45719" bIns="45720" anchor="ctr">
            <a:normAutofit/>
          </a:bodyPr>
          <a:lstStyle/>
          <a:p>
            <a:r>
              <a:rPr lang="en-US" dirty="0"/>
              <a:t>The Generative Inverse Problem Solver: GIPS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AAAAF-B64F-7DF8-D626-44EAC10CAF6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4378188" y="6495908"/>
            <a:ext cx="233395" cy="246221"/>
          </a:xfrm>
        </p:spPr>
        <p:txBody>
          <a:bodyPr wrap="none" lIns="45719" tIns="45720" rIns="45719" bIns="45720" anchor="ctr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B9F5E96-1B14-ACE9-FD25-B402429653BF}"/>
              </a:ext>
            </a:extLst>
          </p:cNvPr>
          <p:cNvSpPr txBox="1"/>
          <p:nvPr/>
        </p:nvSpPr>
        <p:spPr>
          <a:xfrm>
            <a:off x="108713" y="6495675"/>
            <a:ext cx="382644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20" rIns="45719" bIns="45720" anchor="ctr">
            <a:spAutoFit/>
          </a:bodyPr>
          <a:lstStyle>
            <a:lvl1pPr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CLAS Collaboration Meeting March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41D272-2FC8-FFDB-BA73-31E747BDE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83" y="918522"/>
            <a:ext cx="5574477" cy="20139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AEBD755-BFCF-74E0-B257-94BE74F06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781" y="4240943"/>
            <a:ext cx="4330544" cy="210973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0E89C61-8848-7244-C51A-DE859081C3CC}"/>
              </a:ext>
            </a:extLst>
          </p:cNvPr>
          <p:cNvSpPr txBox="1"/>
          <p:nvPr/>
        </p:nvSpPr>
        <p:spPr>
          <a:xfrm>
            <a:off x="162088" y="3224992"/>
            <a:ext cx="5806102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en-US" sz="2000" dirty="0"/>
              <a:t>Developed within the </a:t>
            </a:r>
            <a:r>
              <a:rPr lang="en-US" sz="2000" err="1"/>
              <a:t>SciDAC</a:t>
            </a:r>
            <a:r>
              <a:rPr lang="en-US" sz="2000" dirty="0"/>
              <a:t> </a:t>
            </a:r>
            <a:r>
              <a:rPr lang="en-US" sz="2000" err="1"/>
              <a:t>QuantOM</a:t>
            </a:r>
            <a:r>
              <a:rPr lang="en-US" sz="2000" dirty="0"/>
              <a:t> project</a:t>
            </a:r>
          </a:p>
          <a:p>
            <a:pPr marL="285750" indent="-285750">
              <a:buFont typeface="Wingdings"/>
              <a:buChar char="§"/>
            </a:pPr>
            <a:r>
              <a:rPr lang="en-US" sz="2000" dirty="0"/>
              <a:t>Event-level toolkit for deep inelastic scattering data</a:t>
            </a:r>
          </a:p>
          <a:p>
            <a:pPr marL="285750" indent="-285750">
              <a:buFont typeface="Wingdings"/>
              <a:buChar char="§"/>
            </a:pPr>
            <a:r>
              <a:rPr lang="en-US" sz="2000" dirty="0"/>
              <a:t>3D imaging of the proton</a:t>
            </a:r>
          </a:p>
        </p:txBody>
      </p:sp>
    </p:spTree>
    <p:extLst>
      <p:ext uri="{BB962C8B-B14F-4D97-AF65-F5344CB8AC3E}">
        <p14:creationId xmlns:p14="http://schemas.microsoft.com/office/powerpoint/2010/main" val="300144059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55CA9-5346-99A0-F520-51BDC7425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19" tIns="45720" rIns="45719" bIns="45720" anchor="ctr">
            <a:normAutofit/>
          </a:bodyPr>
          <a:lstStyle/>
          <a:p>
            <a:r>
              <a:rPr lang="en-US" dirty="0"/>
              <a:t>The Generative Inverse Problem Solver: GIPS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AAAAF-B64F-7DF8-D626-44EAC10CAF6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4378188" y="6495908"/>
            <a:ext cx="233395" cy="246221"/>
          </a:xfrm>
        </p:spPr>
        <p:txBody>
          <a:bodyPr wrap="none" lIns="45719" tIns="45720" rIns="45719" bIns="45720" anchor="ctr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B9F5E96-1B14-ACE9-FD25-B402429653BF}"/>
              </a:ext>
            </a:extLst>
          </p:cNvPr>
          <p:cNvSpPr txBox="1"/>
          <p:nvPr/>
        </p:nvSpPr>
        <p:spPr>
          <a:xfrm>
            <a:off x="108713" y="6495675"/>
            <a:ext cx="382644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ctr">
            <a:spAutoFit/>
          </a:bodyPr>
          <a:lstStyle>
            <a:lvl1pPr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CLAS Collaboration Meeting March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41D272-2FC8-FFDB-BA73-31E747BDE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83" y="918522"/>
            <a:ext cx="5574477" cy="20139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2EF3F8-D7FF-9960-0BEC-59ACF172D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821" y="1148938"/>
            <a:ext cx="1485900" cy="714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510A88-F4D0-E260-2B9E-E1C2B998B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1022" y="2275520"/>
            <a:ext cx="2238375" cy="4857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7606BF-997F-43A5-2778-A8783B4586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169" y="3800719"/>
            <a:ext cx="3043436" cy="205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2160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55CA9-5346-99A0-F520-51BDC7425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19" tIns="45720" rIns="45719" bIns="45720" anchor="ctr">
            <a:normAutofit/>
          </a:bodyPr>
          <a:lstStyle/>
          <a:p>
            <a:r>
              <a:rPr lang="en-US" dirty="0"/>
              <a:t>The Generative Inverse Problem Solver: GIPS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AAAAF-B64F-7DF8-D626-44EAC10CAF6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4378188" y="6495908"/>
            <a:ext cx="233395" cy="246221"/>
          </a:xfrm>
        </p:spPr>
        <p:txBody>
          <a:bodyPr wrap="none" lIns="45719" tIns="45720" rIns="45719" bIns="45720" anchor="ctr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B9F5E96-1B14-ACE9-FD25-B402429653BF}"/>
              </a:ext>
            </a:extLst>
          </p:cNvPr>
          <p:cNvSpPr txBox="1"/>
          <p:nvPr/>
        </p:nvSpPr>
        <p:spPr>
          <a:xfrm>
            <a:off x="108713" y="6495675"/>
            <a:ext cx="382644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ctr">
            <a:spAutoFit/>
          </a:bodyPr>
          <a:lstStyle>
            <a:lvl1pPr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CLAS Collaboration Meeting March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41D272-2FC8-FFDB-BA73-31E747BDE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83" y="918522"/>
            <a:ext cx="5574477" cy="20139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2EF3F8-D7FF-9960-0BEC-59ACF172D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821" y="1148938"/>
            <a:ext cx="1485900" cy="714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510A88-F4D0-E260-2B9E-E1C2B998B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1022" y="2275520"/>
            <a:ext cx="2238375" cy="48577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D1AB813-26E2-4E22-95C9-A540B56BF716}"/>
              </a:ext>
            </a:extLst>
          </p:cNvPr>
          <p:cNvSpPr/>
          <p:nvPr/>
        </p:nvSpPr>
        <p:spPr>
          <a:xfrm>
            <a:off x="1413765" y="919905"/>
            <a:ext cx="1454400" cy="2070900"/>
          </a:xfrm>
          <a:prstGeom prst="roundRect">
            <a:avLst/>
          </a:prstGeom>
          <a:solidFill>
            <a:srgbClr val="E63D17">
              <a:alpha val="50000"/>
            </a:srgbClr>
          </a:solidFill>
          <a:ln>
            <a:solidFill>
              <a:srgbClr val="E6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27A6BAFC-2FCC-9714-E974-09D3C7BFB587}"/>
              </a:ext>
            </a:extLst>
          </p:cNvPr>
          <p:cNvSpPr txBox="1"/>
          <p:nvPr/>
        </p:nvSpPr>
        <p:spPr>
          <a:xfrm>
            <a:off x="978900" y="3369791"/>
            <a:ext cx="1365220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01030F"/>
                </a:solidFill>
              </a:rPr>
              <a:t>Iteration 0</a:t>
            </a:r>
            <a:endParaRPr lang="en-US" sz="1600" dirty="0">
              <a:solidFill>
                <a:srgbClr val="01030F"/>
              </a:solidFill>
              <a:cs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E8A009-4C5E-90E1-3627-7FB43C1C99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343" y="3799567"/>
            <a:ext cx="2699929" cy="1880220"/>
          </a:xfrm>
          <a:prstGeom prst="rect">
            <a:avLst/>
          </a:prstGeom>
        </p:spPr>
      </p:pic>
      <p:sp>
        <p:nvSpPr>
          <p:cNvPr id="16" name="TextBox 18">
            <a:extLst>
              <a:ext uri="{FF2B5EF4-FFF2-40B4-BE49-F238E27FC236}">
                <a16:creationId xmlns:a16="http://schemas.microsoft.com/office/drawing/2014/main" id="{56802455-D345-BEDF-CFEA-C5763AACEC8F}"/>
              </a:ext>
            </a:extLst>
          </p:cNvPr>
          <p:cNvSpPr txBox="1"/>
          <p:nvPr/>
        </p:nvSpPr>
        <p:spPr>
          <a:xfrm>
            <a:off x="959940" y="5805715"/>
            <a:ext cx="1510090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solidFill>
                  <a:srgbClr val="FF0000"/>
                </a:solidFill>
                <a:cs typeface="Arial"/>
              </a:rPr>
              <a:t>Parameters p</a:t>
            </a:r>
          </a:p>
        </p:txBody>
      </p:sp>
      <p:sp>
        <p:nvSpPr>
          <p:cNvPr id="17" name="Not Equal 16">
            <a:extLst>
              <a:ext uri="{FF2B5EF4-FFF2-40B4-BE49-F238E27FC236}">
                <a16:creationId xmlns:a16="http://schemas.microsoft.com/office/drawing/2014/main" id="{CFC18E95-3247-0E15-CBAC-A1FED98D17ED}"/>
              </a:ext>
            </a:extLst>
          </p:cNvPr>
          <p:cNvSpPr/>
          <p:nvPr/>
        </p:nvSpPr>
        <p:spPr>
          <a:xfrm>
            <a:off x="3518248" y="4429828"/>
            <a:ext cx="1715400" cy="743400"/>
          </a:xfrm>
          <a:prstGeom prst="mathNotEqual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82FF6682-E1D2-72D9-9FBE-3BCCCA17A344}"/>
              </a:ext>
            </a:extLst>
          </p:cNvPr>
          <p:cNvSpPr txBox="1"/>
          <p:nvPr/>
        </p:nvSpPr>
        <p:spPr>
          <a:xfrm>
            <a:off x="3068251" y="5869683"/>
            <a:ext cx="2743200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cs typeface="Arial"/>
              </a:rPr>
              <a:t>Can not directly compare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BE6CEF7-AD73-3B05-6DB5-38A7CB83FE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8169" y="3800719"/>
            <a:ext cx="3043436" cy="205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6861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55CA9-5346-99A0-F520-51BDC7425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19" tIns="45720" rIns="45719" bIns="45720" anchor="ctr">
            <a:normAutofit/>
          </a:bodyPr>
          <a:lstStyle/>
          <a:p>
            <a:r>
              <a:rPr lang="en-US" dirty="0"/>
              <a:t>The Generative Inverse Problem Solver: GIPS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AAAAF-B64F-7DF8-D626-44EAC10CAF6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4378188" y="6495908"/>
            <a:ext cx="233395" cy="246221"/>
          </a:xfrm>
        </p:spPr>
        <p:txBody>
          <a:bodyPr wrap="none" lIns="45719" tIns="45720" rIns="45719" bIns="45720" anchor="ctr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B9F5E96-1B14-ACE9-FD25-B402429653BF}"/>
              </a:ext>
            </a:extLst>
          </p:cNvPr>
          <p:cNvSpPr txBox="1"/>
          <p:nvPr/>
        </p:nvSpPr>
        <p:spPr>
          <a:xfrm>
            <a:off x="108713" y="6495675"/>
            <a:ext cx="382644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20" rIns="45719" bIns="45720" anchor="ctr">
            <a:spAutoFit/>
          </a:bodyPr>
          <a:lstStyle>
            <a:lvl1pPr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CLAS Collaboration Meeting March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41D272-2FC8-FFDB-BA73-31E747BDE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83" y="918522"/>
            <a:ext cx="5574477" cy="20139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2EF3F8-D7FF-9960-0BEC-59ACF172D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821" y="1148938"/>
            <a:ext cx="1485900" cy="714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510A88-F4D0-E260-2B9E-E1C2B998B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1022" y="2275520"/>
            <a:ext cx="2238375" cy="48577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D1AB813-26E2-4E22-95C9-A540B56BF716}"/>
              </a:ext>
            </a:extLst>
          </p:cNvPr>
          <p:cNvSpPr/>
          <p:nvPr/>
        </p:nvSpPr>
        <p:spPr>
          <a:xfrm>
            <a:off x="1413765" y="919905"/>
            <a:ext cx="1454400" cy="2070900"/>
          </a:xfrm>
          <a:prstGeom prst="roundRect">
            <a:avLst/>
          </a:prstGeom>
          <a:solidFill>
            <a:srgbClr val="E63D17">
              <a:alpha val="50000"/>
            </a:srgbClr>
          </a:solidFill>
          <a:ln>
            <a:solidFill>
              <a:srgbClr val="E6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0708C8D-65DD-F88D-24B5-1DDB7F2B7CFC}"/>
              </a:ext>
            </a:extLst>
          </p:cNvPr>
          <p:cNvSpPr/>
          <p:nvPr/>
        </p:nvSpPr>
        <p:spPr>
          <a:xfrm>
            <a:off x="3102124" y="1390083"/>
            <a:ext cx="977400" cy="734400"/>
          </a:xfrm>
          <a:prstGeom prst="roundRect">
            <a:avLst/>
          </a:prstGeom>
          <a:solidFill>
            <a:srgbClr val="EDC926">
              <a:alpha val="70000"/>
            </a:srgbClr>
          </a:solidFill>
          <a:ln>
            <a:solidFill>
              <a:srgbClr val="EDC92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57CD70-591F-062E-FC61-DFA889C05C3F}"/>
              </a:ext>
            </a:extLst>
          </p:cNvPr>
          <p:cNvSpPr/>
          <p:nvPr/>
        </p:nvSpPr>
        <p:spPr>
          <a:xfrm>
            <a:off x="3067461" y="3830915"/>
            <a:ext cx="2648415" cy="1699620"/>
          </a:xfrm>
          <a:prstGeom prst="rect">
            <a:avLst/>
          </a:prstGeom>
          <a:solidFill>
            <a:srgbClr val="FFC000"/>
          </a:solidFill>
          <a:ln>
            <a:solidFill>
              <a:srgbClr val="01030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FB455250-C237-EBB0-985E-3D708F911F41}"/>
              </a:ext>
            </a:extLst>
          </p:cNvPr>
          <p:cNvSpPr txBox="1"/>
          <p:nvPr/>
        </p:nvSpPr>
        <p:spPr>
          <a:xfrm>
            <a:off x="3102258" y="3933406"/>
            <a:ext cx="2653439" cy="160043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1400">
                <a:solidFill>
                  <a:srgbClr val="01030F"/>
                </a:solidFill>
              </a:rPr>
              <a:t>Convert parameters to </a:t>
            </a:r>
            <a:r>
              <a:rPr lang="en-US" sz="1400" err="1">
                <a:solidFill>
                  <a:srgbClr val="01030F"/>
                </a:solidFill>
              </a:rPr>
              <a:t>parton</a:t>
            </a:r>
            <a:r>
              <a:rPr lang="en-US" sz="1400">
                <a:solidFill>
                  <a:srgbClr val="01030F"/>
                </a:solidFill>
              </a:rPr>
              <a:t> density functions (PDFs)</a:t>
            </a:r>
            <a:endParaRPr lang="en-US" sz="1400">
              <a:solidFill>
                <a:srgbClr val="01030F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>
                <a:solidFill>
                  <a:srgbClr val="01030F"/>
                </a:solidFill>
              </a:rPr>
              <a:t>Include higher order and radiate corrections</a:t>
            </a:r>
            <a:endParaRPr lang="en-US" sz="1400">
              <a:solidFill>
                <a:srgbClr val="01030F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>
                <a:solidFill>
                  <a:srgbClr val="01030F"/>
                </a:solidFill>
              </a:rPr>
              <a:t>Sample events from PDFs (e.g. via MCMC)</a:t>
            </a:r>
            <a:endParaRPr lang="en-US" sz="1400">
              <a:solidFill>
                <a:srgbClr val="01030F"/>
              </a:solidFill>
              <a:cs typeface="Arial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4AD4E82-6BAB-69EF-8D8B-DA54D84F91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343" y="3799567"/>
            <a:ext cx="2699929" cy="1880220"/>
          </a:xfrm>
          <a:prstGeom prst="rect">
            <a:avLst/>
          </a:prstGeom>
        </p:spPr>
      </p:pic>
      <p:sp>
        <p:nvSpPr>
          <p:cNvPr id="21" name="TextBox 12">
            <a:extLst>
              <a:ext uri="{FF2B5EF4-FFF2-40B4-BE49-F238E27FC236}">
                <a16:creationId xmlns:a16="http://schemas.microsoft.com/office/drawing/2014/main" id="{8EF973BE-C534-E260-1B83-7258FE7AC073}"/>
              </a:ext>
            </a:extLst>
          </p:cNvPr>
          <p:cNvSpPr txBox="1"/>
          <p:nvPr/>
        </p:nvSpPr>
        <p:spPr>
          <a:xfrm>
            <a:off x="978900" y="3369791"/>
            <a:ext cx="1365220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01030F"/>
                </a:solidFill>
              </a:rPr>
              <a:t>Iteration 0</a:t>
            </a:r>
            <a:endParaRPr lang="en-US" sz="1600" dirty="0">
              <a:solidFill>
                <a:srgbClr val="01030F"/>
              </a:solidFill>
              <a:cs typeface="Arial"/>
            </a:endParaRPr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D8D09DD7-0FD8-FE55-C647-2A2371CFFDE7}"/>
              </a:ext>
            </a:extLst>
          </p:cNvPr>
          <p:cNvSpPr txBox="1"/>
          <p:nvPr/>
        </p:nvSpPr>
        <p:spPr>
          <a:xfrm>
            <a:off x="959940" y="5805715"/>
            <a:ext cx="1510090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solidFill>
                  <a:srgbClr val="FF0000"/>
                </a:solidFill>
                <a:cs typeface="Arial"/>
              </a:rPr>
              <a:t>Parameters p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D1D39B9-396B-B49B-4B51-E4B532931A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5813" y="3830320"/>
            <a:ext cx="30099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905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55CA9-5346-99A0-F520-51BDC7425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19" tIns="45720" rIns="45719" bIns="45720" anchor="ctr">
            <a:normAutofit/>
          </a:bodyPr>
          <a:lstStyle/>
          <a:p>
            <a:r>
              <a:rPr lang="en-US" dirty="0"/>
              <a:t>The Generative Inverse Problem Solver: GIPS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AAAAF-B64F-7DF8-D626-44EAC10CAF6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4378188" y="6495908"/>
            <a:ext cx="233395" cy="246221"/>
          </a:xfrm>
        </p:spPr>
        <p:txBody>
          <a:bodyPr wrap="none" lIns="45719" tIns="45720" rIns="45719" bIns="45720" anchor="ctr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B9F5E96-1B14-ACE9-FD25-B402429653BF}"/>
              </a:ext>
            </a:extLst>
          </p:cNvPr>
          <p:cNvSpPr txBox="1"/>
          <p:nvPr/>
        </p:nvSpPr>
        <p:spPr>
          <a:xfrm>
            <a:off x="108713" y="6495675"/>
            <a:ext cx="382644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ctr">
            <a:spAutoFit/>
          </a:bodyPr>
          <a:lstStyle>
            <a:lvl1pPr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CLAS Collaboration Meeting March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41D272-2FC8-FFDB-BA73-31E747BDE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83" y="918522"/>
            <a:ext cx="5574477" cy="20139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2EF3F8-D7FF-9960-0BEC-59ACF172D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821" y="1148938"/>
            <a:ext cx="1485900" cy="714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510A88-F4D0-E260-2B9E-E1C2B998B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1022" y="2275520"/>
            <a:ext cx="2238375" cy="48577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D1AB813-26E2-4E22-95C9-A540B56BF716}"/>
              </a:ext>
            </a:extLst>
          </p:cNvPr>
          <p:cNvSpPr/>
          <p:nvPr/>
        </p:nvSpPr>
        <p:spPr>
          <a:xfrm>
            <a:off x="1413765" y="919905"/>
            <a:ext cx="1454400" cy="2070900"/>
          </a:xfrm>
          <a:prstGeom prst="roundRect">
            <a:avLst/>
          </a:prstGeom>
          <a:solidFill>
            <a:srgbClr val="E63D17">
              <a:alpha val="50000"/>
            </a:srgbClr>
          </a:solidFill>
          <a:ln>
            <a:solidFill>
              <a:srgbClr val="E6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4AD4E82-6BAB-69EF-8D8B-DA54D84F91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343" y="3799567"/>
            <a:ext cx="2699929" cy="1880220"/>
          </a:xfrm>
          <a:prstGeom prst="rect">
            <a:avLst/>
          </a:prstGeom>
        </p:spPr>
      </p:pic>
      <p:sp>
        <p:nvSpPr>
          <p:cNvPr id="21" name="TextBox 12">
            <a:extLst>
              <a:ext uri="{FF2B5EF4-FFF2-40B4-BE49-F238E27FC236}">
                <a16:creationId xmlns:a16="http://schemas.microsoft.com/office/drawing/2014/main" id="{8EF973BE-C534-E260-1B83-7258FE7AC073}"/>
              </a:ext>
            </a:extLst>
          </p:cNvPr>
          <p:cNvSpPr txBox="1"/>
          <p:nvPr/>
        </p:nvSpPr>
        <p:spPr>
          <a:xfrm>
            <a:off x="978900" y="3369791"/>
            <a:ext cx="1365220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01030F"/>
                </a:solidFill>
              </a:rPr>
              <a:t>Iteration 0</a:t>
            </a:r>
            <a:endParaRPr lang="en-US" sz="1600" dirty="0">
              <a:solidFill>
                <a:srgbClr val="01030F"/>
              </a:solidFill>
              <a:cs typeface="Arial"/>
            </a:endParaRPr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D8D09DD7-0FD8-FE55-C647-2A2371CFFDE7}"/>
              </a:ext>
            </a:extLst>
          </p:cNvPr>
          <p:cNvSpPr txBox="1"/>
          <p:nvPr/>
        </p:nvSpPr>
        <p:spPr>
          <a:xfrm>
            <a:off x="959940" y="5805715"/>
            <a:ext cx="1510090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solidFill>
                  <a:srgbClr val="FF0000"/>
                </a:solidFill>
                <a:cs typeface="Arial"/>
              </a:rPr>
              <a:t>Parameters p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7BED54B-582B-5E77-3EA2-153DD0C9D075}"/>
              </a:ext>
            </a:extLst>
          </p:cNvPr>
          <p:cNvSpPr/>
          <p:nvPr/>
        </p:nvSpPr>
        <p:spPr>
          <a:xfrm>
            <a:off x="3102123" y="2074368"/>
            <a:ext cx="977400" cy="401400"/>
          </a:xfrm>
          <a:prstGeom prst="roundRect">
            <a:avLst/>
          </a:prstGeom>
          <a:solidFill>
            <a:srgbClr val="60BD66">
              <a:alpha val="7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71AA92-0CC2-44DC-B760-624B4EE996FE}"/>
              </a:ext>
            </a:extLst>
          </p:cNvPr>
          <p:cNvSpPr/>
          <p:nvPr/>
        </p:nvSpPr>
        <p:spPr>
          <a:xfrm>
            <a:off x="3251423" y="3820315"/>
            <a:ext cx="2641110" cy="1813018"/>
          </a:xfrm>
          <a:prstGeom prst="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D7C26F1A-E0F6-8A32-7E5B-295C45702FC0}"/>
              </a:ext>
            </a:extLst>
          </p:cNvPr>
          <p:cNvSpPr txBox="1"/>
          <p:nvPr/>
        </p:nvSpPr>
        <p:spPr>
          <a:xfrm>
            <a:off x="3298389" y="3866406"/>
            <a:ext cx="2632510" cy="181027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rgbClr val="01030F"/>
                </a:solidFill>
              </a:rPr>
              <a:t>Apply experimental effects (e.g. resolution, acceptance)</a:t>
            </a:r>
            <a:endParaRPr lang="en-US" sz="1600">
              <a:solidFill>
                <a:srgbClr val="01030F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rgbClr val="01030F"/>
                </a:solidFill>
              </a:rPr>
              <a:t>Handle background contributions</a:t>
            </a:r>
            <a:endParaRPr lang="en-US" sz="1600">
              <a:solidFill>
                <a:srgbClr val="01030F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rgbClr val="01030F"/>
                </a:solidFill>
              </a:rPr>
              <a:t>Use surrogate for detector</a:t>
            </a:r>
            <a:endParaRPr lang="en-US" sz="1600">
              <a:solidFill>
                <a:srgbClr val="01030F"/>
              </a:solidFill>
              <a:cs typeface="Arial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EBBD45-ABC8-3DA6-0EEC-23D7C4B2F3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3179" y="3811270"/>
            <a:ext cx="3124595" cy="211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0464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55CA9-5346-99A0-F520-51BDC7425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19" tIns="45720" rIns="45719" bIns="45720" anchor="ctr">
            <a:normAutofit/>
          </a:bodyPr>
          <a:lstStyle/>
          <a:p>
            <a:r>
              <a:rPr lang="en-US" dirty="0"/>
              <a:t>The Generative Inverse Problem Solver: GIPS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AAAAF-B64F-7DF8-D626-44EAC10CAF6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4378188" y="6495908"/>
            <a:ext cx="233395" cy="246221"/>
          </a:xfrm>
        </p:spPr>
        <p:txBody>
          <a:bodyPr wrap="none" lIns="45719" tIns="45720" rIns="45719" bIns="45720" anchor="ctr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B9F5E96-1B14-ACE9-FD25-B402429653BF}"/>
              </a:ext>
            </a:extLst>
          </p:cNvPr>
          <p:cNvSpPr txBox="1"/>
          <p:nvPr/>
        </p:nvSpPr>
        <p:spPr>
          <a:xfrm>
            <a:off x="108713" y="6495675"/>
            <a:ext cx="382644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20" rIns="45719" bIns="45720" anchor="ctr">
            <a:spAutoFit/>
          </a:bodyPr>
          <a:lstStyle>
            <a:lvl1pPr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CLAS Collaboration Meeting March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41D272-2FC8-FFDB-BA73-31E747BDE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83" y="918522"/>
            <a:ext cx="5574477" cy="20139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2EF3F8-D7FF-9960-0BEC-59ACF172D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821" y="1148938"/>
            <a:ext cx="1485900" cy="714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510A88-F4D0-E260-2B9E-E1C2B998B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1022" y="2275520"/>
            <a:ext cx="2238375" cy="48577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D1AB813-26E2-4E22-95C9-A540B56BF716}"/>
              </a:ext>
            </a:extLst>
          </p:cNvPr>
          <p:cNvSpPr/>
          <p:nvPr/>
        </p:nvSpPr>
        <p:spPr>
          <a:xfrm>
            <a:off x="1413765" y="919905"/>
            <a:ext cx="1454400" cy="2070900"/>
          </a:xfrm>
          <a:prstGeom prst="roundRect">
            <a:avLst/>
          </a:prstGeom>
          <a:solidFill>
            <a:srgbClr val="E63D17">
              <a:alpha val="50000"/>
            </a:srgbClr>
          </a:solidFill>
          <a:ln>
            <a:solidFill>
              <a:srgbClr val="E6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4AD4E82-6BAB-69EF-8D8B-DA54D84F91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343" y="3799567"/>
            <a:ext cx="2699929" cy="1880220"/>
          </a:xfrm>
          <a:prstGeom prst="rect">
            <a:avLst/>
          </a:prstGeom>
        </p:spPr>
      </p:pic>
      <p:sp>
        <p:nvSpPr>
          <p:cNvPr id="21" name="TextBox 12">
            <a:extLst>
              <a:ext uri="{FF2B5EF4-FFF2-40B4-BE49-F238E27FC236}">
                <a16:creationId xmlns:a16="http://schemas.microsoft.com/office/drawing/2014/main" id="{8EF973BE-C534-E260-1B83-7258FE7AC073}"/>
              </a:ext>
            </a:extLst>
          </p:cNvPr>
          <p:cNvSpPr txBox="1"/>
          <p:nvPr/>
        </p:nvSpPr>
        <p:spPr>
          <a:xfrm>
            <a:off x="978900" y="3369791"/>
            <a:ext cx="1365220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01030F"/>
                </a:solidFill>
              </a:rPr>
              <a:t>Iteration 0</a:t>
            </a:r>
            <a:endParaRPr lang="en-US" sz="1600" dirty="0">
              <a:solidFill>
                <a:srgbClr val="01030F"/>
              </a:solidFill>
              <a:cs typeface="Arial"/>
            </a:endParaRPr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D8D09DD7-0FD8-FE55-C647-2A2371CFFDE7}"/>
              </a:ext>
            </a:extLst>
          </p:cNvPr>
          <p:cNvSpPr txBox="1"/>
          <p:nvPr/>
        </p:nvSpPr>
        <p:spPr>
          <a:xfrm>
            <a:off x="959940" y="5805715"/>
            <a:ext cx="1510090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solidFill>
                  <a:srgbClr val="FF0000"/>
                </a:solidFill>
                <a:cs typeface="Arial"/>
              </a:rPr>
              <a:t>Parameters p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4530F0-2E2F-D58B-E095-0B98C22F1CD8}"/>
              </a:ext>
            </a:extLst>
          </p:cNvPr>
          <p:cNvSpPr/>
          <p:nvPr/>
        </p:nvSpPr>
        <p:spPr>
          <a:xfrm>
            <a:off x="3113301" y="2445547"/>
            <a:ext cx="977400" cy="401400"/>
          </a:xfrm>
          <a:prstGeom prst="roundRect">
            <a:avLst/>
          </a:prstGeom>
          <a:solidFill>
            <a:srgbClr val="131413">
              <a:alpha val="30000"/>
            </a:srgb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B9B6AB-079A-5DFD-7D65-BBD59CA6A2CF}"/>
              </a:ext>
            </a:extLst>
          </p:cNvPr>
          <p:cNvSpPr/>
          <p:nvPr/>
        </p:nvSpPr>
        <p:spPr>
          <a:xfrm>
            <a:off x="3225177" y="3809434"/>
            <a:ext cx="2633907" cy="125045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rgbClr val="01030F"/>
                </a:solidFill>
                <a:ea typeface="+mn-lt"/>
                <a:cs typeface="+mn-lt"/>
              </a:rPr>
              <a:t>Exclude un-physical data points</a:t>
            </a:r>
            <a:endParaRPr lang="en-US" sz="1600">
              <a:solidFill>
                <a:srgbClr val="01030F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rgbClr val="01030F"/>
                </a:solidFill>
                <a:ea typeface="+mn-lt"/>
                <a:cs typeface="+mn-lt"/>
              </a:rPr>
              <a:t>Match experimental and synthetic data</a:t>
            </a:r>
            <a:endParaRPr lang="en-US" sz="1600">
              <a:solidFill>
                <a:srgbClr val="01030F"/>
              </a:solidFill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CFEE77-091D-DE6D-5A28-B2A4953DAF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4834" y="3789740"/>
            <a:ext cx="3121288" cy="211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8955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55CA9-5346-99A0-F520-51BDC7425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19" tIns="45720" rIns="45719" bIns="45720" anchor="ctr">
            <a:normAutofit/>
          </a:bodyPr>
          <a:lstStyle/>
          <a:p>
            <a:r>
              <a:rPr lang="en-US" dirty="0"/>
              <a:t>The Generative Inverse Problem Solver: GIPS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AAAAF-B64F-7DF8-D626-44EAC10CAF6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4378188" y="6495908"/>
            <a:ext cx="233395" cy="246221"/>
          </a:xfrm>
        </p:spPr>
        <p:txBody>
          <a:bodyPr wrap="none" lIns="45719" tIns="45720" rIns="45719" bIns="45720" anchor="ctr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B9F5E96-1B14-ACE9-FD25-B402429653BF}"/>
              </a:ext>
            </a:extLst>
          </p:cNvPr>
          <p:cNvSpPr txBox="1"/>
          <p:nvPr/>
        </p:nvSpPr>
        <p:spPr>
          <a:xfrm>
            <a:off x="108713" y="6495675"/>
            <a:ext cx="382644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ctr">
            <a:spAutoFit/>
          </a:bodyPr>
          <a:lstStyle>
            <a:lvl1pPr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CLAS Collaboration Meeting March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41D272-2FC8-FFDB-BA73-31E747BDE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83" y="918522"/>
            <a:ext cx="5574477" cy="20139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2EF3F8-D7FF-9960-0BEC-59ACF172D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821" y="1148938"/>
            <a:ext cx="1485900" cy="714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510A88-F4D0-E260-2B9E-E1C2B998B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1022" y="2275520"/>
            <a:ext cx="2238375" cy="48577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D1AB813-26E2-4E22-95C9-A540B56BF716}"/>
              </a:ext>
            </a:extLst>
          </p:cNvPr>
          <p:cNvSpPr/>
          <p:nvPr/>
        </p:nvSpPr>
        <p:spPr>
          <a:xfrm>
            <a:off x="1413765" y="919905"/>
            <a:ext cx="1454400" cy="2070900"/>
          </a:xfrm>
          <a:prstGeom prst="roundRect">
            <a:avLst/>
          </a:prstGeom>
          <a:solidFill>
            <a:srgbClr val="E63D17">
              <a:alpha val="50000"/>
            </a:srgbClr>
          </a:solidFill>
          <a:ln>
            <a:solidFill>
              <a:srgbClr val="E6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8EF973BE-C534-E260-1B83-7258FE7AC073}"/>
              </a:ext>
            </a:extLst>
          </p:cNvPr>
          <p:cNvSpPr txBox="1"/>
          <p:nvPr/>
        </p:nvSpPr>
        <p:spPr>
          <a:xfrm>
            <a:off x="889472" y="3369791"/>
            <a:ext cx="1365220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01030F"/>
                </a:solidFill>
              </a:rPr>
              <a:t>Iteration 100</a:t>
            </a:r>
            <a:endParaRPr lang="en-US" sz="1600" dirty="0">
              <a:solidFill>
                <a:srgbClr val="01030F"/>
              </a:solidFill>
              <a:cs typeface="Arial"/>
            </a:endParaRPr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D8D09DD7-0FD8-FE55-C647-2A2371CFFDE7}"/>
              </a:ext>
            </a:extLst>
          </p:cNvPr>
          <p:cNvSpPr txBox="1"/>
          <p:nvPr/>
        </p:nvSpPr>
        <p:spPr>
          <a:xfrm>
            <a:off x="959940" y="5805715"/>
            <a:ext cx="1510090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solidFill>
                  <a:srgbClr val="FF0000"/>
                </a:solidFill>
                <a:cs typeface="Arial"/>
              </a:rPr>
              <a:t>Parameters p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4530F0-2E2F-D58B-E095-0B98C22F1CD8}"/>
              </a:ext>
            </a:extLst>
          </p:cNvPr>
          <p:cNvSpPr/>
          <p:nvPr/>
        </p:nvSpPr>
        <p:spPr>
          <a:xfrm>
            <a:off x="3113301" y="2445547"/>
            <a:ext cx="977400" cy="401400"/>
          </a:xfrm>
          <a:prstGeom prst="roundRect">
            <a:avLst/>
          </a:prstGeom>
          <a:solidFill>
            <a:srgbClr val="131413">
              <a:alpha val="30000"/>
            </a:srgb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0AC2D5-C01A-1E86-0BB7-73119CF434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714" y="3804527"/>
            <a:ext cx="2740940" cy="188706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EF9E1C6-9AE7-F1BD-A285-A28197E5D191}"/>
              </a:ext>
            </a:extLst>
          </p:cNvPr>
          <p:cNvSpPr/>
          <p:nvPr/>
        </p:nvSpPr>
        <p:spPr>
          <a:xfrm>
            <a:off x="3158104" y="3815671"/>
            <a:ext cx="2678400" cy="806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buFont typeface="Arial"/>
              <a:buChar char="•"/>
            </a:pPr>
            <a:r>
              <a:rPr lang="en-US" sz="1600" dirty="0">
                <a:solidFill>
                  <a:srgbClr val="131413"/>
                </a:solidFill>
                <a:cs typeface="Arial"/>
              </a:rPr>
              <a:t>Run workflow iteratively</a:t>
            </a:r>
            <a:endParaRPr lang="en-US" dirty="0">
              <a:cs typeface="Arial"/>
            </a:endParaRPr>
          </a:p>
          <a:p>
            <a:pPr marL="285750" indent="-285750" algn="ctr">
              <a:buFont typeface="Arial"/>
              <a:buChar char="•"/>
            </a:pPr>
            <a:r>
              <a:rPr lang="en-US" sz="1600" dirty="0">
                <a:solidFill>
                  <a:srgbClr val="131413"/>
                </a:solidFill>
                <a:cs typeface="Arial"/>
              </a:rPr>
              <a:t>Use objective score to update optimizer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CC17FF-6279-FE4E-B0D1-35684236F4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9120" y="3776907"/>
            <a:ext cx="30480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7529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55CA9-5346-99A0-F520-51BDC7425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19" tIns="45720" rIns="45719" bIns="45720" anchor="ctr">
            <a:normAutofit/>
          </a:bodyPr>
          <a:lstStyle/>
          <a:p>
            <a:r>
              <a:rPr lang="en-US" dirty="0"/>
              <a:t>What is a Workflow and why should I use one?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AAAAF-B64F-7DF8-D626-44EAC10CAF6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4378188" y="6495908"/>
            <a:ext cx="233395" cy="246221"/>
          </a:xfrm>
        </p:spPr>
        <p:txBody>
          <a:bodyPr wrap="none" lIns="45719" tIns="45720" rIns="45719" bIns="45720" anchor="ctr">
            <a:spAutoFit/>
          </a:bodyPr>
          <a:lstStyle/>
          <a:p>
            <a:r>
              <a:rPr lang="en-US" dirty="0"/>
              <a:t>13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DB5049-2830-DC96-DC44-2B10F9740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46" y="1197262"/>
            <a:ext cx="9144000" cy="13335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F349997-69AE-0190-7003-FA4D50CC367E}"/>
              </a:ext>
            </a:extLst>
          </p:cNvPr>
          <p:cNvSpPr/>
          <p:nvPr/>
        </p:nvSpPr>
        <p:spPr>
          <a:xfrm>
            <a:off x="50886" y="1091974"/>
            <a:ext cx="9045018" cy="1574276"/>
          </a:xfrm>
          <a:prstGeom prst="roundRect">
            <a:avLst/>
          </a:prstGeom>
          <a:noFill/>
          <a:ln w="5715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3D8F8A-FBF1-0898-61E6-E8213171A4A9}"/>
              </a:ext>
            </a:extLst>
          </p:cNvPr>
          <p:cNvSpPr txBox="1"/>
          <p:nvPr/>
        </p:nvSpPr>
        <p:spPr>
          <a:xfrm>
            <a:off x="156497" y="2749907"/>
            <a:ext cx="7192234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§"/>
            </a:pPr>
            <a:r>
              <a:rPr lang="en-US" sz="2400" b="1" dirty="0"/>
              <a:t>Workflow:</a:t>
            </a:r>
            <a:r>
              <a:rPr lang="en-US" sz="2400" dirty="0"/>
              <a:t> Chain of independent modules</a:t>
            </a:r>
          </a:p>
          <a:p>
            <a:pPr marL="342900" indent="-342900">
              <a:buFont typeface="Wingdings"/>
              <a:buChar char="§"/>
            </a:pPr>
            <a:r>
              <a:rPr lang="en-US" sz="2400" b="1" dirty="0">
                <a:solidFill>
                  <a:srgbClr val="FF0000"/>
                </a:solidFill>
              </a:rPr>
              <a:t>Common denominator for every analysis </a:t>
            </a:r>
          </a:p>
          <a:p>
            <a:pPr marL="342900" indent="-342900">
              <a:buFont typeface="Wingdings"/>
              <a:buChar char="§"/>
            </a:pPr>
            <a:r>
              <a:rPr lang="en-US" sz="2400" dirty="0"/>
              <a:t>Replace / swap out modules, depending on analysis</a:t>
            </a:r>
          </a:p>
          <a:p>
            <a:pPr marL="342900" indent="-342900">
              <a:buFont typeface="Wingdings"/>
              <a:buChar char="§"/>
            </a:pPr>
            <a:r>
              <a:rPr lang="en-US" sz="2400" dirty="0"/>
              <a:t>Key features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3A1CDA1D-98B2-23EA-CDD4-F325EE72BEB7}"/>
              </a:ext>
            </a:extLst>
          </p:cNvPr>
          <p:cNvSpPr txBox="1"/>
          <p:nvPr/>
        </p:nvSpPr>
        <p:spPr>
          <a:xfrm>
            <a:off x="507995" y="4274778"/>
            <a:ext cx="8377621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sz="2000"/>
              <a:t>Work on modules independently </a:t>
            </a:r>
            <a:r>
              <a:rPr lang="en-US" sz="2000">
                <a:solidFill>
                  <a:srgbClr val="00B0F0"/>
                </a:solidFill>
              </a:rPr>
              <a:t>--&gt; Support collaborative efforts</a:t>
            </a:r>
          </a:p>
          <a:p>
            <a:pPr marL="342900" indent="-342900">
              <a:buFont typeface="Arial"/>
              <a:buChar char="•"/>
            </a:pPr>
            <a:r>
              <a:rPr lang="en-US" sz="2000"/>
              <a:t>Each module comes with a unit-test </a:t>
            </a:r>
            <a:r>
              <a:rPr lang="en-US" sz="2000">
                <a:solidFill>
                  <a:srgbClr val="00B0F0"/>
                </a:solidFill>
              </a:rPr>
              <a:t>--&gt; Easy debugging</a:t>
            </a:r>
          </a:p>
          <a:p>
            <a:pPr marL="342900" indent="-342900">
              <a:buFont typeface="Arial"/>
              <a:buChar char="•"/>
            </a:pPr>
            <a:r>
              <a:rPr lang="en-US" sz="2000"/>
              <a:t>Reproducibility and efficiency</a:t>
            </a:r>
            <a:r>
              <a:rPr lang="en-US" sz="2000">
                <a:solidFill>
                  <a:srgbClr val="00B0F0"/>
                </a:solidFill>
              </a:rPr>
              <a:t> --&gt; Everything runs from a configuration file</a:t>
            </a:r>
          </a:p>
          <a:p>
            <a:pPr marL="342900" indent="-342900">
              <a:buFont typeface="Arial"/>
              <a:buChar char="•"/>
            </a:pPr>
            <a:r>
              <a:rPr lang="en-US" sz="2000"/>
              <a:t>Profit from multiple ML / DL frameworks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7E6AB3D-AF47-E912-7B6A-BC89ACB40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52" y="5788009"/>
            <a:ext cx="1885950" cy="419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B66490-F4EF-C3AC-8E08-857F42543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053" y="5752029"/>
            <a:ext cx="1571625" cy="5238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D04E748-3D7C-1E7F-E91F-0CDBCF01BB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4733" y="5749583"/>
            <a:ext cx="1438275" cy="4953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881311B-6BC7-8ABF-8D66-7D9EFC701F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2126" y="5685656"/>
            <a:ext cx="1152525" cy="628650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B9F5E96-1B14-ACE9-FD25-B402429653BF}"/>
              </a:ext>
            </a:extLst>
          </p:cNvPr>
          <p:cNvSpPr txBox="1"/>
          <p:nvPr/>
        </p:nvSpPr>
        <p:spPr>
          <a:xfrm>
            <a:off x="108713" y="6495675"/>
            <a:ext cx="382644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ctr">
            <a:spAutoFit/>
          </a:bodyPr>
          <a:lstStyle>
            <a:lvl1pPr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2024 Summer Hall A/C Collaboration Meeting</a:t>
            </a:r>
          </a:p>
        </p:txBody>
      </p:sp>
    </p:spTree>
    <p:extLst>
      <p:ext uri="{BB962C8B-B14F-4D97-AF65-F5344CB8AC3E}">
        <p14:creationId xmlns:p14="http://schemas.microsoft.com/office/powerpoint/2010/main" val="81236915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3A6AC-D61E-F4AC-102F-C128AC9C9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19" tIns="45720" rIns="45719" bIns="45720" anchor="ctr">
            <a:normAutofit/>
          </a:bodyPr>
          <a:lstStyle/>
          <a:p>
            <a:r>
              <a:rPr lang="en-US" dirty="0"/>
              <a:t>The Team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28E90E2-049E-E2ED-9427-8704E54BF9D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/>
              <a:t>2</a:t>
            </a:fld>
            <a:endParaRPr lang="en-US"/>
          </a:p>
        </p:txBody>
      </p:sp>
      <p:pic>
        <p:nvPicPr>
          <p:cNvPr id="5" name="Picture 4" descr="Kishan Rajput">
            <a:extLst>
              <a:ext uri="{FF2B5EF4-FFF2-40B4-BE49-F238E27FC236}">
                <a16:creationId xmlns:a16="http://schemas.microsoft.com/office/drawing/2014/main" id="{639CC5A2-B7E5-99BA-88A9-FE1CAC798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29" y="2352076"/>
            <a:ext cx="1606597" cy="116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iana McSpadden">
            <a:extLst>
              <a:ext uri="{FF2B5EF4-FFF2-40B4-BE49-F238E27FC236}">
                <a16:creationId xmlns:a16="http://schemas.microsoft.com/office/drawing/2014/main" id="{A4B293F0-6E00-1A2A-68FA-15BBCF81E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944" y="2347167"/>
            <a:ext cx="1563915" cy="112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aniel Lersch">
            <a:extLst>
              <a:ext uri="{FF2B5EF4-FFF2-40B4-BE49-F238E27FC236}">
                <a16:creationId xmlns:a16="http://schemas.microsoft.com/office/drawing/2014/main" id="{F25436B6-3706-4CDF-6CD8-AF70E2DEE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504" y="2352076"/>
            <a:ext cx="1422152" cy="105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Steven Goldenberg (Data Scientist Postdoctoral Fellow)">
            <a:extLst>
              <a:ext uri="{FF2B5EF4-FFF2-40B4-BE49-F238E27FC236}">
                <a16:creationId xmlns:a16="http://schemas.microsoft.com/office/drawing/2014/main" id="{19BA59D2-CE65-8FFC-5F15-E0F85A7E8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29" y="4374989"/>
            <a:ext cx="1606598" cy="115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Dr. Ahmed Mohammed (Data Scientist Postdoctoral Fellow)">
            <a:extLst>
              <a:ext uri="{FF2B5EF4-FFF2-40B4-BE49-F238E27FC236}">
                <a16:creationId xmlns:a16="http://schemas.microsoft.com/office/drawing/2014/main" id="{A3F81F5E-4C38-5DD9-255C-930482E72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747" y="4374320"/>
            <a:ext cx="1612187" cy="115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Image">
            <a:extLst>
              <a:ext uri="{FF2B5EF4-FFF2-40B4-BE49-F238E27FC236}">
                <a16:creationId xmlns:a16="http://schemas.microsoft.com/office/drawing/2014/main" id="{A39A9D24-FA2E-F76E-D522-B399968C09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5" t="20618" r="25286" b="49173"/>
          <a:stretch/>
        </p:blipFill>
        <p:spPr bwMode="auto">
          <a:xfrm>
            <a:off x="4333949" y="2347167"/>
            <a:ext cx="1380009" cy="11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Malachi Schram">
            <a:extLst>
              <a:ext uri="{FF2B5EF4-FFF2-40B4-BE49-F238E27FC236}">
                <a16:creationId xmlns:a16="http://schemas.microsoft.com/office/drawing/2014/main" id="{CB4C4A21-15B0-95B8-AF53-D5D012B6CA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506" y="866601"/>
            <a:ext cx="1598594" cy="115643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A759F6-055C-EC9C-17C0-2048110CD9DD}"/>
              </a:ext>
            </a:extLst>
          </p:cNvPr>
          <p:cNvSpPr txBox="1"/>
          <p:nvPr/>
        </p:nvSpPr>
        <p:spPr>
          <a:xfrm>
            <a:off x="108713" y="6495675"/>
            <a:ext cx="382644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ctr">
            <a:spAutoFit/>
          </a:bodyPr>
          <a:lstStyle>
            <a:lvl1pPr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2024 Summer Hall A/C Collaboration Meeting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68E054-B0DA-F762-7980-D6F31146344D}"/>
              </a:ext>
            </a:extLst>
          </p:cNvPr>
          <p:cNvSpPr txBox="1"/>
          <p:nvPr/>
        </p:nvSpPr>
        <p:spPr>
          <a:xfrm>
            <a:off x="2325125" y="1123437"/>
            <a:ext cx="274319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Malachi Schram</a:t>
            </a:r>
          </a:p>
          <a:p>
            <a:r>
              <a:rPr lang="en-US" dirty="0"/>
              <a:t>Department Head</a:t>
            </a:r>
            <a:endParaRPr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E9EDFF-D3CA-26FA-0DDC-11BFFD232D44}"/>
              </a:ext>
            </a:extLst>
          </p:cNvPr>
          <p:cNvSpPr txBox="1"/>
          <p:nvPr/>
        </p:nvSpPr>
        <p:spPr>
          <a:xfrm>
            <a:off x="547746" y="3532400"/>
            <a:ext cx="2743199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err="1"/>
              <a:t>Kishansingh</a:t>
            </a:r>
            <a:r>
              <a:rPr lang="en-US" sz="1600" dirty="0"/>
              <a:t> Rajput</a:t>
            </a:r>
          </a:p>
          <a:p>
            <a:r>
              <a:rPr lang="en-US" sz="1600" dirty="0"/>
              <a:t>Staff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EB9C1E-B573-3466-81DC-FBE932F61B1E}"/>
              </a:ext>
            </a:extLst>
          </p:cNvPr>
          <p:cNvSpPr txBox="1"/>
          <p:nvPr/>
        </p:nvSpPr>
        <p:spPr>
          <a:xfrm>
            <a:off x="2464856" y="3565936"/>
            <a:ext cx="2743199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Diana McSpadden</a:t>
            </a:r>
            <a:endParaRPr lang="en-US" dirty="0"/>
          </a:p>
          <a:p>
            <a:r>
              <a:rPr lang="en-US" sz="1600" dirty="0"/>
              <a:t>Staff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82DA52-E0A3-B509-CBF2-981BAAFC992B}"/>
              </a:ext>
            </a:extLst>
          </p:cNvPr>
          <p:cNvSpPr txBox="1"/>
          <p:nvPr/>
        </p:nvSpPr>
        <p:spPr>
          <a:xfrm>
            <a:off x="4331662" y="3521222"/>
            <a:ext cx="2743199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Armen Kasparian</a:t>
            </a:r>
          </a:p>
          <a:p>
            <a:r>
              <a:rPr lang="en-US" sz="1600" dirty="0"/>
              <a:t>Staff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41B936-F522-687D-A811-410337547283}"/>
              </a:ext>
            </a:extLst>
          </p:cNvPr>
          <p:cNvSpPr txBox="1"/>
          <p:nvPr/>
        </p:nvSpPr>
        <p:spPr>
          <a:xfrm>
            <a:off x="6064327" y="3532400"/>
            <a:ext cx="2743199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Daniel Lersch</a:t>
            </a:r>
          </a:p>
          <a:p>
            <a:r>
              <a:rPr lang="en-US" sz="1600" dirty="0"/>
              <a:t>Staff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D4B591-6B31-3EAF-D1A0-066BCF2A9A70}"/>
              </a:ext>
            </a:extLst>
          </p:cNvPr>
          <p:cNvSpPr txBox="1"/>
          <p:nvPr/>
        </p:nvSpPr>
        <p:spPr>
          <a:xfrm>
            <a:off x="547746" y="5645133"/>
            <a:ext cx="2743199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Steven Goldenberg</a:t>
            </a:r>
          </a:p>
          <a:p>
            <a:r>
              <a:rPr lang="en-US" sz="1600" dirty="0"/>
              <a:t>Postdoc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A50D18-945B-2E62-62CD-2E4D457076E9}"/>
              </a:ext>
            </a:extLst>
          </p:cNvPr>
          <p:cNvSpPr txBox="1"/>
          <p:nvPr/>
        </p:nvSpPr>
        <p:spPr>
          <a:xfrm>
            <a:off x="2464855" y="5645133"/>
            <a:ext cx="2743199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Ahmed Mohammed</a:t>
            </a:r>
            <a:endParaRPr lang="en-US" dirty="0"/>
          </a:p>
          <a:p>
            <a:r>
              <a:rPr lang="en-US" sz="1600" dirty="0"/>
              <a:t>Postdoc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FCB35F-AA50-C4FD-B744-3CEA2C821B62}"/>
              </a:ext>
            </a:extLst>
          </p:cNvPr>
          <p:cNvSpPr txBox="1"/>
          <p:nvPr/>
        </p:nvSpPr>
        <p:spPr>
          <a:xfrm>
            <a:off x="4449037" y="989294"/>
            <a:ext cx="486152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en-US" dirty="0">
                <a:solidFill>
                  <a:srgbClr val="0070C0"/>
                </a:solidFill>
              </a:rPr>
              <a:t>8 Researchers: 5 Staff + 2 Postdocs</a:t>
            </a:r>
          </a:p>
          <a:p>
            <a:pPr marL="285750" indent="-285750">
              <a:buFont typeface="Wingdings"/>
              <a:buChar char="§"/>
            </a:pPr>
            <a:r>
              <a:rPr lang="en-US" dirty="0">
                <a:solidFill>
                  <a:srgbClr val="0070C0"/>
                </a:solidFill>
              </a:rPr>
              <a:t>4 Researchers from ODU / </a:t>
            </a:r>
            <a:r>
              <a:rPr lang="en-US" dirty="0" err="1">
                <a:solidFill>
                  <a:srgbClr val="0070C0"/>
                </a:solidFill>
              </a:rPr>
              <a:t>JLab</a:t>
            </a:r>
            <a:r>
              <a:rPr lang="en-US" dirty="0">
                <a:solidFill>
                  <a:srgbClr val="0070C0"/>
                </a:solidFill>
              </a:rPr>
              <a:t> joint institute</a:t>
            </a:r>
          </a:p>
          <a:p>
            <a:pPr marL="285750" indent="-285750">
              <a:buFont typeface="Wingdings"/>
              <a:buChar char="§"/>
            </a:pPr>
            <a:r>
              <a:rPr lang="en-US" dirty="0">
                <a:solidFill>
                  <a:srgbClr val="0070C0"/>
                </a:solidFill>
              </a:rPr>
              <a:t>And we keep growing</a:t>
            </a:r>
          </a:p>
        </p:txBody>
      </p:sp>
    </p:spTree>
    <p:extLst>
      <p:ext uri="{BB962C8B-B14F-4D97-AF65-F5344CB8AC3E}">
        <p14:creationId xmlns:p14="http://schemas.microsoft.com/office/powerpoint/2010/main" val="52016547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55CA9-5346-99A0-F520-51BDC7425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19" tIns="45720" rIns="45719" bIns="45720" anchor="ctr">
            <a:normAutofit/>
          </a:bodyPr>
          <a:lstStyle/>
          <a:p>
            <a:r>
              <a:rPr lang="en-US" dirty="0"/>
              <a:t>What is Scaling and do I need it?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AAAAF-B64F-7DF8-D626-44EAC10CAF6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4378188" y="6495908"/>
            <a:ext cx="233395" cy="246221"/>
          </a:xfrm>
        </p:spPr>
        <p:txBody>
          <a:bodyPr wrap="none" lIns="45719" tIns="45720" rIns="45719" bIns="45720" anchor="ctr">
            <a:spAutoFit/>
          </a:bodyPr>
          <a:lstStyle/>
          <a:p>
            <a:r>
              <a:rPr lang="en-US" dirty="0"/>
              <a:t>15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5EB370F-F703-DF9F-1D03-2860BDBD9D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343358"/>
              </p:ext>
            </p:extLst>
          </p:nvPr>
        </p:nvGraphicFramePr>
        <p:xfrm>
          <a:off x="307407" y="894278"/>
          <a:ext cx="8205896" cy="1752711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013255">
                  <a:extLst>
                    <a:ext uri="{9D8B030D-6E8A-4147-A177-3AD203B41FA5}">
                      <a16:colId xmlns:a16="http://schemas.microsoft.com/office/drawing/2014/main" val="3129088858"/>
                    </a:ext>
                  </a:extLst>
                </a:gridCol>
                <a:gridCol w="5192641">
                  <a:extLst>
                    <a:ext uri="{9D8B030D-6E8A-4147-A177-3AD203B41FA5}">
                      <a16:colId xmlns:a16="http://schemas.microsoft.com/office/drawing/2014/main" val="2033697339"/>
                    </a:ext>
                  </a:extLst>
                </a:gridCol>
              </a:tblGrid>
              <a:tr h="519950">
                <a:tc>
                  <a:txBody>
                    <a:bodyPr/>
                    <a:lstStyle/>
                    <a:p>
                      <a:r>
                        <a:rPr lang="en-US" sz="1600" dirty="0"/>
                        <a:t>Data Format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Model Complexity</a:t>
                      </a:r>
                    </a:p>
                    <a:p>
                      <a:pPr lvl="0">
                        <a:buNone/>
                      </a:pPr>
                      <a:r>
                        <a:rPr lang="en-US" sz="1600" dirty="0"/>
                        <a:t>(Number of trainable Parameters)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105551"/>
                  </a:ext>
                </a:extLst>
              </a:tr>
              <a:tr h="236341">
                <a:tc>
                  <a:txBody>
                    <a:bodyPr/>
                    <a:lstStyle/>
                    <a:p>
                      <a:r>
                        <a:rPr lang="en-US" sz="1600" dirty="0"/>
                        <a:t>Digits</a:t>
                      </a:r>
                      <a:endParaRPr lang="en-US" sz="1600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~1k - 100k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755355"/>
                  </a:ext>
                </a:extLst>
              </a:tr>
              <a:tr h="236341">
                <a:tc>
                  <a:txBody>
                    <a:bodyPr/>
                    <a:lstStyle/>
                    <a:p>
                      <a:r>
                        <a:rPr lang="en-US" sz="1600" dirty="0"/>
                        <a:t>Images &amp; Videos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~100k - 10000k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94390"/>
                  </a:ext>
                </a:extLst>
              </a:tr>
              <a:tr h="503031">
                <a:tc>
                  <a:txBody>
                    <a:bodyPr/>
                    <a:lstStyle/>
                    <a:p>
                      <a:r>
                        <a:rPr lang="en-US" sz="1600" dirty="0"/>
                        <a:t>Text &amp; 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&gt;&gt; 10000k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48087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44B1831-DFAA-AAB6-7568-82B6987ECC93}"/>
              </a:ext>
            </a:extLst>
          </p:cNvPr>
          <p:cNvSpPr txBox="1"/>
          <p:nvPr/>
        </p:nvSpPr>
        <p:spPr>
          <a:xfrm>
            <a:off x="4326074" y="3057313"/>
            <a:ext cx="4755325" cy="37856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§"/>
            </a:pPr>
            <a:r>
              <a:rPr lang="en-US" sz="2000" dirty="0"/>
              <a:t>Depending on the model complexity, a single GPU is not suitable for training </a:t>
            </a:r>
            <a:r>
              <a:rPr lang="en-US" sz="2000" dirty="0">
                <a:solidFill>
                  <a:srgbClr val="0070C0"/>
                </a:solidFill>
              </a:rPr>
              <a:t>(Unless you are fine waiting months for your publication results)</a:t>
            </a:r>
          </a:p>
          <a:p>
            <a:pPr marL="342900" indent="-342900">
              <a:buFont typeface="Wingdings"/>
              <a:buChar char="§"/>
            </a:pPr>
            <a:r>
              <a:rPr lang="en-US" sz="2000" dirty="0"/>
              <a:t>To speed up training  time: Run your analysis across multiple GPUs</a:t>
            </a:r>
          </a:p>
          <a:p>
            <a:pPr marL="342900" indent="-342900">
              <a:buFont typeface="Wingdings"/>
              <a:buChar char="§"/>
            </a:pPr>
            <a:r>
              <a:rPr lang="en-US" sz="2000" b="1" dirty="0"/>
              <a:t>Scaling:</a:t>
            </a:r>
            <a:r>
              <a:rPr lang="en-US" sz="2000" dirty="0"/>
              <a:t> Total training time / Model performance vs. Number of GPUs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/>
              <a:t>Example on the left:</a:t>
            </a:r>
            <a:r>
              <a:rPr lang="en-US" sz="2000" dirty="0"/>
              <a:t> </a:t>
            </a:r>
            <a:r>
              <a:rPr lang="en-US" sz="2000" dirty="0">
                <a:latin typeface="Calibri"/>
                <a:ea typeface="+mj-lt"/>
                <a:cs typeface="+mj-lt"/>
              </a:rPr>
              <a:t>MNIST Classifier trained on </a:t>
            </a:r>
            <a:r>
              <a:rPr lang="en-US" sz="2000" err="1">
                <a:latin typeface="Calibri"/>
                <a:ea typeface="+mj-lt"/>
                <a:cs typeface="+mj-lt"/>
              </a:rPr>
              <a:t>JLab</a:t>
            </a:r>
            <a:r>
              <a:rPr lang="en-US" sz="2000" dirty="0">
                <a:latin typeface="Calibri"/>
                <a:ea typeface="+mj-lt"/>
                <a:cs typeface="+mj-lt"/>
              </a:rPr>
              <a:t> GPUs, training times nearly identical for all runs</a:t>
            </a:r>
          </a:p>
          <a:p>
            <a:pPr marL="342900" indent="-342900">
              <a:buFont typeface="Wingdings"/>
              <a:buChar char="§"/>
            </a:pPr>
            <a:endParaRPr lang="en-US" sz="2000" dirty="0">
              <a:latin typeface="Helvetic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CC4A37-3540-84CD-A0C4-AE0BED3E0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1" y="3056938"/>
            <a:ext cx="4229935" cy="3499615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7F24095-A82A-1A4C-5F58-08D357C7CEEA}"/>
              </a:ext>
            </a:extLst>
          </p:cNvPr>
          <p:cNvSpPr txBox="1"/>
          <p:nvPr/>
        </p:nvSpPr>
        <p:spPr>
          <a:xfrm>
            <a:off x="108713" y="6495675"/>
            <a:ext cx="382644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ctr">
            <a:spAutoFit/>
          </a:bodyPr>
          <a:lstStyle>
            <a:lvl1pPr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2024 Summer Hall A/C Collaboration Meeting</a:t>
            </a:r>
          </a:p>
        </p:txBody>
      </p:sp>
    </p:spTree>
    <p:extLst>
      <p:ext uri="{BB962C8B-B14F-4D97-AF65-F5344CB8AC3E}">
        <p14:creationId xmlns:p14="http://schemas.microsoft.com/office/powerpoint/2010/main" val="32413953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FB595-D465-64F8-C050-196D0489D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 1">
            <a:extLst>
              <a:ext uri="{FF2B5EF4-FFF2-40B4-BE49-F238E27FC236}">
                <a16:creationId xmlns:a16="http://schemas.microsoft.com/office/drawing/2014/main" id="{491EC754-FAA2-5319-962A-AE89BFFF44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8919" y="240538"/>
            <a:ext cx="8464378" cy="487492"/>
          </a:xfrm>
          <a:prstGeom prst="rect">
            <a:avLst/>
          </a:prstGeom>
        </p:spPr>
        <p:txBody>
          <a:bodyPr lIns="45719" tIns="45720" rIns="45719" bIns="45720" anchor="ctr">
            <a:normAutofit/>
          </a:bodyPr>
          <a:lstStyle/>
          <a:p>
            <a:r>
              <a:rPr lang="en-US" dirty="0"/>
              <a:t>Basic Distributed Training Strategies</a:t>
            </a:r>
          </a:p>
        </p:txBody>
      </p:sp>
      <p:sp>
        <p:nvSpPr>
          <p:cNvPr id="153" name="Slide Number Placeholder 4">
            <a:extLst>
              <a:ext uri="{FF2B5EF4-FFF2-40B4-BE49-F238E27FC236}">
                <a16:creationId xmlns:a16="http://schemas.microsoft.com/office/drawing/2014/main" id="{44FFE9DA-B623-6DA4-9277-A176A9DFF61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4378188" y="6495908"/>
            <a:ext cx="233395" cy="24622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tIns="45720" rIns="45719" bIns="45720" anchor="ctr">
            <a:spAutoFit/>
          </a:bodyPr>
          <a:lstStyle/>
          <a:p>
            <a:r>
              <a:rPr lang="en-US" dirty="0"/>
              <a:t>16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43830E2-DE3A-7BB9-FBC1-330395CD4E2B}"/>
              </a:ext>
            </a:extLst>
          </p:cNvPr>
          <p:cNvGraphicFramePr>
            <a:graphicFrameLocks noGrp="1"/>
          </p:cNvGraphicFramePr>
          <p:nvPr/>
        </p:nvGraphicFramePr>
        <p:xfrm>
          <a:off x="1269320" y="940371"/>
          <a:ext cx="6546484" cy="2589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3242">
                  <a:extLst>
                    <a:ext uri="{9D8B030D-6E8A-4147-A177-3AD203B41FA5}">
                      <a16:colId xmlns:a16="http://schemas.microsoft.com/office/drawing/2014/main" val="3393442529"/>
                    </a:ext>
                  </a:extLst>
                </a:gridCol>
                <a:gridCol w="3273242">
                  <a:extLst>
                    <a:ext uri="{9D8B030D-6E8A-4147-A177-3AD203B41FA5}">
                      <a16:colId xmlns:a16="http://schemas.microsoft.com/office/drawing/2014/main" val="3411906978"/>
                    </a:ext>
                  </a:extLst>
                </a:gridCol>
              </a:tblGrid>
              <a:tr h="457106">
                <a:tc>
                  <a:txBody>
                    <a:bodyPr/>
                    <a:lstStyle/>
                    <a:p>
                      <a:r>
                        <a:rPr lang="en-US" sz="2000" dirty="0"/>
                        <a:t>Training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dirty="0"/>
                        <a:t>Explanation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229670"/>
                  </a:ext>
                </a:extLst>
              </a:tr>
              <a:tr h="537773">
                <a:tc>
                  <a:txBody>
                    <a:bodyPr/>
                    <a:lstStyle/>
                    <a:p>
                      <a:r>
                        <a:rPr lang="en-US" sz="1600" dirty="0"/>
                        <a:t>Data Parallel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Shard data across GPUs, each GPU sees full model --&gt; Distribute gradients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7405"/>
                  </a:ext>
                </a:extLst>
              </a:tr>
              <a:tr h="537773">
                <a:tc>
                  <a:txBody>
                    <a:bodyPr/>
                    <a:lstStyle/>
                    <a:p>
                      <a:r>
                        <a:rPr lang="en-US" sz="1600" dirty="0"/>
                        <a:t>Model Parallel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Shard model across GPUs, each GPU sees fraction of the model and full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321172"/>
                  </a:ext>
                </a:extLst>
              </a:tr>
              <a:tr h="416774">
                <a:tc>
                  <a:txBody>
                    <a:bodyPr/>
                    <a:lstStyle/>
                    <a:p>
                      <a:r>
                        <a:rPr lang="en-US" sz="1600" dirty="0"/>
                        <a:t>Pipeline Parallel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Combine the above two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347389"/>
                  </a:ext>
                </a:extLst>
              </a:tr>
              <a:tr h="537773">
                <a:tc>
                  <a:txBody>
                    <a:bodyPr/>
                    <a:lstStyle/>
                    <a:p>
                      <a:r>
                        <a:rPr lang="en-US" sz="1600" dirty="0"/>
                        <a:t>Data Parallel + Shard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Mainly data parallel, but each GPU operates only on subsection of model (implementation NOT the same as pipeline parallel)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74728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EAC93A1-A659-9D4C-C7D3-98DEFE6D7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16" y="2500685"/>
            <a:ext cx="3438427" cy="40365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C46296-FFAF-669D-E776-1FC5E75F1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771" y="2497752"/>
            <a:ext cx="3591612" cy="4048337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668CD12-4F58-409C-5608-C86331CFA44E}"/>
              </a:ext>
            </a:extLst>
          </p:cNvPr>
          <p:cNvSpPr txBox="1"/>
          <p:nvPr/>
        </p:nvSpPr>
        <p:spPr>
          <a:xfrm>
            <a:off x="108713" y="6495675"/>
            <a:ext cx="382644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ctr">
            <a:spAutoFit/>
          </a:bodyPr>
          <a:lstStyle>
            <a:lvl1pPr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2024 Summer Hall A/C Collaboration Meeting</a:t>
            </a:r>
          </a:p>
        </p:txBody>
      </p:sp>
    </p:spTree>
    <p:extLst>
      <p:ext uri="{BB962C8B-B14F-4D97-AF65-F5344CB8AC3E}">
        <p14:creationId xmlns:p14="http://schemas.microsoft.com/office/powerpoint/2010/main" val="82804876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55CA9-5346-99A0-F520-51BDC7425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19" tIns="45720" rIns="45719" bIns="45720" anchor="ctr">
            <a:normAutofit fontScale="90000"/>
          </a:bodyPr>
          <a:lstStyle/>
          <a:p>
            <a:r>
              <a:rPr lang="en-US" dirty="0"/>
              <a:t>Distributed Training of Machine and Deep Learning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AAAAF-B64F-7DF8-D626-44EAC10CAF6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4378188" y="6495908"/>
            <a:ext cx="233395" cy="246221"/>
          </a:xfrm>
        </p:spPr>
        <p:txBody>
          <a:bodyPr wrap="none" lIns="45719" tIns="45720" rIns="45719" bIns="45720" anchor="ctr">
            <a:spAutoFit/>
          </a:bodyPr>
          <a:lstStyle/>
          <a:p>
            <a:r>
              <a:rPr lang="en-US" dirty="0"/>
              <a:t>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7ECD05-AC91-A821-F520-9D5317064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3" y="1575596"/>
            <a:ext cx="9033333" cy="48581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68B2F0-2070-B20F-5677-97676D3B2BBE}"/>
              </a:ext>
            </a:extLst>
          </p:cNvPr>
          <p:cNvSpPr txBox="1"/>
          <p:nvPr/>
        </p:nvSpPr>
        <p:spPr>
          <a:xfrm>
            <a:off x="5628365" y="832797"/>
            <a:ext cx="3486569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en-US" sz="2000" b="1" dirty="0"/>
              <a:t>Applicability:</a:t>
            </a:r>
            <a:r>
              <a:rPr lang="en-US" sz="2000" dirty="0"/>
              <a:t> Can I do it?</a:t>
            </a:r>
          </a:p>
          <a:p>
            <a:pPr marL="285750" indent="-285750">
              <a:buFont typeface="Wingdings"/>
              <a:buChar char="§"/>
            </a:pPr>
            <a:r>
              <a:rPr lang="en-US" sz="2000" b="1" dirty="0"/>
              <a:t>Necessity:</a:t>
            </a:r>
            <a:r>
              <a:rPr lang="en-US" sz="2000" dirty="0"/>
              <a:t> Do I have to do it?</a:t>
            </a:r>
          </a:p>
          <a:p>
            <a:pPr marL="285750" indent="-285750">
              <a:buFont typeface="Wingdings"/>
              <a:buChar char="§"/>
            </a:pPr>
            <a:r>
              <a:rPr lang="en-US" sz="2000" dirty="0"/>
              <a:t>Plot below is inspired by </a:t>
            </a:r>
            <a:r>
              <a:rPr lang="en-US" sz="2000" dirty="0" err="1"/>
              <a:t>NeurIPS</a:t>
            </a:r>
            <a:r>
              <a:rPr lang="en-US" sz="2000" dirty="0"/>
              <a:t> 2023 conference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E724F81-0D8C-C798-68EB-EC9EE3A4069C}"/>
              </a:ext>
            </a:extLst>
          </p:cNvPr>
          <p:cNvSpPr txBox="1"/>
          <p:nvPr/>
        </p:nvSpPr>
        <p:spPr>
          <a:xfrm>
            <a:off x="108713" y="6495675"/>
            <a:ext cx="382644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ctr">
            <a:spAutoFit/>
          </a:bodyPr>
          <a:lstStyle>
            <a:lvl1pPr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2024 Summer Hall A/C Collaboration Meeting</a:t>
            </a:r>
          </a:p>
        </p:txBody>
      </p:sp>
    </p:spTree>
    <p:extLst>
      <p:ext uri="{BB962C8B-B14F-4D97-AF65-F5344CB8AC3E}">
        <p14:creationId xmlns:p14="http://schemas.microsoft.com/office/powerpoint/2010/main" val="40229861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55CA9-5346-99A0-F520-51BDC7425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19" tIns="45720" rIns="45719" bIns="45720" anchor="ctr">
            <a:normAutofit/>
          </a:bodyPr>
          <a:lstStyle/>
          <a:p>
            <a:r>
              <a:rPr lang="en-US" dirty="0"/>
              <a:t>Scaling an entire Workflow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AAAAF-B64F-7DF8-D626-44EAC10CAF6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4378188" y="6495908"/>
            <a:ext cx="233395" cy="246221"/>
          </a:xfrm>
        </p:spPr>
        <p:txBody>
          <a:bodyPr wrap="none" lIns="45719" tIns="45720" rIns="45719" bIns="45720" anchor="ctr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E724F81-0D8C-C798-68EB-EC9EE3A4069C}"/>
              </a:ext>
            </a:extLst>
          </p:cNvPr>
          <p:cNvSpPr txBox="1"/>
          <p:nvPr/>
        </p:nvSpPr>
        <p:spPr>
          <a:xfrm>
            <a:off x="108713" y="6495675"/>
            <a:ext cx="382644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20" rIns="45719" bIns="45720" anchor="ctr">
            <a:spAutoFit/>
          </a:bodyPr>
          <a:lstStyle>
            <a:lvl1pPr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2024 Summer Hall A/C Collaboration Meeting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BC8FD1-572A-22CC-B4A9-50484A236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414" y="4188229"/>
            <a:ext cx="5132927" cy="18574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C0F7BD-79A5-8C13-33DA-E849476EA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49" y="1016244"/>
            <a:ext cx="4347310" cy="29084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8F6265-3DE1-F9B0-7238-2C2FC110F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8" y="4022829"/>
            <a:ext cx="3833101" cy="21994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942B99-A9D0-E039-555C-2F73FECA7572}"/>
              </a:ext>
            </a:extLst>
          </p:cNvPr>
          <p:cNvSpPr txBox="1"/>
          <p:nvPr/>
        </p:nvSpPr>
        <p:spPr>
          <a:xfrm>
            <a:off x="4454625" y="1017241"/>
            <a:ext cx="4766504" cy="2031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en-US" dirty="0"/>
              <a:t>Run </a:t>
            </a:r>
            <a:r>
              <a:rPr lang="en-US" err="1"/>
              <a:t>QuantOM</a:t>
            </a:r>
            <a:r>
              <a:rPr lang="en-US" dirty="0"/>
              <a:t> workflow on Polaris machine @ Argonne</a:t>
            </a:r>
            <a:endParaRPr lang="en-US"/>
          </a:p>
          <a:p>
            <a:pPr marL="285750" indent="-285750">
              <a:buFont typeface="Wingdings"/>
              <a:buChar char="§"/>
            </a:pPr>
            <a:r>
              <a:rPr lang="en-US" dirty="0"/>
              <a:t>Utilize multiple GPUs to enhance analyzing power</a:t>
            </a:r>
          </a:p>
          <a:p>
            <a:pPr marL="285750" indent="-285750">
              <a:buFont typeface="Wingdings"/>
              <a:buChar char="§"/>
            </a:pPr>
            <a:r>
              <a:rPr lang="en-US" dirty="0"/>
              <a:t>Test different methods for scaling the workflow</a:t>
            </a:r>
          </a:p>
          <a:p>
            <a:pPr marL="285750" indent="-285750">
              <a:buFont typeface="Wingdings"/>
              <a:buChar char="§"/>
            </a:pPr>
            <a:r>
              <a:rPr lang="en-US" dirty="0"/>
              <a:t>Publication of current results in progress</a:t>
            </a:r>
          </a:p>
        </p:txBody>
      </p:sp>
    </p:spTree>
    <p:extLst>
      <p:ext uri="{BB962C8B-B14F-4D97-AF65-F5344CB8AC3E}">
        <p14:creationId xmlns:p14="http://schemas.microsoft.com/office/powerpoint/2010/main" val="251135704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55CA9-5346-99A0-F520-51BDC7425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19" tIns="45720" rIns="45719" bIns="45720" anchor="ctr">
            <a:normAutofit/>
          </a:bodyPr>
          <a:lstStyle/>
          <a:p>
            <a:r>
              <a:rPr lang="en-US" dirty="0"/>
              <a:t>Charged Particle Tracking in Hall 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AAAAF-B64F-7DF8-D626-44EAC10CAF6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4378188" y="6495908"/>
            <a:ext cx="233395" cy="246221"/>
          </a:xfrm>
        </p:spPr>
        <p:txBody>
          <a:bodyPr wrap="none" lIns="45719" tIns="45720" rIns="45719" bIns="45720" anchor="ctr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26C1F789-62C0-279C-D26B-CF5246201D47}"/>
              </a:ext>
            </a:extLst>
          </p:cNvPr>
          <p:cNvSpPr txBox="1"/>
          <p:nvPr/>
        </p:nvSpPr>
        <p:spPr>
          <a:xfrm>
            <a:off x="108713" y="6495675"/>
            <a:ext cx="382644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20" rIns="45719" bIns="45720" anchor="ctr">
            <a:spAutoFit/>
          </a:bodyPr>
          <a:lstStyle>
            <a:lvl1pPr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2024 Summer Hall A/C Collaboration Meeting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ECA37A-D3B3-51FA-FF5D-D7E2B808FE68}"/>
              </a:ext>
            </a:extLst>
          </p:cNvPr>
          <p:cNvGrpSpPr/>
          <p:nvPr/>
        </p:nvGrpSpPr>
        <p:grpSpPr>
          <a:xfrm>
            <a:off x="880991" y="883934"/>
            <a:ext cx="7098545" cy="1777648"/>
            <a:chOff x="1657895" y="2918418"/>
            <a:chExt cx="5991876" cy="1576436"/>
          </a:xfrm>
        </p:grpSpPr>
        <p:sp>
          <p:nvSpPr>
            <p:cNvPr id="5" name="Striped Right Arrow 5">
              <a:extLst>
                <a:ext uri="{FF2B5EF4-FFF2-40B4-BE49-F238E27FC236}">
                  <a16:creationId xmlns:a16="http://schemas.microsoft.com/office/drawing/2014/main" id="{B47D9B08-C1EF-D344-8F33-C4C940DC4E21}"/>
                </a:ext>
              </a:extLst>
            </p:cNvPr>
            <p:cNvSpPr/>
            <p:nvPr/>
          </p:nvSpPr>
          <p:spPr>
            <a:xfrm>
              <a:off x="2622336" y="3334447"/>
              <a:ext cx="611386" cy="202862"/>
            </a:xfrm>
            <a:prstGeom prst="stripedRight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2CF076F-ED53-B943-85DA-3F1757D6FF55}"/>
                </a:ext>
              </a:extLst>
            </p:cNvPr>
            <p:cNvSpPr/>
            <p:nvPr/>
          </p:nvSpPr>
          <p:spPr>
            <a:xfrm>
              <a:off x="1860512" y="3134159"/>
              <a:ext cx="69209" cy="6291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9AE9DD7-04C1-B640-8A92-F9F96952FB81}"/>
                </a:ext>
              </a:extLst>
            </p:cNvPr>
            <p:cNvSpPr/>
            <p:nvPr/>
          </p:nvSpPr>
          <p:spPr>
            <a:xfrm>
              <a:off x="1964326" y="3217000"/>
              <a:ext cx="69209" cy="6291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5B6647E-FDA2-E447-9397-7B2218F53ACB}"/>
                </a:ext>
              </a:extLst>
            </p:cNvPr>
            <p:cNvSpPr/>
            <p:nvPr/>
          </p:nvSpPr>
          <p:spPr>
            <a:xfrm>
              <a:off x="2068139" y="3299842"/>
              <a:ext cx="69209" cy="6291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DC1D034-9317-6F40-930B-09A48C0BFBF4}"/>
                </a:ext>
              </a:extLst>
            </p:cNvPr>
            <p:cNvSpPr/>
            <p:nvPr/>
          </p:nvSpPr>
          <p:spPr>
            <a:xfrm>
              <a:off x="2102743" y="3413326"/>
              <a:ext cx="69209" cy="6291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49B1016-E7F4-9C47-A6A9-D7E136BA8002}"/>
                </a:ext>
              </a:extLst>
            </p:cNvPr>
            <p:cNvSpPr/>
            <p:nvPr/>
          </p:nvSpPr>
          <p:spPr>
            <a:xfrm>
              <a:off x="1974812" y="3508518"/>
              <a:ext cx="69209" cy="6291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EB90BA2-A33A-EA4D-8378-74F3D8B3B4C8}"/>
                </a:ext>
              </a:extLst>
            </p:cNvPr>
            <p:cNvSpPr/>
            <p:nvPr/>
          </p:nvSpPr>
          <p:spPr>
            <a:xfrm>
              <a:off x="1895116" y="3381868"/>
              <a:ext cx="69209" cy="6291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0388E37-55D8-864E-B585-AFE447822142}"/>
                </a:ext>
              </a:extLst>
            </p:cNvPr>
            <p:cNvSpPr/>
            <p:nvPr/>
          </p:nvSpPr>
          <p:spPr>
            <a:xfrm>
              <a:off x="1815421" y="3255217"/>
              <a:ext cx="69209" cy="6291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8BE0CC5-D0EA-3C4C-9F25-62E9560DA0D1}"/>
                </a:ext>
              </a:extLst>
            </p:cNvPr>
            <p:cNvSpPr/>
            <p:nvPr/>
          </p:nvSpPr>
          <p:spPr>
            <a:xfrm>
              <a:off x="2122260" y="3571435"/>
              <a:ext cx="69209" cy="6291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7E563DB-60D9-F94E-A78E-072DC1B7147F}"/>
                </a:ext>
              </a:extLst>
            </p:cNvPr>
            <p:cNvSpPr/>
            <p:nvPr/>
          </p:nvSpPr>
          <p:spPr>
            <a:xfrm>
              <a:off x="2293147" y="3571435"/>
              <a:ext cx="69209" cy="6291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465F256-1B10-8642-93FE-F5593BDE71AF}"/>
                </a:ext>
              </a:extLst>
            </p:cNvPr>
            <p:cNvSpPr/>
            <p:nvPr/>
          </p:nvSpPr>
          <p:spPr>
            <a:xfrm>
              <a:off x="2394028" y="3674200"/>
              <a:ext cx="69209" cy="6291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BAB892B-57DE-E441-837E-6CE077983D41}"/>
                </a:ext>
              </a:extLst>
            </p:cNvPr>
            <p:cNvSpPr/>
            <p:nvPr/>
          </p:nvSpPr>
          <p:spPr>
            <a:xfrm>
              <a:off x="2122260" y="3712728"/>
              <a:ext cx="69209" cy="6291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7615A81-29B2-3648-A8E7-301123A72883}"/>
                </a:ext>
              </a:extLst>
            </p:cNvPr>
            <p:cNvSpPr/>
            <p:nvPr/>
          </p:nvSpPr>
          <p:spPr>
            <a:xfrm>
              <a:off x="2239647" y="3714981"/>
              <a:ext cx="69209" cy="6291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872F66D-0152-A74C-83BF-3D58D09E17E8}"/>
                </a:ext>
              </a:extLst>
            </p:cNvPr>
            <p:cNvSpPr/>
            <p:nvPr/>
          </p:nvSpPr>
          <p:spPr>
            <a:xfrm>
              <a:off x="2359423" y="3788500"/>
              <a:ext cx="69209" cy="6291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0EE440-86CC-3849-8967-6833D24DD563}"/>
                </a:ext>
              </a:extLst>
            </p:cNvPr>
            <p:cNvSpPr/>
            <p:nvPr/>
          </p:nvSpPr>
          <p:spPr>
            <a:xfrm>
              <a:off x="2479200" y="3862020"/>
              <a:ext cx="69209" cy="6291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7ECAD03-EA6E-4744-8F3B-DB5FCC3BED50}"/>
                </a:ext>
              </a:extLst>
            </p:cNvPr>
            <p:cNvSpPr/>
            <p:nvPr/>
          </p:nvSpPr>
          <p:spPr>
            <a:xfrm>
              <a:off x="2598976" y="3935539"/>
              <a:ext cx="69209" cy="6291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808D2FC-E064-E14E-9A2F-85E33B58FD90}"/>
                </a:ext>
              </a:extLst>
            </p:cNvPr>
            <p:cNvSpPr/>
            <p:nvPr/>
          </p:nvSpPr>
          <p:spPr>
            <a:xfrm>
              <a:off x="2286368" y="4027702"/>
              <a:ext cx="69209" cy="6291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9A65DCD-27C6-2D42-B084-E4DED984B2AB}"/>
                </a:ext>
              </a:extLst>
            </p:cNvPr>
            <p:cNvSpPr/>
            <p:nvPr/>
          </p:nvSpPr>
          <p:spPr>
            <a:xfrm>
              <a:off x="2212303" y="3860740"/>
              <a:ext cx="69209" cy="6291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7F58059-F3B3-874B-B240-64689E93314C}"/>
                </a:ext>
              </a:extLst>
            </p:cNvPr>
            <p:cNvSpPr/>
            <p:nvPr/>
          </p:nvSpPr>
          <p:spPr>
            <a:xfrm>
              <a:off x="2426381" y="4069763"/>
              <a:ext cx="69209" cy="6291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5A6F38C-D849-BA46-8F51-53AE48D3F927}"/>
                </a:ext>
              </a:extLst>
            </p:cNvPr>
            <p:cNvSpPr/>
            <p:nvPr/>
          </p:nvSpPr>
          <p:spPr>
            <a:xfrm>
              <a:off x="2352316" y="3902800"/>
              <a:ext cx="69209" cy="6291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A932D6D-1B73-8B4F-9B5A-1D5C98443F6D}"/>
                </a:ext>
              </a:extLst>
            </p:cNvPr>
            <p:cNvSpPr/>
            <p:nvPr/>
          </p:nvSpPr>
          <p:spPr>
            <a:xfrm>
              <a:off x="3278814" y="2968477"/>
              <a:ext cx="69209" cy="629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C92441E-026A-6F49-94ED-26F51DD0B44A}"/>
                </a:ext>
              </a:extLst>
            </p:cNvPr>
            <p:cNvSpPr/>
            <p:nvPr/>
          </p:nvSpPr>
          <p:spPr>
            <a:xfrm>
              <a:off x="3382627" y="3051318"/>
              <a:ext cx="69209" cy="629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90C655E-0788-C84C-B966-343CDF8A168B}"/>
                </a:ext>
              </a:extLst>
            </p:cNvPr>
            <p:cNvSpPr/>
            <p:nvPr/>
          </p:nvSpPr>
          <p:spPr>
            <a:xfrm>
              <a:off x="3486441" y="3134159"/>
              <a:ext cx="69209" cy="629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8CC8A35-DC6F-7643-A064-0A9F5A201816}"/>
                </a:ext>
              </a:extLst>
            </p:cNvPr>
            <p:cNvSpPr/>
            <p:nvPr/>
          </p:nvSpPr>
          <p:spPr>
            <a:xfrm>
              <a:off x="3521045" y="3247644"/>
              <a:ext cx="69209" cy="629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6FE8919-F4E2-164F-9B18-61FC98965020}"/>
                </a:ext>
              </a:extLst>
            </p:cNvPr>
            <p:cNvSpPr/>
            <p:nvPr/>
          </p:nvSpPr>
          <p:spPr>
            <a:xfrm>
              <a:off x="3393114" y="3342835"/>
              <a:ext cx="69209" cy="629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23833ED-AE7A-9649-8ED8-BFE7A446FB50}"/>
                </a:ext>
              </a:extLst>
            </p:cNvPr>
            <p:cNvSpPr/>
            <p:nvPr/>
          </p:nvSpPr>
          <p:spPr>
            <a:xfrm>
              <a:off x="3313418" y="3216185"/>
              <a:ext cx="69209" cy="629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737D47E-5B0E-A942-9FB4-B70D38A8D1AF}"/>
                </a:ext>
              </a:extLst>
            </p:cNvPr>
            <p:cNvSpPr/>
            <p:nvPr/>
          </p:nvSpPr>
          <p:spPr>
            <a:xfrm>
              <a:off x="3233722" y="3089535"/>
              <a:ext cx="69209" cy="629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74FA599-1D27-EA4F-BF52-D948FC2C45A2}"/>
                </a:ext>
              </a:extLst>
            </p:cNvPr>
            <p:cNvSpPr/>
            <p:nvPr/>
          </p:nvSpPr>
          <p:spPr>
            <a:xfrm>
              <a:off x="3540562" y="3405753"/>
              <a:ext cx="69209" cy="629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2DACD04-93B9-4745-B970-CE7D5959B618}"/>
                </a:ext>
              </a:extLst>
            </p:cNvPr>
            <p:cNvSpPr/>
            <p:nvPr/>
          </p:nvSpPr>
          <p:spPr>
            <a:xfrm>
              <a:off x="3711449" y="3405753"/>
              <a:ext cx="69209" cy="629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1B1E1F8-E906-8A45-8D71-6B8B1905211F}"/>
                </a:ext>
              </a:extLst>
            </p:cNvPr>
            <p:cNvSpPr/>
            <p:nvPr/>
          </p:nvSpPr>
          <p:spPr>
            <a:xfrm>
              <a:off x="3812330" y="3508518"/>
              <a:ext cx="69209" cy="629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1E2FCEE-6173-3944-A54B-AAB9F1CB3EF4}"/>
                </a:ext>
              </a:extLst>
            </p:cNvPr>
            <p:cNvSpPr/>
            <p:nvPr/>
          </p:nvSpPr>
          <p:spPr>
            <a:xfrm>
              <a:off x="3540562" y="3547045"/>
              <a:ext cx="69209" cy="629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8AC46D4-A84A-BE4A-B9BA-DF6C3DEAB7A0}"/>
                </a:ext>
              </a:extLst>
            </p:cNvPr>
            <p:cNvSpPr/>
            <p:nvPr/>
          </p:nvSpPr>
          <p:spPr>
            <a:xfrm>
              <a:off x="3657949" y="3549298"/>
              <a:ext cx="69209" cy="629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72EAFE2-B319-084B-B725-091F92214430}"/>
                </a:ext>
              </a:extLst>
            </p:cNvPr>
            <p:cNvSpPr/>
            <p:nvPr/>
          </p:nvSpPr>
          <p:spPr>
            <a:xfrm>
              <a:off x="3777725" y="3622818"/>
              <a:ext cx="69209" cy="629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46483E4-DA27-E944-9248-649349DACD88}"/>
                </a:ext>
              </a:extLst>
            </p:cNvPr>
            <p:cNvSpPr/>
            <p:nvPr/>
          </p:nvSpPr>
          <p:spPr>
            <a:xfrm>
              <a:off x="3897502" y="3696337"/>
              <a:ext cx="69209" cy="629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0F51B9A-6A72-2946-BC17-50CFC76B8A3B}"/>
                </a:ext>
              </a:extLst>
            </p:cNvPr>
            <p:cNvSpPr/>
            <p:nvPr/>
          </p:nvSpPr>
          <p:spPr>
            <a:xfrm>
              <a:off x="4017278" y="3769857"/>
              <a:ext cx="69209" cy="629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BFF1496-F29E-2941-833D-985C0961309D}"/>
                </a:ext>
              </a:extLst>
            </p:cNvPr>
            <p:cNvSpPr/>
            <p:nvPr/>
          </p:nvSpPr>
          <p:spPr>
            <a:xfrm>
              <a:off x="3704670" y="3862020"/>
              <a:ext cx="69209" cy="629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B9274F7-A765-E747-A73F-DA9242256FC9}"/>
                </a:ext>
              </a:extLst>
            </p:cNvPr>
            <p:cNvSpPr/>
            <p:nvPr/>
          </p:nvSpPr>
          <p:spPr>
            <a:xfrm>
              <a:off x="3630605" y="3695057"/>
              <a:ext cx="69209" cy="629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0CFEC82-76A8-3D49-AA6C-2EE060EA2010}"/>
                </a:ext>
              </a:extLst>
            </p:cNvPr>
            <p:cNvSpPr/>
            <p:nvPr/>
          </p:nvSpPr>
          <p:spPr>
            <a:xfrm>
              <a:off x="3844683" y="3904081"/>
              <a:ext cx="69209" cy="629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3F7190A-F3DB-9644-BABA-7FE2467B648F}"/>
                </a:ext>
              </a:extLst>
            </p:cNvPr>
            <p:cNvSpPr/>
            <p:nvPr/>
          </p:nvSpPr>
          <p:spPr>
            <a:xfrm>
              <a:off x="3770618" y="3737118"/>
              <a:ext cx="69209" cy="629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C478E1D-1558-3E43-98AB-392D95A68B05}"/>
                </a:ext>
              </a:extLst>
            </p:cNvPr>
            <p:cNvCxnSpPr>
              <a:stCxn id="32" idx="5"/>
              <a:endCxn id="31" idx="0"/>
            </p:cNvCxnSpPr>
            <p:nvPr/>
          </p:nvCxnSpPr>
          <p:spPr>
            <a:xfrm>
              <a:off x="3292795" y="3143239"/>
              <a:ext cx="55227" cy="72947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5CE42F4-54B2-8343-8BB2-7437C43F0DA1}"/>
                </a:ext>
              </a:extLst>
            </p:cNvPr>
            <p:cNvCxnSpPr>
              <a:cxnSpLocks/>
              <a:stCxn id="31" idx="5"/>
              <a:endCxn id="30" idx="0"/>
            </p:cNvCxnSpPr>
            <p:nvPr/>
          </p:nvCxnSpPr>
          <p:spPr>
            <a:xfrm>
              <a:off x="3372491" y="3269889"/>
              <a:ext cx="55227" cy="72947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7F3FE98-2906-6C40-9E35-F2FE9EBE090A}"/>
                </a:ext>
              </a:extLst>
            </p:cNvPr>
            <p:cNvCxnSpPr>
              <a:cxnSpLocks/>
              <a:stCxn id="30" idx="5"/>
              <a:endCxn id="36" idx="1"/>
            </p:cNvCxnSpPr>
            <p:nvPr/>
          </p:nvCxnSpPr>
          <p:spPr>
            <a:xfrm>
              <a:off x="3452186" y="3396539"/>
              <a:ext cx="98510" cy="15972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45B560B-CB42-7A40-A2B2-024E6D5EA9F9}"/>
                </a:ext>
              </a:extLst>
            </p:cNvPr>
            <p:cNvCxnSpPr>
              <a:cxnSpLocks/>
              <a:stCxn id="33" idx="5"/>
              <a:endCxn id="42" idx="1"/>
            </p:cNvCxnSpPr>
            <p:nvPr/>
          </p:nvCxnSpPr>
          <p:spPr>
            <a:xfrm>
              <a:off x="3599635" y="3459458"/>
              <a:ext cx="41105" cy="244814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0907763-947F-B04C-A2D9-8FA78D1FA43D}"/>
                </a:ext>
              </a:extLst>
            </p:cNvPr>
            <p:cNvCxnSpPr>
              <a:cxnSpLocks/>
              <a:stCxn id="37" idx="5"/>
              <a:endCxn id="44" idx="0"/>
            </p:cNvCxnSpPr>
            <p:nvPr/>
          </p:nvCxnSpPr>
          <p:spPr>
            <a:xfrm>
              <a:off x="3717022" y="3603003"/>
              <a:ext cx="88201" cy="134116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8A2795E-17A2-3847-A633-2ADA6496A5C9}"/>
                </a:ext>
              </a:extLst>
            </p:cNvPr>
            <p:cNvCxnSpPr>
              <a:cxnSpLocks/>
              <a:stCxn id="42" idx="5"/>
              <a:endCxn id="41" idx="1"/>
            </p:cNvCxnSpPr>
            <p:nvPr/>
          </p:nvCxnSpPr>
          <p:spPr>
            <a:xfrm>
              <a:off x="3689677" y="3748762"/>
              <a:ext cx="25127" cy="122473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DA95FAC-2FBA-3E42-A0B3-62598160DB58}"/>
                </a:ext>
              </a:extLst>
            </p:cNvPr>
            <p:cNvCxnSpPr>
              <a:cxnSpLocks/>
              <a:stCxn id="42" idx="5"/>
              <a:endCxn id="43" idx="1"/>
            </p:cNvCxnSpPr>
            <p:nvPr/>
          </p:nvCxnSpPr>
          <p:spPr>
            <a:xfrm>
              <a:off x="3689677" y="3748761"/>
              <a:ext cx="165140" cy="164534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779BB56-F705-FE41-B2C5-FFE1ED9D0C19}"/>
                </a:ext>
              </a:extLst>
            </p:cNvPr>
            <p:cNvCxnSpPr>
              <a:cxnSpLocks/>
            </p:cNvCxnSpPr>
            <p:nvPr/>
          </p:nvCxnSpPr>
          <p:spPr>
            <a:xfrm>
              <a:off x="3689677" y="3748761"/>
              <a:ext cx="165140" cy="164534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2940B53-BE10-0E4C-99A0-5E2119645797}"/>
                </a:ext>
              </a:extLst>
            </p:cNvPr>
            <p:cNvCxnSpPr>
              <a:cxnSpLocks/>
              <a:stCxn id="33" idx="5"/>
              <a:endCxn id="37" idx="1"/>
            </p:cNvCxnSpPr>
            <p:nvPr/>
          </p:nvCxnSpPr>
          <p:spPr>
            <a:xfrm>
              <a:off x="3599635" y="3459457"/>
              <a:ext cx="68449" cy="99056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14B029F-89DD-1E4D-9FAB-A287C93BA1EA}"/>
                </a:ext>
              </a:extLst>
            </p:cNvPr>
            <p:cNvCxnSpPr>
              <a:cxnSpLocks/>
              <a:stCxn id="44" idx="5"/>
              <a:endCxn id="43" idx="0"/>
            </p:cNvCxnSpPr>
            <p:nvPr/>
          </p:nvCxnSpPr>
          <p:spPr>
            <a:xfrm>
              <a:off x="3829691" y="3790822"/>
              <a:ext cx="49596" cy="113259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6B5DD92-32BB-9E4F-9975-0F101FFC3AC4}"/>
                </a:ext>
              </a:extLst>
            </p:cNvPr>
            <p:cNvCxnSpPr>
              <a:cxnSpLocks/>
              <a:stCxn id="30" idx="6"/>
              <a:endCxn id="33" idx="1"/>
            </p:cNvCxnSpPr>
            <p:nvPr/>
          </p:nvCxnSpPr>
          <p:spPr>
            <a:xfrm>
              <a:off x="3462322" y="3374294"/>
              <a:ext cx="88374" cy="40673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2390C9F-D3F5-8042-B324-333C89181D23}"/>
                </a:ext>
              </a:extLst>
            </p:cNvPr>
            <p:cNvCxnSpPr>
              <a:cxnSpLocks/>
              <a:stCxn id="26" idx="4"/>
              <a:endCxn id="27" idx="1"/>
            </p:cNvCxnSpPr>
            <p:nvPr/>
          </p:nvCxnSpPr>
          <p:spPr>
            <a:xfrm>
              <a:off x="3313418" y="3031394"/>
              <a:ext cx="79344" cy="29138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0101FD2-5697-704A-9EDD-1AA8DFF1E798}"/>
                </a:ext>
              </a:extLst>
            </p:cNvPr>
            <p:cNvCxnSpPr>
              <a:cxnSpLocks/>
              <a:endCxn id="28" idx="2"/>
            </p:cNvCxnSpPr>
            <p:nvPr/>
          </p:nvCxnSpPr>
          <p:spPr>
            <a:xfrm>
              <a:off x="3437037" y="3093900"/>
              <a:ext cx="49403" cy="71719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BCAA9F7-1288-D147-AB83-119E46AFEF7F}"/>
                </a:ext>
              </a:extLst>
            </p:cNvPr>
            <p:cNvCxnSpPr>
              <a:cxnSpLocks/>
              <a:stCxn id="28" idx="5"/>
              <a:endCxn id="29" idx="0"/>
            </p:cNvCxnSpPr>
            <p:nvPr/>
          </p:nvCxnSpPr>
          <p:spPr>
            <a:xfrm>
              <a:off x="3545513" y="3187863"/>
              <a:ext cx="10136" cy="59781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0343DFD-A0B8-1F46-AA15-5EC1371D4220}"/>
                </a:ext>
              </a:extLst>
            </p:cNvPr>
            <p:cNvCxnSpPr>
              <a:cxnSpLocks/>
              <a:stCxn id="29" idx="5"/>
              <a:endCxn id="33" idx="7"/>
            </p:cNvCxnSpPr>
            <p:nvPr/>
          </p:nvCxnSpPr>
          <p:spPr>
            <a:xfrm>
              <a:off x="3580117" y="3301348"/>
              <a:ext cx="19517" cy="113619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0AB245D-8ADE-2C4F-861D-31B2FB47653F}"/>
                </a:ext>
              </a:extLst>
            </p:cNvPr>
            <p:cNvCxnSpPr>
              <a:cxnSpLocks/>
              <a:stCxn id="29" idx="6"/>
              <a:endCxn id="34" idx="1"/>
            </p:cNvCxnSpPr>
            <p:nvPr/>
          </p:nvCxnSpPr>
          <p:spPr>
            <a:xfrm>
              <a:off x="3590254" y="3279103"/>
              <a:ext cx="131330" cy="135864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145EA42-4393-214A-89D0-3C82796A2880}"/>
                </a:ext>
              </a:extLst>
            </p:cNvPr>
            <p:cNvCxnSpPr>
              <a:cxnSpLocks/>
              <a:stCxn id="35" idx="1"/>
              <a:endCxn id="34" idx="5"/>
            </p:cNvCxnSpPr>
            <p:nvPr/>
          </p:nvCxnSpPr>
          <p:spPr>
            <a:xfrm flipH="1" flipV="1">
              <a:off x="3770523" y="3459457"/>
              <a:ext cx="51943" cy="58275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48DE5B2-7650-E741-B1FF-1BDA223AD07D}"/>
                </a:ext>
              </a:extLst>
            </p:cNvPr>
            <p:cNvCxnSpPr>
              <a:cxnSpLocks/>
              <a:stCxn id="39" idx="1"/>
              <a:endCxn id="35" idx="5"/>
            </p:cNvCxnSpPr>
            <p:nvPr/>
          </p:nvCxnSpPr>
          <p:spPr>
            <a:xfrm flipH="1" flipV="1">
              <a:off x="3871404" y="3562222"/>
              <a:ext cx="36233" cy="14333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563FD1A-9D50-C34C-A19E-B89694626E97}"/>
                </a:ext>
              </a:extLst>
            </p:cNvPr>
            <p:cNvCxnSpPr>
              <a:cxnSpLocks/>
              <a:stCxn id="40" idx="1"/>
              <a:endCxn id="39" idx="5"/>
            </p:cNvCxnSpPr>
            <p:nvPr/>
          </p:nvCxnSpPr>
          <p:spPr>
            <a:xfrm flipH="1" flipV="1">
              <a:off x="3956575" y="3750041"/>
              <a:ext cx="70838" cy="2903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160FFDA-B0D1-3A42-9CB0-B7CE882D01DA}"/>
                </a:ext>
              </a:extLst>
            </p:cNvPr>
            <p:cNvCxnSpPr>
              <a:cxnSpLocks/>
              <a:stCxn id="39" idx="1"/>
              <a:endCxn id="38" idx="5"/>
            </p:cNvCxnSpPr>
            <p:nvPr/>
          </p:nvCxnSpPr>
          <p:spPr>
            <a:xfrm flipH="1" flipV="1">
              <a:off x="3836799" y="3676522"/>
              <a:ext cx="70838" cy="2903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Striped Right Arrow 64">
              <a:extLst>
                <a:ext uri="{FF2B5EF4-FFF2-40B4-BE49-F238E27FC236}">
                  <a16:creationId xmlns:a16="http://schemas.microsoft.com/office/drawing/2014/main" id="{17DCC3AF-97AE-D047-8DE1-0AC217D944CC}"/>
                </a:ext>
              </a:extLst>
            </p:cNvPr>
            <p:cNvSpPr/>
            <p:nvPr/>
          </p:nvSpPr>
          <p:spPr>
            <a:xfrm>
              <a:off x="4086487" y="3331147"/>
              <a:ext cx="611386" cy="202862"/>
            </a:xfrm>
            <a:prstGeom prst="striped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A1864BF-076A-E34B-BC38-D77018227939}"/>
                </a:ext>
              </a:extLst>
            </p:cNvPr>
            <p:cNvSpPr txBox="1"/>
            <p:nvPr/>
          </p:nvSpPr>
          <p:spPr>
            <a:xfrm>
              <a:off x="1657895" y="4194772"/>
              <a:ext cx="126662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9pPr>
            </a:lstStyle>
            <a:p>
              <a:r>
                <a:rPr lang="en-US" sz="1350" dirty="0">
                  <a:solidFill>
                    <a:schemeClr val="accent2">
                      <a:lumMod val="75000"/>
                    </a:schemeClr>
                  </a:solidFill>
                  <a:latin typeface="Bradley Hand" pitchFamily="2" charset="77"/>
                </a:rPr>
                <a:t>Raw Data (Hits)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4D66349-384C-8641-8C3A-7FE680A59791}"/>
                </a:ext>
              </a:extLst>
            </p:cNvPr>
            <p:cNvSpPr txBox="1"/>
            <p:nvPr/>
          </p:nvSpPr>
          <p:spPr>
            <a:xfrm>
              <a:off x="3376158" y="4194772"/>
              <a:ext cx="79508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defRPr>
              </a:lvl9pPr>
            </a:lstStyle>
            <a:p>
              <a:r>
                <a:rPr lang="en-US" sz="1350" dirty="0" err="1">
                  <a:solidFill>
                    <a:schemeClr val="accent6">
                      <a:lumMod val="75000"/>
                    </a:schemeClr>
                  </a:solidFill>
                  <a:latin typeface="Bradley Hand" pitchFamily="2" charset="77"/>
                </a:rPr>
                <a:t>Hitgraph</a:t>
              </a:r>
              <a:endParaRPr lang="en-US" sz="1350" dirty="0">
                <a:solidFill>
                  <a:schemeClr val="accent6">
                    <a:lumMod val="75000"/>
                  </a:schemeClr>
                </a:solidFill>
                <a:latin typeface="Bradley Hand" pitchFamily="2" charset="77"/>
              </a:endParaRPr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2E559AE8-3F27-E341-AC78-1CE319CF73B8}"/>
                </a:ext>
              </a:extLst>
            </p:cNvPr>
            <p:cNvSpPr/>
            <p:nvPr/>
          </p:nvSpPr>
          <p:spPr>
            <a:xfrm>
              <a:off x="4799341" y="2918418"/>
              <a:ext cx="1099838" cy="1046230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r>
                <a:rPr lang="en-US" dirty="0">
                  <a:latin typeface="Bradley Hand" pitchFamily="2" charset="77"/>
                </a:rPr>
                <a:t>GNN</a:t>
              </a:r>
            </a:p>
            <a:p>
              <a:pPr algn="ctr"/>
              <a:r>
                <a:rPr lang="en-US" dirty="0">
                  <a:latin typeface="Bradley Hand" pitchFamily="2" charset="77"/>
                </a:rPr>
                <a:t>Model</a:t>
              </a:r>
            </a:p>
          </p:txBody>
        </p:sp>
        <p:sp>
          <p:nvSpPr>
            <p:cNvPr id="69" name="Striped Right Arrow 68">
              <a:extLst>
                <a:ext uri="{FF2B5EF4-FFF2-40B4-BE49-F238E27FC236}">
                  <a16:creationId xmlns:a16="http://schemas.microsoft.com/office/drawing/2014/main" id="{B125EDB7-A880-A740-9AE6-9DC73D1CE8C4}"/>
                </a:ext>
              </a:extLst>
            </p:cNvPr>
            <p:cNvSpPr/>
            <p:nvPr/>
          </p:nvSpPr>
          <p:spPr>
            <a:xfrm>
              <a:off x="6059721" y="3340076"/>
              <a:ext cx="611386" cy="202862"/>
            </a:xfrm>
            <a:prstGeom prst="stripedRigh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0809E74-DCEB-4A47-8797-6A7C54C2C692}"/>
                </a:ext>
              </a:extLst>
            </p:cNvPr>
            <p:cNvSpPr/>
            <p:nvPr/>
          </p:nvSpPr>
          <p:spPr>
            <a:xfrm>
              <a:off x="6842098" y="2969585"/>
              <a:ext cx="69209" cy="6291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7C2D189-9588-FF4C-8FCE-3B0AF08BA109}"/>
                </a:ext>
              </a:extLst>
            </p:cNvPr>
            <p:cNvSpPr/>
            <p:nvPr/>
          </p:nvSpPr>
          <p:spPr>
            <a:xfrm>
              <a:off x="6945911" y="3052426"/>
              <a:ext cx="69209" cy="6291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C6DAC33F-355E-8146-A0B9-DBD27E898494}"/>
                </a:ext>
              </a:extLst>
            </p:cNvPr>
            <p:cNvSpPr/>
            <p:nvPr/>
          </p:nvSpPr>
          <p:spPr>
            <a:xfrm>
              <a:off x="7049725" y="3135268"/>
              <a:ext cx="69209" cy="6291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4FC7810-C797-7F40-B191-93A70209FE92}"/>
                </a:ext>
              </a:extLst>
            </p:cNvPr>
            <p:cNvSpPr/>
            <p:nvPr/>
          </p:nvSpPr>
          <p:spPr>
            <a:xfrm>
              <a:off x="7084329" y="3248752"/>
              <a:ext cx="69209" cy="6291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B4E1765-62D9-E147-A9D5-B0DB36C03F72}"/>
                </a:ext>
              </a:extLst>
            </p:cNvPr>
            <p:cNvSpPr/>
            <p:nvPr/>
          </p:nvSpPr>
          <p:spPr>
            <a:xfrm>
              <a:off x="6956398" y="3343944"/>
              <a:ext cx="69209" cy="6291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E7DE250-4617-2A4B-B71D-5B99390A8709}"/>
                </a:ext>
              </a:extLst>
            </p:cNvPr>
            <p:cNvSpPr/>
            <p:nvPr/>
          </p:nvSpPr>
          <p:spPr>
            <a:xfrm>
              <a:off x="6876702" y="3217294"/>
              <a:ext cx="69209" cy="6291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68E6C41-C52F-0842-A276-67599E3F18D7}"/>
                </a:ext>
              </a:extLst>
            </p:cNvPr>
            <p:cNvSpPr/>
            <p:nvPr/>
          </p:nvSpPr>
          <p:spPr>
            <a:xfrm>
              <a:off x="6797006" y="3090643"/>
              <a:ext cx="69209" cy="6291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BCFF50E1-8D03-0741-B1E1-0C31FAA4D300}"/>
                </a:ext>
              </a:extLst>
            </p:cNvPr>
            <p:cNvSpPr/>
            <p:nvPr/>
          </p:nvSpPr>
          <p:spPr>
            <a:xfrm>
              <a:off x="7274733" y="3406861"/>
              <a:ext cx="69209" cy="6291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AC261B6-4BA0-0E47-BFF2-853E4FDF7FFB}"/>
                </a:ext>
              </a:extLst>
            </p:cNvPr>
            <p:cNvSpPr/>
            <p:nvPr/>
          </p:nvSpPr>
          <p:spPr>
            <a:xfrm>
              <a:off x="7375614" y="3509626"/>
              <a:ext cx="69209" cy="6291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D4155D11-78F0-3043-AB2B-FC5D1BFD70D1}"/>
                </a:ext>
              </a:extLst>
            </p:cNvPr>
            <p:cNvSpPr/>
            <p:nvPr/>
          </p:nvSpPr>
          <p:spPr>
            <a:xfrm>
              <a:off x="7103845" y="3548154"/>
              <a:ext cx="69209" cy="6291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D9627116-E190-B541-8498-AF28CF2BD779}"/>
                </a:ext>
              </a:extLst>
            </p:cNvPr>
            <p:cNvSpPr/>
            <p:nvPr/>
          </p:nvSpPr>
          <p:spPr>
            <a:xfrm>
              <a:off x="7460785" y="3697446"/>
              <a:ext cx="69209" cy="6291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04572D7A-6FB4-D446-BEBE-8802DC8779DF}"/>
                </a:ext>
              </a:extLst>
            </p:cNvPr>
            <p:cNvSpPr/>
            <p:nvPr/>
          </p:nvSpPr>
          <p:spPr>
            <a:xfrm>
              <a:off x="7580562" y="3770965"/>
              <a:ext cx="69209" cy="6291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FEE2744-AE0C-D141-8DCD-9FF7CE484E96}"/>
                </a:ext>
              </a:extLst>
            </p:cNvPr>
            <p:cNvSpPr/>
            <p:nvPr/>
          </p:nvSpPr>
          <p:spPr>
            <a:xfrm>
              <a:off x="7267954" y="3863128"/>
              <a:ext cx="69209" cy="6291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0810B577-1C64-834E-B01B-4ED32FC3BC5A}"/>
                </a:ext>
              </a:extLst>
            </p:cNvPr>
            <p:cNvSpPr/>
            <p:nvPr/>
          </p:nvSpPr>
          <p:spPr>
            <a:xfrm>
              <a:off x="7193889" y="3696166"/>
              <a:ext cx="69209" cy="6291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FC384E34-432E-7640-8ABE-D0831CEA13EB}"/>
                </a:ext>
              </a:extLst>
            </p:cNvPr>
            <p:cNvSpPr/>
            <p:nvPr/>
          </p:nvSpPr>
          <p:spPr>
            <a:xfrm>
              <a:off x="7407967" y="3905189"/>
              <a:ext cx="69209" cy="6291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chemeClr val="lt1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/>
              <a:endParaRPr lang="en-US" sz="1350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DA32E31-2DB3-254F-939B-2052BDBE9B02}"/>
                </a:ext>
              </a:extLst>
            </p:cNvPr>
            <p:cNvCxnSpPr>
              <a:stCxn id="76" idx="5"/>
              <a:endCxn id="75" idx="0"/>
            </p:cNvCxnSpPr>
            <p:nvPr/>
          </p:nvCxnSpPr>
          <p:spPr>
            <a:xfrm>
              <a:off x="6856079" y="3144347"/>
              <a:ext cx="55227" cy="7294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52166E2-26BE-DF46-97F1-A6F4CD441A63}"/>
                </a:ext>
              </a:extLst>
            </p:cNvPr>
            <p:cNvCxnSpPr>
              <a:cxnSpLocks/>
              <a:stCxn id="75" idx="5"/>
              <a:endCxn id="74" idx="0"/>
            </p:cNvCxnSpPr>
            <p:nvPr/>
          </p:nvCxnSpPr>
          <p:spPr>
            <a:xfrm>
              <a:off x="6935774" y="3270997"/>
              <a:ext cx="55227" cy="7294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9D419E7F-063A-C648-9CB1-DE73E125FE1A}"/>
                </a:ext>
              </a:extLst>
            </p:cNvPr>
            <p:cNvCxnSpPr>
              <a:cxnSpLocks/>
              <a:stCxn id="74" idx="5"/>
              <a:endCxn id="79" idx="1"/>
            </p:cNvCxnSpPr>
            <p:nvPr/>
          </p:nvCxnSpPr>
          <p:spPr>
            <a:xfrm>
              <a:off x="7015470" y="3397648"/>
              <a:ext cx="98510" cy="15972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F7B1C32-5D7A-DC48-B016-49EC6F2C658C}"/>
                </a:ext>
              </a:extLst>
            </p:cNvPr>
            <p:cNvCxnSpPr>
              <a:cxnSpLocks/>
              <a:stCxn id="83" idx="4"/>
              <a:endCxn id="82" idx="1"/>
            </p:cNvCxnSpPr>
            <p:nvPr/>
          </p:nvCxnSpPr>
          <p:spPr>
            <a:xfrm>
              <a:off x="7228494" y="3759083"/>
              <a:ext cx="49595" cy="11325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94D53257-46D1-8843-BE6F-AC881729D589}"/>
                </a:ext>
              </a:extLst>
            </p:cNvPr>
            <p:cNvCxnSpPr>
              <a:cxnSpLocks/>
              <a:stCxn id="70" idx="4"/>
              <a:endCxn id="71" idx="1"/>
            </p:cNvCxnSpPr>
            <p:nvPr/>
          </p:nvCxnSpPr>
          <p:spPr>
            <a:xfrm>
              <a:off x="6876701" y="3032503"/>
              <a:ext cx="79344" cy="2913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C651C32-35DA-2B4B-A48F-26158DE17595}"/>
                </a:ext>
              </a:extLst>
            </p:cNvPr>
            <p:cNvCxnSpPr>
              <a:cxnSpLocks/>
              <a:endCxn id="72" idx="2"/>
            </p:cNvCxnSpPr>
            <p:nvPr/>
          </p:nvCxnSpPr>
          <p:spPr>
            <a:xfrm>
              <a:off x="7000321" y="3095009"/>
              <a:ext cx="49403" cy="7171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11FEDA3-60A3-2D46-A1B6-3F9914B7D1AA}"/>
                </a:ext>
              </a:extLst>
            </p:cNvPr>
            <p:cNvCxnSpPr>
              <a:cxnSpLocks/>
              <a:stCxn id="72" idx="5"/>
              <a:endCxn id="73" idx="0"/>
            </p:cNvCxnSpPr>
            <p:nvPr/>
          </p:nvCxnSpPr>
          <p:spPr>
            <a:xfrm>
              <a:off x="7108797" y="3188972"/>
              <a:ext cx="10136" cy="5978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90A2163-02DA-D14C-8D37-F7BA15A7FB2B}"/>
                </a:ext>
              </a:extLst>
            </p:cNvPr>
            <p:cNvCxnSpPr>
              <a:cxnSpLocks/>
              <a:stCxn id="73" idx="6"/>
              <a:endCxn id="77" idx="1"/>
            </p:cNvCxnSpPr>
            <p:nvPr/>
          </p:nvCxnSpPr>
          <p:spPr>
            <a:xfrm>
              <a:off x="7153538" y="3280211"/>
              <a:ext cx="131330" cy="13586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16CACA8-F44A-7A43-8253-0B53C5218506}"/>
                </a:ext>
              </a:extLst>
            </p:cNvPr>
            <p:cNvCxnSpPr>
              <a:cxnSpLocks/>
              <a:stCxn id="78" idx="1"/>
              <a:endCxn id="77" idx="5"/>
            </p:cNvCxnSpPr>
            <p:nvPr/>
          </p:nvCxnSpPr>
          <p:spPr>
            <a:xfrm flipH="1" flipV="1">
              <a:off x="7333806" y="3460565"/>
              <a:ext cx="51943" cy="5827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FC397AD-D5F0-2847-83E8-B0CEEDBB547B}"/>
                </a:ext>
              </a:extLst>
            </p:cNvPr>
            <p:cNvCxnSpPr>
              <a:cxnSpLocks/>
              <a:stCxn id="80" idx="1"/>
              <a:endCxn id="78" idx="5"/>
            </p:cNvCxnSpPr>
            <p:nvPr/>
          </p:nvCxnSpPr>
          <p:spPr>
            <a:xfrm flipH="1" flipV="1">
              <a:off x="7434688" y="3563330"/>
              <a:ext cx="36233" cy="14333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A30EB73-B249-734E-AF16-60A0A054F38D}"/>
                </a:ext>
              </a:extLst>
            </p:cNvPr>
            <p:cNvCxnSpPr>
              <a:cxnSpLocks/>
              <a:stCxn id="81" idx="1"/>
              <a:endCxn id="80" idx="5"/>
            </p:cNvCxnSpPr>
            <p:nvPr/>
          </p:nvCxnSpPr>
          <p:spPr>
            <a:xfrm flipH="1" flipV="1">
              <a:off x="7519859" y="3751150"/>
              <a:ext cx="70838" cy="2903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C2F4D17-9B0A-1B4A-8797-690844BCB659}"/>
                </a:ext>
              </a:extLst>
            </p:cNvPr>
            <p:cNvCxnSpPr>
              <a:cxnSpLocks/>
              <a:endCxn id="83" idx="0"/>
            </p:cNvCxnSpPr>
            <p:nvPr/>
          </p:nvCxnSpPr>
          <p:spPr>
            <a:xfrm>
              <a:off x="7134897" y="3594168"/>
              <a:ext cx="93596" cy="10199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01DA1115-AC06-834E-89C6-7805CD112128}"/>
                </a:ext>
              </a:extLst>
            </p:cNvPr>
            <p:cNvCxnSpPr>
              <a:cxnSpLocks/>
              <a:stCxn id="82" idx="6"/>
              <a:endCxn id="84" idx="7"/>
            </p:cNvCxnSpPr>
            <p:nvPr/>
          </p:nvCxnSpPr>
          <p:spPr>
            <a:xfrm>
              <a:off x="7337161" y="3894588"/>
              <a:ext cx="129878" cy="1981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8" name="Picture 97">
            <a:extLst>
              <a:ext uri="{FF2B5EF4-FFF2-40B4-BE49-F238E27FC236}">
                <a16:creationId xmlns:a16="http://schemas.microsoft.com/office/drawing/2014/main" id="{FC491D76-DF3D-5FEE-15B1-0BD288AE4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34" y="3717963"/>
            <a:ext cx="7278707" cy="2702958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BAD48516-9462-6F68-3BFE-5221C7FB7473}"/>
              </a:ext>
            </a:extLst>
          </p:cNvPr>
          <p:cNvSpPr txBox="1"/>
          <p:nvPr/>
        </p:nvSpPr>
        <p:spPr>
          <a:xfrm>
            <a:off x="61481" y="2716371"/>
            <a:ext cx="6186171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en-US" dirty="0"/>
              <a:t>Graph Neural Network (GNN) process raw detector hits</a:t>
            </a:r>
          </a:p>
          <a:p>
            <a:pPr marL="285750" indent="-285750">
              <a:buFont typeface="Wingdings"/>
              <a:buChar char="§"/>
            </a:pPr>
            <a:r>
              <a:rPr lang="en-US" dirty="0"/>
              <a:t>Observe ~10 speed up compared to conventional method</a:t>
            </a:r>
          </a:p>
          <a:p>
            <a:pPr marL="285750" indent="-285750">
              <a:buFont typeface="Wingdings"/>
              <a:buChar char="§"/>
            </a:pPr>
            <a:r>
              <a:rPr lang="en-US" dirty="0"/>
              <a:t>Deploy model of FPGAs</a:t>
            </a:r>
          </a:p>
        </p:txBody>
      </p:sp>
    </p:spTree>
    <p:extLst>
      <p:ext uri="{BB962C8B-B14F-4D97-AF65-F5344CB8AC3E}">
        <p14:creationId xmlns:p14="http://schemas.microsoft.com/office/powerpoint/2010/main" val="364483309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47DFE-4CBE-BF9E-5C66-2EA74277D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Science Workflow Goals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F6909E-1FE0-B15B-8F37-32E05796C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195" y="5326499"/>
            <a:ext cx="3519977" cy="85172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C8303-1497-41D3-EABD-6D1A5CF03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8919" y="966054"/>
            <a:ext cx="8464378" cy="851729"/>
          </a:xfrm>
        </p:spPr>
        <p:txBody>
          <a:bodyPr/>
          <a:lstStyle/>
          <a:p>
            <a:r>
              <a:rPr lang="en-US" dirty="0"/>
              <a:t>Create a modifiable graph-based workflow driver</a:t>
            </a:r>
          </a:p>
          <a:p>
            <a:pPr lvl="1"/>
            <a:r>
              <a:rPr lang="en-US" dirty="0"/>
              <a:t>Should be easy to write and replicable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98FB7-78B0-4788-1BE3-F1C59962C81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253B18-639B-7711-9F44-EA8297C8F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185" y="1959685"/>
            <a:ext cx="4132622" cy="29868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3E27C0-A914-98A8-16FC-A72CDCEA8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92" y="1959685"/>
            <a:ext cx="3947143" cy="176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3260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DC02B-024D-5AF4-DCF5-BCE35EFC9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Module Behavior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36F3E-60FD-603A-D06D-53F5DBBB4A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Modules controlled through a configuration file/interface</a:t>
            </a:r>
          </a:p>
          <a:p>
            <a:pPr lvl="1"/>
            <a:r>
              <a:rPr lang="en-US" dirty="0"/>
              <a:t>CLI tools to be developed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E5E94-798E-0B70-3B35-99E38A9BE4A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47A7F4-EF2E-01C5-4CE1-1318FA567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620" y="1876841"/>
            <a:ext cx="5210531" cy="45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31632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55CA9-5346-99A0-F520-51BDC7425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19" tIns="45720" rIns="45719" bIns="45720" anchor="ctr">
            <a:normAutofit/>
          </a:bodyPr>
          <a:lstStyle/>
          <a:p>
            <a:r>
              <a:rPr lang="en-US" dirty="0"/>
              <a:t>Generative Modeling Analysis in Hall 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AAAAF-B64F-7DF8-D626-44EAC10CAF6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4378188" y="6495908"/>
            <a:ext cx="233395" cy="246221"/>
          </a:xfrm>
        </p:spPr>
        <p:txBody>
          <a:bodyPr wrap="none" lIns="45719" tIns="45720" rIns="45719" bIns="45720" anchor="ctr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26C1F789-62C0-279C-D26B-CF5246201D47}"/>
              </a:ext>
            </a:extLst>
          </p:cNvPr>
          <p:cNvSpPr txBox="1"/>
          <p:nvPr/>
        </p:nvSpPr>
        <p:spPr>
          <a:xfrm>
            <a:off x="108713" y="6495675"/>
            <a:ext cx="382644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ctr">
            <a:spAutoFit/>
          </a:bodyPr>
          <a:lstStyle>
            <a:lvl1pPr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2024 Summer Hall A/C Collaboration Meeting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DF4BA2FF-7B7D-1062-E2B9-FA5FC256A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19" y="825555"/>
            <a:ext cx="7878269" cy="3071800"/>
          </a:xfrm>
          <a:prstGeom prst="rect">
            <a:avLst/>
          </a:prstGeom>
        </p:spPr>
      </p:pic>
      <p:sp>
        <p:nvSpPr>
          <p:cNvPr id="101" name="TextBox 5">
            <a:extLst>
              <a:ext uri="{FF2B5EF4-FFF2-40B4-BE49-F238E27FC236}">
                <a16:creationId xmlns:a16="http://schemas.microsoft.com/office/drawing/2014/main" id="{7143211A-5261-068D-8464-5E14BD8E25B1}"/>
              </a:ext>
            </a:extLst>
          </p:cNvPr>
          <p:cNvSpPr txBox="1"/>
          <p:nvPr/>
        </p:nvSpPr>
        <p:spPr>
          <a:xfrm>
            <a:off x="44622" y="3748235"/>
            <a:ext cx="617809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0070C0"/>
                </a:solidFill>
              </a:rPr>
              <a:t>Plot taken from: Clas12 collab., Phys. Rev. D, 108, 094030 (2023)</a:t>
            </a:r>
          </a:p>
          <a:p>
            <a:endParaRPr lang="en-US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0CEA74F-502D-D7A1-9CC1-1E8CB76A3A66}"/>
              </a:ext>
            </a:extLst>
          </p:cNvPr>
          <p:cNvSpPr txBox="1"/>
          <p:nvPr/>
        </p:nvSpPr>
        <p:spPr>
          <a:xfrm>
            <a:off x="-1" y="4119271"/>
            <a:ext cx="8656615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en-US" sz="2000" dirty="0"/>
              <a:t>R &amp; D already done by Y. </a:t>
            </a:r>
            <a:r>
              <a:rPr lang="en-US" sz="2000" err="1"/>
              <a:t>Alanzi</a:t>
            </a:r>
            <a:r>
              <a:rPr lang="en-US" sz="2000" dirty="0"/>
              <a:t> et al.</a:t>
            </a:r>
          </a:p>
          <a:p>
            <a:pPr marL="285750" indent="-285750">
              <a:buFont typeface="Wingdings"/>
              <a:buChar char="§"/>
            </a:pPr>
            <a:r>
              <a:rPr lang="en-US" sz="2000" dirty="0"/>
              <a:t>Our contribution(s): 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722221F-6016-46D0-C2F7-9FD7E04EC894}"/>
              </a:ext>
            </a:extLst>
          </p:cNvPr>
          <p:cNvSpPr txBox="1"/>
          <p:nvPr/>
        </p:nvSpPr>
        <p:spPr>
          <a:xfrm>
            <a:off x="262694" y="4924122"/>
            <a:ext cx="656624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Implement existing code into generic, composable workflow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Add uncertainty quantification for GAN(s)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/>
              <a:t>Provide scaling capability</a:t>
            </a:r>
            <a:endParaRPr lang="en-US" dirty="0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EBC73F9B-9ACF-2E0E-99D7-2A391DA41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183" y="3855087"/>
            <a:ext cx="26860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9892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55CA9-5346-99A0-F520-51BDC7425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19" tIns="45720" rIns="45719" bIns="45720" anchor="ctr">
            <a:normAutofit/>
          </a:bodyPr>
          <a:lstStyle/>
          <a:p>
            <a:r>
              <a:rPr lang="en-US" dirty="0"/>
              <a:t>Let's Collaborate!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AAAAF-B64F-7DF8-D626-44EAC10CAF6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4378188" y="6495908"/>
            <a:ext cx="233395" cy="246221"/>
          </a:xfrm>
        </p:spPr>
        <p:txBody>
          <a:bodyPr wrap="none" lIns="45719" tIns="45720" rIns="45719" bIns="45720" anchor="ctr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13BF5519-EB1D-D972-C357-56D732D17C19}"/>
              </a:ext>
            </a:extLst>
          </p:cNvPr>
          <p:cNvSpPr txBox="1"/>
          <p:nvPr/>
        </p:nvSpPr>
        <p:spPr>
          <a:xfrm>
            <a:off x="108713" y="6495675"/>
            <a:ext cx="382644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20" rIns="45719" bIns="45720" anchor="ctr">
            <a:spAutoFit/>
          </a:bodyPr>
          <a:lstStyle>
            <a:lvl1pPr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2024 Summer Hall A/C Collaboration Meeting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24339F3E-DB83-B7C5-FA78-D0F81C7B6E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1871473"/>
              </p:ext>
            </p:extLst>
          </p:nvPr>
        </p:nvGraphicFramePr>
        <p:xfrm>
          <a:off x="2783850" y="728030"/>
          <a:ext cx="3514515" cy="2839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12" name="TextBox 2011">
            <a:extLst>
              <a:ext uri="{FF2B5EF4-FFF2-40B4-BE49-F238E27FC236}">
                <a16:creationId xmlns:a16="http://schemas.microsoft.com/office/drawing/2014/main" id="{67177923-09FC-F4C4-77F3-6F9E4118A2E6}"/>
              </a:ext>
            </a:extLst>
          </p:cNvPr>
          <p:cNvSpPr txBox="1"/>
          <p:nvPr/>
        </p:nvSpPr>
        <p:spPr>
          <a:xfrm>
            <a:off x="4565358" y="3535942"/>
            <a:ext cx="3514514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Expert knowledge </a:t>
            </a:r>
            <a:r>
              <a:rPr lang="en-US" dirty="0">
                <a:solidFill>
                  <a:srgbClr val="0070C0"/>
                </a:solidFill>
              </a:rPr>
              <a:t>(e.g. detectors, data formats, analyses,…)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Interesting uses-cases </a:t>
            </a:r>
            <a:r>
              <a:rPr lang="en-US" dirty="0">
                <a:solidFill>
                  <a:srgbClr val="0070C0"/>
                </a:solidFill>
              </a:rPr>
              <a:t>(e.g. event-level fitting, tracking,…)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Existing ML &amp; DL tools</a:t>
            </a:r>
          </a:p>
        </p:txBody>
      </p:sp>
      <p:sp>
        <p:nvSpPr>
          <p:cNvPr id="2167" name="TextBox 2166">
            <a:extLst>
              <a:ext uri="{FF2B5EF4-FFF2-40B4-BE49-F238E27FC236}">
                <a16:creationId xmlns:a16="http://schemas.microsoft.com/office/drawing/2014/main" id="{850695AD-BC3B-6204-3B3D-202F6AEF1EBE}"/>
              </a:ext>
            </a:extLst>
          </p:cNvPr>
          <p:cNvSpPr txBox="1"/>
          <p:nvPr/>
        </p:nvSpPr>
        <p:spPr>
          <a:xfrm>
            <a:off x="225146" y="3535942"/>
            <a:ext cx="4386435" cy="2031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Algorithmic Tools &amp; Methods </a:t>
            </a:r>
            <a:r>
              <a:rPr lang="en-US" dirty="0">
                <a:solidFill>
                  <a:srgbClr val="0070C0"/>
                </a:solidFill>
              </a:rPr>
              <a:t>(e.g. uncertainty quantification, hyper parameter </a:t>
            </a:r>
            <a:r>
              <a:rPr lang="en-US" dirty="0" err="1">
                <a:solidFill>
                  <a:srgbClr val="0070C0"/>
                </a:solidFill>
              </a:rPr>
              <a:t>tuning,continuois</a:t>
            </a:r>
            <a:r>
              <a:rPr lang="en-US" dirty="0">
                <a:solidFill>
                  <a:srgbClr val="0070C0"/>
                </a:solidFill>
              </a:rPr>
              <a:t> learning...)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Infrastructure for running scalable and robust workflows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Experience and knowledge outside Nuclear Physics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76379D-508C-0677-5F2A-E11345C35D26}"/>
              </a:ext>
            </a:extLst>
          </p:cNvPr>
          <p:cNvSpPr txBox="1"/>
          <p:nvPr/>
        </p:nvSpPr>
        <p:spPr>
          <a:xfrm>
            <a:off x="1323866" y="5708188"/>
            <a:ext cx="6575429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1800" dirty="0"/>
              <a:t>If you have questions, concerns, suggestions, please contact me or Daniel: </a:t>
            </a:r>
            <a:r>
              <a:rPr lang="en-US" sz="1800" dirty="0">
                <a:hlinkClick r:id="rId7"/>
              </a:rPr>
              <a:t>sgolden@jlab.org</a:t>
            </a:r>
            <a:r>
              <a:rPr lang="en-US" sz="1800" dirty="0"/>
              <a:t> or </a:t>
            </a:r>
            <a:r>
              <a:rPr lang="en-US" sz="1800" dirty="0">
                <a:hlinkClick r:id="rId8"/>
              </a:rPr>
              <a:t>dlersch@jlab.org</a:t>
            </a:r>
            <a:endParaRPr lang="en-US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2968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3A6AC-D61E-F4AC-102F-C128AC9C9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19" tIns="45720" rIns="45719" bIns="45720" anchor="ctr">
            <a:normAutofit/>
          </a:bodyPr>
          <a:lstStyle/>
          <a:p>
            <a:r>
              <a:rPr lang="en-US" dirty="0"/>
              <a:t>Building Collaborations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28E90E2-049E-E2ED-9427-8704E54BF9D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/>
              <a:t>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2BBAD4-E939-97E9-0B9E-2E30A25EB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042" y="1171296"/>
            <a:ext cx="2523404" cy="6210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D0D6B9-A16A-2ABD-CC75-30CD65117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698" y="1174441"/>
            <a:ext cx="2402723" cy="608809"/>
          </a:xfrm>
          <a:prstGeom prst="rect">
            <a:avLst/>
          </a:prstGeom>
        </p:spPr>
      </p:pic>
      <p:pic>
        <p:nvPicPr>
          <p:cNvPr id="6" name="Picture 5" descr="FNAL 50 – sciencesprings">
            <a:extLst>
              <a:ext uri="{FF2B5EF4-FFF2-40B4-BE49-F238E27FC236}">
                <a16:creationId xmlns:a16="http://schemas.microsoft.com/office/drawing/2014/main" id="{6A93BAAA-DE96-7321-6517-4DF0B92BF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608" y="2049505"/>
            <a:ext cx="2737122" cy="732634"/>
          </a:xfrm>
          <a:prstGeom prst="rect">
            <a:avLst/>
          </a:prstGeom>
        </p:spPr>
      </p:pic>
      <p:pic>
        <p:nvPicPr>
          <p:cNvPr id="7" name="Picture 6" descr="Eastern Virginia Medical School - YouTube">
            <a:extLst>
              <a:ext uri="{FF2B5EF4-FFF2-40B4-BE49-F238E27FC236}">
                <a16:creationId xmlns:a16="http://schemas.microsoft.com/office/drawing/2014/main" id="{1A67EA36-B352-5F1B-2FE1-2883DF1885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34" y="2097362"/>
            <a:ext cx="2055328" cy="768289"/>
          </a:xfrm>
          <a:prstGeom prst="rect">
            <a:avLst/>
          </a:prstGeom>
        </p:spPr>
      </p:pic>
      <p:pic>
        <p:nvPicPr>
          <p:cNvPr id="8" name="Picture 7" descr="ODU Old Dominion University Logo PNG vector in SVG, PDF, AI ...">
            <a:extLst>
              <a:ext uri="{FF2B5EF4-FFF2-40B4-BE49-F238E27FC236}">
                <a16:creationId xmlns:a16="http://schemas.microsoft.com/office/drawing/2014/main" id="{635B5845-BD44-03CD-BD9C-762169A7FD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4953" y="1971954"/>
            <a:ext cx="2346807" cy="900451"/>
          </a:xfrm>
          <a:prstGeom prst="rect">
            <a:avLst/>
          </a:prstGeom>
        </p:spPr>
      </p:pic>
      <p:pic>
        <p:nvPicPr>
          <p:cNvPr id="9" name="Picture 8" descr="University of Virginia Logo and symbol, meaning, history ...">
            <a:extLst>
              <a:ext uri="{FF2B5EF4-FFF2-40B4-BE49-F238E27FC236}">
                <a16:creationId xmlns:a16="http://schemas.microsoft.com/office/drawing/2014/main" id="{2BDB9290-BE76-45E8-2C3B-2BFD41AB0E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006" y="941088"/>
            <a:ext cx="1497615" cy="839924"/>
          </a:xfrm>
          <a:prstGeom prst="rect">
            <a:avLst/>
          </a:prstGeom>
        </p:spPr>
      </p:pic>
      <p:pic>
        <p:nvPicPr>
          <p:cNvPr id="11" name="Picture 10" descr="Seal | UC Santa Barbara | Brand Guidelines">
            <a:extLst>
              <a:ext uri="{FF2B5EF4-FFF2-40B4-BE49-F238E27FC236}">
                <a16:creationId xmlns:a16="http://schemas.microsoft.com/office/drawing/2014/main" id="{F8D87DC4-D317-3605-2320-153D51079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893" y="820654"/>
            <a:ext cx="1848939" cy="123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hildren's Hospital of The King's Daughters (CHKD) | Norfolk VA">
            <a:extLst>
              <a:ext uri="{FF2B5EF4-FFF2-40B4-BE49-F238E27FC236}">
                <a16:creationId xmlns:a16="http://schemas.microsoft.com/office/drawing/2014/main" id="{BA709A1E-0EA0-3178-8DC1-4251C8AF15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622" y="3372863"/>
            <a:ext cx="1456208" cy="13698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D3B98A-8294-E487-F68A-66EDF972A0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95986" y="3430840"/>
            <a:ext cx="1415988" cy="14159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F6F9C4-0949-5E93-563B-D689BDB45F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39363" y="3308866"/>
            <a:ext cx="1668435" cy="1626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015988-C391-0749-BC68-1C82D52346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15103" y="2962741"/>
            <a:ext cx="3267075" cy="552450"/>
          </a:xfrm>
          <a:prstGeom prst="rect">
            <a:avLst/>
          </a:prstGeom>
        </p:spPr>
      </p:pic>
      <p:pic>
        <p:nvPicPr>
          <p:cNvPr id="15" name="Picture 14" descr="DESY - Wikipedia">
            <a:extLst>
              <a:ext uri="{FF2B5EF4-FFF2-40B4-BE49-F238E27FC236}">
                <a16:creationId xmlns:a16="http://schemas.microsoft.com/office/drawing/2014/main" id="{CC6DD430-45C4-AA52-5D2E-4CA928D026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50071" y="4655082"/>
            <a:ext cx="1762125" cy="1762125"/>
          </a:xfrm>
          <a:prstGeom prst="rect">
            <a:avLst/>
          </a:prstGeom>
        </p:spPr>
      </p:pic>
      <p:pic>
        <p:nvPicPr>
          <p:cNvPr id="17" name="Picture 16" descr="William &amp; Mary Athletics reveals revitalized brand and logo ...">
            <a:extLst>
              <a:ext uri="{FF2B5EF4-FFF2-40B4-BE49-F238E27FC236}">
                <a16:creationId xmlns:a16="http://schemas.microsoft.com/office/drawing/2014/main" id="{B1E0DA31-9061-F21D-9947-D6863DF73BE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228" y="5064389"/>
            <a:ext cx="1781175" cy="1390650"/>
          </a:xfrm>
          <a:prstGeom prst="rect">
            <a:avLst/>
          </a:prstGeom>
        </p:spPr>
      </p:pic>
      <p:pic>
        <p:nvPicPr>
          <p:cNvPr id="18" name="Picture 17" descr="University Trademarks | The Virginia Tech Brand | Virginia Tech">
            <a:extLst>
              <a:ext uri="{FF2B5EF4-FFF2-40B4-BE49-F238E27FC236}">
                <a16:creationId xmlns:a16="http://schemas.microsoft.com/office/drawing/2014/main" id="{D25E1906-0B86-AA7E-A824-143D0CF2778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21173" y="5102488"/>
            <a:ext cx="2314575" cy="13144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D57CF59-64F4-B419-51E8-43577786054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41455" y="5424254"/>
            <a:ext cx="2695575" cy="7715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8FC30A1-433F-9FF0-9F46-025EAECE5EB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14894" y="3588666"/>
            <a:ext cx="3057525" cy="1066800"/>
          </a:xfrm>
          <a:prstGeom prst="rect">
            <a:avLst/>
          </a:prstGeom>
        </p:spPr>
      </p:pic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47453EB9-8CCF-BBBE-0A5C-52151485DE3E}"/>
              </a:ext>
            </a:extLst>
          </p:cNvPr>
          <p:cNvSpPr txBox="1"/>
          <p:nvPr/>
        </p:nvSpPr>
        <p:spPr>
          <a:xfrm>
            <a:off x="108713" y="6495675"/>
            <a:ext cx="382644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ctr">
            <a:spAutoFit/>
          </a:bodyPr>
          <a:lstStyle>
            <a:lvl1pPr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2024 Summer Hall A/C Collaboration Meeting</a:t>
            </a:r>
          </a:p>
        </p:txBody>
      </p:sp>
    </p:spTree>
    <p:extLst>
      <p:ext uri="{BB962C8B-B14F-4D97-AF65-F5344CB8AC3E}">
        <p14:creationId xmlns:p14="http://schemas.microsoft.com/office/powerpoint/2010/main" val="270662400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55CA9-5346-99A0-F520-51BDC7425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19" tIns="45720" rIns="45719" bIns="45720" anchor="ctr">
            <a:normAutofit/>
          </a:bodyPr>
          <a:lstStyle/>
          <a:p>
            <a:r>
              <a:rPr lang="en-US" dirty="0"/>
              <a:t>The Jefferson Lab Data Science Pillars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AAAAF-B64F-7DF8-D626-44EAC10CAF6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/>
              <a:t>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0772CC5-4590-43D3-2C55-07F92C516D6C}"/>
              </a:ext>
            </a:extLst>
          </p:cNvPr>
          <p:cNvGrpSpPr/>
          <p:nvPr/>
        </p:nvGrpSpPr>
        <p:grpSpPr>
          <a:xfrm>
            <a:off x="5711468" y="1031291"/>
            <a:ext cx="3284183" cy="5340272"/>
            <a:chOff x="5711468" y="1031291"/>
            <a:chExt cx="3284183" cy="5340272"/>
          </a:xfrm>
        </p:grpSpPr>
        <p:sp>
          <p:nvSpPr>
            <p:cNvPr id="12" name="Rounded Rectangle 3">
              <a:extLst>
                <a:ext uri="{FF2B5EF4-FFF2-40B4-BE49-F238E27FC236}">
                  <a16:creationId xmlns:a16="http://schemas.microsoft.com/office/drawing/2014/main" id="{F1537DD6-18A3-4351-D106-5BF427F17EA5}"/>
                </a:ext>
              </a:extLst>
            </p:cNvPr>
            <p:cNvSpPr/>
            <p:nvPr/>
          </p:nvSpPr>
          <p:spPr>
            <a:xfrm>
              <a:off x="5711468" y="1031291"/>
              <a:ext cx="3281310" cy="1124606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Applications</a:t>
              </a:r>
            </a:p>
          </p:txBody>
        </p:sp>
        <p:sp>
          <p:nvSpPr>
            <p:cNvPr id="13" name="Rounded Rectangle 4">
              <a:extLst>
                <a:ext uri="{FF2B5EF4-FFF2-40B4-BE49-F238E27FC236}">
                  <a16:creationId xmlns:a16="http://schemas.microsoft.com/office/drawing/2014/main" id="{7E240AF1-85E1-49AB-87F7-AD7C65D6A62C}"/>
                </a:ext>
              </a:extLst>
            </p:cNvPr>
            <p:cNvSpPr/>
            <p:nvPr/>
          </p:nvSpPr>
          <p:spPr>
            <a:xfrm>
              <a:off x="5711468" y="3155892"/>
              <a:ext cx="3281310" cy="1146962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Methods &amp; Algorithms</a:t>
              </a:r>
            </a:p>
          </p:txBody>
        </p:sp>
        <p:sp>
          <p:nvSpPr>
            <p:cNvPr id="14" name="Rounded Rectangle 11">
              <a:extLst>
                <a:ext uri="{FF2B5EF4-FFF2-40B4-BE49-F238E27FC236}">
                  <a16:creationId xmlns:a16="http://schemas.microsoft.com/office/drawing/2014/main" id="{5254F13A-AD36-68EE-0F6B-BAD49B9F2DA9}"/>
                </a:ext>
              </a:extLst>
            </p:cNvPr>
            <p:cNvSpPr/>
            <p:nvPr/>
          </p:nvSpPr>
          <p:spPr>
            <a:xfrm>
              <a:off x="5717057" y="5241368"/>
              <a:ext cx="3275721" cy="1130195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Infrastructure</a:t>
              </a:r>
            </a:p>
          </p:txBody>
        </p:sp>
        <p:sp>
          <p:nvSpPr>
            <p:cNvPr id="15" name="Up-Down Arrow 22">
              <a:extLst>
                <a:ext uri="{FF2B5EF4-FFF2-40B4-BE49-F238E27FC236}">
                  <a16:creationId xmlns:a16="http://schemas.microsoft.com/office/drawing/2014/main" id="{2C3A8131-7891-AAFC-21BB-B3F97D54C3C6}"/>
                </a:ext>
              </a:extLst>
            </p:cNvPr>
            <p:cNvSpPr/>
            <p:nvPr/>
          </p:nvSpPr>
          <p:spPr>
            <a:xfrm>
              <a:off x="7104209" y="4319805"/>
              <a:ext cx="500063" cy="917686"/>
            </a:xfrm>
            <a:prstGeom prst="upDownArrow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Up-Down Arrow 23">
              <a:extLst>
                <a:ext uri="{FF2B5EF4-FFF2-40B4-BE49-F238E27FC236}">
                  <a16:creationId xmlns:a16="http://schemas.microsoft.com/office/drawing/2014/main" id="{6E9DF7B2-9269-1EEA-F1CB-DA7DC1DEBA2C}"/>
                </a:ext>
              </a:extLst>
            </p:cNvPr>
            <p:cNvSpPr/>
            <p:nvPr/>
          </p:nvSpPr>
          <p:spPr>
            <a:xfrm>
              <a:off x="5712829" y="4316062"/>
              <a:ext cx="500063" cy="917686"/>
            </a:xfrm>
            <a:prstGeom prst="upDownArrow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Up-Down Arrow 24">
              <a:extLst>
                <a:ext uri="{FF2B5EF4-FFF2-40B4-BE49-F238E27FC236}">
                  <a16:creationId xmlns:a16="http://schemas.microsoft.com/office/drawing/2014/main" id="{1A45BADD-2434-2BC0-F692-E26FAAFC38B2}"/>
                </a:ext>
              </a:extLst>
            </p:cNvPr>
            <p:cNvSpPr/>
            <p:nvPr/>
          </p:nvSpPr>
          <p:spPr>
            <a:xfrm>
              <a:off x="8495588" y="4317327"/>
              <a:ext cx="500063" cy="917686"/>
            </a:xfrm>
            <a:prstGeom prst="upDownArrow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Up-Down Arrow 26">
              <a:extLst>
                <a:ext uri="{FF2B5EF4-FFF2-40B4-BE49-F238E27FC236}">
                  <a16:creationId xmlns:a16="http://schemas.microsoft.com/office/drawing/2014/main" id="{93521577-BF87-B1D9-70DD-1258AD253A49}"/>
                </a:ext>
              </a:extLst>
            </p:cNvPr>
            <p:cNvSpPr/>
            <p:nvPr/>
          </p:nvSpPr>
          <p:spPr>
            <a:xfrm>
              <a:off x="7104208" y="2209851"/>
              <a:ext cx="500063" cy="917686"/>
            </a:xfrm>
            <a:prstGeom prst="upDownArrow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Up-Down Arrow 27">
              <a:extLst>
                <a:ext uri="{FF2B5EF4-FFF2-40B4-BE49-F238E27FC236}">
                  <a16:creationId xmlns:a16="http://schemas.microsoft.com/office/drawing/2014/main" id="{EAA10D4A-C9EA-A7FF-59B7-55F263E61900}"/>
                </a:ext>
              </a:extLst>
            </p:cNvPr>
            <p:cNvSpPr/>
            <p:nvPr/>
          </p:nvSpPr>
          <p:spPr>
            <a:xfrm>
              <a:off x="5718418" y="2217287"/>
              <a:ext cx="500063" cy="917686"/>
            </a:xfrm>
            <a:prstGeom prst="upDownArrow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Up-Down Arrow 28">
              <a:extLst>
                <a:ext uri="{FF2B5EF4-FFF2-40B4-BE49-F238E27FC236}">
                  <a16:creationId xmlns:a16="http://schemas.microsoft.com/office/drawing/2014/main" id="{43705CD9-7A45-4DE4-E179-162E424148CF}"/>
                </a:ext>
              </a:extLst>
            </p:cNvPr>
            <p:cNvSpPr/>
            <p:nvPr/>
          </p:nvSpPr>
          <p:spPr>
            <a:xfrm>
              <a:off x="8495588" y="2207374"/>
              <a:ext cx="500063" cy="917686"/>
            </a:xfrm>
            <a:prstGeom prst="upDownArrow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A28F4B2-41C3-F9CC-6B55-3E292DC37D41}"/>
              </a:ext>
            </a:extLst>
          </p:cNvPr>
          <p:cNvSpPr txBox="1"/>
          <p:nvPr/>
        </p:nvSpPr>
        <p:spPr>
          <a:xfrm>
            <a:off x="0" y="1050777"/>
            <a:ext cx="5621655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en-US" sz="2000" dirty="0"/>
              <a:t>Nuclear Physics (</a:t>
            </a:r>
            <a:r>
              <a:rPr lang="en-US" sz="2000" b="1" dirty="0"/>
              <a:t>NP</a:t>
            </a:r>
            <a:r>
              <a:rPr lang="en-US" sz="2000" dirty="0"/>
              <a:t>), High Energy Physics (</a:t>
            </a:r>
            <a:r>
              <a:rPr lang="en-US" sz="2000" b="1" dirty="0"/>
              <a:t>HEP</a:t>
            </a:r>
            <a:r>
              <a:rPr lang="en-US" sz="2000" dirty="0"/>
              <a:t>), Advanced Scientific Computing Research (</a:t>
            </a:r>
            <a:r>
              <a:rPr lang="en-US" sz="2000" b="1" dirty="0"/>
              <a:t>ASCR</a:t>
            </a:r>
            <a:r>
              <a:rPr lang="en-US" sz="2000" dirty="0"/>
              <a:t>), Basic Energy Sciences (</a:t>
            </a:r>
            <a:r>
              <a:rPr lang="en-US" sz="2000" b="1" dirty="0"/>
              <a:t>BES</a:t>
            </a:r>
            <a:r>
              <a:rPr lang="en-US" sz="2000" dirty="0"/>
              <a:t>)</a:t>
            </a:r>
          </a:p>
          <a:p>
            <a:pPr marL="285750" indent="-285750">
              <a:buFont typeface="Wingdings"/>
              <a:buChar char="§"/>
            </a:pPr>
            <a:r>
              <a:rPr lang="en-US" sz="2000" dirty="0"/>
              <a:t>Health &amp; Climate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C06ED1-3464-95A4-61B9-B75F82015380}"/>
              </a:ext>
            </a:extLst>
          </p:cNvPr>
          <p:cNvSpPr txBox="1"/>
          <p:nvPr/>
        </p:nvSpPr>
        <p:spPr>
          <a:xfrm>
            <a:off x="33535" y="3157922"/>
            <a:ext cx="5258357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en-US" sz="2000" dirty="0"/>
              <a:t>AI based optimization &amp; Controls</a:t>
            </a:r>
          </a:p>
          <a:p>
            <a:pPr marL="285750" indent="-285750">
              <a:buFont typeface="Wingdings"/>
              <a:buChar char="§"/>
            </a:pPr>
            <a:r>
              <a:rPr lang="en-US" sz="2000" dirty="0"/>
              <a:t>Robustness and Uncertainty Quantification</a:t>
            </a:r>
          </a:p>
          <a:p>
            <a:pPr marL="285750" indent="-285750">
              <a:buFont typeface="Wingdings"/>
              <a:buChar char="§"/>
            </a:pPr>
            <a:r>
              <a:rPr lang="en-US" sz="2000" dirty="0"/>
              <a:t>Generative AI</a:t>
            </a:r>
          </a:p>
          <a:p>
            <a:pPr marL="285750" indent="-285750">
              <a:buFont typeface="Wingdings"/>
              <a:buChar char="§"/>
            </a:pPr>
            <a:r>
              <a:rPr lang="en-US" sz="2000" dirty="0"/>
              <a:t>Scalable AI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04DB44-6C97-AFBA-FC9B-C02D91845948}"/>
              </a:ext>
            </a:extLst>
          </p:cNvPr>
          <p:cNvSpPr txBox="1"/>
          <p:nvPr/>
        </p:nvSpPr>
        <p:spPr>
          <a:xfrm>
            <a:off x="33535" y="5242708"/>
            <a:ext cx="4665898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§"/>
            </a:pPr>
            <a:r>
              <a:rPr lang="en-US" sz="2000" dirty="0" err="1"/>
              <a:t>JLab</a:t>
            </a:r>
            <a:r>
              <a:rPr lang="en-US" sz="2000" dirty="0"/>
              <a:t> Data Science Composable Workflow</a:t>
            </a:r>
            <a:endParaRPr lang="en-US" dirty="0"/>
          </a:p>
          <a:p>
            <a:pPr marL="342900" indent="-342900">
              <a:buFont typeface="Wingdings"/>
              <a:buChar char="§"/>
            </a:pPr>
            <a:r>
              <a:rPr lang="en-US" sz="2000" dirty="0" err="1"/>
              <a:t>JLab</a:t>
            </a:r>
            <a:r>
              <a:rPr lang="en-US" sz="2000" dirty="0"/>
              <a:t> ML &amp; Data Hub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20E37C6-1128-8180-1FBC-6EE2BE8B60A3}"/>
              </a:ext>
            </a:extLst>
          </p:cNvPr>
          <p:cNvSpPr txBox="1"/>
          <p:nvPr/>
        </p:nvSpPr>
        <p:spPr>
          <a:xfrm>
            <a:off x="108713" y="6495675"/>
            <a:ext cx="382644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ctr">
            <a:spAutoFit/>
          </a:bodyPr>
          <a:lstStyle>
            <a:lvl1pPr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2024 Summer Hall A/C Collaboration Meeting</a:t>
            </a:r>
          </a:p>
        </p:txBody>
      </p:sp>
    </p:spTree>
    <p:extLst>
      <p:ext uri="{BB962C8B-B14F-4D97-AF65-F5344CB8AC3E}">
        <p14:creationId xmlns:p14="http://schemas.microsoft.com/office/powerpoint/2010/main" val="181537887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55CA9-5346-99A0-F520-51BDC7425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19" tIns="45720" rIns="45719" bIns="45720" anchor="ctr">
            <a:normAutofit/>
          </a:bodyPr>
          <a:lstStyle/>
          <a:p>
            <a:r>
              <a:rPr lang="en-US" dirty="0"/>
              <a:t>The Jefferson Lab Data Science Pillars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AAAAF-B64F-7DF8-D626-44EAC10CAF6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4413454" y="6495908"/>
            <a:ext cx="162863" cy="246221"/>
          </a:xfrm>
        </p:spPr>
        <p:txBody>
          <a:bodyPr wrap="none" lIns="45719" tIns="45720" rIns="45719" bIns="45720" anchor="ctr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F1537DD6-18A3-4351-D106-5BF427F17EA5}"/>
              </a:ext>
            </a:extLst>
          </p:cNvPr>
          <p:cNvSpPr/>
          <p:nvPr/>
        </p:nvSpPr>
        <p:spPr>
          <a:xfrm>
            <a:off x="5711468" y="1031291"/>
            <a:ext cx="3281310" cy="1124606"/>
          </a:xfrm>
          <a:prstGeom prst="roundRect">
            <a:avLst/>
          </a:prstGeom>
          <a:solidFill>
            <a:schemeClr val="accent5"/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Applications</a:t>
            </a:r>
          </a:p>
        </p:txBody>
      </p:sp>
      <p:sp>
        <p:nvSpPr>
          <p:cNvPr id="13" name="Rounded Rectangle 4">
            <a:extLst>
              <a:ext uri="{FF2B5EF4-FFF2-40B4-BE49-F238E27FC236}">
                <a16:creationId xmlns:a16="http://schemas.microsoft.com/office/drawing/2014/main" id="{7E240AF1-85E1-49AB-87F7-AD7C65D6A62C}"/>
              </a:ext>
            </a:extLst>
          </p:cNvPr>
          <p:cNvSpPr/>
          <p:nvPr/>
        </p:nvSpPr>
        <p:spPr>
          <a:xfrm>
            <a:off x="5711468" y="3155892"/>
            <a:ext cx="3281310" cy="114696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Methods &amp; Algorithms</a:t>
            </a:r>
          </a:p>
        </p:txBody>
      </p:sp>
      <p:sp>
        <p:nvSpPr>
          <p:cNvPr id="14" name="Rounded Rectangle 11">
            <a:extLst>
              <a:ext uri="{FF2B5EF4-FFF2-40B4-BE49-F238E27FC236}">
                <a16:creationId xmlns:a16="http://schemas.microsoft.com/office/drawing/2014/main" id="{5254F13A-AD36-68EE-0F6B-BAD49B9F2DA9}"/>
              </a:ext>
            </a:extLst>
          </p:cNvPr>
          <p:cNvSpPr/>
          <p:nvPr/>
        </p:nvSpPr>
        <p:spPr>
          <a:xfrm>
            <a:off x="5717057" y="5241368"/>
            <a:ext cx="3275721" cy="1130195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Infrastructure</a:t>
            </a:r>
          </a:p>
        </p:txBody>
      </p:sp>
      <p:sp>
        <p:nvSpPr>
          <p:cNvPr id="15" name="Up-Down Arrow 22">
            <a:extLst>
              <a:ext uri="{FF2B5EF4-FFF2-40B4-BE49-F238E27FC236}">
                <a16:creationId xmlns:a16="http://schemas.microsoft.com/office/drawing/2014/main" id="{2C3A8131-7891-AAFC-21BB-B3F97D54C3C6}"/>
              </a:ext>
            </a:extLst>
          </p:cNvPr>
          <p:cNvSpPr/>
          <p:nvPr/>
        </p:nvSpPr>
        <p:spPr>
          <a:xfrm>
            <a:off x="7104209" y="4319805"/>
            <a:ext cx="500063" cy="917686"/>
          </a:xfrm>
          <a:prstGeom prst="upDown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Up-Down Arrow 23">
            <a:extLst>
              <a:ext uri="{FF2B5EF4-FFF2-40B4-BE49-F238E27FC236}">
                <a16:creationId xmlns:a16="http://schemas.microsoft.com/office/drawing/2014/main" id="{6E9DF7B2-9269-1EEA-F1CB-DA7DC1DEBA2C}"/>
              </a:ext>
            </a:extLst>
          </p:cNvPr>
          <p:cNvSpPr/>
          <p:nvPr/>
        </p:nvSpPr>
        <p:spPr>
          <a:xfrm>
            <a:off x="5712829" y="4316062"/>
            <a:ext cx="500063" cy="917686"/>
          </a:xfrm>
          <a:prstGeom prst="upDown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Up-Down Arrow 24">
            <a:extLst>
              <a:ext uri="{FF2B5EF4-FFF2-40B4-BE49-F238E27FC236}">
                <a16:creationId xmlns:a16="http://schemas.microsoft.com/office/drawing/2014/main" id="{1A45BADD-2434-2BC0-F692-E26FAAFC38B2}"/>
              </a:ext>
            </a:extLst>
          </p:cNvPr>
          <p:cNvSpPr/>
          <p:nvPr/>
        </p:nvSpPr>
        <p:spPr>
          <a:xfrm>
            <a:off x="8495588" y="4317327"/>
            <a:ext cx="500063" cy="917686"/>
          </a:xfrm>
          <a:prstGeom prst="upDown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Up-Down Arrow 26">
            <a:extLst>
              <a:ext uri="{FF2B5EF4-FFF2-40B4-BE49-F238E27FC236}">
                <a16:creationId xmlns:a16="http://schemas.microsoft.com/office/drawing/2014/main" id="{93521577-BF87-B1D9-70DD-1258AD253A49}"/>
              </a:ext>
            </a:extLst>
          </p:cNvPr>
          <p:cNvSpPr/>
          <p:nvPr/>
        </p:nvSpPr>
        <p:spPr>
          <a:xfrm>
            <a:off x="7104208" y="2209851"/>
            <a:ext cx="500063" cy="917686"/>
          </a:xfrm>
          <a:prstGeom prst="upDown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Up-Down Arrow 27">
            <a:extLst>
              <a:ext uri="{FF2B5EF4-FFF2-40B4-BE49-F238E27FC236}">
                <a16:creationId xmlns:a16="http://schemas.microsoft.com/office/drawing/2014/main" id="{EAA10D4A-C9EA-A7FF-59B7-55F263E61900}"/>
              </a:ext>
            </a:extLst>
          </p:cNvPr>
          <p:cNvSpPr/>
          <p:nvPr/>
        </p:nvSpPr>
        <p:spPr>
          <a:xfrm>
            <a:off x="5718418" y="2217287"/>
            <a:ext cx="500063" cy="917686"/>
          </a:xfrm>
          <a:prstGeom prst="upDown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Up-Down Arrow 28">
            <a:extLst>
              <a:ext uri="{FF2B5EF4-FFF2-40B4-BE49-F238E27FC236}">
                <a16:creationId xmlns:a16="http://schemas.microsoft.com/office/drawing/2014/main" id="{43705CD9-7A45-4DE4-E179-162E424148CF}"/>
              </a:ext>
            </a:extLst>
          </p:cNvPr>
          <p:cNvSpPr/>
          <p:nvPr/>
        </p:nvSpPr>
        <p:spPr>
          <a:xfrm>
            <a:off x="8495588" y="2207374"/>
            <a:ext cx="500063" cy="917686"/>
          </a:xfrm>
          <a:prstGeom prst="upDown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28F4B2-41C3-F9CC-6B55-3E292DC37D41}"/>
              </a:ext>
            </a:extLst>
          </p:cNvPr>
          <p:cNvSpPr txBox="1"/>
          <p:nvPr/>
        </p:nvSpPr>
        <p:spPr>
          <a:xfrm>
            <a:off x="0" y="1050777"/>
            <a:ext cx="5621655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en-US" sz="2000" dirty="0"/>
              <a:t>Nuclear Physics (</a:t>
            </a:r>
            <a:r>
              <a:rPr lang="en-US" sz="2000" b="1" dirty="0"/>
              <a:t>NP</a:t>
            </a:r>
            <a:r>
              <a:rPr lang="en-US" sz="2000" dirty="0"/>
              <a:t>), High Energy Physics (</a:t>
            </a:r>
            <a:r>
              <a:rPr lang="en-US" sz="2000" b="1" dirty="0"/>
              <a:t>HEP</a:t>
            </a:r>
            <a:r>
              <a:rPr lang="en-US" sz="2000" dirty="0"/>
              <a:t>), Advanced Scientific Computing Research (</a:t>
            </a:r>
            <a:r>
              <a:rPr lang="en-US" sz="2000" b="1" dirty="0"/>
              <a:t>ASCR</a:t>
            </a:r>
            <a:r>
              <a:rPr lang="en-US" sz="2000" dirty="0"/>
              <a:t>), Basic Energy Sciences (</a:t>
            </a:r>
            <a:r>
              <a:rPr lang="en-US" sz="2000" b="1" dirty="0"/>
              <a:t>BES</a:t>
            </a:r>
            <a:r>
              <a:rPr lang="en-US" sz="2000" dirty="0"/>
              <a:t>)</a:t>
            </a:r>
          </a:p>
          <a:p>
            <a:pPr marL="285750" indent="-285750">
              <a:buFont typeface="Wingdings"/>
              <a:buChar char="§"/>
            </a:pPr>
            <a:r>
              <a:rPr lang="en-US" sz="2000" dirty="0"/>
              <a:t>Health &amp; Climate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C06ED1-3464-95A4-61B9-B75F82015380}"/>
              </a:ext>
            </a:extLst>
          </p:cNvPr>
          <p:cNvSpPr txBox="1"/>
          <p:nvPr/>
        </p:nvSpPr>
        <p:spPr>
          <a:xfrm>
            <a:off x="33535" y="3157922"/>
            <a:ext cx="5258357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AI based optimization &amp; Controls</a:t>
            </a:r>
          </a:p>
          <a:p>
            <a:pPr marL="285750" indent="-285750">
              <a:buFont typeface="Wingdings"/>
              <a:buChar char="§"/>
            </a:pPr>
            <a:r>
              <a:rPr lang="en-US" sz="2000" b="1" dirty="0">
                <a:solidFill>
                  <a:srgbClr val="FF0000"/>
                </a:solidFill>
              </a:rPr>
              <a:t>Robustness and Uncertainty Quantification</a:t>
            </a:r>
          </a:p>
          <a:p>
            <a:pPr marL="285750" indent="-285750">
              <a:buFont typeface="Wingdings"/>
              <a:buChar char="§"/>
            </a:pPr>
            <a:r>
              <a:rPr lang="en-US" sz="2000" b="1" dirty="0">
                <a:solidFill>
                  <a:srgbClr val="FF0000"/>
                </a:solidFill>
              </a:rPr>
              <a:t>Generative AI</a:t>
            </a:r>
          </a:p>
          <a:p>
            <a:pPr marL="285750" indent="-285750">
              <a:buFont typeface="Wingdings"/>
              <a:buChar char="§"/>
            </a:pPr>
            <a:r>
              <a:rPr lang="en-US" sz="2000" b="1" dirty="0">
                <a:solidFill>
                  <a:srgbClr val="FF0000"/>
                </a:solidFill>
              </a:rPr>
              <a:t>Scalable AI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04DB44-6C97-AFBA-FC9B-C02D91845948}"/>
              </a:ext>
            </a:extLst>
          </p:cNvPr>
          <p:cNvSpPr txBox="1"/>
          <p:nvPr/>
        </p:nvSpPr>
        <p:spPr>
          <a:xfrm>
            <a:off x="33535" y="5242708"/>
            <a:ext cx="5381320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§"/>
            </a:pPr>
            <a:r>
              <a:rPr lang="en-US" sz="2000" b="1" err="1">
                <a:solidFill>
                  <a:srgbClr val="FF0000"/>
                </a:solidFill>
              </a:rPr>
              <a:t>JLab</a:t>
            </a:r>
            <a:r>
              <a:rPr lang="en-US" sz="2000" b="1" dirty="0">
                <a:solidFill>
                  <a:srgbClr val="FF0000"/>
                </a:solidFill>
              </a:rPr>
              <a:t> Data Science Composable Workflow</a:t>
            </a:r>
            <a:endParaRPr lang="en-US" b="1">
              <a:solidFill>
                <a:srgbClr val="FF0000"/>
              </a:solidFill>
            </a:endParaRPr>
          </a:p>
          <a:p>
            <a:pPr marL="342900" indent="-342900">
              <a:buFont typeface="Wingdings"/>
              <a:buChar char="§"/>
            </a:pPr>
            <a:r>
              <a:rPr lang="en-US" sz="2000" err="1"/>
              <a:t>JLab</a:t>
            </a:r>
            <a:r>
              <a:rPr lang="en-US" sz="2000" dirty="0"/>
              <a:t> ML &amp; Data Hub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3470F-C95B-B282-09B1-54680D025722}"/>
              </a:ext>
            </a:extLst>
          </p:cNvPr>
          <p:cNvSpPr txBox="1"/>
          <p:nvPr/>
        </p:nvSpPr>
        <p:spPr>
          <a:xfrm>
            <a:off x="106195" y="2593407"/>
            <a:ext cx="274319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Today's Focus</a:t>
            </a:r>
            <a:endParaRPr lang="en-US" sz="2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7B73F7F-9531-D8FD-0B68-43348DC6D5D1}"/>
              </a:ext>
            </a:extLst>
          </p:cNvPr>
          <p:cNvSpPr txBox="1"/>
          <p:nvPr/>
        </p:nvSpPr>
        <p:spPr>
          <a:xfrm>
            <a:off x="108713" y="6495675"/>
            <a:ext cx="382644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ctr">
            <a:spAutoFit/>
          </a:bodyPr>
          <a:lstStyle>
            <a:lvl1pPr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2024 Summer Hall A/C Collaboration Meeting</a:t>
            </a:r>
          </a:p>
        </p:txBody>
      </p:sp>
    </p:spTree>
    <p:extLst>
      <p:ext uri="{BB962C8B-B14F-4D97-AF65-F5344CB8AC3E}">
        <p14:creationId xmlns:p14="http://schemas.microsoft.com/office/powerpoint/2010/main" val="282892015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69D1C-3CED-A64B-AFB0-E6C1D70C2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Uncertainty Quantification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29E53D-5D68-2043-97CB-5D3E6DE41B97}"/>
              </a:ext>
            </a:extLst>
          </p:cNvPr>
          <p:cNvSpPr txBox="1"/>
          <p:nvPr/>
        </p:nvSpPr>
        <p:spPr>
          <a:xfrm>
            <a:off x="92167" y="767307"/>
            <a:ext cx="5343829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Deep Learning (DL) models are deterministic transformation functions from an input to the output</a:t>
            </a:r>
          </a:p>
          <a:p>
            <a:pPr marL="214313" indent="-214313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DL models are very powerful and expressive</a:t>
            </a:r>
          </a:p>
          <a:p>
            <a:pPr marL="214313" indent="-214313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It is important to know the confidence associated with each prediction from a DL model for decision making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07A99E8-76B3-6C48-BF29-430EDF9D33EF}"/>
              </a:ext>
            </a:extLst>
          </p:cNvPr>
          <p:cNvSpPr/>
          <p:nvPr/>
        </p:nvSpPr>
        <p:spPr>
          <a:xfrm>
            <a:off x="2656400" y="3418286"/>
            <a:ext cx="946745" cy="61433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DL model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F363A63-46E6-AB45-A03A-1DC5010B3CFD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2330779" y="3723414"/>
            <a:ext cx="325622" cy="2039"/>
          </a:xfrm>
          <a:prstGeom prst="straightConnector1">
            <a:avLst/>
          </a:prstGeom>
          <a:ln w="38100">
            <a:solidFill>
              <a:schemeClr val="accent3">
                <a:lumMod val="75000"/>
                <a:alpha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B0CEA76-F581-764A-AE86-02C11AE9AC83}"/>
              </a:ext>
            </a:extLst>
          </p:cNvPr>
          <p:cNvSpPr txBox="1"/>
          <p:nvPr/>
        </p:nvSpPr>
        <p:spPr>
          <a:xfrm>
            <a:off x="1522978" y="3561436"/>
            <a:ext cx="77136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+mn-lt"/>
              </a:rPr>
              <a:t>Input(s)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F15D9DF-8D95-164D-A5CD-1D5B261D83EF}"/>
              </a:ext>
            </a:extLst>
          </p:cNvPr>
          <p:cNvCxnSpPr>
            <a:cxnSpLocks/>
          </p:cNvCxnSpPr>
          <p:nvPr/>
        </p:nvCxnSpPr>
        <p:spPr>
          <a:xfrm>
            <a:off x="3603145" y="3723414"/>
            <a:ext cx="269350" cy="0"/>
          </a:xfrm>
          <a:prstGeom prst="straightConnector1">
            <a:avLst/>
          </a:prstGeom>
          <a:ln w="38100">
            <a:solidFill>
              <a:schemeClr val="accent3">
                <a:lumMod val="75000"/>
                <a:alpha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3107B70-6B6E-F446-AC42-8EFA2ACB2F11}"/>
              </a:ext>
            </a:extLst>
          </p:cNvPr>
          <p:cNvSpPr txBox="1"/>
          <p:nvPr/>
        </p:nvSpPr>
        <p:spPr>
          <a:xfrm>
            <a:off x="3917991" y="3575130"/>
            <a:ext cx="9060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+mn-lt"/>
              </a:rPr>
              <a:t>Output(s)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6CE73-15B4-DF4E-83C8-0B21610D28A7}"/>
              </a:ext>
            </a:extLst>
          </p:cNvPr>
          <p:cNvSpPr txBox="1"/>
          <p:nvPr/>
        </p:nvSpPr>
        <p:spPr>
          <a:xfrm>
            <a:off x="328159" y="4300631"/>
            <a:ext cx="5572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Uncertainty Types: Aleatoric vs Epistemic uncertainties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691D65-94B4-4242-B12F-50F67F9BF9A1}"/>
              </a:ext>
            </a:extLst>
          </p:cNvPr>
          <p:cNvSpPr txBox="1"/>
          <p:nvPr/>
        </p:nvSpPr>
        <p:spPr>
          <a:xfrm>
            <a:off x="465218" y="5045966"/>
            <a:ext cx="5435575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Aleatoric </a:t>
            </a:r>
            <a:r>
              <a:rPr lang="en-US" sz="2000" dirty="0">
                <a:sym typeface="Wingdings" pitchFamily="2" charset="2"/>
              </a:rPr>
              <a:t> Data uncertainties</a:t>
            </a:r>
          </a:p>
          <a:p>
            <a:pPr marL="214313" indent="-214313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itchFamily="2" charset="2"/>
              </a:rPr>
              <a:t>Epistemic  Out of training distribution uncertainty (OOD)</a:t>
            </a:r>
            <a:endParaRPr lang="en-US" sz="20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3F8367E-DB5C-1E97-C122-1C5A0036B1A4}"/>
              </a:ext>
            </a:extLst>
          </p:cNvPr>
          <p:cNvGrpSpPr/>
          <p:nvPr/>
        </p:nvGrpSpPr>
        <p:grpSpPr>
          <a:xfrm>
            <a:off x="5881768" y="1659768"/>
            <a:ext cx="3237768" cy="4065339"/>
            <a:chOff x="7842356" y="685712"/>
            <a:chExt cx="4317023" cy="542045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808D9B0-940F-C741-9021-E7B51F43F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42356" y="3346418"/>
              <a:ext cx="4073309" cy="275974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F952614-FE5F-2445-8EDD-7CB0D518A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67722" y="685712"/>
              <a:ext cx="4047943" cy="2565045"/>
            </a:xfrm>
            <a:prstGeom prst="rect">
              <a:avLst/>
            </a:prstGeom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8661906-77B2-FE44-B2AB-526B12E0596C}"/>
                </a:ext>
              </a:extLst>
            </p:cNvPr>
            <p:cNvCxnSpPr/>
            <p:nvPr/>
          </p:nvCxnSpPr>
          <p:spPr>
            <a:xfrm>
              <a:off x="11173012" y="3691532"/>
              <a:ext cx="0" cy="401636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9C4F969-FAEB-884E-927B-1D7BEAD1405B}"/>
                </a:ext>
              </a:extLst>
            </p:cNvPr>
            <p:cNvCxnSpPr>
              <a:cxnSpLocks/>
            </p:cNvCxnSpPr>
            <p:nvPr/>
          </p:nvCxnSpPr>
          <p:spPr>
            <a:xfrm>
              <a:off x="11071412" y="5695459"/>
              <a:ext cx="735106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17D8CEA-48E7-764E-8BB9-166A4B1B14F0}"/>
                </a:ext>
              </a:extLst>
            </p:cNvPr>
            <p:cNvSpPr txBox="1"/>
            <p:nvPr/>
          </p:nvSpPr>
          <p:spPr>
            <a:xfrm>
              <a:off x="11143716" y="3609871"/>
              <a:ext cx="1015663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C00000"/>
                  </a:solidFill>
                  <a:latin typeface="Bookman Old Style" panose="02050604050505020204" pitchFamily="18" charset="0"/>
                </a:rPr>
                <a:t>Aleatoric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B126E74-C224-5F4F-AD61-2CBEA30B1CF4}"/>
                </a:ext>
              </a:extLst>
            </p:cNvPr>
            <p:cNvSpPr txBox="1"/>
            <p:nvPr/>
          </p:nvSpPr>
          <p:spPr>
            <a:xfrm>
              <a:off x="10437642" y="5387683"/>
              <a:ext cx="1111844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7030A0"/>
                  </a:solidFill>
                  <a:latin typeface="Bookman Old Style" panose="02050604050505020204" pitchFamily="18" charset="0"/>
                </a:rPr>
                <a:t>Epistemic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9973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AAAAF-B64F-7DF8-D626-44EAC10CAF6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4413454" y="6495908"/>
            <a:ext cx="162863" cy="246221"/>
          </a:xfrm>
        </p:spPr>
        <p:txBody>
          <a:bodyPr wrap="none" lIns="45719" tIns="45720" rIns="45719" bIns="45720" anchor="ctr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D958492-CFF2-C45B-81EC-96E8E774C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19" tIns="45720" rIns="45719" bIns="45720" anchor="ctr">
            <a:normAutofit/>
          </a:bodyPr>
          <a:lstStyle/>
          <a:p>
            <a:r>
              <a:rPr lang="en-US" dirty="0"/>
              <a:t>Uncertainty Quantification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36EB2E8-5A1C-5334-C21E-AA08DB29B0E8}"/>
              </a:ext>
            </a:extLst>
          </p:cNvPr>
          <p:cNvSpPr>
            <a:spLocks noGrp="1"/>
          </p:cNvSpPr>
          <p:nvPr/>
        </p:nvSpPr>
        <p:spPr>
          <a:xfrm>
            <a:off x="411892" y="240539"/>
            <a:ext cx="11285837" cy="487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7E0839-2A85-94ED-E60F-542444B80DE0}"/>
              </a:ext>
            </a:extLst>
          </p:cNvPr>
          <p:cNvSpPr txBox="1"/>
          <p:nvPr/>
        </p:nvSpPr>
        <p:spPr>
          <a:xfrm>
            <a:off x="111785" y="1464382"/>
            <a:ext cx="8556009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What is often quoted:</a:t>
            </a:r>
            <a:r>
              <a:rPr lang="en-US" sz="2000" dirty="0"/>
              <a:t> mean squared error, confusion matrix,.. ROC-Curve, …</a:t>
            </a:r>
          </a:p>
          <a:p>
            <a:pPr marL="285750" indent="-285750">
              <a:buFont typeface="Wingdings"/>
              <a:buChar char="§"/>
            </a:pPr>
            <a:r>
              <a:rPr lang="en-US" sz="2000" dirty="0"/>
              <a:t>Deduced from data with known truth </a:t>
            </a:r>
            <a:r>
              <a:rPr lang="en-US" sz="2000" dirty="0">
                <a:solidFill>
                  <a:srgbClr val="0070C0"/>
                </a:solidFill>
              </a:rPr>
              <a:t>(or something close to it)</a:t>
            </a:r>
          </a:p>
          <a:p>
            <a:pPr marL="285750" indent="-285750">
              <a:buFont typeface="Wingdings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No applicable to single prediction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A10626-B371-B50F-641C-6B632CCABB78}"/>
              </a:ext>
            </a:extLst>
          </p:cNvPr>
          <p:cNvSpPr txBox="1"/>
          <p:nvPr/>
        </p:nvSpPr>
        <p:spPr>
          <a:xfrm>
            <a:off x="111784" y="2967887"/>
            <a:ext cx="416286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Example: Mean Squared Error</a:t>
            </a:r>
            <a:endParaRPr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3BEEA29-EA1F-1C42-7E75-2E5644C03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77" y="3672278"/>
            <a:ext cx="8875717" cy="76543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CFA91AC-4683-3C67-06FC-8DC07627B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77" y="5535973"/>
            <a:ext cx="8540362" cy="32451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CBB22B5-1EE7-24D7-4311-F4C0D5CCAAED}"/>
              </a:ext>
            </a:extLst>
          </p:cNvPr>
          <p:cNvSpPr txBox="1"/>
          <p:nvPr/>
        </p:nvSpPr>
        <p:spPr>
          <a:xfrm>
            <a:off x="167677" y="4683784"/>
            <a:ext cx="8488939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==&gt; Gives an idea how good / bad the model performs on the entire data set</a:t>
            </a:r>
            <a:endParaRPr lang="en-US" sz="20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D4D339A-9723-69EC-3276-C52274B7EF53}"/>
              </a:ext>
            </a:extLst>
          </p:cNvPr>
          <p:cNvSpPr txBox="1"/>
          <p:nvPr/>
        </p:nvSpPr>
        <p:spPr>
          <a:xfrm>
            <a:off x="108713" y="6495675"/>
            <a:ext cx="382644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ctr">
            <a:spAutoFit/>
          </a:bodyPr>
          <a:lstStyle>
            <a:lvl1pPr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2024 Summer Hall A/C Collaboration Meeting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4E1A22-D24A-471B-4C08-1B187DBC69F0}"/>
              </a:ext>
            </a:extLst>
          </p:cNvPr>
          <p:cNvSpPr txBox="1"/>
          <p:nvPr/>
        </p:nvSpPr>
        <p:spPr>
          <a:xfrm>
            <a:off x="111784" y="860742"/>
            <a:ext cx="903109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 single model, without specific modifications, has no uncertainty!</a:t>
            </a:r>
            <a:endParaRPr lang="en-US" sz="2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2361549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AAAAF-B64F-7DF8-D626-44EAC10CAF6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4413454" y="6495908"/>
            <a:ext cx="162863" cy="246221"/>
          </a:xfrm>
        </p:spPr>
        <p:txBody>
          <a:bodyPr wrap="none" lIns="45719" tIns="45720" rIns="45719" bIns="45720" anchor="ctr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D958492-CFF2-C45B-81EC-96E8E774C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19" tIns="45720" rIns="45719" bIns="45720" anchor="ctr">
            <a:normAutofit/>
          </a:bodyPr>
          <a:lstStyle/>
          <a:p>
            <a:r>
              <a:rPr lang="en-US" dirty="0"/>
              <a:t>Uncertainty Quantification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36EB2E8-5A1C-5334-C21E-AA08DB29B0E8}"/>
              </a:ext>
            </a:extLst>
          </p:cNvPr>
          <p:cNvSpPr>
            <a:spLocks noGrp="1"/>
          </p:cNvSpPr>
          <p:nvPr/>
        </p:nvSpPr>
        <p:spPr>
          <a:xfrm>
            <a:off x="411892" y="240539"/>
            <a:ext cx="11285837" cy="487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7E0839-2A85-94ED-E60F-542444B80DE0}"/>
              </a:ext>
            </a:extLst>
          </p:cNvPr>
          <p:cNvSpPr txBox="1"/>
          <p:nvPr/>
        </p:nvSpPr>
        <p:spPr>
          <a:xfrm>
            <a:off x="111785" y="1464382"/>
            <a:ext cx="8556009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What is often quoted:</a:t>
            </a:r>
            <a:r>
              <a:rPr lang="en-US" sz="2000" dirty="0"/>
              <a:t> mean squared error, confusion matrix,.. ROC-Curve, …</a:t>
            </a:r>
          </a:p>
          <a:p>
            <a:pPr marL="285750" indent="-285750">
              <a:buFont typeface="Wingdings"/>
              <a:buChar char="§"/>
            </a:pPr>
            <a:r>
              <a:rPr lang="en-US" sz="2000" dirty="0"/>
              <a:t>Deduced from data with known truth </a:t>
            </a:r>
            <a:r>
              <a:rPr lang="en-US" sz="2000" dirty="0">
                <a:solidFill>
                  <a:srgbClr val="0070C0"/>
                </a:solidFill>
              </a:rPr>
              <a:t>(or something close to it)</a:t>
            </a:r>
          </a:p>
          <a:p>
            <a:pPr marL="285750" indent="-285750">
              <a:buFont typeface="Wingdings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No applicable to single prediction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B4E344-3F68-CCAE-4707-2B8880F02955}"/>
              </a:ext>
            </a:extLst>
          </p:cNvPr>
          <p:cNvSpPr txBox="1"/>
          <p:nvPr/>
        </p:nvSpPr>
        <p:spPr>
          <a:xfrm>
            <a:off x="111784" y="2554282"/>
            <a:ext cx="5705496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Common Techniques </a:t>
            </a:r>
            <a:r>
              <a:rPr lang="en-US" sz="2000" dirty="0">
                <a:solidFill>
                  <a:srgbClr val="0070C0"/>
                </a:solidFill>
              </a:rPr>
              <a:t>(just 2 out of many techniques)</a:t>
            </a:r>
            <a:endParaRPr lang="en-US" sz="20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param0_residuals_vs_epoch.png">
            <a:extLst>
              <a:ext uri="{FF2B5EF4-FFF2-40B4-BE49-F238E27FC236}">
                <a16:creationId xmlns:a16="http://schemas.microsoft.com/office/drawing/2014/main" id="{BA4FD4AD-697C-03D4-9927-95E6B1FAF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330" y="3431352"/>
            <a:ext cx="4522045" cy="30973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881D27-1F16-CD70-F755-57895DFDA0C3}"/>
              </a:ext>
            </a:extLst>
          </p:cNvPr>
          <p:cNvSpPr txBox="1"/>
          <p:nvPr/>
        </p:nvSpPr>
        <p:spPr>
          <a:xfrm>
            <a:off x="111784" y="3029369"/>
            <a:ext cx="886341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1.) Ensemble:</a:t>
            </a:r>
            <a:r>
              <a:rPr lang="en-US" dirty="0"/>
              <a:t> M models, independently trained on same data, but different initialization for internal parameters</a:t>
            </a:r>
            <a:endParaRPr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D9A321-29DC-9C1D-462A-53DDC2224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59" y="4055811"/>
            <a:ext cx="2959551" cy="7193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1A72B2-2F92-F14E-70D3-2FBF2E556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85" y="5119111"/>
            <a:ext cx="3605061" cy="77817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7E5658-E8D3-BD0D-1DBF-845A2B4EA9CB}"/>
              </a:ext>
            </a:extLst>
          </p:cNvPr>
          <p:cNvSpPr/>
          <p:nvPr/>
        </p:nvSpPr>
        <p:spPr>
          <a:xfrm>
            <a:off x="51421" y="3899614"/>
            <a:ext cx="3854341" cy="2104909"/>
          </a:xfrm>
          <a:prstGeom prst="rect">
            <a:avLst/>
          </a:prstGeom>
          <a:solidFill>
            <a:srgbClr val="E01414">
              <a:alpha val="30000"/>
            </a:srgbClr>
          </a:solidFill>
          <a:ln w="127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45047E76-298F-5132-14A1-49376993E007}"/>
              </a:ext>
            </a:extLst>
          </p:cNvPr>
          <p:cNvSpPr txBox="1"/>
          <p:nvPr/>
        </p:nvSpPr>
        <p:spPr>
          <a:xfrm>
            <a:off x="108713" y="6495675"/>
            <a:ext cx="382644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20" rIns="45719" bIns="45720" anchor="ctr">
            <a:spAutoFit/>
          </a:bodyPr>
          <a:lstStyle>
            <a:lvl1pPr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2024 Summer Hall A/C Collaboration Meeting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F5344B-7EFF-0E9A-7C63-9E5C81AE6313}"/>
              </a:ext>
            </a:extLst>
          </p:cNvPr>
          <p:cNvSpPr txBox="1"/>
          <p:nvPr/>
        </p:nvSpPr>
        <p:spPr>
          <a:xfrm>
            <a:off x="111784" y="860742"/>
            <a:ext cx="903109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 single model, without specific modifications, has no uncertainty!</a:t>
            </a:r>
            <a:endParaRPr lang="en-US" sz="2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6110645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AAAAF-B64F-7DF8-D626-44EAC10CAF6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4413454" y="6495908"/>
            <a:ext cx="162863" cy="246221"/>
          </a:xfrm>
        </p:spPr>
        <p:txBody>
          <a:bodyPr wrap="none" lIns="45719" tIns="45720" rIns="45719" bIns="45720" anchor="ctr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D958492-CFF2-C45B-81EC-96E8E774C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19" tIns="45720" rIns="45719" bIns="45720" anchor="ctr">
            <a:normAutofit/>
          </a:bodyPr>
          <a:lstStyle/>
          <a:p>
            <a:r>
              <a:rPr lang="en-US" dirty="0"/>
              <a:t>Uncertainty Quantification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36EB2E8-5A1C-5334-C21E-AA08DB29B0E8}"/>
              </a:ext>
            </a:extLst>
          </p:cNvPr>
          <p:cNvSpPr>
            <a:spLocks noGrp="1"/>
          </p:cNvSpPr>
          <p:nvPr/>
        </p:nvSpPr>
        <p:spPr>
          <a:xfrm>
            <a:off x="411892" y="240539"/>
            <a:ext cx="11285837" cy="487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BBE35C-8A00-039A-FC49-2A8DAE4E2466}"/>
              </a:ext>
            </a:extLst>
          </p:cNvPr>
          <p:cNvSpPr txBox="1"/>
          <p:nvPr/>
        </p:nvSpPr>
        <p:spPr>
          <a:xfrm>
            <a:off x="111784" y="860742"/>
            <a:ext cx="903109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 single model, without specific modifications, has no uncertainty!</a:t>
            </a:r>
            <a:endParaRPr lang="en-US" sz="2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7E0839-2A85-94ED-E60F-542444B80DE0}"/>
              </a:ext>
            </a:extLst>
          </p:cNvPr>
          <p:cNvSpPr txBox="1"/>
          <p:nvPr/>
        </p:nvSpPr>
        <p:spPr>
          <a:xfrm>
            <a:off x="111785" y="1464382"/>
            <a:ext cx="8556009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What is often quoted:</a:t>
            </a:r>
            <a:r>
              <a:rPr lang="en-US" sz="2000" dirty="0"/>
              <a:t> mean squared error, confusion matrix,.. ROC-Curve, …</a:t>
            </a:r>
          </a:p>
          <a:p>
            <a:pPr marL="285750" indent="-285750">
              <a:buFont typeface="Wingdings"/>
              <a:buChar char="§"/>
            </a:pPr>
            <a:r>
              <a:rPr lang="en-US" sz="2000" dirty="0"/>
              <a:t>Deduced from data with known truth </a:t>
            </a:r>
            <a:r>
              <a:rPr lang="en-US" sz="2000" dirty="0">
                <a:solidFill>
                  <a:srgbClr val="0070C0"/>
                </a:solidFill>
              </a:rPr>
              <a:t>(or something close to it)</a:t>
            </a:r>
          </a:p>
          <a:p>
            <a:pPr marL="285750" indent="-285750">
              <a:buFont typeface="Wingdings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No applicable to single prediction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BBCF67-701D-83A0-C40C-74B981D599E4}"/>
              </a:ext>
            </a:extLst>
          </p:cNvPr>
          <p:cNvSpPr txBox="1"/>
          <p:nvPr/>
        </p:nvSpPr>
        <p:spPr>
          <a:xfrm>
            <a:off x="201212" y="3107618"/>
            <a:ext cx="8013853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2.) Deep Gaussian Process Approximation (DGPA): </a:t>
            </a:r>
            <a:r>
              <a:rPr lang="en-US" dirty="0"/>
              <a:t> Approximate kernel k(</a:t>
            </a:r>
            <a:r>
              <a:rPr lang="en-US" dirty="0" err="1"/>
              <a:t>x,y</a:t>
            </a:r>
            <a:r>
              <a:rPr lang="en-US" dirty="0"/>
              <a:t>) to reduce computational cost. </a:t>
            </a:r>
            <a:r>
              <a:rPr lang="en-US" dirty="0">
                <a:ea typeface="+mj-lt"/>
                <a:cs typeface="+mj-lt"/>
              </a:rPr>
              <a:t>Model directly predicts uncertainty.</a:t>
            </a:r>
            <a:endParaRPr 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ea typeface="+mj-lt"/>
              <a:cs typeface="+mj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5D747E2-FE80-42D1-6D2B-0CB78AAC968D}"/>
              </a:ext>
            </a:extLst>
          </p:cNvPr>
          <p:cNvSpPr/>
          <p:nvPr/>
        </p:nvSpPr>
        <p:spPr>
          <a:xfrm>
            <a:off x="4514954" y="4523316"/>
            <a:ext cx="395332" cy="37573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198B902-E00D-2DB6-5B99-166F7F7DC7E0}"/>
              </a:ext>
            </a:extLst>
          </p:cNvPr>
          <p:cNvSpPr/>
          <p:nvPr/>
        </p:nvSpPr>
        <p:spPr>
          <a:xfrm>
            <a:off x="987661" y="4234289"/>
            <a:ext cx="395332" cy="37573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22F95CF-9FE3-BFB2-654D-2DFCA8DC8733}"/>
              </a:ext>
            </a:extLst>
          </p:cNvPr>
          <p:cNvSpPr/>
          <p:nvPr/>
        </p:nvSpPr>
        <p:spPr>
          <a:xfrm>
            <a:off x="987661" y="4910229"/>
            <a:ext cx="395332" cy="37573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E226B76-EE7E-62E4-043C-A35DD6108E4B}"/>
              </a:ext>
            </a:extLst>
          </p:cNvPr>
          <p:cNvSpPr/>
          <p:nvPr/>
        </p:nvSpPr>
        <p:spPr>
          <a:xfrm>
            <a:off x="987661" y="5586169"/>
            <a:ext cx="395332" cy="37573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2E0810A-3345-29BD-001E-E891C1942573}"/>
              </a:ext>
            </a:extLst>
          </p:cNvPr>
          <p:cNvSpPr/>
          <p:nvPr/>
        </p:nvSpPr>
        <p:spPr>
          <a:xfrm>
            <a:off x="1931358" y="4234289"/>
            <a:ext cx="395332" cy="37573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32D92DD-3C09-E571-29DD-83AD144E4C9A}"/>
              </a:ext>
            </a:extLst>
          </p:cNvPr>
          <p:cNvSpPr/>
          <p:nvPr/>
        </p:nvSpPr>
        <p:spPr>
          <a:xfrm>
            <a:off x="1931358" y="4910229"/>
            <a:ext cx="395332" cy="37573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F05D93F-AABD-EFD5-9DD2-8CF21B41AB34}"/>
              </a:ext>
            </a:extLst>
          </p:cNvPr>
          <p:cNvSpPr/>
          <p:nvPr/>
        </p:nvSpPr>
        <p:spPr>
          <a:xfrm>
            <a:off x="1931358" y="5586169"/>
            <a:ext cx="395332" cy="37573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B6C8542-5DE5-07BC-BDF8-99FECF5FD76D}"/>
              </a:ext>
            </a:extLst>
          </p:cNvPr>
          <p:cNvSpPr/>
          <p:nvPr/>
        </p:nvSpPr>
        <p:spPr>
          <a:xfrm>
            <a:off x="2875056" y="4534496"/>
            <a:ext cx="395332" cy="37573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802A8A5-D92F-65AF-C514-5692A9CAC4C8}"/>
              </a:ext>
            </a:extLst>
          </p:cNvPr>
          <p:cNvSpPr/>
          <p:nvPr/>
        </p:nvSpPr>
        <p:spPr>
          <a:xfrm>
            <a:off x="2875056" y="5210436"/>
            <a:ext cx="395332" cy="37573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005E548-9B69-E754-AEDC-D6D6A12A71E0}"/>
              </a:ext>
            </a:extLst>
          </p:cNvPr>
          <p:cNvSpPr/>
          <p:nvPr/>
        </p:nvSpPr>
        <p:spPr>
          <a:xfrm>
            <a:off x="4516935" y="5210436"/>
            <a:ext cx="395332" cy="37573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4282D39-C463-980E-DEEA-AE1EA81C5F8C}"/>
              </a:ext>
            </a:extLst>
          </p:cNvPr>
          <p:cNvCxnSpPr>
            <a:endCxn id="6" idx="2"/>
          </p:cNvCxnSpPr>
          <p:nvPr/>
        </p:nvCxnSpPr>
        <p:spPr>
          <a:xfrm>
            <a:off x="1382994" y="4422156"/>
            <a:ext cx="548365" cy="0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F8FEA0D-8372-EB3B-2BB8-CC1301ADCAA5}"/>
              </a:ext>
            </a:extLst>
          </p:cNvPr>
          <p:cNvCxnSpPr>
            <a:cxnSpLocks/>
          </p:cNvCxnSpPr>
          <p:nvPr/>
        </p:nvCxnSpPr>
        <p:spPr>
          <a:xfrm>
            <a:off x="1382994" y="4422156"/>
            <a:ext cx="548365" cy="675940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D478291-86F1-91A8-5D45-B13B2052F9AB}"/>
              </a:ext>
            </a:extLst>
          </p:cNvPr>
          <p:cNvCxnSpPr>
            <a:cxnSpLocks/>
          </p:cNvCxnSpPr>
          <p:nvPr/>
        </p:nvCxnSpPr>
        <p:spPr>
          <a:xfrm>
            <a:off x="1382994" y="4422156"/>
            <a:ext cx="548365" cy="675940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F0EC195-480C-4FEF-0715-542DDF864A31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1377405" y="4416567"/>
            <a:ext cx="553954" cy="603280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D1066D6-B350-B8D4-CA5C-0742762ADED6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1382992" y="5098095"/>
            <a:ext cx="548366" cy="675940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80DB57E-95B9-EBB5-8F47-4A44EF506999}"/>
              </a:ext>
            </a:extLst>
          </p:cNvPr>
          <p:cNvCxnSpPr>
            <a:cxnSpLocks/>
            <a:stCxn id="5" idx="6"/>
          </p:cNvCxnSpPr>
          <p:nvPr/>
        </p:nvCxnSpPr>
        <p:spPr>
          <a:xfrm flipV="1">
            <a:off x="1382994" y="4422156"/>
            <a:ext cx="548363" cy="1351880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E461C7C-0947-F846-44EA-A03C608C84F3}"/>
              </a:ext>
            </a:extLst>
          </p:cNvPr>
          <p:cNvCxnSpPr>
            <a:cxnSpLocks/>
            <a:stCxn id="6" idx="6"/>
          </p:cNvCxnSpPr>
          <p:nvPr/>
        </p:nvCxnSpPr>
        <p:spPr>
          <a:xfrm>
            <a:off x="2326691" y="4422156"/>
            <a:ext cx="548365" cy="976147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0741633-45A1-DF64-F282-39A63EAC4C45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2326691" y="5098095"/>
            <a:ext cx="548365" cy="300207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CC5DFF4-601C-BC15-FD36-C32EC171B793}"/>
              </a:ext>
            </a:extLst>
          </p:cNvPr>
          <p:cNvCxnSpPr>
            <a:cxnSpLocks/>
          </p:cNvCxnSpPr>
          <p:nvPr/>
        </p:nvCxnSpPr>
        <p:spPr>
          <a:xfrm>
            <a:off x="3270388" y="4722362"/>
            <a:ext cx="395332" cy="375733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36">
            <a:extLst>
              <a:ext uri="{FF2B5EF4-FFF2-40B4-BE49-F238E27FC236}">
                <a16:creationId xmlns:a16="http://schemas.microsoft.com/office/drawing/2014/main" id="{20FE9194-5A10-6AA6-A1DB-F318AFE5B7D3}"/>
              </a:ext>
            </a:extLst>
          </p:cNvPr>
          <p:cNvSpPr/>
          <p:nvPr/>
        </p:nvSpPr>
        <p:spPr>
          <a:xfrm>
            <a:off x="3665720" y="4234289"/>
            <a:ext cx="395332" cy="1727613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Calibri" panose="020F0502020204030204"/>
              </a:rPr>
              <a:t>DGPA</a:t>
            </a: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ounded Rectangle 37">
            <a:extLst>
              <a:ext uri="{FF2B5EF4-FFF2-40B4-BE49-F238E27FC236}">
                <a16:creationId xmlns:a16="http://schemas.microsoft.com/office/drawing/2014/main" id="{A440CF2B-6C1D-82E7-F5C7-5E91B8AF7B6C}"/>
              </a:ext>
            </a:extLst>
          </p:cNvPr>
          <p:cNvSpPr/>
          <p:nvPr/>
        </p:nvSpPr>
        <p:spPr>
          <a:xfrm>
            <a:off x="323106" y="4234289"/>
            <a:ext cx="490349" cy="1783783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Calibri" panose="020F0502020204030204"/>
              </a:rPr>
              <a:t>Input Feature Vector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52A276F-7C8F-2FED-8567-BF66A22F7214}"/>
              </a:ext>
            </a:extLst>
          </p:cNvPr>
          <p:cNvCxnSpPr>
            <a:cxnSpLocks/>
          </p:cNvCxnSpPr>
          <p:nvPr/>
        </p:nvCxnSpPr>
        <p:spPr>
          <a:xfrm flipV="1">
            <a:off x="3270388" y="5098095"/>
            <a:ext cx="395332" cy="300207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EEA922D-08FF-965C-B9E8-10FB47E9AC15}"/>
              </a:ext>
            </a:extLst>
          </p:cNvPr>
          <p:cNvCxnSpPr>
            <a:cxnSpLocks/>
            <a:endCxn id="112" idx="2"/>
          </p:cNvCxnSpPr>
          <p:nvPr/>
        </p:nvCxnSpPr>
        <p:spPr>
          <a:xfrm flipV="1">
            <a:off x="4061051" y="4722362"/>
            <a:ext cx="476259" cy="375733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16">
                <a:extLst>
                  <a:ext uri="{FF2B5EF4-FFF2-40B4-BE49-F238E27FC236}">
                    <a16:creationId xmlns:a16="http://schemas.microsoft.com/office/drawing/2014/main" id="{7F81F9C7-A53D-BC03-0597-0D875A04B097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4555790" y="4507015"/>
                <a:ext cx="201876" cy="191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𝜇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16">
                <a:extLst>
                  <a:ext uri="{FF2B5EF4-FFF2-40B4-BE49-F238E27FC236}">
                    <a16:creationId xmlns:a16="http://schemas.microsoft.com/office/drawing/2014/main" id="{7F81F9C7-A53D-BC03-0597-0D875A04B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790" y="4507015"/>
                <a:ext cx="201876" cy="191303"/>
              </a:xfrm>
              <a:prstGeom prst="rect">
                <a:avLst/>
              </a:prstGeom>
              <a:blipFill>
                <a:blip r:embed="rId2"/>
                <a:stretch>
                  <a:fillRect r="-51515" b="-96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17">
                <a:extLst>
                  <a:ext uri="{FF2B5EF4-FFF2-40B4-BE49-F238E27FC236}">
                    <a16:creationId xmlns:a16="http://schemas.microsoft.com/office/drawing/2014/main" id="{ADA2F105-7EDD-BE39-9EF6-F31D2CAAD9E3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4557769" y="5185276"/>
                <a:ext cx="201876" cy="191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𝜎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17">
                <a:extLst>
                  <a:ext uri="{FF2B5EF4-FFF2-40B4-BE49-F238E27FC236}">
                    <a16:creationId xmlns:a16="http://schemas.microsoft.com/office/drawing/2014/main" id="{ADA2F105-7EDD-BE39-9EF6-F31D2CAAD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769" y="5185276"/>
                <a:ext cx="201876" cy="191303"/>
              </a:xfrm>
              <a:prstGeom prst="rect">
                <a:avLst/>
              </a:prstGeom>
              <a:blipFill>
                <a:blip r:embed="rId3"/>
                <a:stretch>
                  <a:fillRect r="-42424" b="-6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64B74F5-4C08-50D4-707E-8C78B0C015EA}"/>
              </a:ext>
            </a:extLst>
          </p:cNvPr>
          <p:cNvCxnSpPr>
            <a:cxnSpLocks/>
          </p:cNvCxnSpPr>
          <p:nvPr/>
        </p:nvCxnSpPr>
        <p:spPr>
          <a:xfrm>
            <a:off x="4055461" y="5053381"/>
            <a:ext cx="442724" cy="267029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3034455-2B79-95C6-227F-E872CB6A74EF}"/>
              </a:ext>
            </a:extLst>
          </p:cNvPr>
          <p:cNvCxnSpPr>
            <a:cxnSpLocks/>
          </p:cNvCxnSpPr>
          <p:nvPr/>
        </p:nvCxnSpPr>
        <p:spPr>
          <a:xfrm>
            <a:off x="2270799" y="4405389"/>
            <a:ext cx="621025" cy="271902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96C9635-6360-29FE-30AB-CDC575188D54}"/>
              </a:ext>
            </a:extLst>
          </p:cNvPr>
          <p:cNvCxnSpPr>
            <a:cxnSpLocks/>
          </p:cNvCxnSpPr>
          <p:nvPr/>
        </p:nvCxnSpPr>
        <p:spPr>
          <a:xfrm flipV="1">
            <a:off x="2332280" y="4666112"/>
            <a:ext cx="559543" cy="454341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0824CE0-37C1-D9E3-76FE-7F9901A19575}"/>
              </a:ext>
            </a:extLst>
          </p:cNvPr>
          <p:cNvCxnSpPr>
            <a:cxnSpLocks/>
          </p:cNvCxnSpPr>
          <p:nvPr/>
        </p:nvCxnSpPr>
        <p:spPr>
          <a:xfrm flipV="1">
            <a:off x="2343458" y="4744360"/>
            <a:ext cx="542776" cy="1018495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AF2AC7A-9C38-5425-9686-ED6F42270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3342" y="4498129"/>
            <a:ext cx="2867701" cy="3992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EB75B5B-C079-D51B-1FD1-91CAFB39695B}"/>
              </a:ext>
            </a:extLst>
          </p:cNvPr>
          <p:cNvSpPr txBox="1"/>
          <p:nvPr/>
        </p:nvSpPr>
        <p:spPr>
          <a:xfrm>
            <a:off x="111784" y="2554282"/>
            <a:ext cx="5705496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Common Techniques </a:t>
            </a:r>
            <a:r>
              <a:rPr lang="en-US" sz="2000" dirty="0">
                <a:solidFill>
                  <a:srgbClr val="0070C0"/>
                </a:solidFill>
              </a:rPr>
              <a:t>(just 2 out of many techniques)</a:t>
            </a:r>
            <a:endParaRPr lang="en-US" sz="20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8B771B0-E7D6-98B4-1417-0704615D85B0}"/>
              </a:ext>
            </a:extLst>
          </p:cNvPr>
          <p:cNvCxnSpPr>
            <a:cxnSpLocks/>
          </p:cNvCxnSpPr>
          <p:nvPr/>
        </p:nvCxnSpPr>
        <p:spPr>
          <a:xfrm>
            <a:off x="1405351" y="4461281"/>
            <a:ext cx="581900" cy="1262810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CB29D6A-54F5-5478-2066-7EEF5C1C2CF0}"/>
              </a:ext>
            </a:extLst>
          </p:cNvPr>
          <p:cNvCxnSpPr>
            <a:cxnSpLocks/>
          </p:cNvCxnSpPr>
          <p:nvPr/>
        </p:nvCxnSpPr>
        <p:spPr>
          <a:xfrm>
            <a:off x="1416527" y="5751678"/>
            <a:ext cx="509242" cy="358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A664C79-AA37-3AF4-B093-8C8926FDA802}"/>
              </a:ext>
            </a:extLst>
          </p:cNvPr>
          <p:cNvCxnSpPr>
            <a:cxnSpLocks/>
          </p:cNvCxnSpPr>
          <p:nvPr/>
        </p:nvCxnSpPr>
        <p:spPr>
          <a:xfrm flipV="1">
            <a:off x="1343870" y="5098454"/>
            <a:ext cx="710453" cy="5232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76041A8-4107-5F03-84F6-F3A3638B9077}"/>
              </a:ext>
            </a:extLst>
          </p:cNvPr>
          <p:cNvCxnSpPr>
            <a:cxnSpLocks/>
          </p:cNvCxnSpPr>
          <p:nvPr/>
        </p:nvCxnSpPr>
        <p:spPr>
          <a:xfrm>
            <a:off x="1377406" y="5098096"/>
            <a:ext cx="615434" cy="631940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528503D5-B339-4E10-F74B-401F6BC7E0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6305" y="5021455"/>
            <a:ext cx="3712957" cy="939949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1C65B9B-CA23-D345-7FF7-A54CEF52EDE2}"/>
              </a:ext>
            </a:extLst>
          </p:cNvPr>
          <p:cNvCxnSpPr>
            <a:cxnSpLocks/>
          </p:cNvCxnSpPr>
          <p:nvPr/>
        </p:nvCxnSpPr>
        <p:spPr>
          <a:xfrm flipV="1">
            <a:off x="2309923" y="5426247"/>
            <a:ext cx="637792" cy="347786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B7BBAA9A-1A23-1346-63E1-65C1E45A31CF}"/>
              </a:ext>
            </a:extLst>
          </p:cNvPr>
          <p:cNvSpPr/>
          <p:nvPr/>
        </p:nvSpPr>
        <p:spPr>
          <a:xfrm>
            <a:off x="5785983" y="4525609"/>
            <a:ext cx="1048542" cy="389012"/>
          </a:xfrm>
          <a:prstGeom prst="rect">
            <a:avLst/>
          </a:prstGeom>
          <a:solidFill>
            <a:srgbClr val="E01414">
              <a:alpha val="30000"/>
            </a:srgbClr>
          </a:solidFill>
          <a:ln w="127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8F9576-A344-FA67-7887-3CBDC6362805}"/>
              </a:ext>
            </a:extLst>
          </p:cNvPr>
          <p:cNvSpPr txBox="1"/>
          <p:nvPr/>
        </p:nvSpPr>
        <p:spPr>
          <a:xfrm>
            <a:off x="5784865" y="3873345"/>
            <a:ext cx="274319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Allows to formulate uncertainties</a:t>
            </a:r>
            <a:endParaRPr lang="en-US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2A020E0D-799B-181B-9C2A-0795A4575CD8}"/>
              </a:ext>
            </a:extLst>
          </p:cNvPr>
          <p:cNvSpPr txBox="1"/>
          <p:nvPr/>
        </p:nvSpPr>
        <p:spPr>
          <a:xfrm>
            <a:off x="108713" y="6495675"/>
            <a:ext cx="382644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ctr">
            <a:spAutoFit/>
          </a:bodyPr>
          <a:lstStyle>
            <a:lvl1pPr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2024 Summer Hall A/C Collaboration Meeting</a:t>
            </a:r>
          </a:p>
        </p:txBody>
      </p:sp>
    </p:spTree>
    <p:extLst>
      <p:ext uri="{BB962C8B-B14F-4D97-AF65-F5344CB8AC3E}">
        <p14:creationId xmlns:p14="http://schemas.microsoft.com/office/powerpoint/2010/main" val="70763896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01962C934BD46AA08CF103B7BE32E" ma:contentTypeVersion="6" ma:contentTypeDescription="Create a new document." ma:contentTypeScope="" ma:versionID="6893a85c8df05c303acf8dc3cb8ad93c">
  <xsd:schema xmlns:xsd="http://www.w3.org/2001/XMLSchema" xmlns:xs="http://www.w3.org/2001/XMLSchema" xmlns:p="http://schemas.microsoft.com/office/2006/metadata/properties" xmlns:ns2="7e5d4b57-db79-4a0d-b77c-046e0aeb1c4b" xmlns:ns3="c9b6aaf0-ae87-465c-9131-e46439a4300f" targetNamespace="http://schemas.microsoft.com/office/2006/metadata/properties" ma:root="true" ma:fieldsID="a95c0196df31c3bd495989b343b8351b" ns2:_="" ns3:_="">
    <xsd:import namespace="7e5d4b57-db79-4a0d-b77c-046e0aeb1c4b"/>
    <xsd:import namespace="c9b6aaf0-ae87-465c-9131-e46439a430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5d4b57-db79-4a0d-b77c-046e0aeb1c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b6aaf0-ae87-465c-9131-e46439a4300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9b6aaf0-ae87-465c-9131-e46439a4300f">
      <UserInfo>
        <DisplayName>Steven Goldenberg</DisplayName>
        <AccountId>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C27BF3A-283F-40C2-87DA-BA398D3F14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7EC1D7-D22A-4624-B30D-171561AE3EA5}">
  <ds:schemaRefs>
    <ds:schemaRef ds:uri="7e5d4b57-db79-4a0d-b77c-046e0aeb1c4b"/>
    <ds:schemaRef ds:uri="c9b6aaf0-ae87-465c-9131-e46439a4300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745DCF6-B14B-4AF9-9005-11F99E82651B}">
  <ds:schemaRefs>
    <ds:schemaRef ds:uri="c9b6aaf0-ae87-465c-9131-e46439a4300f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1472</Words>
  <Application>Microsoft Macintosh PowerPoint</Application>
  <PresentationFormat>On-screen Show (4:3)</PresentationFormat>
  <Paragraphs>259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Bookman Old Style</vt:lpstr>
      <vt:lpstr>Bradley Hand</vt:lpstr>
      <vt:lpstr>Calibri</vt:lpstr>
      <vt:lpstr>Calibri Light</vt:lpstr>
      <vt:lpstr>Cambria Math</vt:lpstr>
      <vt:lpstr>Helvetica</vt:lpstr>
      <vt:lpstr>Wingdings</vt:lpstr>
      <vt:lpstr>Office Theme</vt:lpstr>
      <vt:lpstr>Introduction to the Jefferson Lab Data Science Department and its Capabilities</vt:lpstr>
      <vt:lpstr>The Team</vt:lpstr>
      <vt:lpstr>Building Collaborations</vt:lpstr>
      <vt:lpstr>The Jefferson Lab Data Science Pillars</vt:lpstr>
      <vt:lpstr>The Jefferson Lab Data Science Pillars</vt:lpstr>
      <vt:lpstr>Uncertainty Quantification</vt:lpstr>
      <vt:lpstr>Uncertainty Quantification</vt:lpstr>
      <vt:lpstr>Uncertainty Quantification</vt:lpstr>
      <vt:lpstr>Uncertainty Quantification</vt:lpstr>
      <vt:lpstr>Generative AI in a Nutshell</vt:lpstr>
      <vt:lpstr>Generative Adverserial Networks (GANs)</vt:lpstr>
      <vt:lpstr>The Generative Inverse Problem Solver: GIPS</vt:lpstr>
      <vt:lpstr>The Generative Inverse Problem Solver: GIPS</vt:lpstr>
      <vt:lpstr>The Generative Inverse Problem Solver: GIPS</vt:lpstr>
      <vt:lpstr>The Generative Inverse Problem Solver: GIPS</vt:lpstr>
      <vt:lpstr>The Generative Inverse Problem Solver: GIPS</vt:lpstr>
      <vt:lpstr>The Generative Inverse Problem Solver: GIPS</vt:lpstr>
      <vt:lpstr>The Generative Inverse Problem Solver: GIPS</vt:lpstr>
      <vt:lpstr>What is a Workflow and why should I use one?</vt:lpstr>
      <vt:lpstr>What is Scaling and do I need it?</vt:lpstr>
      <vt:lpstr>Basic Distributed Training Strategies</vt:lpstr>
      <vt:lpstr>Distributed Training of Machine and Deep Learning Models</vt:lpstr>
      <vt:lpstr>Scaling an entire Workflow</vt:lpstr>
      <vt:lpstr>Charged Particle Tracking in Hall D</vt:lpstr>
      <vt:lpstr>Data Science Workflow Goals</vt:lpstr>
      <vt:lpstr>Modifying Module Behavior</vt:lpstr>
      <vt:lpstr>Generative Modeling Analysis in Hall B</vt:lpstr>
      <vt:lpstr>Let's Collaborate!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</dc:title>
  <cp:lastModifiedBy>Steven Goldenberg</cp:lastModifiedBy>
  <cp:revision>1542</cp:revision>
  <dcterms:modified xsi:type="dcterms:W3CDTF">2024-07-16T15:12:42Z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0x0101006EB01962C934BD46AA08CF103B7BE32E</vt:lpwstr>
  </property>
</Properties>
</file>