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37" r:id="rId2"/>
    <p:sldId id="371" r:id="rId3"/>
    <p:sldId id="372" r:id="rId4"/>
    <p:sldId id="342" r:id="rId5"/>
    <p:sldId id="373" r:id="rId6"/>
    <p:sldId id="343" r:id="rId7"/>
    <p:sldId id="364" r:id="rId8"/>
    <p:sldId id="376" r:id="rId9"/>
    <p:sldId id="375" r:id="rId10"/>
    <p:sldId id="377" r:id="rId11"/>
    <p:sldId id="379" r:id="rId12"/>
    <p:sldId id="380" r:id="rId13"/>
    <p:sldId id="378" r:id="rId14"/>
    <p:sldId id="381" r:id="rId15"/>
    <p:sldId id="382" r:id="rId16"/>
    <p:sldId id="383" r:id="rId17"/>
    <p:sldId id="384" r:id="rId18"/>
    <p:sldId id="385" r:id="rId19"/>
    <p:sldId id="306" r:id="rId20"/>
    <p:sldId id="295" r:id="rId21"/>
    <p:sldId id="345" r:id="rId22"/>
    <p:sldId id="386" r:id="rId23"/>
    <p:sldId id="387" r:id="rId24"/>
    <p:sldId id="361" r:id="rId25"/>
    <p:sldId id="327" r:id="rId26"/>
    <p:sldId id="304" r:id="rId27"/>
    <p:sldId id="366" r:id="rId28"/>
    <p:sldId id="344" r:id="rId29"/>
    <p:sldId id="362" r:id="rId30"/>
    <p:sldId id="36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50F6"/>
    <a:srgbClr val="42FF60"/>
    <a:srgbClr val="0027AC"/>
    <a:srgbClr val="FFFA10"/>
    <a:srgbClr val="FFF98A"/>
    <a:srgbClr val="FFEA12"/>
    <a:srgbClr val="E73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1"/>
    <p:restoredTop sz="99825" autoAdjust="0"/>
  </p:normalViewPr>
  <p:slideViewPr>
    <p:cSldViewPr snapToGrid="0" snapToObjects="1">
      <p:cViewPr varScale="1">
        <p:scale>
          <a:sx n="146" d="100"/>
          <a:sy n="146" d="100"/>
        </p:scale>
        <p:origin x="192" y="3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60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7/14/24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0" name="Picture 9" descr="JLab_logo_white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5" y="6353971"/>
            <a:ext cx="1645920" cy="514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3.w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370DE8-E1E8-FBC1-0198-99C587452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33924"/>
            <a:ext cx="10363200" cy="147002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SIDIS with Charged </a:t>
            </a:r>
            <a:r>
              <a:rPr lang="en-US" dirty="0" err="1">
                <a:solidFill>
                  <a:schemeClr val="accent2"/>
                </a:solidFill>
              </a:rPr>
              <a:t>Pions</a:t>
            </a:r>
            <a:r>
              <a:rPr lang="en-US" dirty="0">
                <a:solidFill>
                  <a:schemeClr val="accent2"/>
                </a:solidFill>
              </a:rPr>
              <a:t> in Hall C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3E64280-9FAD-A82A-01B7-11ED1C949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403949"/>
            <a:ext cx="8534400" cy="30629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Dave Gaskell</a:t>
            </a:r>
          </a:p>
          <a:p>
            <a:r>
              <a:rPr lang="en-US" dirty="0"/>
              <a:t>Hall A/C Summer Meeting</a:t>
            </a:r>
          </a:p>
          <a:p>
            <a:r>
              <a:rPr lang="en-US" dirty="0"/>
              <a:t>July 15-16, 2022</a:t>
            </a:r>
          </a:p>
          <a:p>
            <a:endParaRPr lang="en-US" dirty="0"/>
          </a:p>
          <a:p>
            <a:pPr marL="457200" indent="-457200" algn="l">
              <a:buAutoNum type="arabicPeriod"/>
            </a:pPr>
            <a:r>
              <a:rPr lang="en-US" dirty="0"/>
              <a:t>Hall C 6 and 12 GeV SIDIS Experiments</a:t>
            </a:r>
          </a:p>
          <a:p>
            <a:pPr marL="457200" indent="-457200" algn="l">
              <a:buAutoNum type="arabicPeriod"/>
            </a:pPr>
            <a:r>
              <a:rPr lang="en-US" dirty="0"/>
              <a:t>Flavor dependence of charged pion fragmentation</a:t>
            </a:r>
          </a:p>
          <a:p>
            <a:pPr marL="457200" indent="-457200" algn="l">
              <a:buAutoNum type="arabicPeriod"/>
            </a:pPr>
            <a:r>
              <a:rPr lang="en-US" i="1" dirty="0">
                <a:latin typeface="Symbol" pitchFamily="2" charset="2"/>
              </a:rPr>
              <a:t>f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of multiplicities</a:t>
            </a:r>
          </a:p>
          <a:p>
            <a:pPr marL="457200" indent="-457200" algn="l">
              <a:buAutoNum type="arabicPeriod"/>
            </a:pPr>
            <a:r>
              <a:rPr lang="en-US" dirty="0"/>
              <a:t>CSV in nucleon PDFs</a:t>
            </a:r>
          </a:p>
        </p:txBody>
      </p:sp>
    </p:spTree>
    <p:extLst>
      <p:ext uri="{BB962C8B-B14F-4D97-AF65-F5344CB8AC3E}">
        <p14:creationId xmlns:p14="http://schemas.microsoft.com/office/powerpoint/2010/main" val="376971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3E7A-689A-CCB8-8087-D6825A23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Tests of Naïve Factorization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12244-C4A1-468D-2038-8171DD79E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1" r="4421" b="3882"/>
          <a:stretch/>
        </p:blipFill>
        <p:spPr>
          <a:xfrm>
            <a:off x="268357" y="999796"/>
            <a:ext cx="6679095" cy="5262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9BED-4062-20BB-028D-9F035398A460}"/>
              </a:ext>
            </a:extLst>
          </p:cNvPr>
          <p:cNvSpPr txBox="1"/>
          <p:nvPr/>
        </p:nvSpPr>
        <p:spPr>
          <a:xfrm>
            <a:off x="5165862" y="169761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 (sum ratio)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68F05-F2A8-7BD0-2154-D44A32BDFE6C}"/>
              </a:ext>
            </a:extLst>
          </p:cNvPr>
          <p:cNvSpPr txBox="1"/>
          <p:nvPr/>
        </p:nvSpPr>
        <p:spPr>
          <a:xfrm>
            <a:off x="5165862" y="2152948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 (difference ratio)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5C69B9-29B5-AB8C-7CAE-DDD6C58598D7}"/>
              </a:ext>
            </a:extLst>
          </p:cNvPr>
          <p:cNvSpPr/>
          <p:nvPr/>
        </p:nvSpPr>
        <p:spPr>
          <a:xfrm>
            <a:off x="4842034" y="1780136"/>
            <a:ext cx="228600" cy="228600"/>
          </a:xfrm>
          <a:prstGeom prst="ellipse">
            <a:avLst/>
          </a:prstGeom>
          <a:solidFill>
            <a:srgbClr val="0027A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F91338-63D8-D179-5049-733438ABB9D4}"/>
              </a:ext>
            </a:extLst>
          </p:cNvPr>
          <p:cNvSpPr/>
          <p:nvPr/>
        </p:nvSpPr>
        <p:spPr>
          <a:xfrm>
            <a:off x="4823653" y="2223314"/>
            <a:ext cx="228600" cy="2286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CB5D43-E9F4-363F-B1AD-9BF8F4D4A3C5}"/>
              </a:ext>
            </a:extLst>
          </p:cNvPr>
          <p:cNvSpPr txBox="1"/>
          <p:nvPr/>
        </p:nvSpPr>
        <p:spPr>
          <a:xfrm>
            <a:off x="7480300" y="1362405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Closed symbols: no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 subtraction</a:t>
            </a:r>
          </a:p>
          <a:p>
            <a:r>
              <a:rPr lang="en-US" dirty="0"/>
              <a:t>Open symbols: with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 subtraction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E1783D-1994-631E-BFC2-72D77373AE8D}"/>
              </a:ext>
            </a:extLst>
          </p:cNvPr>
          <p:cNvCxnSpPr/>
          <p:nvPr/>
        </p:nvCxnSpPr>
        <p:spPr>
          <a:xfrm>
            <a:off x="7253056" y="2840854"/>
            <a:ext cx="49715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0D4B96-33C1-A6AB-C8B9-A8A21B2E5DCC}"/>
              </a:ext>
            </a:extLst>
          </p:cNvPr>
          <p:cNvCxnSpPr/>
          <p:nvPr/>
        </p:nvCxnSpPr>
        <p:spPr>
          <a:xfrm>
            <a:off x="7890878" y="2840854"/>
            <a:ext cx="49715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87D535-0846-AB6D-1233-DAB981783045}"/>
              </a:ext>
            </a:extLst>
          </p:cNvPr>
          <p:cNvSpPr txBox="1"/>
          <p:nvPr/>
        </p:nvSpPr>
        <p:spPr>
          <a:xfrm>
            <a:off x="8674035" y="2656188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 with isospin symmetry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2CFA7A-154C-291C-8EAB-991A48242DDE}"/>
              </a:ext>
            </a:extLst>
          </p:cNvPr>
          <p:cNvCxnSpPr>
            <a:cxnSpLocks/>
          </p:cNvCxnSpPr>
          <p:nvPr/>
        </p:nvCxnSpPr>
        <p:spPr>
          <a:xfrm>
            <a:off x="7253056" y="3264188"/>
            <a:ext cx="11349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72D1D9-FF10-2797-7560-E3ECF2E5B271}"/>
              </a:ext>
            </a:extLst>
          </p:cNvPr>
          <p:cNvSpPr txBox="1"/>
          <p:nvPr/>
        </p:nvSpPr>
        <p:spPr>
          <a:xfrm>
            <a:off x="8693632" y="305966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 from MAPS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E9CAC8-CF7B-18E7-25AD-27E27EDFA6C6}"/>
              </a:ext>
            </a:extLst>
          </p:cNvPr>
          <p:cNvCxnSpPr>
            <a:cxnSpLocks/>
          </p:cNvCxnSpPr>
          <p:nvPr/>
        </p:nvCxnSpPr>
        <p:spPr>
          <a:xfrm>
            <a:off x="7230862" y="3649587"/>
            <a:ext cx="1134972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99D6D6F-91CE-C57D-8659-A78584F21340}"/>
              </a:ext>
            </a:extLst>
          </p:cNvPr>
          <p:cNvSpPr txBox="1"/>
          <p:nvPr/>
        </p:nvSpPr>
        <p:spPr>
          <a:xfrm>
            <a:off x="8725221" y="348604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 from DSS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669A46-96E6-0486-5936-0895C7BE3F2C}"/>
              </a:ext>
            </a:extLst>
          </p:cNvPr>
          <p:cNvSpPr txBox="1"/>
          <p:nvPr/>
        </p:nvSpPr>
        <p:spPr>
          <a:xfrm>
            <a:off x="1288828" y="6175879"/>
            <a:ext cx="1063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MAPS = </a:t>
            </a:r>
            <a:r>
              <a:rPr lang="en-US" sz="1400" i="1" dirty="0">
                <a:effectLst/>
                <a:latin typeface="CMR9"/>
              </a:rPr>
              <a:t>A. </a:t>
            </a:r>
            <a:r>
              <a:rPr lang="en-US" sz="1400" i="1" dirty="0" err="1">
                <a:effectLst/>
                <a:latin typeface="CMR9"/>
              </a:rPr>
              <a:t>Bacchetta</a:t>
            </a:r>
            <a:r>
              <a:rPr lang="en-US" sz="1400" i="1" dirty="0">
                <a:effectLst/>
                <a:latin typeface="CMR9"/>
              </a:rPr>
              <a:t> et al, J.</a:t>
            </a:r>
            <a:r>
              <a:rPr lang="en-US" sz="1400" i="1" dirty="0">
                <a:effectLst/>
                <a:latin typeface="CMSS8"/>
              </a:rPr>
              <a:t>400 </a:t>
            </a:r>
            <a:r>
              <a:rPr lang="en-US" sz="1400" i="1" dirty="0">
                <a:effectLst/>
                <a:latin typeface="CMR9"/>
              </a:rPr>
              <a:t>of High Eng. Phys. </a:t>
            </a:r>
            <a:r>
              <a:rPr lang="en-US" sz="1400" i="1" dirty="0">
                <a:effectLst/>
                <a:latin typeface="CMBX9"/>
              </a:rPr>
              <a:t>10</a:t>
            </a:r>
            <a:r>
              <a:rPr lang="en-US" sz="1400" i="1" dirty="0">
                <a:effectLst/>
                <a:latin typeface="CMR9"/>
              </a:rPr>
              <a:t>, 127 (2022),  DSS=</a:t>
            </a:r>
            <a:r>
              <a:rPr lang="en-US" sz="1800" dirty="0">
                <a:effectLst/>
                <a:latin typeface="CMR9"/>
              </a:rPr>
              <a:t> </a:t>
            </a:r>
            <a:r>
              <a:rPr lang="en-US" sz="1400" i="1" dirty="0">
                <a:latin typeface="CMR9"/>
              </a:rPr>
              <a:t>D. </a:t>
            </a:r>
            <a:r>
              <a:rPr lang="en-US" sz="1400" i="1" dirty="0" err="1">
                <a:latin typeface="CMR9"/>
              </a:rPr>
              <a:t>deFlorian</a:t>
            </a:r>
            <a:r>
              <a:rPr lang="en-US" sz="1400" i="1" dirty="0">
                <a:latin typeface="CMR9"/>
              </a:rPr>
              <a:t>, et al, PRD</a:t>
            </a:r>
            <a:r>
              <a:rPr lang="en-US" sz="1400" i="1" dirty="0">
                <a:latin typeface="CMBX9"/>
              </a:rPr>
              <a:t>75</a:t>
            </a:r>
            <a:r>
              <a:rPr lang="en-US" sz="1400" i="1" dirty="0">
                <a:latin typeface="CMR9"/>
              </a:rPr>
              <a:t>, 114010 (2007), </a:t>
            </a:r>
            <a:r>
              <a:rPr lang="en-US" sz="1400" i="1" dirty="0">
                <a:effectLst/>
                <a:latin typeface="CMR9"/>
              </a:rPr>
              <a:t>PRD </a:t>
            </a:r>
            <a:r>
              <a:rPr lang="en-US" sz="1400" i="1" dirty="0">
                <a:effectLst/>
                <a:latin typeface="CMBX9"/>
              </a:rPr>
              <a:t>91</a:t>
            </a:r>
            <a:r>
              <a:rPr lang="en-US" sz="1400" i="1" dirty="0">
                <a:effectLst/>
                <a:latin typeface="CMR9"/>
              </a:rPr>
              <a:t>, 014035</a:t>
            </a:r>
            <a:r>
              <a:rPr lang="en-US" sz="1400" i="1" dirty="0">
                <a:effectLst/>
                <a:latin typeface="CMSS8"/>
              </a:rPr>
              <a:t>395 </a:t>
            </a:r>
            <a:r>
              <a:rPr lang="en-US" sz="1400" i="1" dirty="0">
                <a:effectLst/>
                <a:latin typeface="CMR9"/>
              </a:rPr>
              <a:t>(2015) 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114478-29E0-1C97-A791-427F5850922B}"/>
              </a:ext>
            </a:extLst>
          </p:cNvPr>
          <p:cNvSpPr txBox="1"/>
          <p:nvPr/>
        </p:nvSpPr>
        <p:spPr>
          <a:xfrm>
            <a:off x="6919474" y="4180500"/>
            <a:ext cx="5145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Ratios agree with naïve expectation at larger </a:t>
            </a:r>
            <a:r>
              <a:rPr lang="en-US" i="1" dirty="0"/>
              <a:t>W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i="1" dirty="0">
                <a:sym typeface="Wingdings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 anti-correlated, which is right degree of freedom?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JLab 6 GeV results at </a:t>
            </a: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=0.31 at lower </a:t>
            </a:r>
            <a:r>
              <a:rPr lang="en-US" i="1" dirty="0">
                <a:sym typeface="Wingdings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=2.4 GeV agree well with larger W results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CB4AE4-2ADC-222F-D1EF-0167386D6E4A}"/>
              </a:ext>
            </a:extLst>
          </p:cNvPr>
          <p:cNvSpPr txBox="1"/>
          <p:nvPr/>
        </p:nvSpPr>
        <p:spPr>
          <a:xfrm rot="19351720">
            <a:off x="1429257" y="3552694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4022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1FAA7FC-F5EB-2133-53B5-D110D9D05C42}"/>
              </a:ext>
            </a:extLst>
          </p:cNvPr>
          <p:cNvSpPr/>
          <p:nvPr/>
        </p:nvSpPr>
        <p:spPr>
          <a:xfrm>
            <a:off x="6687741" y="4776110"/>
            <a:ext cx="741040" cy="2241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EC7FCA-FDC1-3A9E-FB5B-27FB22035612}"/>
              </a:ext>
            </a:extLst>
          </p:cNvPr>
          <p:cNvSpPr/>
          <p:nvPr/>
        </p:nvSpPr>
        <p:spPr>
          <a:xfrm>
            <a:off x="9792809" y="3203393"/>
            <a:ext cx="741040" cy="2241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4B1E6E-F335-9DD9-7EA1-D0A9A41FD705}"/>
              </a:ext>
            </a:extLst>
          </p:cNvPr>
          <p:cNvSpPr/>
          <p:nvPr/>
        </p:nvSpPr>
        <p:spPr>
          <a:xfrm>
            <a:off x="3355567" y="4764821"/>
            <a:ext cx="741040" cy="2241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1D5511-62D6-FCAD-F527-A53333A2A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09" y="4782759"/>
            <a:ext cx="7772400" cy="4684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FE2106-C85E-3729-0AA4-FBB14C070084}"/>
              </a:ext>
            </a:extLst>
          </p:cNvPr>
          <p:cNvSpPr/>
          <p:nvPr/>
        </p:nvSpPr>
        <p:spPr>
          <a:xfrm>
            <a:off x="7709968" y="3210100"/>
            <a:ext cx="741040" cy="2241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745E82-2928-41F8-DB19-BF360D4B5018}"/>
              </a:ext>
            </a:extLst>
          </p:cNvPr>
          <p:cNvSpPr/>
          <p:nvPr/>
        </p:nvSpPr>
        <p:spPr>
          <a:xfrm>
            <a:off x="6676452" y="4107401"/>
            <a:ext cx="741040" cy="2241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56FEC8-74F2-705C-C34E-709777457BDA}"/>
              </a:ext>
            </a:extLst>
          </p:cNvPr>
          <p:cNvSpPr/>
          <p:nvPr/>
        </p:nvSpPr>
        <p:spPr>
          <a:xfrm>
            <a:off x="4008312" y="3242139"/>
            <a:ext cx="741040" cy="2241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4906E9-2126-49F8-C7F9-34752D8038F0}"/>
              </a:ext>
            </a:extLst>
          </p:cNvPr>
          <p:cNvSpPr/>
          <p:nvPr/>
        </p:nvSpPr>
        <p:spPr>
          <a:xfrm>
            <a:off x="3366856" y="4114168"/>
            <a:ext cx="741040" cy="2241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5D0A3-0E3C-2C5F-77F6-44522DF5B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409" y="4114168"/>
            <a:ext cx="7772400" cy="4693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242781-F546-C963-10DD-984957E574B9}"/>
              </a:ext>
            </a:extLst>
          </p:cNvPr>
          <p:cNvSpPr/>
          <p:nvPr/>
        </p:nvSpPr>
        <p:spPr>
          <a:xfrm>
            <a:off x="1900560" y="3239526"/>
            <a:ext cx="741040" cy="2241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9D28F-80D7-68E3-0F93-58A9733E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CSV/ISV in Fragmentation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579BE-F6AB-4070-44A4-99E126586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932" y="1649026"/>
            <a:ext cx="1743075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CCD6D5-920B-B7B2-F273-E34B77264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82" y="1621966"/>
            <a:ext cx="17526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5F302-DE4D-E00A-DC10-8A276084D734}"/>
              </a:ext>
            </a:extLst>
          </p:cNvPr>
          <p:cNvSpPr txBox="1"/>
          <p:nvPr/>
        </p:nvSpPr>
        <p:spPr>
          <a:xfrm>
            <a:off x="2900943" y="217622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Favored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8E5F2-53C4-323A-4CBB-694DB92379CD}"/>
              </a:ext>
            </a:extLst>
          </p:cNvPr>
          <p:cNvSpPr txBox="1"/>
          <p:nvPr/>
        </p:nvSpPr>
        <p:spPr>
          <a:xfrm>
            <a:off x="6899224" y="217622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Un-favored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FD624-5944-C1E3-6314-8B8D7544AB09}"/>
              </a:ext>
            </a:extLst>
          </p:cNvPr>
          <p:cNvSpPr txBox="1"/>
          <p:nvPr/>
        </p:nvSpPr>
        <p:spPr>
          <a:xfrm>
            <a:off x="609600" y="1155578"/>
            <a:ext cx="1059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Relax assumption of charge/isospin symmetry: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F521D-BF70-ED2A-CDA3-D6D229B6F341}"/>
              </a:ext>
            </a:extLst>
          </p:cNvPr>
          <p:cNvSpPr txBox="1"/>
          <p:nvPr/>
        </p:nvSpPr>
        <p:spPr>
          <a:xfrm>
            <a:off x="609600" y="2698811"/>
            <a:ext cx="886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use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+</a:t>
            </a:r>
            <a:r>
              <a:rPr lang="en-US" dirty="0"/>
              <a:t>/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-</a:t>
            </a:r>
            <a:r>
              <a:rPr lang="en-US" dirty="0"/>
              <a:t> multiplicities from p/d to determine 4 remaining fragmentation functions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20B2A-A276-C494-F580-86052FA8C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50" y="3239526"/>
            <a:ext cx="5399659" cy="48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5DC9FC-8AD9-E306-1323-7E1B35767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393" y="3203393"/>
            <a:ext cx="5415280" cy="4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FFD8-FA86-447A-8124-9D3962F6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Multiplicities and FF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C73370-9DE3-8FCD-E472-BE186E2E2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2" t="10709" r="4515" b="4038"/>
          <a:stretch/>
        </p:blipFill>
        <p:spPr>
          <a:xfrm rot="16200000">
            <a:off x="1512625" y="497454"/>
            <a:ext cx="3663363" cy="5846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22D72E-D1A9-391B-DAA0-F4C9892A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85932" y="815737"/>
            <a:ext cx="3543658" cy="52265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166773-F747-90AA-BA11-0C9B3073C127}"/>
              </a:ext>
            </a:extLst>
          </p:cNvPr>
          <p:cNvSpPr txBox="1"/>
          <p:nvPr/>
        </p:nvSpPr>
        <p:spPr>
          <a:xfrm>
            <a:off x="749665" y="5358766"/>
            <a:ext cx="534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f</a:t>
            </a:r>
            <a:r>
              <a:rPr lang="en-US" dirty="0"/>
              <a:t>-averaged multiplicities evaluated at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=0.1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3A768-9C71-3327-7A1C-7DF9302AF86A}"/>
              </a:ext>
            </a:extLst>
          </p:cNvPr>
          <p:cNvSpPr txBox="1"/>
          <p:nvPr/>
        </p:nvSpPr>
        <p:spPr>
          <a:xfrm>
            <a:off x="6983645" y="1071075"/>
            <a:ext cx="46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Extracted (effective) fragmentation functions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CAE1DF-BBC8-BCC3-6DDA-44ACF60B4787}"/>
              </a:ext>
            </a:extLst>
          </p:cNvPr>
          <p:cNvSpPr/>
          <p:nvPr/>
        </p:nvSpPr>
        <p:spPr>
          <a:xfrm>
            <a:off x="7146524" y="5282214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954B7B-9A03-A337-DC73-998059B45A39}"/>
              </a:ext>
            </a:extLst>
          </p:cNvPr>
          <p:cNvSpPr/>
          <p:nvPr/>
        </p:nvSpPr>
        <p:spPr>
          <a:xfrm>
            <a:off x="9330923" y="5310435"/>
            <a:ext cx="182880" cy="18288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626DA7-B4D0-B965-140B-60AA12274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47" y="5207309"/>
            <a:ext cx="495300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4FA0A4-4F01-8B6D-F893-9212B37A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289" y="5245833"/>
            <a:ext cx="487680" cy="304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EF2B19-6F7A-3B98-B0DE-41667F0E2459}"/>
              </a:ext>
            </a:extLst>
          </p:cNvPr>
          <p:cNvSpPr/>
          <p:nvPr/>
        </p:nvSpPr>
        <p:spPr>
          <a:xfrm>
            <a:off x="7134578" y="5728098"/>
            <a:ext cx="182880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3D320E-39DD-2B4C-F5F4-91C2E288486A}"/>
              </a:ext>
            </a:extLst>
          </p:cNvPr>
          <p:cNvSpPr/>
          <p:nvPr/>
        </p:nvSpPr>
        <p:spPr>
          <a:xfrm>
            <a:off x="9316247" y="5725197"/>
            <a:ext cx="182880" cy="182880"/>
          </a:xfrm>
          <a:prstGeom prst="rect">
            <a:avLst/>
          </a:prstGeom>
          <a:solidFill>
            <a:schemeClr val="bg1"/>
          </a:solidFill>
          <a:ln w="25400">
            <a:solidFill>
              <a:srgbClr val="0027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786132-37F4-80A7-FF7F-96B9A9701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289" y="5614828"/>
            <a:ext cx="495300" cy="365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F4FB08-C70E-428D-BC43-A4AB69233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47" y="5667957"/>
            <a:ext cx="487680" cy="304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1CBC60B-AEB8-F90A-679A-984A47A74B5F}"/>
              </a:ext>
            </a:extLst>
          </p:cNvPr>
          <p:cNvSpPr txBox="1"/>
          <p:nvPr/>
        </p:nvSpPr>
        <p:spPr>
          <a:xfrm>
            <a:off x="4544078" y="3126565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65EB95-9855-0380-4A0A-F1382EABF319}"/>
              </a:ext>
            </a:extLst>
          </p:cNvPr>
          <p:cNvCxnSpPr/>
          <p:nvPr/>
        </p:nvCxnSpPr>
        <p:spPr>
          <a:xfrm>
            <a:off x="827314" y="5980588"/>
            <a:ext cx="34834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6E234-E946-735E-6BE4-A25A5F37BBB4}"/>
              </a:ext>
            </a:extLst>
          </p:cNvPr>
          <p:cNvCxnSpPr/>
          <p:nvPr/>
        </p:nvCxnSpPr>
        <p:spPr>
          <a:xfrm>
            <a:off x="1291948" y="5980406"/>
            <a:ext cx="348343" cy="0"/>
          </a:xfrm>
          <a:prstGeom prst="line">
            <a:avLst/>
          </a:prstGeom>
          <a:ln>
            <a:solidFill>
              <a:srgbClr val="0027A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DDC5EA-9A6E-D0FD-62E6-678CF38B2D77}"/>
              </a:ext>
            </a:extLst>
          </p:cNvPr>
          <p:cNvCxnSpPr/>
          <p:nvPr/>
        </p:nvCxnSpPr>
        <p:spPr>
          <a:xfrm>
            <a:off x="1778884" y="5983908"/>
            <a:ext cx="34834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604E50-708E-F55A-4751-2EDFD8EA5B2A}"/>
              </a:ext>
            </a:extLst>
          </p:cNvPr>
          <p:cNvCxnSpPr/>
          <p:nvPr/>
        </p:nvCxnSpPr>
        <p:spPr>
          <a:xfrm>
            <a:off x="2288124" y="5980406"/>
            <a:ext cx="348343" cy="0"/>
          </a:xfrm>
          <a:prstGeom prst="line">
            <a:avLst/>
          </a:prstGeom>
          <a:ln>
            <a:solidFill>
              <a:srgbClr val="42FF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12F2E1-282A-4325-A213-EC7A5F737640}"/>
              </a:ext>
            </a:extLst>
          </p:cNvPr>
          <p:cNvCxnSpPr/>
          <p:nvPr/>
        </p:nvCxnSpPr>
        <p:spPr>
          <a:xfrm>
            <a:off x="2763909" y="5980406"/>
            <a:ext cx="348343" cy="0"/>
          </a:xfrm>
          <a:prstGeom prst="line">
            <a:avLst/>
          </a:prstGeom>
          <a:ln>
            <a:solidFill>
              <a:srgbClr val="DE50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3CA010-0BC3-C60B-173E-01BB0DA5127C}"/>
              </a:ext>
            </a:extLst>
          </p:cNvPr>
          <p:cNvSpPr txBox="1"/>
          <p:nvPr/>
        </p:nvSpPr>
        <p:spPr>
          <a:xfrm>
            <a:off x="3284984" y="575881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Empirical fit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9E00C-9263-74DE-909C-602D0B49EBF1}"/>
              </a:ext>
            </a:extLst>
          </p:cNvPr>
          <p:cNvSpPr txBox="1"/>
          <p:nvPr/>
        </p:nvSpPr>
        <p:spPr>
          <a:xfrm>
            <a:off x="2708534" y="109361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Multiplicities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1E8BC2-6AE7-AE13-BA5D-0A2C136E578C}"/>
              </a:ext>
            </a:extLst>
          </p:cNvPr>
          <p:cNvCxnSpPr>
            <a:cxnSpLocks/>
          </p:cNvCxnSpPr>
          <p:nvPr/>
        </p:nvCxnSpPr>
        <p:spPr>
          <a:xfrm flipV="1">
            <a:off x="4137130" y="1278043"/>
            <a:ext cx="26874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59D044B-7513-D273-E0DB-F580207B2259}"/>
              </a:ext>
            </a:extLst>
          </p:cNvPr>
          <p:cNvSpPr txBox="1"/>
          <p:nvPr/>
        </p:nvSpPr>
        <p:spPr>
          <a:xfrm>
            <a:off x="7666575" y="60166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926072-2D1D-D5C1-3536-92DD61F8B835}"/>
              </a:ext>
            </a:extLst>
          </p:cNvPr>
          <p:cNvCxnSpPr>
            <a:cxnSpLocks/>
          </p:cNvCxnSpPr>
          <p:nvPr/>
        </p:nvCxnSpPr>
        <p:spPr>
          <a:xfrm>
            <a:off x="8967904" y="6211046"/>
            <a:ext cx="54589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F4CAD5-0B31-F44D-DF63-8F05CBD1B3BC}"/>
              </a:ext>
            </a:extLst>
          </p:cNvPr>
          <p:cNvCxnSpPr>
            <a:cxnSpLocks/>
          </p:cNvCxnSpPr>
          <p:nvPr/>
        </p:nvCxnSpPr>
        <p:spPr>
          <a:xfrm>
            <a:off x="7056454" y="6195994"/>
            <a:ext cx="54589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5795E9-B951-94BF-FEB6-EA6938937696}"/>
              </a:ext>
            </a:extLst>
          </p:cNvPr>
          <p:cNvSpPr txBox="1"/>
          <p:nvPr/>
        </p:nvSpPr>
        <p:spPr>
          <a:xfrm>
            <a:off x="9583963" y="60133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77ADB4-9544-EF0F-DAF6-A78E59872407}"/>
              </a:ext>
            </a:extLst>
          </p:cNvPr>
          <p:cNvSpPr txBox="1"/>
          <p:nvPr/>
        </p:nvSpPr>
        <p:spPr>
          <a:xfrm>
            <a:off x="7237964" y="6477531"/>
            <a:ext cx="3868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latin typeface="Arial" panose="020B0604020202020204" pitchFamily="34" charset="0"/>
              </a:rPr>
              <a:t>JAM = Moffat et al</a:t>
            </a:r>
            <a:r>
              <a:rPr lang="en-US" sz="1400" i="1" dirty="0">
                <a:latin typeface="Courier New" panose="02070309020205020404" pitchFamily="49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</a:rPr>
              <a:t>PRD 104, 016015 (2021)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3552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FDEB-79C0-1D35-326E-FACB1D97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Favored and Unfavored FF Asymmetries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CB953-DB6D-AC91-4AB0-4CD25BBBA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63975"/>
            <a:ext cx="5994881" cy="50001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F4F89C-C6B8-411D-E8F3-50CFFF9AD0D3}"/>
              </a:ext>
            </a:extLst>
          </p:cNvPr>
          <p:cNvSpPr txBox="1"/>
          <p:nvPr/>
        </p:nvSpPr>
        <p:spPr>
          <a:xfrm>
            <a:off x="1438362" y="100108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W=2.2</a:t>
            </a:r>
            <a:r>
              <a:rPr lang="en-US" dirty="0">
                <a:sym typeface="Wingdings" pitchFamily="2" charset="2"/>
              </a:rPr>
              <a:t>3.2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8900A3-A568-8A42-5388-16720FC73E96}"/>
              </a:ext>
            </a:extLst>
          </p:cNvPr>
          <p:cNvSpPr txBox="1"/>
          <p:nvPr/>
        </p:nvSpPr>
        <p:spPr>
          <a:xfrm>
            <a:off x="4437334" y="1001086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x=0.59</a:t>
            </a:r>
            <a:r>
              <a:rPr lang="en-US" dirty="0">
                <a:sym typeface="Wingdings" pitchFamily="2" charset="2"/>
              </a:rPr>
              <a:t>0.3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70EBC5-0C78-65D6-3203-478B6916142D}"/>
              </a:ext>
            </a:extLst>
          </p:cNvPr>
          <p:cNvSpPr txBox="1"/>
          <p:nvPr/>
        </p:nvSpPr>
        <p:spPr>
          <a:xfrm>
            <a:off x="6845387" y="1072331"/>
            <a:ext cx="48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Explore CSV in FF via favored and unfavored FF asymmetries: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0B67CA-59C7-2422-DBE3-14B9294C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638" y="2010287"/>
            <a:ext cx="2715895" cy="825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1E410-146A-36F1-E0F5-238799C34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342" y="3126755"/>
            <a:ext cx="2864485" cy="8255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492B47-6A3F-74D6-B3F5-421909E9AC71}"/>
              </a:ext>
            </a:extLst>
          </p:cNvPr>
          <p:cNvCxnSpPr>
            <a:cxnSpLocks/>
          </p:cNvCxnSpPr>
          <p:nvPr/>
        </p:nvCxnSpPr>
        <p:spPr>
          <a:xfrm flipH="1">
            <a:off x="6096000" y="2798229"/>
            <a:ext cx="1164638" cy="328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CAC7AD-FC8F-7F80-0AF6-82EDCED3BB40}"/>
              </a:ext>
            </a:extLst>
          </p:cNvPr>
          <p:cNvCxnSpPr>
            <a:cxnSpLocks/>
          </p:cNvCxnSpPr>
          <p:nvPr/>
        </p:nvCxnSpPr>
        <p:spPr>
          <a:xfrm flipH="1">
            <a:off x="6190984" y="3879086"/>
            <a:ext cx="944449" cy="548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B4B86A-2340-9F9C-245B-F10AC2147758}"/>
              </a:ext>
            </a:extLst>
          </p:cNvPr>
          <p:cNvCxnSpPr>
            <a:cxnSpLocks/>
          </p:cNvCxnSpPr>
          <p:nvPr/>
        </p:nvCxnSpPr>
        <p:spPr>
          <a:xfrm>
            <a:off x="7260638" y="4667043"/>
            <a:ext cx="1134972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2CB5FCB-FB89-91AB-A436-2C197D445980}"/>
              </a:ext>
            </a:extLst>
          </p:cNvPr>
          <p:cNvSpPr txBox="1"/>
          <p:nvPr/>
        </p:nvSpPr>
        <p:spPr>
          <a:xfrm>
            <a:off x="8768563" y="444182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DSS fits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BA6D4A-F128-286B-1432-6C9D384743EF}"/>
              </a:ext>
            </a:extLst>
          </p:cNvPr>
          <p:cNvSpPr txBox="1"/>
          <p:nvPr/>
        </p:nvSpPr>
        <p:spPr>
          <a:xfrm>
            <a:off x="7341539" y="50125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fit from Peng and Ma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7062992-7094-75FE-5E9B-2417BF3A400A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5542844" y="2433450"/>
            <a:ext cx="1798695" cy="2763716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FAB208E-4AEA-FA35-300C-32350A7984ED}"/>
              </a:ext>
            </a:extLst>
          </p:cNvPr>
          <p:cNvSpPr txBox="1"/>
          <p:nvPr/>
        </p:nvSpPr>
        <p:spPr>
          <a:xfrm>
            <a:off x="6604481" y="5670779"/>
            <a:ext cx="514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most consistent with CS/IS expectation at highest W (lowest x)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45A9C6-5A59-7FC9-1064-4E9754205D60}"/>
              </a:ext>
            </a:extLst>
          </p:cNvPr>
          <p:cNvSpPr txBox="1"/>
          <p:nvPr/>
        </p:nvSpPr>
        <p:spPr>
          <a:xfrm>
            <a:off x="1972556" y="6355988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Hem Bhatt thesis, draft paper in circulation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F6B9B3-7F73-A1E5-ED40-8FD5D45A80BB}"/>
              </a:ext>
            </a:extLst>
          </p:cNvPr>
          <p:cNvSpPr txBox="1"/>
          <p:nvPr/>
        </p:nvSpPr>
        <p:spPr>
          <a:xfrm rot="19351720">
            <a:off x="1594668" y="3379321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9D27884-8CA8-ED6D-77C5-1A6703D0A7AB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6174814" y="4534848"/>
            <a:ext cx="1166725" cy="662318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57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D838-BE10-CE2A-5B3C-026F5780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 and </a:t>
            </a:r>
            <a:r>
              <a:rPr lang="en-US" i="1" dirty="0">
                <a:solidFill>
                  <a:schemeClr val="accent2"/>
                </a:solidFill>
              </a:rPr>
              <a:t>P</a:t>
            </a:r>
            <a:r>
              <a:rPr lang="en-US" i="1" baseline="-25000" dirty="0">
                <a:solidFill>
                  <a:schemeClr val="accent2"/>
                </a:solidFill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dependence of Multiplicities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D1F27-878E-31FE-B381-39E02D87B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" t="9654" b="2579"/>
          <a:stretch/>
        </p:blipFill>
        <p:spPr>
          <a:xfrm rot="16200000">
            <a:off x="6136080" y="389643"/>
            <a:ext cx="5071092" cy="6667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9B4B4-00D9-0C31-BA96-517E527CCFD8}"/>
              </a:ext>
            </a:extLst>
          </p:cNvPr>
          <p:cNvSpPr txBox="1"/>
          <p:nvPr/>
        </p:nvSpPr>
        <p:spPr>
          <a:xfrm rot="19351720">
            <a:off x="6666766" y="3044279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48FF0-2DFB-05B8-4630-9C958FEB6BC5}"/>
              </a:ext>
            </a:extLst>
          </p:cNvPr>
          <p:cNvSpPr txBox="1"/>
          <p:nvPr/>
        </p:nvSpPr>
        <p:spPr>
          <a:xfrm>
            <a:off x="159799" y="1187662"/>
            <a:ext cx="49900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analysis averaged over </a:t>
            </a:r>
            <a:r>
              <a:rPr lang="en-US" i="1" dirty="0">
                <a:latin typeface="Symbol" pitchFamily="2" charset="2"/>
              </a:rPr>
              <a:t>f</a:t>
            </a:r>
            <a:r>
              <a:rPr lang="en-US" dirty="0"/>
              <a:t>, bin-centered to single value of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  <a:p>
            <a:endParaRPr lang="en-US" i="1" baseline="-25000" dirty="0"/>
          </a:p>
          <a:p>
            <a:r>
              <a:rPr lang="en-US" i="1" dirty="0">
                <a:latin typeface="Symbol" pitchFamily="2" charset="2"/>
              </a:rPr>
              <a:t>f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of FF functions also of interest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ym typeface="Wingdings" pitchFamily="2" charset="2"/>
              </a:rPr>
              <a:t>c</a:t>
            </a:r>
            <a:r>
              <a:rPr lang="en-US" i="1" dirty="0"/>
              <a:t>os(</a:t>
            </a:r>
            <a:r>
              <a:rPr lang="en-US" i="1" dirty="0">
                <a:latin typeface="Symbol" pitchFamily="2" charset="2"/>
              </a:rPr>
              <a:t>f</a:t>
            </a:r>
            <a:r>
              <a:rPr lang="en-US" i="1" dirty="0"/>
              <a:t>)</a:t>
            </a:r>
            <a:r>
              <a:rPr lang="en-US" dirty="0"/>
              <a:t> dependence related to Cahn effect </a:t>
            </a:r>
            <a:r>
              <a:rPr lang="en-US" dirty="0">
                <a:sym typeface="Wingdings" pitchFamily="2" charset="2"/>
              </a:rPr>
              <a:t> twist-3</a:t>
            </a:r>
          </a:p>
          <a:p>
            <a:r>
              <a:rPr lang="en-US" dirty="0">
                <a:sym typeface="Wingdings" pitchFamily="2" charset="2"/>
              </a:rPr>
              <a:t> P</a:t>
            </a:r>
            <a:r>
              <a:rPr lang="en-US" baseline="-25000" dirty="0"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 dependence can be related to intrinsic quark </a:t>
            </a:r>
            <a:r>
              <a:rPr lang="en-US" i="1" dirty="0" err="1">
                <a:sym typeface="Wingdings" pitchFamily="2" charset="2"/>
              </a:rPr>
              <a:t>k</a:t>
            </a:r>
            <a:r>
              <a:rPr lang="en-US" i="1" baseline="-25000" dirty="0" err="1">
                <a:sym typeface="Wingdings" pitchFamily="2" charset="2"/>
              </a:rPr>
              <a:t>T</a:t>
            </a:r>
            <a:endParaRPr lang="en-US" i="1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C5313-1936-641C-79BB-3FEC38A4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281" y="3977093"/>
            <a:ext cx="2275643" cy="294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32FDC-28E2-873A-52A0-446FE5B9D7C2}"/>
              </a:ext>
            </a:extLst>
          </p:cNvPr>
          <p:cNvSpPr txBox="1"/>
          <p:nvPr/>
        </p:nvSpPr>
        <p:spPr>
          <a:xfrm>
            <a:off x="186809" y="4536537"/>
            <a:ext cx="499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f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can be extracted by fit to multiplicities of the form: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09477-5108-ABD9-8850-5BDEED4C94BA}"/>
              </a:ext>
            </a:extLst>
          </p:cNvPr>
          <p:cNvSpPr txBox="1"/>
          <p:nvPr/>
        </p:nvSpPr>
        <p:spPr>
          <a:xfrm>
            <a:off x="190695" y="5974672"/>
            <a:ext cx="386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Assumes Gaussian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90384-67D5-280E-E779-BBBADD2B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09" y="5308023"/>
            <a:ext cx="5185664" cy="486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DBD1F7-996A-1368-75F4-6D493BF46B9C}"/>
              </a:ext>
            </a:extLst>
          </p:cNvPr>
          <p:cNvSpPr txBox="1"/>
          <p:nvPr/>
        </p:nvSpPr>
        <p:spPr>
          <a:xfrm>
            <a:off x="7181233" y="6182440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=0.3,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dirty="0"/>
              <a:t>=3 GeV</a:t>
            </a:r>
            <a:r>
              <a:rPr lang="en-US" baseline="30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745B3-BF78-6A6B-634D-96C592482640}"/>
              </a:ext>
            </a:extLst>
          </p:cNvPr>
          <p:cNvSpPr txBox="1"/>
          <p:nvPr/>
        </p:nvSpPr>
        <p:spPr>
          <a:xfrm>
            <a:off x="9389981" y="6108725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 courtesy Peter Bosted</a:t>
            </a:r>
          </a:p>
        </p:txBody>
      </p:sp>
    </p:spTree>
    <p:extLst>
      <p:ext uri="{BB962C8B-B14F-4D97-AF65-F5344CB8AC3E}">
        <p14:creationId xmlns:p14="http://schemas.microsoft.com/office/powerpoint/2010/main" val="463590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C0DA-A510-1456-7FA3-15717A76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 and </a:t>
            </a:r>
            <a:r>
              <a:rPr lang="en-US" i="1" dirty="0">
                <a:solidFill>
                  <a:schemeClr val="accent2"/>
                </a:solidFill>
              </a:rPr>
              <a:t>P</a:t>
            </a:r>
            <a:r>
              <a:rPr lang="en-US" i="1" baseline="-25000" dirty="0">
                <a:solidFill>
                  <a:schemeClr val="accent2"/>
                </a:solidFill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dependence of Multiplicities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15954-5FE7-34F7-7B3F-5B3D142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7" t="9526" r="3973" b="20572"/>
          <a:stretch/>
        </p:blipFill>
        <p:spPr>
          <a:xfrm rot="16200000">
            <a:off x="6075951" y="939375"/>
            <a:ext cx="5233533" cy="5779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03852-CDF7-614B-80C5-8CE91D2F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81" y="1519828"/>
            <a:ext cx="5185664" cy="486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44A71B-29B6-2B42-5411-EC01C4C0FC53}"/>
              </a:ext>
            </a:extLst>
          </p:cNvPr>
          <p:cNvSpPr txBox="1"/>
          <p:nvPr/>
        </p:nvSpPr>
        <p:spPr>
          <a:xfrm rot="19351720">
            <a:off x="6666766" y="3044279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725A7-1EDF-2433-1B4E-40F306D8535D}"/>
              </a:ext>
            </a:extLst>
          </p:cNvPr>
          <p:cNvSpPr txBox="1"/>
          <p:nvPr/>
        </p:nvSpPr>
        <p:spPr>
          <a:xfrm>
            <a:off x="6465530" y="4527612"/>
            <a:ext cx="708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m</a:t>
            </a:r>
            <a:r>
              <a:rPr lang="en-US" sz="1400" i="1" baseline="30000" dirty="0"/>
              <a:t>2</a:t>
            </a:r>
            <a:r>
              <a:rPr lang="en-US" sz="1400" i="1" dirty="0"/>
              <a:t>=1/b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69BC1-A1CC-F164-1D55-D1BA6018B50A}"/>
              </a:ext>
            </a:extLst>
          </p:cNvPr>
          <p:cNvSpPr txBox="1"/>
          <p:nvPr/>
        </p:nvSpPr>
        <p:spPr>
          <a:xfrm>
            <a:off x="168676" y="2125879"/>
            <a:ext cx="558329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Results of 4-parameter for </a:t>
            </a:r>
            <a:r>
              <a:rPr lang="en-US" sz="1600" i="1" dirty="0"/>
              <a:t>P</a:t>
            </a:r>
            <a:r>
              <a:rPr lang="en-US" sz="1600" i="1" baseline="-25000" dirty="0"/>
              <a:t>T</a:t>
            </a:r>
            <a:r>
              <a:rPr lang="en-US" sz="1600" dirty="0"/>
              <a:t>&lt;0.25 GeV</a:t>
            </a:r>
          </a:p>
          <a:p>
            <a:endParaRPr lang="en-US" sz="1600" dirty="0"/>
          </a:p>
          <a:p>
            <a:r>
              <a:rPr lang="en-US" sz="1600" dirty="0"/>
              <a:t>Solid curves for </a:t>
            </a:r>
            <a:r>
              <a:rPr lang="en-US" sz="1600" i="1" dirty="0"/>
              <a:t>z</a:t>
            </a:r>
            <a:r>
              <a:rPr lang="en-US" sz="1600" i="1" baseline="30000" dirty="0"/>
              <a:t>2</a:t>
            </a:r>
            <a:r>
              <a:rPr lang="en-US" sz="1600" i="1" dirty="0"/>
              <a:t>M</a:t>
            </a:r>
            <a:r>
              <a:rPr lang="en-US" sz="1600" baseline="-25000" dirty="0"/>
              <a:t>0</a:t>
            </a:r>
            <a:r>
              <a:rPr lang="en-US" sz="1600" dirty="0"/>
              <a:t> and </a:t>
            </a:r>
            <a:r>
              <a:rPr lang="en-US" sz="1600" i="1" dirty="0">
                <a:latin typeface="Symbol" pitchFamily="2" charset="2"/>
              </a:rPr>
              <a:t>m</a:t>
            </a:r>
            <a:r>
              <a:rPr lang="en-US" sz="1600" i="1" baseline="30000" dirty="0"/>
              <a:t>2</a:t>
            </a:r>
            <a:r>
              <a:rPr lang="en-US" sz="1600" dirty="0"/>
              <a:t> from MAPS global fit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Curve for </a:t>
            </a:r>
            <a:r>
              <a:rPr lang="en-US" sz="1600" i="1" dirty="0">
                <a:sym typeface="Wingdings" pitchFamily="2" charset="2"/>
              </a:rPr>
              <a:t>A</a:t>
            </a:r>
            <a:r>
              <a:rPr lang="en-US" sz="1600" dirty="0">
                <a:sym typeface="Wingdings" pitchFamily="2" charset="2"/>
              </a:rPr>
              <a:t> parameter from Cahn prediction, assuming </a:t>
            </a:r>
            <a:r>
              <a:rPr lang="en-US" sz="1600" i="1" dirty="0">
                <a:sym typeface="Wingdings" pitchFamily="2" charset="2"/>
              </a:rPr>
              <a:t>&lt;</a:t>
            </a:r>
            <a:r>
              <a:rPr lang="en-US" sz="1600" i="1" dirty="0" err="1">
                <a:sym typeface="Wingdings" pitchFamily="2" charset="2"/>
              </a:rPr>
              <a:t>k</a:t>
            </a:r>
            <a:r>
              <a:rPr lang="en-US" sz="1600" i="1" baseline="-25000" dirty="0" err="1">
                <a:sym typeface="Wingdings" pitchFamily="2" charset="2"/>
              </a:rPr>
              <a:t>T</a:t>
            </a:r>
            <a:r>
              <a:rPr lang="en-US" sz="1600" i="1" dirty="0">
                <a:sym typeface="Wingdings" pitchFamily="2" charset="2"/>
              </a:rPr>
              <a:t>&gt;=</a:t>
            </a:r>
            <a:r>
              <a:rPr lang="en-US" sz="1600" dirty="0">
                <a:sym typeface="Wingdings" pitchFamily="2" charset="2"/>
              </a:rPr>
              <a:t>0.3 GeV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1600" dirty="0">
              <a:sym typeface="Wingdings" pitchFamily="2" charset="2"/>
            </a:endParaRPr>
          </a:p>
          <a:p>
            <a:r>
              <a:rPr lang="en-US" sz="1600" i="1" dirty="0">
                <a:sym typeface="Wingdings" pitchFamily="2" charset="2"/>
              </a:rPr>
              <a:t>P</a:t>
            </a:r>
            <a:r>
              <a:rPr lang="en-US" sz="1600" i="1" baseline="-25000" dirty="0">
                <a:sym typeface="Wingdings" pitchFamily="2" charset="2"/>
              </a:rPr>
              <a:t>T</a:t>
            </a:r>
            <a:r>
              <a:rPr lang="en-US" sz="1600" dirty="0">
                <a:sym typeface="Wingdings" pitchFamily="2" charset="2"/>
              </a:rPr>
              <a:t> dependence very similar for all 4 cases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Relevant for CSV/ISV tests in previous results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i="1" dirty="0">
                <a:sym typeface="Wingdings" pitchFamily="2" charset="2"/>
              </a:rPr>
              <a:t>c</a:t>
            </a:r>
            <a:r>
              <a:rPr lang="en-US" sz="1600" i="1" dirty="0"/>
              <a:t>os(</a:t>
            </a:r>
            <a:r>
              <a:rPr lang="en-US" sz="1600" i="1" dirty="0">
                <a:latin typeface="Symbol" pitchFamily="2" charset="2"/>
              </a:rPr>
              <a:t>f</a:t>
            </a:r>
            <a:r>
              <a:rPr lang="en-US" sz="1600" i="1" dirty="0"/>
              <a:t>)</a:t>
            </a:r>
            <a:r>
              <a:rPr lang="en-US" sz="1600" dirty="0"/>
              <a:t> dependence very different from Cahn effect expectation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ym typeface="Wingdings" pitchFamily="2" charset="2"/>
              </a:rPr>
              <a:t>This term involves L-T interference – perhaps suggest larger than expected longitudinal contribution?</a:t>
            </a:r>
          </a:p>
          <a:p>
            <a:endParaRPr lang="en-US" sz="1600" dirty="0">
              <a:sym typeface="Wingdings" pitchFamily="2" charset="2"/>
            </a:endParaRPr>
          </a:p>
          <a:p>
            <a:r>
              <a:rPr lang="en-US" sz="1600" i="1" dirty="0">
                <a:sym typeface="Wingdings" pitchFamily="2" charset="2"/>
              </a:rPr>
              <a:t>c</a:t>
            </a:r>
            <a:r>
              <a:rPr lang="en-US" sz="1600" i="1" dirty="0"/>
              <a:t>os(2</a:t>
            </a:r>
            <a:r>
              <a:rPr lang="en-US" sz="1600" i="1" dirty="0">
                <a:latin typeface="Symbol" pitchFamily="2" charset="2"/>
              </a:rPr>
              <a:t>f</a:t>
            </a:r>
            <a:r>
              <a:rPr lang="en-US" sz="1600" i="1" dirty="0"/>
              <a:t>)</a:t>
            </a:r>
            <a:r>
              <a:rPr lang="en-US" sz="1600" dirty="0"/>
              <a:t> term appears non-zero and positive for p/d </a:t>
            </a:r>
            <a:r>
              <a:rPr lang="en-US" sz="1600" dirty="0">
                <a:latin typeface="Symbol" pitchFamily="2" charset="2"/>
              </a:rPr>
              <a:t>p</a:t>
            </a:r>
            <a:r>
              <a:rPr lang="en-US" sz="1600" baseline="30000" dirty="0"/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7E0550-73FF-2BCB-5EB2-FD1DD3B555B2}"/>
              </a:ext>
            </a:extLst>
          </p:cNvPr>
          <p:cNvSpPr txBox="1"/>
          <p:nvPr/>
        </p:nvSpPr>
        <p:spPr>
          <a:xfrm>
            <a:off x="9130856" y="6316052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 courtesy Peter Bosted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A5C7B-6BC8-13F3-C901-B9C34D3F9E47}"/>
              </a:ext>
            </a:extLst>
          </p:cNvPr>
          <p:cNvSpPr txBox="1"/>
          <p:nvPr/>
        </p:nvSpPr>
        <p:spPr>
          <a:xfrm>
            <a:off x="2078401" y="6285274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</a:t>
            </a:r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dirty="0"/>
              <a:t> provides improved constraints for global fits</a:t>
            </a:r>
          </a:p>
        </p:txBody>
      </p:sp>
    </p:spTree>
    <p:extLst>
      <p:ext uri="{BB962C8B-B14F-4D97-AF65-F5344CB8AC3E}">
        <p14:creationId xmlns:p14="http://schemas.microsoft.com/office/powerpoint/2010/main" val="136152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D665-84F9-5D20-B471-4DFA4F3E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Extended </a:t>
            </a:r>
            <a:r>
              <a:rPr lang="en-US" i="1" dirty="0">
                <a:solidFill>
                  <a:schemeClr val="accent2"/>
                </a:solidFill>
              </a:rPr>
              <a:t>P</a:t>
            </a:r>
            <a:r>
              <a:rPr lang="en-US" i="1" baseline="-25000" dirty="0">
                <a:solidFill>
                  <a:schemeClr val="accent2"/>
                </a:solidFill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 Dependence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C4FD4-F1A6-CCD2-AA56-D470FBB84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4" t="8749" r="3424" b="9568"/>
          <a:stretch/>
        </p:blipFill>
        <p:spPr>
          <a:xfrm rot="16200000">
            <a:off x="6271637" y="732406"/>
            <a:ext cx="4947633" cy="6294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AC474-69AC-E5F1-EFE3-C4FCF365DCF9}"/>
              </a:ext>
            </a:extLst>
          </p:cNvPr>
          <p:cNvSpPr txBox="1"/>
          <p:nvPr/>
        </p:nvSpPr>
        <p:spPr>
          <a:xfrm>
            <a:off x="8944454" y="6353358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 courtesy Peter Bosted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B8490-CB60-7D61-CB53-15F135F811BF}"/>
              </a:ext>
            </a:extLst>
          </p:cNvPr>
          <p:cNvSpPr txBox="1"/>
          <p:nvPr/>
        </p:nvSpPr>
        <p:spPr>
          <a:xfrm>
            <a:off x="230819" y="1518082"/>
            <a:ext cx="5367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HMS+SHMS does not have complete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 coverage at large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Can look at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for a “slice” in </a:t>
            </a:r>
            <a:r>
              <a:rPr lang="en-US" dirty="0">
                <a:latin typeface="Symbol" pitchFamily="2" charset="2"/>
              </a:rPr>
              <a:t>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0FF3F-1499-71A6-4DDC-99554D1BE019}"/>
              </a:ext>
            </a:extLst>
          </p:cNvPr>
          <p:cNvCxnSpPr/>
          <p:nvPr/>
        </p:nvCxnSpPr>
        <p:spPr>
          <a:xfrm>
            <a:off x="440595" y="3066194"/>
            <a:ext cx="34622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075F68-BA6A-ADED-38C6-29083A1C82AA}"/>
              </a:ext>
            </a:extLst>
          </p:cNvPr>
          <p:cNvCxnSpPr/>
          <p:nvPr/>
        </p:nvCxnSpPr>
        <p:spPr>
          <a:xfrm>
            <a:off x="440595" y="3293013"/>
            <a:ext cx="346229" cy="0"/>
          </a:xfrm>
          <a:prstGeom prst="line">
            <a:avLst/>
          </a:prstGeom>
          <a:ln>
            <a:solidFill>
              <a:srgbClr val="0027A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BA9934-8CE0-CFAF-FA1C-23CFDE36BBAB}"/>
              </a:ext>
            </a:extLst>
          </p:cNvPr>
          <p:cNvCxnSpPr/>
          <p:nvPr/>
        </p:nvCxnSpPr>
        <p:spPr>
          <a:xfrm>
            <a:off x="440595" y="3501200"/>
            <a:ext cx="34622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4ABCB0-3DB2-C314-2084-4DF56BA129B9}"/>
              </a:ext>
            </a:extLst>
          </p:cNvPr>
          <p:cNvCxnSpPr/>
          <p:nvPr/>
        </p:nvCxnSpPr>
        <p:spPr>
          <a:xfrm>
            <a:off x="436485" y="3733499"/>
            <a:ext cx="346229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378DDAD-FAA6-1C27-CD12-1343557AB5BA}"/>
              </a:ext>
            </a:extLst>
          </p:cNvPr>
          <p:cNvSpPr/>
          <p:nvPr/>
        </p:nvSpPr>
        <p:spPr>
          <a:xfrm>
            <a:off x="1824743" y="2962567"/>
            <a:ext cx="346229" cy="9410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425CD3-601E-4CAC-C283-84FD4058CDB9}"/>
              </a:ext>
            </a:extLst>
          </p:cNvPr>
          <p:cNvSpPr txBox="1"/>
          <p:nvPr/>
        </p:nvSpPr>
        <p:spPr>
          <a:xfrm>
            <a:off x="2279694" y="3244334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parameter fit for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&lt;0.25 GeV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6A61B-2884-3CA9-FDCD-E8A40A5C176A}"/>
              </a:ext>
            </a:extLst>
          </p:cNvPr>
          <p:cNvCxnSpPr/>
          <p:nvPr/>
        </p:nvCxnSpPr>
        <p:spPr>
          <a:xfrm>
            <a:off x="440595" y="4239526"/>
            <a:ext cx="3462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5AF58C-3228-A7A2-C430-286BC4262D8D}"/>
              </a:ext>
            </a:extLst>
          </p:cNvPr>
          <p:cNvCxnSpPr/>
          <p:nvPr/>
        </p:nvCxnSpPr>
        <p:spPr>
          <a:xfrm>
            <a:off x="440595" y="4466345"/>
            <a:ext cx="346229" cy="0"/>
          </a:xfrm>
          <a:prstGeom prst="line">
            <a:avLst/>
          </a:prstGeom>
          <a:ln>
            <a:solidFill>
              <a:srgbClr val="0027AC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EBF488-2E87-19B9-0DDF-81262D453702}"/>
              </a:ext>
            </a:extLst>
          </p:cNvPr>
          <p:cNvCxnSpPr/>
          <p:nvPr/>
        </p:nvCxnSpPr>
        <p:spPr>
          <a:xfrm>
            <a:off x="440595" y="4674532"/>
            <a:ext cx="34622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460DF5-0EB3-90D1-28EA-303B9A4829A3}"/>
              </a:ext>
            </a:extLst>
          </p:cNvPr>
          <p:cNvCxnSpPr/>
          <p:nvPr/>
        </p:nvCxnSpPr>
        <p:spPr>
          <a:xfrm>
            <a:off x="436485" y="4906831"/>
            <a:ext cx="346229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EDF3EA4-F60D-41D4-4189-66DD70D7716A}"/>
              </a:ext>
            </a:extLst>
          </p:cNvPr>
          <p:cNvSpPr/>
          <p:nvPr/>
        </p:nvSpPr>
        <p:spPr>
          <a:xfrm>
            <a:off x="887765" y="4191247"/>
            <a:ext cx="346229" cy="9410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FACF6D-82B5-FB53-845F-E558EA400311}"/>
              </a:ext>
            </a:extLst>
          </p:cNvPr>
          <p:cNvSpPr txBox="1"/>
          <p:nvPr/>
        </p:nvSpPr>
        <p:spPr>
          <a:xfrm>
            <a:off x="1420427" y="4424755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parameter fit for all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4A390-1918-1BB1-F3BE-EE8950F82D53}"/>
              </a:ext>
            </a:extLst>
          </p:cNvPr>
          <p:cNvSpPr txBox="1"/>
          <p:nvPr/>
        </p:nvSpPr>
        <p:spPr>
          <a:xfrm>
            <a:off x="7528613" y="1080213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155 &lt; </a:t>
            </a:r>
            <a:r>
              <a:rPr lang="en-US" b="1" i="1" dirty="0">
                <a:latin typeface="Symbol" pitchFamily="2" charset="2"/>
              </a:rPr>
              <a:t>f</a:t>
            </a:r>
            <a:r>
              <a:rPr lang="en-US" b="1" dirty="0"/>
              <a:t> &lt;205 degrees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D92661-944E-4965-067C-2638AE2EBA22}"/>
              </a:ext>
            </a:extLst>
          </p:cNvPr>
          <p:cNvCxnSpPr/>
          <p:nvPr/>
        </p:nvCxnSpPr>
        <p:spPr>
          <a:xfrm>
            <a:off x="423660" y="5374060"/>
            <a:ext cx="346229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66816E-D252-8555-7E8D-44DE391143A4}"/>
              </a:ext>
            </a:extLst>
          </p:cNvPr>
          <p:cNvCxnSpPr/>
          <p:nvPr/>
        </p:nvCxnSpPr>
        <p:spPr>
          <a:xfrm>
            <a:off x="423660" y="5600879"/>
            <a:ext cx="346229" cy="0"/>
          </a:xfrm>
          <a:prstGeom prst="line">
            <a:avLst/>
          </a:prstGeom>
          <a:ln>
            <a:solidFill>
              <a:srgbClr val="0027AC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AF92E5-A435-B7A9-B7B1-100A639F1B1B}"/>
              </a:ext>
            </a:extLst>
          </p:cNvPr>
          <p:cNvCxnSpPr/>
          <p:nvPr/>
        </p:nvCxnSpPr>
        <p:spPr>
          <a:xfrm>
            <a:off x="423660" y="5809066"/>
            <a:ext cx="346229" cy="0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258CC3-5FB8-35BC-420B-882740C2D3CB}"/>
              </a:ext>
            </a:extLst>
          </p:cNvPr>
          <p:cNvCxnSpPr/>
          <p:nvPr/>
        </p:nvCxnSpPr>
        <p:spPr>
          <a:xfrm>
            <a:off x="419550" y="6041365"/>
            <a:ext cx="346229" cy="0"/>
          </a:xfrm>
          <a:prstGeom prst="line">
            <a:avLst/>
          </a:prstGeom>
          <a:ln>
            <a:solidFill>
              <a:srgbClr val="00B05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id="{D752B451-0D62-BF09-71B9-7D5063F916EB}"/>
              </a:ext>
            </a:extLst>
          </p:cNvPr>
          <p:cNvSpPr/>
          <p:nvPr/>
        </p:nvSpPr>
        <p:spPr>
          <a:xfrm>
            <a:off x="870830" y="5325781"/>
            <a:ext cx="346229" cy="9410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97509F-AD8F-8A23-5B45-7A10B80F30F1}"/>
              </a:ext>
            </a:extLst>
          </p:cNvPr>
          <p:cNvSpPr txBox="1"/>
          <p:nvPr/>
        </p:nvSpPr>
        <p:spPr>
          <a:xfrm>
            <a:off x="1403492" y="5559289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parameter fit for all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06E524-1AF0-34A1-96C7-6CEE30302382}"/>
              </a:ext>
            </a:extLst>
          </p:cNvPr>
          <p:cNvSpPr txBox="1"/>
          <p:nvPr/>
        </p:nvSpPr>
        <p:spPr>
          <a:xfrm>
            <a:off x="844200" y="2931891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Z=0.35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5EE1BC-2B5D-8D64-2648-FFF500141A94}"/>
              </a:ext>
            </a:extLst>
          </p:cNvPr>
          <p:cNvSpPr txBox="1"/>
          <p:nvPr/>
        </p:nvSpPr>
        <p:spPr>
          <a:xfrm>
            <a:off x="837017" y="3154113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7AC"/>
                </a:solidFill>
              </a:rPr>
              <a:t>Z=0.45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47E40-9F23-728F-A621-E3F00215D431}"/>
              </a:ext>
            </a:extLst>
          </p:cNvPr>
          <p:cNvSpPr txBox="1"/>
          <p:nvPr/>
        </p:nvSpPr>
        <p:spPr>
          <a:xfrm>
            <a:off x="842198" y="3366344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Z=0.55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18EF05-1122-643D-7BB1-B9918B82545E}"/>
              </a:ext>
            </a:extLst>
          </p:cNvPr>
          <p:cNvSpPr txBox="1"/>
          <p:nvPr/>
        </p:nvSpPr>
        <p:spPr>
          <a:xfrm>
            <a:off x="837016" y="3575016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Z=0.65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E26C2C-9B5F-2888-BA2B-41C26A30006B}"/>
              </a:ext>
            </a:extLst>
          </p:cNvPr>
          <p:cNvSpPr txBox="1"/>
          <p:nvPr/>
        </p:nvSpPr>
        <p:spPr>
          <a:xfrm rot="19351720">
            <a:off x="6666766" y="3044279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67EFC9-156E-A0D6-C310-A1B7CC117173}"/>
              </a:ext>
            </a:extLst>
          </p:cNvPr>
          <p:cNvSpPr txBox="1"/>
          <p:nvPr/>
        </p:nvSpPr>
        <p:spPr>
          <a:xfrm>
            <a:off x="3474193" y="636662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Paper draft in progress</a:t>
            </a:r>
          </a:p>
        </p:txBody>
      </p:sp>
    </p:spTree>
    <p:extLst>
      <p:ext uri="{BB962C8B-B14F-4D97-AF65-F5344CB8AC3E}">
        <p14:creationId xmlns:p14="http://schemas.microsoft.com/office/powerpoint/2010/main" val="215489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5649-9853-8282-978C-53F54CAE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Charge Symmetry Violation in Quark PDFs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A734E-AE7C-6351-1452-D43BC785042C}"/>
              </a:ext>
            </a:extLst>
          </p:cNvPr>
          <p:cNvSpPr txBox="1"/>
          <p:nvPr/>
        </p:nvSpPr>
        <p:spPr>
          <a:xfrm>
            <a:off x="9044648" y="2740014"/>
            <a:ext cx="2457724" cy="369332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charset="2"/>
                <a:cs typeface="Symbol" charset="2"/>
              </a:rPr>
              <a:t>d</a:t>
            </a:r>
            <a:r>
              <a:rPr lang="en-US" i="1" dirty="0"/>
              <a:t>d=d</a:t>
            </a:r>
            <a:r>
              <a:rPr lang="en-US" i="1" baseline="30000" dirty="0"/>
              <a:t>p</a:t>
            </a:r>
            <a:r>
              <a:rPr lang="en-US" i="1" dirty="0"/>
              <a:t>-u</a:t>
            </a:r>
            <a:r>
              <a:rPr lang="en-US" i="1" baseline="30000" dirty="0"/>
              <a:t>n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>
                <a:latin typeface="Symbol" charset="2"/>
                <a:cs typeface="Symbol" charset="2"/>
              </a:rPr>
              <a:t>d</a:t>
            </a:r>
            <a:r>
              <a:rPr lang="en-US" i="1" dirty="0"/>
              <a:t>u=u</a:t>
            </a:r>
            <a:r>
              <a:rPr lang="en-US" i="1" baseline="30000" dirty="0"/>
              <a:t>p</a:t>
            </a:r>
            <a:r>
              <a:rPr lang="en-US" i="1" dirty="0"/>
              <a:t>-d</a:t>
            </a:r>
            <a:r>
              <a:rPr lang="en-US" i="1" baseline="30000" dirty="0"/>
              <a:t>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7FAAA-091D-B9E9-84AF-AAE259642765}"/>
              </a:ext>
            </a:extLst>
          </p:cNvPr>
          <p:cNvSpPr txBox="1"/>
          <p:nvPr/>
        </p:nvSpPr>
        <p:spPr>
          <a:xfrm>
            <a:off x="1343488" y="1244140"/>
            <a:ext cx="929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of </a:t>
            </a:r>
            <a:r>
              <a:rPr lang="en-US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="1" i="1" baseline="30000" dirty="0">
                <a:solidFill>
                  <a:srgbClr val="FF0000"/>
                </a:solidFill>
              </a:rPr>
              <a:t>+</a:t>
            </a:r>
            <a:r>
              <a:rPr lang="en-US" b="1" i="1" dirty="0">
                <a:solidFill>
                  <a:srgbClr val="FF0000"/>
                </a:solidFill>
              </a:rPr>
              <a:t>/</a:t>
            </a:r>
            <a:r>
              <a:rPr lang="en-US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="1" i="1" baseline="30000" dirty="0">
                <a:solidFill>
                  <a:srgbClr val="FF0000"/>
                </a:solidFill>
              </a:rPr>
              <a:t>-</a:t>
            </a:r>
            <a:r>
              <a:rPr lang="en-US" dirty="0"/>
              <a:t> cross sections from isoscalar target sensitive to CSV quark distributions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D6A5-EA63-A6D2-ADDE-914739B7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28" y="2536352"/>
            <a:ext cx="2402218" cy="776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E7DDA-1CAF-FF7B-0A07-E74AD72E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245" y="1778303"/>
            <a:ext cx="5685408" cy="407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81309C-820D-88C8-D38D-282876E531E4}"/>
              </a:ext>
            </a:extLst>
          </p:cNvPr>
          <p:cNvSpPr txBox="1"/>
          <p:nvPr/>
        </p:nvSpPr>
        <p:spPr>
          <a:xfrm>
            <a:off x="3506679" y="265234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</a:t>
            </a:r>
            <a:r>
              <a:rPr lang="en-US" i="1" dirty="0"/>
              <a:t>z</a:t>
            </a:r>
            <a:r>
              <a:rPr lang="en-US" dirty="0"/>
              <a:t>)=</a:t>
            </a:r>
            <a:r>
              <a:rPr lang="en-US" i="1" dirty="0"/>
              <a:t>D</a:t>
            </a:r>
            <a:r>
              <a:rPr lang="en-US" i="1" baseline="30000" dirty="0"/>
              <a:t>-</a:t>
            </a:r>
            <a:r>
              <a:rPr lang="en-US" i="1" dirty="0"/>
              <a:t>(z)/D</a:t>
            </a:r>
            <a:r>
              <a:rPr lang="en-US" i="1" baseline="30000" dirty="0"/>
              <a:t>+</a:t>
            </a:r>
            <a:r>
              <a:rPr lang="en-US" i="1" dirty="0"/>
              <a:t>(z)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E3DABE-2545-2F24-E8B7-45BB313D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546" y="2566832"/>
            <a:ext cx="3022107" cy="698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ACA244-A175-9174-331C-FC01FEA8FB63}"/>
              </a:ext>
            </a:extLst>
          </p:cNvPr>
          <p:cNvSpPr txBox="1"/>
          <p:nvPr/>
        </p:nvSpPr>
        <p:spPr>
          <a:xfrm>
            <a:off x="8942791" y="17633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42FF60"/>
                </a:solidFill>
              </a:rPr>
              <a:t>B(</a:t>
            </a:r>
            <a:r>
              <a:rPr lang="en-US" i="1" dirty="0" err="1">
                <a:solidFill>
                  <a:srgbClr val="42FF60"/>
                </a:solidFill>
              </a:rPr>
              <a:t>x,z</a:t>
            </a:r>
            <a:r>
              <a:rPr lang="en-US" i="1" dirty="0">
                <a:solidFill>
                  <a:srgbClr val="42FF60"/>
                </a:solidFill>
              </a:rPr>
              <a:t>)</a:t>
            </a:r>
            <a:r>
              <a:rPr lang="en-US" dirty="0">
                <a:solidFill>
                  <a:srgbClr val="42FF60"/>
                </a:solidFill>
              </a:rPr>
              <a:t> </a:t>
            </a:r>
            <a:r>
              <a:rPr lang="en-US" dirty="0"/>
              <a:t>from PDFs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D2B157-660B-F13A-D943-209308287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88" y="3965379"/>
            <a:ext cx="3518101" cy="804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7E2DF6-641A-E84D-A084-CD371137FC8F}"/>
              </a:ext>
            </a:extLst>
          </p:cNvPr>
          <p:cNvSpPr txBox="1"/>
          <p:nvPr/>
        </p:nvSpPr>
        <p:spPr>
          <a:xfrm>
            <a:off x="5360367" y="418304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AFA798-2A30-CD39-2A60-267EC825D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693" y="3990526"/>
            <a:ext cx="1496863" cy="8046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22B714-BF8C-F1EA-EE66-43F4D4A5DA5E}"/>
              </a:ext>
            </a:extLst>
          </p:cNvPr>
          <p:cNvSpPr txBox="1"/>
          <p:nvPr/>
        </p:nvSpPr>
        <p:spPr>
          <a:xfrm>
            <a:off x="1634987" y="4921751"/>
            <a:ext cx="83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Assumes factorization in SIDIS process, no (or small) ISV/CSV in fragmentation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1848F4-06F2-762F-73F8-70EEA7809B86}"/>
              </a:ext>
            </a:extLst>
          </p:cNvPr>
          <p:cNvSpPr txBox="1"/>
          <p:nvPr/>
        </p:nvSpPr>
        <p:spPr>
          <a:xfrm>
            <a:off x="1491242" y="5732779"/>
            <a:ext cx="909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7AC"/>
                </a:solidFill>
              </a:rPr>
              <a:t>E12-09-002</a:t>
            </a:r>
            <a:r>
              <a:rPr lang="en-US" dirty="0"/>
              <a:t> measured SIDIS charged pion ratios from deuterium for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dirty="0"/>
              <a:t>=4, 4.5, 5 GeV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>
                <a:sym typeface="Wingdings" pitchFamily="2" charset="2"/>
              </a:rPr>
              <a:t> Range of </a:t>
            </a: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 at each </a:t>
            </a:r>
            <a:r>
              <a:rPr lang="en-US" i="1" dirty="0">
                <a:sym typeface="Wingdings" pitchFamily="2" charset="2"/>
              </a:rPr>
              <a:t>Q</a:t>
            </a:r>
            <a:r>
              <a:rPr lang="en-US" i="1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, range of </a:t>
            </a:r>
            <a:r>
              <a:rPr lang="en-US" i="1" dirty="0">
                <a:sym typeface="Wingdings" pitchFamily="2" charset="2"/>
              </a:rPr>
              <a:t>z</a:t>
            </a:r>
            <a:r>
              <a:rPr lang="en-US" dirty="0">
                <a:sym typeface="Wingdings" pitchFamily="2" charset="2"/>
              </a:rPr>
              <a:t> for each </a:t>
            </a:r>
            <a:r>
              <a:rPr lang="en-US" i="1" dirty="0">
                <a:sym typeface="Wingdings" pitchFamily="2" charset="2"/>
              </a:rPr>
              <a:t>(x, Q</a:t>
            </a:r>
            <a:r>
              <a:rPr lang="en-US" i="1" baseline="30000" dirty="0">
                <a:sym typeface="Wingdings" pitchFamily="2" charset="2"/>
              </a:rPr>
              <a:t>2</a:t>
            </a:r>
            <a:r>
              <a:rPr lang="en-US" i="1" dirty="0">
                <a:sym typeface="Wingdings" pitchFamily="2" charset="2"/>
              </a:rPr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6360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23B-2D22-A23C-F161-0ECB8D0F2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Charge Symmetry Violation in Quark PDFs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A5630-0910-B4AB-2086-39B81F75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215" y="3559945"/>
            <a:ext cx="4690739" cy="3127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399B3E-5405-49F9-118D-1B548454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35" y="1313787"/>
            <a:ext cx="3820795" cy="2011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0443E-F056-3E6D-6606-B78C97B1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230" y="1286375"/>
            <a:ext cx="3820795" cy="2011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4A607-2570-D12D-6EF6-D452F2D21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025" y="1313787"/>
            <a:ext cx="3820795" cy="20116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E6AE32-8793-9B09-E633-7E4D85F0A28C}"/>
              </a:ext>
            </a:extLst>
          </p:cNvPr>
          <p:cNvSpPr txBox="1"/>
          <p:nvPr/>
        </p:nvSpPr>
        <p:spPr>
          <a:xfrm>
            <a:off x="1420015" y="330027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=4 GeV</a:t>
            </a:r>
            <a:r>
              <a:rPr lang="en-US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ADEE4-3D5C-9125-8F89-B9C5DFA58E9B}"/>
              </a:ext>
            </a:extLst>
          </p:cNvPr>
          <p:cNvSpPr txBox="1"/>
          <p:nvPr/>
        </p:nvSpPr>
        <p:spPr>
          <a:xfrm>
            <a:off x="5240810" y="330027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=4.5 GeV</a:t>
            </a:r>
            <a:r>
              <a:rPr lang="en-US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DDDB5-6DCA-D32D-5FA2-3607347F3F19}"/>
              </a:ext>
            </a:extLst>
          </p:cNvPr>
          <p:cNvSpPr txBox="1"/>
          <p:nvPr/>
        </p:nvSpPr>
        <p:spPr>
          <a:xfrm>
            <a:off x="9117712" y="3375279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=5 GeV</a:t>
            </a:r>
            <a:r>
              <a:rPr lang="en-US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F5F13-9B99-2460-8DC0-CD8E69DFBD22}"/>
              </a:ext>
            </a:extLst>
          </p:cNvPr>
          <p:cNvSpPr txBox="1"/>
          <p:nvPr/>
        </p:nvSpPr>
        <p:spPr>
          <a:xfrm>
            <a:off x="4883783" y="1005831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30000" dirty="0" err="1"/>
              <a:t>d</a:t>
            </a:r>
            <a:r>
              <a:rPr lang="en-US" baseline="-25000" dirty="0" err="1"/>
              <a:t>meas</a:t>
            </a:r>
            <a:r>
              <a:rPr lang="en-US" baseline="-25000" dirty="0"/>
              <a:t> </a:t>
            </a:r>
            <a:r>
              <a:rPr lang="en-US" dirty="0"/>
              <a:t> vs. </a:t>
            </a:r>
            <a:r>
              <a:rPr lang="en-US" i="1" dirty="0"/>
              <a:t>z</a:t>
            </a:r>
            <a:endParaRPr lang="en-US" i="1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E2E9AA-8F5E-5E8F-DDFA-E11AF674CB4C}"/>
              </a:ext>
            </a:extLst>
          </p:cNvPr>
          <p:cNvSpPr txBox="1"/>
          <p:nvPr/>
        </p:nvSpPr>
        <p:spPr>
          <a:xfrm>
            <a:off x="7297471" y="4200194"/>
            <a:ext cx="4281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Quark CSV results from E12-09-002</a:t>
            </a:r>
          </a:p>
          <a:p>
            <a:endParaRPr lang="en-US" dirty="0"/>
          </a:p>
          <a:p>
            <a:r>
              <a:rPr lang="en-US" dirty="0"/>
              <a:t>CSV term extracted from fit of the form: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5E3F07-D92E-D89F-EAC0-12BC3CC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025" y="5193850"/>
            <a:ext cx="3603734" cy="350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86FDB3-5603-6F84-1EBE-5C2F93A4C7C7}"/>
              </a:ext>
            </a:extLst>
          </p:cNvPr>
          <p:cNvSpPr txBox="1"/>
          <p:nvPr/>
        </p:nvSpPr>
        <p:spPr>
          <a:xfrm>
            <a:off x="163435" y="4225558"/>
            <a:ext cx="284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</a:t>
            </a:r>
            <a:r>
              <a:rPr lang="en-US" i="1" dirty="0"/>
              <a:t>z</a:t>
            </a:r>
            <a:r>
              <a:rPr lang="en-US" dirty="0"/>
              <a:t>) from fit to Hall C data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Impact from global FF fits was also explored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947CAD-2D4E-6348-7C2A-6346B68FC1C3}"/>
              </a:ext>
            </a:extLst>
          </p:cNvPr>
          <p:cNvSpPr txBox="1"/>
          <p:nvPr/>
        </p:nvSpPr>
        <p:spPr>
          <a:xfrm rot="19351720">
            <a:off x="3508568" y="2672492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359435-D0FA-B063-D813-A8DD76BC394D}"/>
              </a:ext>
            </a:extLst>
          </p:cNvPr>
          <p:cNvSpPr txBox="1"/>
          <p:nvPr/>
        </p:nvSpPr>
        <p:spPr>
          <a:xfrm>
            <a:off x="7592954" y="6014510"/>
            <a:ext cx="375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Shuo</a:t>
            </a:r>
            <a:r>
              <a:rPr lang="en-US" sz="1600" i="1" dirty="0"/>
              <a:t> Jia thesis, paper draft in progress</a:t>
            </a:r>
          </a:p>
        </p:txBody>
      </p:sp>
    </p:spTree>
    <p:extLst>
      <p:ext uri="{BB962C8B-B14F-4D97-AF65-F5344CB8AC3E}">
        <p14:creationId xmlns:p14="http://schemas.microsoft.com/office/powerpoint/2010/main" val="419342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E0AD-D0F0-2DCF-D97B-005513FD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Hall C (near) Future: Measurement of R</a:t>
            </a:r>
            <a:r>
              <a:rPr lang="en-US" baseline="-25000" dirty="0">
                <a:solidFill>
                  <a:schemeClr val="accent2"/>
                </a:solidFill>
              </a:rPr>
              <a:t>SIDIS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9A663-2D77-00ED-2A47-E582FD58DB80}"/>
              </a:ext>
            </a:extLst>
          </p:cNvPr>
          <p:cNvSpPr txBox="1"/>
          <p:nvPr/>
        </p:nvSpPr>
        <p:spPr>
          <a:xfrm>
            <a:off x="434635" y="1015492"/>
            <a:ext cx="10972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E12-06-104</a:t>
            </a:r>
            <a:r>
              <a:rPr lang="en-US" sz="2000" b="1" dirty="0">
                <a:latin typeface="Calibri" pitchFamily="34" charset="0"/>
              </a:rPr>
              <a:t>: </a:t>
            </a:r>
            <a:r>
              <a:rPr lang="en-US" sz="2000" b="1" dirty="0"/>
              <a:t>Measurement of the Ratio R=</a:t>
            </a:r>
            <a:r>
              <a:rPr lang="en-US" sz="2000" b="1" dirty="0" err="1">
                <a:latin typeface="Symbol" pitchFamily="2" charset="2"/>
              </a:rPr>
              <a:t>s</a:t>
            </a:r>
            <a:r>
              <a:rPr lang="en-US" sz="2000" b="1" baseline="-25000" dirty="0" err="1"/>
              <a:t>L</a:t>
            </a:r>
            <a:r>
              <a:rPr lang="en-US" sz="2000" b="1" dirty="0"/>
              <a:t>/</a:t>
            </a:r>
            <a:r>
              <a:rPr lang="en-US" sz="2000" b="1" dirty="0" err="1">
                <a:latin typeface="Symbol" pitchFamily="2" charset="2"/>
              </a:rPr>
              <a:t>s</a:t>
            </a:r>
            <a:r>
              <a:rPr lang="en-US" sz="2000" b="1" baseline="-25000" dirty="0" err="1"/>
              <a:t>T</a:t>
            </a:r>
            <a:r>
              <a:rPr lang="en-US" sz="2000" b="1" dirty="0"/>
              <a:t> in Semi-Inclusive Deep-Inelastic Scattering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FBA69C-B859-896F-7B07-711B6340DD95}"/>
              </a:ext>
            </a:extLst>
          </p:cNvPr>
          <p:cNvSpPr/>
          <p:nvPr/>
        </p:nvSpPr>
        <p:spPr>
          <a:xfrm>
            <a:off x="7392607" y="1517701"/>
            <a:ext cx="3581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 = </a:t>
            </a:r>
            <a:r>
              <a:rPr lang="en-US" b="1" dirty="0" err="1">
                <a:latin typeface="Symbol" pitchFamily="18" charset="2"/>
              </a:rPr>
              <a:t>s</a:t>
            </a:r>
            <a:r>
              <a:rPr lang="en-US" b="1" baseline="-25000" dirty="0" err="1"/>
              <a:t>L</a:t>
            </a:r>
            <a:r>
              <a:rPr lang="en-US" b="1" dirty="0"/>
              <a:t>/</a:t>
            </a:r>
            <a:r>
              <a:rPr lang="en-US" b="1" dirty="0" err="1">
                <a:latin typeface="Symbol" pitchFamily="18" charset="2"/>
              </a:rPr>
              <a:t>s</a:t>
            </a:r>
            <a:r>
              <a:rPr lang="en-US" b="1" baseline="-25000" dirty="0" err="1"/>
              <a:t>T</a:t>
            </a:r>
            <a:r>
              <a:rPr lang="en-US" b="1" dirty="0"/>
              <a:t> in SIDIS (ep </a:t>
            </a:r>
            <a:r>
              <a:rPr lang="en-US" b="1" dirty="0">
                <a:sym typeface="Wingdings" pitchFamily="2" charset="2"/>
              </a:rPr>
              <a:t> </a:t>
            </a:r>
            <a:r>
              <a:rPr lang="en-US" b="1" dirty="0" err="1">
                <a:sym typeface="Wingdings" pitchFamily="2" charset="2"/>
              </a:rPr>
              <a:t>e’</a:t>
            </a:r>
            <a:r>
              <a:rPr lang="en-US" b="1" dirty="0" err="1">
                <a:latin typeface="Symbol" pitchFamily="18" charset="2"/>
                <a:sym typeface="Wingdings" pitchFamily="2" charset="2"/>
              </a:rPr>
              <a:t>p</a:t>
            </a:r>
            <a:r>
              <a:rPr lang="en-US" b="1" baseline="30000" dirty="0">
                <a:sym typeface="Wingdings" pitchFamily="2" charset="2"/>
              </a:rPr>
              <a:t>+/-</a:t>
            </a:r>
            <a:r>
              <a:rPr lang="en-US" b="1" dirty="0">
                <a:sym typeface="Wingdings" pitchFamily="2" charset="2"/>
              </a:rPr>
              <a:t>X)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A12AC-407F-62CE-EA0F-6D9063D4372F}"/>
              </a:ext>
            </a:extLst>
          </p:cNvPr>
          <p:cNvSpPr/>
          <p:nvPr/>
        </p:nvSpPr>
        <p:spPr>
          <a:xfrm>
            <a:off x="203148" y="2623435"/>
            <a:ext cx="655546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E12-06-104 is will make precise measurements of R</a:t>
            </a:r>
            <a:r>
              <a:rPr lang="en-US" baseline="-25000" dirty="0"/>
              <a:t>SIDIS </a:t>
            </a:r>
            <a:r>
              <a:rPr lang="en-US" dirty="0"/>
              <a:t>in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i="1" dirty="0" err="1"/>
              <a:t>e+p</a:t>
            </a:r>
            <a:r>
              <a:rPr lang="en-US" i="1" dirty="0"/>
              <a:t> 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err="1">
                <a:sym typeface="Wingdings"/>
              </a:rPr>
              <a:t>e’+</a:t>
            </a:r>
            <a:r>
              <a:rPr lang="en-US" i="1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i="1" baseline="30000" dirty="0">
                <a:sym typeface="Wingdings"/>
              </a:rPr>
              <a:t>+/-</a:t>
            </a:r>
            <a:r>
              <a:rPr lang="en-US" i="1" dirty="0">
                <a:sym typeface="Wingdings"/>
              </a:rPr>
              <a:t>+X ,  </a:t>
            </a:r>
            <a:r>
              <a:rPr lang="en-US" i="1" dirty="0" err="1"/>
              <a:t>e+D</a:t>
            </a:r>
            <a:r>
              <a:rPr lang="en-US" i="1" dirty="0"/>
              <a:t> 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err="1">
                <a:sym typeface="Wingdings"/>
              </a:rPr>
              <a:t>e’+</a:t>
            </a:r>
            <a:r>
              <a:rPr lang="en-US" i="1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i="1" baseline="30000" dirty="0">
                <a:sym typeface="Wingdings"/>
              </a:rPr>
              <a:t>+/-</a:t>
            </a:r>
            <a:r>
              <a:rPr lang="en-US" i="1" dirty="0">
                <a:sym typeface="Wingdings"/>
              </a:rPr>
              <a:t>+X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rgbClr val="FF0000"/>
                </a:solidFill>
                <a:sym typeface="Wingdings"/>
              </a:rPr>
              <a:t>L-T separation requires excellent understanding of acceptance, control of point-to-point systematic errors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 Ideally suited to Hall C equipment at 12 GeV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2794C-33F4-1D5B-8070-DC9663151666}"/>
              </a:ext>
            </a:extLst>
          </p:cNvPr>
          <p:cNvSpPr txBox="1"/>
          <p:nvPr/>
        </p:nvSpPr>
        <p:spPr>
          <a:xfrm>
            <a:off x="203148" y="1588631"/>
            <a:ext cx="6456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Almost no existing data on </a:t>
            </a:r>
            <a:r>
              <a:rPr lang="en-US" sz="1800" dirty="0"/>
              <a:t>R=</a:t>
            </a: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baseline="-25000" dirty="0" err="1"/>
              <a:t>L</a:t>
            </a:r>
            <a:r>
              <a:rPr lang="en-US" sz="1800" dirty="0"/>
              <a:t>/</a:t>
            </a:r>
            <a:r>
              <a:rPr lang="en-US" sz="1800" dirty="0" err="1">
                <a:latin typeface="Symbol" pitchFamily="2" charset="2"/>
              </a:rPr>
              <a:t>s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 </a:t>
            </a:r>
            <a:r>
              <a:rPr lang="en-US" sz="1800" dirty="0"/>
              <a:t>in SIDIS (p and n)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Limited data from Cornell </a:t>
            </a:r>
          </a:p>
          <a:p>
            <a:r>
              <a:rPr lang="en-US" sz="1400" i="1" dirty="0">
                <a:sym typeface="Wingdings" pitchFamily="2" charset="2"/>
              </a:rPr>
              <a:t>[</a:t>
            </a:r>
            <a:r>
              <a:rPr lang="en-US" sz="1400" i="1" dirty="0" err="1">
                <a:sym typeface="Wingdings" pitchFamily="2" charset="2"/>
              </a:rPr>
              <a:t>Bebek</a:t>
            </a:r>
            <a:r>
              <a:rPr lang="en-US" sz="1400" i="1" dirty="0">
                <a:sym typeface="Wingdings" pitchFamily="2" charset="2"/>
              </a:rPr>
              <a:t> et al, PRL 34, 759 (1975), </a:t>
            </a:r>
            <a:r>
              <a:rPr lang="en-US" sz="1400" i="1" dirty="0"/>
              <a:t> PRL 37, 1525 (1976), PRD 15, 3085 (1977)]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1A334-9C3A-A2C1-403D-12C35423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17" y="1820164"/>
            <a:ext cx="5048210" cy="4848939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CD1BC24F-E40F-BFCB-C99C-CCB6AA53A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47" y="4634058"/>
            <a:ext cx="655546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Scans in </a:t>
            </a:r>
            <a:r>
              <a:rPr lang="en-US" i="1" dirty="0" err="1"/>
              <a:t>z</a:t>
            </a:r>
            <a:r>
              <a:rPr lang="en-US" dirty="0"/>
              <a:t> at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i="1" dirty="0"/>
              <a:t> = 2.0 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i="1" dirty="0"/>
              <a:t> = 0.2</a:t>
            </a:r>
            <a:r>
              <a:rPr lang="en-US" dirty="0"/>
              <a:t>) and </a:t>
            </a:r>
            <a:r>
              <a:rPr lang="en-US" i="1" dirty="0"/>
              <a:t>4.0</a:t>
            </a:r>
            <a:r>
              <a:rPr lang="en-US" dirty="0"/>
              <a:t> GeV</a:t>
            </a:r>
            <a:r>
              <a:rPr lang="en-US" baseline="30000" dirty="0"/>
              <a:t>2</a:t>
            </a:r>
            <a:r>
              <a:rPr lang="en-US" dirty="0"/>
              <a:t> (</a:t>
            </a:r>
            <a:r>
              <a:rPr lang="en-US" i="1" dirty="0" err="1"/>
              <a:t>x</a:t>
            </a:r>
            <a:r>
              <a:rPr lang="en-US" i="1" dirty="0"/>
              <a:t> = 0.4</a:t>
            </a:r>
            <a:r>
              <a:rPr lang="en-US" dirty="0"/>
              <a:t>) </a:t>
            </a:r>
            <a:r>
              <a:rPr lang="en-US" dirty="0">
                <a:sym typeface="Wingdings" pitchFamily="-112" charset="2"/>
              </a:rPr>
              <a:t> behavior of </a:t>
            </a:r>
            <a:r>
              <a:rPr lang="en-US" i="1" dirty="0" err="1">
                <a:latin typeface="Symbol" pitchFamily="-112" charset="2"/>
                <a:sym typeface="Wingdings" pitchFamily="-112" charset="2"/>
              </a:rPr>
              <a:t>s</a:t>
            </a:r>
            <a:r>
              <a:rPr lang="en-US" i="1" baseline="-25000" dirty="0" err="1">
                <a:sym typeface="Wingdings" pitchFamily="-112" charset="2"/>
              </a:rPr>
              <a:t>L</a:t>
            </a:r>
            <a:r>
              <a:rPr lang="en-US" i="1" dirty="0" err="1">
                <a:sym typeface="Wingdings" pitchFamily="-112" charset="2"/>
              </a:rPr>
              <a:t>/</a:t>
            </a:r>
            <a:r>
              <a:rPr lang="en-US" i="1" dirty="0" err="1">
                <a:latin typeface="Symbol" pitchFamily="-112" charset="2"/>
                <a:sym typeface="Wingdings" pitchFamily="-112" charset="2"/>
              </a:rPr>
              <a:t>s</a:t>
            </a:r>
            <a:r>
              <a:rPr lang="en-US" i="1" baseline="-25000" dirty="0" err="1">
                <a:sym typeface="Wingdings" pitchFamily="-112" charset="2"/>
              </a:rPr>
              <a:t>T</a:t>
            </a:r>
            <a:r>
              <a:rPr lang="en-US" i="1" dirty="0">
                <a:sym typeface="Wingdings" pitchFamily="-112" charset="2"/>
              </a:rPr>
              <a:t> </a:t>
            </a:r>
            <a:r>
              <a:rPr lang="en-US" dirty="0">
                <a:sym typeface="Wingdings" pitchFamily="-112" charset="2"/>
              </a:rPr>
              <a:t>for large </a:t>
            </a:r>
            <a:r>
              <a:rPr lang="en-US" dirty="0" err="1">
                <a:sym typeface="Wingdings" pitchFamily="-112" charset="2"/>
              </a:rPr>
              <a:t>z</a:t>
            </a:r>
            <a:r>
              <a:rPr lang="en-US" dirty="0">
                <a:sym typeface="Wingdings" pitchFamily="-112" charset="2"/>
              </a:rPr>
              <a:t>.</a:t>
            </a:r>
          </a:p>
          <a:p>
            <a:pPr marL="342900" indent="-342900">
              <a:buAutoNum type="arabicPeriod"/>
            </a:pPr>
            <a:r>
              <a:rPr lang="en-US" dirty="0"/>
              <a:t>Cover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i="1" dirty="0"/>
              <a:t> = 1.5 – 5.0 </a:t>
            </a:r>
            <a:r>
              <a:rPr lang="en-US" dirty="0"/>
              <a:t>GeV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both H and D at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i="1" dirty="0"/>
              <a:t> = 2 </a:t>
            </a:r>
            <a:r>
              <a:rPr lang="en-US" dirty="0"/>
              <a:t>GeV</a:t>
            </a:r>
            <a:r>
              <a:rPr lang="en-US" baseline="30000" dirty="0"/>
              <a:t>2</a:t>
            </a:r>
          </a:p>
          <a:p>
            <a:pPr marL="342900" indent="-342900">
              <a:buAutoNum type="arabicPeriod"/>
            </a:pPr>
            <a:r>
              <a:rPr lang="en-US" i="1" dirty="0" err="1"/>
              <a:t>p</a:t>
            </a:r>
            <a:r>
              <a:rPr lang="en-US" i="1" baseline="-25000" dirty="0" err="1"/>
              <a:t>T</a:t>
            </a:r>
            <a:r>
              <a:rPr lang="en-US" dirty="0"/>
              <a:t> up to ~ </a:t>
            </a:r>
            <a:r>
              <a:rPr lang="en-US" i="1" dirty="0"/>
              <a:t>1</a:t>
            </a:r>
            <a:r>
              <a:rPr lang="en-US" dirty="0"/>
              <a:t> GeV.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33C2A-1867-2328-A03C-190B5463921A}"/>
              </a:ext>
            </a:extLst>
          </p:cNvPr>
          <p:cNvSpPr txBox="1"/>
          <p:nvPr/>
        </p:nvSpPr>
        <p:spPr>
          <a:xfrm>
            <a:off x="2810852" y="5976554"/>
            <a:ext cx="3637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Expected to run in 2025</a:t>
            </a:r>
          </a:p>
        </p:txBody>
      </p:sp>
    </p:spTree>
    <p:extLst>
      <p:ext uri="{BB962C8B-B14F-4D97-AF65-F5344CB8AC3E}">
        <p14:creationId xmlns:p14="http://schemas.microsoft.com/office/powerpoint/2010/main" val="140252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EB84-34F8-01BA-9B21-B6CB117F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JLab SIDIS Program</a:t>
            </a:r>
          </a:p>
        </p:txBody>
      </p:sp>
      <p:pic>
        <p:nvPicPr>
          <p:cNvPr id="4" name="Picture 3" descr="kin_semi.pdf">
            <a:extLst>
              <a:ext uri="{FF2B5EF4-FFF2-40B4-BE49-F238E27FC236}">
                <a16:creationId xmlns:a16="http://schemas.microsoft.com/office/drawing/2014/main" id="{373EB9DF-F3A9-9DCB-6A32-930A650D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008" y="3666752"/>
            <a:ext cx="3703561" cy="2875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8BFCA9-4C4F-6FC3-B1E4-CDD61B157C58}"/>
              </a:ext>
            </a:extLst>
          </p:cNvPr>
          <p:cNvSpPr txBox="1"/>
          <p:nvPr/>
        </p:nvSpPr>
        <p:spPr>
          <a:xfrm>
            <a:off x="397329" y="910915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JLab has an extensive program of measurements in semi-inclusive DIS (SIDIS)</a:t>
            </a:r>
          </a:p>
          <a:p>
            <a:endParaRPr lang="en-US" sz="2000" dirty="0"/>
          </a:p>
          <a:p>
            <a:r>
              <a:rPr lang="en-US" sz="2000" dirty="0"/>
              <a:t>1D nucleon structure</a:t>
            </a:r>
          </a:p>
          <a:p>
            <a:pPr>
              <a:buFont typeface="Wingdings" charset="2"/>
              <a:buChar char="à"/>
            </a:pPr>
            <a:r>
              <a:rPr lang="en-US" sz="2000" dirty="0">
                <a:sym typeface="Wingdings"/>
              </a:rPr>
              <a:t> deconvolution of polarized PDFs</a:t>
            </a:r>
          </a:p>
          <a:p>
            <a:r>
              <a:rPr lang="en-US" sz="2000" dirty="0">
                <a:sym typeface="Wingdings"/>
              </a:rPr>
              <a:t> constraints on unpolarized sea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3D nucleon structure</a:t>
            </a:r>
          </a:p>
          <a:p>
            <a:r>
              <a:rPr lang="en-US" sz="2000" dirty="0">
                <a:sym typeface="Wingdings"/>
              </a:rPr>
              <a:t>Transverse degrees of freedom allow us to explore </a:t>
            </a:r>
            <a:r>
              <a:rPr lang="en-US" sz="2000" i="1" dirty="0" err="1">
                <a:sym typeface="Wingdings"/>
              </a:rPr>
              <a:t>k</a:t>
            </a:r>
            <a:r>
              <a:rPr lang="en-US" sz="2000" i="1" baseline="-25000" dirty="0" err="1">
                <a:sym typeface="Wingdings"/>
              </a:rPr>
              <a:t>T</a:t>
            </a:r>
            <a:r>
              <a:rPr lang="en-US" sz="2000" dirty="0">
                <a:sym typeface="Wingdings"/>
              </a:rPr>
              <a:t> dependence of quarks – access to orbital angular momentum</a:t>
            </a:r>
          </a:p>
          <a:p>
            <a:pPr>
              <a:buFont typeface="Wingdings" charset="2"/>
              <a:buChar char="à"/>
            </a:pPr>
            <a:r>
              <a:rPr lang="en-US" sz="2000" dirty="0">
                <a:sym typeface="Wingdings"/>
              </a:rPr>
              <a:t> </a:t>
            </a:r>
            <a:r>
              <a:rPr lang="en-US" sz="2000" dirty="0" err="1">
                <a:sym typeface="Wingdings"/>
              </a:rPr>
              <a:t>Transversity</a:t>
            </a:r>
            <a:r>
              <a:rPr lang="en-US" sz="2000" dirty="0">
                <a:sym typeface="Wingdings"/>
              </a:rPr>
              <a:t> distribution</a:t>
            </a:r>
          </a:p>
          <a:p>
            <a:r>
              <a:rPr lang="en-US" sz="2000" dirty="0">
                <a:sym typeface="Wingdings"/>
              </a:rPr>
              <a:t> Transverse Momentum Distributions (TMDs)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209F3-ABE6-197A-77E8-E7585F5553E7}"/>
              </a:ext>
            </a:extLst>
          </p:cNvPr>
          <p:cNvSpPr txBox="1"/>
          <p:nvPr/>
        </p:nvSpPr>
        <p:spPr>
          <a:xfrm>
            <a:off x="395909" y="5401572"/>
            <a:ext cx="586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 include measurements using longitudinal and transversely polarized targets, single (electron) spin asymmetries, hadron </a:t>
            </a:r>
          </a:p>
        </p:txBody>
      </p:sp>
      <p:pic>
        <p:nvPicPr>
          <p:cNvPr id="11" name="Picture 10" descr="pdf_table.pdf">
            <a:extLst>
              <a:ext uri="{FF2B5EF4-FFF2-40B4-BE49-F238E27FC236}">
                <a16:creationId xmlns:a16="http://schemas.microsoft.com/office/drawing/2014/main" id="{CF08C0B2-2D0C-120F-078F-EC41E7325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00" y="1275997"/>
            <a:ext cx="4617830" cy="1924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024CD7-3D8F-2439-1C99-1ED67D1703D6}"/>
              </a:ext>
            </a:extLst>
          </p:cNvPr>
          <p:cNvSpPr txBox="1"/>
          <p:nvPr/>
        </p:nvSpPr>
        <p:spPr>
          <a:xfrm>
            <a:off x="11108570" y="1291819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52BCBC-EF4E-413B-3AC7-701448F5348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0545417" y="1476485"/>
            <a:ext cx="5631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6BB03B-37BE-4548-D306-2B65D830299F}"/>
              </a:ext>
            </a:extLst>
          </p:cNvPr>
          <p:cNvSpPr txBox="1"/>
          <p:nvPr/>
        </p:nvSpPr>
        <p:spPr>
          <a:xfrm>
            <a:off x="6360807" y="3657032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CC0FDA-6D6C-2F54-543F-1F1303E92CE0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857435" y="3196645"/>
            <a:ext cx="0" cy="460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77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B922-87E2-5B64-E8D1-87C09CFF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Nuclear Dependence of R in SIDIS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BA3D7-EC14-A9E7-60E7-B0E28685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102" y="1714893"/>
            <a:ext cx="6125638" cy="4083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17B8D-FA41-7DD8-9713-D74EAE5D2224}"/>
              </a:ext>
            </a:extLst>
          </p:cNvPr>
          <p:cNvSpPr txBox="1"/>
          <p:nvPr/>
        </p:nvSpPr>
        <p:spPr>
          <a:xfrm>
            <a:off x="278296" y="1279692"/>
            <a:ext cx="548640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Goal:</a:t>
            </a:r>
            <a:r>
              <a:rPr lang="en-US" dirty="0"/>
              <a:t> Directly measure the nuclear dependence of </a:t>
            </a:r>
            <a:r>
              <a:rPr lang="en-US" i="1" dirty="0"/>
              <a:t>R=</a:t>
            </a:r>
            <a:r>
              <a:rPr lang="en-US" i="1" dirty="0" err="1">
                <a:latin typeface="Symbol" pitchFamily="2" charset="2"/>
              </a:rPr>
              <a:t>s</a:t>
            </a:r>
            <a:r>
              <a:rPr lang="en-US" i="1" baseline="-25000" dirty="0" err="1"/>
              <a:t>L</a:t>
            </a:r>
            <a:r>
              <a:rPr lang="en-US" i="1" dirty="0"/>
              <a:t>/</a:t>
            </a:r>
            <a:r>
              <a:rPr lang="en-US" i="1" dirty="0" err="1">
                <a:latin typeface="Symbol" pitchFamily="2" charset="2"/>
              </a:rPr>
              <a:t>s</a:t>
            </a:r>
            <a:r>
              <a:rPr lang="en-US" i="1" baseline="-25000" dirty="0" err="1"/>
              <a:t>T</a:t>
            </a:r>
            <a:r>
              <a:rPr lang="en-US" i="1" dirty="0"/>
              <a:t> </a:t>
            </a:r>
            <a:r>
              <a:rPr lang="en-US" dirty="0"/>
              <a:t>in semi-inclusive DIS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No existing measurements of nuclear dependence of R in SIDIS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Potential impact on SIDIS results (dilution factor for polarized targets)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Potential impact on measurements of hadron-attenuation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b="1" dirty="0">
                <a:sym typeface="Wingdings" pitchFamily="2" charset="2"/>
              </a:rPr>
              <a:t>Exploratory</a:t>
            </a:r>
            <a:r>
              <a:rPr lang="en-US" dirty="0">
                <a:sym typeface="Wingdings" pitchFamily="2" charset="2"/>
              </a:rPr>
              <a:t> measurement to determine if more comprehensive program merited</a:t>
            </a:r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endParaRPr lang="en-US" baseline="-25000" dirty="0">
              <a:sym typeface="Wingdings" pitchFamily="2" charset="2"/>
            </a:endParaRPr>
          </a:p>
          <a:p>
            <a:r>
              <a:rPr lang="en-US" u="sng" dirty="0">
                <a:sym typeface="Wingdings" pitchFamily="2" charset="2"/>
              </a:rPr>
              <a:t>Experiment:</a:t>
            </a:r>
            <a:r>
              <a:rPr lang="en-US" dirty="0">
                <a:sym typeface="Wingdings" pitchFamily="2" charset="2"/>
              </a:rPr>
              <a:t> Measure cross sections and ratios for H, D, C, Cu targets at 3 beam energies</a:t>
            </a:r>
          </a:p>
          <a:p>
            <a:r>
              <a:rPr lang="en-US" dirty="0">
                <a:sym typeface="Wingdings" pitchFamily="2" charset="2"/>
              </a:rPr>
              <a:t> Allows LT separation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E12-06-104</a:t>
            </a:r>
            <a:r>
              <a:rPr lang="en-US" dirty="0">
                <a:sym typeface="Wingdings" pitchFamily="2" charset="2"/>
              </a:rPr>
              <a:t> (R in SIDIS on H and D) in Hall C experiment scheduled for CY2025.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itchFamily="2" charset="2"/>
              </a:rPr>
              <a:t>E12-24-001 with E12-06-104 at select kinematics adding nuclear targets (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C and </a:t>
            </a:r>
            <a:r>
              <a:rPr lang="en-US" baseline="30000" dirty="0">
                <a:sym typeface="Wingdings" pitchFamily="2" charset="2"/>
              </a:rPr>
              <a:t>64</a:t>
            </a:r>
            <a:r>
              <a:rPr lang="en-US" dirty="0">
                <a:sym typeface="Wingdings" pitchFamily="2" charset="2"/>
              </a:rPr>
              <a:t>Cu).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3AB86-E082-47C5-8E81-4716DB04B44C}"/>
              </a:ext>
            </a:extLst>
          </p:cNvPr>
          <p:cNvSpPr txBox="1"/>
          <p:nvPr/>
        </p:nvSpPr>
        <p:spPr>
          <a:xfrm>
            <a:off x="6735238" y="1003211"/>
            <a:ext cx="5250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E140: Nuclear Dependence of R in DIS</a:t>
            </a:r>
          </a:p>
          <a:p>
            <a:r>
              <a:rPr lang="en-US" dirty="0"/>
              <a:t>PR12-24-001: Nuclear Dependence of R in SIDIS</a:t>
            </a:r>
          </a:p>
          <a:p>
            <a:r>
              <a:rPr lang="en-US" dirty="0"/>
              <a:t>                        (projected precision)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1841773-B1F5-4012-BA8A-C3DE6AAD4C16}"/>
              </a:ext>
            </a:extLst>
          </p:cNvPr>
          <p:cNvSpPr/>
          <p:nvPr/>
        </p:nvSpPr>
        <p:spPr>
          <a:xfrm>
            <a:off x="6477741" y="1073826"/>
            <a:ext cx="189390" cy="19400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50099-65E5-4CED-827F-0205329A3CD8}"/>
              </a:ext>
            </a:extLst>
          </p:cNvPr>
          <p:cNvSpPr/>
          <p:nvPr/>
        </p:nvSpPr>
        <p:spPr>
          <a:xfrm>
            <a:off x="6477741" y="1395830"/>
            <a:ext cx="189390" cy="194001"/>
          </a:xfrm>
          <a:prstGeom prst="rect">
            <a:avLst/>
          </a:prstGeom>
          <a:solidFill>
            <a:srgbClr val="FF0000"/>
          </a:solidFill>
          <a:ln>
            <a:solidFill>
              <a:srgbClr val="E73C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D0BFD-8D38-E4F5-7074-5D9D84AE14EC}"/>
              </a:ext>
            </a:extLst>
          </p:cNvPr>
          <p:cNvSpPr txBox="1"/>
          <p:nvPr/>
        </p:nvSpPr>
        <p:spPr>
          <a:xfrm>
            <a:off x="7516827" y="5633687"/>
            <a:ext cx="3455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measure </a:t>
            </a:r>
            <a:r>
              <a:rPr lang="en-US" i="1" dirty="0"/>
              <a:t>R</a:t>
            </a:r>
            <a:r>
              <a:rPr lang="en-US" i="1" baseline="-25000" dirty="0"/>
              <a:t>A</a:t>
            </a:r>
            <a:r>
              <a:rPr lang="en-US" i="1" dirty="0"/>
              <a:t>-R</a:t>
            </a:r>
            <a:r>
              <a:rPr lang="en-US" i="1" baseline="-25000" dirty="0"/>
              <a:t>H</a:t>
            </a:r>
            <a:r>
              <a:rPr lang="en-US" dirty="0"/>
              <a:t> for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2-3 values of </a:t>
            </a:r>
            <a:r>
              <a:rPr lang="en-US" i="1" dirty="0"/>
              <a:t>x</a:t>
            </a:r>
            <a:r>
              <a:rPr lang="en-US" dirty="0"/>
              <a:t> (</a:t>
            </a:r>
            <a:r>
              <a:rPr lang="en-US" i="1" dirty="0"/>
              <a:t>x</a:t>
            </a:r>
            <a:r>
              <a:rPr lang="en-US" dirty="0"/>
              <a:t>=0.2 to 0.5)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Range of </a:t>
            </a:r>
            <a:r>
              <a:rPr lang="en-US" i="1" dirty="0"/>
              <a:t>z</a:t>
            </a:r>
            <a:r>
              <a:rPr lang="en-US" dirty="0"/>
              <a:t> for </a:t>
            </a:r>
            <a:r>
              <a:rPr lang="en-US" i="1" dirty="0"/>
              <a:t>x</a:t>
            </a:r>
            <a:r>
              <a:rPr lang="en-US" dirty="0"/>
              <a:t>=0.2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/>
              <a:t>Range of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baseline="-25000" dirty="0"/>
              <a:t> </a:t>
            </a:r>
            <a:r>
              <a:rPr lang="en-US" dirty="0"/>
              <a:t>at one value of </a:t>
            </a:r>
            <a:r>
              <a:rPr lang="en-US" i="1" dirty="0"/>
              <a:t>x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1143209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4D72-1057-2D0C-6AC2-55EC5FE2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Symbol" pitchFamily="2" charset="2"/>
              </a:rPr>
              <a:t>p</a:t>
            </a:r>
            <a:r>
              <a:rPr lang="en-US" baseline="30000" dirty="0">
                <a:solidFill>
                  <a:schemeClr val="accent2"/>
                </a:solidFill>
              </a:rPr>
              <a:t>0</a:t>
            </a:r>
            <a:r>
              <a:rPr lang="en-US" dirty="0">
                <a:solidFill>
                  <a:schemeClr val="accent2"/>
                </a:solidFill>
              </a:rPr>
              <a:t> SIDIS with Neutral Particle Spectrometer (NPS)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F58EE-76F7-F2C3-B8CB-5686818E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4" y="1240810"/>
            <a:ext cx="4733700" cy="33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FE7890-C18A-55F5-FC77-5DA3CCB4F0E5}"/>
              </a:ext>
            </a:extLst>
          </p:cNvPr>
          <p:cNvSpPr txBox="1"/>
          <p:nvPr/>
        </p:nvSpPr>
        <p:spPr>
          <a:xfrm>
            <a:off x="534824" y="5383034"/>
            <a:ext cx="5220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Calorimeter + sweeper magnet adds capability to detect neutral particles: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/>
              <a:t> and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aseline="30000" dirty="0"/>
              <a:t>0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1CEE6-B20B-29D8-9759-2BC093DC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47" y="2129142"/>
            <a:ext cx="3028007" cy="3010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A6978-3DF9-6E88-A492-90E10431AB0A}"/>
              </a:ext>
            </a:extLst>
          </p:cNvPr>
          <p:cNvSpPr txBox="1"/>
          <p:nvPr/>
        </p:nvSpPr>
        <p:spPr>
          <a:xfrm>
            <a:off x="534824" y="1079309"/>
            <a:ext cx="597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aseline="30000" dirty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000" dirty="0"/>
              <a:t> avoids complications from vector meson decay, smaller radiative tails from exclusive pion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0F853-C9C9-5874-8D28-374EAA3338D2}"/>
              </a:ext>
            </a:extLst>
          </p:cNvPr>
          <p:cNvSpPr txBox="1"/>
          <p:nvPr/>
        </p:nvSpPr>
        <p:spPr>
          <a:xfrm>
            <a:off x="6509249" y="5706199"/>
            <a:ext cx="531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NPS run just completed </a:t>
            </a:r>
            <a:r>
              <a:rPr lang="en-US" dirty="0">
                <a:sym typeface="Wingdings" pitchFamily="2" charset="2"/>
              </a:rPr>
              <a:t> large amount of SIDIS 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 (and exclusive </a:t>
            </a:r>
            <a:r>
              <a:rPr lang="en-US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baseline="30000" dirty="0">
                <a:sym typeface="Wingdings" pitchFamily="2" charset="2"/>
              </a:rPr>
              <a:t>0</a:t>
            </a:r>
            <a:r>
              <a:rPr lang="en-US" dirty="0">
                <a:sym typeface="Wingdings" pitchFamily="2" charset="2"/>
              </a:rPr>
              <a:t> and DVCS) data to analyze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90026-792B-A831-EB63-C78D57E702C2}"/>
              </a:ext>
            </a:extLst>
          </p:cNvPr>
          <p:cNvSpPr txBox="1"/>
          <p:nvPr/>
        </p:nvSpPr>
        <p:spPr>
          <a:xfrm>
            <a:off x="7111014" y="4891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8404A-C51E-1E37-BCC4-A6DDD3EA9D0A}"/>
              </a:ext>
            </a:extLst>
          </p:cNvPr>
          <p:cNvSpPr txBox="1"/>
          <p:nvPr/>
        </p:nvSpPr>
        <p:spPr>
          <a:xfrm>
            <a:off x="6826928" y="5139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EA8C39-A32D-AD5E-6250-21E6D8B1A8D7}"/>
              </a:ext>
            </a:extLst>
          </p:cNvPr>
          <p:cNvSpPr txBox="1"/>
          <p:nvPr/>
        </p:nvSpPr>
        <p:spPr>
          <a:xfrm>
            <a:off x="6436803" y="4852745"/>
            <a:ext cx="506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NPS provides complete</a:t>
            </a:r>
            <a:r>
              <a:rPr lang="en-US" dirty="0">
                <a:latin typeface="Symbol" pitchFamily="2" charset="2"/>
                <a:sym typeface="Wingdings" pitchFamily="2" charset="2"/>
              </a:rPr>
              <a:t> f </a:t>
            </a:r>
            <a:r>
              <a:rPr lang="en-US" dirty="0">
                <a:sym typeface="Wingdings" pitchFamily="2" charset="2"/>
              </a:rPr>
              <a:t>coverage for larger region of </a:t>
            </a:r>
            <a:r>
              <a:rPr lang="en-US" i="1" dirty="0">
                <a:sym typeface="Wingdings" pitchFamily="2" charset="2"/>
              </a:rPr>
              <a:t>P</a:t>
            </a:r>
            <a:r>
              <a:rPr lang="en-US" i="1" baseline="-25000" dirty="0">
                <a:sym typeface="Wingdings" pitchFamily="2" charset="2"/>
              </a:rPr>
              <a:t>T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80837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773658-D06B-BF2A-BB31-1D8A235A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07" y="1057289"/>
            <a:ext cx="7905259" cy="5580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17C86-D37B-4950-8FB6-BFC0CFCD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SIDIS Experiments - Updated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AD92-752A-61EE-6B20-E9077EC063D3}"/>
              </a:ext>
            </a:extLst>
          </p:cNvPr>
          <p:cNvSpPr txBox="1"/>
          <p:nvPr/>
        </p:nvSpPr>
        <p:spPr>
          <a:xfrm>
            <a:off x="1486942" y="1594160"/>
            <a:ext cx="122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 GeV phase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FD312-1F42-FFC9-AA75-F3043D4A9EB5}"/>
              </a:ext>
            </a:extLst>
          </p:cNvPr>
          <p:cNvSpPr txBox="1"/>
          <p:nvPr/>
        </p:nvSpPr>
        <p:spPr>
          <a:xfrm>
            <a:off x="5634576" y="4149884"/>
            <a:ext cx="12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 GeV phase space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3F0FB3-C836-ADCD-D491-9B60848BB6CC}"/>
              </a:ext>
            </a:extLst>
          </p:cNvPr>
          <p:cNvCxnSpPr>
            <a:cxnSpLocks/>
          </p:cNvCxnSpPr>
          <p:nvPr/>
        </p:nvCxnSpPr>
        <p:spPr>
          <a:xfrm>
            <a:off x="2314311" y="2009658"/>
            <a:ext cx="1490869" cy="286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4AB140-0C56-22A5-016E-0698B04D2C6F}"/>
              </a:ext>
            </a:extLst>
          </p:cNvPr>
          <p:cNvCxnSpPr>
            <a:cxnSpLocks/>
          </p:cNvCxnSpPr>
          <p:nvPr/>
        </p:nvCxnSpPr>
        <p:spPr>
          <a:xfrm flipH="1" flipV="1">
            <a:off x="4139233" y="4061047"/>
            <a:ext cx="1495343" cy="529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01F57C8-8122-1762-0998-EABCA6B5742F}"/>
              </a:ext>
            </a:extLst>
          </p:cNvPr>
          <p:cNvSpPr/>
          <p:nvPr/>
        </p:nvSpPr>
        <p:spPr>
          <a:xfrm>
            <a:off x="7970963" y="2110081"/>
            <a:ext cx="228600" cy="228600"/>
          </a:xfrm>
          <a:prstGeom prst="ellipse">
            <a:avLst/>
          </a:prstGeom>
          <a:solidFill>
            <a:srgbClr val="DE50F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4BE5F88F-CE4F-87EF-62A0-3809A0A2D4D8}"/>
              </a:ext>
            </a:extLst>
          </p:cNvPr>
          <p:cNvSpPr/>
          <p:nvPr/>
        </p:nvSpPr>
        <p:spPr>
          <a:xfrm>
            <a:off x="7970963" y="2639880"/>
            <a:ext cx="228600" cy="2286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6AB0E9-15B5-E4DD-FC01-E6CC938F9742}"/>
              </a:ext>
            </a:extLst>
          </p:cNvPr>
          <p:cNvSpPr/>
          <p:nvPr/>
        </p:nvSpPr>
        <p:spPr>
          <a:xfrm>
            <a:off x="7970963" y="3090891"/>
            <a:ext cx="228600" cy="228600"/>
          </a:xfrm>
          <a:prstGeom prst="rect">
            <a:avLst/>
          </a:prstGeom>
          <a:solidFill>
            <a:srgbClr val="0027A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14AF2-C995-9F10-293C-8F53C41A752C}"/>
              </a:ext>
            </a:extLst>
          </p:cNvPr>
          <p:cNvSpPr txBox="1"/>
          <p:nvPr/>
        </p:nvSpPr>
        <p:spPr>
          <a:xfrm>
            <a:off x="8403186" y="1992370"/>
            <a:ext cx="36420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E50F6"/>
                </a:solidFill>
              </a:rPr>
              <a:t>E00-108</a:t>
            </a:r>
            <a:r>
              <a:rPr lang="en-US" dirty="0"/>
              <a:t>: Meson Duality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E12-09-017</a:t>
            </a:r>
            <a:r>
              <a:rPr lang="en-US" dirty="0"/>
              <a:t>: PT-SIDIS</a:t>
            </a:r>
          </a:p>
          <a:p>
            <a:endParaRPr lang="en-US" baseline="30000" dirty="0">
              <a:sym typeface="Wingdings" pitchFamily="2" charset="2"/>
            </a:endParaRPr>
          </a:p>
          <a:p>
            <a:r>
              <a:rPr lang="en-US" dirty="0">
                <a:solidFill>
                  <a:srgbClr val="0027AC"/>
                </a:solidFill>
                <a:sym typeface="Wingdings" pitchFamily="2" charset="2"/>
              </a:rPr>
              <a:t>E12-09-002</a:t>
            </a:r>
            <a:r>
              <a:rPr lang="en-US" dirty="0">
                <a:sym typeface="Wingdings" pitchFamily="2" charset="2"/>
              </a:rPr>
              <a:t>: CSV-SIDIS</a:t>
            </a:r>
            <a:endParaRPr lang="en-US" dirty="0">
              <a:latin typeface="CMBX12"/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E12-06-104/E12-24-001</a:t>
            </a:r>
            <a:r>
              <a:rPr lang="en-US" dirty="0">
                <a:solidFill>
                  <a:srgbClr val="0027AC"/>
                </a:solidFill>
                <a:sym typeface="Wingdings" pitchFamily="2" charset="2"/>
              </a:rPr>
              <a:t>: </a:t>
            </a:r>
            <a:r>
              <a:rPr lang="en-US" dirty="0">
                <a:sym typeface="Wingdings" pitchFamily="2" charset="2"/>
              </a:rPr>
              <a:t>R-SIDIS, Nuclear R-SIDIS</a:t>
            </a:r>
          </a:p>
          <a:p>
            <a:endParaRPr lang="en-US" dirty="0">
              <a:solidFill>
                <a:srgbClr val="00B05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00B050"/>
                </a:solidFill>
              </a:rPr>
              <a:t>E12-13-007/E12-23-014: 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p</a:t>
            </a:r>
            <a:r>
              <a:rPr lang="en-US" baseline="30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 SIDIS, </a:t>
            </a:r>
            <a:r>
              <a:rPr lang="en-US" dirty="0">
                <a:solidFill>
                  <a:srgbClr val="00B050"/>
                </a:solidFill>
                <a:latin typeface="Symbol" pitchFamily="2" charset="2"/>
              </a:rPr>
              <a:t>p</a:t>
            </a:r>
            <a:r>
              <a:rPr lang="en-US" baseline="30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 R-SIDIS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30A6F-EEEA-AAED-805A-415E68284234}"/>
              </a:ext>
            </a:extLst>
          </p:cNvPr>
          <p:cNvSpPr txBox="1"/>
          <p:nvPr/>
        </p:nvSpPr>
        <p:spPr>
          <a:xfrm>
            <a:off x="7847405" y="340643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2A3E9AD-349A-1A60-D714-5D1829969E21}"/>
              </a:ext>
            </a:extLst>
          </p:cNvPr>
          <p:cNvSpPr/>
          <p:nvPr/>
        </p:nvSpPr>
        <p:spPr>
          <a:xfrm rot="16200000">
            <a:off x="7958475" y="4451084"/>
            <a:ext cx="228600" cy="2286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4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A538-5CAB-D0F2-3FCA-8738949B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0689-C8DD-AD4B-FD74-0BED4548D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 C plays an important (complementary) role in JLab SIDIS program</a:t>
            </a:r>
          </a:p>
          <a:p>
            <a:pPr lvl="1"/>
            <a:r>
              <a:rPr lang="en-US" dirty="0"/>
              <a:t>Strengths include precision cross sections, ratios (target and charge), LT separations</a:t>
            </a:r>
          </a:p>
          <a:p>
            <a:r>
              <a:rPr lang="en-US" dirty="0"/>
              <a:t>Analysis from E12-09-017 (PT-SIDIS) and E12-09-002 (CSV-SIDIS) nearing completion</a:t>
            </a:r>
          </a:p>
          <a:p>
            <a:pPr lvl="1"/>
            <a:r>
              <a:rPr lang="en-US" dirty="0"/>
              <a:t>First draft paper from combination of both experiments circulating</a:t>
            </a:r>
          </a:p>
          <a:p>
            <a:pPr lvl="1"/>
            <a:r>
              <a:rPr lang="en-US" dirty="0"/>
              <a:t>2 more drafts in progress</a:t>
            </a:r>
          </a:p>
          <a:p>
            <a:r>
              <a:rPr lang="en-US" dirty="0"/>
              <a:t>R-SIDIS experiment planned to run in calendar 2025</a:t>
            </a:r>
          </a:p>
          <a:p>
            <a:pPr lvl="1"/>
            <a:r>
              <a:rPr lang="en-US" dirty="0"/>
              <a:t>Measurements with nuclear targets will be included</a:t>
            </a:r>
          </a:p>
          <a:p>
            <a:r>
              <a:rPr lang="en-US" dirty="0"/>
              <a:t>NPS has added capability for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SIDIS measurements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61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EFE2-1B8A-F4F4-EB40-221F8EED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286455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12 GeV Hall C SIDIS Program – HMS+SHMS+NPS</a:t>
            </a:r>
            <a:endParaRPr lang="en-US" dirty="0"/>
          </a:p>
        </p:txBody>
      </p:sp>
      <p:pic>
        <p:nvPicPr>
          <p:cNvPr id="3" name="Picture 27" descr="des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714" y="1209675"/>
            <a:ext cx="48148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>
            <a:spLocks noChangeAspect="1"/>
          </p:cNvSpPr>
          <p:nvPr/>
        </p:nvSpPr>
        <p:spPr>
          <a:xfrm>
            <a:off x="5715000" y="4943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251326" y="2570163"/>
            <a:ext cx="777875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6 GeV phase space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5029200" y="3419475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auto">
          <a:xfrm>
            <a:off x="5257800" y="4867275"/>
            <a:ext cx="152400" cy="152400"/>
          </a:xfrm>
          <a:prstGeom prst="ellipse">
            <a:avLst/>
          </a:prstGeom>
          <a:solidFill>
            <a:srgbClr val="CC0099"/>
          </a:solidFill>
          <a:ln w="9525">
            <a:solidFill>
              <a:srgbClr val="CC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00400" y="4943475"/>
            <a:ext cx="1981200" cy="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259013" y="4762501"/>
            <a:ext cx="1046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E00-108 (6 </a:t>
            </a:r>
            <a:r>
              <a:rPr lang="en-US" dirty="0" err="1">
                <a:solidFill>
                  <a:srgbClr val="CC0099"/>
                </a:solidFill>
                <a:latin typeface="Calibri" pitchFamily="34" charset="0"/>
              </a:rPr>
              <a:t>GeV</a:t>
            </a:r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auto">
          <a:xfrm>
            <a:off x="4953000" y="50958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5715000" y="45624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6629400" y="3876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715000" y="36480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715000" y="41052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715000" y="5019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4000" y="4105275"/>
            <a:ext cx="8382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6400" y="36480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38800" y="3114675"/>
            <a:ext cx="6096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15000" y="3648075"/>
            <a:ext cx="1524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94868" y="1144396"/>
            <a:ext cx="2396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Accurate cross sections for validation of SIDIS factorization framework and for L/T separations</a:t>
            </a:r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5562600" y="3724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5-Point Star 32"/>
          <p:cNvSpPr>
            <a:spLocks noChangeAspect="1"/>
          </p:cNvSpPr>
          <p:nvPr/>
        </p:nvSpPr>
        <p:spPr>
          <a:xfrm>
            <a:off x="5410200" y="44862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5-Point Star 33"/>
          <p:cNvSpPr>
            <a:spLocks noChangeAspect="1"/>
          </p:cNvSpPr>
          <p:nvPr/>
        </p:nvSpPr>
        <p:spPr>
          <a:xfrm>
            <a:off x="5943600" y="40290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5-Point Star 34"/>
          <p:cNvSpPr>
            <a:spLocks noChangeAspect="1"/>
          </p:cNvSpPr>
          <p:nvPr/>
        </p:nvSpPr>
        <p:spPr>
          <a:xfrm>
            <a:off x="6629400" y="34194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5-Point Star 35"/>
          <p:cNvSpPr>
            <a:spLocks noChangeAspect="1"/>
          </p:cNvSpPr>
          <p:nvPr/>
        </p:nvSpPr>
        <p:spPr>
          <a:xfrm>
            <a:off x="5715000" y="3114675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5-Point Star 36"/>
          <p:cNvSpPr>
            <a:spLocks noChangeAspect="1"/>
          </p:cNvSpPr>
          <p:nvPr/>
        </p:nvSpPr>
        <p:spPr>
          <a:xfrm>
            <a:off x="6553200" y="4486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5-Point Star 37"/>
          <p:cNvSpPr>
            <a:spLocks noChangeAspect="1"/>
          </p:cNvSpPr>
          <p:nvPr/>
        </p:nvSpPr>
        <p:spPr>
          <a:xfrm>
            <a:off x="6858000" y="14382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5-Point Star 38"/>
          <p:cNvSpPr>
            <a:spLocks noChangeAspect="1"/>
          </p:cNvSpPr>
          <p:nvPr/>
        </p:nvSpPr>
        <p:spPr>
          <a:xfrm>
            <a:off x="6781800" y="2276475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386757" y="2465454"/>
            <a:ext cx="1524000" cy="304800"/>
          </a:xfrm>
          <a:prstGeom prst="rect">
            <a:avLst/>
          </a:prstGeom>
          <a:solidFill>
            <a:srgbClr val="18C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5-Point Star 40"/>
          <p:cNvSpPr>
            <a:spLocks noChangeAspect="1"/>
          </p:cNvSpPr>
          <p:nvPr/>
        </p:nvSpPr>
        <p:spPr>
          <a:xfrm>
            <a:off x="1081957" y="2465454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1367707" y="2159068"/>
            <a:ext cx="1543050" cy="17541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E12-13-007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Neutral 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pions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Scan in (</a:t>
            </a:r>
            <a:r>
              <a:rPr lang="en-US" dirty="0" err="1">
                <a:solidFill>
                  <a:srgbClr val="002060"/>
                </a:solidFill>
                <a:latin typeface="Calibri" pitchFamily="34" charset="0"/>
              </a:rPr>
              <a:t>x,z,P</a:t>
            </a:r>
            <a:r>
              <a:rPr lang="en-US" baseline="-25000" dirty="0" err="1">
                <a:solidFill>
                  <a:srgbClr val="002060"/>
                </a:solidFill>
                <a:latin typeface="Calibri" pitchFamily="34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Overlap with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E12-09-017 &amp;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Calibri" pitchFamily="34" charset="0"/>
              </a:rPr>
              <a:t>E12-09-002</a:t>
            </a:r>
          </a:p>
        </p:txBody>
      </p:sp>
      <p:sp>
        <p:nvSpPr>
          <p:cNvPr id="43" name="5-Point Star 42"/>
          <p:cNvSpPr>
            <a:spLocks noChangeAspect="1"/>
          </p:cNvSpPr>
          <p:nvPr/>
        </p:nvSpPr>
        <p:spPr>
          <a:xfrm>
            <a:off x="1158157" y="3913254"/>
            <a:ext cx="228600" cy="228600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1367707" y="3848167"/>
            <a:ext cx="146685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Parasitic with E12-13-010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38619" y="6445419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Courtesy R. Ent</a:t>
            </a: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82233754-10D2-CA5F-06E3-9CA641AD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500" y="444976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D6720F2C-660F-A002-6E74-97C45A2E2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101" y="4373563"/>
            <a:ext cx="1539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E12-09-017</a:t>
            </a:r>
          </a:p>
          <a:p>
            <a:r>
              <a:rPr lang="en-US">
                <a:latin typeface="Calibri" pitchFamily="34" charset="0"/>
              </a:rPr>
              <a:t>Scan in (x,z,P</a:t>
            </a:r>
            <a:r>
              <a:rPr lang="en-US" baseline="-25000">
                <a:latin typeface="Calibri" pitchFamily="34" charset="0"/>
              </a:rPr>
              <a:t>T</a:t>
            </a:r>
            <a:r>
              <a:rPr lang="en-US">
                <a:latin typeface="Calibri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F4B6EE-84B4-12DF-960A-7104AD28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564" y="4906964"/>
            <a:ext cx="12856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scan in Q</a:t>
            </a:r>
            <a:r>
              <a:rPr lang="en-US" baseline="30000">
                <a:latin typeface="Calibri" pitchFamily="34" charset="0"/>
              </a:rPr>
              <a:t>2</a:t>
            </a:r>
          </a:p>
          <a:p>
            <a:r>
              <a:rPr lang="en-US">
                <a:latin typeface="Calibri" pitchFamily="34" charset="0"/>
              </a:rPr>
              <a:t>   at fixed 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BD6B4-7C05-C5A8-D545-BD6C49C9C62C}"/>
              </a:ext>
            </a:extLst>
          </p:cNvPr>
          <p:cNvSpPr/>
          <p:nvPr/>
        </p:nvSpPr>
        <p:spPr>
          <a:xfrm>
            <a:off x="8947300" y="5668963"/>
            <a:ext cx="304800" cy="1524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BE583404-14B6-C334-49EC-4173A4980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100" y="5592763"/>
            <a:ext cx="1257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E12-09-002</a:t>
            </a:r>
          </a:p>
          <a:p>
            <a:r>
              <a:rPr lang="en-US">
                <a:latin typeface="Calibri" pitchFamily="34" charset="0"/>
              </a:rPr>
              <a:t>+ scans in z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1D9583EE-29C0-2DFD-27DF-5D51AB939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100" y="2882901"/>
            <a:ext cx="17526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E12-06-104</a:t>
            </a:r>
          </a:p>
          <a:p>
            <a:r>
              <a:rPr lang="en-US" dirty="0">
                <a:latin typeface="Calibri" pitchFamily="34" charset="0"/>
              </a:rPr>
              <a:t>L/T scan in (</a:t>
            </a:r>
            <a:r>
              <a:rPr lang="en-US" dirty="0" err="1">
                <a:latin typeface="Calibri" pitchFamily="34" charset="0"/>
              </a:rPr>
              <a:t>z,P</a:t>
            </a:r>
            <a:r>
              <a:rPr lang="en-US" baseline="-25000" dirty="0" err="1">
                <a:latin typeface="Calibri" pitchFamily="34" charset="0"/>
              </a:rPr>
              <a:t>T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r>
              <a:rPr lang="en-US" dirty="0">
                <a:latin typeface="Calibri" pitchFamily="34" charset="0"/>
              </a:rPr>
              <a:t>No scan in Q</a:t>
            </a:r>
            <a:r>
              <a:rPr lang="en-US" baseline="30000" dirty="0">
                <a:latin typeface="Calibri" pitchFamily="34" charset="0"/>
              </a:rPr>
              <a:t>2</a:t>
            </a:r>
            <a:r>
              <a:rPr lang="en-US" dirty="0">
                <a:latin typeface="Calibri" pitchFamily="34" charset="0"/>
              </a:rPr>
              <a:t> at fixed x: R</a:t>
            </a:r>
            <a:r>
              <a:rPr lang="en-US" baseline="-25000" dirty="0">
                <a:latin typeface="Calibri" pitchFamily="34" charset="0"/>
              </a:rPr>
              <a:t>DIS</a:t>
            </a:r>
            <a:r>
              <a:rPr lang="en-US" dirty="0">
                <a:latin typeface="Calibri" pitchFamily="34" charset="0"/>
              </a:rPr>
              <a:t>(Q</a:t>
            </a:r>
            <a:r>
              <a:rPr lang="en-US" baseline="30000" dirty="0">
                <a:latin typeface="Calibri" pitchFamily="34" charset="0"/>
              </a:rPr>
              <a:t>2</a:t>
            </a:r>
            <a:r>
              <a:rPr lang="en-US" dirty="0">
                <a:latin typeface="Calibri" pitchFamily="34" charset="0"/>
              </a:rPr>
              <a:t>) known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03992D-0204-0E8D-F0F0-A1C867FD87B7}"/>
              </a:ext>
            </a:extLst>
          </p:cNvPr>
          <p:cNvSpPr/>
          <p:nvPr/>
        </p:nvSpPr>
        <p:spPr>
          <a:xfrm>
            <a:off x="9023500" y="2959100"/>
            <a:ext cx="152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987FCE-75DD-88A7-DFE4-F4CEFF6B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301" y="2505075"/>
            <a:ext cx="1585913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Charged pions:</a:t>
            </a:r>
          </a:p>
        </p:txBody>
      </p:sp>
    </p:spTree>
    <p:extLst>
      <p:ext uri="{BB962C8B-B14F-4D97-AF65-F5344CB8AC3E}">
        <p14:creationId xmlns:p14="http://schemas.microsoft.com/office/powerpoint/2010/main" val="755224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cs typeface="Times New Roman"/>
              </a:rPr>
              <a:t>SHMS and HMS in</a:t>
            </a:r>
            <a:r>
              <a:rPr lang="en-US" dirty="0">
                <a:solidFill>
                  <a:schemeClr val="accent2"/>
                </a:solidFill>
              </a:rPr>
              <a:t> Experimental Hall C</a:t>
            </a:r>
            <a:endParaRPr lang="en-US" dirty="0"/>
          </a:p>
        </p:txBody>
      </p:sp>
      <p:pic>
        <p:nvPicPr>
          <p:cNvPr id="3" name="Picture 2" descr="SHMS-HMS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65" y="1308868"/>
            <a:ext cx="5809035" cy="4084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0218" y="1308868"/>
            <a:ext cx="4144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660066"/>
                </a:solidFill>
                <a:latin typeface="Arial"/>
              </a:rPr>
              <a:t>Spectrometer properties</a:t>
            </a:r>
          </a:p>
          <a:p>
            <a:endParaRPr lang="en-US" sz="2000" dirty="0">
              <a:solidFill>
                <a:srgbClr val="660066"/>
              </a:solidFill>
              <a:latin typeface="Arial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/>
              </a:rPr>
              <a:t>HMS: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Electron arm</a:t>
            </a:r>
          </a:p>
          <a:p>
            <a:r>
              <a:rPr lang="en-US" sz="2000" u="sng" dirty="0">
                <a:solidFill>
                  <a:srgbClr val="000000"/>
                </a:solidFill>
                <a:latin typeface="Arial"/>
              </a:rPr>
              <a:t>Nominal capabilities: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Ω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~ 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msr, 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000" i="1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= 0.5 – 7 GeV/c</a:t>
            </a:r>
          </a:p>
          <a:p>
            <a:r>
              <a:rPr lang="en-US" sz="2000" i="1" dirty="0">
                <a:solidFill>
                  <a:srgbClr val="000000"/>
                </a:solidFill>
                <a:latin typeface="Symbol" charset="2"/>
                <a:cs typeface="Symbol" charset="2"/>
              </a:rPr>
              <a:t>θ</a:t>
            </a:r>
            <a:r>
              <a:rPr lang="en-US" sz="2000" i="1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=10.5 to 80 degrees</a:t>
            </a:r>
          </a:p>
          <a:p>
            <a:r>
              <a:rPr lang="en-US" sz="2000" i="1" dirty="0">
                <a:solidFill>
                  <a:srgbClr val="000000"/>
                </a:solidFill>
              </a:rPr>
              <a:t>e </a:t>
            </a:r>
            <a:r>
              <a:rPr lang="en-US" sz="2000" dirty="0">
                <a:solidFill>
                  <a:srgbClr val="000000"/>
                </a:solidFill>
              </a:rPr>
              <a:t>ID via calorimeter and gas Cherenkov</a:t>
            </a:r>
          </a:p>
          <a:p>
            <a:endParaRPr lang="en-US" sz="2000" i="1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Arial"/>
              </a:rPr>
              <a:t>SHMS: </a:t>
            </a:r>
            <a:r>
              <a:rPr lang="en-US" sz="2000" dirty="0">
                <a:latin typeface="Arial"/>
              </a:rPr>
              <a:t>Pion arm</a:t>
            </a:r>
          </a:p>
          <a:p>
            <a:r>
              <a:rPr lang="en-US" sz="2000" u="sng" dirty="0">
                <a:solidFill>
                  <a:srgbClr val="000000"/>
                </a:solidFill>
                <a:latin typeface="Arial"/>
              </a:rPr>
              <a:t>Nominal capabilities: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Arial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Ω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~ 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msr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000" i="1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= 1 – 11 GeV/c</a:t>
            </a:r>
          </a:p>
          <a:p>
            <a:r>
              <a:rPr lang="en-US" sz="2000" i="1" dirty="0">
                <a:solidFill>
                  <a:srgbClr val="000000"/>
                </a:solidFill>
                <a:latin typeface="Symbol" charset="2"/>
                <a:cs typeface="Symbol" charset="2"/>
              </a:rPr>
              <a:t>θ</a:t>
            </a:r>
            <a:r>
              <a:rPr lang="en-US" sz="2000" i="1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000" i="1" dirty="0">
                <a:solidFill>
                  <a:srgbClr val="000000"/>
                </a:solidFill>
                <a:latin typeface="Arial"/>
              </a:rPr>
              <a:t>=5.5 to 40 degrees</a:t>
            </a:r>
          </a:p>
          <a:p>
            <a:r>
              <a:rPr lang="en-US" sz="2000" b="1" i="1" dirty="0">
                <a:solidFill>
                  <a:srgbClr val="000000"/>
                </a:solidFill>
                <a:latin typeface="Arial"/>
              </a:rPr>
              <a:t>π:</a:t>
            </a:r>
            <a:r>
              <a:rPr lang="en-US" sz="2000" b="1" i="1" dirty="0" err="1">
                <a:solidFill>
                  <a:srgbClr val="000000"/>
                </a:solidFill>
                <a:latin typeface="Arial"/>
              </a:rPr>
              <a:t>K:p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 separation via heavy gas Cherenkov and aerogel detectors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261" y="1594045"/>
            <a:ext cx="8515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SHMS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2117" y="2442049"/>
            <a:ext cx="697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HMS</a:t>
            </a:r>
          </a:p>
        </p:txBody>
      </p:sp>
    </p:spTree>
    <p:extLst>
      <p:ext uri="{BB962C8B-B14F-4D97-AF65-F5344CB8AC3E}">
        <p14:creationId xmlns:p14="http://schemas.microsoft.com/office/powerpoint/2010/main" val="594342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F9DDA-F4DE-33D3-CE26-42F58E9B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5" y="344245"/>
            <a:ext cx="11923946" cy="60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6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E0C5-5BB2-B3AC-4633-5A6CA401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SIDIS Results from 6 GeV</a:t>
            </a:r>
            <a:endParaRPr lang="en-US" dirty="0"/>
          </a:p>
        </p:txBody>
      </p:sp>
      <p:pic>
        <p:nvPicPr>
          <p:cNvPr id="2050" name="Picture 2" descr="Figure 21">
            <a:extLst>
              <a:ext uri="{FF2B5EF4-FFF2-40B4-BE49-F238E27FC236}">
                <a16:creationId xmlns:a16="http://schemas.microsoft.com/office/drawing/2014/main" id="{7A472AC5-DDAD-8CD8-4EC5-7A869E6D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9" y="2461800"/>
            <a:ext cx="4055462" cy="386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22">
            <a:extLst>
              <a:ext uri="{FF2B5EF4-FFF2-40B4-BE49-F238E27FC236}">
                <a16:creationId xmlns:a16="http://schemas.microsoft.com/office/drawing/2014/main" id="{5A5EFC7F-3E94-8979-4208-7DEB96B1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34" y="1877821"/>
            <a:ext cx="4316858" cy="37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69671-287D-2BB0-647F-A82F7DF0CF40}"/>
              </a:ext>
            </a:extLst>
          </p:cNvPr>
          <p:cNvSpPr txBox="1"/>
          <p:nvPr/>
        </p:nvSpPr>
        <p:spPr>
          <a:xfrm>
            <a:off x="6955971" y="6019800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avg. </a:t>
            </a:r>
            <a:r>
              <a:rPr lang="en-US" i="1" dirty="0" err="1"/>
              <a:t>k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183434-B6E5-D7A4-4036-C2D98218DD12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7674429" y="5581685"/>
            <a:ext cx="102761" cy="4381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FD0EE3-E599-B660-21E4-0635D87394DE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6926932" y="5105400"/>
            <a:ext cx="850258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C0B4A8F-44B9-CFE5-ABC4-EE0E2E316D53}"/>
              </a:ext>
            </a:extLst>
          </p:cNvPr>
          <p:cNvSpPr txBox="1"/>
          <p:nvPr/>
        </p:nvSpPr>
        <p:spPr>
          <a:xfrm>
            <a:off x="9005810" y="593271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Frag. Function widths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2F9539-F2BC-7FBA-43FE-C7DAD3B8D415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9851571" y="5616076"/>
            <a:ext cx="349438" cy="316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A42F5F-51F1-0196-2134-C2BBE39AD95C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9005810" y="5105400"/>
            <a:ext cx="1195199" cy="827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7784F16-B9A9-EC24-6DD1-2007492C62D3}"/>
              </a:ext>
            </a:extLst>
          </p:cNvPr>
          <p:cNvSpPr txBox="1"/>
          <p:nvPr/>
        </p:nvSpPr>
        <p:spPr>
          <a:xfrm>
            <a:off x="7100008" y="1302112"/>
            <a:ext cx="3820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R. </a:t>
            </a:r>
            <a:r>
              <a:rPr lang="en-US" sz="1400" i="1" dirty="0" err="1"/>
              <a:t>Asaturyan</a:t>
            </a:r>
            <a:r>
              <a:rPr lang="en-US" sz="1400" i="1" dirty="0"/>
              <a:t> et al. Phys. Rev. C 85, 015202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F8FC51-20E1-9067-CF32-3813F8FB0E13}"/>
              </a:ext>
            </a:extLst>
          </p:cNvPr>
          <p:cNvSpPr txBox="1"/>
          <p:nvPr/>
        </p:nvSpPr>
        <p:spPr>
          <a:xfrm>
            <a:off x="773027" y="1219896"/>
            <a:ext cx="4753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of unpolarized cross sections to place constraints on up/down quark, favored/unfavored FF widths</a:t>
            </a:r>
          </a:p>
        </p:txBody>
      </p:sp>
    </p:spTree>
    <p:extLst>
      <p:ext uri="{BB962C8B-B14F-4D97-AF65-F5344CB8AC3E}">
        <p14:creationId xmlns:p14="http://schemas.microsoft.com/office/powerpoint/2010/main" val="483931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18CA-F519-C22D-80BC-4BAB6056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Transverse Momentum Dependence of SIDIS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B2B54DD-CD5F-1CCC-BC12-CC77C4E62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18" y="1093611"/>
            <a:ext cx="10385164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Unpolarized </a:t>
            </a:r>
            <a:r>
              <a:rPr lang="en-US" sz="2000" u="sng" dirty="0" err="1">
                <a:solidFill>
                  <a:srgbClr val="0000FF"/>
                </a:solidFill>
              </a:rPr>
              <a:t>k</a:t>
            </a:r>
            <a:r>
              <a:rPr lang="en-US" sz="2000" u="sng" baseline="-25000" dirty="0" err="1">
                <a:solidFill>
                  <a:srgbClr val="0000FF"/>
                </a:solidFill>
              </a:rPr>
              <a:t>T</a:t>
            </a:r>
            <a:r>
              <a:rPr lang="en-US" sz="2000" u="sng" dirty="0">
                <a:solidFill>
                  <a:srgbClr val="0000FF"/>
                </a:solidFill>
              </a:rPr>
              <a:t>-dependent SIDIS</a:t>
            </a:r>
            <a:r>
              <a:rPr lang="en-US" sz="2000" dirty="0"/>
              <a:t>: in framework of </a:t>
            </a:r>
            <a:r>
              <a:rPr lang="en-US" sz="2000" dirty="0" err="1"/>
              <a:t>Anselmino</a:t>
            </a:r>
            <a:r>
              <a:rPr lang="en-US" sz="2000" dirty="0"/>
              <a:t> et al </a:t>
            </a:r>
            <a:r>
              <a:rPr lang="en-US" i="1" dirty="0"/>
              <a:t>[</a:t>
            </a:r>
            <a:r>
              <a:rPr lang="en-US" i="1" dirty="0">
                <a:latin typeface="Times New Roman" pitchFamily="-111" charset="0"/>
              </a:rPr>
              <a:t>hep-ph/0608048]</a:t>
            </a:r>
            <a:r>
              <a:rPr lang="en-US" sz="2000" dirty="0"/>
              <a:t>, described in terms of convolution of quark distributions </a:t>
            </a:r>
            <a:r>
              <a:rPr lang="en-US" sz="2000" i="1" dirty="0" err="1"/>
              <a:t>f</a:t>
            </a:r>
            <a:r>
              <a:rPr lang="en-US" sz="2000" dirty="0"/>
              <a:t> and (one or more) fragmentation functions </a:t>
            </a:r>
            <a:r>
              <a:rPr lang="en-US" sz="2000" i="1" dirty="0"/>
              <a:t>D</a:t>
            </a:r>
            <a:r>
              <a:rPr lang="en-US" sz="2000" dirty="0"/>
              <a:t>, each with own characteristic (Gaussian) width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4B1FDF-2307-07CB-629B-CFDD5534E92F}"/>
              </a:ext>
            </a:extLst>
          </p:cNvPr>
          <p:cNvGrpSpPr/>
          <p:nvPr/>
        </p:nvGrpSpPr>
        <p:grpSpPr>
          <a:xfrm>
            <a:off x="1828800" y="2459019"/>
            <a:ext cx="3581400" cy="1219200"/>
            <a:chOff x="304800" y="2438400"/>
            <a:chExt cx="3581400" cy="1219200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9C002194-1ED9-7D8A-C732-C37C89321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2514600"/>
              <a:ext cx="3125788" cy="1060450"/>
              <a:chOff x="3744" y="1440"/>
              <a:chExt cx="1924" cy="668"/>
            </a:xfrm>
          </p:grpSpPr>
          <p:pic>
            <p:nvPicPr>
              <p:cNvPr id="8" name="Picture 9" descr="txp_fig">
                <a:extLst>
                  <a:ext uri="{FF2B5EF4-FFF2-40B4-BE49-F238E27FC236}">
                    <a16:creationId xmlns:a16="http://schemas.microsoft.com/office/drawing/2014/main" id="{6138B4FE-048D-BF36-1176-EDC52A91A45D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744" y="1440"/>
                <a:ext cx="1920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10" descr="txp_fig">
                <a:extLst>
                  <a:ext uri="{FF2B5EF4-FFF2-40B4-BE49-F238E27FC236}">
                    <a16:creationId xmlns:a16="http://schemas.microsoft.com/office/drawing/2014/main" id="{AC5F76F7-E775-1BBD-366B-C550329B4A0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792" y="1788"/>
                <a:ext cx="1876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C83A74-AB07-D46C-F81F-4A4D636C77AC}"/>
                </a:ext>
              </a:extLst>
            </p:cNvPr>
            <p:cNvSpPr/>
            <p:nvPr/>
          </p:nvSpPr>
          <p:spPr bwMode="auto">
            <a:xfrm>
              <a:off x="304800" y="2438400"/>
              <a:ext cx="3581400" cy="121920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400">
                <a:solidFill>
                  <a:schemeClr val="bg1"/>
                </a:solidFill>
                <a:latin typeface="Arial" pitchFamily="-106" charset="0"/>
                <a:ea typeface="Arial Unicode MS" pitchFamily="-106" charset="0"/>
                <a:cs typeface="Arial Unicode MS" pitchFamily="-10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7ABFCB-1339-6E35-F9D6-4674084FA958}"/>
              </a:ext>
            </a:extLst>
          </p:cNvPr>
          <p:cNvSpPr txBox="1"/>
          <p:nvPr/>
        </p:nvSpPr>
        <p:spPr>
          <a:xfrm>
            <a:off x="5638801" y="2611420"/>
            <a:ext cx="485359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i="1" baseline="-25000" dirty="0">
                <a:solidFill>
                  <a:srgbClr val="FF0000"/>
                </a:solidFill>
              </a:rPr>
              <a:t>0</a:t>
            </a:r>
            <a:r>
              <a:rPr lang="en-US" dirty="0"/>
              <a:t> describes transverse momentum of quarks</a:t>
            </a:r>
          </a:p>
          <a:p>
            <a:endParaRPr lang="en-US" dirty="0"/>
          </a:p>
          <a:p>
            <a:r>
              <a:rPr lang="en-US" sz="2000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i="1" baseline="-25000" dirty="0" err="1">
                <a:solidFill>
                  <a:srgbClr val="FF0000"/>
                </a:solidFill>
              </a:rPr>
              <a:t>D</a:t>
            </a:r>
            <a:r>
              <a:rPr lang="en-US" dirty="0"/>
              <a:t> describes </a:t>
            </a:r>
            <a:r>
              <a:rPr lang="en-US" i="1" dirty="0" err="1"/>
              <a:t>p</a:t>
            </a:r>
            <a:r>
              <a:rPr lang="en-US" i="1" baseline="-25000" dirty="0" err="1"/>
              <a:t>T</a:t>
            </a:r>
            <a:r>
              <a:rPr lang="en-US" dirty="0"/>
              <a:t> dependence of </a:t>
            </a:r>
            <a:r>
              <a:rPr lang="en-US" dirty="0" err="1"/>
              <a:t>Frag</a:t>
            </a:r>
            <a:r>
              <a:rPr lang="en-US" dirty="0"/>
              <a:t>. </a:t>
            </a:r>
            <a:r>
              <a:rPr lang="en-US" dirty="0" err="1"/>
              <a:t>Func</a:t>
            </a:r>
            <a:r>
              <a:rPr lang="en-US" dirty="0"/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DC201B-3EA0-B4F2-5FC0-AC4350814899}"/>
              </a:ext>
            </a:extLst>
          </p:cNvPr>
          <p:cNvCxnSpPr/>
          <p:nvPr/>
        </p:nvCxnSpPr>
        <p:spPr bwMode="auto">
          <a:xfrm rot="10800000" flipV="1">
            <a:off x="5176691" y="2840019"/>
            <a:ext cx="462111" cy="76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306285-3932-4E9F-D903-C8A2A12978B9}"/>
              </a:ext>
            </a:extLst>
          </p:cNvPr>
          <p:cNvCxnSpPr/>
          <p:nvPr/>
        </p:nvCxnSpPr>
        <p:spPr bwMode="auto">
          <a:xfrm rot="10800000">
            <a:off x="5176689" y="3519471"/>
            <a:ext cx="462116" cy="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1">
            <a:extLst>
              <a:ext uri="{FF2B5EF4-FFF2-40B4-BE49-F238E27FC236}">
                <a16:creationId xmlns:a16="http://schemas.microsoft.com/office/drawing/2014/main" id="{BE22E980-768D-2D0F-FF60-578E8DB4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7945" b="18411"/>
          <a:stretch>
            <a:fillRect/>
          </a:stretch>
        </p:blipFill>
        <p:spPr bwMode="auto">
          <a:xfrm>
            <a:off x="1676400" y="4295889"/>
            <a:ext cx="8801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21A3F575-D445-308D-84B9-B223F597B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17" y="5515089"/>
            <a:ext cx="10385163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Possibility to constrain k</a:t>
            </a:r>
            <a:r>
              <a:rPr lang="en-US" baseline="-25000"/>
              <a:t>T</a:t>
            </a:r>
            <a:r>
              <a:rPr lang="en-US"/>
              <a:t> dependence of up and down quarks </a:t>
            </a:r>
            <a:r>
              <a:rPr lang="en-US" i="1">
                <a:solidFill>
                  <a:srgbClr val="CC0099"/>
                </a:solidFill>
              </a:rPr>
              <a:t>separately</a:t>
            </a:r>
            <a:r>
              <a:rPr lang="en-US">
                <a:solidFill>
                  <a:schemeClr val="tx2"/>
                </a:solidFill>
              </a:rPr>
              <a:t>  by combination of </a:t>
            </a:r>
            <a:r>
              <a:rPr lang="en-US" sz="2000">
                <a:solidFill>
                  <a:schemeClr val="tx2"/>
                </a:solidFill>
                <a:latin typeface="Symbol" pitchFamily="-112" charset="2"/>
              </a:rPr>
              <a:t>p</a:t>
            </a:r>
            <a:r>
              <a:rPr lang="en-US" baseline="30000">
                <a:solidFill>
                  <a:schemeClr val="tx2"/>
                </a:solidFill>
              </a:rPr>
              <a:t>+</a:t>
            </a:r>
            <a:r>
              <a:rPr lang="en-US">
                <a:solidFill>
                  <a:schemeClr val="tx2"/>
                </a:solidFill>
              </a:rPr>
              <a:t> and </a:t>
            </a:r>
            <a:r>
              <a:rPr lang="en-US" sz="2000">
                <a:solidFill>
                  <a:schemeClr val="tx2"/>
                </a:solidFill>
                <a:latin typeface="Symbol" pitchFamily="-112" charset="2"/>
              </a:rPr>
              <a:t>p</a:t>
            </a:r>
            <a:r>
              <a:rPr lang="en-US" baseline="30000">
                <a:solidFill>
                  <a:schemeClr val="tx2"/>
                </a:solidFill>
              </a:rPr>
              <a:t>-</a:t>
            </a:r>
            <a:r>
              <a:rPr lang="en-US">
                <a:solidFill>
                  <a:schemeClr val="tx2"/>
                </a:solidFill>
              </a:rPr>
              <a:t> final states, proton and deuteron targets</a:t>
            </a:r>
            <a:endParaRPr lang="en-US" i="1">
              <a:solidFill>
                <a:srgbClr val="CC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A9514-AE34-8916-8D14-DF5C7F1F3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051" y="3991089"/>
            <a:ext cx="3322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</a:rPr>
              <a:t>(assuming </a:t>
            </a:r>
            <a:r>
              <a:rPr lang="it-IT" sz="2000" b="1" dirty="0">
                <a:solidFill>
                  <a:srgbClr val="FF6600"/>
                </a:solidFill>
                <a:latin typeface="Symbol" pitchFamily="-112" charset="2"/>
                <a:ea typeface="Arial" pitchFamily="-112" charset="0"/>
                <a:cs typeface="Arial" pitchFamily="-112" charset="0"/>
              </a:rPr>
              <a:t>m</a:t>
            </a:r>
            <a:r>
              <a:rPr lang="it-IT" sz="2000" b="1" baseline="-25000" dirty="0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0,</a:t>
            </a:r>
            <a:r>
              <a:rPr lang="it-IT" sz="2000" b="1" baseline="-25000" dirty="0" err="1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u</a:t>
            </a:r>
            <a:r>
              <a:rPr lang="it-IT" sz="2000" b="1" baseline="-25000" dirty="0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it-IT" sz="2000" b="1" dirty="0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=</a:t>
            </a:r>
            <a:r>
              <a:rPr lang="it-IT" sz="2000" b="1" baseline="-25000" dirty="0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 </a:t>
            </a:r>
            <a:r>
              <a:rPr lang="it-IT" sz="2000" b="1" dirty="0">
                <a:solidFill>
                  <a:srgbClr val="FF6600"/>
                </a:solidFill>
                <a:latin typeface="Symbol" pitchFamily="-112" charset="2"/>
                <a:ea typeface="Arial" pitchFamily="-112" charset="0"/>
                <a:cs typeface="Arial" pitchFamily="-112" charset="0"/>
              </a:rPr>
              <a:t>m</a:t>
            </a:r>
            <a:r>
              <a:rPr lang="it-IT" sz="2000" b="1" baseline="-25000" dirty="0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0,</a:t>
            </a:r>
            <a:r>
              <a:rPr lang="it-IT" sz="2000" b="1" baseline="-25000" dirty="0" err="1">
                <a:solidFill>
                  <a:srgbClr val="FF6600"/>
                </a:solidFill>
                <a:ea typeface="Arial" pitchFamily="-112" charset="0"/>
                <a:cs typeface="Arial" pitchFamily="-112" charset="0"/>
              </a:rPr>
              <a:t>d</a:t>
            </a:r>
            <a:r>
              <a:rPr lang="en-US" sz="2000" b="1" dirty="0">
                <a:solidFill>
                  <a:srgbClr val="FF6600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C70D02-0DCD-9F01-2627-4F833D46D6F5}"/>
              </a:ext>
            </a:extLst>
          </p:cNvPr>
          <p:cNvCxnSpPr>
            <a:cxnSpLocks/>
          </p:cNvCxnSpPr>
          <p:nvPr/>
        </p:nvCxnSpPr>
        <p:spPr bwMode="auto">
          <a:xfrm>
            <a:off x="3505200" y="4391199"/>
            <a:ext cx="1295400" cy="2094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27599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832F-8C59-5764-99F1-CBA374BA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SIDIS with Large Acceptance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F5237-178A-CBBE-292A-AF887591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" t="10110" r="5309" b="7733"/>
          <a:stretch>
            <a:fillRect/>
          </a:stretch>
        </p:blipFill>
        <p:spPr>
          <a:xfrm>
            <a:off x="7098475" y="1335103"/>
            <a:ext cx="3671688" cy="2735017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D92E4-C608-EE49-E167-11291C6B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69" y="1347628"/>
            <a:ext cx="4793579" cy="2735017"/>
          </a:xfrm>
          <a:prstGeom prst="rect">
            <a:avLst/>
          </a:prstGeom>
        </p:spPr>
      </p:pic>
      <p:pic>
        <p:nvPicPr>
          <p:cNvPr id="7" name="Picture 6" descr="latex-image-1.pdf">
            <a:extLst>
              <a:ext uri="{FF2B5EF4-FFF2-40B4-BE49-F238E27FC236}">
                <a16:creationId xmlns:a16="http://schemas.microsoft.com/office/drawing/2014/main" id="{43FD4730-BC45-41E4-5559-5C5F11EB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7" y="4338144"/>
            <a:ext cx="9144000" cy="11701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FE4879-4846-5DD3-453C-2C70D27BC968}"/>
              </a:ext>
            </a:extLst>
          </p:cNvPr>
          <p:cNvSpPr txBox="1"/>
          <p:nvPr/>
        </p:nvSpPr>
        <p:spPr>
          <a:xfrm>
            <a:off x="1776910" y="5660033"/>
            <a:ext cx="8853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SIDIS has several observables that depend on measuring the azimuthal dependance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Also need large </a:t>
            </a:r>
            <a:r>
              <a:rPr lang="en-US" i="1" dirty="0">
                <a:sym typeface="Wingdings" pitchFamily="2" charset="2"/>
              </a:rPr>
              <a:t>P</a:t>
            </a:r>
            <a:r>
              <a:rPr lang="en-US" i="1" baseline="-25000" dirty="0"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 acceptance, multidimensional binning crucial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Well suited to large acceptance devices like CLAS12 and </a:t>
            </a:r>
            <a:r>
              <a:rPr lang="en-US" dirty="0" err="1">
                <a:sym typeface="Wingdings" pitchFamily="2" charset="2"/>
              </a:rPr>
              <a:t>SoLID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F8BBA-136B-133A-5817-D3E7C03F7C67}"/>
              </a:ext>
            </a:extLst>
          </p:cNvPr>
          <p:cNvSpPr txBox="1"/>
          <p:nvPr/>
        </p:nvSpPr>
        <p:spPr>
          <a:xfrm>
            <a:off x="778564" y="96547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SoLID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75349-2D0E-B0C6-C441-7932BAA6EECF}"/>
              </a:ext>
            </a:extLst>
          </p:cNvPr>
          <p:cNvSpPr txBox="1"/>
          <p:nvPr/>
        </p:nvSpPr>
        <p:spPr>
          <a:xfrm>
            <a:off x="6735416" y="100009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CLAS12</a:t>
            </a:r>
          </a:p>
        </p:txBody>
      </p:sp>
    </p:spTree>
    <p:extLst>
      <p:ext uri="{BB962C8B-B14F-4D97-AF65-F5344CB8AC3E}">
        <p14:creationId xmlns:p14="http://schemas.microsoft.com/office/powerpoint/2010/main" val="9373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5460-E9C6-B1B5-0EC8-729B7109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R = </a:t>
            </a:r>
            <a:r>
              <a:rPr lang="en-US" i="1" dirty="0" err="1">
                <a:solidFill>
                  <a:schemeClr val="accent2"/>
                </a:solidFill>
                <a:latin typeface="Symbol" pitchFamily="-112" charset="2"/>
              </a:rPr>
              <a:t>s</a:t>
            </a:r>
            <a:r>
              <a:rPr lang="en-US" i="1" baseline="-25000" dirty="0" err="1">
                <a:solidFill>
                  <a:schemeClr val="accent2"/>
                </a:solidFill>
              </a:rPr>
              <a:t>L</a:t>
            </a:r>
            <a:r>
              <a:rPr lang="en-US" i="1" dirty="0">
                <a:solidFill>
                  <a:schemeClr val="accent2"/>
                </a:solidFill>
              </a:rPr>
              <a:t>/</a:t>
            </a:r>
            <a:r>
              <a:rPr lang="en-US" i="1" dirty="0" err="1">
                <a:solidFill>
                  <a:schemeClr val="accent2"/>
                </a:solidFill>
                <a:latin typeface="Symbol" pitchFamily="-112" charset="2"/>
              </a:rPr>
              <a:t>s</a:t>
            </a:r>
            <a:r>
              <a:rPr lang="en-US" i="1" baseline="-25000" dirty="0" err="1">
                <a:solidFill>
                  <a:schemeClr val="accent2"/>
                </a:solidFill>
              </a:rPr>
              <a:t>T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in SIDIS (ep </a:t>
            </a:r>
            <a:r>
              <a:rPr lang="en-US" dirty="0">
                <a:solidFill>
                  <a:schemeClr val="accent2"/>
                </a:solidFill>
                <a:sym typeface="Wingdings" pitchFamily="-112" charset="2"/>
              </a:rPr>
              <a:t> </a:t>
            </a:r>
            <a:r>
              <a:rPr lang="en-US" dirty="0" err="1">
                <a:solidFill>
                  <a:schemeClr val="accent2"/>
                </a:solidFill>
                <a:sym typeface="Wingdings" pitchFamily="-112" charset="2"/>
              </a:rPr>
              <a:t>e’</a:t>
            </a:r>
            <a:r>
              <a:rPr lang="en-US" dirty="0" err="1">
                <a:solidFill>
                  <a:schemeClr val="accent2"/>
                </a:solidFill>
                <a:latin typeface="Symbol" pitchFamily="-112" charset="2"/>
                <a:sym typeface="Wingdings" pitchFamily="-112" charset="2"/>
              </a:rPr>
              <a:t>p</a:t>
            </a:r>
            <a:r>
              <a:rPr lang="en-US" dirty="0" err="1">
                <a:solidFill>
                  <a:schemeClr val="accent2"/>
                </a:solidFill>
                <a:sym typeface="Wingdings" pitchFamily="-112" charset="2"/>
              </a:rPr>
              <a:t>X</a:t>
            </a:r>
            <a:r>
              <a:rPr lang="en-US" dirty="0">
                <a:solidFill>
                  <a:schemeClr val="accent2"/>
                </a:solidFill>
                <a:sym typeface="Wingdings" pitchFamily="-112" charset="2"/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A4B20-7C5B-19DE-8301-76F7695D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2943" y="1139441"/>
            <a:ext cx="5894106" cy="550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920679AF-63EC-E500-C955-9F361B58E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00" y="2139051"/>
            <a:ext cx="16388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Cornell data of 70’s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4F6EE0A2-B2CB-83F8-5AC8-8D26C178D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947" y="4182946"/>
            <a:ext cx="214409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R</a:t>
            </a:r>
            <a:r>
              <a:rPr lang="en-US" i="1" baseline="-25000" dirty="0"/>
              <a:t>DIS</a:t>
            </a:r>
            <a:r>
              <a:rPr lang="en-US" i="1" dirty="0"/>
              <a:t> (Q</a:t>
            </a:r>
            <a:r>
              <a:rPr lang="en-US" i="1" baseline="30000" dirty="0"/>
              <a:t>2</a:t>
            </a:r>
            <a:r>
              <a:rPr lang="en-US" i="1" dirty="0"/>
              <a:t> = 2 GeV</a:t>
            </a:r>
            <a:r>
              <a:rPr lang="en-US" i="1" baseline="30000" dirty="0"/>
              <a:t>2</a:t>
            </a:r>
            <a:r>
              <a:rPr lang="en-US" i="1" dirty="0"/>
              <a:t>)</a:t>
            </a:r>
            <a:endParaRPr lang="en-US" i="1" baseline="-25000" dirty="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1732F7E-8BDE-5D33-7DE6-7CF12F62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758710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Conclusion: “data both consistent with </a:t>
            </a:r>
            <a:r>
              <a:rPr lang="en-US" sz="2000" i="1" dirty="0"/>
              <a:t>R = 0 </a:t>
            </a:r>
            <a:r>
              <a:rPr lang="en-US" sz="2000" dirty="0"/>
              <a:t>and </a:t>
            </a:r>
            <a:r>
              <a:rPr lang="en-US" sz="2000" i="1" dirty="0"/>
              <a:t>R =“ R</a:t>
            </a:r>
            <a:r>
              <a:rPr lang="en-US" sz="2000" i="1" baseline="-25000" dirty="0"/>
              <a:t>DIS</a:t>
            </a:r>
            <a:r>
              <a:rPr lang="en-US" sz="2000" i="1" dirty="0"/>
              <a:t>”</a:t>
            </a:r>
            <a:endParaRPr lang="en-US" sz="2000" i="1" baseline="-25000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A54054A-25BD-12D1-BFCD-EB8CCF8F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529" y="4381500"/>
            <a:ext cx="2514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Some hint of large </a:t>
            </a:r>
            <a:r>
              <a:rPr lang="en-US" sz="2000" i="1" dirty="0"/>
              <a:t>R</a:t>
            </a:r>
            <a:r>
              <a:rPr lang="en-US" sz="2000" dirty="0"/>
              <a:t> at </a:t>
            </a:r>
            <a:r>
              <a:rPr lang="en-US" sz="2000" b="1" dirty="0">
                <a:solidFill>
                  <a:schemeClr val="accent2"/>
                </a:solidFill>
              </a:rPr>
              <a:t>large </a:t>
            </a:r>
            <a:r>
              <a:rPr lang="en-US" sz="2000" b="1" i="1" dirty="0" err="1">
                <a:solidFill>
                  <a:schemeClr val="accent2"/>
                </a:solidFill>
              </a:rPr>
              <a:t>z</a:t>
            </a:r>
            <a:r>
              <a:rPr lang="en-US" sz="2000" dirty="0"/>
              <a:t> in Cornell data?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E2FA4E-3A91-8A86-E997-64594591A465}"/>
              </a:ext>
            </a:extLst>
          </p:cNvPr>
          <p:cNvCxnSpPr/>
          <p:nvPr/>
        </p:nvCxnSpPr>
        <p:spPr bwMode="auto">
          <a:xfrm>
            <a:off x="5125122" y="4552278"/>
            <a:ext cx="6096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 Box 8">
            <a:extLst>
              <a:ext uri="{FF2B5EF4-FFF2-40B4-BE49-F238E27FC236}">
                <a16:creationId xmlns:a16="http://schemas.microsoft.com/office/drawing/2014/main" id="{0A8E484E-64ED-31AB-C4EA-0D1593CDD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710" y="1393091"/>
            <a:ext cx="65006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R</a:t>
            </a:r>
            <a:r>
              <a:rPr lang="en-US" i="1" baseline="-25000" dirty="0"/>
              <a:t>DIS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410AC-8E31-03BB-3F2F-F3A5AB2B9F3D}"/>
              </a:ext>
            </a:extLst>
          </p:cNvPr>
          <p:cNvCxnSpPr/>
          <p:nvPr/>
        </p:nvCxnSpPr>
        <p:spPr bwMode="auto">
          <a:xfrm rot="5400000">
            <a:off x="7096035" y="1825819"/>
            <a:ext cx="272534" cy="26600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5988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2E41-D63C-5E0D-16DD-75ABEED8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Role of Hall C in JLab SIDIS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1E882-BE1B-449F-DE2B-4226027E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699" y="1278392"/>
            <a:ext cx="5232857" cy="3679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F0D71-E013-6810-7CFB-45ABB7699007}"/>
              </a:ext>
            </a:extLst>
          </p:cNvPr>
          <p:cNvSpPr txBox="1"/>
          <p:nvPr/>
        </p:nvSpPr>
        <p:spPr>
          <a:xfrm>
            <a:off x="6937151" y="1586105"/>
            <a:ext cx="8515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SHMS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4858A-87E6-BDAC-A259-2F87F6D6EA8A}"/>
              </a:ext>
            </a:extLst>
          </p:cNvPr>
          <p:cNvSpPr txBox="1"/>
          <p:nvPr/>
        </p:nvSpPr>
        <p:spPr>
          <a:xfrm>
            <a:off x="9462218" y="2476627"/>
            <a:ext cx="6976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HMS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73573-19BC-7FAF-6251-14F37333FCA0}"/>
              </a:ext>
            </a:extLst>
          </p:cNvPr>
          <p:cNvSpPr txBox="1"/>
          <p:nvPr/>
        </p:nvSpPr>
        <p:spPr>
          <a:xfrm>
            <a:off x="549859" y="1156500"/>
            <a:ext cx="49226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Hall C uses magnetic focusing spectrometers with moderate acceptance</a:t>
            </a:r>
          </a:p>
          <a:p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Optimal Hall C SIDIS program:</a:t>
            </a:r>
          </a:p>
          <a:p>
            <a:r>
              <a:rPr lang="en-US" sz="2000" dirty="0">
                <a:sym typeface="Wingdings" pitchFamily="2" charset="2"/>
              </a:rPr>
              <a:t> Targeted measurements in specific regions of phase space (i.e., low-rate processes)</a:t>
            </a:r>
          </a:p>
          <a:p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="1" dirty="0"/>
              <a:t>Absolute cross sections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FF0000"/>
                </a:solidFill>
              </a:rPr>
              <a:t>L-T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separations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27AC"/>
                </a:solidFill>
              </a:rPr>
              <a:t>ratios</a:t>
            </a:r>
          </a:p>
          <a:p>
            <a:endParaRPr lang="en-US" sz="2000" dirty="0"/>
          </a:p>
          <a:p>
            <a:r>
              <a:rPr lang="en-US" sz="2000" dirty="0"/>
              <a:t>Complementary to large acceptance devices that can access large phase space all at once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5149B-0CF7-5319-0DFE-258DFC4607F3}"/>
              </a:ext>
            </a:extLst>
          </p:cNvPr>
          <p:cNvSpPr txBox="1"/>
          <p:nvPr/>
        </p:nvSpPr>
        <p:spPr>
          <a:xfrm>
            <a:off x="549859" y="5442464"/>
            <a:ext cx="5232857" cy="1200329"/>
          </a:xfrm>
          <a:prstGeom prst="rect">
            <a:avLst/>
          </a:prstGeom>
          <a:solidFill>
            <a:srgbClr val="FFF98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sym typeface="Wingdings"/>
              </a:rPr>
              <a:t>Excellent control of point-to-point systematic uncertainties required for precise L-T separations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00"/>
                </a:solidFill>
                <a:latin typeface="Arial"/>
                <a:sym typeface="Wingdings"/>
              </a:rPr>
              <a:t>Ideally suited for focusing spectrometers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00"/>
                </a:solidFill>
                <a:latin typeface="Arial"/>
                <a:sym typeface="Wingdings"/>
              </a:rPr>
              <a:t>One of the drivers for SHMS design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FF5D9-AC72-48C4-76E2-2560E9DC4845}"/>
              </a:ext>
            </a:extLst>
          </p:cNvPr>
          <p:cNvSpPr txBox="1"/>
          <p:nvPr/>
        </p:nvSpPr>
        <p:spPr>
          <a:xfrm>
            <a:off x="6096000" y="5508744"/>
            <a:ext cx="566052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Identical acceptance for positive and negative polarity</a:t>
            </a:r>
          </a:p>
          <a:p>
            <a:r>
              <a:rPr lang="en-US" dirty="0">
                <a:sym typeface="Wingdings" pitchFamily="2" charset="2"/>
              </a:rPr>
              <a:t> Precision measurement of charged meson ratios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5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3520592-270F-2CB4-DCDD-827241AA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078992"/>
            <a:ext cx="6295644" cy="4443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17C86-D37B-4950-8FB6-BFC0CFCD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SIDIS Experiments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AAD92-752A-61EE-6B20-E9077EC063D3}"/>
              </a:ext>
            </a:extLst>
          </p:cNvPr>
          <p:cNvSpPr txBox="1"/>
          <p:nvPr/>
        </p:nvSpPr>
        <p:spPr>
          <a:xfrm>
            <a:off x="2193232" y="1594161"/>
            <a:ext cx="122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 GeV phase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FD312-1F42-FFC9-AA75-F3043D4A9EB5}"/>
              </a:ext>
            </a:extLst>
          </p:cNvPr>
          <p:cNvSpPr txBox="1"/>
          <p:nvPr/>
        </p:nvSpPr>
        <p:spPr>
          <a:xfrm>
            <a:off x="4701210" y="3786809"/>
            <a:ext cx="12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 GeV phase space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3F0FB3-C836-ADCD-D491-9B60848BB6CC}"/>
              </a:ext>
            </a:extLst>
          </p:cNvPr>
          <p:cNvCxnSpPr>
            <a:cxnSpLocks/>
          </p:cNvCxnSpPr>
          <p:nvPr/>
        </p:nvCxnSpPr>
        <p:spPr>
          <a:xfrm>
            <a:off x="3041374" y="2009659"/>
            <a:ext cx="993913" cy="286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4AB140-0C56-22A5-016E-0698B04D2C6F}"/>
              </a:ext>
            </a:extLst>
          </p:cNvPr>
          <p:cNvCxnSpPr/>
          <p:nvPr/>
        </p:nvCxnSpPr>
        <p:spPr>
          <a:xfrm flipH="1" flipV="1">
            <a:off x="3766930" y="3906078"/>
            <a:ext cx="934280" cy="296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01F57C8-8122-1762-0998-EABCA6B5742F}"/>
              </a:ext>
            </a:extLst>
          </p:cNvPr>
          <p:cNvSpPr/>
          <p:nvPr/>
        </p:nvSpPr>
        <p:spPr>
          <a:xfrm>
            <a:off x="1172816" y="5426764"/>
            <a:ext cx="228600" cy="228600"/>
          </a:xfrm>
          <a:prstGeom prst="ellipse">
            <a:avLst/>
          </a:prstGeom>
          <a:solidFill>
            <a:srgbClr val="DE50F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4D61D-160F-3EB1-05FB-6FFA21B05B6F}"/>
              </a:ext>
            </a:extLst>
          </p:cNvPr>
          <p:cNvSpPr txBox="1"/>
          <p:nvPr/>
        </p:nvSpPr>
        <p:spPr>
          <a:xfrm>
            <a:off x="1602961" y="5356398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99"/>
                </a:solidFill>
                <a:latin typeface="Calibri" pitchFamily="34" charset="0"/>
              </a:rPr>
              <a:t>E00-108 (6 GeV)</a:t>
            </a:r>
            <a:endParaRPr lang="en-US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4BE5F88F-CE4F-87EF-62A0-3809A0A2D4D8}"/>
              </a:ext>
            </a:extLst>
          </p:cNvPr>
          <p:cNvSpPr/>
          <p:nvPr/>
        </p:nvSpPr>
        <p:spPr>
          <a:xfrm>
            <a:off x="3766930" y="5422392"/>
            <a:ext cx="228600" cy="22860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AE95F-7FE0-5674-B8DE-FD8F6C281771}"/>
              </a:ext>
            </a:extLst>
          </p:cNvPr>
          <p:cNvSpPr txBox="1"/>
          <p:nvPr/>
        </p:nvSpPr>
        <p:spPr>
          <a:xfrm>
            <a:off x="4087824" y="5352026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E12-09-017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6AB0E9-15B5-E4DD-FC01-E6CC938F9742}"/>
              </a:ext>
            </a:extLst>
          </p:cNvPr>
          <p:cNvSpPr/>
          <p:nvPr/>
        </p:nvSpPr>
        <p:spPr>
          <a:xfrm>
            <a:off x="1162881" y="5953540"/>
            <a:ext cx="228600" cy="228600"/>
          </a:xfrm>
          <a:prstGeom prst="rect">
            <a:avLst/>
          </a:prstGeom>
          <a:solidFill>
            <a:srgbClr val="0027A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B1B57-F806-4724-8B1B-7CFE8CCB4E1A}"/>
              </a:ext>
            </a:extLst>
          </p:cNvPr>
          <p:cNvSpPr txBox="1"/>
          <p:nvPr/>
        </p:nvSpPr>
        <p:spPr>
          <a:xfrm>
            <a:off x="1602961" y="5883174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7AC"/>
                </a:solidFill>
                <a:latin typeface="Calibri" pitchFamily="34" charset="0"/>
              </a:rPr>
              <a:t>E12-09-002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14AF2-C995-9F10-293C-8F53C41A752C}"/>
              </a:ext>
            </a:extLst>
          </p:cNvPr>
          <p:cNvSpPr txBox="1"/>
          <p:nvPr/>
        </p:nvSpPr>
        <p:spPr>
          <a:xfrm>
            <a:off x="6549886" y="1414135"/>
            <a:ext cx="521804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E50F6"/>
                </a:solidFill>
              </a:rPr>
              <a:t>E00-108</a:t>
            </a:r>
            <a:r>
              <a:rPr lang="en-US" dirty="0"/>
              <a:t>: “Duality in Meson Electroproduction” </a:t>
            </a:r>
          </a:p>
          <a:p>
            <a:r>
              <a:rPr lang="en-US" dirty="0">
                <a:sym typeface="Wingdings" pitchFamily="2" charset="2"/>
              </a:rPr>
              <a:t> 6 GeV, first Hall C SIDIS measurement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E12-09-017</a:t>
            </a:r>
            <a:r>
              <a:rPr lang="en-US" dirty="0"/>
              <a:t>: “Transverse Momentum Dependence of Semi-Inclusive Pion Production”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Scans in </a:t>
            </a:r>
            <a:r>
              <a:rPr lang="en-US" i="1" dirty="0">
                <a:sym typeface="Wingdings" pitchFamily="2" charset="2"/>
              </a:rPr>
              <a:t>z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i="1" dirty="0">
                <a:sym typeface="Wingdings" pitchFamily="2" charset="2"/>
              </a:rPr>
              <a:t>P</a:t>
            </a:r>
            <a:r>
              <a:rPr lang="en-US" i="1" baseline="-25000" dirty="0">
                <a:sym typeface="Wingdings" pitchFamily="2" charset="2"/>
              </a:rPr>
              <a:t>T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i="1" dirty="0">
                <a:sym typeface="Wingdings" pitchFamily="2" charset="2"/>
              </a:rPr>
              <a:t>x</a:t>
            </a:r>
            <a:r>
              <a:rPr lang="en-US" dirty="0">
                <a:sym typeface="Wingdings" pitchFamily="2" charset="2"/>
              </a:rPr>
              <a:t>-dependence at fixed Q</a:t>
            </a:r>
            <a:r>
              <a:rPr lang="en-US" baseline="30000" dirty="0">
                <a:sym typeface="Wingdings" pitchFamily="2" charset="2"/>
              </a:rPr>
              <a:t>2</a:t>
            </a:r>
          </a:p>
          <a:p>
            <a:endParaRPr lang="en-US" baseline="30000" dirty="0">
              <a:sym typeface="Wingdings" pitchFamily="2" charset="2"/>
            </a:endParaRPr>
          </a:p>
          <a:p>
            <a:r>
              <a:rPr lang="en-US" dirty="0">
                <a:solidFill>
                  <a:srgbClr val="0027AC"/>
                </a:solidFill>
                <a:sym typeface="Wingdings" pitchFamily="2" charset="2"/>
              </a:rPr>
              <a:t>E12-09-002</a:t>
            </a:r>
            <a:r>
              <a:rPr lang="en-US" dirty="0">
                <a:sym typeface="Wingdings" pitchFamily="2" charset="2"/>
              </a:rPr>
              <a:t>: “</a:t>
            </a:r>
            <a:r>
              <a:rPr lang="en-US" sz="1800" dirty="0">
                <a:effectLst/>
                <a:latin typeface="CMBX12"/>
              </a:rPr>
              <a:t>Charge Symmetry Violating Quark Distributions via Precise Measurement of </a:t>
            </a:r>
            <a:r>
              <a:rPr lang="el-GR" sz="1800" dirty="0">
                <a:effectLst/>
                <a:latin typeface="CMMI12"/>
              </a:rPr>
              <a:t>π</a:t>
            </a:r>
            <a:r>
              <a:rPr lang="el-GR" sz="1800" dirty="0">
                <a:effectLst/>
                <a:latin typeface="CMR8"/>
              </a:rPr>
              <a:t>+</a:t>
            </a:r>
            <a:r>
              <a:rPr lang="el-GR" sz="1800" dirty="0">
                <a:effectLst/>
                <a:latin typeface="CMMI12"/>
              </a:rPr>
              <a:t>/π</a:t>
            </a:r>
            <a:r>
              <a:rPr lang="el-GR" sz="1800" dirty="0">
                <a:effectLst/>
                <a:latin typeface="CMSY8"/>
              </a:rPr>
              <a:t>− </a:t>
            </a:r>
            <a:r>
              <a:rPr lang="en-US" sz="1800" dirty="0">
                <a:effectLst/>
                <a:latin typeface="CMBX12"/>
              </a:rPr>
              <a:t>Ratios in SIDIS” </a:t>
            </a:r>
          </a:p>
          <a:p>
            <a:r>
              <a:rPr lang="en-US" dirty="0">
                <a:latin typeface="CMBX12"/>
                <a:sym typeface="Wingdings" pitchFamily="2" charset="2"/>
              </a:rPr>
              <a:t> Scans in </a:t>
            </a:r>
            <a:r>
              <a:rPr lang="en-US" i="1" dirty="0">
                <a:latin typeface="CMBX12"/>
                <a:sym typeface="Wingdings" pitchFamily="2" charset="2"/>
              </a:rPr>
              <a:t>z</a:t>
            </a:r>
            <a:r>
              <a:rPr lang="en-US" dirty="0">
                <a:latin typeface="CMBX12"/>
                <a:sym typeface="Wingdings" pitchFamily="2" charset="2"/>
              </a:rPr>
              <a:t> at each </a:t>
            </a:r>
            <a:r>
              <a:rPr lang="en-US" i="1" dirty="0">
                <a:latin typeface="CMBX12"/>
                <a:sym typeface="Wingdings" pitchFamily="2" charset="2"/>
              </a:rPr>
              <a:t>x/Q</a:t>
            </a:r>
            <a:r>
              <a:rPr lang="en-US" i="1" baseline="30000" dirty="0">
                <a:latin typeface="CMBX12"/>
                <a:sym typeface="Wingdings" pitchFamily="2" charset="2"/>
              </a:rPr>
              <a:t>2 </a:t>
            </a:r>
            <a:r>
              <a:rPr lang="en-US" dirty="0">
                <a:latin typeface="CMBX12"/>
                <a:sym typeface="Wingdings" pitchFamily="2" charset="2"/>
              </a:rPr>
              <a:t>(parallel kinematics)</a:t>
            </a:r>
            <a:endParaRPr lang="en-US" baseline="30000" dirty="0">
              <a:latin typeface="CMBX12"/>
              <a:sym typeface="Wingdings" pitchFamily="2" charset="2"/>
            </a:endParaRPr>
          </a:p>
          <a:p>
            <a:r>
              <a:rPr lang="en-US" dirty="0">
                <a:latin typeface="CMBX12"/>
                <a:sym typeface="Wingdings" pitchFamily="2" charset="2"/>
              </a:rPr>
              <a:t> Deuterium at every setting, hydrogen at select settings</a:t>
            </a:r>
            <a:endParaRPr lang="en-US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B8546F-7A80-3EF5-28FC-E0C384A06145}"/>
              </a:ext>
            </a:extLst>
          </p:cNvPr>
          <p:cNvSpPr txBox="1"/>
          <p:nvPr/>
        </p:nvSpPr>
        <p:spPr>
          <a:xfrm>
            <a:off x="5644342" y="5356398"/>
            <a:ext cx="6123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C SIDIS experiments will provide information on the fundamental reaction mechanism/cross section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Consistency with simple factorization assumptions?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Charge symmetry of FF?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7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DBE1-B8BA-CE11-957B-8C124A52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SIDIS Results from 6 GeV</a:t>
            </a:r>
          </a:p>
        </p:txBody>
      </p:sp>
      <p:pic>
        <p:nvPicPr>
          <p:cNvPr id="1028" name="Picture 4" descr="Figure 17">
            <a:extLst>
              <a:ext uri="{FF2B5EF4-FFF2-40B4-BE49-F238E27FC236}">
                <a16:creationId xmlns:a16="http://schemas.microsoft.com/office/drawing/2014/main" id="{235DEC1A-997D-9532-9390-3CA61A9A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85" y="1956660"/>
            <a:ext cx="4557486" cy="41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ure 1">
            <a:extLst>
              <a:ext uri="{FF2B5EF4-FFF2-40B4-BE49-F238E27FC236}">
                <a16:creationId xmlns:a16="http://schemas.microsoft.com/office/drawing/2014/main" id="{32666690-D60E-626A-0331-3DA2DFCA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0" y="1782462"/>
            <a:ext cx="3943532" cy="39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147E1-88DE-1A84-AAB4-EA9C006FC362}"/>
              </a:ext>
            </a:extLst>
          </p:cNvPr>
          <p:cNvSpPr txBox="1"/>
          <p:nvPr/>
        </p:nvSpPr>
        <p:spPr>
          <a:xfrm>
            <a:off x="1371600" y="5995658"/>
            <a:ext cx="3265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T. </a:t>
            </a:r>
            <a:r>
              <a:rPr lang="en-US" sz="1400" i="1" dirty="0" err="1"/>
              <a:t>Navasardyan</a:t>
            </a:r>
            <a:r>
              <a:rPr lang="en-US" sz="1400" i="1" dirty="0"/>
              <a:t> et al. PRL 98, 022001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5D53C-83EB-C545-AB82-02ECC4190849}"/>
              </a:ext>
            </a:extLst>
          </p:cNvPr>
          <p:cNvSpPr txBox="1"/>
          <p:nvPr/>
        </p:nvSpPr>
        <p:spPr>
          <a:xfrm>
            <a:off x="925029" y="1148667"/>
            <a:ext cx="394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E00-008: SIDIS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+/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- cross sections and ratios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51B1F-CC12-60E4-4C06-D5915BA323C0}"/>
              </a:ext>
            </a:extLst>
          </p:cNvPr>
          <p:cNvSpPr txBox="1"/>
          <p:nvPr/>
        </p:nvSpPr>
        <p:spPr>
          <a:xfrm>
            <a:off x="6040485" y="1079309"/>
            <a:ext cx="448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Surprisingly consistent with expectations from higher energy 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42FD8D-4439-0822-E038-AEC70CF7C3EC}"/>
              </a:ext>
            </a:extLst>
          </p:cNvPr>
          <p:cNvSpPr txBox="1"/>
          <p:nvPr/>
        </p:nvSpPr>
        <p:spPr>
          <a:xfrm>
            <a:off x="6370685" y="6275585"/>
            <a:ext cx="38208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R. </a:t>
            </a:r>
            <a:r>
              <a:rPr lang="en-US" sz="1400" i="1" dirty="0" err="1"/>
              <a:t>Asaturyan</a:t>
            </a:r>
            <a:r>
              <a:rPr lang="en-US" sz="1400" i="1" dirty="0"/>
              <a:t> et al. Phys. Rev. C 85, 015202</a:t>
            </a:r>
          </a:p>
        </p:txBody>
      </p:sp>
    </p:spTree>
    <p:extLst>
      <p:ext uri="{BB962C8B-B14F-4D97-AF65-F5344CB8AC3E}">
        <p14:creationId xmlns:p14="http://schemas.microsoft.com/office/powerpoint/2010/main" val="243002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19B46-5D02-D002-0865-B1F477F6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Hall C SIDIS Results from 6 GeV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72CD1-0C52-44D0-4F42-D5C2033F8ED3}"/>
              </a:ext>
            </a:extLst>
          </p:cNvPr>
          <p:cNvSpPr txBox="1"/>
          <p:nvPr/>
        </p:nvSpPr>
        <p:spPr>
          <a:xfrm>
            <a:off x="609600" y="1273076"/>
            <a:ext cx="6503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Hall C experiment E00-108 (6 GeV):</a:t>
            </a:r>
          </a:p>
          <a:p>
            <a:r>
              <a:rPr lang="en-US" sz="2000" dirty="0">
                <a:sym typeface="Wingdings"/>
              </a:rPr>
              <a:t> M</a:t>
            </a:r>
            <a:r>
              <a:rPr lang="en-US" sz="2000" dirty="0"/>
              <a:t>easured </a:t>
            </a:r>
            <a:r>
              <a:rPr lang="en-US" sz="2000" i="1" dirty="0"/>
              <a:t>P</a:t>
            </a:r>
            <a:r>
              <a:rPr lang="en-US" sz="2000" i="1" baseline="-25000" dirty="0"/>
              <a:t>T</a:t>
            </a:r>
            <a:r>
              <a:rPr lang="en-US" sz="2000" dirty="0"/>
              <a:t> dependent cross sections in semi-inclusive pion production</a:t>
            </a:r>
          </a:p>
          <a:p>
            <a:pPr>
              <a:buFont typeface="Wingdings" pitchFamily="-112" charset="2"/>
              <a:buChar char="à"/>
            </a:pPr>
            <a:r>
              <a:rPr lang="en-US" sz="2000" dirty="0">
                <a:sym typeface="Wingdings"/>
              </a:rPr>
              <a:t>Measured both </a:t>
            </a:r>
            <a:r>
              <a:rPr lang="en-US" sz="20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dirty="0">
                <a:sym typeface="Wingdings"/>
              </a:rPr>
              <a:t>+ and </a:t>
            </a:r>
            <a:r>
              <a:rPr lang="en-US" sz="2000" dirty="0" err="1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dirty="0">
                <a:sym typeface="Wingdings"/>
              </a:rPr>
              <a:t>-</a:t>
            </a:r>
          </a:p>
          <a:p>
            <a:pPr>
              <a:buFont typeface="Wingdings" pitchFamily="-112" charset="2"/>
              <a:buChar char="à"/>
            </a:pPr>
            <a:r>
              <a:rPr lang="en-US" sz="2000" dirty="0">
                <a:sym typeface="Wingdings"/>
              </a:rPr>
              <a:t>Proton and deuteron (neutron) targets</a:t>
            </a:r>
          </a:p>
          <a:p>
            <a:pPr>
              <a:buFont typeface="Wingdings" pitchFamily="-112" charset="2"/>
              <a:buChar char="à"/>
            </a:pPr>
            <a:r>
              <a:rPr lang="en-US" sz="2000" dirty="0">
                <a:sym typeface="Wingdings"/>
              </a:rPr>
              <a:t>Combination allows (in principle) disentanglement of quark and fragmentation widths 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41028-2F16-F016-317C-F527EE11B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03" y="3774271"/>
            <a:ext cx="6549897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/>
              <a:t>Simple model, with several assumptions:</a:t>
            </a:r>
          </a:p>
          <a:p>
            <a:pPr>
              <a:buFont typeface="Wingdings" pitchFamily="-111" charset="2"/>
              <a:buChar char="à"/>
            </a:pPr>
            <a:r>
              <a:rPr lang="en-US" sz="2000" i="1" dirty="0"/>
              <a:t> factorization valid</a:t>
            </a:r>
          </a:p>
          <a:p>
            <a:pPr>
              <a:buFont typeface="Wingdings" pitchFamily="-111" charset="2"/>
              <a:buChar char="à"/>
            </a:pPr>
            <a:r>
              <a:rPr lang="en-US" sz="2000" i="1" dirty="0"/>
              <a:t> fragmentation functions do not depend on quark flavor</a:t>
            </a:r>
          </a:p>
          <a:p>
            <a:pPr>
              <a:buFont typeface="Wingdings" pitchFamily="-111" charset="2"/>
              <a:buChar char="à"/>
            </a:pPr>
            <a:r>
              <a:rPr lang="en-US" sz="2000" i="1" dirty="0"/>
              <a:t> transverse momentum widths of quark and fragmentation functions are Gaussian and can be added  in quadrature</a:t>
            </a:r>
          </a:p>
          <a:p>
            <a:pPr>
              <a:buFont typeface="Wingdings" pitchFamily="-111" charset="2"/>
              <a:buChar char="à"/>
            </a:pPr>
            <a:r>
              <a:rPr lang="en-US" sz="2000" i="1" dirty="0"/>
              <a:t> more …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108C36C5-654F-2AB5-D4A1-E866F37110F2}"/>
              </a:ext>
            </a:extLst>
          </p:cNvPr>
          <p:cNvGrpSpPr>
            <a:grpSpLocks/>
          </p:cNvGrpSpPr>
          <p:nvPr/>
        </p:nvGrpSpPr>
        <p:grpSpPr bwMode="auto">
          <a:xfrm>
            <a:off x="7736582" y="1295401"/>
            <a:ext cx="3265453" cy="2560320"/>
            <a:chOff x="5638800" y="1219200"/>
            <a:chExt cx="3328131" cy="2716886"/>
          </a:xfrm>
        </p:grpSpPr>
        <p:pic>
          <p:nvPicPr>
            <p:cNvPr id="7" name="Picture 2" descr="pt.jpg">
              <a:extLst>
                <a:ext uri="{FF2B5EF4-FFF2-40B4-BE49-F238E27FC236}">
                  <a16:creationId xmlns:a16="http://schemas.microsoft.com/office/drawing/2014/main" id="{0EC1F7A1-2511-FB52-9AF0-B98B5E26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5" t="12698" r="92946" b="18166"/>
            <a:stretch>
              <a:fillRect/>
            </a:stretch>
          </p:blipFill>
          <p:spPr bwMode="auto">
            <a:xfrm>
              <a:off x="5638800" y="1219200"/>
              <a:ext cx="3810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pt.jpg">
              <a:extLst>
                <a:ext uri="{FF2B5EF4-FFF2-40B4-BE49-F238E27FC236}">
                  <a16:creationId xmlns:a16="http://schemas.microsoft.com/office/drawing/2014/main" id="{C7D9598D-AFBA-43AD-76D9-14EF78239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740" t="47972"/>
            <a:stretch>
              <a:fillRect/>
            </a:stretch>
          </p:blipFill>
          <p:spPr bwMode="auto">
            <a:xfrm>
              <a:off x="6019800" y="1219200"/>
              <a:ext cx="2947131" cy="2716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109F80DB-7435-56BA-A6D5-292F53C406FE}"/>
              </a:ext>
            </a:extLst>
          </p:cNvPr>
          <p:cNvSpPr txBox="1">
            <a:spLocks noChangeArrowheads="1"/>
          </p:cNvSpPr>
          <p:nvPr/>
        </p:nvSpPr>
        <p:spPr bwMode="auto">
          <a:xfrm rot="19800000">
            <a:off x="8596684" y="2644164"/>
            <a:ext cx="12269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117692-25EC-6AAE-3A5A-E834D32A4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603" y="956847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i="1" dirty="0"/>
              <a:t> PL B665 (2008) 20</a:t>
            </a: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27B2F011-E0A1-506D-59F8-E0C503A53EBD}"/>
              </a:ext>
            </a:extLst>
          </p:cNvPr>
          <p:cNvGrpSpPr>
            <a:grpSpLocks/>
          </p:cNvGrpSpPr>
          <p:nvPr/>
        </p:nvGrpSpPr>
        <p:grpSpPr bwMode="auto">
          <a:xfrm>
            <a:off x="7817719" y="3886197"/>
            <a:ext cx="3054684" cy="2502935"/>
            <a:chOff x="5558647" y="3916912"/>
            <a:chExt cx="3313073" cy="2552486"/>
          </a:xfrm>
        </p:grpSpPr>
        <p:pic>
          <p:nvPicPr>
            <p:cNvPr id="12" name="Picture 2" descr="fitmu.jpg">
              <a:extLst>
                <a:ext uri="{FF2B5EF4-FFF2-40B4-BE49-F238E27FC236}">
                  <a16:creationId xmlns:a16="http://schemas.microsoft.com/office/drawing/2014/main" id="{097EFADE-64CF-C7AA-04BF-08CBF8F01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58" r="52661" b="60194"/>
            <a:stretch>
              <a:fillRect/>
            </a:stretch>
          </p:blipFill>
          <p:spPr bwMode="auto">
            <a:xfrm>
              <a:off x="5749178" y="3916912"/>
              <a:ext cx="3122542" cy="2191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5AAAEB95-0224-D491-40EA-112454177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892350" y="4857300"/>
              <a:ext cx="1733167" cy="400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&lt;p</a:t>
              </a:r>
              <a:r>
                <a:rPr lang="en-US" baseline="-25000"/>
                <a:t>t</a:t>
              </a:r>
              <a:r>
                <a:rPr lang="en-US" baseline="30000"/>
                <a:t>2</a:t>
              </a:r>
              <a:r>
                <a:rPr lang="en-US"/>
                <a:t>&gt; (favored)</a:t>
              </a: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F9170FBB-AC4B-8B07-D409-228FB0260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7392" y="6092754"/>
              <a:ext cx="1843746" cy="37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&lt;k</a:t>
              </a:r>
              <a:r>
                <a:rPr lang="en-US" baseline="-25000" dirty="0"/>
                <a:t>t</a:t>
              </a:r>
              <a:r>
                <a:rPr lang="en-US" baseline="30000" dirty="0"/>
                <a:t>2</a:t>
              </a:r>
              <a:r>
                <a:rPr lang="en-US" dirty="0"/>
                <a:t>&gt; (up)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6CFAF6-6375-007F-19B6-B0D9FDD3BFF8}"/>
              </a:ext>
            </a:extLst>
          </p:cNvPr>
          <p:cNvSpPr txBox="1"/>
          <p:nvPr/>
        </p:nvSpPr>
        <p:spPr>
          <a:xfrm>
            <a:off x="10186603" y="53340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5B6C8B3D-D31A-7913-54B1-712BE67F08B5}"/>
              </a:ext>
            </a:extLst>
          </p:cNvPr>
          <p:cNvSpPr txBox="1">
            <a:spLocks noChangeArrowheads="1"/>
          </p:cNvSpPr>
          <p:nvPr/>
        </p:nvSpPr>
        <p:spPr bwMode="auto">
          <a:xfrm rot="19800000">
            <a:off x="8596684" y="5063148"/>
            <a:ext cx="12269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07807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490F-C269-C7E3-686E-F088767B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SIDIS Cross sections and Fragmentation Functions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EEB5C-94F6-8350-9A62-D97A1FDDAC93}"/>
              </a:ext>
            </a:extLst>
          </p:cNvPr>
          <p:cNvSpPr txBox="1"/>
          <p:nvPr/>
        </p:nvSpPr>
        <p:spPr>
          <a:xfrm>
            <a:off x="387994" y="1203579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Naïve quark model: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84164-C04B-2624-E753-590661B02061}"/>
              </a:ext>
            </a:extLst>
          </p:cNvPr>
          <p:cNvSpPr txBox="1"/>
          <p:nvPr/>
        </p:nvSpPr>
        <p:spPr>
          <a:xfrm>
            <a:off x="387994" y="2839128"/>
            <a:ext cx="47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Assuming charge and isospin symmetry: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EEBAB-01CC-9A41-8795-DF80ACE0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79" y="1727959"/>
            <a:ext cx="7016749" cy="999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2BF01F-AAAC-B262-6AFE-41CF1963A903}"/>
              </a:ext>
            </a:extLst>
          </p:cNvPr>
          <p:cNvSpPr txBox="1"/>
          <p:nvPr/>
        </p:nvSpPr>
        <p:spPr>
          <a:xfrm>
            <a:off x="7874828" y="1254269"/>
            <a:ext cx="389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-integrated fragmentation function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53A0CE-CF09-0566-93DB-F8CA5FAF875C}"/>
              </a:ext>
            </a:extLst>
          </p:cNvPr>
          <p:cNvCxnSpPr/>
          <p:nvPr/>
        </p:nvCxnSpPr>
        <p:spPr>
          <a:xfrm flipH="1">
            <a:off x="7772400" y="1638990"/>
            <a:ext cx="377687" cy="319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5241CDA-4692-5AAF-EED5-E73332AD3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8" t="7981" r="3582"/>
          <a:stretch/>
        </p:blipFill>
        <p:spPr>
          <a:xfrm>
            <a:off x="7499721" y="2489034"/>
            <a:ext cx="3786230" cy="3412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5ECABA-C169-0101-AD57-41EB24E90D57}"/>
              </a:ext>
            </a:extLst>
          </p:cNvPr>
          <p:cNvSpPr txBox="1"/>
          <p:nvPr/>
        </p:nvSpPr>
        <p:spPr>
          <a:xfrm>
            <a:off x="9758778" y="4912064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</a:t>
            </a:r>
            <a:r>
              <a:rPr lang="en-US" sz="1600" i="1" baseline="-25000" dirty="0"/>
              <a:t>T</a:t>
            </a:r>
            <a:r>
              <a:rPr lang="en-US" sz="1600" dirty="0"/>
              <a:t>=0.2 GeV (not visible)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525544-44A3-3D00-E872-82A8B652A28A}"/>
              </a:ext>
            </a:extLst>
          </p:cNvPr>
          <p:cNvSpPr txBox="1"/>
          <p:nvPr/>
        </p:nvSpPr>
        <p:spPr>
          <a:xfrm>
            <a:off x="10646994" y="2756519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baseline="-25000" dirty="0"/>
              <a:t>T</a:t>
            </a:r>
            <a:r>
              <a:rPr lang="en-US" sz="1600" dirty="0"/>
              <a:t>=0.4 GeV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D4655-4F44-AE82-E268-4941FC188147}"/>
              </a:ext>
            </a:extLst>
          </p:cNvPr>
          <p:cNvSpPr txBox="1"/>
          <p:nvPr/>
        </p:nvSpPr>
        <p:spPr>
          <a:xfrm>
            <a:off x="10694964" y="2194371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</a:t>
            </a:r>
            <a:r>
              <a:rPr lang="en-US" sz="1600" i="1" baseline="-25000" dirty="0"/>
              <a:t>T</a:t>
            </a:r>
            <a:r>
              <a:rPr lang="en-US" sz="1600" dirty="0"/>
              <a:t>=0.6 GeV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DA2A67-9A0E-CE5B-A895-0CF50EC70EA8}"/>
              </a:ext>
            </a:extLst>
          </p:cNvPr>
          <p:cNvCxnSpPr>
            <a:cxnSpLocks/>
          </p:cNvCxnSpPr>
          <p:nvPr/>
        </p:nvCxnSpPr>
        <p:spPr>
          <a:xfrm flipH="1">
            <a:off x="10168373" y="2489034"/>
            <a:ext cx="457243" cy="26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4FD615-D6C1-AE4B-29C3-A975F3FF7CCC}"/>
              </a:ext>
            </a:extLst>
          </p:cNvPr>
          <p:cNvCxnSpPr>
            <a:cxnSpLocks/>
          </p:cNvCxnSpPr>
          <p:nvPr/>
        </p:nvCxnSpPr>
        <p:spPr>
          <a:xfrm flipH="1">
            <a:off x="10168373" y="3059308"/>
            <a:ext cx="478621" cy="1651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807C73-3F16-3C47-ACD9-A173D6778D33}"/>
              </a:ext>
            </a:extLst>
          </p:cNvPr>
          <p:cNvCxnSpPr>
            <a:cxnSpLocks/>
          </p:cNvCxnSpPr>
          <p:nvPr/>
        </p:nvCxnSpPr>
        <p:spPr>
          <a:xfrm flipH="1" flipV="1">
            <a:off x="10020300" y="4305300"/>
            <a:ext cx="626694" cy="606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8ACCAE2-2443-C558-AEE7-F8F9660CE95E}"/>
              </a:ext>
            </a:extLst>
          </p:cNvPr>
          <p:cNvSpPr txBox="1"/>
          <p:nvPr/>
        </p:nvSpPr>
        <p:spPr>
          <a:xfrm>
            <a:off x="8520441" y="5349941"/>
            <a:ext cx="1957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  <a:r>
              <a:rPr lang="en-US" dirty="0"/>
              <a:t>=0.3 </a:t>
            </a:r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dirty="0"/>
              <a:t>=3 GeV</a:t>
            </a:r>
            <a:r>
              <a:rPr lang="en-US" baseline="30000" dirty="0"/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E5D0080-FF0F-CEB0-C0DA-39FA26AE3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73" y="5988362"/>
            <a:ext cx="10493778" cy="4692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4D8809-6E76-C7F8-5AB3-4292E4577337}"/>
              </a:ext>
            </a:extLst>
          </p:cNvPr>
          <p:cNvSpPr txBox="1"/>
          <p:nvPr/>
        </p:nvSpPr>
        <p:spPr>
          <a:xfrm>
            <a:off x="387994" y="4557888"/>
            <a:ext cx="4734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finite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acceptance, cannot ignore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dependence of fragmentation functions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07127A-2A3D-3419-1E23-98DAE6747195}"/>
              </a:ext>
            </a:extLst>
          </p:cNvPr>
          <p:cNvSpPr txBox="1"/>
          <p:nvPr/>
        </p:nvSpPr>
        <p:spPr>
          <a:xfrm>
            <a:off x="387994" y="5295954"/>
            <a:ext cx="7299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 also includes contributions from longitudinal photons,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 dependent terms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D62EC2E-C364-A09D-B5F6-472592481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661" y="4721089"/>
            <a:ext cx="2634334" cy="4072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4BDDF8-3330-C6FC-1381-D14C69270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208" y="3347423"/>
            <a:ext cx="4731121" cy="1083463"/>
          </a:xfrm>
          <a:prstGeom prst="rect">
            <a:avLst/>
          </a:prstGeom>
          <a:solidFill>
            <a:srgbClr val="FFFA1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68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3E7A-689A-CCB8-8087-D6825A23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Tests of Naïve Factorization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12244-C4A1-468D-2038-8171DD79E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1" r="4421" b="3882"/>
          <a:stretch/>
        </p:blipFill>
        <p:spPr>
          <a:xfrm>
            <a:off x="268357" y="999796"/>
            <a:ext cx="6679095" cy="5262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68504-3FED-11BF-97FD-F9D00A2D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313" y="2884220"/>
            <a:ext cx="3956049" cy="786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12356-8374-0A4C-7365-88713E3AD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173" y="3901866"/>
            <a:ext cx="4550327" cy="614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E9BED-4062-20BB-028D-9F035398A460}"/>
              </a:ext>
            </a:extLst>
          </p:cNvPr>
          <p:cNvSpPr txBox="1"/>
          <p:nvPr/>
        </p:nvSpPr>
        <p:spPr>
          <a:xfrm>
            <a:off x="5165862" y="169761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R1 (sum ratio)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68F05-F2A8-7BD0-2154-D44A32BDFE6C}"/>
              </a:ext>
            </a:extLst>
          </p:cNvPr>
          <p:cNvSpPr txBox="1"/>
          <p:nvPr/>
        </p:nvSpPr>
        <p:spPr>
          <a:xfrm>
            <a:off x="5165862" y="2152948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R2 (difference ratio)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5C69B9-29B5-AB8C-7CAE-DDD6C58598D7}"/>
              </a:ext>
            </a:extLst>
          </p:cNvPr>
          <p:cNvSpPr/>
          <p:nvPr/>
        </p:nvSpPr>
        <p:spPr>
          <a:xfrm>
            <a:off x="4842034" y="1780136"/>
            <a:ext cx="228600" cy="228600"/>
          </a:xfrm>
          <a:prstGeom prst="ellipse">
            <a:avLst/>
          </a:prstGeom>
          <a:solidFill>
            <a:srgbClr val="0027A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F91338-63D8-D179-5049-733438ABB9D4}"/>
              </a:ext>
            </a:extLst>
          </p:cNvPr>
          <p:cNvSpPr/>
          <p:nvPr/>
        </p:nvSpPr>
        <p:spPr>
          <a:xfrm>
            <a:off x="4823653" y="2223314"/>
            <a:ext cx="228600" cy="2286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ECF311-08F1-D24F-C4BC-21A0EAA37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313" y="1342717"/>
            <a:ext cx="4311995" cy="4365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55A9E1-4F05-741A-F09C-94099ED15343}"/>
              </a:ext>
            </a:extLst>
          </p:cNvPr>
          <p:cNvSpPr txBox="1"/>
          <p:nvPr/>
        </p:nvSpPr>
        <p:spPr>
          <a:xfrm>
            <a:off x="7602480" y="2002765"/>
            <a:ext cx="407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integration over (finite)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acceptance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363E6-C640-85FD-D64F-ABB5307B2454}"/>
              </a:ext>
            </a:extLst>
          </p:cNvPr>
          <p:cNvSpPr txBox="1"/>
          <p:nvPr/>
        </p:nvSpPr>
        <p:spPr>
          <a:xfrm>
            <a:off x="7422814" y="4868952"/>
            <a:ext cx="4435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no difference in </a:t>
            </a:r>
            <a:r>
              <a:rPr lang="en-US" i="1" dirty="0"/>
              <a:t>P</a:t>
            </a:r>
            <a:r>
              <a:rPr lang="en-US" i="1" baseline="-25000" dirty="0"/>
              <a:t>T</a:t>
            </a:r>
            <a:r>
              <a:rPr lang="en-US" dirty="0"/>
              <a:t> distribution for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+</a:t>
            </a:r>
            <a:r>
              <a:rPr lang="en-US" dirty="0"/>
              <a:t> or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-</a:t>
            </a:r>
            <a:r>
              <a:rPr lang="en-US" dirty="0"/>
              <a:t>, and same for p and d targets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F7A27-1BE2-2AB7-1E75-D33D32E213E0}"/>
              </a:ext>
            </a:extLst>
          </p:cNvPr>
          <p:cNvSpPr txBox="1"/>
          <p:nvPr/>
        </p:nvSpPr>
        <p:spPr>
          <a:xfrm>
            <a:off x="1873314" y="6348112"/>
            <a:ext cx="452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E12-09-017 </a:t>
            </a:r>
            <a:r>
              <a:rPr lang="en-US" sz="1600" dirty="0"/>
              <a:t>and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27AC"/>
                </a:solidFill>
                <a:sym typeface="Wingdings" pitchFamily="2" charset="2"/>
              </a:rPr>
              <a:t>E12-09-002 </a:t>
            </a:r>
            <a:r>
              <a:rPr lang="en-US" sz="1600" dirty="0">
                <a:sym typeface="Wingdings" pitchFamily="2" charset="2"/>
              </a:rPr>
              <a:t>combined analysis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0BD39-450E-DA78-88AF-2C6D136DAF54}"/>
              </a:ext>
            </a:extLst>
          </p:cNvPr>
          <p:cNvSpPr txBox="1"/>
          <p:nvPr/>
        </p:nvSpPr>
        <p:spPr>
          <a:xfrm rot="19351720">
            <a:off x="1429257" y="3552694"/>
            <a:ext cx="4000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alpha val="2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072293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 f_1^q(x,k_T)= f_1(x)\frac{1}{\pi\mu_0^2}\exp{(-\frac{k_T^2}{\mu_0^2})}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09"/>
  <p:tag name="PICTUREFILESIZE" val="356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 D_1^q(z,p_T)= D_1(z)\frac{1}{\pi\mu_D^2}\exp{(-\frac{p_T^2}{\mu_D^2})}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29"/>
  <p:tag name="PICTUREFILESIZE" val="369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37496</TotalTime>
  <Words>2272</Words>
  <Application>Microsoft Macintosh PowerPoint</Application>
  <PresentationFormat>Widescreen</PresentationFormat>
  <Paragraphs>317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CMBX12</vt:lpstr>
      <vt:lpstr>CMBX9</vt:lpstr>
      <vt:lpstr>CMMI12</vt:lpstr>
      <vt:lpstr>CMR8</vt:lpstr>
      <vt:lpstr>CMR9</vt:lpstr>
      <vt:lpstr>CMSS8</vt:lpstr>
      <vt:lpstr>CMSY8</vt:lpstr>
      <vt:lpstr>Courier New</vt:lpstr>
      <vt:lpstr>Symbol</vt:lpstr>
      <vt:lpstr>Times New Roman</vt:lpstr>
      <vt:lpstr>Wingdings</vt:lpstr>
      <vt:lpstr>Office Theme</vt:lpstr>
      <vt:lpstr>SIDIS with Charged Pions in Hall C</vt:lpstr>
      <vt:lpstr>JLab SIDIS Program</vt:lpstr>
      <vt:lpstr>SIDIS with Large Acceptance</vt:lpstr>
      <vt:lpstr>Role of Hall C in JLab SIDIS Program</vt:lpstr>
      <vt:lpstr>Hall C SIDIS Experiments</vt:lpstr>
      <vt:lpstr>Hall C SIDIS Results from 6 GeV</vt:lpstr>
      <vt:lpstr>Hall C SIDIS Results from 6 GeV</vt:lpstr>
      <vt:lpstr>SIDIS Cross sections and Fragmentation Functions</vt:lpstr>
      <vt:lpstr>Tests of Naïve Factorization</vt:lpstr>
      <vt:lpstr>Tests of Naïve Factorization</vt:lpstr>
      <vt:lpstr>CSV/ISV in Fragmentation Functions</vt:lpstr>
      <vt:lpstr>Multiplicities and FF</vt:lpstr>
      <vt:lpstr>Favored and Unfavored FF Asymmetries</vt:lpstr>
      <vt:lpstr>f and PT dependence of Multiplicities </vt:lpstr>
      <vt:lpstr>f and PT dependence of Multiplicities </vt:lpstr>
      <vt:lpstr>Extended PT Dependence</vt:lpstr>
      <vt:lpstr>Charge Symmetry Violation in Quark PDFs</vt:lpstr>
      <vt:lpstr>Charge Symmetry Violation in Quark PDFs</vt:lpstr>
      <vt:lpstr>Hall C (near) Future: Measurement of RSIDIS</vt:lpstr>
      <vt:lpstr>Nuclear Dependence of R in SIDIS</vt:lpstr>
      <vt:lpstr>p0 SIDIS with Neutral Particle Spectrometer (NPS)</vt:lpstr>
      <vt:lpstr>Hall C SIDIS Experiments - Updated</vt:lpstr>
      <vt:lpstr>Summary</vt:lpstr>
      <vt:lpstr>EXTRA</vt:lpstr>
      <vt:lpstr>12 GeV Hall C SIDIS Program – HMS+SHMS+NPS</vt:lpstr>
      <vt:lpstr>SHMS and HMS in Experimental Hall C</vt:lpstr>
      <vt:lpstr>PowerPoint Presentation</vt:lpstr>
      <vt:lpstr>Hall C SIDIS Results from 6 GeV</vt:lpstr>
      <vt:lpstr>Transverse Momentum Dependence of SIDIS</vt:lpstr>
      <vt:lpstr>R = sL/sT in SIDIS (ep  e’pX)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669</cp:revision>
  <cp:lastPrinted>2017-02-02T14:00:45Z</cp:lastPrinted>
  <dcterms:created xsi:type="dcterms:W3CDTF">2013-04-11T15:34:28Z</dcterms:created>
  <dcterms:modified xsi:type="dcterms:W3CDTF">2024-07-15T13:28:25Z</dcterms:modified>
  <cp:category/>
</cp:coreProperties>
</file>