
<file path=[Content_Types].xml><?xml version="1.0" encoding="utf-8"?>
<Types xmlns="http://schemas.openxmlformats.org/package/2006/content-types">
  <Default Extension="jpg" ContentType="image/jpeg"/>
  <Default Extension="emf" ContentType="image/x-emf"/>
  <Default Extension="jpeg" ContentType="image/jpeg"/>
  <Default Extension="xml" ContentType="application/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WAV" ContentType="audio/wav"/>
  <Default Extension="docx" ContentType="application/vnd.openxmlformats-officedocument.wordprocessingml.document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tags/tag1.xml" ContentType="application/vnd.openxmlformats-officedocument.presentationml.tags+xml"/>
  <Override PartName="/ppt/embeddings/oleObject16.bin" ContentType="application/vnd.openxmlformats-officedocument.oleObjec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9" r:id="rId1"/>
  </p:sldMasterIdLst>
  <p:notesMasterIdLst>
    <p:notesMasterId r:id="rId49"/>
  </p:notesMasterIdLst>
  <p:handoutMasterIdLst>
    <p:handoutMasterId r:id="rId50"/>
  </p:handoutMasterIdLst>
  <p:sldIdLst>
    <p:sldId id="934" r:id="rId2"/>
    <p:sldId id="995" r:id="rId3"/>
    <p:sldId id="996" r:id="rId4"/>
    <p:sldId id="1017" r:id="rId5"/>
    <p:sldId id="1009" r:id="rId6"/>
    <p:sldId id="998" r:id="rId7"/>
    <p:sldId id="817" r:id="rId8"/>
    <p:sldId id="1024" r:id="rId9"/>
    <p:sldId id="1025" r:id="rId10"/>
    <p:sldId id="1033" r:id="rId11"/>
    <p:sldId id="875" r:id="rId12"/>
    <p:sldId id="1004" r:id="rId13"/>
    <p:sldId id="905" r:id="rId14"/>
    <p:sldId id="1006" r:id="rId15"/>
    <p:sldId id="1032" r:id="rId16"/>
    <p:sldId id="809" r:id="rId17"/>
    <p:sldId id="1003" r:id="rId18"/>
    <p:sldId id="1026" r:id="rId19"/>
    <p:sldId id="1027" r:id="rId20"/>
    <p:sldId id="1028" r:id="rId21"/>
    <p:sldId id="1029" r:id="rId22"/>
    <p:sldId id="1030" r:id="rId23"/>
    <p:sldId id="932" r:id="rId24"/>
    <p:sldId id="999" r:id="rId25"/>
    <p:sldId id="880" r:id="rId26"/>
    <p:sldId id="1000" r:id="rId27"/>
    <p:sldId id="1002" r:id="rId28"/>
    <p:sldId id="1007" r:id="rId29"/>
    <p:sldId id="1008" r:id="rId30"/>
    <p:sldId id="941" r:id="rId31"/>
    <p:sldId id="983" r:id="rId32"/>
    <p:sldId id="1020" r:id="rId33"/>
    <p:sldId id="1018" r:id="rId34"/>
    <p:sldId id="1021" r:id="rId35"/>
    <p:sldId id="1023" r:id="rId36"/>
    <p:sldId id="659" r:id="rId37"/>
    <p:sldId id="877" r:id="rId38"/>
    <p:sldId id="734" r:id="rId39"/>
    <p:sldId id="984" r:id="rId40"/>
    <p:sldId id="985" r:id="rId41"/>
    <p:sldId id="986" r:id="rId42"/>
    <p:sldId id="987" r:id="rId43"/>
    <p:sldId id="988" r:id="rId44"/>
    <p:sldId id="989" r:id="rId45"/>
    <p:sldId id="850" r:id="rId46"/>
    <p:sldId id="1001" r:id="rId47"/>
    <p:sldId id="1015" r:id="rId48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1pPr>
    <a:lvl2pPr marL="4572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2pPr>
    <a:lvl3pPr marL="9144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3pPr>
    <a:lvl4pPr marL="13716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4pPr>
    <a:lvl5pPr marL="1828800" algn="l" rtl="0" fontAlgn="base">
      <a:spcBef>
        <a:spcPct val="0"/>
      </a:spcBef>
      <a:spcAft>
        <a:spcPct val="0"/>
      </a:spcAft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umimoji="1" b="1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F4FDFF"/>
    <a:srgbClr val="E0F5FF"/>
    <a:srgbClr val="00FF00"/>
    <a:srgbClr val="0080FF"/>
    <a:srgbClr val="00FFFF"/>
    <a:srgbClr val="FF00FF"/>
    <a:srgbClr val="6666FF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5" autoAdjust="0"/>
    <p:restoredTop sz="98943" autoAdjust="0"/>
  </p:normalViewPr>
  <p:slideViewPr>
    <p:cSldViewPr snapToGrid="0">
      <p:cViewPr>
        <p:scale>
          <a:sx n="120" d="100"/>
          <a:sy n="120" d="100"/>
        </p:scale>
        <p:origin x="-1008" y="-160"/>
      </p:cViewPr>
      <p:guideLst>
        <p:guide orient="horz" pos="2159"/>
        <p:guide pos="287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79" d="100"/>
          <a:sy n="79" d="100"/>
        </p:scale>
        <p:origin x="-2544" y="-11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handoutMaster" Target="handoutMasters/handoutMaster1.xml"/><Relationship Id="rId51" Type="http://schemas.openxmlformats.org/officeDocument/2006/relationships/printerSettings" Target="printerSettings/printerSettings1.bin"/><Relationship Id="rId52" Type="http://schemas.openxmlformats.org/officeDocument/2006/relationships/presProps" Target="presProps.xml"/><Relationship Id="rId53" Type="http://schemas.openxmlformats.org/officeDocument/2006/relationships/viewProps" Target="viewProps.xml"/><Relationship Id="rId54" Type="http://schemas.openxmlformats.org/officeDocument/2006/relationships/theme" Target="theme/theme1.xml"/><Relationship Id="rId55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9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4" Type="http://schemas.openxmlformats.org/officeDocument/2006/relationships/image" Target="../media/image38.emf"/><Relationship Id="rId1" Type="http://schemas.openxmlformats.org/officeDocument/2006/relationships/image" Target="../media/image35.emf"/><Relationship Id="rId2" Type="http://schemas.openxmlformats.org/officeDocument/2006/relationships/image" Target="../media/image36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Relationship Id="rId2" Type="http://schemas.openxmlformats.org/officeDocument/2006/relationships/image" Target="../media/image6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6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46B7F-8DA1-7B48-A56A-4FDC9BE8D490}" type="datetimeFigureOut">
              <a:rPr lang="en-US" smtClean="0"/>
              <a:pPr/>
              <a:t>4/7/15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C3A5D9-9C7B-7E44-BC71-9BB7B7E418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4544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53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effectLst/>
                <a:latin typeface="Arial" charset="0"/>
              </a:defRPr>
            </a:lvl1pPr>
          </a:lstStyle>
          <a:p>
            <a:endParaRPr lang="en-GB"/>
          </a:p>
        </p:txBody>
      </p:sp>
      <p:sp>
        <p:nvSpPr>
          <p:cNvPr id="153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effectLst/>
                <a:latin typeface="Arial" charset="0"/>
              </a:defRPr>
            </a:lvl1pPr>
          </a:lstStyle>
          <a:p>
            <a:fld id="{1BA35DD8-EC9B-BA4D-8381-9F34597E663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99484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ＭＳ Ｐ明朝" charset="-128"/>
        <a:cs typeface="ＭＳ Ｐ明朝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Counter-intuitively the best way is through an EM process: DIS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>
                <a:latin typeface="Helvetica" charset="0"/>
                <a:ea typeface="Helvetica" charset="0"/>
                <a:cs typeface="Helvetica" charset="0"/>
                <a:sym typeface="Helvetica" charset="0"/>
              </a:rPr>
              <a:t>y = inelasticity = fraction of the incoming electron energy carried by photon in the rest frame of the nucleon 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structure function F2 is sensitive to the sum of quark and anti-quark momentum distribution in the nucleon.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apparent scaling of the data with Q2 at large x in early DIS data from SLAC was termed “Bjorken scaling” and motivated the parton model.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In the parton model, FL = 0, while in QCD, it is directly proportional to the gluon structure function, FL(x,Q2) ~ aS xG(x,Q2), at low x.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DGLAP: fixed x -&gt; evolution along Q2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sigma (gamma N) = sig_T + sig_L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sig_L ~ FL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sig_tot ~ F2/Q^2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\frac{d^2 \sigma^{ep \rightarrow eX}}{dx dQ^2} = \frac{4 \pi \alpha^2_{e.m.}}{xQ^4} \left[ \left(1-y+\frac{y^2}{2} \right ) F_2(x,Q^2) - \frac{y^2}{2} F_L(x,Q^2) \right]</a:t>
            </a:r>
            <a:endParaRPr lang="en-US" sz="11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endParaRPr lang="en-US" sz="110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273F1C-0161-4442-B726-7D5A084F188D}" type="slidenum">
              <a:rPr lang="en-US"/>
              <a:pPr/>
              <a:t>3</a:t>
            </a:fld>
            <a:endParaRPr lang="en-US"/>
          </a:p>
        </p:txBody>
      </p:sp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64" name="Shape 26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 lvl="0">
              <a:defRPr sz="1800"/>
            </a:pPr>
            <a:r>
              <a:rPr sz="1200"/>
              <a:t>\frac{d^2 \sigma^{eA\rightarrow eX}}{dx dQ^2} = \frac{4 \pi \alpha^2}{x Q^4} \left[ \left(1-y+\frac{y^2}{2}\right) {\color{blue}F_2(x, Q^2)} - \frac{y^2}{2} {\color{red}F_L(x, Q^2)}\right]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r>
              <a:rPr lang="en-US">
                <a:latin typeface="Monaco" charset="0"/>
                <a:cs typeface="Monaco" charset="0"/>
                <a:sym typeface="Monaco" charset="0"/>
              </a:rPr>
              <a:t>\begin{eqnarray*}\sigma_r =  \left( \frac{d^2 \sigma}{dx dQ^2}\right)\ \frac{x Q^4}{2 \pi \alpha^2 [1 + (1-y)^2]}</a:t>
            </a:r>
          </a:p>
          <a:p>
            <a:r>
              <a:rPr lang="en-US">
                <a:latin typeface="Monaco" charset="0"/>
                <a:cs typeface="Monaco" charset="0"/>
                <a:sym typeface="Monaco" charset="0"/>
              </a:rPr>
              <a:t>     &amp;=&amp;  F_2(x, Q^2) - \frac{y^2}{\color{red}{1+(1-y)^2}} F_L(x, Q^2) \\</a:t>
            </a:r>
          </a:p>
          <a:p>
            <a:r>
              <a:rPr lang="en-US">
                <a:latin typeface="Monaco" charset="0"/>
                <a:cs typeface="Monaco" charset="0"/>
                <a:sym typeface="Monaco" charset="0"/>
              </a:rPr>
              <a:t> {}  &amp;=&amp; F_2(x, Q^2) - \frac{y^2}{{\color{red}Y^+}} \ F_L(x, Q^2) \\\end{eqnarray*}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Counter-intuitively the best way is through an EM process: DIS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>
                <a:latin typeface="Helvetica" charset="0"/>
                <a:ea typeface="Helvetica" charset="0"/>
                <a:cs typeface="Helvetica" charset="0"/>
                <a:sym typeface="Helvetica" charset="0"/>
              </a:rPr>
              <a:t>y = inelasticity = fraction of the incoming electron energy carried by photon in the rest frame of the nucleon 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structure function F2 is sensitive to the sum of quark and anti-quark momentum distribution in the nucleon.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The apparent scaling of the data with Q2 at large x in early DIS data from SLAC was termed “Bjorken scaling” and motivated the parton model.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ea typeface="Arial" charset="0"/>
                <a:cs typeface="Arial" charset="0"/>
                <a:sym typeface="Arial" charset="0"/>
              </a:rPr>
              <a:t>In the parton model, FL = 0, while in QCD, it is directly proportional to the gluon structure function, FL(x,Q2) ~ aS xG(x,Q2), at low x.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1400">
                <a:solidFill>
                  <a:srgbClr val="000000"/>
                </a:solidFill>
                <a:ea typeface="Arial" charset="0"/>
                <a:cs typeface="Arial" charset="0"/>
                <a:sym typeface="Arial" charset="0"/>
              </a:rPr>
              <a:t>DGLAP: fixed x -&gt; evolution along Q2</a:t>
            </a: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sigma (gamma N) = sig_T + sig_L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sig_L ~ FL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sig_tot ~ F2/Q^2</a:t>
            </a:r>
          </a:p>
          <a:p>
            <a:pPr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r>
              <a:rPr lang="en-US" sz="800">
                <a:latin typeface="Monaco" charset="0"/>
                <a:ea typeface="Monaco" charset="0"/>
                <a:cs typeface="Monaco" charset="0"/>
                <a:sym typeface="Monaco" charset="0"/>
              </a:rPr>
              <a:t>\frac{d^2 \sigma^{ep \rightarrow eX}}{dx dQ^2} = \frac{4 \pi \alpha^2_{e.m.}}{xQ^4} \left[ \left(1-y+\frac{y^2}{2} \right ) F_2(x,Q^2) - \frac{y^2}{2} F_L(x,Q^2) \right]</a:t>
            </a:r>
            <a:endParaRPr lang="en-US" sz="1100">
              <a:latin typeface="Helvetica" charset="0"/>
              <a:ea typeface="Helvetica" charset="0"/>
              <a:cs typeface="Helvetica" charset="0"/>
              <a:sym typeface="Helvetica" charset="0"/>
            </a:endParaRPr>
          </a:p>
          <a:p>
            <a:pPr>
              <a:spcBef>
                <a:spcPts val="413"/>
              </a:spcBef>
              <a:tabLst>
                <a:tab pos="254000" algn="l"/>
                <a:tab pos="495300" algn="l"/>
                <a:tab pos="749300" algn="l"/>
                <a:tab pos="1003300" algn="l"/>
                <a:tab pos="1244600" algn="l"/>
                <a:tab pos="1498600" algn="l"/>
                <a:tab pos="1752600" algn="l"/>
                <a:tab pos="2006600" algn="l"/>
                <a:tab pos="2247900" algn="l"/>
                <a:tab pos="2501900" algn="l"/>
                <a:tab pos="2755900" algn="l"/>
                <a:tab pos="2997200" algn="l"/>
              </a:tabLst>
            </a:pPr>
            <a:endParaRPr lang="en-US" sz="1100">
              <a:solidFill>
                <a:srgbClr val="000000"/>
              </a:solidFill>
              <a:ea typeface="Arial" charset="0"/>
              <a:cs typeface="Arial" charset="0"/>
              <a:sym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Shape 29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97" name="Shape 29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HERA: σdiff/σtot ~ 15%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Shape 3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25" name="Shape 3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3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>
              <a:defRPr sz="1800"/>
            </a:pPr>
            <a:r>
              <a:rPr sz="2300"/>
              <a:t>spin-dependent gluon distribution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BNLppt_BG_Title_NewDOElogo_OffSci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457200" y="457200"/>
            <a:ext cx="6172200" cy="1600200"/>
          </a:xfrm>
        </p:spPr>
        <p:txBody>
          <a:bodyPr anchor="b"/>
          <a:lstStyle>
            <a:lvl1pPr algn="r">
              <a:defRPr sz="3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57200" y="2286000"/>
            <a:ext cx="6172200" cy="990600"/>
          </a:xfrm>
        </p:spPr>
        <p:txBody>
          <a:bodyPr/>
          <a:lstStyle>
            <a:lvl1pPr marL="0" indent="0" algn="r">
              <a:buFont typeface="Wingdings" pitchFamily="-112" charset="2"/>
              <a:buNone/>
              <a:defRPr sz="19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>
                <a:solidFill>
                  <a:srgbClr val="0080FF"/>
                </a:solidFill>
              </a:defRPr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45950" y="6483346"/>
            <a:ext cx="4648010" cy="368300"/>
          </a:xfrm>
          <a:ln/>
        </p:spPr>
        <p:txBody>
          <a:bodyPr/>
          <a:lstStyle>
            <a:lvl1pPr>
              <a:defRPr>
                <a:solidFill>
                  <a:srgbClr val="0080FF"/>
                </a:solidFill>
              </a:defRPr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solidFill>
                  <a:srgbClr val="0080FF"/>
                </a:solidFill>
              </a:defRPr>
            </a:lvl1pPr>
          </a:lstStyle>
          <a:p>
            <a:fld id="{4AEEEB45-469B-C445-A2A6-597CC1D4FA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98A5D4-C106-3B44-833F-F6948D88D3D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85800"/>
            <a:ext cx="4495800" cy="55626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B06856E-079A-7243-9D3B-2823E9335D6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45950" y="6483346"/>
            <a:ext cx="4683287" cy="3683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7C2DFF1-6A7E-5841-980E-96BA788216E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45949" y="6483346"/>
            <a:ext cx="4636252" cy="368300"/>
          </a:xfrm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7F278B1-1B8B-1E49-8C17-9FA8E63349F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GHP, April 2015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6AF53-9C22-8E40-908A-50D959F8CCB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>
            <a:spLocks noGrp="1"/>
          </p:cNvSpPr>
          <p:nvPr>
            <p:ph type="title"/>
          </p:nvPr>
        </p:nvSpPr>
        <p:spPr>
          <a:xfrm>
            <a:off x="106362" y="19050"/>
            <a:ext cx="8931276" cy="67449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3800">
                <a:solidFill>
                  <a:srgbClr val="021EAA"/>
                </a:solidFill>
                <a:uFill>
                  <a:solidFill>
                    <a:srgbClr val="021EAA"/>
                  </a:solidFill>
                </a:uFill>
              </a:rPr>
              <a:t>Title Text</a:t>
            </a:r>
          </a:p>
        </p:txBody>
      </p:sp>
      <p:sp>
        <p:nvSpPr>
          <p:cNvPr id="8" name="Shape 8"/>
          <p:cNvSpPr>
            <a:spLocks noGrp="1"/>
          </p:cNvSpPr>
          <p:nvPr>
            <p:ph type="body" idx="1"/>
          </p:nvPr>
        </p:nvSpPr>
        <p:spPr>
          <a:xfrm>
            <a:off x="114300" y="812800"/>
            <a:ext cx="8763000" cy="5930900"/>
          </a:xfrm>
          <a:prstGeom prst="rect">
            <a:avLst/>
          </a:prstGeom>
        </p:spPr>
        <p:txBody>
          <a:bodyPr/>
          <a:lstStyle>
            <a:lvl1pPr marL="317500" indent="-317500">
              <a:buClr>
                <a:srgbClr val="FF2600"/>
              </a:buClr>
              <a:buSzPct val="175000"/>
              <a:buChar char="•"/>
              <a:defRPr sz="2600"/>
            </a:lvl1pPr>
            <a:lvl2pPr marL="635000" indent="-317500">
              <a:buClr>
                <a:srgbClr val="011993"/>
              </a:buClr>
              <a:buSzPct val="104999"/>
              <a:buFont typeface="Lucida Grande"/>
              <a:buChar char="‣"/>
              <a:defRPr sz="2600"/>
            </a:lvl2pPr>
            <a:lvl3pPr marL="952500" indent="-317500">
              <a:buClr>
                <a:srgbClr val="011993"/>
              </a:buClr>
              <a:buSzPct val="80000"/>
              <a:buChar char="๏"/>
              <a:defRPr sz="2600"/>
            </a:lvl3pPr>
            <a:lvl4pPr marL="1270000" indent="-317500">
              <a:buClr>
                <a:srgbClr val="011993"/>
              </a:buClr>
              <a:buSzPct val="125000"/>
              <a:buChar char="-"/>
              <a:defRPr sz="2600"/>
            </a:lvl4pPr>
            <a:lvl5pPr marL="1587500" indent="-317500">
              <a:buClr>
                <a:srgbClr val="011993"/>
              </a:buClr>
              <a:buChar char="-"/>
              <a:defRPr sz="2600"/>
            </a:lvl5pPr>
          </a:lstStyle>
          <a:p>
            <a:pPr lvl="0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Four</a:t>
            </a:r>
          </a:p>
          <a:p>
            <a:pPr lvl="4">
              <a:defRPr sz="1800">
                <a:uFillTx/>
              </a:defRPr>
            </a:pPr>
            <a:r>
              <a:rPr sz="2600">
                <a:uFill>
                  <a:solidFill/>
                </a:uFill>
              </a:rPr>
              <a:t>Body Level Five</a:t>
            </a:r>
          </a:p>
        </p:txBody>
      </p:sp>
      <p:sp>
        <p:nvSpPr>
          <p:cNvPr id="9" name="Shape 9"/>
          <p:cNvSpPr>
            <a:spLocks noGrp="1"/>
          </p:cNvSpPr>
          <p:nvPr>
            <p:ph type="sldNum" sz="quarter" idx="2"/>
          </p:nvPr>
        </p:nvSpPr>
        <p:spPr>
          <a:xfrm>
            <a:off x="8738728" y="6556108"/>
            <a:ext cx="312069" cy="298984"/>
          </a:xfrm>
          <a:prstGeom prst="rect">
            <a:avLst/>
          </a:prstGeom>
        </p:spPr>
        <p:txBody>
          <a:bodyPr/>
          <a:lstStyle>
            <a:lvl1pPr>
              <a:defRPr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722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8" descr="REVBG_Slide4_Blue"/>
          <p:cNvPicPr>
            <a:picLocks noChangeAspect="1" noChangeArrowheads="1"/>
          </p:cNvPicPr>
          <p:nvPr userDrawn="1"/>
        </p:nvPicPr>
        <p:blipFill>
          <a:blip r:embed="rId10"/>
          <a:srcRect/>
          <a:stretch>
            <a:fillRect/>
          </a:stretch>
        </p:blipFill>
        <p:spPr bwMode="auto">
          <a:xfrm>
            <a:off x="0" y="10583"/>
            <a:ext cx="9145588" cy="684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1166" y="6489700"/>
            <a:ext cx="6096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1">
                <a:solidFill>
                  <a:srgbClr val="0080FF"/>
                </a:solidFill>
                <a:latin typeface="Comic Sans MS"/>
                <a:cs typeface="Comic Sans MS"/>
              </a:defRPr>
            </a:lvl1pPr>
          </a:lstStyle>
          <a:p>
            <a:fld id="{646CCB68-4FAD-1042-A2AE-74D95A5F5F1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344833" y="6487583"/>
            <a:ext cx="1676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0080FF"/>
                </a:solidFill>
                <a:latin typeface="Comic Sans MS"/>
                <a:cs typeface="Comic Sans MS"/>
              </a:defRPr>
            </a:lvl1pPr>
          </a:lstStyle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1069" y="6483346"/>
            <a:ext cx="383539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b="1">
                <a:solidFill>
                  <a:srgbClr val="0080FF"/>
                </a:solidFill>
                <a:latin typeface="Comic Sans MS"/>
                <a:cs typeface="Comic Sans MS"/>
              </a:defRPr>
            </a:lvl1pPr>
          </a:lstStyle>
          <a:p>
            <a:r>
              <a:rPr lang="cs-CZ" smtClean="0"/>
              <a:t>GHP, April 2015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762000"/>
            <a:ext cx="9144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8382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r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2800" b="1" i="1" cap="all" spc="0">
          <a:ln w="0"/>
          <a:solidFill>
            <a:srgbClr val="0000FF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  <a:reflection blurRad="12700" stA="50000" endPos="50000" dist="5000" dir="5400000" sy="-100000" rotWithShape="0"/>
          </a:effectLst>
          <a:latin typeface="Comic Sans MS Bold"/>
          <a:ea typeface="+mj-ea"/>
          <a:cs typeface="Comic Sans MS Bold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3600" b="1">
          <a:solidFill>
            <a:srgbClr val="042B7F"/>
          </a:solidFill>
          <a:latin typeface="Arial" pitchFamily="-112" charset="0"/>
          <a:ea typeface="ＭＳ Ｐゴシック" pitchFamily="-112" charset="-128"/>
          <a:cs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q"/>
        <a:defRPr sz="2200" b="1" i="0">
          <a:solidFill>
            <a:schemeClr val="tx1"/>
          </a:solidFill>
          <a:latin typeface="Comic Sans MS Bold"/>
          <a:ea typeface="+mn-ea"/>
          <a:cs typeface="Comic Sans MS Bol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Ø"/>
        <a:defRPr sz="2000" b="1" i="0">
          <a:solidFill>
            <a:schemeClr val="tx1"/>
          </a:solidFill>
          <a:latin typeface="Comic Sans MS Bold"/>
          <a:ea typeface="+mn-ea"/>
          <a:cs typeface="Comic Sans MS Bold"/>
        </a:defRPr>
      </a:lvl2pPr>
      <a:lvl3pPr marL="10858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10000"/>
        <a:buFont typeface="Courier New"/>
        <a:buChar char="o"/>
        <a:defRPr b="1" i="0">
          <a:solidFill>
            <a:schemeClr val="tx1"/>
          </a:solidFill>
          <a:latin typeface="Comic Sans MS Bold"/>
          <a:ea typeface="+mn-ea"/>
          <a:cs typeface="Comic Sans MS Bold"/>
        </a:defRPr>
      </a:lvl3pPr>
      <a:lvl4pPr marL="14287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Font typeface="Wingdings" charset="2"/>
        <a:buChar char="ü"/>
        <a:defRPr sz="1600" b="1" i="0">
          <a:solidFill>
            <a:schemeClr val="tx1"/>
          </a:solidFill>
          <a:latin typeface="Comic Sans MS Bold"/>
          <a:ea typeface="+mn-ea"/>
          <a:cs typeface="Comic Sans MS Bold"/>
        </a:defRPr>
      </a:lvl4pPr>
      <a:lvl5pPr marL="1771650" indent="-228600" algn="l" rtl="0" eaLnBrk="0" fontAlgn="base" hangingPunct="0">
        <a:lnSpc>
          <a:spcPct val="80000"/>
        </a:lnSpc>
        <a:spcBef>
          <a:spcPct val="20000"/>
        </a:spcBef>
        <a:spcAft>
          <a:spcPct val="0"/>
        </a:spcAft>
        <a:buClr>
          <a:srgbClr val="0000FF"/>
        </a:buClr>
        <a:buSzPct val="100000"/>
        <a:buChar char="-"/>
        <a:defRPr sz="1400" b="1" i="0">
          <a:solidFill>
            <a:schemeClr val="tx1"/>
          </a:solidFill>
          <a:latin typeface="Comic Sans MS Bold"/>
          <a:ea typeface="+mn-ea"/>
          <a:cs typeface="Comic Sans MS Bold"/>
        </a:defRPr>
      </a:lvl5pPr>
      <a:lvl6pPr marL="22288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6pPr>
      <a:lvl7pPr marL="26860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7pPr>
      <a:lvl8pPr marL="31432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8pPr>
      <a:lvl9pPr marL="3600450" indent="-228600" algn="l" rtl="0" fontAlgn="base">
        <a:lnSpc>
          <a:spcPct val="80000"/>
        </a:lnSpc>
        <a:spcBef>
          <a:spcPct val="20000"/>
        </a:spcBef>
        <a:spcAft>
          <a:spcPct val="0"/>
        </a:spcAft>
        <a:buClr>
          <a:srgbClr val="042B7F"/>
        </a:buClr>
        <a:buSzPct val="90000"/>
        <a:buChar char="-"/>
        <a:defRPr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10.emf"/><Relationship Id="rId5" Type="http://schemas.openxmlformats.org/officeDocument/2006/relationships/image" Target="../media/image7.emf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emf"/><Relationship Id="rId5" Type="http://schemas.openxmlformats.org/officeDocument/2006/relationships/oleObject" Target="../embeddings/oleObject12.bin"/><Relationship Id="rId6" Type="http://schemas.openxmlformats.org/officeDocument/2006/relationships/image" Target="../media/image5.emf"/><Relationship Id="rId7" Type="http://schemas.openxmlformats.org/officeDocument/2006/relationships/image" Target="../media/image11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4.tiff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.emf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8" Type="http://schemas.openxmlformats.org/officeDocument/2006/relationships/image" Target="../media/image10.emf"/><Relationship Id="rId9" Type="http://schemas.openxmlformats.org/officeDocument/2006/relationships/image" Target="../media/image11.png"/><Relationship Id="rId10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emf"/><Relationship Id="rId12" Type="http://schemas.openxmlformats.org/officeDocument/2006/relationships/image" Target="../media/image7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oleObject" Target="../embeddings/oleObject13.bin"/><Relationship Id="rId7" Type="http://schemas.openxmlformats.org/officeDocument/2006/relationships/image" Target="../media/image65.emf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4" Type="http://schemas.openxmlformats.org/officeDocument/2006/relationships/image" Target="../media/image75.png"/><Relationship Id="rId5" Type="http://schemas.openxmlformats.org/officeDocument/2006/relationships/oleObject" Target="../embeddings/oleObject15.bin"/><Relationship Id="rId6" Type="http://schemas.openxmlformats.org/officeDocument/2006/relationships/image" Target="../media/image73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4" Type="http://schemas.openxmlformats.org/officeDocument/2006/relationships/image" Target="../media/image78.emf"/><Relationship Id="rId5" Type="http://schemas.openxmlformats.org/officeDocument/2006/relationships/image" Target="../media/image79.emf"/><Relationship Id="rId6" Type="http://schemas.openxmlformats.org/officeDocument/2006/relationships/image" Target="../media/image80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6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1.jpg"/><Relationship Id="rId3" Type="http://schemas.openxmlformats.org/officeDocument/2006/relationships/image" Target="../media/image8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oleObject" Target="../embeddings/oleObject16.bin"/><Relationship Id="rId5" Type="http://schemas.openxmlformats.org/officeDocument/2006/relationships/image" Target="../media/image86.emf"/><Relationship Id="rId6" Type="http://schemas.openxmlformats.org/officeDocument/2006/relationships/hyperlink" Target="http://arxiv.org/abs/arXiv:1304.0077" TargetMode="External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1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emf"/><Relationship Id="rId4" Type="http://schemas.openxmlformats.org/officeDocument/2006/relationships/image" Target="../media/image96.emf"/><Relationship Id="rId5" Type="http://schemas.openxmlformats.org/officeDocument/2006/relationships/image" Target="../media/image97.emf"/><Relationship Id="rId6" Type="http://schemas.openxmlformats.org/officeDocument/2006/relationships/image" Target="../media/image98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9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4" Type="http://schemas.openxmlformats.org/officeDocument/2006/relationships/image" Target="../media/image101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20" Type="http://schemas.openxmlformats.org/officeDocument/2006/relationships/oleObject" Target="../embeddings/oleObject6.bin"/><Relationship Id="rId21" Type="http://schemas.openxmlformats.org/officeDocument/2006/relationships/image" Target="../media/image20.emf"/><Relationship Id="rId10" Type="http://schemas.openxmlformats.org/officeDocument/2006/relationships/image" Target="../media/image27.png"/><Relationship Id="rId11" Type="http://schemas.openxmlformats.org/officeDocument/2006/relationships/image" Target="../media/image28.png"/><Relationship Id="rId12" Type="http://schemas.openxmlformats.org/officeDocument/2006/relationships/oleObject" Target="../embeddings/oleObject2.bin"/><Relationship Id="rId13" Type="http://schemas.openxmlformats.org/officeDocument/2006/relationships/image" Target="../media/image16.emf"/><Relationship Id="rId14" Type="http://schemas.openxmlformats.org/officeDocument/2006/relationships/oleObject" Target="../embeddings/oleObject3.bin"/><Relationship Id="rId15" Type="http://schemas.openxmlformats.org/officeDocument/2006/relationships/image" Target="../media/image17.emf"/><Relationship Id="rId16" Type="http://schemas.openxmlformats.org/officeDocument/2006/relationships/oleObject" Target="../embeddings/oleObject4.bin"/><Relationship Id="rId17" Type="http://schemas.openxmlformats.org/officeDocument/2006/relationships/image" Target="../media/image18.emf"/><Relationship Id="rId18" Type="http://schemas.openxmlformats.org/officeDocument/2006/relationships/oleObject" Target="../embeddings/oleObject5.bin"/><Relationship Id="rId19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21.png"/><Relationship Id="rId5" Type="http://schemas.openxmlformats.org/officeDocument/2006/relationships/image" Target="../media/image22.emf"/><Relationship Id="rId6" Type="http://schemas.openxmlformats.org/officeDocument/2006/relationships/image" Target="../media/image23.png"/><Relationship Id="rId7" Type="http://schemas.openxmlformats.org/officeDocument/2006/relationships/image" Target="../media/image24.jpeg"/><Relationship Id="rId8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4" Type="http://schemas.openxmlformats.org/officeDocument/2006/relationships/image" Target="../media/image105.png"/><Relationship Id="rId5" Type="http://schemas.openxmlformats.org/officeDocument/2006/relationships/oleObject" Target="../embeddings/oleObject17.bin"/><Relationship Id="rId6" Type="http://schemas.openxmlformats.org/officeDocument/2006/relationships/image" Target="../media/image103.emf"/><Relationship Id="rId7" Type="http://schemas.openxmlformats.org/officeDocument/2006/relationships/image" Target="../media/image106.png"/><Relationship Id="rId8" Type="http://schemas.openxmlformats.org/officeDocument/2006/relationships/image" Target="../media/image107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0.jpeg"/><Relationship Id="rId3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4" Type="http://schemas.openxmlformats.org/officeDocument/2006/relationships/image" Target="../media/image114.jpeg"/><Relationship Id="rId5" Type="http://schemas.openxmlformats.org/officeDocument/2006/relationships/image" Target="../media/image115.png"/><Relationship Id="rId6" Type="http://schemas.openxmlformats.org/officeDocument/2006/relationships/image" Target="../media/image116.jpg"/><Relationship Id="rId7" Type="http://schemas.openxmlformats.org/officeDocument/2006/relationships/image" Target="../media/image117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gif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4" Type="http://schemas.openxmlformats.org/officeDocument/2006/relationships/image" Target="../media/image123.png"/><Relationship Id="rId5" Type="http://schemas.openxmlformats.org/officeDocument/2006/relationships/image" Target="../media/image124.png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4" Type="http://schemas.openxmlformats.org/officeDocument/2006/relationships/package" Target="../embeddings/Microsoft_Word_Document1.docx"/><Relationship Id="rId5" Type="http://schemas.openxmlformats.org/officeDocument/2006/relationships/image" Target="../media/image125.png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6.png"/><Relationship Id="rId3" Type="http://schemas.openxmlformats.org/officeDocument/2006/relationships/image" Target="../media/image127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0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4" Type="http://schemas.openxmlformats.org/officeDocument/2006/relationships/image" Target="../media/image120.png"/><Relationship Id="rId5" Type="http://schemas.openxmlformats.org/officeDocument/2006/relationships/image" Target="../media/image121.gif"/><Relationship Id="rId6" Type="http://schemas.openxmlformats.org/officeDocument/2006/relationships/image" Target="../media/image1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emf"/><Relationship Id="rId4" Type="http://schemas.openxmlformats.org/officeDocument/2006/relationships/image" Target="../media/image133.emf"/><Relationship Id="rId5" Type="http://schemas.openxmlformats.org/officeDocument/2006/relationships/image" Target="../media/image134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4" Type="http://schemas.openxmlformats.org/officeDocument/2006/relationships/image" Target="../media/image137.emf"/><Relationship Id="rId5" Type="http://schemas.openxmlformats.org/officeDocument/2006/relationships/image" Target="../media/image138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emf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39.emf"/><Relationship Id="rId6" Type="http://schemas.openxmlformats.org/officeDocument/2006/relationships/image" Target="../media/image141.emf"/><Relationship Id="rId7" Type="http://schemas.openxmlformats.org/officeDocument/2006/relationships/image" Target="../media/image142.emf"/><Relationship Id="rId8" Type="http://schemas.openxmlformats.org/officeDocument/2006/relationships/image" Target="../media/image143.emf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4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emf"/><Relationship Id="rId4" Type="http://schemas.openxmlformats.org/officeDocument/2006/relationships/image" Target="../media/image147.emf"/><Relationship Id="rId5" Type="http://schemas.openxmlformats.org/officeDocument/2006/relationships/image" Target="../media/image148.emf"/><Relationship Id="rId6" Type="http://schemas.openxmlformats.org/officeDocument/2006/relationships/hyperlink" Target="http://arxiv.org/abs/arXiv:1304.0077" TargetMode="External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45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oleObject" Target="../embeddings/oleObject20.bin"/><Relationship Id="rId5" Type="http://schemas.openxmlformats.org/officeDocument/2006/relationships/image" Target="../media/image149.emf"/><Relationship Id="rId6" Type="http://schemas.openxmlformats.org/officeDocument/2006/relationships/image" Target="../media/image151.png"/><Relationship Id="rId7" Type="http://schemas.openxmlformats.org/officeDocument/2006/relationships/image" Target="../media/image152.png"/><Relationship Id="rId8" Type="http://schemas.openxmlformats.org/officeDocument/2006/relationships/image" Target="../media/image101.emf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oleObject" Target="../embeddings/oleObject7.bin"/><Relationship Id="rId5" Type="http://schemas.openxmlformats.org/officeDocument/2006/relationships/image" Target="../media/image31.emf"/><Relationship Id="rId6" Type="http://schemas.openxmlformats.org/officeDocument/2006/relationships/image" Target="../media/image33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.bin"/><Relationship Id="rId12" Type="http://schemas.openxmlformats.org/officeDocument/2006/relationships/image" Target="../media/image38.emf"/><Relationship Id="rId13" Type="http://schemas.openxmlformats.org/officeDocument/2006/relationships/image" Target="../media/image4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5.xml"/><Relationship Id="rId3" Type="http://schemas.openxmlformats.org/officeDocument/2006/relationships/image" Target="../media/image39.jpg"/><Relationship Id="rId4" Type="http://schemas.openxmlformats.org/officeDocument/2006/relationships/image" Target="../media/image40.emf"/><Relationship Id="rId5" Type="http://schemas.openxmlformats.org/officeDocument/2006/relationships/oleObject" Target="../embeddings/oleObject8.bin"/><Relationship Id="rId6" Type="http://schemas.openxmlformats.org/officeDocument/2006/relationships/image" Target="../media/image35.emf"/><Relationship Id="rId7" Type="http://schemas.openxmlformats.org/officeDocument/2006/relationships/oleObject" Target="../embeddings/oleObject9.bin"/><Relationship Id="rId8" Type="http://schemas.openxmlformats.org/officeDocument/2006/relationships/image" Target="../media/image36.emf"/><Relationship Id="rId9" Type="http://schemas.openxmlformats.org/officeDocument/2006/relationships/oleObject" Target="../embeddings/oleObject10.bin"/><Relationship Id="rId10" Type="http://schemas.openxmlformats.org/officeDocument/2006/relationships/image" Target="../media/image3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44.emf"/><Relationship Id="rId5" Type="http://schemas.openxmlformats.org/officeDocument/2006/relationships/image" Target="../media/image45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901700" y="552637"/>
            <a:ext cx="8242300" cy="871171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en-US" sz="2400" cap="none" dirty="0" err="1" smtClean="0"/>
              <a:t>eRHIC</a:t>
            </a:r>
            <a:r>
              <a:rPr lang="en-US" sz="2400" cap="none" dirty="0"/>
              <a:t/>
            </a:r>
            <a:br>
              <a:rPr lang="en-US" sz="2400" cap="none" dirty="0"/>
            </a:br>
            <a:r>
              <a:rPr lang="en-US" sz="2400" cap="none" dirty="0"/>
              <a:t>A QCD Microscope to study the glue that binds us all </a:t>
            </a:r>
            <a:endParaRPr lang="en-US" sz="2400" dirty="0">
              <a:ln w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971800" y="2181222"/>
            <a:ext cx="6172200" cy="990600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E.C. Aschenauer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971146"/>
            <a:ext cx="3048000" cy="44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Book_eic_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653" y="2367375"/>
            <a:ext cx="3048000" cy="44119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140000">
            <a:off x="453461" y="5607881"/>
            <a:ext cx="130163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 err="1" smtClean="0">
                <a:solidFill>
                  <a:schemeClr val="bg1"/>
                </a:solidFill>
              </a:rPr>
              <a:t>arXiv</a:t>
            </a:r>
            <a:r>
              <a:rPr lang="da-DK" sz="1000" dirty="0" smtClean="0">
                <a:solidFill>
                  <a:schemeClr val="bg1"/>
                </a:solidFill>
              </a:rPr>
              <a:t>: 1212.1701</a:t>
            </a:r>
            <a:endParaRPr lang="en-US" sz="1000" dirty="0">
              <a:solidFill>
                <a:srgbClr val="FFFF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1200000">
            <a:off x="3598809" y="5894300"/>
            <a:ext cx="124602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000" dirty="0" smtClean="0">
                <a:solidFill>
                  <a:srgbClr val="0000FF"/>
                </a:solidFill>
              </a:rPr>
              <a:t>arXiv</a:t>
            </a:r>
            <a:r>
              <a:rPr lang="da-DK" sz="1000" dirty="0">
                <a:solidFill>
                  <a:srgbClr val="0000FF"/>
                </a:solidFill>
              </a:rPr>
              <a:t>:1409.1633</a:t>
            </a:r>
            <a:endParaRPr lang="en-US" sz="1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What about nuclei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445147" y="1661583"/>
            <a:ext cx="6265333" cy="4079881"/>
            <a:chOff x="2360083" y="3799418"/>
            <a:chExt cx="4324612" cy="2790301"/>
          </a:xfrm>
        </p:grpSpPr>
        <p:pic>
          <p:nvPicPr>
            <p:cNvPr id="7" name="Picture 6" descr="hadronizationinnucliiforgunaralt-alternate.jp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26" r="12232" b="21019"/>
            <a:stretch/>
          </p:blipFill>
          <p:spPr>
            <a:xfrm>
              <a:off x="2800350" y="3799418"/>
              <a:ext cx="3884345" cy="279030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20700000">
              <a:off x="2772835" y="5334005"/>
              <a:ext cx="90306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>
                  <a:solidFill>
                    <a:schemeClr val="bg1"/>
                  </a:solidFill>
                  <a:latin typeface="Helvetica"/>
                  <a:cs typeface="Helvetica"/>
                </a:rPr>
                <a:t>I</a:t>
              </a:r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ncoming </a:t>
              </a:r>
            </a:p>
            <a:p>
              <a:pPr algn="ctr"/>
              <a:r>
                <a:rPr lang="en-US" sz="800" dirty="0" smtClean="0">
                  <a:solidFill>
                    <a:schemeClr val="bg1"/>
                  </a:solidFill>
                  <a:latin typeface="Helvetica"/>
                  <a:cs typeface="Helvetica"/>
                </a:rPr>
                <a:t>Electron Beam</a:t>
              </a:r>
              <a:endParaRPr lang="en-US" sz="800" dirty="0">
                <a:solidFill>
                  <a:schemeClr val="bg1"/>
                </a:solidFill>
                <a:latin typeface="Helvetica"/>
                <a:cs typeface="Helvetica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 flipH="1">
              <a:off x="2360083" y="5270500"/>
              <a:ext cx="1217084" cy="328083"/>
            </a:xfrm>
            <a:prstGeom prst="line">
              <a:avLst/>
            </a:prstGeom>
            <a:solidFill>
              <a:schemeClr val="accent1"/>
            </a:solidFill>
            <a:ln w="22225" cap="flat" cmpd="sng" algn="ctr">
              <a:solidFill>
                <a:srgbClr val="FFFF00"/>
              </a:solidFill>
              <a:prstDash val="solid"/>
              <a:round/>
              <a:headEnd type="stealth" w="lg" len="lg"/>
              <a:tailEnd type="none" w="lg" len="lg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42334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09600"/>
          </a:xfrm>
          <a:ln/>
        </p:spPr>
        <p:txBody>
          <a:bodyPr rIns="133350"/>
          <a:lstStyle/>
          <a:p>
            <a:r>
              <a:rPr lang="en-US" dirty="0"/>
              <a:t>What Do We Know About </a:t>
            </a:r>
            <a:r>
              <a:rPr lang="en-US" cap="none" dirty="0" err="1"/>
              <a:t>x</a:t>
            </a:r>
            <a:r>
              <a:rPr lang="en-US" dirty="0" err="1"/>
              <a:t>G</a:t>
            </a:r>
            <a:r>
              <a:rPr lang="en-US" dirty="0"/>
              <a:t> in Nuclei?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49407-61D0-674C-8945-BD65CF1CC592}" type="slidenum">
              <a:rPr lang="en-US"/>
              <a:pPr/>
              <a:t>11</a:t>
            </a:fld>
            <a:endParaRPr lang="en-US"/>
          </a:p>
        </p:txBody>
      </p:sp>
      <p:sp>
        <p:nvSpPr>
          <p:cNvPr id="38917" name="Rectangle 5"/>
          <p:cNvSpPr>
            <a:spLocks/>
          </p:cNvSpPr>
          <p:nvPr/>
        </p:nvSpPr>
        <p:spPr bwMode="auto">
          <a:xfrm>
            <a:off x="4724418" y="1776380"/>
            <a:ext cx="4028016" cy="165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/>
            <a:r>
              <a:rPr lang="en-US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Other than in p: </a:t>
            </a:r>
            <a:endParaRPr lang="en-US" dirty="0" smtClean="0">
              <a:solidFill>
                <a:srgbClr val="FF0000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/>
            <a:r>
              <a:rPr lang="en-US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g(</a:t>
            </a:r>
            <a:r>
              <a:rPr lang="en-US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x,Q</a:t>
            </a:r>
            <a:r>
              <a:rPr lang="en-US" baseline="32000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 for </a:t>
            </a:r>
            <a:r>
              <a:rPr lang="en-US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nuclei </a:t>
            </a:r>
            <a:r>
              <a:rPr lang="en-US" dirty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little </a:t>
            </a:r>
            <a:r>
              <a:rPr lang="en-US" dirty="0" smtClean="0">
                <a:solidFill>
                  <a:srgbClr val="FF0000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is known</a:t>
            </a:r>
          </a:p>
          <a:p>
            <a:pPr marL="39688"/>
            <a:endParaRPr lang="en-US" dirty="0">
              <a:solidFill>
                <a:srgbClr val="FF0000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39688"/>
            <a:r>
              <a:rPr lang="en-US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R</a:t>
            </a:r>
            <a:r>
              <a:rPr lang="en-US" baseline="-250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</a:t>
            </a:r>
            <a:r>
              <a:rPr lang="en-US" baseline="300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=g(x,Q</a:t>
            </a:r>
            <a:r>
              <a:rPr lang="en-US" baseline="30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</a:t>
            </a:r>
            <a:r>
              <a:rPr lang="en-US" baseline="-25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/ g(x,Q</a:t>
            </a:r>
            <a:r>
              <a:rPr lang="en-US" baseline="30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</a:t>
            </a:r>
            <a:r>
              <a:rPr lang="en-US" baseline="-25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</a:t>
            </a:r>
            <a:r>
              <a:rPr lang="en-US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endParaRPr lang="en-US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672" t="2830" r="5711" b="2830"/>
          <a:stretch/>
        </p:blipFill>
        <p:spPr>
          <a:xfrm>
            <a:off x="232834" y="698508"/>
            <a:ext cx="3291391" cy="25400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61834" y="857257"/>
            <a:ext cx="384668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99% of all h</a:t>
            </a:r>
            <a:r>
              <a:rPr lang="en-US" sz="2000" baseline="30000" dirty="0" smtClean="0"/>
              <a:t>±</a:t>
            </a:r>
            <a:r>
              <a:rPr lang="en-US" dirty="0" smtClean="0"/>
              <a:t> have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&lt; 2 </a:t>
            </a:r>
            <a:r>
              <a:rPr lang="en-US" dirty="0" err="1" smtClean="0"/>
              <a:t>GeV</a:t>
            </a:r>
            <a:r>
              <a:rPr lang="en-US" dirty="0" smtClean="0"/>
              <a:t>/c</a:t>
            </a:r>
          </a:p>
          <a:p>
            <a:r>
              <a:rPr lang="en-US" sz="2000" dirty="0" smtClean="0"/>
              <a:t>“Bulk Matter” </a:t>
            </a:r>
            <a:r>
              <a:rPr lang="en-US" sz="2000" dirty="0" smtClean="0">
                <a:sym typeface="Wingdings"/>
              </a:rPr>
              <a:t> x &lt; 0.01</a:t>
            </a:r>
            <a:endParaRPr lang="en-US" sz="20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312" y="3890530"/>
            <a:ext cx="8257117" cy="274732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/>
          <p:cNvSpPr txBox="1"/>
          <p:nvPr/>
        </p:nvSpPr>
        <p:spPr>
          <a:xfrm>
            <a:off x="129349" y="3431105"/>
            <a:ext cx="2177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Current situation: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510219" y="3634776"/>
            <a:ext cx="163378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/>
              <a:t>H. </a:t>
            </a:r>
            <a:r>
              <a:rPr lang="en-US" sz="1000" b="0" dirty="0" err="1"/>
              <a:t>Paukkunen</a:t>
            </a:r>
            <a:r>
              <a:rPr lang="en-US" sz="1000" b="0" dirty="0"/>
              <a:t>, DIS-2014</a:t>
            </a:r>
            <a:endParaRPr lang="en-US" sz="1000" dirty="0"/>
          </a:p>
        </p:txBody>
      </p:sp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492" y="837446"/>
            <a:ext cx="8143295" cy="579670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5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cap="none" dirty="0" err="1">
                <a:uFill>
                  <a:solidFill>
                    <a:srgbClr val="021EAA"/>
                  </a:solidFill>
                </a:uFill>
                <a:latin typeface="Comic Sans MS"/>
                <a:cs typeface="Comic Sans MS"/>
              </a:rPr>
              <a:t>e</a:t>
            </a:r>
            <a:r>
              <a:rPr lang="en-US" dirty="0" err="1">
                <a:uFill>
                  <a:solidFill>
                    <a:srgbClr val="021EAA"/>
                  </a:solidFill>
                </a:uFill>
                <a:latin typeface="Comic Sans MS"/>
                <a:cs typeface="Comic Sans MS"/>
              </a:rPr>
              <a:t>RHIC</a:t>
            </a:r>
            <a:r>
              <a:rPr lang="en-US" dirty="0">
                <a:uFill>
                  <a:solidFill>
                    <a:srgbClr val="021EAA"/>
                  </a:solidFill>
                </a:uFill>
                <a:latin typeface="Comic Sans MS"/>
                <a:cs typeface="Comic Sans MS"/>
              </a:rPr>
              <a:t>: Nuclear Structure Functions </a:t>
            </a:r>
            <a:endParaRPr lang="en-US" dirty="0"/>
          </a:p>
        </p:txBody>
      </p:sp>
      <p:sp>
        <p:nvSpPr>
          <p:cNvPr id="251" name="Shape 25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</a:rPr>
              <a:t>12</a:t>
            </a:fld>
            <a:endParaRPr sz="1400">
              <a:solidFill>
                <a:srgbClr val="011585"/>
              </a:solidFill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258" name="Shape 258"/>
          <p:cNvSpPr/>
          <p:nvPr/>
        </p:nvSpPr>
        <p:spPr>
          <a:xfrm>
            <a:off x="163076" y="2668415"/>
            <a:ext cx="8439061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2000" dirty="0">
                <a:solidFill>
                  <a:srgbClr val="0000FF"/>
                </a:solidFill>
                <a:uFill>
                  <a:solidFill/>
                </a:uFill>
              </a:rPr>
              <a:t>F</a:t>
            </a:r>
            <a:r>
              <a:rPr sz="2000" baseline="-5999" dirty="0">
                <a:solidFill>
                  <a:srgbClr val="0000FF"/>
                </a:solidFill>
                <a:uFill>
                  <a:solidFill/>
                </a:uFill>
              </a:rPr>
              <a:t>2</a:t>
            </a:r>
            <a:r>
              <a:rPr sz="2000" dirty="0">
                <a:solidFill>
                  <a:srgbClr val="0000FF"/>
                </a:solidFill>
                <a:uFill>
                  <a:solidFill/>
                </a:uFill>
              </a:rPr>
              <a:t> and F</a:t>
            </a:r>
            <a:r>
              <a:rPr sz="2000" baseline="-5999" dirty="0">
                <a:solidFill>
                  <a:srgbClr val="0000FF"/>
                </a:solidFill>
                <a:uFill>
                  <a:solidFill/>
                </a:uFill>
              </a:rPr>
              <a:t>L</a:t>
            </a:r>
            <a:r>
              <a:rPr sz="2000" dirty="0">
                <a:solidFill>
                  <a:srgbClr val="0000FF"/>
                </a:solidFill>
                <a:uFill>
                  <a:solidFill/>
                </a:uFill>
              </a:rPr>
              <a:t> are benchmark measurements:</a:t>
            </a:r>
          </a:p>
          <a:p>
            <a:pPr lvl="0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Theory/models have to be able to describe the structure </a:t>
            </a:r>
          </a:p>
          <a:p>
            <a:pPr lvl="0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functions and their evolution.</a:t>
            </a:r>
          </a:p>
        </p:txBody>
      </p:sp>
      <p:sp>
        <p:nvSpPr>
          <p:cNvPr id="259" name="Shape 259"/>
          <p:cNvSpPr/>
          <p:nvPr/>
        </p:nvSpPr>
        <p:spPr>
          <a:xfrm>
            <a:off x="178359" y="539100"/>
            <a:ext cx="3218891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2400" dirty="0">
                <a:solidFill>
                  <a:srgbClr val="0000FF"/>
                </a:solidFill>
                <a:uFill>
                  <a:solidFill/>
                </a:uFill>
              </a:rPr>
              <a:t>Inclusive DIS on eA:</a:t>
            </a:r>
          </a:p>
        </p:txBody>
      </p:sp>
      <p:pic>
        <p:nvPicPr>
          <p:cNvPr id="260" name="npdf.pdf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5323365" y="3252065"/>
            <a:ext cx="3538052" cy="2644827"/>
          </a:xfrm>
          <a:prstGeom prst="rect">
            <a:avLst/>
          </a:prstGeom>
          <a:ln w="12700">
            <a:round/>
          </a:ln>
        </p:spPr>
      </p:pic>
      <p:sp>
        <p:nvSpPr>
          <p:cNvPr id="261" name="Shape 261"/>
          <p:cNvSpPr/>
          <p:nvPr/>
        </p:nvSpPr>
        <p:spPr>
          <a:xfrm>
            <a:off x="219139" y="3895525"/>
            <a:ext cx="4878541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Leading twist pQCD models parameterize the observed suppression of the structure function with decreasing </a:t>
            </a:r>
            <a:r>
              <a:rPr sz="2000" i="1" dirty="0">
                <a:uFill>
                  <a:solidFill/>
                </a:uFill>
              </a:rPr>
              <a:t>x</a:t>
            </a:r>
            <a:r>
              <a:rPr sz="2000" dirty="0">
                <a:uFill>
                  <a:solidFill/>
                </a:uFill>
              </a:rPr>
              <a:t> using </a:t>
            </a:r>
            <a:r>
              <a:rPr sz="2000" i="1" dirty="0">
                <a:solidFill>
                  <a:srgbClr val="0000FF"/>
                </a:solidFill>
                <a:uFill>
                  <a:solidFill/>
                </a:uFill>
              </a:rPr>
              <a:t>nuclear parton distribution functions</a:t>
            </a:r>
            <a:r>
              <a:rPr sz="2000" dirty="0">
                <a:solidFill>
                  <a:srgbClr val="0000FF"/>
                </a:solidFill>
                <a:uFill>
                  <a:solidFill/>
                </a:uFill>
              </a:rPr>
              <a:t> (nPDFs)</a:t>
            </a:r>
          </a:p>
        </p:txBody>
      </p:sp>
      <p:sp>
        <p:nvSpPr>
          <p:cNvPr id="262" name="Shape 262"/>
          <p:cNvSpPr/>
          <p:nvPr/>
        </p:nvSpPr>
        <p:spPr>
          <a:xfrm>
            <a:off x="199766" y="5819590"/>
            <a:ext cx="7226301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200">
                <a:solidFill>
                  <a:srgbClr val="008F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 dirty="0">
                <a:solidFill>
                  <a:schemeClr val="tx1"/>
                </a:solidFill>
                <a:uFill>
                  <a:solidFill/>
                </a:uFill>
              </a:rPr>
              <a:t>Aim at extending our knowledge on structure functions into the realm where gluon saturation effects emerge</a:t>
            </a:r>
          </a:p>
        </p:txBody>
      </p:sp>
      <p:grpSp>
        <p:nvGrpSpPr>
          <p:cNvPr id="16" name="Group 9"/>
          <p:cNvGrpSpPr>
            <a:grpSpLocks/>
          </p:cNvGrpSpPr>
          <p:nvPr/>
        </p:nvGrpSpPr>
        <p:grpSpPr bwMode="auto">
          <a:xfrm>
            <a:off x="641350" y="1073140"/>
            <a:ext cx="7262813" cy="1406525"/>
            <a:chOff x="0" y="-140"/>
            <a:chExt cx="4575" cy="886"/>
          </a:xfrm>
        </p:grpSpPr>
        <p:pic>
          <p:nvPicPr>
            <p:cNvPr id="17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40"/>
              <a:ext cx="428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Rectangle 5"/>
            <p:cNvSpPr>
              <a:spLocks/>
            </p:cNvSpPr>
            <p:nvPr/>
          </p:nvSpPr>
          <p:spPr bwMode="auto">
            <a:xfrm>
              <a:off x="1098" y="391"/>
              <a:ext cx="1619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700" dirty="0" err="1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quark+anti-quark</a:t>
              </a:r>
              <a:endParaRPr lang="en-US" sz="17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endParaRPr>
            </a:p>
            <a:p>
              <a:pPr marL="39688"/>
              <a:r>
                <a:rPr lang="en-US" sz="1700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momentum distributions</a:t>
              </a:r>
            </a:p>
          </p:txBody>
        </p:sp>
        <p:sp>
          <p:nvSpPr>
            <p:cNvPr id="19" name="Rectangle 6"/>
            <p:cNvSpPr>
              <a:spLocks/>
            </p:cNvSpPr>
            <p:nvPr/>
          </p:nvSpPr>
          <p:spPr bwMode="auto">
            <a:xfrm>
              <a:off x="3263" y="371"/>
              <a:ext cx="1312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dirty="0">
                  <a:solidFill>
                    <a:srgbClr val="FF0000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gluon momentum distribution</a:t>
              </a:r>
            </a:p>
          </p:txBody>
        </p:sp>
        <p:sp>
          <p:nvSpPr>
            <p:cNvPr id="20" name="Line 7"/>
            <p:cNvSpPr>
              <a:spLocks noChangeShapeType="1"/>
            </p:cNvSpPr>
            <p:nvPr/>
          </p:nvSpPr>
          <p:spPr bwMode="auto">
            <a:xfrm rot="10800000" flipH="1">
              <a:off x="2319" y="278"/>
              <a:ext cx="217" cy="203"/>
            </a:xfrm>
            <a:prstGeom prst="line">
              <a:avLst/>
            </a:prstGeom>
            <a:noFill/>
            <a:ln w="31750" cap="flat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n w="28575" cmpd="sng">
                  <a:solidFill>
                    <a:srgbClr val="0000FF"/>
                  </a:solidFill>
                </a:ln>
              </a:endParaRPr>
            </a:p>
          </p:txBody>
        </p:sp>
        <p:sp>
          <p:nvSpPr>
            <p:cNvPr id="21" name="Line 8"/>
            <p:cNvSpPr>
              <a:spLocks noChangeShapeType="1"/>
            </p:cNvSpPr>
            <p:nvPr/>
          </p:nvSpPr>
          <p:spPr bwMode="auto">
            <a:xfrm rot="10800000">
              <a:off x="3695" y="223"/>
              <a:ext cx="113" cy="191"/>
            </a:xfrm>
            <a:prstGeom prst="line">
              <a:avLst/>
            </a:prstGeom>
            <a:noFill/>
            <a:ln w="3175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0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  <p:bldP spid="261" grpId="0" animBg="1"/>
      <p:bldP spid="26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2_FL_combo_W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39362"/>
            <a:ext cx="8610600" cy="4411980"/>
          </a:xfrm>
          <a:prstGeom prst="rect">
            <a:avLst/>
          </a:prstGeom>
        </p:spPr>
      </p:pic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 dirty="0"/>
              <a:t>Measuring F</a:t>
            </a:r>
            <a:r>
              <a:rPr lang="en-US" baseline="-6000" dirty="0"/>
              <a:t>L</a:t>
            </a:r>
            <a:r>
              <a:rPr lang="en-US" dirty="0"/>
              <a:t> with the </a:t>
            </a:r>
            <a:r>
              <a:rPr lang="en-US" dirty="0" smtClean="0"/>
              <a:t>EIC</a:t>
            </a:r>
            <a:endParaRPr lang="en-US" dirty="0"/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0DA588-F314-D348-9686-8CE4311472EF}" type="slidenum">
              <a:rPr lang="en-US"/>
              <a:pPr/>
              <a:t>13</a:t>
            </a:fld>
            <a:endParaRPr lang="en-US"/>
          </a:p>
        </p:txBody>
      </p:sp>
      <p:grpSp>
        <p:nvGrpSpPr>
          <p:cNvPr id="41993" name="Group 9"/>
          <p:cNvGrpSpPr>
            <a:grpSpLocks/>
          </p:cNvGrpSpPr>
          <p:nvPr/>
        </p:nvGrpSpPr>
        <p:grpSpPr bwMode="auto">
          <a:xfrm>
            <a:off x="622300" y="577840"/>
            <a:ext cx="7262813" cy="1406525"/>
            <a:chOff x="0" y="-140"/>
            <a:chExt cx="4575" cy="886"/>
          </a:xfrm>
        </p:grpSpPr>
        <p:pic>
          <p:nvPicPr>
            <p:cNvPr id="41988" name="Picture 4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40"/>
              <a:ext cx="4285" cy="5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41989" name="Rectangle 5"/>
            <p:cNvSpPr>
              <a:spLocks/>
            </p:cNvSpPr>
            <p:nvPr/>
          </p:nvSpPr>
          <p:spPr bwMode="auto">
            <a:xfrm>
              <a:off x="1098" y="391"/>
              <a:ext cx="1619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sz="1700" dirty="0" err="1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quark+anti-quark</a:t>
              </a:r>
              <a:endParaRPr lang="en-US" sz="17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endParaRPr>
            </a:p>
            <a:p>
              <a:pPr marL="39688"/>
              <a:r>
                <a:rPr lang="en-US" sz="1700" dirty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momentum distributions</a:t>
              </a:r>
            </a:p>
          </p:txBody>
        </p:sp>
        <p:sp>
          <p:nvSpPr>
            <p:cNvPr id="41990" name="Rectangle 6"/>
            <p:cNvSpPr>
              <a:spLocks/>
            </p:cNvSpPr>
            <p:nvPr/>
          </p:nvSpPr>
          <p:spPr bwMode="auto">
            <a:xfrm>
              <a:off x="3263" y="371"/>
              <a:ext cx="1312" cy="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/>
              <a:r>
                <a:rPr lang="en-US" dirty="0">
                  <a:solidFill>
                    <a:srgbClr val="FF0000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gluon momentum distribution</a:t>
              </a:r>
            </a:p>
          </p:txBody>
        </p:sp>
        <p:sp>
          <p:nvSpPr>
            <p:cNvPr id="41991" name="Line 7"/>
            <p:cNvSpPr>
              <a:spLocks noChangeShapeType="1"/>
            </p:cNvSpPr>
            <p:nvPr/>
          </p:nvSpPr>
          <p:spPr bwMode="auto">
            <a:xfrm rot="10800000" flipH="1">
              <a:off x="2319" y="278"/>
              <a:ext cx="217" cy="203"/>
            </a:xfrm>
            <a:prstGeom prst="line">
              <a:avLst/>
            </a:prstGeom>
            <a:noFill/>
            <a:ln w="31750" cap="flat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ln w="28575" cmpd="sng">
                  <a:solidFill>
                    <a:srgbClr val="0000FF"/>
                  </a:solidFill>
                </a:ln>
              </a:endParaRPr>
            </a:p>
          </p:txBody>
        </p:sp>
        <p:sp>
          <p:nvSpPr>
            <p:cNvPr id="41992" name="Line 8"/>
            <p:cNvSpPr>
              <a:spLocks noChangeShapeType="1"/>
            </p:cNvSpPr>
            <p:nvPr/>
          </p:nvSpPr>
          <p:spPr bwMode="auto">
            <a:xfrm rot="10800000">
              <a:off x="3695" y="223"/>
              <a:ext cx="113" cy="191"/>
            </a:xfrm>
            <a:prstGeom prst="line">
              <a:avLst/>
            </a:prstGeom>
            <a:noFill/>
            <a:ln w="31750" cap="flat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 rot="20400000">
            <a:off x="1050238" y="2512855"/>
            <a:ext cx="7587856" cy="1200329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Remember DGLAP predicts only evolution in Q</a:t>
            </a:r>
            <a:r>
              <a:rPr lang="en-US" b="1" baseline="30000" dirty="0" smtClean="0">
                <a:solidFill>
                  <a:schemeClr val="bg1"/>
                </a:solidFill>
                <a:latin typeface="Comic Sans MS"/>
                <a:cs typeface="Comic Sans MS"/>
              </a:rPr>
              <a:t>2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 distribution in x and the A dependence need to be fitted</a:t>
            </a:r>
          </a:p>
          <a:p>
            <a:pPr algn="ctr"/>
            <a:endParaRPr lang="en-US" b="1" dirty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Saturation models predict evolution in x and the A dependence</a:t>
            </a:r>
            <a:r>
              <a:rPr lang="en-US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4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>
                <a:uFill>
                  <a:solidFill>
                    <a:srgbClr val="021EAA"/>
                  </a:solidFill>
                </a:uFill>
              </a:rPr>
              <a:t>e</a:t>
            </a:r>
            <a:r>
              <a:rPr lang="en-US" dirty="0" err="1">
                <a:uFill>
                  <a:solidFill>
                    <a:srgbClr val="021EAA"/>
                  </a:solidFill>
                </a:uFill>
              </a:rPr>
              <a:t>RHIC</a:t>
            </a:r>
            <a:r>
              <a:rPr lang="en-US" dirty="0">
                <a:uFill>
                  <a:solidFill>
                    <a:srgbClr val="021EAA"/>
                  </a:solidFill>
                </a:uFill>
              </a:rPr>
              <a:t>: Impact on Knowledge on </a:t>
            </a:r>
            <a:r>
              <a:rPr lang="en-US" cap="none" dirty="0" err="1">
                <a:uFill>
                  <a:solidFill>
                    <a:srgbClr val="021EAA"/>
                  </a:solidFill>
                </a:uFill>
              </a:rPr>
              <a:t>n</a:t>
            </a:r>
            <a:r>
              <a:rPr lang="en-US" dirty="0" err="1">
                <a:uFill>
                  <a:solidFill>
                    <a:srgbClr val="021EAA"/>
                  </a:solidFill>
                </a:uFill>
              </a:rPr>
              <a:t>PDF</a:t>
            </a:r>
            <a:r>
              <a:rPr lang="en-US" cap="none" dirty="0" err="1">
                <a:uFill>
                  <a:solidFill>
                    <a:srgbClr val="021EAA"/>
                  </a:solidFill>
                </a:uFill>
              </a:rPr>
              <a:t>s</a:t>
            </a:r>
            <a:endParaRPr lang="en-US" cap="none" dirty="0"/>
          </a:p>
        </p:txBody>
      </p:sp>
      <p:sp>
        <p:nvSpPr>
          <p:cNvPr id="283" name="Shape 28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</a:rPr>
              <a:t>14</a:t>
            </a:fld>
            <a:endParaRPr sz="1400">
              <a:solidFill>
                <a:srgbClr val="011585"/>
              </a:solidFill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282" name="Shape 282"/>
          <p:cNvSpPr>
            <a:spLocks noGrp="1"/>
          </p:cNvSpPr>
          <p:nvPr>
            <p:ph type="body" idx="4294967295"/>
          </p:nvPr>
        </p:nvSpPr>
        <p:spPr>
          <a:xfrm>
            <a:off x="-1" y="4017963"/>
            <a:ext cx="9069917" cy="2444750"/>
          </a:xfrm>
          <a:prstGeom prst="rect">
            <a:avLst/>
          </a:prstGeom>
        </p:spPr>
        <p:txBody>
          <a:bodyPr/>
          <a:lstStyle/>
          <a:p>
            <a:pPr marL="268653" lvl="0" indent="-268653">
              <a:defRPr sz="1800">
                <a:uFillTx/>
              </a:defRPr>
            </a:pPr>
            <a:r>
              <a:rPr lang="en-US" sz="2000" dirty="0" smtClean="0">
                <a:solidFill>
                  <a:srgbClr val="021EAA"/>
                </a:solidFill>
                <a:uFill>
                  <a:solidFill/>
                </a:uFill>
              </a:rPr>
              <a:t> </a:t>
            </a:r>
            <a:r>
              <a:rPr sz="2000" dirty="0" smtClean="0">
                <a:solidFill>
                  <a:srgbClr val="0000FF"/>
                </a:solidFill>
                <a:uFill>
                  <a:solidFill/>
                </a:uFill>
              </a:rPr>
              <a:t>Ratio </a:t>
            </a:r>
            <a:r>
              <a:rPr sz="2000" dirty="0">
                <a:solidFill>
                  <a:srgbClr val="0000FF"/>
                </a:solidFill>
                <a:uFill>
                  <a:solidFill/>
                </a:uFill>
              </a:rPr>
              <a:t>of PDF(Pb)/PDF(p)</a:t>
            </a:r>
          </a:p>
          <a:p>
            <a:pPr marL="586153" lvl="1" indent="-268653"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Without EIC, large uncertainties for sea quarks and gluons</a:t>
            </a:r>
          </a:p>
          <a:p>
            <a:pPr marL="586153" lvl="1" indent="-268653"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Adding in EIC, pseudo-data significantly reduces the uncertainties, particularly at </a:t>
            </a:r>
            <a:r>
              <a:rPr dirty="0">
                <a:solidFill>
                  <a:srgbClr val="0000FF"/>
                </a:solidFill>
                <a:uFill>
                  <a:solidFill/>
                </a:uFill>
              </a:rPr>
              <a:t>small-x</a:t>
            </a:r>
          </a:p>
          <a:p>
            <a:pPr marL="586153" lvl="1" indent="-268653"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Fitting the charm pseudo-data has a dramatic effect at </a:t>
            </a:r>
            <a:r>
              <a:rPr dirty="0">
                <a:solidFill>
                  <a:srgbClr val="0000FF"/>
                </a:solidFill>
                <a:uFill>
                  <a:solidFill/>
                </a:uFill>
              </a:rPr>
              <a:t>high-x</a:t>
            </a:r>
          </a:p>
          <a:p>
            <a:pPr marL="586153" lvl="1" indent="-268653">
              <a:defRPr sz="1800">
                <a:uFillTx/>
              </a:defRPr>
            </a:pPr>
            <a:r>
              <a:rPr dirty="0">
                <a:uFill>
                  <a:solidFill/>
                </a:uFill>
              </a:rPr>
              <a:t>Something </a:t>
            </a:r>
            <a:r>
              <a:rPr i="1" dirty="0">
                <a:uFill>
                  <a:solidFill/>
                </a:uFill>
              </a:rPr>
              <a:t>p</a:t>
            </a:r>
            <a:r>
              <a:rPr dirty="0">
                <a:uFill>
                  <a:solidFill/>
                </a:uFill>
              </a:rPr>
              <a:t>A at RHIC &amp; LHC will not be able to address</a:t>
            </a:r>
          </a:p>
        </p:txBody>
      </p:sp>
      <p:pic>
        <p:nvPicPr>
          <p:cNvPr id="284" name="Hannu_Pb_5GeV_Current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6442" y="702528"/>
            <a:ext cx="8341659" cy="3188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5" name="Hannu_Pb_5GeV_EICInclusive.pdf"/>
          <p:cNvPicPr/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424033" y="702279"/>
            <a:ext cx="8341659" cy="31885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Hannu_Pb_5GeV_EICCharm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16442" y="691696"/>
            <a:ext cx="8341659" cy="318852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82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" grpId="0" animBg="1" advAuto="0"/>
      <p:bldP spid="285" grpId="0" animBg="1" advAuto="0"/>
      <p:bldP spid="285" grpId="1" animBg="1" advAuto="0"/>
      <p:bldP spid="286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3350"/>
          <a:lstStyle/>
          <a:p>
            <a:r>
              <a:rPr lang="en-US" dirty="0" smtClean="0"/>
              <a:t>Gluon splitting and recombination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158C-1560-FF45-8038-095B29591694}" type="slidenum">
              <a:rPr lang="en-US"/>
              <a:pPr/>
              <a:t>15</a:t>
            </a:fld>
            <a:endParaRPr lang="en-US"/>
          </a:p>
        </p:txBody>
      </p:sp>
      <p:pic>
        <p:nvPicPr>
          <p:cNvPr id="46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0442" y="928787"/>
            <a:ext cx="3960495" cy="359029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51" name="TextBox 50"/>
          <p:cNvSpPr txBox="1"/>
          <p:nvPr/>
        </p:nvSpPr>
        <p:spPr>
          <a:xfrm>
            <a:off x="152395" y="474127"/>
            <a:ext cx="3962631" cy="369332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Gluon density dominates at x&lt;0.1</a:t>
            </a:r>
            <a:endParaRPr lang="en-US" dirty="0"/>
          </a:p>
        </p:txBody>
      </p:sp>
      <p:pic>
        <p:nvPicPr>
          <p:cNvPr id="5" name="Picture 4" descr="RegionsOfWaveFunction_xQ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413" y="709097"/>
            <a:ext cx="4693920" cy="3556000"/>
          </a:xfrm>
          <a:prstGeom prst="rect">
            <a:avLst/>
          </a:prstGeom>
        </p:spPr>
      </p:pic>
      <p:pic>
        <p:nvPicPr>
          <p:cNvPr id="6" name="Picture 5" descr="recom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863" y="5750962"/>
            <a:ext cx="5143500" cy="774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204" y="4627417"/>
            <a:ext cx="90064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Rapid rise in gluons described naturally by 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This </a:t>
            </a:r>
            <a:r>
              <a:rPr lang="en-US" sz="1600" b="0" dirty="0"/>
              <a:t>rise cannot increase forever - limits on the cross-</a:t>
            </a:r>
            <a:r>
              <a:rPr lang="en-US" sz="1600" b="0" dirty="0" smtClean="0"/>
              <a:t>section</a:t>
            </a:r>
          </a:p>
          <a:p>
            <a:pPr lvl="1">
              <a:buClr>
                <a:srgbClr val="0000FF"/>
              </a:buClr>
            </a:pPr>
            <a:r>
              <a:rPr lang="en-US" sz="1600" b="0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sz="1600" b="0" dirty="0" smtClean="0"/>
              <a:t>non</a:t>
            </a:r>
            <a:r>
              <a:rPr lang="en-US" sz="1600" b="0" dirty="0"/>
              <a:t>-linear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 provide a natural way to tame </a:t>
            </a:r>
            <a:r>
              <a:rPr lang="en-US" sz="1600" b="0" dirty="0" smtClean="0"/>
              <a:t>this growth </a:t>
            </a:r>
            <a:r>
              <a:rPr lang="en-US" sz="1600" b="0" dirty="0"/>
              <a:t>and lead to a saturation of gluons, </a:t>
            </a:r>
            <a:r>
              <a:rPr lang="en-US" sz="1600" b="0" dirty="0" smtClean="0"/>
              <a:t>characterized </a:t>
            </a:r>
            <a:r>
              <a:rPr lang="en-US" sz="1600" b="0" dirty="0"/>
              <a:t>by the </a:t>
            </a:r>
            <a:r>
              <a:rPr lang="en-US" sz="1600" b="0" dirty="0" smtClean="0"/>
              <a:t>saturation scale Q</a:t>
            </a:r>
            <a:r>
              <a:rPr lang="en-US" sz="1600" b="0" baseline="30000" dirty="0" smtClean="0"/>
              <a:t>2</a:t>
            </a:r>
            <a:r>
              <a:rPr lang="en-US" sz="1600" b="0" baseline="-25000" dirty="0" smtClean="0"/>
              <a:t>s</a:t>
            </a:r>
            <a:r>
              <a:rPr lang="en-US" sz="1600" b="0" dirty="0" smtClean="0"/>
              <a:t>(</a:t>
            </a:r>
            <a:r>
              <a:rPr lang="en-US" sz="1600" b="0" dirty="0"/>
              <a:t>x)</a:t>
            </a:r>
            <a:endParaRPr lang="en-US" sz="160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917" y="1790677"/>
            <a:ext cx="48006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2" y="1825384"/>
            <a:ext cx="528955" cy="52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31" name="Straight Arrow Connector 30"/>
          <p:cNvCxnSpPr>
            <a:stCxn id="29" idx="1"/>
          </p:cNvCxnSpPr>
          <p:nvPr/>
        </p:nvCxnSpPr>
        <p:spPr bwMode="auto">
          <a:xfrm flipH="1" flipV="1">
            <a:off x="1507067" y="2006600"/>
            <a:ext cx="1820850" cy="2410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2660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-296333" y="0"/>
            <a:ext cx="9440333" cy="609600"/>
          </a:xfrm>
          <a:ln/>
        </p:spPr>
        <p:txBody>
          <a:bodyPr rIns="133350"/>
          <a:lstStyle/>
          <a:p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r>
              <a:rPr lang="en-US" dirty="0" smtClean="0"/>
              <a:t>: Reaching </a:t>
            </a:r>
            <a:r>
              <a:rPr lang="en-US" dirty="0"/>
              <a:t>the Saturation Region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17752-9400-D147-BCB7-CC31313D714A}" type="slidenum">
              <a:rPr lang="en-US"/>
              <a:pPr/>
              <a:t>16</a:t>
            </a:fld>
            <a:endParaRPr lang="en-US"/>
          </a:p>
        </p:txBody>
      </p:sp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47" y="577850"/>
            <a:ext cx="4046220" cy="3802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1748" name="Rectangle 4"/>
          <p:cNvSpPr>
            <a:spLocks/>
          </p:cNvSpPr>
          <p:nvPr/>
        </p:nvSpPr>
        <p:spPr bwMode="auto">
          <a:xfrm>
            <a:off x="103715" y="4449237"/>
            <a:ext cx="4775201" cy="230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 marL="41275">
              <a:spcBef>
                <a:spcPts val="450"/>
              </a:spcBef>
            </a:pP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HERA (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ep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):</a:t>
            </a:r>
          </a:p>
          <a:p>
            <a:pPr marL="41275">
              <a:spcBef>
                <a:spcPts val="450"/>
              </a:spcBef>
            </a:pP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Despite high energy range:</a:t>
            </a:r>
          </a:p>
          <a:p>
            <a:pPr marL="327025" indent="-285750">
              <a:spcBef>
                <a:spcPts val="450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F</a:t>
            </a:r>
            <a:r>
              <a:rPr lang="en-US" sz="1600" baseline="-60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, </a:t>
            </a:r>
            <a:r>
              <a:rPr lang="en-US" sz="16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G</a:t>
            </a:r>
            <a:r>
              <a:rPr lang="en-US" sz="1600" baseline="-60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p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(x, Q</a:t>
            </a:r>
            <a:r>
              <a:rPr lang="en-US" sz="1600" baseline="320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 outside the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saturation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regime </a:t>
            </a:r>
          </a:p>
          <a:p>
            <a:pPr marL="327025" indent="-285750">
              <a:spcBef>
                <a:spcPts val="450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Need 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also Q</a:t>
            </a:r>
            <a:r>
              <a:rPr lang="en-US" sz="1600" baseline="320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lever arm! </a:t>
            </a:r>
          </a:p>
          <a:p>
            <a:pPr marL="327025" indent="-285750">
              <a:spcBef>
                <a:spcPts val="450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Only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way in </a:t>
            </a:r>
            <a:r>
              <a:rPr lang="en-US" sz="16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ep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is to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increase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√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</a:t>
            </a:r>
          </a:p>
          <a:p>
            <a:pPr marL="327025" indent="-285750">
              <a:spcBef>
                <a:spcPts val="450"/>
              </a:spcBef>
              <a:buClr>
                <a:srgbClr val="0000FF"/>
              </a:buClr>
              <a:buSzPct val="100000"/>
              <a:buFont typeface="Wingdings" charset="2"/>
              <a:buChar char="q"/>
            </a:pP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Would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require an </a:t>
            </a:r>
            <a:r>
              <a:rPr lang="en-US" sz="1600" dirty="0" err="1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ep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collider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at </a:t>
            </a:r>
            <a:endParaRPr lang="en-US" sz="1600" dirty="0">
              <a:latin typeface="Comic Sans MS"/>
              <a:ea typeface="ＭＳ Ｐゴシック" charset="0"/>
              <a:cs typeface="Comic Sans MS"/>
              <a:sym typeface="Arial" charset="0"/>
            </a:endParaRPr>
          </a:p>
          <a:p>
            <a:pPr marL="41275">
              <a:spcBef>
                <a:spcPts val="450"/>
              </a:spcBef>
              <a:buClr>
                <a:srgbClr val="0000FF"/>
              </a:buClr>
              <a:buSzPct val="100000"/>
            </a:pPr>
            <a:r>
              <a:rPr lang="en-US" sz="1600" dirty="0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    </a:t>
            </a:r>
            <a:r>
              <a:rPr lang="en-US" sz="1600" dirty="0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Symbol" charset="0"/>
              </a:rPr>
              <a:t>√</a:t>
            </a:r>
            <a:r>
              <a:rPr lang="en-US" sz="1600" dirty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s ~ 1-2 </a:t>
            </a:r>
            <a:r>
              <a:rPr lang="en-US" sz="1600" dirty="0" err="1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TeV</a:t>
            </a:r>
            <a:r>
              <a:rPr lang="en-US" sz="1600" dirty="0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1600" dirty="0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sz="1600" dirty="0" err="1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LHeC</a:t>
            </a:r>
            <a:r>
              <a:rPr lang="en-US" sz="1600" dirty="0" smtClean="0">
                <a:solidFill>
                  <a:srgbClr val="FF29FE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endParaRPr lang="en-US" sz="1600" dirty="0">
              <a:solidFill>
                <a:srgbClr val="FF29FE"/>
              </a:solidFill>
              <a:latin typeface="Comic Sans MS"/>
              <a:ea typeface="ＭＳ Ｐゴシック" charset="0"/>
              <a:cs typeface="Comic Sans MS"/>
              <a:sym typeface="Arial" charset="0"/>
            </a:endParaRPr>
          </a:p>
        </p:txBody>
      </p:sp>
      <p:sp>
        <p:nvSpPr>
          <p:cNvPr id="31749" name="Line 5"/>
          <p:cNvSpPr>
            <a:spLocks noChangeShapeType="1"/>
          </p:cNvSpPr>
          <p:nvPr/>
        </p:nvSpPr>
        <p:spPr bwMode="auto">
          <a:xfrm rot="10800000" flipH="1">
            <a:off x="311147" y="306927"/>
            <a:ext cx="3822700" cy="3869267"/>
          </a:xfrm>
          <a:prstGeom prst="line">
            <a:avLst/>
          </a:prstGeom>
          <a:noFill/>
          <a:ln w="2540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1750" name="Line 6"/>
          <p:cNvSpPr>
            <a:spLocks noChangeShapeType="1"/>
          </p:cNvSpPr>
          <p:nvPr/>
        </p:nvSpPr>
        <p:spPr bwMode="auto">
          <a:xfrm>
            <a:off x="1488019" y="1993905"/>
            <a:ext cx="482600" cy="482600"/>
          </a:xfrm>
          <a:prstGeom prst="line">
            <a:avLst/>
          </a:prstGeom>
          <a:noFill/>
          <a:ln w="508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4450" y="601128"/>
            <a:ext cx="3590290" cy="3646170"/>
          </a:xfrm>
          <a:prstGeom prst="rect">
            <a:avLst/>
          </a:prstGeom>
        </p:spPr>
      </p:pic>
      <p:sp>
        <p:nvSpPr>
          <p:cNvPr id="18" name="Rectangle 7"/>
          <p:cNvSpPr>
            <a:spLocks/>
          </p:cNvSpPr>
          <p:nvPr/>
        </p:nvSpPr>
        <p:spPr bwMode="auto">
          <a:xfrm>
            <a:off x="5115983" y="4193134"/>
            <a:ext cx="3810000" cy="336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1275" bIns="0"/>
          <a:lstStyle/>
          <a:p>
            <a:pPr>
              <a:spcBef>
                <a:spcPts val="450"/>
              </a:spcBef>
            </a:pPr>
            <a:r>
              <a:rPr lang="en-US" sz="16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eRHIC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 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(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eA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):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511336"/>
              </p:ext>
            </p:extLst>
          </p:nvPr>
        </p:nvGraphicFramePr>
        <p:xfrm>
          <a:off x="6148913" y="4468298"/>
          <a:ext cx="1536700" cy="59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2276" name="Equation" r:id="rId5" imgW="1536700" imgH="596900" progId="Equation.DSMT4">
                  <p:embed/>
                </p:oleObj>
              </mc:Choice>
              <mc:Fallback>
                <p:oleObj name="Equation" r:id="rId5" imgW="15367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8913" y="4468298"/>
                        <a:ext cx="1536700" cy="596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1" name="Group 11"/>
          <p:cNvGrpSpPr>
            <a:grpSpLocks/>
          </p:cNvGrpSpPr>
          <p:nvPr/>
        </p:nvGrpSpPr>
        <p:grpSpPr bwMode="auto">
          <a:xfrm>
            <a:off x="5044541" y="4845073"/>
            <a:ext cx="4084640" cy="1290638"/>
            <a:chOff x="1183" y="664"/>
            <a:chExt cx="2573" cy="813"/>
          </a:xfrm>
        </p:grpSpPr>
        <p:pic>
          <p:nvPicPr>
            <p:cNvPr id="22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3" y="664"/>
              <a:ext cx="598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Rectangle 10"/>
            <p:cNvSpPr>
              <a:spLocks/>
            </p:cNvSpPr>
            <p:nvPr/>
          </p:nvSpPr>
          <p:spPr bwMode="auto">
            <a:xfrm>
              <a:off x="1428" y="805"/>
              <a:ext cx="232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1275" bIns="0"/>
            <a:lstStyle/>
            <a:p>
              <a:pPr marL="41275" algn="ctr">
                <a:spcBef>
                  <a:spcPts val="45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Times New Roman Italic" charset="0"/>
                </a:rPr>
                <a:t>L</a:t>
              </a: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~ (2</a:t>
              </a: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Times New Roman Italic" charset="0"/>
                </a:rPr>
                <a:t>m</a:t>
              </a:r>
              <a:r>
                <a:rPr lang="en-US" sz="1600" baseline="-230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Times New Roman Italic" charset="0"/>
                </a:rPr>
                <a:t>N </a:t>
              </a: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Times New Roman Italic" charset="0"/>
                </a:rPr>
                <a:t>x</a:t>
              </a: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)</a:t>
              </a:r>
              <a:r>
                <a:rPr lang="en-US" sz="1600" baseline="300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-1</a:t>
              </a: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&gt; 2 R</a:t>
              </a:r>
              <a:r>
                <a:rPr lang="en-US" sz="1600" baseline="-230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A</a:t>
              </a: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~ A</a:t>
              </a:r>
              <a:r>
                <a:rPr lang="en-US" sz="1600" baseline="300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1/3</a:t>
              </a:r>
            </a:p>
            <a:p>
              <a:pPr marL="41275" algn="ctr">
                <a:spcBef>
                  <a:spcPts val="450"/>
                </a:spcBef>
              </a:pP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Probe interacts </a:t>
              </a:r>
              <a:endParaRPr lang="en-US" sz="1600" dirty="0" smtClean="0">
                <a:solidFill>
                  <a:schemeClr val="tx1"/>
                </a:solidFill>
                <a:latin typeface="Comic Sans MS Bold"/>
                <a:ea typeface="ＭＳ Ｐゴシック" charset="0"/>
                <a:cs typeface="Comic Sans MS Bold"/>
                <a:sym typeface="Arial" charset="0"/>
              </a:endParaRPr>
            </a:p>
            <a:p>
              <a:pPr marL="41275" algn="ctr">
                <a:spcBef>
                  <a:spcPts val="450"/>
                </a:spcBef>
              </a:pPr>
              <a:r>
                <a:rPr lang="en-US" sz="1600" dirty="0" smtClean="0">
                  <a:solidFill>
                    <a:srgbClr val="0000DA"/>
                  </a:solidFill>
                  <a:latin typeface="Comic Sans MS Bold"/>
                  <a:ea typeface="ＭＳ Ｐゴシック" charset="0"/>
                  <a:cs typeface="Comic Sans MS Bold"/>
                  <a:sym typeface="Times New Roman Bold Italic" charset="0"/>
                </a:rPr>
                <a:t>coherently</a:t>
              </a:r>
              <a:r>
                <a:rPr lang="en-US" sz="1600" dirty="0" smtClean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</a:t>
              </a: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with all nucleons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331320" y="6097083"/>
            <a:ext cx="391645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Gold</a:t>
            </a:r>
            <a:r>
              <a:rPr lang="en-US" sz="1600" dirty="0" smtClean="0"/>
              <a:t>: </a:t>
            </a:r>
            <a:r>
              <a:rPr lang="en-US" sz="1600" dirty="0" smtClean="0">
                <a:solidFill>
                  <a:srgbClr val="0000FF"/>
                </a:solidFill>
              </a:rPr>
              <a:t>197 </a:t>
            </a:r>
            <a:r>
              <a:rPr lang="en-US" sz="1600" dirty="0">
                <a:solidFill>
                  <a:srgbClr val="0000FF"/>
                </a:solidFill>
              </a:rPr>
              <a:t>times </a:t>
            </a:r>
            <a:r>
              <a:rPr lang="en-US" sz="1600" dirty="0" smtClean="0">
                <a:solidFill>
                  <a:srgbClr val="0000FF"/>
                </a:solidFill>
              </a:rPr>
              <a:t>smaller effective</a:t>
            </a:r>
            <a:r>
              <a:rPr lang="en-US" sz="1600" dirty="0" smtClean="0"/>
              <a:t> </a:t>
            </a:r>
            <a:r>
              <a:rPr lang="en-US" sz="1600" i="1" dirty="0" smtClean="0">
                <a:solidFill>
                  <a:srgbClr val="0000FF"/>
                </a:solidFill>
              </a:rPr>
              <a:t>x </a:t>
            </a:r>
            <a:r>
              <a:rPr lang="en-US" sz="1600" dirty="0" smtClean="0">
                <a:solidFill>
                  <a:srgbClr val="0000FF"/>
                </a:solidFill>
              </a:rPr>
              <a:t>!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174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4861 -0.06944 " pathEditMode="relative" ptsTypes="AA">
                                      <p:cBhvr>
                                        <p:cTn id="8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1" animBg="1"/>
      <p:bldP spid="31750" grpId="1" animBg="1"/>
      <p:bldP spid="18" grpId="0" autoUpdateAnimBg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Di-hadron Correlations in </a:t>
            </a:r>
            <a:r>
              <a:rPr lang="en-US" cap="none" dirty="0" err="1" smtClean="0"/>
              <a:t>e</a:t>
            </a:r>
            <a:r>
              <a:rPr lang="en-US" dirty="0" err="1" smtClean="0"/>
              <a:t>p</a:t>
            </a:r>
            <a:r>
              <a:rPr lang="en-US" dirty="0" smtClean="0"/>
              <a:t> and </a:t>
            </a:r>
            <a:r>
              <a:rPr lang="en-US" cap="none" dirty="0" err="1" smtClean="0"/>
              <a:t>e</a:t>
            </a:r>
            <a:r>
              <a:rPr lang="en-US" dirty="0" err="1" smtClean="0"/>
              <a:t>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56166"/>
            <a:ext cx="740990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“Simple” </a:t>
            </a:r>
            <a:r>
              <a:rPr lang="en-US" dirty="0" smtClean="0"/>
              <a:t>measurement giving </a:t>
            </a:r>
            <a:r>
              <a:rPr lang="en-US" dirty="0"/>
              <a:t>access to multi-</a:t>
            </a:r>
            <a:r>
              <a:rPr lang="en-US" dirty="0" err="1" smtClean="0"/>
              <a:t>parton</a:t>
            </a:r>
            <a:r>
              <a:rPr lang="en-US" dirty="0"/>
              <a:t> </a:t>
            </a:r>
            <a:r>
              <a:rPr lang="en-US" dirty="0" smtClean="0"/>
              <a:t>correlations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saturation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Same observable as in </a:t>
            </a:r>
            <a:r>
              <a:rPr lang="en-US" dirty="0" err="1" smtClean="0"/>
              <a:t>dA</a:t>
            </a:r>
            <a:r>
              <a:rPr lang="en-US" dirty="0" smtClean="0"/>
              <a:t> @ RHIC</a:t>
            </a:r>
            <a:endParaRPr lang="en-US" dirty="0"/>
          </a:p>
        </p:txBody>
      </p:sp>
      <p:sp>
        <p:nvSpPr>
          <p:cNvPr id="11" name="Rectangle 17"/>
          <p:cNvSpPr>
            <a:spLocks/>
          </p:cNvSpPr>
          <p:nvPr/>
        </p:nvSpPr>
        <p:spPr bwMode="auto">
          <a:xfrm>
            <a:off x="7910330" y="1820121"/>
            <a:ext cx="12336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Arial" charset="0"/>
              </a:rPr>
              <a:t>beam-view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7323668" y="681575"/>
            <a:ext cx="1680110" cy="1178547"/>
            <a:chOff x="7418915" y="988482"/>
            <a:chExt cx="1680110" cy="1178547"/>
          </a:xfrm>
        </p:grpSpPr>
        <p:sp>
          <p:nvSpPr>
            <p:cNvPr id="13" name="Line 19"/>
            <p:cNvSpPr>
              <a:spLocks noChangeShapeType="1"/>
            </p:cNvSpPr>
            <p:nvPr/>
          </p:nvSpPr>
          <p:spPr bwMode="auto">
            <a:xfrm flipH="1">
              <a:off x="8302100" y="1038317"/>
              <a:ext cx="796925" cy="619125"/>
            </a:xfrm>
            <a:prstGeom prst="line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4" name="Group 22"/>
            <p:cNvGrpSpPr>
              <a:grpSpLocks/>
            </p:cNvGrpSpPr>
            <p:nvPr/>
          </p:nvGrpSpPr>
          <p:grpSpPr bwMode="auto">
            <a:xfrm>
              <a:off x="7814737" y="1151029"/>
              <a:ext cx="1016000" cy="1016000"/>
              <a:chOff x="0" y="0"/>
              <a:chExt cx="640" cy="640"/>
            </a:xfrm>
          </p:grpSpPr>
          <p:sp>
            <p:nvSpPr>
              <p:cNvPr id="15" name="Oval 20"/>
              <p:cNvSpPr>
                <a:spLocks/>
              </p:cNvSpPr>
              <p:nvPr/>
            </p:nvSpPr>
            <p:spPr bwMode="auto">
              <a:xfrm>
                <a:off x="0" y="0"/>
                <a:ext cx="640" cy="640"/>
              </a:xfrm>
              <a:prstGeom prst="ellipse">
                <a:avLst/>
              </a:prstGeom>
              <a:noFill/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" name="Oval 21"/>
              <p:cNvSpPr>
                <a:spLocks/>
              </p:cNvSpPr>
              <p:nvPr/>
            </p:nvSpPr>
            <p:spPr bwMode="auto">
              <a:xfrm>
                <a:off x="288" y="288"/>
                <a:ext cx="64" cy="64"/>
              </a:xfrm>
              <a:prstGeom prst="ellipse">
                <a:avLst/>
              </a:prstGeom>
              <a:solidFill>
                <a:schemeClr val="accent1"/>
              </a:solidFill>
              <a:ln w="12700" cap="flat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7" name="Freeform 23"/>
            <p:cNvSpPr>
              <a:spLocks/>
            </p:cNvSpPr>
            <p:nvPr/>
          </p:nvSpPr>
          <p:spPr bwMode="auto">
            <a:xfrm rot="215653">
              <a:off x="8098900" y="1454242"/>
              <a:ext cx="509587" cy="488950"/>
            </a:xfrm>
            <a:custGeom>
              <a:avLst/>
              <a:gdLst>
                <a:gd name="T0" fmla="*/ 15632 w 18128"/>
                <a:gd name="T1" fmla="*/ 0 h 15887"/>
                <a:gd name="T2" fmla="*/ 0 w 18128"/>
                <a:gd name="T3" fmla="*/ 13793 h 158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128" h="15887">
                  <a:moveTo>
                    <a:pt x="15632" y="0"/>
                  </a:moveTo>
                  <a:cubicBezTo>
                    <a:pt x="21600" y="5465"/>
                    <a:pt x="17053" y="21600"/>
                    <a:pt x="0" y="13793"/>
                  </a:cubicBezTo>
                </a:path>
              </a:pathLst>
            </a:cu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8" name="Rectangle 24"/>
            <p:cNvSpPr>
              <a:spLocks/>
            </p:cNvSpPr>
            <p:nvPr/>
          </p:nvSpPr>
          <p:spPr bwMode="auto">
            <a:xfrm>
              <a:off x="8246537" y="1582829"/>
              <a:ext cx="320675" cy="495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dirty="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</a:p>
          </p:txBody>
        </p:sp>
        <p:sp>
          <p:nvSpPr>
            <p:cNvPr id="20" name="Line 66"/>
            <p:cNvSpPr>
              <a:spLocks noChangeShapeType="1"/>
            </p:cNvSpPr>
            <p:nvPr/>
          </p:nvSpPr>
          <p:spPr bwMode="auto">
            <a:xfrm rot="10800000" flipH="1">
              <a:off x="7768167" y="1695541"/>
              <a:ext cx="508533" cy="378791"/>
            </a:xfrm>
            <a:prstGeom prst="line">
              <a:avLst/>
            </a:prstGeom>
            <a:noFill/>
            <a:ln w="25400" cap="flat">
              <a:solidFill>
                <a:srgbClr val="0000FF"/>
              </a:solidFill>
              <a:prstDash val="solid"/>
              <a:round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418915" y="1576916"/>
              <a:ext cx="8104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p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baseline="30000" dirty="0" err="1" smtClean="0">
                  <a:solidFill>
                    <a:srgbClr val="0000FF"/>
                  </a:solidFill>
                </a:rPr>
                <a:t>assoc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153396" y="988482"/>
              <a:ext cx="6864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T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trig</a:t>
              </a:r>
              <a:endParaRPr lang="en-US" baseline="300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9502" y="2118772"/>
            <a:ext cx="2752725" cy="206692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4794233" y="4063734"/>
            <a:ext cx="3801041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spcBef>
                <a:spcPts val="1600"/>
              </a:spcBef>
              <a:buNone/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Advantage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of </a:t>
            </a:r>
            <a:r>
              <a:rPr lang="en-US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eA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 over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p(d)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A:</a:t>
            </a:r>
          </a:p>
          <a:p>
            <a:pPr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>
                <a:latin typeface="Comic Sans MS"/>
                <a:cs typeface="Comic Sans MS"/>
              </a:rPr>
              <a:t> </a:t>
            </a:r>
            <a:r>
              <a:rPr lang="en-US" sz="1400" dirty="0" err="1" smtClean="0">
                <a:latin typeface="Comic Sans MS"/>
                <a:cs typeface="Comic Sans MS"/>
              </a:rPr>
              <a:t>eA</a:t>
            </a:r>
            <a:r>
              <a:rPr lang="en-US" sz="1400" dirty="0" smtClean="0">
                <a:latin typeface="Comic Sans MS"/>
                <a:cs typeface="Comic Sans MS"/>
              </a:rPr>
              <a:t> </a:t>
            </a:r>
            <a:r>
              <a:rPr lang="en-US" sz="1400" dirty="0">
                <a:latin typeface="Comic Sans MS"/>
                <a:cs typeface="Comic Sans MS"/>
              </a:rPr>
              <a:t>experimentally much cleaner</a:t>
            </a:r>
          </a:p>
          <a:p>
            <a:pPr marL="0" lvl="2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400" dirty="0" smtClean="0">
                <a:latin typeface="Comic Sans MS"/>
                <a:cs typeface="Comic Sans MS"/>
              </a:rPr>
              <a:t> no </a:t>
            </a:r>
            <a:r>
              <a:rPr lang="ja-JP" altLang="en-US" sz="1400" dirty="0">
                <a:latin typeface="Comic Sans MS"/>
                <a:cs typeface="Comic Sans MS"/>
              </a:rPr>
              <a:t>“</a:t>
            </a:r>
            <a:r>
              <a:rPr lang="en-US" sz="1400" dirty="0">
                <a:latin typeface="Comic Sans MS"/>
                <a:cs typeface="Comic Sans MS"/>
              </a:rPr>
              <a:t>spectator</a:t>
            </a:r>
            <a:r>
              <a:rPr lang="ja-JP" altLang="en-US" sz="1400" dirty="0">
                <a:latin typeface="Comic Sans MS"/>
                <a:cs typeface="Comic Sans MS"/>
              </a:rPr>
              <a:t>”</a:t>
            </a:r>
            <a:r>
              <a:rPr lang="en-US" sz="1400" dirty="0">
                <a:latin typeface="Comic Sans MS"/>
                <a:cs typeface="Comic Sans MS"/>
              </a:rPr>
              <a:t> background to subtract </a:t>
            </a:r>
          </a:p>
          <a:p>
            <a:pPr marL="0" lvl="2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400" dirty="0" smtClean="0">
                <a:latin typeface="Comic Sans MS"/>
                <a:cs typeface="Comic Sans MS"/>
              </a:rPr>
              <a:t> Access </a:t>
            </a:r>
            <a:r>
              <a:rPr lang="en-US" sz="1400" dirty="0">
                <a:latin typeface="Comic Sans MS"/>
                <a:cs typeface="Comic Sans MS"/>
              </a:rPr>
              <a:t>to the exact kinematics of the </a:t>
            </a:r>
            <a:endParaRPr lang="en-US" sz="1400" dirty="0" smtClean="0">
              <a:latin typeface="Comic Sans MS"/>
              <a:cs typeface="Comic Sans MS"/>
            </a:endParaRPr>
          </a:p>
          <a:p>
            <a:pPr marL="0" lvl="2">
              <a:spcBef>
                <a:spcPts val="0"/>
              </a:spcBef>
              <a:buClr>
                <a:srgbClr val="0000FF"/>
              </a:buClr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  DIS </a:t>
            </a:r>
            <a:r>
              <a:rPr lang="en-US" sz="1400" dirty="0">
                <a:latin typeface="Comic Sans MS"/>
                <a:cs typeface="Comic Sans MS"/>
              </a:rPr>
              <a:t>process (x</a:t>
            </a:r>
            <a:r>
              <a:rPr lang="en-US" sz="1400" dirty="0" smtClean="0">
                <a:latin typeface="Comic Sans MS"/>
                <a:cs typeface="Comic Sans MS"/>
              </a:rPr>
              <a:t>,Q</a:t>
            </a:r>
            <a:r>
              <a:rPr lang="en-US" sz="1400" baseline="32000" dirty="0" smtClean="0">
                <a:latin typeface="Comic Sans MS"/>
                <a:cs typeface="Comic Sans MS"/>
              </a:rPr>
              <a:t>2</a:t>
            </a:r>
            <a:r>
              <a:rPr lang="en-US" sz="1400" dirty="0" smtClean="0">
                <a:latin typeface="Comic Sans MS"/>
                <a:cs typeface="Comic Sans MS"/>
              </a:rPr>
              <a:t>)</a:t>
            </a:r>
          </a:p>
          <a:p>
            <a:pPr marL="0" lvl="2">
              <a:spcBef>
                <a:spcPts val="0"/>
              </a:spcBef>
              <a:buClr>
                <a:srgbClr val="0000FF"/>
              </a:buClr>
              <a:buFont typeface="Wingdings" charset="2"/>
              <a:buChar char="q"/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only process sensitive to WW gluon </a:t>
            </a:r>
          </a:p>
          <a:p>
            <a:pPr marL="0" lvl="2">
              <a:spcBef>
                <a:spcPts val="0"/>
              </a:spcBef>
              <a:buClr>
                <a:srgbClr val="0000FF"/>
              </a:buClr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  distribution G</a:t>
            </a:r>
            <a:r>
              <a:rPr lang="en-US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1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(x,k</a:t>
            </a:r>
            <a:r>
              <a:rPr lang="en-US" sz="1400" baseline="-25000" dirty="0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,Q</a:t>
            </a:r>
            <a:r>
              <a:rPr lang="en-US" sz="1400" baseline="30000" dirty="0" smtClean="0">
                <a:solidFill>
                  <a:srgbClr val="0000FF"/>
                </a:solidFill>
                <a:latin typeface="Comic Sans MS"/>
                <a:cs typeface="Comic Sans MS"/>
              </a:rPr>
              <a:t>2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28" name="Picture 27" descr="theory_10x100_y_0.7_deltaphi_Sud_as_0.35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38" r="12434"/>
          <a:stretch/>
        </p:blipFill>
        <p:spPr>
          <a:xfrm>
            <a:off x="0" y="1714491"/>
            <a:ext cx="3783324" cy="273431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4307416"/>
            <a:ext cx="3301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FF"/>
                </a:solidFill>
              </a:rPr>
              <a:t>Fully</a:t>
            </a:r>
            <a:r>
              <a:rPr lang="fr-FR" sz="1200" dirty="0" smtClean="0">
                <a:solidFill>
                  <a:srgbClr val="0000FF"/>
                </a:solidFill>
              </a:rPr>
              <a:t> </a:t>
            </a:r>
            <a:r>
              <a:rPr lang="fr-FR" sz="1200" dirty="0" err="1" smtClean="0">
                <a:solidFill>
                  <a:srgbClr val="0000FF"/>
                </a:solidFill>
              </a:rPr>
              <a:t>based</a:t>
            </a:r>
            <a:r>
              <a:rPr lang="fr-FR" sz="1200" dirty="0" smtClean="0">
                <a:solidFill>
                  <a:srgbClr val="0000FF"/>
                </a:solidFill>
              </a:rPr>
              <a:t> on:</a:t>
            </a:r>
          </a:p>
          <a:p>
            <a:r>
              <a:rPr lang="fr-FR" sz="1200" dirty="0" err="1" smtClean="0"/>
              <a:t>Dominguez</a:t>
            </a:r>
            <a:r>
              <a:rPr lang="fr-FR" sz="1200" dirty="0" smtClean="0"/>
              <a:t> </a:t>
            </a:r>
            <a:r>
              <a:rPr lang="fr-FR" sz="1200" dirty="0"/>
              <a:t>et al. PRD83, 105005 (2011), </a:t>
            </a:r>
            <a:endParaRPr lang="fr-FR" sz="1200" dirty="0" smtClean="0"/>
          </a:p>
          <a:p>
            <a:r>
              <a:rPr lang="fr-FR" sz="1200" dirty="0" smtClean="0"/>
              <a:t>PRL </a:t>
            </a:r>
            <a:r>
              <a:rPr lang="fr-FR" sz="1200" dirty="0"/>
              <a:t>106, 022301 (</a:t>
            </a:r>
            <a:r>
              <a:rPr lang="fr-FR" sz="1200" dirty="0" smtClean="0"/>
              <a:t>2011)</a:t>
            </a:r>
            <a:endParaRPr lang="en-US" sz="1200" dirty="0"/>
          </a:p>
        </p:txBody>
      </p:sp>
      <p:sp>
        <p:nvSpPr>
          <p:cNvPr id="30" name="TextBox 29"/>
          <p:cNvSpPr txBox="1"/>
          <p:nvPr/>
        </p:nvSpPr>
        <p:spPr>
          <a:xfrm>
            <a:off x="645582" y="1534571"/>
            <a:ext cx="2718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0" dirty="0"/>
              <a:t>Zheng et al., PRD89 (2014) </a:t>
            </a:r>
            <a:r>
              <a:rPr lang="fr-FR" sz="1200" b="0" dirty="0" smtClean="0"/>
              <a:t>074037</a:t>
            </a:r>
            <a:endParaRPr lang="fr-FR" sz="1200" b="0" dirty="0"/>
          </a:p>
        </p:txBody>
      </p:sp>
      <p:pic>
        <p:nvPicPr>
          <p:cNvPr id="31" name="Picture 30" descr="Q2_1_y_0.7_varying_Qs_uncertainty_Sud_withfit_smear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3" r="5671"/>
          <a:stretch/>
        </p:blipFill>
        <p:spPr>
          <a:xfrm>
            <a:off x="3202027" y="4235540"/>
            <a:ext cx="5941973" cy="262246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61" r="6003" b="7458"/>
          <a:stretch/>
        </p:blipFill>
        <p:spPr bwMode="auto">
          <a:xfrm>
            <a:off x="4122168" y="1322910"/>
            <a:ext cx="1327463" cy="115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0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2400" dirty="0" smtClean="0">
                <a:ea typeface="+mj-ea"/>
              </a:rPr>
              <a:t>Quantum tomography of the nucleons &amp; Nuclei</a:t>
            </a:r>
            <a:endParaRPr lang="en-US" sz="2400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5600" y="2810351"/>
            <a:ext cx="8712200" cy="5407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1600" dirty="0" smtClean="0">
                <a:solidFill>
                  <a:srgbClr val="FFFF66"/>
                </a:solidFill>
                <a:latin typeface="Comic Sans MS" charset="0"/>
              </a:rPr>
              <a:t>     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2D+1 picture in </a:t>
            </a:r>
            <a:r>
              <a:rPr lang="en-US" sz="1600" dirty="0">
                <a:solidFill>
                  <a:srgbClr val="0000FF"/>
                </a:solidFill>
                <a:latin typeface="Comic Sans MS" charset="0"/>
              </a:rPr>
              <a:t>momentum </a:t>
            </a:r>
            <a:r>
              <a:rPr lang="en-US" sz="1600" dirty="0" smtClean="0">
                <a:solidFill>
                  <a:srgbClr val="0000FF"/>
                </a:solidFill>
                <a:latin typeface="Comic Sans MS" charset="0"/>
              </a:rPr>
              <a:t>space                2D+1 picture in coordinate space</a:t>
            </a:r>
            <a:r>
              <a:rPr lang="en-US" sz="1600" dirty="0" smtClean="0">
                <a:latin typeface="Comic Sans MS" charset="0"/>
              </a:rPr>
              <a:t>     </a:t>
            </a:r>
            <a:endParaRPr lang="en-US" dirty="0" smtClean="0">
              <a:latin typeface="Comic Sans MS" charset="0"/>
            </a:endParaRPr>
          </a:p>
          <a:p>
            <a:pPr lvl="1"/>
            <a:endParaRPr lang="en-US" dirty="0">
              <a:latin typeface="Comic Sans MS" charset="0"/>
            </a:endParaRPr>
          </a:p>
        </p:txBody>
      </p:sp>
      <p:sp>
        <p:nvSpPr>
          <p:cNvPr id="14341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7C6F219-4AA5-7A41-B081-DF8C77E34B8A}" type="slidenum">
              <a:rPr lang="en-US"/>
              <a:pPr/>
              <a:t>18</a:t>
            </a:fld>
            <a:endParaRPr lang="en-US"/>
          </a:p>
        </p:txBody>
      </p:sp>
      <p:sp>
        <p:nvSpPr>
          <p:cNvPr id="14344" name="AutoShape 6"/>
          <p:cNvSpPr>
            <a:spLocks noChangeArrowheads="1"/>
          </p:cNvSpPr>
          <p:nvPr/>
        </p:nvSpPr>
        <p:spPr bwMode="auto">
          <a:xfrm>
            <a:off x="5622925" y="6219825"/>
            <a:ext cx="1439863" cy="431800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903605" y="953184"/>
            <a:ext cx="1993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Join the real  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3D experience !!</a:t>
            </a:r>
            <a:endParaRPr lang="en-US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Down Arrow 19"/>
          <p:cNvSpPr/>
          <p:nvPr/>
        </p:nvSpPr>
        <p:spPr>
          <a:xfrm rot="3360000">
            <a:off x="2553775" y="1729286"/>
            <a:ext cx="516572" cy="1425197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 rot="18060000">
            <a:off x="6086475" y="1732584"/>
            <a:ext cx="516572" cy="1335593"/>
          </a:xfrm>
          <a:prstGeom prst="downArrow">
            <a:avLst/>
          </a:prstGeom>
          <a:gradFill>
            <a:gsLst>
              <a:gs pos="0">
                <a:srgbClr val="0000FF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  <a:ln>
            <a:solidFill>
              <a:srgbClr val="0000FF"/>
            </a:solidFill>
          </a:ln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114300" prst="artDeco"/>
            <a:bevelB w="114300" prst="artDeco"/>
            <a:contourClr>
              <a:schemeClr val="accent1">
                <a:tint val="70000"/>
              </a:schemeClr>
            </a:contourClr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rcRect l="8471" t="4706" r="2824" b="4706"/>
          <a:stretch>
            <a:fillRect/>
          </a:stretch>
        </p:blipFill>
        <p:spPr>
          <a:xfrm>
            <a:off x="3865896" y="2043958"/>
            <a:ext cx="1436356" cy="88010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 rot="19560000">
            <a:off x="2322742" y="1916310"/>
            <a:ext cx="828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TMDs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4" name="TextBox 23"/>
          <p:cNvSpPr txBox="1"/>
          <p:nvPr/>
        </p:nvSpPr>
        <p:spPr>
          <a:xfrm rot="1860000">
            <a:off x="6054164" y="1878980"/>
            <a:ext cx="743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GPDs</a:t>
            </a:r>
            <a:endParaRPr lang="en-US" b="1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972343" y="3359515"/>
            <a:ext cx="742252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29FE"/>
                </a:solidFill>
              </a:rPr>
              <a:t>Spin as vehicle to do tomography of the nucleon</a:t>
            </a:r>
          </a:p>
        </p:txBody>
      </p:sp>
      <p:pic>
        <p:nvPicPr>
          <p:cNvPr id="38" name="Picture 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4" t="12114" r="17076" b="15417"/>
          <a:stretch>
            <a:fillRect/>
          </a:stretch>
        </p:blipFill>
        <p:spPr bwMode="auto">
          <a:xfrm>
            <a:off x="3326606" y="563034"/>
            <a:ext cx="2497137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200912" y="3944569"/>
            <a:ext cx="67412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00FF"/>
                </a:solidFill>
              </a:rPr>
              <a:t>What is the dynamic structure of the proton and nuclei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   2D</a:t>
            </a:r>
            <a:r>
              <a:rPr lang="en-US" dirty="0">
                <a:solidFill>
                  <a:srgbClr val="0000FF"/>
                </a:solidFill>
              </a:rPr>
              <a:t>+1 picture in momentum </a:t>
            </a:r>
            <a:r>
              <a:rPr lang="en-US" dirty="0" smtClean="0">
                <a:solidFill>
                  <a:srgbClr val="0000FF"/>
                </a:solidFill>
              </a:rPr>
              <a:t>and </a:t>
            </a:r>
            <a:r>
              <a:rPr lang="en-US" dirty="0">
                <a:solidFill>
                  <a:srgbClr val="0000FF"/>
                </a:solidFill>
              </a:rPr>
              <a:t>coordinate </a:t>
            </a:r>
            <a:r>
              <a:rPr lang="en-US" dirty="0" smtClean="0">
                <a:solidFill>
                  <a:srgbClr val="0000FF"/>
                </a:solidFill>
              </a:rPr>
              <a:t>space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   </a:t>
            </a:r>
            <a:r>
              <a:rPr lang="en-US" dirty="0" smtClean="0">
                <a:solidFill>
                  <a:srgbClr val="80FF00"/>
                </a:solidFill>
              </a:rPr>
              <a:t>Visualize color interactions in QCD</a:t>
            </a:r>
          </a:p>
          <a:p>
            <a:pPr algn="ctr"/>
            <a:r>
              <a:rPr lang="en-US" dirty="0">
                <a:solidFill>
                  <a:srgbClr val="80FF00"/>
                </a:solidFill>
              </a:rPr>
              <a:t> </a:t>
            </a:r>
            <a:r>
              <a:rPr lang="en-US" dirty="0" smtClean="0">
                <a:solidFill>
                  <a:srgbClr val="80FF00"/>
                </a:solidFill>
              </a:rPr>
              <a:t>  </a:t>
            </a:r>
            <a:r>
              <a:rPr lang="en-US" dirty="0" smtClean="0">
                <a:solidFill>
                  <a:srgbClr val="8000FF"/>
                </a:solidFill>
              </a:rPr>
              <a:t>collective phenomena and correlations in fragmentation</a:t>
            </a:r>
            <a:endParaRPr lang="en-US" dirty="0">
              <a:solidFill>
                <a:srgbClr val="8000FF"/>
              </a:solidFill>
            </a:endParaRPr>
          </a:p>
        </p:txBody>
      </p:sp>
      <p:sp>
        <p:nvSpPr>
          <p:cNvPr id="17" name="AutoShape 14"/>
          <p:cNvSpPr>
            <a:spLocks noChangeArrowheads="1"/>
          </p:cNvSpPr>
          <p:nvPr/>
        </p:nvSpPr>
        <p:spPr bwMode="auto">
          <a:xfrm>
            <a:off x="1608640" y="5131223"/>
            <a:ext cx="423345" cy="372116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31990" y="5154083"/>
            <a:ext cx="5144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New physics aspects due to confined motion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5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animBg="1"/>
      <p:bldP spid="21" grpId="0" animBg="1"/>
      <p:bldP spid="23" grpId="0"/>
      <p:bldP spid="24" grpId="0"/>
      <p:bldP spid="5" grpId="0" animBg="1"/>
      <p:bldP spid="16" grpId="0"/>
      <p:bldP spid="17" grpId="0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GHP, April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6000" contrast="26000"/>
            <a:alphaModFix amt="90000"/>
          </a:blip>
          <a:stretch>
            <a:fillRect/>
          </a:stretch>
        </p:blipFill>
        <p:spPr>
          <a:xfrm>
            <a:off x="5640918" y="917575"/>
            <a:ext cx="2937164" cy="2466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905251"/>
            <a:ext cx="94858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>
                <a:solidFill>
                  <a:srgbClr val="0000FF"/>
                </a:solidFill>
              </a:rPr>
              <a:t>Transverse momentum dependent distributions (TMD)</a:t>
            </a:r>
            <a:endParaRPr lang="en-US" sz="27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8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358134" cy="609600"/>
          </a:xfrm>
          <a:ln/>
        </p:spPr>
        <p:txBody>
          <a:bodyPr rIns="133350"/>
          <a:lstStyle/>
          <a:p>
            <a:r>
              <a:rPr lang="en-US" dirty="0" smtClean="0"/>
              <a:t>What do we know</a:t>
            </a:r>
            <a:endParaRPr lang="en-US" dirty="0"/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D158C-1560-FF45-8038-095B29591694}" type="slidenum">
              <a:rPr lang="en-US"/>
              <a:pPr/>
              <a:t>2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11759" y="972723"/>
            <a:ext cx="3962631" cy="369332"/>
          </a:xfrm>
          <a:prstGeom prst="rect">
            <a:avLst/>
          </a:prstGeom>
          <a:gradFill flip="none" rotWithShape="1">
            <a:gsLst>
              <a:gs pos="10000">
                <a:srgbClr val="FFFF00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</a:bodyPr>
          <a:lstStyle/>
          <a:p>
            <a:r>
              <a:rPr lang="en-US" dirty="0" smtClean="0"/>
              <a:t>Gluon density dominates at x&lt;0.1</a:t>
            </a:r>
            <a:endParaRPr lang="en-US" dirty="0"/>
          </a:p>
        </p:txBody>
      </p:sp>
      <p:pic>
        <p:nvPicPr>
          <p:cNvPr id="61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6" t="6880" r="5273" b="4040"/>
          <a:stretch/>
        </p:blipFill>
        <p:spPr bwMode="auto">
          <a:xfrm>
            <a:off x="199901" y="1410986"/>
            <a:ext cx="3562942" cy="319824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" name="Picture 5" descr="recomb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640" y="3122325"/>
            <a:ext cx="4629150" cy="697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7919" y="973000"/>
            <a:ext cx="507983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/>
              <a:t>Rapid rise in gluons described naturally by </a:t>
            </a:r>
            <a:endParaRPr lang="en-US" sz="1600" b="0" dirty="0" smtClean="0"/>
          </a:p>
          <a:p>
            <a:pPr>
              <a:buClr>
                <a:srgbClr val="0000FF"/>
              </a:buClr>
            </a:pPr>
            <a:r>
              <a:rPr lang="en-US" sz="1600" b="0" dirty="0"/>
              <a:t> </a:t>
            </a:r>
            <a:r>
              <a:rPr lang="en-US" sz="1600" b="0" dirty="0" smtClean="0"/>
              <a:t>    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This </a:t>
            </a:r>
            <a:r>
              <a:rPr lang="en-US" sz="1600" b="0" dirty="0"/>
              <a:t>rise cannot </a:t>
            </a:r>
            <a:r>
              <a:rPr lang="en-US" sz="1600" b="0" dirty="0" smtClean="0"/>
              <a:t>continue </a:t>
            </a:r>
            <a:r>
              <a:rPr lang="en-US" sz="1600" b="0" dirty="0"/>
              <a:t>forever </a:t>
            </a:r>
            <a:r>
              <a:rPr lang="en-US" sz="1600" b="0" dirty="0" smtClean="0"/>
              <a:t>– </a:t>
            </a:r>
          </a:p>
          <a:p>
            <a:pPr>
              <a:buClr>
                <a:srgbClr val="0000FF"/>
              </a:buClr>
            </a:pPr>
            <a:r>
              <a:rPr lang="en-US" sz="1600" b="0" dirty="0">
                <a:solidFill>
                  <a:srgbClr val="0000FF"/>
                </a:solidFill>
                <a:sym typeface="Wingdings"/>
              </a:rPr>
              <a:t> </a:t>
            </a:r>
            <a:r>
              <a:rPr lang="en-US" sz="1600" b="0" dirty="0" smtClean="0">
                <a:solidFill>
                  <a:srgbClr val="0000FF"/>
                </a:solidFill>
                <a:sym typeface="Wingdings"/>
              </a:rPr>
              <a:t>     </a:t>
            </a:r>
            <a:r>
              <a:rPr lang="en-US" sz="1600" b="0" dirty="0" smtClean="0"/>
              <a:t>non</a:t>
            </a:r>
            <a:r>
              <a:rPr lang="en-US" sz="1600" b="0" dirty="0"/>
              <a:t>-linear </a:t>
            </a:r>
            <a:r>
              <a:rPr lang="en-US" sz="1600" b="0" dirty="0" err="1"/>
              <a:t>pQCD</a:t>
            </a:r>
            <a:r>
              <a:rPr lang="en-US" sz="1600" b="0" dirty="0"/>
              <a:t> evolution equations </a:t>
            </a:r>
            <a:endParaRPr lang="en-US" sz="1600" b="0" dirty="0" smtClean="0"/>
          </a:p>
          <a:p>
            <a:pPr>
              <a:buClr>
                <a:srgbClr val="0000FF"/>
              </a:buClr>
            </a:pPr>
            <a:r>
              <a:rPr lang="en-US" sz="1600" b="0" dirty="0"/>
              <a:t> </a:t>
            </a:r>
            <a:r>
              <a:rPr lang="en-US" sz="1600" b="0" dirty="0" smtClean="0"/>
              <a:t>        provide </a:t>
            </a:r>
            <a:r>
              <a:rPr lang="en-US" sz="1600" b="0" dirty="0"/>
              <a:t>a natural way to tame </a:t>
            </a:r>
            <a:r>
              <a:rPr lang="en-US" sz="1600" b="0" dirty="0" smtClean="0"/>
              <a:t>this growth </a:t>
            </a:r>
          </a:p>
          <a:p>
            <a:pPr>
              <a:buClr>
                <a:srgbClr val="0000FF"/>
              </a:buClr>
            </a:pPr>
            <a:r>
              <a:rPr lang="en-US" sz="1600" b="0" dirty="0"/>
              <a:t> </a:t>
            </a:r>
            <a:r>
              <a:rPr lang="en-US" sz="1600" b="0" dirty="0" smtClean="0"/>
              <a:t>        and </a:t>
            </a:r>
            <a:r>
              <a:rPr lang="en-US" sz="1600" b="0" dirty="0"/>
              <a:t>lead to a saturation of gluons, </a:t>
            </a:r>
            <a:endParaRPr lang="en-US" sz="1600" b="0" dirty="0" smtClean="0"/>
          </a:p>
          <a:p>
            <a:pPr>
              <a:buClr>
                <a:srgbClr val="0000FF"/>
              </a:buClr>
            </a:pPr>
            <a:r>
              <a:rPr lang="en-US" sz="1600" b="0" dirty="0"/>
              <a:t> </a:t>
            </a:r>
            <a:r>
              <a:rPr lang="en-US" sz="1600" b="0" dirty="0" smtClean="0"/>
              <a:t>        characterized </a:t>
            </a:r>
            <a:r>
              <a:rPr lang="en-US" sz="1600" b="0" dirty="0"/>
              <a:t>by the </a:t>
            </a:r>
            <a:r>
              <a:rPr lang="en-US" sz="1600" b="0" dirty="0" smtClean="0"/>
              <a:t>saturation scale Q</a:t>
            </a:r>
            <a:r>
              <a:rPr lang="en-US" sz="1600" b="0" baseline="30000" dirty="0" smtClean="0"/>
              <a:t>2</a:t>
            </a:r>
            <a:r>
              <a:rPr lang="en-US" sz="1600" b="0" baseline="-25000" dirty="0" smtClean="0"/>
              <a:t>s</a:t>
            </a:r>
            <a:r>
              <a:rPr lang="en-US" sz="1600" b="0" dirty="0" smtClean="0"/>
              <a:t>(</a:t>
            </a:r>
            <a:r>
              <a:rPr lang="en-US" sz="1600" b="0" dirty="0"/>
              <a:t>x</a:t>
            </a:r>
            <a:r>
              <a:rPr lang="en-US" sz="1600" b="0" dirty="0" smtClean="0"/>
              <a:t>)</a:t>
            </a:r>
          </a:p>
          <a:p>
            <a:pPr>
              <a:buClr>
                <a:srgbClr val="0000FF"/>
              </a:buClr>
            </a:pPr>
            <a:r>
              <a:rPr lang="en-US" sz="1600" b="0" dirty="0" smtClean="0">
                <a:solidFill>
                  <a:srgbClr val="0000FF"/>
                </a:solidFill>
              </a:rPr>
              <a:t>QCD: Dynamical balance between radiation and</a:t>
            </a:r>
          </a:p>
          <a:p>
            <a:pPr>
              <a:buClr>
                <a:srgbClr val="0000FF"/>
              </a:buClr>
            </a:pPr>
            <a:r>
              <a:rPr lang="en-US" sz="1600" b="0" dirty="0">
                <a:solidFill>
                  <a:srgbClr val="0000FF"/>
                </a:solidFill>
              </a:rPr>
              <a:t> </a:t>
            </a:r>
            <a:r>
              <a:rPr lang="en-US" sz="1600" b="0" dirty="0" smtClean="0">
                <a:solidFill>
                  <a:srgbClr val="0000FF"/>
                </a:solidFill>
              </a:rPr>
              <a:t>         recombination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60196"/>
            <a:ext cx="2219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HERA’s discovery: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315" y="2103947"/>
            <a:ext cx="480060" cy="48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125" y="2053984"/>
            <a:ext cx="528955" cy="528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cxnSp>
        <p:nvCxnSpPr>
          <p:cNvPr id="10" name="Straight Arrow Connector 9"/>
          <p:cNvCxnSpPr>
            <a:stCxn id="29" idx="1"/>
          </p:cNvCxnSpPr>
          <p:nvPr/>
        </p:nvCxnSpPr>
        <p:spPr bwMode="auto">
          <a:xfrm flipH="1" flipV="1">
            <a:off x="1422825" y="2292856"/>
            <a:ext cx="1803490" cy="5112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3" name="Rectangle 2"/>
          <p:cNvSpPr txBox="1">
            <a:spLocks noChangeArrowheads="1"/>
          </p:cNvSpPr>
          <p:nvPr/>
        </p:nvSpPr>
        <p:spPr bwMode="auto">
          <a:xfrm>
            <a:off x="3998020" y="411092"/>
            <a:ext cx="5157739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133350" bIns="45720" numCol="1" anchor="ctr" anchorCtr="0" compatLnSpc="1">
            <a:prstTxWarp prst="textNoShape">
              <a:avLst/>
            </a:prstTxWarp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 algn="r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2800" b="1" i="1" cap="all" spc="0">
                <a:ln w="0"/>
                <a:solidFill>
                  <a:srgbClr val="0000FF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blurRad="12700" stA="50000" endPos="50000" dist="5000" dir="5400000" sy="-100000" rotWithShape="0"/>
                </a:effectLst>
                <a:latin typeface="Comic Sans MS Bold"/>
                <a:ea typeface="+mj-ea"/>
                <a:cs typeface="Comic Sans MS Bold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5pPr>
            <a:lvl6pPr marL="4572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6pPr>
            <a:lvl7pPr marL="9144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7pPr>
            <a:lvl8pPr marL="13716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8pPr>
            <a:lvl9pPr marL="1828800" algn="l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42B7F"/>
                </a:solidFill>
                <a:latin typeface="Arial" pitchFamily="-112" charset="0"/>
                <a:ea typeface="ＭＳ Ｐゴシック" pitchFamily="-112" charset="-128"/>
                <a:cs typeface="ＭＳ Ｐゴシック" pitchFamily="-112" charset="-128"/>
              </a:defRPr>
            </a:lvl9pPr>
          </a:lstStyle>
          <a:p>
            <a:r>
              <a:rPr lang="en-US" dirty="0" smtClean="0"/>
              <a:t>What we DON’T know</a:t>
            </a:r>
            <a:endParaRPr lang="en-US" dirty="0"/>
          </a:p>
        </p:txBody>
      </p:sp>
      <p:pic>
        <p:nvPicPr>
          <p:cNvPr id="34" name="Picture 33" descr="RegionsOfWaveFunction_xQ2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17" y="3810000"/>
            <a:ext cx="4023360" cy="30480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82151" y="4577314"/>
            <a:ext cx="4080639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A new regime of QCD matter </a:t>
            </a:r>
          </a:p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Color Glass Condensate (CGC)</a:t>
            </a:r>
          </a:p>
          <a:p>
            <a:pPr>
              <a:lnSpc>
                <a:spcPct val="120000"/>
              </a:lnSpc>
            </a:pPr>
            <a:r>
              <a:rPr lang="en-US" b="1" dirty="0" smtClean="0">
                <a:solidFill>
                  <a:srgbClr val="E810FF"/>
                </a:solidFill>
                <a:latin typeface="Comic Sans MS"/>
                <a:cs typeface="Comic Sans MS"/>
              </a:rPr>
              <a:t>Hints from HERA, RHIC and LHC</a:t>
            </a:r>
          </a:p>
        </p:txBody>
      </p:sp>
      <p:grpSp>
        <p:nvGrpSpPr>
          <p:cNvPr id="36" name="Group 11"/>
          <p:cNvGrpSpPr>
            <a:grpSpLocks/>
          </p:cNvGrpSpPr>
          <p:nvPr/>
        </p:nvGrpSpPr>
        <p:grpSpPr bwMode="auto">
          <a:xfrm>
            <a:off x="267510" y="5477955"/>
            <a:ext cx="4594002" cy="1173171"/>
            <a:chOff x="1169" y="559"/>
            <a:chExt cx="2599" cy="739"/>
          </a:xfrm>
        </p:grpSpPr>
        <p:pic>
          <p:nvPicPr>
            <p:cNvPr id="37" name="Picture 9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9" y="559"/>
              <a:ext cx="500" cy="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" name="Rectangle 10"/>
            <p:cNvSpPr>
              <a:spLocks/>
            </p:cNvSpPr>
            <p:nvPr/>
          </p:nvSpPr>
          <p:spPr bwMode="auto">
            <a:xfrm>
              <a:off x="1440" y="626"/>
              <a:ext cx="2328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1275" bIns="0"/>
            <a:lstStyle/>
            <a:p>
              <a:pPr marL="41275" algn="ctr">
                <a:spcBef>
                  <a:spcPts val="450"/>
                </a:spcBef>
              </a:pPr>
              <a:r>
                <a:rPr lang="en-US" sz="1600" dirty="0" err="1" smtClean="0">
                  <a:solidFill>
                    <a:srgbClr val="FF00FF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eA</a:t>
              </a:r>
              <a:r>
                <a:rPr lang="en-US" sz="1600" dirty="0" smtClean="0">
                  <a:solidFill>
                    <a:srgbClr val="FF00FF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:</a:t>
              </a:r>
              <a:r>
                <a:rPr lang="en-US" sz="1600" dirty="0" smtClean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Probe </a:t>
              </a: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interacts </a:t>
              </a:r>
              <a:endParaRPr lang="en-US" sz="1600" dirty="0" smtClean="0">
                <a:solidFill>
                  <a:schemeClr val="tx1"/>
                </a:solidFill>
                <a:latin typeface="Comic Sans MS Bold"/>
                <a:ea typeface="ＭＳ Ｐゴシック" charset="0"/>
                <a:cs typeface="Comic Sans MS Bold"/>
                <a:sym typeface="Arial" charset="0"/>
              </a:endParaRPr>
            </a:p>
            <a:p>
              <a:pPr marL="41275" algn="ctr">
                <a:spcBef>
                  <a:spcPts val="450"/>
                </a:spcBef>
              </a:pPr>
              <a:r>
                <a:rPr lang="en-US" sz="1600" dirty="0" smtClean="0">
                  <a:solidFill>
                    <a:srgbClr val="0000DA"/>
                  </a:solidFill>
                  <a:latin typeface="Comic Sans MS Bold"/>
                  <a:ea typeface="ＭＳ Ｐゴシック" charset="0"/>
                  <a:cs typeface="Comic Sans MS Bold"/>
                  <a:sym typeface="Times New Roman Bold Italic" charset="0"/>
                </a:rPr>
                <a:t>coherently</a:t>
              </a:r>
              <a:r>
                <a:rPr lang="en-US" sz="1600" dirty="0" smtClean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 </a:t>
              </a:r>
              <a:r>
                <a:rPr lang="en-US" sz="1600" dirty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with all </a:t>
              </a:r>
              <a:r>
                <a:rPr lang="en-US" sz="1600" dirty="0" smtClean="0">
                  <a:solidFill>
                    <a:schemeClr val="tx1"/>
                  </a:solidFill>
                  <a:latin typeface="Comic Sans MS Bold"/>
                  <a:ea typeface="ＭＳ Ｐゴシック" charset="0"/>
                  <a:cs typeface="Comic Sans MS Bold"/>
                  <a:sym typeface="Arial" charset="0"/>
                </a:rPr>
                <a:t>nucleons</a:t>
              </a:r>
            </a:p>
            <a:p>
              <a:pPr marL="41275" algn="ctr">
                <a:spcBef>
                  <a:spcPts val="450"/>
                </a:spcBef>
              </a:pPr>
              <a:r>
                <a:rPr lang="en-US" sz="1600" dirty="0" smtClean="0">
                  <a:solidFill>
                    <a:srgbClr val="FF00FF"/>
                  </a:solidFill>
                </a:rPr>
                <a:t>Au:</a:t>
              </a:r>
              <a:r>
                <a:rPr lang="en-US" sz="1600" dirty="0" smtClean="0"/>
                <a:t> </a:t>
              </a:r>
              <a:r>
                <a:rPr lang="en-US" sz="1600" dirty="0" smtClean="0">
                  <a:solidFill>
                    <a:srgbClr val="0000FF"/>
                  </a:solidFill>
                </a:rPr>
                <a:t>~200 </a:t>
              </a:r>
              <a:r>
                <a:rPr lang="en-US" sz="1600" dirty="0">
                  <a:solidFill>
                    <a:srgbClr val="0000FF"/>
                  </a:solidFill>
                </a:rPr>
                <a:t>times smaller effective</a:t>
              </a:r>
              <a:r>
                <a:rPr lang="en-US" sz="1600" dirty="0"/>
                <a:t> </a:t>
              </a:r>
              <a:r>
                <a:rPr lang="en-US" sz="1600" i="1" dirty="0">
                  <a:solidFill>
                    <a:srgbClr val="0000FF"/>
                  </a:solidFill>
                </a:rPr>
                <a:t>x </a:t>
              </a:r>
              <a:r>
                <a:rPr lang="en-US" sz="1600" dirty="0">
                  <a:solidFill>
                    <a:srgbClr val="0000FF"/>
                  </a:solidFill>
                </a:rPr>
                <a:t>!</a:t>
              </a:r>
            </a:p>
            <a:p>
              <a:pPr marL="41275" algn="ctr">
                <a:spcBef>
                  <a:spcPts val="450"/>
                </a:spcBef>
              </a:pPr>
              <a:endParaRPr lang="en-US" sz="1600" dirty="0">
                <a:solidFill>
                  <a:schemeClr val="tx1"/>
                </a:solidFill>
                <a:latin typeface="Comic Sans MS Bold"/>
                <a:ea typeface="ＭＳ Ｐゴシック" charset="0"/>
                <a:cs typeface="Comic Sans MS Bold"/>
                <a:sym typeface="Arial" charset="0"/>
              </a:endParaRPr>
            </a:p>
          </p:txBody>
        </p:sp>
      </p:grpSp>
      <p:graphicFrame>
        <p:nvGraphicFramePr>
          <p:cNvPr id="42" name="Object 4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535907"/>
              </p:ext>
            </p:extLst>
          </p:nvPr>
        </p:nvGraphicFramePr>
        <p:xfrm>
          <a:off x="3914727" y="5513168"/>
          <a:ext cx="1282698" cy="49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1" name="Equation" r:id="rId10" imgW="1536700" imgH="596900" progId="Equation.DSMT4">
                  <p:embed/>
                </p:oleObj>
              </mc:Choice>
              <mc:Fallback>
                <p:oleObj name="Equation" r:id="rId10" imgW="1536700" imgH="5969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914727" y="5513168"/>
                        <a:ext cx="1282698" cy="498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4092088" y="973000"/>
            <a:ext cx="5079838" cy="418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nucleons and nuclei for x &lt; 0.1 multi body system</a:t>
            </a:r>
          </a:p>
          <a:p>
            <a:pPr>
              <a:buClr>
                <a:srgbClr val="0000FF"/>
              </a:buClr>
            </a:pPr>
            <a:r>
              <a:rPr lang="en-US" sz="1600" b="0" dirty="0"/>
              <a:t> </a:t>
            </a:r>
            <a:r>
              <a:rPr lang="en-US" sz="1600" b="0" dirty="0" smtClean="0"/>
              <a:t>    which correlations constitute the dynamics of   </a:t>
            </a:r>
          </a:p>
          <a:p>
            <a:pPr>
              <a:buClr>
                <a:srgbClr val="0000FF"/>
              </a:buClr>
            </a:pPr>
            <a:r>
              <a:rPr lang="en-US" sz="1600" b="0" dirty="0"/>
              <a:t> </a:t>
            </a:r>
            <a:r>
              <a:rPr lang="en-US" sz="1600" b="0" dirty="0" smtClean="0"/>
              <a:t>    the system</a:t>
            </a:r>
          </a:p>
          <a:p>
            <a:pPr>
              <a:buClr>
                <a:srgbClr val="0000FF"/>
              </a:buClr>
            </a:pPr>
            <a:endParaRPr lang="en-US" sz="1400" b="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How </a:t>
            </a:r>
            <a:r>
              <a:rPr lang="en-US" sz="1600" b="0" dirty="0"/>
              <a:t>does quark and gluon dynamics generate </a:t>
            </a:r>
            <a:r>
              <a:rPr lang="en-US" sz="1600" b="0" dirty="0" smtClean="0"/>
              <a:t>the </a:t>
            </a:r>
            <a:r>
              <a:rPr lang="en-US" sz="1600" b="0" dirty="0"/>
              <a:t>proton spin? </a:t>
            </a:r>
            <a:endParaRPr lang="en-US" sz="1600" b="0" dirty="0" smtClean="0"/>
          </a:p>
          <a:p>
            <a:r>
              <a:rPr lang="en-US" sz="1600" b="0" dirty="0" smtClean="0"/>
              <a:t>     It </a:t>
            </a:r>
            <a:r>
              <a:rPr lang="en-US" sz="1600" b="0" dirty="0"/>
              <a:t>is more than the </a:t>
            </a:r>
            <a:r>
              <a:rPr lang="en-US" sz="1600" b="0" dirty="0" smtClean="0"/>
              <a:t>number </a:t>
            </a:r>
            <a:r>
              <a:rPr lang="en-US" sz="1600" b="0" dirty="0" smtClean="0">
                <a:solidFill>
                  <a:srgbClr val="0000FF"/>
                </a:solidFill>
              </a:rPr>
              <a:t>1/2 </a:t>
            </a:r>
            <a:r>
              <a:rPr lang="en-US" sz="1600" b="0" dirty="0" smtClean="0"/>
              <a:t>! </a:t>
            </a:r>
          </a:p>
          <a:p>
            <a:r>
              <a:rPr lang="en-US" sz="1600" b="0" dirty="0" smtClean="0"/>
              <a:t>     It </a:t>
            </a:r>
            <a:r>
              <a:rPr lang="en-US" sz="1600" b="0" dirty="0"/>
              <a:t>is the interplay </a:t>
            </a:r>
            <a:r>
              <a:rPr lang="en-US" sz="1600" b="0" dirty="0" smtClean="0"/>
              <a:t>between the </a:t>
            </a:r>
            <a:r>
              <a:rPr lang="en-US" sz="1600" b="0" dirty="0"/>
              <a:t>intrinsic </a:t>
            </a:r>
            <a:endParaRPr lang="en-US" sz="1600" b="0" dirty="0" smtClean="0"/>
          </a:p>
          <a:p>
            <a:r>
              <a:rPr lang="en-US" sz="1600" b="0" dirty="0" smtClean="0"/>
              <a:t>     properties </a:t>
            </a:r>
            <a:r>
              <a:rPr lang="en-US" sz="1600" b="0" dirty="0"/>
              <a:t>and interactions of quarks and </a:t>
            </a:r>
            <a:r>
              <a:rPr lang="en-US" sz="1600" b="0" dirty="0" smtClean="0"/>
              <a:t>gluons</a:t>
            </a:r>
          </a:p>
          <a:p>
            <a:endParaRPr lang="en-US" sz="1400" b="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>
                <a:latin typeface="Comic Sans MS"/>
                <a:cs typeface="Comic Sans MS"/>
              </a:rPr>
              <a:t>How </a:t>
            </a:r>
            <a:r>
              <a:rPr lang="en-US" sz="1600" b="0" dirty="0">
                <a:latin typeface="Comic Sans MS"/>
                <a:cs typeface="Comic Sans MS"/>
              </a:rPr>
              <a:t>do hadrons emerge from a created quark </a:t>
            </a:r>
            <a:endParaRPr lang="en-US" sz="1600" b="0" dirty="0" smtClean="0">
              <a:latin typeface="Comic Sans MS"/>
              <a:cs typeface="Comic Sans MS"/>
            </a:endParaRPr>
          </a:p>
          <a:p>
            <a:pPr>
              <a:buClr>
                <a:srgbClr val="0000FF"/>
              </a:buClr>
            </a:pPr>
            <a:r>
              <a:rPr lang="en-US" sz="1600" b="0" dirty="0">
                <a:latin typeface="Comic Sans MS"/>
                <a:cs typeface="Comic Sans MS"/>
              </a:rPr>
              <a:t> </a:t>
            </a:r>
            <a:r>
              <a:rPr lang="en-US" sz="1600" b="0" dirty="0" smtClean="0">
                <a:latin typeface="Comic Sans MS"/>
                <a:cs typeface="Comic Sans MS"/>
              </a:rPr>
              <a:t>    or </a:t>
            </a:r>
            <a:r>
              <a:rPr lang="en-US" sz="1600" b="0" dirty="0">
                <a:latin typeface="Comic Sans MS"/>
                <a:cs typeface="Comic Sans MS"/>
              </a:rPr>
              <a:t>gluon?</a:t>
            </a:r>
          </a:p>
          <a:p>
            <a:pPr>
              <a:buClr>
                <a:srgbClr val="0000FF"/>
              </a:buClr>
            </a:pPr>
            <a:r>
              <a:rPr lang="en-US" sz="1600" b="0" dirty="0" smtClean="0">
                <a:latin typeface="Comic Sans MS"/>
                <a:cs typeface="Comic Sans MS"/>
              </a:rPr>
              <a:t>     </a:t>
            </a: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Neutralization </a:t>
            </a:r>
            <a:r>
              <a:rPr lang="en-US" sz="1600" b="0" dirty="0">
                <a:solidFill>
                  <a:srgbClr val="0000FF"/>
                </a:solidFill>
                <a:latin typeface="Comic Sans MS"/>
                <a:cs typeface="Comic Sans MS"/>
              </a:rPr>
              <a:t>of color - </a:t>
            </a:r>
            <a:r>
              <a:rPr lang="en-US" sz="1600" b="0" dirty="0" err="1">
                <a:solidFill>
                  <a:srgbClr val="0000FF"/>
                </a:solidFill>
                <a:latin typeface="Comic Sans MS"/>
                <a:cs typeface="Comic Sans MS"/>
              </a:rPr>
              <a:t>hadronization</a:t>
            </a:r>
            <a:r>
              <a:rPr lang="en-US" sz="1600" b="0" dirty="0">
                <a:solidFill>
                  <a:srgbClr val="0000FF"/>
                </a:solidFill>
                <a:latin typeface="Comic Sans MS"/>
                <a:cs typeface="Comic Sans MS"/>
              </a:rPr>
              <a:t>  </a:t>
            </a:r>
            <a:endParaRPr lang="en-US" sz="1600" b="0" dirty="0" smtClean="0"/>
          </a:p>
          <a:p>
            <a:endParaRPr lang="en-US" sz="1400" b="0" dirty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b="0" dirty="0" smtClean="0"/>
              <a:t>2+1D Structure of nucleons and nuclei</a:t>
            </a:r>
          </a:p>
          <a:p>
            <a:pPr>
              <a:buClr>
                <a:srgbClr val="0000FF"/>
              </a:buClr>
            </a:pPr>
            <a:r>
              <a:rPr lang="en-US" sz="1600" b="0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  <a:r>
              <a:rPr lang="en-US" sz="1600" b="0" dirty="0" smtClean="0">
                <a:solidFill>
                  <a:srgbClr val="FF00FF"/>
                </a:solidFill>
                <a:latin typeface="Comic Sans MS"/>
                <a:cs typeface="Comic Sans MS"/>
              </a:rPr>
              <a:t>    </a:t>
            </a: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How </a:t>
            </a:r>
            <a:r>
              <a:rPr lang="en-US" sz="1600" b="0" dirty="0">
                <a:solidFill>
                  <a:srgbClr val="0000FF"/>
                </a:solidFill>
                <a:latin typeface="Comic Sans MS"/>
                <a:cs typeface="Comic Sans MS"/>
              </a:rPr>
              <a:t>does the glue bind quarks and itself into </a:t>
            </a: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   </a:t>
            </a:r>
          </a:p>
          <a:p>
            <a:pPr>
              <a:buClr>
                <a:srgbClr val="0000FF"/>
              </a:buClr>
            </a:pPr>
            <a:r>
              <a:rPr lang="en-US" sz="1600" b="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b="0" dirty="0" smtClean="0">
                <a:solidFill>
                  <a:srgbClr val="0000FF"/>
                </a:solidFill>
                <a:latin typeface="Comic Sans MS"/>
                <a:cs typeface="Comic Sans MS"/>
              </a:rPr>
              <a:t>    nucleons </a:t>
            </a:r>
            <a:r>
              <a:rPr lang="en-US" sz="1600" b="0" dirty="0">
                <a:solidFill>
                  <a:srgbClr val="0000FF"/>
                </a:solidFill>
                <a:latin typeface="Comic Sans MS"/>
                <a:cs typeface="Comic Sans MS"/>
              </a:rPr>
              <a:t>and nuclei? </a:t>
            </a:r>
          </a:p>
        </p:txBody>
      </p:sp>
      <p:grpSp>
        <p:nvGrpSpPr>
          <p:cNvPr id="47" name="Group 46"/>
          <p:cNvGrpSpPr/>
          <p:nvPr/>
        </p:nvGrpSpPr>
        <p:grpSpPr>
          <a:xfrm>
            <a:off x="2667430" y="4929813"/>
            <a:ext cx="6805822" cy="1728815"/>
            <a:chOff x="962382" y="4729928"/>
            <a:chExt cx="6805822" cy="1728815"/>
          </a:xfrm>
        </p:grpSpPr>
        <p:cxnSp>
          <p:nvCxnSpPr>
            <p:cNvPr id="48" name="Straight Arrow Connector 47"/>
            <p:cNvCxnSpPr/>
            <p:nvPr/>
          </p:nvCxnSpPr>
          <p:spPr>
            <a:xfrm flipV="1">
              <a:off x="962382" y="5067806"/>
              <a:ext cx="5728421" cy="4636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/>
            <p:cNvSpPr txBox="1"/>
            <p:nvPr/>
          </p:nvSpPr>
          <p:spPr>
            <a:xfrm>
              <a:off x="6169388" y="4787048"/>
              <a:ext cx="15988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00FF"/>
                  </a:solidFill>
                </a:rPr>
                <a:t>Q</a:t>
              </a:r>
              <a:r>
                <a:rPr lang="en-US" sz="1200" baseline="30000" dirty="0">
                  <a:solidFill>
                    <a:srgbClr val="0000FF"/>
                  </a:solidFill>
                </a:rPr>
                <a:t>2</a:t>
              </a:r>
              <a:r>
                <a:rPr lang="en-US" sz="1200" dirty="0">
                  <a:solidFill>
                    <a:srgbClr val="0000FF"/>
                  </a:solidFill>
                </a:rPr>
                <a:t> GeV</a:t>
              </a:r>
              <a:r>
                <a:rPr lang="en-US" sz="1200" baseline="30000" dirty="0">
                  <a:solidFill>
                    <a:srgbClr val="0000FF"/>
                  </a:solidFill>
                </a:rPr>
                <a:t>2</a:t>
              </a:r>
            </a:p>
            <a:p>
              <a:pPr algn="ctr"/>
              <a:r>
                <a:rPr lang="en-US" sz="12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Probing</a:t>
              </a:r>
            </a:p>
            <a:p>
              <a:pPr algn="ctr"/>
              <a:r>
                <a:rPr lang="en-US" sz="12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momentum</a:t>
              </a:r>
              <a:endParaRPr lang="en-US" sz="12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203464" y="5075632"/>
              <a:ext cx="1489319" cy="274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200 MeV (1 </a:t>
              </a:r>
              <a:r>
                <a:rPr lang="en-US" sz="1200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fm</a:t>
              </a:r>
              <a:r>
                <a:rPr lang="en-US" sz="12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)</a:t>
              </a:r>
              <a:endParaRPr lang="en-US" sz="12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4945806" y="5042343"/>
              <a:ext cx="155685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2 </a:t>
              </a:r>
              <a:r>
                <a:rPr lang="en-US" sz="1200" dirty="0" err="1" smtClean="0">
                  <a:solidFill>
                    <a:srgbClr val="0000FF"/>
                  </a:solidFill>
                  <a:latin typeface="Comic Sans MS"/>
                  <a:cs typeface="Comic Sans MS"/>
                </a:rPr>
                <a:t>GeV</a:t>
              </a:r>
              <a:r>
                <a:rPr lang="en-US" sz="1200" dirty="0">
                  <a:solidFill>
                    <a:srgbClr val="0000FF"/>
                  </a:solidFill>
                  <a:latin typeface="Comic Sans MS"/>
                  <a:cs typeface="Comic Sans MS"/>
                </a:rPr>
                <a:t> </a:t>
              </a:r>
              <a:r>
                <a:rPr lang="en-US" sz="1200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(1/10) fm)</a:t>
              </a:r>
              <a:endParaRPr lang="en-US" sz="1200" dirty="0">
                <a:solidFill>
                  <a:srgbClr val="00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077191" y="4755345"/>
              <a:ext cx="17449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Color Confinement</a:t>
              </a:r>
              <a:endParaRPr lang="en-US" sz="1400" b="1" dirty="0">
                <a:solidFill>
                  <a:srgbClr val="FF00FF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679707" y="4729928"/>
              <a:ext cx="19170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rgbClr val="FF00FF"/>
                  </a:solidFill>
                  <a:latin typeface="Comic Sans MS"/>
                  <a:cs typeface="Comic Sans MS"/>
                </a:rPr>
                <a:t>Asymptotic freedom</a:t>
              </a:r>
              <a:endParaRPr lang="en-US" sz="1400" b="1" dirty="0">
                <a:solidFill>
                  <a:srgbClr val="FF00FF"/>
                </a:solidFill>
                <a:latin typeface="Comic Sans MS"/>
                <a:cs typeface="Comic Sans MS"/>
              </a:endParaRPr>
            </a:p>
          </p:txBody>
        </p:sp>
        <p:pic>
          <p:nvPicPr>
            <p:cNvPr id="58" name="Picture 57" descr="Screen shot 2010-10-27 at 10.18.21 PM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324316" y="5405122"/>
              <a:ext cx="918007" cy="1041864"/>
            </a:xfrm>
            <a:prstGeom prst="rect">
              <a:avLst/>
            </a:prstGeom>
          </p:spPr>
        </p:pic>
        <p:pic>
          <p:nvPicPr>
            <p:cNvPr id="59" name="Picture 58" descr="Screen shot 2010-10-27 at 10.18.35 PM.pn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2720483" y="5405122"/>
              <a:ext cx="962780" cy="1041865"/>
            </a:xfrm>
            <a:prstGeom prst="rect">
              <a:avLst/>
            </a:prstGeom>
          </p:spPr>
        </p:pic>
        <p:pic>
          <p:nvPicPr>
            <p:cNvPr id="62" name="Picture 61" descr="Screen shot 2010-10-27 at 10.19.20 PM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3917758" y="5355920"/>
              <a:ext cx="1028037" cy="1102823"/>
            </a:xfrm>
            <a:prstGeom prst="rect">
              <a:avLst/>
            </a:prstGeom>
          </p:spPr>
        </p:pic>
        <p:pic>
          <p:nvPicPr>
            <p:cNvPr id="63" name="Picture 62" descr="Screen shot 2010-10-27 at 10.19.37 PM.png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142350" y="5343220"/>
              <a:ext cx="1043009" cy="1102823"/>
            </a:xfrm>
            <a:prstGeom prst="rect">
              <a:avLst/>
            </a:prstGeom>
          </p:spPr>
        </p:pic>
      </p:grp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8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4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4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33" grpId="0"/>
      <p:bldP spid="35" grpId="0"/>
      <p:bldP spid="35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0" y="655236"/>
            <a:ext cx="34163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Rectangle 4"/>
          <p:cNvSpPr>
            <a:spLocks/>
          </p:cNvSpPr>
          <p:nvPr/>
        </p:nvSpPr>
        <p:spPr bwMode="auto">
          <a:xfrm>
            <a:off x="3356099" y="1368318"/>
            <a:ext cx="5787901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theoretically interesting multi-scale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problem: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Q</a:t>
            </a:r>
            <a:r>
              <a:rPr lang="en-US" sz="1600" baseline="30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, </a:t>
            </a:r>
            <a:r>
              <a:rPr lang="en-US" sz="16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600" baseline="-250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</a:p>
        </p:txBody>
      </p:sp>
      <p:sp>
        <p:nvSpPr>
          <p:cNvPr id="29701" name="Rectangle 5"/>
          <p:cNvSpPr>
            <a:spLocks/>
          </p:cNvSpPr>
          <p:nvPr/>
        </p:nvSpPr>
        <p:spPr bwMode="auto">
          <a:xfrm>
            <a:off x="2380086" y="709316"/>
            <a:ext cx="54102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300"/>
              </a:spcBef>
            </a:pPr>
            <a:r>
              <a:rPr lang="en-US" sz="1800" dirty="0">
                <a:solidFill>
                  <a:srgbClr val="0000FF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observable</a:t>
            </a:r>
            <a:r>
              <a:rPr lang="en-US" sz="18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: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azimuthal modulations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</a:p>
          <a:p>
            <a:pPr algn="l">
              <a:spcBef>
                <a:spcPts val="300"/>
              </a:spcBef>
            </a:pPr>
            <a:r>
              <a:rPr lang="en-US" sz="1600" dirty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of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Corbel Bold" charset="0"/>
                <a:cs typeface="Comic Sans MS"/>
                <a:sym typeface="Corbel Bold" charset="0"/>
              </a:rPr>
              <a:t>6-fold differential SIDIS cross section</a:t>
            </a:r>
          </a:p>
        </p:txBody>
      </p:sp>
      <p:sp>
        <p:nvSpPr>
          <p:cNvPr id="29702" name="Rectangle 6"/>
          <p:cNvSpPr>
            <a:spLocks/>
          </p:cNvSpPr>
          <p:nvPr/>
        </p:nvSpPr>
        <p:spPr bwMode="auto">
          <a:xfrm>
            <a:off x="3356099" y="1736618"/>
            <a:ext cx="6062765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TMD framework/factorization applicable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for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Q</a:t>
            </a:r>
            <a:r>
              <a:rPr lang="en-US" sz="1600" baseline="300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2</a:t>
            </a:r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&gt;&gt;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</a:t>
            </a:r>
            <a:r>
              <a:rPr lang="en-US" sz="1600" baseline="-250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29703" name="Rectangle 7"/>
          <p:cNvSpPr>
            <a:spLocks/>
          </p:cNvSpPr>
          <p:nvPr/>
        </p:nvSpPr>
        <p:spPr bwMode="auto">
          <a:xfrm>
            <a:off x="3356099" y="2104917"/>
            <a:ext cx="4628181" cy="51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so far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if at all only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valence quark TMDs </a:t>
            </a:r>
            <a:endParaRPr lang="en-US" sz="1600" dirty="0" smtClean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  <a:p>
            <a:pPr algn="l">
              <a:buClr>
                <a:srgbClr val="0000FF"/>
              </a:buClr>
              <a:buSzPct val="100000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extracted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from fixed target data</a:t>
            </a:r>
          </a:p>
        </p:txBody>
      </p:sp>
      <p:sp>
        <p:nvSpPr>
          <p:cNvPr id="29704" name="Rectangle 8"/>
          <p:cNvSpPr>
            <a:spLocks/>
          </p:cNvSpPr>
          <p:nvPr/>
        </p:nvSpPr>
        <p:spPr bwMode="auto">
          <a:xfrm>
            <a:off x="3356099" y="3125823"/>
            <a:ext cx="4557628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slew of different TMDs can be defined </a:t>
            </a:r>
          </a:p>
        </p:txBody>
      </p:sp>
      <p:grpSp>
        <p:nvGrpSpPr>
          <p:cNvPr id="29719" name="Group 23"/>
          <p:cNvGrpSpPr>
            <a:grpSpLocks/>
          </p:cNvGrpSpPr>
          <p:nvPr/>
        </p:nvGrpSpPr>
        <p:grpSpPr bwMode="auto">
          <a:xfrm>
            <a:off x="1863186" y="5334942"/>
            <a:ext cx="2757491" cy="1289050"/>
            <a:chOff x="-129" y="0"/>
            <a:chExt cx="1737" cy="812"/>
          </a:xfrm>
        </p:grpSpPr>
        <p:pic>
          <p:nvPicPr>
            <p:cNvPr id="29716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8" y="0"/>
              <a:ext cx="496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17" name="Rectangle 21"/>
            <p:cNvSpPr>
              <a:spLocks/>
            </p:cNvSpPr>
            <p:nvPr/>
          </p:nvSpPr>
          <p:spPr bwMode="auto">
            <a:xfrm>
              <a:off x="-49" y="152"/>
              <a:ext cx="104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dirty="0" err="1" smtClean="0">
                  <a:solidFill>
                    <a:srgbClr val="FF00FF"/>
                  </a:solidFill>
                  <a:latin typeface="Comic Sans MS"/>
                  <a:ea typeface="Corbel Bold" charset="0"/>
                  <a:cs typeface="Comic Sans MS"/>
                  <a:sym typeface="Corbel Bold" charset="0"/>
                </a:rPr>
                <a:t>unpolarised</a:t>
              </a:r>
              <a:r>
                <a:rPr lang="en-US" sz="1600" dirty="0" smtClean="0">
                  <a:solidFill>
                    <a:srgbClr val="FF00FF"/>
                  </a:solidFill>
                  <a:latin typeface="Comic Sans MS"/>
                  <a:ea typeface="Corbel Bold" charset="0"/>
                  <a:cs typeface="Comic Sans MS"/>
                  <a:sym typeface="Corbel Bold" charset="0"/>
                </a:rPr>
                <a:t> TMD</a:t>
              </a:r>
              <a:endParaRPr lang="en-US" sz="1600" dirty="0">
                <a:solidFill>
                  <a:srgbClr val="FF00FF"/>
                </a:solidFill>
                <a:latin typeface="Comic Sans MS"/>
                <a:ea typeface="Corbel Bold" charset="0"/>
                <a:cs typeface="Comic Sans MS"/>
                <a:sym typeface="Corbel Bold" charset="0"/>
              </a:endParaRPr>
            </a:p>
          </p:txBody>
        </p:sp>
        <p:sp>
          <p:nvSpPr>
            <p:cNvPr id="29718" name="Rectangle 22"/>
            <p:cNvSpPr>
              <a:spLocks/>
            </p:cNvSpPr>
            <p:nvPr/>
          </p:nvSpPr>
          <p:spPr bwMode="auto">
            <a:xfrm>
              <a:off x="-129" y="482"/>
              <a:ext cx="1737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6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important link to physics of</a:t>
              </a:r>
            </a:p>
            <a:p>
              <a:r>
                <a:rPr lang="en-US" sz="16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gluon saturation at small x</a:t>
              </a:r>
              <a:r>
                <a:rPr lang="en-US" sz="18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</a:t>
              </a:r>
            </a:p>
          </p:txBody>
        </p:sp>
      </p:grpSp>
      <p:grpSp>
        <p:nvGrpSpPr>
          <p:cNvPr id="29723" name="Group 27"/>
          <p:cNvGrpSpPr>
            <a:grpSpLocks/>
          </p:cNvGrpSpPr>
          <p:nvPr/>
        </p:nvGrpSpPr>
        <p:grpSpPr bwMode="auto">
          <a:xfrm>
            <a:off x="4774664" y="5334942"/>
            <a:ext cx="4697413" cy="1401763"/>
            <a:chOff x="-135" y="0"/>
            <a:chExt cx="2959" cy="883"/>
          </a:xfrm>
        </p:grpSpPr>
        <p:pic>
          <p:nvPicPr>
            <p:cNvPr id="29720" name="Picture 2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" y="0"/>
              <a:ext cx="600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21" name="Rectangle 25"/>
            <p:cNvSpPr>
              <a:spLocks/>
            </p:cNvSpPr>
            <p:nvPr/>
          </p:nvSpPr>
          <p:spPr bwMode="auto">
            <a:xfrm>
              <a:off x="1561" y="129"/>
              <a:ext cx="942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600" dirty="0" err="1">
                  <a:solidFill>
                    <a:srgbClr val="FF00FF"/>
                  </a:solidFill>
                  <a:latin typeface="Comic Sans MS"/>
                  <a:ea typeface="Corbel Bold" charset="0"/>
                  <a:cs typeface="Comic Sans MS"/>
                  <a:sym typeface="Corbel Bold" charset="0"/>
                </a:rPr>
                <a:t>Sivers</a:t>
              </a:r>
              <a:r>
                <a:rPr lang="en-US" sz="1600" dirty="0">
                  <a:solidFill>
                    <a:srgbClr val="FF00FF"/>
                  </a:solidFill>
                  <a:latin typeface="Comic Sans MS"/>
                  <a:ea typeface="Corbel Bold" charset="0"/>
                  <a:cs typeface="Comic Sans MS"/>
                  <a:sym typeface="Corbel Bold" charset="0"/>
                </a:rPr>
                <a:t> function</a:t>
              </a:r>
            </a:p>
          </p:txBody>
        </p:sp>
        <p:sp>
          <p:nvSpPr>
            <p:cNvPr id="29722" name="Rectangle 26"/>
            <p:cNvSpPr>
              <a:spLocks/>
            </p:cNvSpPr>
            <p:nvPr/>
          </p:nvSpPr>
          <p:spPr bwMode="auto">
            <a:xfrm>
              <a:off x="-135" y="427"/>
              <a:ext cx="2959" cy="4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>
                <a:buClr>
                  <a:srgbClr val="0000FF"/>
                </a:buClr>
                <a:buSzPct val="125000"/>
                <a:buFont typeface="Corbel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measures spin-orbit correlations</a:t>
              </a:r>
            </a:p>
            <a:p>
              <a:pPr algn="l">
                <a:buClr>
                  <a:srgbClr val="0000FF"/>
                </a:buClr>
                <a:buSzPct val="125000"/>
                <a:buFont typeface="Corbel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link to </a:t>
              </a:r>
              <a:r>
                <a:rPr lang="en-US" sz="1400" dirty="0" err="1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parton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orbital motion (through models)</a:t>
              </a:r>
            </a:p>
            <a:p>
              <a:pPr algn="l">
                <a:buClr>
                  <a:srgbClr val="0000FF"/>
                </a:buClr>
                <a:buSzPct val="125000"/>
                <a:buFont typeface="Corbel" charset="0"/>
                <a:buChar char="•"/>
              </a:pPr>
              <a:r>
                <a: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reveals non-trivial aspects of QCD color gauge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 </a:t>
              </a:r>
            </a:p>
            <a:p>
              <a:pPr algn="l">
                <a:buClr>
                  <a:srgbClr val="0000FF"/>
                </a:buClr>
                <a:buSzPct val="125000"/>
              </a:pPr>
              <a:r>
                <a:rPr lang="en-US" sz="1400" dirty="0" smtClean="0"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 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invariance</a:t>
              </a:r>
              <a:endPara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9802" y="11760"/>
            <a:ext cx="9543802" cy="515534"/>
          </a:xfrm>
        </p:spPr>
        <p:txBody>
          <a:bodyPr/>
          <a:lstStyle/>
          <a:p>
            <a:r>
              <a:rPr lang="en-US" sz="2400" dirty="0" smtClean="0"/>
              <a:t>transverse momentum dependent PDF</a:t>
            </a:r>
            <a:r>
              <a:rPr lang="en-US" sz="2400" cap="none" dirty="0" smtClean="0"/>
              <a:t>s &amp; FFs</a:t>
            </a:r>
            <a:endParaRPr lang="en-US" sz="2400" cap="none" dirty="0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676423"/>
              </p:ext>
            </p:extLst>
          </p:nvPr>
        </p:nvGraphicFramePr>
        <p:xfrm>
          <a:off x="6771604" y="667908"/>
          <a:ext cx="1696891" cy="5902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896" name="Equation" r:id="rId6" imgW="1168400" imgH="406400" progId="Equation.DSMT4">
                  <p:embed/>
                </p:oleObj>
              </mc:Choice>
              <mc:Fallback>
                <p:oleObj name="Equation" r:id="rId6" imgW="1168400" imgH="40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71604" y="667908"/>
                        <a:ext cx="1696891" cy="5902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493177" y="3353742"/>
            <a:ext cx="7445375" cy="1998663"/>
            <a:chOff x="292100" y="3111500"/>
            <a:chExt cx="7445375" cy="1998663"/>
          </a:xfrm>
        </p:grpSpPr>
        <p:grpSp>
          <p:nvGrpSpPr>
            <p:cNvPr id="29715" name="Group 19"/>
            <p:cNvGrpSpPr>
              <a:grpSpLocks/>
            </p:cNvGrpSpPr>
            <p:nvPr/>
          </p:nvGrpSpPr>
          <p:grpSpPr bwMode="auto">
            <a:xfrm>
              <a:off x="292100" y="3111500"/>
              <a:ext cx="7445375" cy="1998663"/>
              <a:chOff x="0" y="0"/>
              <a:chExt cx="4690" cy="1259"/>
            </a:xfrm>
          </p:grpSpPr>
          <p:grpSp>
            <p:nvGrpSpPr>
              <p:cNvPr id="29713" name="Group 17"/>
              <p:cNvGrpSpPr>
                <a:grpSpLocks/>
              </p:cNvGrpSpPr>
              <p:nvPr/>
            </p:nvGrpSpPr>
            <p:grpSpPr bwMode="auto">
              <a:xfrm>
                <a:off x="0" y="0"/>
                <a:ext cx="4690" cy="880"/>
                <a:chOff x="0" y="0"/>
                <a:chExt cx="4690" cy="880"/>
              </a:xfrm>
            </p:grpSpPr>
            <p:sp>
              <p:nvSpPr>
                <p:cNvPr id="29707" name="AutoShape 11"/>
                <p:cNvSpPr>
                  <a:spLocks/>
                </p:cNvSpPr>
                <p:nvPr/>
              </p:nvSpPr>
              <p:spPr bwMode="auto">
                <a:xfrm>
                  <a:off x="632" y="72"/>
                  <a:ext cx="4058" cy="738"/>
                </a:xfrm>
                <a:prstGeom prst="roundRect">
                  <a:avLst>
                    <a:gd name="adj" fmla="val 15954"/>
                  </a:avLst>
                </a:prstGeom>
                <a:solidFill>
                  <a:schemeClr val="bg1">
                    <a:lumMod val="85000"/>
                  </a:schemeClr>
                </a:solidFill>
                <a:ln w="19050" cap="flat">
                  <a:solidFill>
                    <a:schemeClr val="bg1">
                      <a:lumMod val="50000"/>
                    </a:schemeClr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  <a:scene3d>
                  <a:camera prst="orthographicFront"/>
                  <a:lightRig rig="threePt" dir="t"/>
                </a:scene3d>
                <a:sp3d>
                  <a:bevelT/>
                  <a:bevelB/>
                </a:sp3d>
              </p:spPr>
              <p:txBody>
                <a:bodyPr lIns="0" tIns="0" rIns="0" bIns="0"/>
                <a:lstStyle/>
                <a:p>
                  <a:endParaRPr lang="en-US">
                    <a:latin typeface="Comic Sans MS"/>
                    <a:cs typeface="Comic Sans MS"/>
                  </a:endParaRPr>
                </a:p>
              </p:txBody>
            </p:sp>
            <p:pic>
              <p:nvPicPr>
                <p:cNvPr id="29709" name="Picture 13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542" y="0"/>
                  <a:ext cx="650" cy="8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29710" name="Rectangle 14"/>
                <p:cNvSpPr>
                  <a:spLocks/>
                </p:cNvSpPr>
                <p:nvPr/>
              </p:nvSpPr>
              <p:spPr bwMode="auto">
                <a:xfrm>
                  <a:off x="0" y="128"/>
                  <a:ext cx="3408" cy="22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/>
                <a:lstStyle/>
                <a:p>
                  <a:pPr algn="l">
                    <a:spcBef>
                      <a:spcPts val="300"/>
                    </a:spcBef>
                  </a:pPr>
                  <a:r>
                    <a:rPr lang="en-US" sz="1800" dirty="0" smtClean="0">
                      <a:solidFill>
                        <a:srgbClr val="FF00FF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example</a:t>
                  </a:r>
                  <a:r>
                    <a:rPr lang="en-US" sz="1800" dirty="0" smtClean="0">
                      <a:solidFill>
                        <a:srgbClr val="FF00FF"/>
                      </a:solidFill>
                      <a:latin typeface="Comic Sans MS"/>
                      <a:ea typeface="ＭＳ Ｐゴシック" charset="0"/>
                      <a:cs typeface="Comic Sans MS"/>
                      <a:sym typeface="Corbel" charset="0"/>
                    </a:rPr>
                    <a:t>: </a:t>
                  </a:r>
                  <a:r>
                    <a:rPr lang="en-US" sz="1800" dirty="0" err="1" smtClean="0">
                      <a:solidFill>
                        <a:srgbClr val="0000FF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Sivers</a:t>
                  </a:r>
                  <a:r>
                    <a:rPr lang="en-US" sz="1800" dirty="0" smtClean="0">
                      <a:solidFill>
                        <a:srgbClr val="0000FF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 </a:t>
                  </a:r>
                  <a:r>
                    <a:rPr lang="en-US" sz="1800" dirty="0">
                      <a:solidFill>
                        <a:srgbClr val="0000FF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function</a:t>
                  </a:r>
                </a:p>
              </p:txBody>
            </p:sp>
            <p:sp>
              <p:nvSpPr>
                <p:cNvPr id="29711" name="Rectangle 15"/>
                <p:cNvSpPr>
                  <a:spLocks/>
                </p:cNvSpPr>
                <p:nvPr/>
              </p:nvSpPr>
              <p:spPr bwMode="auto">
                <a:xfrm>
                  <a:off x="2165" y="152"/>
                  <a:ext cx="2461" cy="3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>
                    <a:spcBef>
                      <a:spcPts val="800"/>
                    </a:spcBef>
                  </a:pPr>
                  <a:r>
                    <a:rPr lang="en-US" sz="1600" dirty="0">
                      <a:solidFill>
                        <a:schemeClr val="tx1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correlation of nucleon</a:t>
                  </a:r>
                  <a:r>
                    <a:rPr lang="ja-JP" altLang="en-US" sz="1600" dirty="0">
                      <a:solidFill>
                        <a:schemeClr val="tx1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’</a:t>
                  </a:r>
                  <a:r>
                    <a:rPr lang="en-US" sz="1600" dirty="0">
                      <a:solidFill>
                        <a:schemeClr val="tx1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s transverse spin </a:t>
                  </a:r>
                </a:p>
                <a:p>
                  <a:pPr>
                    <a:spcBef>
                      <a:spcPts val="800"/>
                    </a:spcBef>
                  </a:pPr>
                  <a:r>
                    <a:rPr lang="en-US" sz="1600" dirty="0">
                      <a:solidFill>
                        <a:schemeClr val="tx1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with the </a:t>
                  </a:r>
                  <a:r>
                    <a:rPr lang="en-US" sz="1600" dirty="0" err="1">
                      <a:solidFill>
                        <a:schemeClr val="tx1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k</a:t>
                  </a:r>
                  <a:r>
                    <a:rPr lang="en-US" sz="1600" baseline="-6000" dirty="0" err="1">
                      <a:solidFill>
                        <a:schemeClr val="tx1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T</a:t>
                  </a:r>
                  <a:r>
                    <a:rPr lang="en-US" sz="1600" baseline="-6000" dirty="0">
                      <a:solidFill>
                        <a:schemeClr val="tx1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 </a:t>
                  </a:r>
                  <a:r>
                    <a:rPr lang="en-US" sz="1600" dirty="0">
                      <a:solidFill>
                        <a:schemeClr val="tx1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of an </a:t>
                  </a:r>
                  <a:r>
                    <a:rPr lang="en-US" sz="1600" dirty="0" err="1">
                      <a:solidFill>
                        <a:schemeClr val="tx1"/>
                      </a:solidFill>
                      <a:latin typeface="Comic Sans MS"/>
                      <a:ea typeface="Corbel Bold Italic" charset="0"/>
                      <a:cs typeface="Comic Sans MS"/>
                      <a:sym typeface="Corbel Bold Italic" charset="0"/>
                    </a:rPr>
                    <a:t>unpolarized</a:t>
                  </a:r>
                  <a:r>
                    <a:rPr lang="en-US" sz="1600" dirty="0">
                      <a:solidFill>
                        <a:schemeClr val="tx1"/>
                      </a:solidFill>
                      <a:latin typeface="Comic Sans MS"/>
                      <a:ea typeface="Corbel Bold" charset="0"/>
                      <a:cs typeface="Comic Sans MS"/>
                      <a:sym typeface="Corbel Bold" charset="0"/>
                    </a:rPr>
                    <a:t> quark</a:t>
                  </a:r>
                </a:p>
              </p:txBody>
            </p:sp>
            <p:sp>
              <p:nvSpPr>
                <p:cNvPr id="29712" name="Rectangle 16"/>
                <p:cNvSpPr>
                  <a:spLocks/>
                </p:cNvSpPr>
                <p:nvPr/>
              </p:nvSpPr>
              <p:spPr bwMode="auto">
                <a:xfrm>
                  <a:off x="848" y="568"/>
                  <a:ext cx="570" cy="1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pPr algn="l"/>
                  <a:r>
                    <a:rPr lang="en-US" sz="1400" dirty="0">
                      <a:solidFill>
                        <a:schemeClr val="tx1"/>
                      </a:solidFill>
                      <a:latin typeface="Comic Sans MS"/>
                      <a:ea typeface="ＭＳ Ｐゴシック" charset="0"/>
                      <a:cs typeface="Comic Sans MS"/>
                      <a:sym typeface="Corbel" charset="0"/>
                    </a:rPr>
                    <a:t>modulation</a:t>
                  </a:r>
                </a:p>
              </p:txBody>
            </p:sp>
          </p:grpSp>
          <p:pic>
            <p:nvPicPr>
              <p:cNvPr id="29714" name="Picture 18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9" y="880"/>
                <a:ext cx="3656" cy="37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65606652"/>
                </p:ext>
              </p:extLst>
            </p:nvPr>
          </p:nvGraphicFramePr>
          <p:xfrm>
            <a:off x="1649360" y="3747872"/>
            <a:ext cx="901700" cy="266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50897" name="Equation" r:id="rId10" imgW="901700" imgH="266700" progId="Equation.DSMT4">
                    <p:embed/>
                  </p:oleObj>
                </mc:Choice>
                <mc:Fallback>
                  <p:oleObj name="Equation" r:id="rId10" imgW="901700" imgH="266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1649360" y="3747872"/>
                          <a:ext cx="901700" cy="266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645255" y="3539149"/>
            <a:ext cx="4273550" cy="3115148"/>
            <a:chOff x="0" y="723024"/>
            <a:chExt cx="4273550" cy="3115148"/>
          </a:xfrm>
        </p:grpSpPr>
        <p:pic>
          <p:nvPicPr>
            <p:cNvPr id="37" name="Picture 36" descr="TMDsTable_rev.eps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723024"/>
              <a:ext cx="4273550" cy="2768600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0" y="3530395"/>
              <a:ext cx="17257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Similar for gluons</a:t>
              </a:r>
              <a:endParaRPr lang="en-US" sz="1400" dirty="0"/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34" name="Rectangle 7"/>
          <p:cNvSpPr>
            <a:spLocks/>
          </p:cNvSpPr>
          <p:nvPr/>
        </p:nvSpPr>
        <p:spPr bwMode="auto">
          <a:xfrm>
            <a:off x="3349754" y="2595973"/>
            <a:ext cx="4628181" cy="51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very different evolution then collinear PDFs</a:t>
            </a:r>
          </a:p>
          <a:p>
            <a:pPr algn="l">
              <a:buClr>
                <a:srgbClr val="0000FF"/>
              </a:buClr>
              <a:buSzPct val="100000"/>
            </a:pP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  </a:t>
            </a:r>
            <a:r>
              <a:rPr lang="en-US" sz="1600" dirty="0" err="1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 &amp;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non-</a:t>
            </a:r>
            <a:r>
              <a:rPr lang="en-US" sz="1600" dirty="0" err="1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pertubative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Corbel" charset="0"/>
              </a:rPr>
              <a:t>contributions</a:t>
            </a: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97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9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insights to the </a:t>
            </a:r>
            <a:r>
              <a:rPr lang="en-US" dirty="0" smtClean="0"/>
              <a:t>proton: TMD</a:t>
            </a:r>
            <a:r>
              <a:rPr lang="en-US" cap="none" dirty="0" smtClean="0"/>
              <a:t>s</a:t>
            </a:r>
            <a:endParaRPr lang="en-US" cap="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x-q2-tmd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503"/>
            <a:ext cx="4573588" cy="326381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/>
          <p:cNvSpPr txBox="1"/>
          <p:nvPr/>
        </p:nvSpPr>
        <p:spPr>
          <a:xfrm>
            <a:off x="423319" y="599671"/>
            <a:ext cx="3093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eRHIC</a:t>
            </a:r>
            <a:r>
              <a:rPr lang="en-US" dirty="0" smtClean="0"/>
              <a:t> vs. world coverage</a:t>
            </a:r>
            <a:endParaRPr lang="en-US" dirty="0"/>
          </a:p>
        </p:txBody>
      </p:sp>
      <p:sp>
        <p:nvSpPr>
          <p:cNvPr id="12" name="Rectangle 12"/>
          <p:cNvSpPr>
            <a:spLocks/>
          </p:cNvSpPr>
          <p:nvPr/>
        </p:nvSpPr>
        <p:spPr bwMode="auto">
          <a:xfrm>
            <a:off x="3747024" y="5025144"/>
            <a:ext cx="5384800" cy="1831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buClr>
                <a:srgbClr val="0000FF"/>
              </a:buClr>
              <a:buSzPct val="100000"/>
              <a:buFont typeface="Corbel" charset="0"/>
              <a:buChar char="•"/>
            </a:pPr>
            <a:r>
              <a:rPr lang="en-US" sz="18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unintegrated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gluon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density g(x,Q2,k</a:t>
            </a:r>
            <a:r>
              <a:rPr lang="en-US" sz="1600" baseline="-250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) important </a:t>
            </a:r>
            <a:endParaRPr lang="en-US" sz="16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  <a:p>
            <a:pPr algn="l"/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for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physics </a:t>
            </a:r>
            <a:r>
              <a:rPr lang="en-US" sz="16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at small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x</a:t>
            </a:r>
          </a:p>
          <a:p>
            <a:pPr algn="l"/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  </a:t>
            </a:r>
            <a:r>
              <a:rPr lang="en-US" sz="1600" dirty="0" smtClean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Wingdings"/>
              </a:rPr>
              <a:t> CGC</a:t>
            </a:r>
          </a:p>
          <a:p>
            <a:pPr algn="l"/>
            <a:r>
              <a:rPr lang="en-US" sz="1600" dirty="0">
                <a:latin typeface="Comic Sans MS"/>
                <a:ea typeface="ＭＳ Ｐゴシック" charset="0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ea typeface="ＭＳ Ｐゴシック" charset="0"/>
                <a:cs typeface="Comic Sans MS"/>
                <a:sym typeface="Wingdings"/>
              </a:rPr>
              <a:t>  many applications at LHC </a:t>
            </a:r>
            <a:endParaRPr lang="en-US" sz="1600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  <a:p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 </a:t>
            </a:r>
            <a:r>
              <a:rPr lang="en-US" sz="1600" dirty="0" smtClean="0">
                <a:solidFill>
                  <a:srgbClr val="FF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Important: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eRHIC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ideal machine to understand </a:t>
            </a: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             transition form low to high </a:t>
            </a:r>
            <a:r>
              <a:rPr lang="en-US" sz="1600" dirty="0" err="1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k</a:t>
            </a:r>
            <a:r>
              <a:rPr lang="en-US" sz="1600" baseline="-25000" dirty="0" err="1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T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</a:p>
          <a:p>
            <a:r>
              <a:rPr lang="en-US" sz="16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             What are the best observables ?</a:t>
            </a:r>
            <a:endParaRPr lang="en-US" sz="1600" dirty="0">
              <a:solidFill>
                <a:srgbClr val="0000FF"/>
              </a:solidFill>
              <a:latin typeface="Comic Sans MS"/>
              <a:ea typeface="ＭＳ Ｐゴシック" charset="0"/>
              <a:cs typeface="Comic Sans MS"/>
              <a:sym typeface="Wingding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5088" y="4414838"/>
            <a:ext cx="3556868" cy="2441575"/>
            <a:chOff x="5608985" y="3895244"/>
            <a:chExt cx="3556868" cy="2441575"/>
          </a:xfrm>
        </p:grpSpPr>
        <p:pic>
          <p:nvPicPr>
            <p:cNvPr id="8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8985" y="3895244"/>
              <a:ext cx="3263900" cy="2441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Rectangle 14"/>
            <p:cNvSpPr>
              <a:spLocks/>
            </p:cNvSpPr>
            <p:nvPr/>
          </p:nvSpPr>
          <p:spPr bwMode="auto">
            <a:xfrm>
              <a:off x="7095888" y="4341598"/>
              <a:ext cx="2069965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1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shows emerges of a scale Q</a:t>
              </a:r>
              <a:r>
                <a:rPr lang="en-US" sz="1100" baseline="-60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s</a:t>
              </a:r>
              <a:endParaRPr lang="en-US" sz="1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endParaRPr>
            </a:p>
            <a:p>
              <a:r>
                <a:rPr lang="en-US" sz="11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where gluon density saturates</a:t>
              </a: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4683562" y="585528"/>
            <a:ext cx="44622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dirty="0" err="1" smtClean="0">
                <a:solidFill>
                  <a:srgbClr val="0000FF"/>
                </a:solidFill>
              </a:rPr>
              <a:t>eRHIC</a:t>
            </a:r>
            <a:r>
              <a:rPr lang="en-US" dirty="0" smtClean="0">
                <a:solidFill>
                  <a:srgbClr val="0000FF"/>
                </a:solidFill>
              </a:rPr>
              <a:t>:</a:t>
            </a:r>
          </a:p>
          <a:p>
            <a:pPr>
              <a:buClr>
                <a:srgbClr val="0000FF"/>
              </a:buClr>
            </a:pPr>
            <a:r>
              <a:rPr lang="en-US" dirty="0" smtClean="0"/>
              <a:t>large x,Q</a:t>
            </a:r>
            <a:r>
              <a:rPr lang="en-US" baseline="30000" dirty="0" smtClean="0"/>
              <a:t>2</a:t>
            </a:r>
            <a:r>
              <a:rPr lang="en-US" dirty="0" smtClean="0"/>
              <a:t>,p</a:t>
            </a:r>
            <a:r>
              <a:rPr lang="en-US" baseline="-25000" dirty="0" smtClean="0"/>
              <a:t>T</a:t>
            </a:r>
            <a:r>
              <a:rPr lang="en-US" dirty="0" smtClean="0"/>
              <a:t> and z coverage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only place to measure data 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to pin down TMD evolution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only place to 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test theoretical concepts of</a:t>
            </a:r>
          </a:p>
          <a:p>
            <a:pPr>
              <a:buClr>
                <a:srgbClr val="0000FF"/>
              </a:buClr>
            </a:pP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TMD </a:t>
            </a:r>
            <a:r>
              <a:rPr lang="en-US" dirty="0" smtClean="0">
                <a:sym typeface="Wingdings"/>
              </a:rPr>
              <a:t>to </a:t>
            </a:r>
            <a:r>
              <a:rPr lang="en-US" dirty="0" smtClean="0">
                <a:solidFill>
                  <a:srgbClr val="FF00FF"/>
                </a:solidFill>
                <a:sym typeface="Wingdings"/>
              </a:rPr>
              <a:t>collinear TWIST-3 </a:t>
            </a:r>
          </a:p>
          <a:p>
            <a:pPr>
              <a:buClr>
                <a:srgbClr val="0000FF"/>
              </a:buClr>
            </a:pPr>
            <a:r>
              <a:rPr lang="en-US" b="0" dirty="0">
                <a:solidFill>
                  <a:srgbClr val="FF00FF"/>
                </a:solidFill>
              </a:rPr>
              <a:t> </a:t>
            </a:r>
            <a:r>
              <a:rPr lang="en-US" b="0" dirty="0" smtClean="0">
                <a:solidFill>
                  <a:srgbClr val="FF00FF"/>
                </a:solidFill>
              </a:rPr>
              <a:t>   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three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-</a:t>
            </a:r>
            <a:r>
              <a:rPr lang="en-US" dirty="0" err="1">
                <a:solidFill>
                  <a:srgbClr val="FF00FF"/>
                </a:solidFill>
                <a:latin typeface="Comic Sans MS"/>
                <a:cs typeface="Comic Sans MS"/>
              </a:rPr>
              <a:t>parton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 correlation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</a:rPr>
              <a:t>functions</a:t>
            </a:r>
            <a:endParaRPr lang="en-US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grpSp>
        <p:nvGrpSpPr>
          <p:cNvPr id="16" name="Group 69"/>
          <p:cNvGrpSpPr>
            <a:grpSpLocks noChangeAspect="1"/>
          </p:cNvGrpSpPr>
          <p:nvPr/>
        </p:nvGrpSpPr>
        <p:grpSpPr bwMode="auto">
          <a:xfrm>
            <a:off x="6248026" y="2812654"/>
            <a:ext cx="2512675" cy="1523644"/>
            <a:chOff x="1438711" y="4059469"/>
            <a:chExt cx="4187931" cy="2539081"/>
          </a:xfrm>
        </p:grpSpPr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>
              <a:off x="3806631" y="6147349"/>
              <a:ext cx="513857" cy="435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</a:p>
          </p:txBody>
        </p:sp>
        <p:sp>
          <p:nvSpPr>
            <p:cNvPr id="18" name="TextBox 17"/>
            <p:cNvSpPr txBox="1">
              <a:spLocks noChangeArrowheads="1"/>
            </p:cNvSpPr>
            <p:nvPr/>
          </p:nvSpPr>
          <p:spPr bwMode="auto">
            <a:xfrm>
              <a:off x="1438711" y="6144055"/>
              <a:ext cx="842140" cy="435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>
                  <a:solidFill>
                    <a:srgbClr val="FF0000"/>
                  </a:solidFill>
                  <a:latin typeface="Symbol" charset="2"/>
                  <a:ea typeface="Symbol" charset="2"/>
                  <a:cs typeface="Symbol" charset="2"/>
                  <a:sym typeface="Mathematica1" charset="0"/>
                </a:rPr>
                <a:t>L</a:t>
              </a:r>
              <a:r>
                <a:rPr lang="en-US" sz="1100" b="1" baseline="-25000">
                  <a:solidFill>
                    <a:srgbClr val="FF0000"/>
                  </a:solidFill>
                  <a:ea typeface="Comic Sans MS" charset="0"/>
                  <a:cs typeface="Comic Sans MS" charset="0"/>
                  <a:sym typeface="Mathematica1" charset="0"/>
                </a:rPr>
                <a:t>QCD</a:t>
              </a:r>
              <a:endParaRPr lang="en-US" sz="1100" b="1" baseline="-25000">
                <a:solidFill>
                  <a:srgbClr val="FF0000"/>
                </a:solidFill>
                <a:ea typeface="Comic Sans MS" charset="0"/>
                <a:cs typeface="Comic Sans MS" charset="0"/>
              </a:endParaRPr>
            </a:p>
          </p:txBody>
        </p:sp>
        <p:sp>
          <p:nvSpPr>
            <p:cNvPr id="19" name="TextBox 52"/>
            <p:cNvSpPr txBox="1">
              <a:spLocks noChangeArrowheads="1"/>
            </p:cNvSpPr>
            <p:nvPr/>
          </p:nvSpPr>
          <p:spPr bwMode="auto">
            <a:xfrm>
              <a:off x="2595403" y="6149881"/>
              <a:ext cx="991758" cy="435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sz="1100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sz="1100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sz="1100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sz="1100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  <p:sp>
          <p:nvSpPr>
            <p:cNvPr id="20" name="TextBox 20"/>
            <p:cNvSpPr txBox="1">
              <a:spLocks noChangeArrowheads="1"/>
            </p:cNvSpPr>
            <p:nvPr/>
          </p:nvSpPr>
          <p:spPr bwMode="auto">
            <a:xfrm>
              <a:off x="3289106" y="6162589"/>
              <a:ext cx="541983" cy="435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latin typeface="Calibri" charset="0"/>
                </a:rPr>
                <a:t>&lt;&lt;</a:t>
              </a:r>
            </a:p>
          </p:txBody>
        </p:sp>
        <p:sp>
          <p:nvSpPr>
            <p:cNvPr id="21" name="TextBox 21"/>
            <p:cNvSpPr txBox="1">
              <a:spLocks noChangeArrowheads="1"/>
            </p:cNvSpPr>
            <p:nvPr/>
          </p:nvSpPr>
          <p:spPr bwMode="auto">
            <a:xfrm>
              <a:off x="2238219" y="6162589"/>
              <a:ext cx="541983" cy="435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>
                  <a:latin typeface="Calibri" charset="0"/>
                </a:rPr>
                <a:t>&lt;&lt;</a:t>
              </a:r>
            </a:p>
          </p:txBody>
        </p:sp>
        <p:grpSp>
          <p:nvGrpSpPr>
            <p:cNvPr id="22" name="Group 55"/>
            <p:cNvGrpSpPr>
              <a:grpSpLocks noChangeAspect="1"/>
            </p:cNvGrpSpPr>
            <p:nvPr/>
          </p:nvGrpSpPr>
          <p:grpSpPr bwMode="auto">
            <a:xfrm>
              <a:off x="1640646" y="4059469"/>
              <a:ext cx="3064192" cy="2240280"/>
              <a:chOff x="2055813" y="1905000"/>
              <a:chExt cx="5106987" cy="3733800"/>
            </a:xfrm>
          </p:grpSpPr>
          <p:sp>
            <p:nvSpPr>
              <p:cNvPr id="24" name="Rectangle 23"/>
              <p:cNvSpPr/>
              <p:nvPr/>
            </p:nvSpPr>
            <p:spPr bwMode="auto">
              <a:xfrm>
                <a:off x="3429000" y="2133600"/>
                <a:ext cx="3200400" cy="3200400"/>
              </a:xfrm>
              <a:prstGeom prst="rect">
                <a:avLst/>
              </a:prstGeom>
              <a:solidFill>
                <a:srgbClr val="CCFFCC"/>
              </a:solidFill>
              <a:ln>
                <a:headEnd type="none" w="med" len="med"/>
                <a:tailEnd type="none" w="med" len="me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schemeClr val="tx1"/>
                  </a:solidFill>
                  <a:ea typeface="Arial" pitchFamily="28" charset="0"/>
                  <a:cs typeface="Arial" pitchFamily="28" charset="0"/>
                </a:endParaRPr>
              </a:p>
            </p:txBody>
          </p:sp>
          <p:sp>
            <p:nvSpPr>
              <p:cNvPr id="25" name="Rectangle 24"/>
              <p:cNvSpPr>
                <a:spLocks noChangeArrowheads="1"/>
              </p:cNvSpPr>
              <p:nvPr/>
            </p:nvSpPr>
            <p:spPr bwMode="auto">
              <a:xfrm>
                <a:off x="2057400" y="2133600"/>
                <a:ext cx="3124200" cy="3200400"/>
              </a:xfrm>
              <a:prstGeom prst="rect">
                <a:avLst/>
              </a:prstGeom>
              <a:solidFill>
                <a:srgbClr val="66FFFF"/>
              </a:solidFill>
              <a:ln w="9525">
                <a:solidFill>
                  <a:srgbClr val="F9F9F9"/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Rectangle 25"/>
              <p:cNvSpPr>
                <a:spLocks noChangeArrowheads="1"/>
              </p:cNvSpPr>
              <p:nvPr/>
            </p:nvSpPr>
            <p:spPr bwMode="auto">
              <a:xfrm>
                <a:off x="3429000" y="2057400"/>
                <a:ext cx="1752600" cy="3352800"/>
              </a:xfrm>
              <a:prstGeom prst="rect">
                <a:avLst/>
              </a:prstGeom>
              <a:gradFill flip="none" rotWithShape="1">
                <a:gsLst>
                  <a:gs pos="0">
                    <a:srgbClr val="66FFFF"/>
                  </a:gs>
                  <a:gs pos="100000">
                    <a:srgbClr val="CCFFCC"/>
                  </a:gs>
                </a:gsLst>
                <a:path path="circle">
                  <a:fillToRect l="50000" t="50000" r="50000" b="50000"/>
                </a:path>
                <a:tileRect/>
              </a:gradFill>
              <a:ln w="9525">
                <a:solidFill>
                  <a:srgbClr val="C4C4FB"/>
                </a:solidFill>
                <a:miter lim="800000"/>
                <a:headEnd/>
                <a:tailEnd/>
              </a:ln>
              <a:effectLst>
                <a:outerShdw blurRad="63500" dist="20000" dir="5400000" rotWithShape="0">
                  <a:srgbClr val="000000">
                    <a:alpha val="37999"/>
                  </a:srgbClr>
                </a:outerShdw>
              </a:effectLst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latin typeface="+mn-lt"/>
                  <a:ea typeface="+mn-ea"/>
                  <a:cs typeface="+mn-cs"/>
                </a:endParaRPr>
              </a:p>
            </p:txBody>
          </p:sp>
          <p:cxnSp>
            <p:nvCxnSpPr>
              <p:cNvPr id="27" name="Straight Arrow Connector 6"/>
              <p:cNvCxnSpPr>
                <a:cxnSpLocks noChangeShapeType="1"/>
              </p:cNvCxnSpPr>
              <p:nvPr/>
            </p:nvCxnSpPr>
            <p:spPr bwMode="auto">
              <a:xfrm>
                <a:off x="2057400" y="5334000"/>
                <a:ext cx="5105400" cy="1588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cxnSp>
            <p:nvCxnSpPr>
              <p:cNvPr id="28" name="Straight Arrow Connector 60"/>
              <p:cNvCxnSpPr>
                <a:cxnSpLocks noChangeShapeType="1"/>
              </p:cNvCxnSpPr>
              <p:nvPr/>
            </p:nvCxnSpPr>
            <p:spPr bwMode="auto">
              <a:xfrm rot="5400000" flipH="1" flipV="1">
                <a:off x="341313" y="3619500"/>
                <a:ext cx="3430588" cy="1587"/>
              </a:xfrm>
              <a:prstGeom prst="straightConnector1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arrow" w="med" len="med"/>
              </a:ln>
            </p:spPr>
          </p:cxnSp>
          <p:sp>
            <p:nvSpPr>
              <p:cNvPr id="29" name="Freeform 61"/>
              <p:cNvSpPr>
                <a:spLocks noChangeArrowheads="1"/>
              </p:cNvSpPr>
              <p:nvPr/>
            </p:nvSpPr>
            <p:spPr bwMode="auto">
              <a:xfrm>
                <a:off x="2387600" y="2355850"/>
                <a:ext cx="4135438" cy="2598738"/>
              </a:xfrm>
              <a:custGeom>
                <a:avLst/>
                <a:gdLst>
                  <a:gd name="T0" fmla="*/ 0 w 4135272"/>
                  <a:gd name="T1" fmla="*/ 2557777 h 2597623"/>
                  <a:gd name="T2" fmla="*/ 955381 w 4135272"/>
                  <a:gd name="T3" fmla="*/ 113780 h 2597623"/>
                  <a:gd name="T4" fmla="*/ 2306565 w 4135272"/>
                  <a:gd name="T5" fmla="*/ 1875097 h 2597623"/>
                  <a:gd name="T6" fmla="*/ 4135438 w 4135272"/>
                  <a:gd name="T7" fmla="*/ 2598738 h 2597623"/>
                  <a:gd name="T8" fmla="*/ 4135438 w 4135272"/>
                  <a:gd name="T9" fmla="*/ 2598738 h 2597623"/>
                  <a:gd name="T10" fmla="*/ 4135438 w 4135272"/>
                  <a:gd name="T11" fmla="*/ 2598738 h 259762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4135272"/>
                  <a:gd name="T19" fmla="*/ 0 h 2597623"/>
                  <a:gd name="T20" fmla="*/ 4135272 w 4135272"/>
                  <a:gd name="T21" fmla="*/ 2597623 h 2597623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4135272" h="2597623">
                    <a:moveTo>
                      <a:pt x="0" y="2556680"/>
                    </a:moveTo>
                    <a:cubicBezTo>
                      <a:pt x="285465" y="1392071"/>
                      <a:pt x="570931" y="227462"/>
                      <a:pt x="955343" y="113731"/>
                    </a:cubicBezTo>
                    <a:cubicBezTo>
                      <a:pt x="1339755" y="0"/>
                      <a:pt x="1776484" y="1460310"/>
                      <a:pt x="2306472" y="1874292"/>
                    </a:cubicBezTo>
                    <a:cubicBezTo>
                      <a:pt x="2836460" y="2288274"/>
                      <a:pt x="4135272" y="2597623"/>
                      <a:pt x="4135272" y="2597623"/>
                    </a:cubicBezTo>
                  </a:path>
                </a:pathLst>
              </a:custGeom>
              <a:solidFill>
                <a:srgbClr val="E6E6E6"/>
              </a:solidFill>
              <a:ln w="28575">
                <a:solidFill>
                  <a:srgbClr val="0000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alibri" charset="0"/>
                </a:endParaRPr>
              </a:p>
            </p:txBody>
          </p:sp>
          <p:cxnSp>
            <p:nvCxnSpPr>
              <p:cNvPr id="30" name="Straight Connector 62"/>
              <p:cNvCxnSpPr>
                <a:cxnSpLocks noChangeShapeType="1"/>
              </p:cNvCxnSpPr>
              <p:nvPr/>
            </p:nvCxnSpPr>
            <p:spPr bwMode="auto">
              <a:xfrm rot="5400000">
                <a:off x="1601787" y="3808413"/>
                <a:ext cx="3656013" cy="1588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  <p:cxnSp>
            <p:nvCxnSpPr>
              <p:cNvPr id="31" name="Straight Connector 63"/>
              <p:cNvCxnSpPr>
                <a:cxnSpLocks noChangeShapeType="1"/>
              </p:cNvCxnSpPr>
              <p:nvPr/>
            </p:nvCxnSpPr>
            <p:spPr bwMode="auto">
              <a:xfrm rot="16200000" flipH="1">
                <a:off x="3314700" y="3771900"/>
                <a:ext cx="3733800" cy="0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</p:spPr>
          </p:cxnSp>
        </p:grpSp>
        <p:sp>
          <p:nvSpPr>
            <p:cNvPr id="23" name="TextBox 64"/>
            <p:cNvSpPr txBox="1">
              <a:spLocks noChangeArrowheads="1"/>
            </p:cNvSpPr>
            <p:nvPr/>
          </p:nvSpPr>
          <p:spPr bwMode="auto">
            <a:xfrm>
              <a:off x="4634884" y="5939823"/>
              <a:ext cx="991758" cy="4359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100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Q</a:t>
              </a:r>
              <a:r>
                <a:rPr lang="en-US" sz="1100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r>
                <a:rPr lang="en-US" sz="1100" b="1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/P</a:t>
              </a:r>
              <a:r>
                <a:rPr lang="en-US" sz="1100" b="1" baseline="-25000" dirty="0" smtClean="0">
                  <a:solidFill>
                    <a:srgbClr val="1818FF"/>
                  </a:solidFill>
                  <a:latin typeface="Comic Sans MS" charset="0"/>
                  <a:ea typeface="Comic Sans MS" charset="0"/>
                  <a:cs typeface="Comic Sans MS" charset="0"/>
                </a:rPr>
                <a:t>T</a:t>
              </a:r>
              <a:endParaRPr lang="en-US" sz="1100" b="1" baseline="-25000" dirty="0">
                <a:solidFill>
                  <a:srgbClr val="1818FF"/>
                </a:solidFill>
                <a:latin typeface="Comic Sans MS" charset="0"/>
                <a:ea typeface="Comic Sans MS" charset="0"/>
                <a:cs typeface="Comic Sans MS" charset="0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8035246" y="2922985"/>
            <a:ext cx="966931" cy="707886"/>
          </a:xfrm>
          <a:prstGeom prst="rect">
            <a:avLst/>
          </a:prstGeom>
          <a:noFill/>
          <a:ln w="12700">
            <a:solidFill>
              <a:srgbClr val="CCFFCC"/>
            </a:solidFill>
          </a:ln>
          <a:effectLst>
            <a:glow rad="101600">
              <a:srgbClr val="CCFFCC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latin typeface="Comic Sans MS"/>
                <a:ea typeface="+mn-ea"/>
                <a:cs typeface="Comic Sans MS"/>
              </a:rPr>
              <a:t>Collinear</a:t>
            </a:r>
            <a:endParaRPr lang="en-US" sz="1000" b="1" dirty="0">
              <a:latin typeface="Comic Sans MS"/>
              <a:ea typeface="+mn-ea"/>
              <a:cs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>
                <a:latin typeface="Comic Sans MS"/>
                <a:ea typeface="+mn-ea"/>
                <a:cs typeface="Comic Sans MS"/>
              </a:rPr>
              <a:t>T</a:t>
            </a:r>
            <a:r>
              <a:rPr lang="en-US" sz="1000" b="1" dirty="0" smtClean="0">
                <a:latin typeface="Comic Sans MS"/>
                <a:ea typeface="+mn-ea"/>
                <a:cs typeface="Comic Sans MS"/>
              </a:rPr>
              <a:t>wist</a:t>
            </a:r>
            <a:r>
              <a:rPr lang="en-US" sz="1000" b="1" dirty="0">
                <a:latin typeface="Comic Sans MS"/>
                <a:ea typeface="+mn-ea"/>
                <a:cs typeface="Comic Sans MS"/>
              </a:rPr>
              <a:t>-</a:t>
            </a:r>
            <a:r>
              <a:rPr lang="en-US" sz="1000" b="1" dirty="0" smtClean="0">
                <a:latin typeface="Comic Sans MS"/>
                <a:ea typeface="+mn-ea"/>
                <a:cs typeface="Comic Sans MS"/>
              </a:rPr>
              <a:t>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latin typeface="Comic Sans MS"/>
                <a:ea typeface="+mn-ea"/>
                <a:cs typeface="Comic Sans MS"/>
              </a:rPr>
              <a:t>Q,Q</a:t>
            </a:r>
            <a:r>
              <a:rPr lang="en-US" sz="1000" b="1" baseline="-25000" dirty="0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000" b="1" dirty="0" smtClean="0">
                <a:latin typeface="Comic Sans MS"/>
                <a:ea typeface="+mn-ea"/>
                <a:cs typeface="Comic Sans MS"/>
              </a:rPr>
              <a:t>&gt;&gt;</a:t>
            </a:r>
            <a:r>
              <a:rPr lang="en-US" sz="1000" b="1" dirty="0" smtClean="0">
                <a:latin typeface="Symbol" charset="2"/>
                <a:ea typeface="+mn-ea"/>
                <a:cs typeface="Symbol" charset="2"/>
              </a:rPr>
              <a:t>L</a:t>
            </a:r>
            <a:r>
              <a:rPr lang="en-US" sz="1000" b="1" baseline="-25000" dirty="0" smtClean="0">
                <a:latin typeface="Comic Sans MS"/>
                <a:ea typeface="+mn-ea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err="1" smtClean="0">
                <a:latin typeface="Comic Sans MS"/>
                <a:ea typeface="+mn-ea"/>
                <a:cs typeface="Comic Sans MS"/>
              </a:rPr>
              <a:t>p</a:t>
            </a:r>
            <a:r>
              <a:rPr lang="en-US" sz="1000" b="1" baseline="-25000" dirty="0" err="1" smtClean="0">
                <a:latin typeface="Comic Sans MS"/>
                <a:ea typeface="+mn-ea"/>
                <a:cs typeface="Comic Sans MS"/>
              </a:rPr>
              <a:t>T</a:t>
            </a:r>
            <a:r>
              <a:rPr lang="en-US" sz="1000" b="1" dirty="0" err="1" smtClean="0">
                <a:latin typeface="Comic Sans MS"/>
                <a:ea typeface="+mn-ea"/>
                <a:cs typeface="Comic Sans MS"/>
              </a:rPr>
              <a:t>~Q</a:t>
            </a:r>
            <a:endParaRPr lang="en-US" sz="1000" b="1" dirty="0">
              <a:latin typeface="Comic Sans MS"/>
              <a:ea typeface="+mn-ea"/>
              <a:cs typeface="Comic Sans M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38533" y="2977560"/>
            <a:ext cx="1059533" cy="553998"/>
          </a:xfrm>
          <a:prstGeom prst="rect">
            <a:avLst/>
          </a:prstGeom>
          <a:noFill/>
          <a:ln w="12700">
            <a:solidFill>
              <a:srgbClr val="66CCFF"/>
            </a:solidFill>
          </a:ln>
          <a:effectLst>
            <a:glow rad="101600">
              <a:srgbClr val="66CCFF">
                <a:alpha val="75000"/>
              </a:srgbClr>
            </a:glow>
          </a:effec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latin typeface="Comic Sans MS"/>
                <a:ea typeface="+mn-ea"/>
                <a:cs typeface="Comic Sans MS"/>
              </a:rPr>
              <a:t>TMD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latin typeface="Comic Sans MS"/>
                <a:cs typeface="Comic Sans MS"/>
              </a:rPr>
              <a:t>Q&gt;&gt;Q</a:t>
            </a:r>
            <a:r>
              <a:rPr lang="en-US" sz="1000" b="1" baseline="-25000" dirty="0" smtClean="0">
                <a:latin typeface="Comic Sans MS"/>
                <a:cs typeface="Comic Sans MS"/>
              </a:rPr>
              <a:t>T</a:t>
            </a:r>
            <a:r>
              <a:rPr lang="en-US" sz="1000" b="1" dirty="0" smtClean="0">
                <a:latin typeface="Comic Sans MS"/>
                <a:cs typeface="Comic Sans MS"/>
              </a:rPr>
              <a:t>&gt;=</a:t>
            </a:r>
            <a:r>
              <a:rPr lang="en-US" sz="1000" b="1" dirty="0" smtClean="0">
                <a:latin typeface="Symbol" charset="2"/>
                <a:cs typeface="Symbol" charset="2"/>
              </a:rPr>
              <a:t>L</a:t>
            </a:r>
            <a:r>
              <a:rPr lang="en-US" sz="1000" b="1" baseline="-25000" dirty="0" smtClean="0">
                <a:latin typeface="Comic Sans MS"/>
                <a:cs typeface="Comic Sans MS"/>
              </a:rPr>
              <a:t>QCD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 smtClean="0">
                <a:latin typeface="Comic Sans MS"/>
                <a:cs typeface="Comic Sans MS"/>
              </a:rPr>
              <a:t>Q&gt;&gt;</a:t>
            </a:r>
            <a:r>
              <a:rPr lang="en-US" sz="1000" b="1" dirty="0" err="1" smtClean="0">
                <a:latin typeface="Comic Sans MS"/>
                <a:cs typeface="Comic Sans MS"/>
              </a:rPr>
              <a:t>p</a:t>
            </a:r>
            <a:r>
              <a:rPr lang="en-US" sz="1000" b="1" baseline="-25000" dirty="0" err="1" smtClean="0">
                <a:latin typeface="Comic Sans MS"/>
                <a:cs typeface="Comic Sans MS"/>
              </a:rPr>
              <a:t>T</a:t>
            </a:r>
            <a:endParaRPr lang="en-US" sz="1000" b="1" baseline="-25000" dirty="0" smtClean="0">
              <a:latin typeface="Comic Sans MS"/>
              <a:cs typeface="Comic Sans MS"/>
            </a:endParaRP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8687974"/>
              </p:ext>
            </p:extLst>
          </p:nvPr>
        </p:nvGraphicFramePr>
        <p:xfrm>
          <a:off x="5598585" y="4349753"/>
          <a:ext cx="3144751" cy="507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14" name="Equation" r:id="rId5" imgW="4953000" imgH="800100" progId="Equation.DSMT4">
                  <p:embed/>
                </p:oleObj>
              </mc:Choice>
              <mc:Fallback>
                <p:oleObj name="Equation" r:id="rId5" imgW="4953000" imgH="8001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98585" y="4349753"/>
                        <a:ext cx="3144751" cy="507998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9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latin typeface="Comic Sans MS"/>
                <a:ea typeface="MS PGothic" pitchFamily="34" charset="-128"/>
                <a:cs typeface="Comic Sans MS"/>
              </a:rPr>
              <a:t>TMD</a:t>
            </a:r>
            <a:r>
              <a:rPr lang="en-US" altLang="ja-JP" cap="none" dirty="0" smtClean="0">
                <a:latin typeface="Comic Sans MS"/>
                <a:ea typeface="MS PGothic" pitchFamily="34" charset="-128"/>
                <a:cs typeface="Comic Sans MS"/>
              </a:rPr>
              <a:t>s</a:t>
            </a:r>
            <a:r>
              <a:rPr lang="en-US" altLang="ja-JP" dirty="0" smtClean="0">
                <a:latin typeface="Comic Sans MS"/>
                <a:ea typeface="MS PGothic" pitchFamily="34" charset="-128"/>
                <a:cs typeface="Comic Sans MS"/>
              </a:rPr>
              <a:t> @ </a:t>
            </a:r>
            <a:r>
              <a:rPr lang="en-US" altLang="ja-JP" dirty="0">
                <a:latin typeface="Comic Sans MS"/>
                <a:ea typeface="MS PGothic" pitchFamily="34" charset="-128"/>
                <a:cs typeface="Comic Sans MS"/>
              </a:rPr>
              <a:t>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9" y="1260593"/>
            <a:ext cx="7380821" cy="5343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6166"/>
            <a:ext cx="3826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Sivers</a:t>
            </a:r>
            <a:r>
              <a:rPr lang="en-US" dirty="0" smtClean="0"/>
              <a:t> asymmetry for 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+:</a:t>
            </a:r>
          </a:p>
          <a:p>
            <a:r>
              <a:rPr lang="en-US" dirty="0" smtClean="0"/>
              <a:t>√s=</a:t>
            </a:r>
            <a:r>
              <a:rPr lang="en-US" dirty="0" smtClean="0">
                <a:solidFill>
                  <a:srgbClr val="0000FF"/>
                </a:solidFill>
              </a:rPr>
              <a:t>140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smtClean="0"/>
              <a:t>/ 45 </a:t>
            </a:r>
            <a:r>
              <a:rPr lang="en-US" dirty="0" err="1" smtClean="0"/>
              <a:t>GeV</a:t>
            </a:r>
            <a:r>
              <a:rPr lang="en-US" dirty="0" smtClean="0"/>
              <a:t> / </a:t>
            </a:r>
            <a:r>
              <a:rPr lang="en-US" dirty="0" smtClean="0">
                <a:solidFill>
                  <a:srgbClr val="FF0000"/>
                </a:solidFill>
              </a:rPr>
              <a:t>15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5074" y="5947824"/>
            <a:ext cx="30864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Other quarks look similar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W</a:t>
            </a:r>
            <a:r>
              <a:rPr lang="en-US" dirty="0" smtClean="0">
                <a:solidFill>
                  <a:srgbClr val="0000FF"/>
                </a:solidFill>
              </a:rPr>
              <a:t>hat about the gluon ?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6415" y="630774"/>
            <a:ext cx="4333875" cy="5496972"/>
            <a:chOff x="548744" y="-1481655"/>
            <a:chExt cx="4333875" cy="54969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744" y="1043517"/>
              <a:ext cx="4333875" cy="2971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56818" y="-1481655"/>
              <a:ext cx="28121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 smtClean="0"/>
                <a:t>Sivers</a:t>
              </a:r>
              <a:r>
                <a:rPr lang="en-US" sz="1400" dirty="0" smtClean="0"/>
                <a:t> </a:t>
              </a:r>
              <a:r>
                <a:rPr lang="en-US" sz="1400" dirty="0" err="1" smtClean="0"/>
                <a:t>fct</a:t>
              </a:r>
              <a:r>
                <a:rPr lang="en-US" sz="1400" dirty="0" smtClean="0"/>
                <a:t>. before and after</a:t>
              </a:r>
              <a:endParaRPr lang="en-US" sz="1400" dirty="0"/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  <p:pic>
        <p:nvPicPr>
          <p:cNvPr id="15" name="Picture 14" descr="sivers_function_eic_5x100_u_2012_pippim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0"/>
          <a:stretch/>
        </p:blipFill>
        <p:spPr>
          <a:xfrm>
            <a:off x="0" y="685386"/>
            <a:ext cx="4462780" cy="2521361"/>
          </a:xfrm>
          <a:prstGeom prst="rect">
            <a:avLst/>
          </a:prstGeom>
        </p:spPr>
      </p:pic>
      <p:pic>
        <p:nvPicPr>
          <p:cNvPr id="16" name="Picture 15" descr="tmd_profile_final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40" y="560273"/>
            <a:ext cx="4267200" cy="29337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179" y="4500848"/>
            <a:ext cx="3978805" cy="20381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467017" y="3658140"/>
            <a:ext cx="3467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viewed as </a:t>
            </a:r>
            <a:r>
              <a:rPr lang="en-US" dirty="0" err="1" smtClean="0"/>
              <a:t>parton</a:t>
            </a:r>
            <a:r>
              <a:rPr lang="en-US" dirty="0" smtClean="0"/>
              <a:t> flow</a:t>
            </a:r>
          </a:p>
          <a:p>
            <a:r>
              <a:rPr lang="en-US" dirty="0" smtClean="0"/>
              <a:t>inside nucleus</a:t>
            </a:r>
          </a:p>
        </p:txBody>
      </p:sp>
      <p:sp>
        <p:nvSpPr>
          <p:cNvPr id="19" name="AutoShape 49"/>
          <p:cNvSpPr>
            <a:spLocks noChangeArrowheads="1"/>
          </p:cNvSpPr>
          <p:nvPr/>
        </p:nvSpPr>
        <p:spPr bwMode="auto">
          <a:xfrm>
            <a:off x="4627235" y="3834804"/>
            <a:ext cx="809839" cy="42429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88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4980" y="0"/>
            <a:ext cx="9778980" cy="609600"/>
          </a:xfrm>
        </p:spPr>
        <p:txBody>
          <a:bodyPr/>
          <a:lstStyle/>
          <a:p>
            <a:r>
              <a:rPr lang="en-US" dirty="0" smtClean="0"/>
              <a:t>Generalized Parton Distributions (GPD</a:t>
            </a:r>
            <a:r>
              <a:rPr lang="en-US" cap="none" dirty="0" smtClean="0"/>
              <a:t>s)</a:t>
            </a:r>
            <a:endParaRPr lang="en-US" cap="non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quark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55" y="3760065"/>
            <a:ext cx="6175286" cy="3097935"/>
          </a:xfrm>
          <a:prstGeom prst="rect">
            <a:avLst/>
          </a:prstGeom>
        </p:spPr>
      </p:pic>
      <p:pic>
        <p:nvPicPr>
          <p:cNvPr id="7" name="Picture 6" descr="gpd_cars2-thum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97"/>
            <a:ext cx="5943600" cy="224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3255" y="3021873"/>
            <a:ext cx="54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or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26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 smtClean="0"/>
              <a:t>Beyond form factors and PDF</a:t>
            </a:r>
            <a:r>
              <a:rPr lang="en-US" sz="2400" cap="none" dirty="0" smtClean="0"/>
              <a:t>s</a:t>
            </a:r>
            <a:endParaRPr lang="en-US" sz="2400" cap="none" dirty="0"/>
          </a:p>
        </p:txBody>
      </p:sp>
      <p:sp>
        <p:nvSpPr>
          <p:cNvPr id="2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479CE-04EB-DA40-95B2-55F1030D4E53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858114" name="Rectangle 2"/>
          <p:cNvSpPr>
            <a:spLocks noChangeArrowheads="1"/>
          </p:cNvSpPr>
          <p:nvPr/>
        </p:nvSpPr>
        <p:spPr bwMode="auto">
          <a:xfrm>
            <a:off x="1143000" y="52388"/>
            <a:ext cx="6907213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sp>
        <p:nvSpPr>
          <p:cNvPr id="858115" name="Text Box 3"/>
          <p:cNvSpPr txBox="1">
            <a:spLocks noChangeArrowheads="1"/>
          </p:cNvSpPr>
          <p:nvPr/>
        </p:nvSpPr>
        <p:spPr bwMode="auto">
          <a:xfrm>
            <a:off x="2046194" y="460378"/>
            <a:ext cx="50088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Generalized </a:t>
            </a:r>
            <a:r>
              <a:rPr lang="en-US" sz="2400" b="1" dirty="0">
                <a:solidFill>
                  <a:srgbClr val="FF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Parton Distributions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04800" y="1062574"/>
            <a:ext cx="2362200" cy="4411663"/>
            <a:chOff x="288" y="720"/>
            <a:chExt cx="1488" cy="2779"/>
          </a:xfrm>
        </p:grpSpPr>
        <p:sp>
          <p:nvSpPr>
            <p:cNvPr id="858117" name="Rectangle 5"/>
            <p:cNvSpPr>
              <a:spLocks noChangeArrowheads="1"/>
            </p:cNvSpPr>
            <p:nvPr/>
          </p:nvSpPr>
          <p:spPr bwMode="auto">
            <a:xfrm>
              <a:off x="432" y="720"/>
              <a:ext cx="1200" cy="196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sp>
          <p:nvSpPr>
            <p:cNvPr id="858118" name="Text Box 6"/>
            <p:cNvSpPr txBox="1">
              <a:spLocks noChangeArrowheads="1"/>
            </p:cNvSpPr>
            <p:nvPr/>
          </p:nvSpPr>
          <p:spPr bwMode="auto">
            <a:xfrm>
              <a:off x="288" y="2976"/>
              <a:ext cx="1488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Proton form factors, </a:t>
              </a:r>
              <a:r>
                <a:rPr lang="en-US" sz="1600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transverse 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charge &amp; current densities</a:t>
              </a:r>
            </a:p>
          </p:txBody>
        </p:sp>
        <p:pic>
          <p:nvPicPr>
            <p:cNvPr id="858119" name="Picture 7" descr="fig02-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0" y="816"/>
              <a:ext cx="1065" cy="1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6705601" y="1062574"/>
            <a:ext cx="2236788" cy="4886325"/>
            <a:chOff x="4080" y="720"/>
            <a:chExt cx="1409" cy="3078"/>
          </a:xfrm>
        </p:grpSpPr>
        <p:sp>
          <p:nvSpPr>
            <p:cNvPr id="858121" name="Rectangle 9"/>
            <p:cNvSpPr>
              <a:spLocks noChangeArrowheads="1"/>
            </p:cNvSpPr>
            <p:nvPr/>
          </p:nvSpPr>
          <p:spPr bwMode="auto">
            <a:xfrm>
              <a:off x="4080" y="720"/>
              <a:ext cx="1248" cy="216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400" b="0" i="0">
                <a:solidFill>
                  <a:schemeClr val="hlink"/>
                </a:solidFill>
                <a:effectLst/>
              </a:endParaRPr>
            </a:p>
          </p:txBody>
        </p:sp>
        <p:sp>
          <p:nvSpPr>
            <p:cNvPr id="858122" name="Text Box 10"/>
            <p:cNvSpPr txBox="1">
              <a:spLocks noChangeArrowheads="1"/>
            </p:cNvSpPr>
            <p:nvPr/>
          </p:nvSpPr>
          <p:spPr bwMode="auto">
            <a:xfrm>
              <a:off x="4080" y="3119"/>
              <a:ext cx="1409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Structure functions,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quark </a:t>
              </a:r>
              <a:r>
                <a:rPr lang="en-US" sz="1600" b="1" dirty="0">
                  <a:solidFill>
                    <a:srgbClr val="7EE02C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longitudinal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momentum &amp; </a:t>
              </a:r>
              <a:r>
                <a:rPr lang="en-US" sz="1600" b="1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helicity</a:t>
              </a:r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 </a:t>
              </a:r>
            </a:p>
            <a:p>
              <a:r>
                <a:rPr lang="en-US" sz="16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/>
                  <a:cs typeface="Comic Sans MS"/>
                </a:rPr>
                <a:t>distributions</a:t>
              </a:r>
            </a:p>
          </p:txBody>
        </p:sp>
        <p:pic>
          <p:nvPicPr>
            <p:cNvPr id="858123" name="Picture 11" descr="fig02-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158" y="816"/>
              <a:ext cx="1074" cy="1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8125" name="AutoShape 13"/>
          <p:cNvSpPr>
            <a:spLocks noChangeArrowheads="1"/>
          </p:cNvSpPr>
          <p:nvPr/>
        </p:nvSpPr>
        <p:spPr bwMode="auto">
          <a:xfrm rot="1611983">
            <a:off x="2133600" y="2534187"/>
            <a:ext cx="1092200" cy="509588"/>
          </a:xfrm>
          <a:prstGeom prst="rightArrow">
            <a:avLst>
              <a:gd name="adj1" fmla="val 50000"/>
              <a:gd name="adj2" fmla="val 53583"/>
            </a:avLst>
          </a:prstGeom>
          <a:solidFill>
            <a:srgbClr val="F4FC4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grpSp>
        <p:nvGrpSpPr>
          <p:cNvPr id="4" name="Group 27"/>
          <p:cNvGrpSpPr/>
          <p:nvPr/>
        </p:nvGrpSpPr>
        <p:grpSpPr>
          <a:xfrm>
            <a:off x="3292475" y="1291174"/>
            <a:ext cx="2514600" cy="3703638"/>
            <a:chOff x="3292475" y="1524000"/>
            <a:chExt cx="2514600" cy="3703638"/>
          </a:xfrm>
        </p:grpSpPr>
        <p:sp>
          <p:nvSpPr>
            <p:cNvPr id="858126" name="Rectangle 14"/>
            <p:cNvSpPr>
              <a:spLocks noChangeArrowheads="1"/>
            </p:cNvSpPr>
            <p:nvPr/>
          </p:nvSpPr>
          <p:spPr bwMode="auto">
            <a:xfrm>
              <a:off x="3292475" y="1524000"/>
              <a:ext cx="2514600" cy="3703638"/>
            </a:xfrm>
            <a:prstGeom prst="rect">
              <a:avLst/>
            </a:prstGeom>
            <a:solidFill>
              <a:srgbClr val="F2FC24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2400" b="0" i="0">
                <a:solidFill>
                  <a:schemeClr val="tx1"/>
                </a:solidFill>
                <a:effectLst/>
              </a:endParaRPr>
            </a:p>
          </p:txBody>
        </p:sp>
        <p:pic>
          <p:nvPicPr>
            <p:cNvPr id="858127" name="Picture 15" descr="fig02-3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419475" y="1743075"/>
              <a:ext cx="2252663" cy="3267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58128" name="AutoShape 16"/>
          <p:cNvSpPr>
            <a:spLocks noChangeArrowheads="1"/>
          </p:cNvSpPr>
          <p:nvPr/>
        </p:nvSpPr>
        <p:spPr bwMode="auto">
          <a:xfrm rot="19816077">
            <a:off x="5783263" y="2688174"/>
            <a:ext cx="1087438" cy="508000"/>
          </a:xfrm>
          <a:prstGeom prst="leftArrow">
            <a:avLst>
              <a:gd name="adj1" fmla="val 50000"/>
              <a:gd name="adj2" fmla="val 53516"/>
            </a:avLst>
          </a:prstGeom>
          <a:solidFill>
            <a:srgbClr val="F4FC4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sz="2400" b="0" i="0">
              <a:solidFill>
                <a:schemeClr val="tx1"/>
              </a:solidFill>
              <a:effectLst/>
            </a:endParaRP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2528913" y="602195"/>
            <a:ext cx="3779838" cy="528309"/>
            <a:chOff x="1641" y="209"/>
            <a:chExt cx="2381" cy="322"/>
          </a:xfrm>
        </p:grpSpPr>
        <p:sp>
          <p:nvSpPr>
            <p:cNvPr id="858130" name="Text Box 18"/>
            <p:cNvSpPr txBox="1">
              <a:spLocks noChangeArrowheads="1"/>
            </p:cNvSpPr>
            <p:nvPr/>
          </p:nvSpPr>
          <p:spPr bwMode="auto">
            <a:xfrm>
              <a:off x="1641" y="362"/>
              <a:ext cx="2381" cy="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X. </a:t>
              </a:r>
              <a:r>
                <a:rPr lang="en-US" sz="12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Ji</a:t>
              </a:r>
              <a:r>
                <a:rPr lang="en-US" sz="12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,  D. Mueller, A. </a:t>
              </a:r>
              <a:r>
                <a:rPr lang="en-US" sz="1200" i="0" dirty="0" err="1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Radyushkin</a:t>
              </a:r>
              <a:r>
                <a:rPr lang="en-US" sz="1200" i="0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 (1994-1997)</a:t>
              </a:r>
            </a:p>
          </p:txBody>
        </p:sp>
        <p:sp>
          <p:nvSpPr>
            <p:cNvPr id="858131" name="Text Box 19"/>
            <p:cNvSpPr txBox="1">
              <a:spLocks noChangeArrowheads="1"/>
            </p:cNvSpPr>
            <p:nvPr/>
          </p:nvSpPr>
          <p:spPr bwMode="auto">
            <a:xfrm>
              <a:off x="2220" y="209"/>
              <a:ext cx="116" cy="2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endParaRPr lang="en-US" sz="2400" i="0">
                <a:solidFill>
                  <a:schemeClr val="tx1"/>
                </a:solidFill>
                <a:effectLst/>
              </a:endParaRPr>
            </a:p>
          </p:txBody>
        </p:sp>
      </p:grpSp>
      <p:sp>
        <p:nvSpPr>
          <p:cNvPr id="858132" name="Text Box 20"/>
          <p:cNvSpPr txBox="1">
            <a:spLocks noChangeArrowheads="1"/>
          </p:cNvSpPr>
          <p:nvPr/>
        </p:nvSpPr>
        <p:spPr bwMode="auto">
          <a:xfrm>
            <a:off x="3048000" y="5145624"/>
            <a:ext cx="295986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Correlated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quark momentum </a:t>
            </a:r>
          </a:p>
          <a:p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and </a:t>
            </a:r>
            <a:r>
              <a:rPr lang="en-US" sz="16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helicity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 distributions in </a:t>
            </a:r>
          </a:p>
          <a:p>
            <a:r>
              <a:rPr lang="en-US" sz="1600" b="1" dirty="0">
                <a:solidFill>
                  <a:srgbClr val="CC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transverse space </a:t>
            </a:r>
            <a:r>
              <a:rPr 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- </a:t>
            </a:r>
            <a:r>
              <a:rPr lang="en-US" sz="1600" b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</a:rPr>
              <a:t>GPDs</a:t>
            </a:r>
            <a:endParaRPr lang="en-US" sz="1600" b="1" dirty="0"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31752" y="5888089"/>
            <a:ext cx="9166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way to 3d imaging of the proton and the orbital angular momentum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q</a:t>
            </a:r>
            <a:r>
              <a:rPr lang="en-US" dirty="0" smtClean="0"/>
              <a:t> &amp; </a:t>
            </a:r>
            <a:r>
              <a:rPr lang="en-US" i="1" dirty="0" err="1" smtClean="0"/>
              <a:t>L</a:t>
            </a:r>
            <a:r>
              <a:rPr lang="en-US" i="1" baseline="-25000" dirty="0" err="1" smtClean="0"/>
              <a:t>g</a:t>
            </a:r>
            <a:endParaRPr lang="en-US" i="1" baseline="-25000" dirty="0"/>
          </a:p>
        </p:txBody>
      </p:sp>
      <p:sp>
        <p:nvSpPr>
          <p:cNvPr id="28" name="TextBox 27"/>
          <p:cNvSpPr txBox="1"/>
          <p:nvPr/>
        </p:nvSpPr>
        <p:spPr>
          <a:xfrm>
            <a:off x="2260912" y="6211669"/>
            <a:ext cx="46311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Constrained through exclusive reactions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840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58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58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58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5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5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8125" grpId="0" animBg="1"/>
      <p:bldP spid="858128" grpId="0" animBg="1"/>
      <p:bldP spid="858132" grpId="0"/>
      <p:bldP spid="26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t-X20x25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" b="9359"/>
          <a:stretch/>
        </p:blipFill>
        <p:spPr>
          <a:xfrm>
            <a:off x="253986" y="2899833"/>
            <a:ext cx="7741920" cy="3718597"/>
          </a:xfrm>
          <a:prstGeom prst="rect">
            <a:avLst/>
          </a:prstGeom>
        </p:spPr>
      </p:pic>
      <p:grpSp>
        <p:nvGrpSpPr>
          <p:cNvPr id="2" name="Group 23"/>
          <p:cNvGrpSpPr/>
          <p:nvPr/>
        </p:nvGrpSpPr>
        <p:grpSpPr>
          <a:xfrm>
            <a:off x="3290364" y="439925"/>
            <a:ext cx="4764160" cy="1477328"/>
            <a:chOff x="5873080" y="5954183"/>
            <a:chExt cx="4764160" cy="1477328"/>
          </a:xfrm>
        </p:grpSpPr>
        <p:sp>
          <p:nvSpPr>
            <p:cNvPr id="27" name="TextBox 26"/>
            <p:cNvSpPr txBox="1"/>
            <p:nvPr/>
          </p:nvSpPr>
          <p:spPr>
            <a:xfrm>
              <a:off x="6293871" y="5954183"/>
              <a:ext cx="4343369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DVCS</a:t>
              </a:r>
              <a:r>
                <a:rPr lang="en-US" b="1" dirty="0" smtClean="0">
                  <a:solidFill>
                    <a:srgbClr val="0000FF"/>
                  </a:solidFill>
                  <a:latin typeface="Comic Sans MS"/>
                  <a:cs typeface="Comic Sans MS"/>
                </a:rPr>
                <a:t>:</a:t>
              </a:r>
              <a:r>
                <a:rPr lang="en-US" b="1" dirty="0" smtClean="0">
                  <a:latin typeface="Comic Sans MS"/>
                  <a:cs typeface="Comic Sans MS"/>
                </a:rPr>
                <a:t> Golden channel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 </a:t>
              </a:r>
              <a:r>
                <a:rPr lang="en-US" dirty="0" smtClean="0">
                  <a:latin typeface="Comic Sans MS"/>
                  <a:cs typeface="Comic Sans MS"/>
                </a:rPr>
                <a:t>       theoretically clean </a:t>
              </a:r>
            </a:p>
            <a:p>
              <a:r>
                <a:rPr lang="en-US" b="1" dirty="0">
                  <a:latin typeface="Comic Sans MS"/>
                  <a:cs typeface="Comic Sans MS"/>
                </a:rPr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       wide range of observables 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 </a:t>
              </a:r>
              <a:r>
                <a:rPr lang="en-US" dirty="0" smtClean="0">
                  <a:latin typeface="Comic Sans MS"/>
                  <a:cs typeface="Comic Sans MS"/>
                </a:rPr>
                <a:t>       </a:t>
              </a:r>
              <a:r>
                <a:rPr lang="en-US" b="1" dirty="0" smtClean="0">
                  <a:latin typeface="Comic Sans MS"/>
                  <a:cs typeface="Comic Sans MS"/>
                </a:rPr>
                <a:t>(</a:t>
              </a:r>
              <a:r>
                <a:rPr lang="en-US" b="1" dirty="0" smtClean="0">
                  <a:latin typeface="Symbol" charset="2"/>
                  <a:cs typeface="Symbol" charset="2"/>
                </a:rPr>
                <a:t>s</a:t>
              </a:r>
              <a:r>
                <a:rPr lang="en-US" b="1" dirty="0" smtClean="0">
                  <a:latin typeface="Comic Sans MS"/>
                  <a:cs typeface="Comic Sans MS"/>
                </a:rPr>
                <a:t>, A</a:t>
              </a:r>
              <a:r>
                <a:rPr lang="en-US" b="1" baseline="-25000" dirty="0" smtClean="0">
                  <a:latin typeface="Comic Sans MS"/>
                  <a:cs typeface="Comic Sans MS"/>
                </a:rPr>
                <a:t>UT</a:t>
              </a:r>
              <a:r>
                <a:rPr lang="en-US" b="1" dirty="0" smtClean="0">
                  <a:latin typeface="Comic Sans MS"/>
                  <a:cs typeface="Comic Sans MS"/>
                </a:rPr>
                <a:t>, A</a:t>
              </a:r>
              <a:r>
                <a:rPr lang="en-US" b="1" baseline="-25000" dirty="0" smtClean="0">
                  <a:latin typeface="Comic Sans MS"/>
                  <a:cs typeface="Comic Sans MS"/>
                </a:rPr>
                <a:t>LU</a:t>
              </a:r>
              <a:r>
                <a:rPr lang="en-US" b="1" dirty="0" smtClean="0">
                  <a:latin typeface="Comic Sans MS"/>
                  <a:cs typeface="Comic Sans MS"/>
                </a:rPr>
                <a:t>, A</a:t>
              </a:r>
              <a:r>
                <a:rPr lang="en-US" b="1" baseline="-25000" dirty="0" smtClean="0">
                  <a:latin typeface="Comic Sans MS"/>
                  <a:cs typeface="Comic Sans MS"/>
                </a:rPr>
                <a:t>UL</a:t>
              </a:r>
              <a:r>
                <a:rPr lang="en-US" b="1" dirty="0" smtClean="0">
                  <a:latin typeface="Comic Sans MS"/>
                  <a:cs typeface="Comic Sans MS"/>
                </a:rPr>
                <a:t>, A</a:t>
              </a:r>
              <a:r>
                <a:rPr lang="en-US" b="1" baseline="-25000" dirty="0" smtClean="0">
                  <a:latin typeface="Comic Sans MS"/>
                  <a:cs typeface="Comic Sans MS"/>
                </a:rPr>
                <a:t>C</a:t>
              </a:r>
              <a:r>
                <a:rPr lang="en-US" dirty="0" smtClean="0">
                  <a:latin typeface="Comic Sans MS"/>
                  <a:cs typeface="Comic Sans MS"/>
                </a:rPr>
                <a:t>)</a:t>
              </a:r>
            </a:p>
            <a:p>
              <a:r>
                <a:rPr lang="en-US" b="1" dirty="0">
                  <a:latin typeface="Comic Sans MS"/>
                  <a:cs typeface="Comic Sans MS"/>
                </a:rPr>
                <a:t> </a:t>
              </a:r>
              <a:r>
                <a:rPr lang="en-US" b="1" dirty="0" smtClean="0">
                  <a:latin typeface="Comic Sans MS"/>
                  <a:cs typeface="Comic Sans MS"/>
                </a:rPr>
                <a:t>       to disentangle </a:t>
              </a:r>
              <a:r>
                <a:rPr lang="en-US" dirty="0" smtClean="0">
                  <a:latin typeface="Comic Sans MS"/>
                  <a:cs typeface="Comic Sans MS"/>
                </a:rPr>
                <a:t>different GPDs</a:t>
              </a: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11280543"/>
                </p:ext>
              </p:extLst>
            </p:nvPr>
          </p:nvGraphicFramePr>
          <p:xfrm>
            <a:off x="5873080" y="6306766"/>
            <a:ext cx="2159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266" name="Equation" r:id="rId4" imgW="215900" imgH="215900" progId="Equation.3">
                    <p:embed/>
                  </p:oleObj>
                </mc:Choice>
                <mc:Fallback>
                  <p:oleObj name="Equation" r:id="rId4" imgW="215900" imgH="215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3080" y="6306766"/>
                          <a:ext cx="2159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DVCS at 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endParaRPr lang="en-US" dirty="0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1DF0F-645F-AF4A-9BBB-E3E763818CCA}" type="slidenum">
              <a:rPr lang="en-GB" smtClean="0"/>
              <a:pPr>
                <a:defRPr/>
              </a:pPr>
              <a:t>25</a:t>
            </a:fld>
            <a:endParaRPr lang="en-GB"/>
          </a:p>
        </p:txBody>
      </p:sp>
      <p:grpSp>
        <p:nvGrpSpPr>
          <p:cNvPr id="81" name="Group 80"/>
          <p:cNvGrpSpPr/>
          <p:nvPr/>
        </p:nvGrpSpPr>
        <p:grpSpPr>
          <a:xfrm>
            <a:off x="0" y="52916"/>
            <a:ext cx="3640662" cy="1661587"/>
            <a:chOff x="4775200" y="609052"/>
            <a:chExt cx="4343097" cy="2332152"/>
          </a:xfrm>
        </p:grpSpPr>
        <p:grpSp>
          <p:nvGrpSpPr>
            <p:cNvPr id="24" name="Group 23"/>
            <p:cNvGrpSpPr/>
            <p:nvPr/>
          </p:nvGrpSpPr>
          <p:grpSpPr>
            <a:xfrm>
              <a:off x="4775200" y="609052"/>
              <a:ext cx="4343097" cy="2100616"/>
              <a:chOff x="158750" y="982320"/>
              <a:chExt cx="4343097" cy="2100616"/>
            </a:xfrm>
          </p:grpSpPr>
          <p:grpSp>
            <p:nvGrpSpPr>
              <p:cNvPr id="30" name="Group 159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72" name="Freeform 16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6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16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6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16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16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77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Text Box 179"/>
              <p:cNvSpPr txBox="1">
                <a:spLocks noChangeArrowheads="1"/>
              </p:cNvSpPr>
              <p:nvPr/>
            </p:nvSpPr>
            <p:spPr bwMode="auto">
              <a:xfrm>
                <a:off x="1379076" y="982320"/>
                <a:ext cx="381000" cy="39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6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08275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8" name="Group 344"/>
              <p:cNvGrpSpPr>
                <a:grpSpLocks/>
              </p:cNvGrpSpPr>
              <p:nvPr/>
            </p:nvGrpSpPr>
            <p:grpSpPr bwMode="auto">
              <a:xfrm>
                <a:off x="385763" y="1125541"/>
                <a:ext cx="3825887" cy="1957395"/>
                <a:chOff x="243" y="709"/>
                <a:chExt cx="2410" cy="1233"/>
              </a:xfrm>
            </p:grpSpPr>
            <p:sp>
              <p:nvSpPr>
                <p:cNvPr id="43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" name="Group 184"/>
                <p:cNvGrpSpPr>
                  <a:grpSpLocks/>
                </p:cNvGrpSpPr>
                <p:nvPr/>
              </p:nvGrpSpPr>
              <p:grpSpPr bwMode="auto">
                <a:xfrm>
                  <a:off x="243" y="757"/>
                  <a:ext cx="2410" cy="1185"/>
                  <a:chOff x="100" y="699"/>
                  <a:chExt cx="2410" cy="1185"/>
                </a:xfrm>
              </p:grpSpPr>
              <p:sp>
                <p:nvSpPr>
                  <p:cNvPr id="54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961"/>
                    <a:ext cx="388" cy="2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2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5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699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6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809"/>
                    <a:ext cx="322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400" b="1" dirty="0" err="1">
                        <a:latin typeface="Symbol" pitchFamily="-112" charset="2"/>
                      </a:rPr>
                      <a:t>g</a:t>
                    </a:r>
                    <a:r>
                      <a:rPr lang="en-US" sz="14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4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7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58" y="1253"/>
                    <a:ext cx="2352" cy="631"/>
                    <a:chOff x="158" y="1253"/>
                    <a:chExt cx="2352" cy="631"/>
                  </a:xfrm>
                </p:grpSpPr>
                <p:sp>
                  <p:nvSpPr>
                    <p:cNvPr id="58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9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60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2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" y="1417"/>
                      <a:ext cx="1928" cy="467"/>
                      <a:chOff x="158" y="1417"/>
                      <a:chExt cx="1928" cy="467"/>
                    </a:xfrm>
                  </p:grpSpPr>
                  <p:grpSp>
                    <p:nvGrpSpPr>
                      <p:cNvPr id="63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8" y="1424"/>
                        <a:ext cx="1928" cy="460"/>
                        <a:chOff x="240" y="670"/>
                        <a:chExt cx="1928" cy="460"/>
                      </a:xfrm>
                    </p:grpSpPr>
                    <p:grpSp>
                      <p:nvGrpSpPr>
                        <p:cNvPr id="65" name="Group 1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70"/>
                          <a:ext cx="1927" cy="460"/>
                          <a:chOff x="241" y="670"/>
                          <a:chExt cx="1927" cy="460"/>
                        </a:xfrm>
                      </p:grpSpPr>
                      <p:grpSp>
                        <p:nvGrpSpPr>
                          <p:cNvPr id="67" name="Group 19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" y="670"/>
                            <a:ext cx="1536" cy="460"/>
                            <a:chOff x="632" y="670"/>
                            <a:chExt cx="1536" cy="460"/>
                          </a:xfrm>
                        </p:grpSpPr>
                        <p:sp>
                          <p:nvSpPr>
                            <p:cNvPr id="69" name="Oval 1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0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2" y="805"/>
                              <a:ext cx="1536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2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71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20" y="670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8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4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10" y="1417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5" name="Group 205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7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39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711569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40" name="Text Box 215"/>
              <p:cNvSpPr txBox="1">
                <a:spLocks noChangeArrowheads="1"/>
              </p:cNvSpPr>
              <p:nvPr/>
            </p:nvSpPr>
            <p:spPr bwMode="auto">
              <a:xfrm>
                <a:off x="4114496" y="2674490"/>
                <a:ext cx="387351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79" name="Freeform 17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Text Box 175"/>
            <p:cNvSpPr txBox="1">
              <a:spLocks noChangeArrowheads="1"/>
            </p:cNvSpPr>
            <p:nvPr/>
          </p:nvSpPr>
          <p:spPr bwMode="auto">
            <a:xfrm>
              <a:off x="7820390" y="2604653"/>
              <a:ext cx="304801" cy="33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6187983" y="2345453"/>
            <a:ext cx="17646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 smtClean="0">
                <a:latin typeface="Comic Sans MS"/>
                <a:cs typeface="Comic Sans MS"/>
              </a:rPr>
              <a:t>D. Mueller</a:t>
            </a:r>
            <a:r>
              <a:rPr lang="en-US" sz="1000" b="1" dirty="0">
                <a:latin typeface="Comic Sans MS"/>
                <a:cs typeface="Comic Sans MS"/>
              </a:rPr>
              <a:t>, K. </a:t>
            </a:r>
            <a:r>
              <a:rPr lang="en-US" sz="1000" b="1" dirty="0" err="1" smtClean="0">
                <a:latin typeface="Comic Sans MS"/>
                <a:cs typeface="Comic Sans MS"/>
              </a:rPr>
              <a:t>Kumericki</a:t>
            </a:r>
            <a:endParaRPr lang="en-US" sz="1000" b="1" dirty="0" smtClean="0">
              <a:latin typeface="Comic Sans MS"/>
              <a:cs typeface="Comic Sans MS"/>
            </a:endParaRPr>
          </a:p>
          <a:p>
            <a:r>
              <a:rPr lang="en-US" sz="1000" b="1" dirty="0" smtClean="0">
                <a:latin typeface="Comic Sans MS"/>
                <a:cs typeface="Comic Sans MS"/>
              </a:rPr>
              <a:t>S. Fazio, and ECA</a:t>
            </a:r>
          </a:p>
          <a:p>
            <a:r>
              <a:rPr lang="en-US" sz="1000" u="sng" dirty="0">
                <a:hlinkClick r:id="rId6"/>
              </a:rPr>
              <a:t>arXiv:1304.0077</a:t>
            </a:r>
            <a:endParaRPr lang="en-US" sz="1000" b="1" dirty="0">
              <a:latin typeface="Comic Sans MS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88" name="Picture 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859" y="2315932"/>
            <a:ext cx="742950" cy="536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9" name="Picture 3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59" y="2312343"/>
            <a:ext cx="571500" cy="565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17788" y="2495525"/>
            <a:ext cx="3390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DVCS data at end of HERA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6" name="Oval 5"/>
          <p:cNvSpPr/>
          <p:nvPr/>
        </p:nvSpPr>
        <p:spPr>
          <a:xfrm>
            <a:off x="5979586" y="3029281"/>
            <a:ext cx="1818218" cy="34680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5258524" y="3489325"/>
            <a:ext cx="3761984" cy="2660650"/>
            <a:chOff x="5142108" y="3394075"/>
            <a:chExt cx="3761984" cy="2660650"/>
          </a:xfrm>
        </p:grpSpPr>
        <p:pic>
          <p:nvPicPr>
            <p:cNvPr id="95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142108" y="3394075"/>
              <a:ext cx="3761984" cy="2660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778750" y="5090583"/>
              <a:ext cx="85602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small t</a:t>
              </a:r>
              <a:endParaRPr lang="en-US" sz="1600" dirty="0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877984" y="4660900"/>
              <a:ext cx="8627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large t</a:t>
              </a:r>
              <a:endParaRPr lang="en-US" sz="16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968941" y="4318714"/>
            <a:ext cx="1252690" cy="729533"/>
            <a:chOff x="6324599" y="2032718"/>
            <a:chExt cx="1252690" cy="729533"/>
          </a:xfrm>
        </p:grpSpPr>
        <p:sp>
          <p:nvSpPr>
            <p:cNvPr id="26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Fourier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Transform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-21165" y="2893483"/>
            <a:ext cx="3968760" cy="3808421"/>
            <a:chOff x="-21165" y="2893483"/>
            <a:chExt cx="3968760" cy="3808421"/>
          </a:xfrm>
        </p:grpSpPr>
        <p:pic>
          <p:nvPicPr>
            <p:cNvPr id="83" name="Picture 82" descr="plot-X20x25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24" t="8080" r="1" b="7377"/>
            <a:stretch/>
          </p:blipFill>
          <p:spPr>
            <a:xfrm>
              <a:off x="349261" y="2893483"/>
              <a:ext cx="3598334" cy="3807066"/>
            </a:xfrm>
            <a:prstGeom prst="rect">
              <a:avLst/>
            </a:prstGeom>
          </p:spPr>
        </p:pic>
        <p:pic>
          <p:nvPicPr>
            <p:cNvPr id="84" name="Picture 83" descr="plot-X20x250.e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0" r="93770" b="7377"/>
            <a:stretch/>
          </p:blipFill>
          <p:spPr>
            <a:xfrm>
              <a:off x="-21165" y="2910361"/>
              <a:ext cx="476250" cy="3791543"/>
            </a:xfrm>
            <a:prstGeom prst="rect">
              <a:avLst/>
            </a:prstGeom>
          </p:spPr>
        </p:pic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25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we learn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6" name="Picture 5" descr="gpd-geometry_rev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177" y="590553"/>
            <a:ext cx="2578100" cy="2438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37586" y="395837"/>
            <a:ext cx="3790941" cy="3280827"/>
            <a:chOff x="264582" y="819157"/>
            <a:chExt cx="3790941" cy="328082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5434" r="3449"/>
            <a:stretch/>
          </p:blipFill>
          <p:spPr>
            <a:xfrm>
              <a:off x="264582" y="899584"/>
              <a:ext cx="3790941" cy="3200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20880000">
              <a:off x="2413002" y="3672422"/>
              <a:ext cx="994496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0000FF"/>
                  </a:solidFill>
                </a:rPr>
                <a:t>b</a:t>
              </a:r>
              <a:r>
                <a:rPr lang="en-US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dirty="0" smtClean="0">
                  <a:solidFill>
                    <a:srgbClr val="0000FF"/>
                  </a:solidFill>
                </a:rPr>
                <a:t> (</a:t>
              </a:r>
              <a:r>
                <a:rPr lang="en-US" dirty="0" err="1" smtClean="0">
                  <a:solidFill>
                    <a:srgbClr val="0000FF"/>
                  </a:solidFill>
                </a:rPr>
                <a:t>fm</a:t>
              </a:r>
              <a:r>
                <a:rPr lang="en-US" dirty="0" smtClean="0">
                  <a:solidFill>
                    <a:srgbClr val="0000FF"/>
                  </a:solidFill>
                </a:rPr>
                <a:t>)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482446" y="819157"/>
              <a:ext cx="320934" cy="369332"/>
            </a:xfrm>
            <a:prstGeom prst="rect">
              <a:avLst/>
            </a:prstGeom>
            <a:solidFill>
              <a:schemeClr val="accent3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</a:rPr>
                <a:t>x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0" y="285758"/>
            <a:ext cx="2655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Model of a quark GPD</a:t>
            </a:r>
            <a:endParaRPr lang="en-US" dirty="0"/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06922" y="3611048"/>
            <a:ext cx="430275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fr-FR" sz="2000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r>
              <a:rPr lang="fr-FR" sz="2000" dirty="0" smtClean="0">
                <a:latin typeface="Comic Sans MS"/>
                <a:cs typeface="Comic Sans MS"/>
              </a:rPr>
              <a:t> </a:t>
            </a:r>
            <a:r>
              <a:rPr lang="fr-FR" sz="2000" dirty="0" err="1">
                <a:latin typeface="Comic Sans MS"/>
                <a:cs typeface="Comic Sans MS"/>
              </a:rPr>
              <a:t>decreasing</a:t>
            </a:r>
            <a:r>
              <a:rPr lang="fr-FR" sz="2000" dirty="0">
                <a:latin typeface="Comic Sans MS"/>
                <a:cs typeface="Comic Sans MS"/>
              </a:rPr>
              <a:t> as a </a:t>
            </a:r>
            <a:r>
              <a:rPr lang="fr-FR" sz="2000" dirty="0" err="1">
                <a:latin typeface="Comic Sans MS"/>
                <a:cs typeface="Comic Sans MS"/>
              </a:rPr>
              <a:t>function</a:t>
            </a:r>
            <a:r>
              <a:rPr lang="fr-FR" sz="2000" dirty="0">
                <a:latin typeface="Comic Sans MS"/>
                <a:cs typeface="Comic Sans MS"/>
              </a:rPr>
              <a:t> of </a:t>
            </a:r>
            <a:r>
              <a:rPr lang="fr-FR" sz="2000" dirty="0" smtClean="0">
                <a:latin typeface="Comic Sans MS"/>
                <a:cs typeface="Comic Sans MS"/>
              </a:rPr>
              <a:t>x </a:t>
            </a:r>
            <a:endParaRPr lang="fr-FR" sz="2000" dirty="0">
              <a:latin typeface="Comic Sans MS"/>
              <a:cs typeface="Comic Sans MS"/>
            </a:endParaRPr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5179483" y="4479424"/>
            <a:ext cx="3964517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latin typeface="Comic Sans MS"/>
                <a:cs typeface="Comic Sans MS"/>
              </a:rPr>
              <a:t>Valence</a:t>
            </a:r>
            <a:r>
              <a:rPr lang="fr-FR" dirty="0">
                <a:latin typeface="Comic Sans MS"/>
                <a:cs typeface="Comic Sans MS"/>
              </a:rPr>
              <a:t> (</a:t>
            </a:r>
            <a:r>
              <a:rPr lang="fr-FR" dirty="0" err="1">
                <a:latin typeface="Comic Sans MS"/>
                <a:cs typeface="Comic Sans MS"/>
              </a:rPr>
              <a:t>high</a:t>
            </a:r>
            <a:r>
              <a:rPr lang="fr-FR" dirty="0">
                <a:latin typeface="Comic Sans MS"/>
                <a:cs typeface="Comic Sans MS"/>
              </a:rPr>
              <a:t> x) quarks </a:t>
            </a:r>
            <a:r>
              <a:rPr lang="fr-FR" dirty="0" err="1">
                <a:latin typeface="Comic Sans MS"/>
                <a:cs typeface="Comic Sans MS"/>
              </a:rPr>
              <a:t>at</a:t>
            </a:r>
            <a:r>
              <a:rPr lang="fr-FR" dirty="0">
                <a:latin typeface="Comic Sans MS"/>
                <a:cs typeface="Comic Sans MS"/>
              </a:rPr>
              <a:t> the </a:t>
            </a:r>
            <a:r>
              <a:rPr lang="fr-FR" b="1" dirty="0">
                <a:latin typeface="Comic Sans MS"/>
                <a:cs typeface="Comic Sans MS"/>
              </a:rPr>
              <a:t>center</a:t>
            </a:r>
            <a:r>
              <a:rPr lang="fr-FR" dirty="0">
                <a:latin typeface="Comic Sans MS"/>
                <a:cs typeface="Comic Sans MS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fr-F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small</a:t>
            </a:r>
            <a:r>
              <a:rPr lang="fr-FR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fr-FR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endParaRPr lang="fr-FR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fr-FR" b="1" dirty="0" err="1" smtClean="0">
                <a:latin typeface="Comic Sans MS"/>
                <a:cs typeface="Comic Sans MS"/>
              </a:rPr>
              <a:t>Sea</a:t>
            </a:r>
            <a:r>
              <a:rPr lang="fr-FR" dirty="0" smtClean="0">
                <a:latin typeface="Comic Sans MS"/>
                <a:cs typeface="Comic Sans MS"/>
              </a:rPr>
              <a:t> </a:t>
            </a:r>
            <a:r>
              <a:rPr lang="fr-FR" dirty="0">
                <a:latin typeface="Comic Sans MS"/>
                <a:cs typeface="Comic Sans MS"/>
              </a:rPr>
              <a:t>(</a:t>
            </a:r>
            <a:r>
              <a:rPr lang="fr-FR" dirty="0" err="1">
                <a:latin typeface="Comic Sans MS"/>
                <a:cs typeface="Comic Sans MS"/>
              </a:rPr>
              <a:t>small</a:t>
            </a:r>
            <a:r>
              <a:rPr lang="fr-FR" dirty="0">
                <a:latin typeface="Comic Sans MS"/>
                <a:cs typeface="Comic Sans MS"/>
              </a:rPr>
              <a:t> x) quarks </a:t>
            </a:r>
            <a:r>
              <a:rPr lang="fr-FR" dirty="0" err="1">
                <a:latin typeface="Comic Sans MS"/>
                <a:cs typeface="Comic Sans MS"/>
              </a:rPr>
              <a:t>at</a:t>
            </a:r>
            <a:r>
              <a:rPr lang="fr-FR" dirty="0">
                <a:latin typeface="Comic Sans MS"/>
                <a:cs typeface="Comic Sans MS"/>
              </a:rPr>
              <a:t> the </a:t>
            </a:r>
            <a:r>
              <a:rPr lang="fr-FR" b="1" dirty="0" err="1" smtClean="0">
                <a:latin typeface="Comic Sans MS"/>
                <a:cs typeface="Comic Sans MS"/>
              </a:rPr>
              <a:t>perifery</a:t>
            </a:r>
            <a:r>
              <a:rPr lang="fr-FR" dirty="0">
                <a:latin typeface="Comic Sans MS"/>
                <a:cs typeface="Comic Sans MS"/>
              </a:rPr>
              <a:t> </a:t>
            </a:r>
            <a:r>
              <a:rPr lang="fr-FR" dirty="0" smtClean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</a:t>
            </a:r>
            <a:r>
              <a:rPr lang="fr-F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high</a:t>
            </a:r>
            <a:r>
              <a:rPr lang="fr-FR" dirty="0" smtClean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fr-FR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b</a:t>
            </a:r>
            <a:r>
              <a:rPr lang="fr-FR" baseline="-250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T</a:t>
            </a:r>
            <a:endParaRPr lang="fr-FR" baseline="-25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endParaRPr lang="fr-FR" b="1" dirty="0" smtClean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fr-FR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GLUONS ???</a:t>
            </a:r>
            <a:endParaRPr lang="fr-FR" b="1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804316" y="3975097"/>
            <a:ext cx="4445000" cy="3009900"/>
            <a:chOff x="4699000" y="3536951"/>
            <a:chExt cx="4445000" cy="3009900"/>
          </a:xfrm>
        </p:grpSpPr>
        <p:pic>
          <p:nvPicPr>
            <p:cNvPr id="7" name="Picture 6" descr="fitB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9000" y="3536951"/>
              <a:ext cx="4445000" cy="30099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5566833" y="4106333"/>
              <a:ext cx="907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eRHIC</a:t>
              </a:r>
              <a:endParaRPr lang="en-US" dirty="0"/>
            </a:p>
          </p:txBody>
        </p:sp>
      </p:grpSp>
      <p:sp>
        <p:nvSpPr>
          <p:cNvPr id="21" name="AutoShape 49"/>
          <p:cNvSpPr>
            <a:spLocks noChangeArrowheads="1"/>
          </p:cNvSpPr>
          <p:nvPr/>
        </p:nvSpPr>
        <p:spPr bwMode="auto">
          <a:xfrm>
            <a:off x="16935" y="4147806"/>
            <a:ext cx="872065" cy="47712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88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GPD H</a:t>
            </a:r>
            <a:r>
              <a:rPr lang="en-US" cap="none" baseline="30000" dirty="0"/>
              <a:t>g</a:t>
            </a:r>
            <a:r>
              <a:rPr lang="en-US" dirty="0" smtClean="0"/>
              <a:t>: J/</a:t>
            </a:r>
            <a:r>
              <a:rPr lang="en-US" dirty="0" err="1" smtClean="0"/>
              <a:t>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38" y="801059"/>
            <a:ext cx="2509810" cy="1722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12" y="791387"/>
            <a:ext cx="2508478" cy="1721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8667" y="465675"/>
            <a:ext cx="341350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srgbClr val="0000FF"/>
                </a:solidFill>
              </a:rPr>
              <a:t>To improve imaging on gluons</a:t>
            </a:r>
          </a:p>
          <a:p>
            <a:pPr algn="r"/>
            <a:r>
              <a:rPr lang="en-US" dirty="0" smtClean="0">
                <a:solidFill>
                  <a:srgbClr val="0000FF"/>
                </a:solidFill>
              </a:rPr>
              <a:t>add </a:t>
            </a:r>
            <a:r>
              <a:rPr lang="en-US" dirty="0">
                <a:solidFill>
                  <a:srgbClr val="0000FF"/>
                </a:solidFill>
              </a:rPr>
              <a:t>J/</a:t>
            </a:r>
            <a:r>
              <a:rPr lang="en-US" dirty="0" err="1" smtClean="0">
                <a:solidFill>
                  <a:srgbClr val="0000FF"/>
                </a:solidFill>
              </a:rPr>
              <a:t>ψ</a:t>
            </a:r>
            <a:r>
              <a:rPr lang="en-US" dirty="0" smtClean="0">
                <a:solidFill>
                  <a:srgbClr val="0000FF"/>
                </a:solidFill>
              </a:rPr>
              <a:t> observables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cross section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A</a:t>
            </a:r>
            <a:r>
              <a:rPr lang="en-US" baseline="-25000" dirty="0" smtClean="0"/>
              <a:t>UT</a:t>
            </a:r>
            <a:r>
              <a:rPr lang="en-US" dirty="0" smtClean="0"/>
              <a:t> 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…..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pic>
        <p:nvPicPr>
          <p:cNvPr id="4" name="Picture 3" descr="xFb-JPsi-hilow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94" b="54036"/>
          <a:stretch/>
        </p:blipFill>
        <p:spPr>
          <a:xfrm>
            <a:off x="0" y="2241549"/>
            <a:ext cx="3226111" cy="2137083"/>
          </a:xfrm>
          <a:prstGeom prst="rect">
            <a:avLst/>
          </a:prstGeom>
        </p:spPr>
      </p:pic>
      <p:pic>
        <p:nvPicPr>
          <p:cNvPr id="13" name="Picture 12" descr="xFb-JPsi-hilow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b="54036"/>
          <a:stretch/>
        </p:blipFill>
        <p:spPr>
          <a:xfrm>
            <a:off x="10589" y="4394201"/>
            <a:ext cx="3205239" cy="213708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566764" y="2572462"/>
            <a:ext cx="1252690" cy="729533"/>
            <a:chOff x="6324599" y="2032718"/>
            <a:chExt cx="1252690" cy="729533"/>
          </a:xfrm>
        </p:grpSpPr>
        <p:sp>
          <p:nvSpPr>
            <p:cNvPr id="15" name="AutoShape 49"/>
            <p:cNvSpPr>
              <a:spLocks noChangeArrowheads="1"/>
            </p:cNvSpPr>
            <p:nvPr/>
          </p:nvSpPr>
          <p:spPr bwMode="auto">
            <a:xfrm>
              <a:off x="6341534" y="2032718"/>
              <a:ext cx="1193799" cy="729533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CC66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  <a:normAutofit/>
              <a:scene3d>
                <a:camera prst="orthographicFront">
                  <a:rot lat="0" lon="60000" rev="0"/>
                </a:camera>
                <a:lightRig rig="threePt" dir="t"/>
              </a:scene3d>
            </a:bodyPr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595530" y="2137828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Up">
                <a:avLst/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Fourier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540000">
              <a:off x="6324599" y="2205569"/>
              <a:ext cx="981759" cy="369332"/>
            </a:xfrm>
            <a:prstGeom prst="rect">
              <a:avLst/>
            </a:prstGeom>
            <a:noFill/>
          </p:spPr>
          <p:txBody>
            <a:bodyPr vert="horz" wrap="none" rtlCol="0">
              <a:prstTxWarp prst="textArchDown">
                <a:avLst>
                  <a:gd name="adj" fmla="val 961505"/>
                </a:avLst>
              </a:prstTxWarp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Transform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49" y="2971802"/>
            <a:ext cx="5958454" cy="358775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885" y="1058340"/>
            <a:ext cx="1660314" cy="783167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1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>
                <a:uFill>
                  <a:solidFill>
                    <a:srgbClr val="021EAA"/>
                  </a:solidFill>
                </a:uFill>
              </a:rPr>
              <a:t>e</a:t>
            </a:r>
            <a:r>
              <a:rPr lang="en-US" dirty="0" err="1">
                <a:uFill>
                  <a:solidFill>
                    <a:srgbClr val="021EAA"/>
                  </a:solidFill>
                </a:uFill>
              </a:rPr>
              <a:t>RHIC</a:t>
            </a:r>
            <a:r>
              <a:rPr lang="en-US" dirty="0">
                <a:uFill>
                  <a:solidFill>
                    <a:srgbClr val="021EAA"/>
                  </a:solidFill>
                </a:uFill>
              </a:rPr>
              <a:t>: Diffractive Events in </a:t>
            </a:r>
            <a:r>
              <a:rPr lang="en-US" cap="none" dirty="0" err="1">
                <a:uFill>
                  <a:solidFill>
                    <a:srgbClr val="021EAA"/>
                  </a:solidFill>
                </a:uFill>
              </a:rPr>
              <a:t>e</a:t>
            </a:r>
            <a:r>
              <a:rPr lang="en-US" dirty="0" err="1">
                <a:uFill>
                  <a:solidFill>
                    <a:srgbClr val="021EAA"/>
                  </a:solidFill>
                </a:uFill>
              </a:rPr>
              <a:t>A</a:t>
            </a:r>
            <a:r>
              <a:rPr lang="en-US" dirty="0">
                <a:uFill>
                  <a:solidFill>
                    <a:srgbClr val="021EAA"/>
                  </a:solidFill>
                </a:uFill>
              </a:rPr>
              <a:t> </a:t>
            </a:r>
            <a:endParaRPr lang="en-US" dirty="0"/>
          </a:p>
        </p:txBody>
      </p:sp>
      <p:sp>
        <p:nvSpPr>
          <p:cNvPr id="291" name="Shape 29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</a:rPr>
              <a:t>28</a:t>
            </a:fld>
            <a:endParaRPr sz="1400">
              <a:solidFill>
                <a:srgbClr val="011585"/>
              </a:solidFill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290" name="Shape 290"/>
          <p:cNvSpPr>
            <a:spLocks noGrp="1"/>
          </p:cNvSpPr>
          <p:nvPr>
            <p:ph type="body" idx="4294967295"/>
          </p:nvPr>
        </p:nvSpPr>
        <p:spPr>
          <a:xfrm>
            <a:off x="0" y="4173538"/>
            <a:ext cx="8763000" cy="2109787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2 Types: Coherent (A stays intact) &amp; Incoherent (A breaks up)</a:t>
            </a:r>
          </a:p>
          <a:p>
            <a:pPr lvl="0"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Experimental challenging to identify</a:t>
            </a:r>
          </a:p>
          <a:p>
            <a:pPr marL="735541" lvl="1" indent="-291041">
              <a:buClr>
                <a:srgbClr val="021EAA"/>
              </a:buClr>
              <a:buSzPct val="115000"/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Rapidity gap </a:t>
            </a:r>
            <a:r>
              <a:rPr sz="20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sz="2000" dirty="0">
                <a:uFill>
                  <a:solidFill/>
                </a:uFill>
              </a:rPr>
              <a:t> hermetic detector</a:t>
            </a:r>
          </a:p>
          <a:p>
            <a:pPr marL="735541" lvl="1" indent="-291041">
              <a:buClr>
                <a:srgbClr val="021EAA"/>
              </a:buClr>
              <a:buSzPct val="115000"/>
              <a:defRPr sz="1800">
                <a:uFillTx/>
              </a:defRPr>
            </a:pPr>
            <a:r>
              <a:rPr sz="2000" dirty="0">
                <a:uFill>
                  <a:solidFill/>
                </a:uFill>
              </a:rPr>
              <a:t>Breakup needs to be detected </a:t>
            </a:r>
            <a:r>
              <a:rPr sz="20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⇒ </a:t>
            </a:r>
            <a:r>
              <a:rPr sz="2000" dirty="0">
                <a:uFill>
                  <a:solidFill/>
                </a:uFill>
              </a:rPr>
              <a:t>n</a:t>
            </a:r>
            <a:r>
              <a:rPr sz="20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2000" dirty="0">
                <a:uFill>
                  <a:solidFill/>
                </a:uFill>
              </a:rPr>
              <a:t>and</a:t>
            </a:r>
            <a:r>
              <a:rPr sz="20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γ </a:t>
            </a:r>
            <a:r>
              <a:rPr sz="2000" dirty="0">
                <a:uFill>
                  <a:solidFill/>
                </a:uFill>
              </a:rPr>
              <a:t>in Zero Degree Calorimeter, spectator tagging (Roman Pots), IR design!</a:t>
            </a:r>
          </a:p>
        </p:txBody>
      </p:sp>
      <p:sp>
        <p:nvSpPr>
          <p:cNvPr id="292" name="Shape 292"/>
          <p:cNvSpPr/>
          <p:nvPr/>
        </p:nvSpPr>
        <p:spPr>
          <a:xfrm>
            <a:off x="303205" y="793888"/>
            <a:ext cx="883920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941751"/>
                </a:solidFill>
                <a:uFill>
                  <a:solidFill>
                    <a:srgbClr val="021EAA"/>
                  </a:solidFill>
                </a:u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400" dirty="0">
                <a:solidFill>
                  <a:srgbClr val="0000FF"/>
                </a:solidFill>
                <a:uFill>
                  <a:solidFill>
                    <a:srgbClr val="021EAA"/>
                  </a:solidFill>
                </a:uFill>
              </a:rPr>
              <a:t>Diffractive physics will be a major component of the eA program at an EIC</a:t>
            </a:r>
          </a:p>
        </p:txBody>
      </p:sp>
      <p:sp>
        <p:nvSpPr>
          <p:cNvPr id="294" name="Shape 294"/>
          <p:cNvSpPr/>
          <p:nvPr/>
        </p:nvSpPr>
        <p:spPr>
          <a:xfrm>
            <a:off x="3274351" y="1783711"/>
            <a:ext cx="5804564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marL="383540" lvl="0" indent="-342900">
              <a:buClr>
                <a:srgbClr val="0000FF"/>
              </a:buClr>
              <a:buSzPct val="125000"/>
              <a:buFont typeface="Wingdings" charset="2"/>
              <a:buChar char="q"/>
              <a:defRPr sz="1800">
                <a:uFillTx/>
              </a:defRPr>
            </a:pPr>
            <a:r>
              <a:rPr sz="2000" dirty="0">
                <a:uFill>
                  <a:solidFill/>
                </a:uFill>
                <a:latin typeface="Comic Sans MS"/>
                <a:cs typeface="Comic Sans MS"/>
              </a:rPr>
              <a:t>High sensitivity to gluon density:  </a:t>
            </a:r>
            <a:r>
              <a:rPr sz="2000" dirty="0">
                <a:uFill>
                  <a:solidFill/>
                </a:uFill>
                <a:latin typeface="Comic Sans MS"/>
                <a:ea typeface="Symbol"/>
                <a:cs typeface="Comic Sans MS"/>
                <a:sym typeface="Symbol"/>
              </a:rPr>
              <a:t>σ</a:t>
            </a:r>
            <a:r>
              <a:rPr sz="2000" dirty="0">
                <a:uFill>
                  <a:solidFill/>
                </a:uFill>
                <a:latin typeface="Comic Sans MS"/>
                <a:cs typeface="Comic Sans MS"/>
              </a:rPr>
              <a:t>~[g(x,Q</a:t>
            </a:r>
            <a:r>
              <a:rPr sz="2000" baseline="31999" dirty="0">
                <a:uFill>
                  <a:solidFill/>
                </a:uFill>
                <a:latin typeface="Comic Sans MS"/>
                <a:cs typeface="Comic Sans MS"/>
              </a:rPr>
              <a:t>2</a:t>
            </a:r>
            <a:r>
              <a:rPr sz="2000" dirty="0">
                <a:uFill>
                  <a:solidFill/>
                </a:uFill>
                <a:latin typeface="Comic Sans MS"/>
                <a:cs typeface="Comic Sans MS"/>
              </a:rPr>
              <a:t>)]</a:t>
            </a:r>
            <a:r>
              <a:rPr sz="2000" b="1" baseline="31999" dirty="0">
                <a:uFill>
                  <a:solidFill>
                    <a:srgbClr val="FF2600"/>
                  </a:solidFill>
                </a:uFill>
                <a:latin typeface="Comic Sans MS"/>
                <a:cs typeface="Comic Sans MS"/>
              </a:rPr>
              <a:t>2 </a:t>
            </a:r>
            <a:r>
              <a:rPr sz="2000" dirty="0">
                <a:uFill>
                  <a:solidFill>
                    <a:srgbClr val="FF2600"/>
                  </a:solidFill>
                </a:uFill>
                <a:latin typeface="Comic Sans MS"/>
                <a:cs typeface="Comic Sans MS"/>
              </a:rPr>
              <a:t>due to color-neutral </a:t>
            </a:r>
            <a:r>
              <a:rPr sz="2000" dirty="0" smtClean="0">
                <a:uFill>
                  <a:solidFill>
                    <a:srgbClr val="FF2600"/>
                  </a:solidFill>
                </a:uFill>
                <a:latin typeface="Comic Sans MS"/>
                <a:cs typeface="Comic Sans MS"/>
              </a:rPr>
              <a:t>exchange</a:t>
            </a:r>
            <a:endParaRPr lang="en-US" sz="2000" dirty="0" smtClean="0">
              <a:uFill>
                <a:solidFill>
                  <a:srgbClr val="FF2600"/>
                </a:solidFill>
              </a:uFill>
              <a:latin typeface="Comic Sans MS"/>
              <a:cs typeface="Comic Sans MS"/>
            </a:endParaRPr>
          </a:p>
          <a:p>
            <a:pPr marL="40640" lvl="0">
              <a:buClr>
                <a:srgbClr val="0000FF"/>
              </a:buClr>
              <a:buSzPct val="125000"/>
              <a:defRPr sz="1800">
                <a:uFillTx/>
              </a:defRPr>
            </a:pPr>
            <a:endParaRPr sz="2000" b="1" baseline="31999" dirty="0">
              <a:uFill>
                <a:solidFill>
                  <a:srgbClr val="FF2600"/>
                </a:solidFill>
              </a:uFill>
              <a:latin typeface="Comic Sans MS"/>
              <a:cs typeface="Comic Sans MS"/>
            </a:endParaRPr>
          </a:p>
          <a:p>
            <a:pPr marL="383540" lvl="0" indent="-342900">
              <a:buClr>
                <a:srgbClr val="0000FF"/>
              </a:buClr>
              <a:buSzPct val="125000"/>
              <a:buFont typeface="Wingdings" charset="2"/>
              <a:buChar char="q"/>
              <a:defRPr sz="1800">
                <a:uFillTx/>
              </a:defRPr>
            </a:pPr>
            <a:r>
              <a:rPr sz="2000" dirty="0">
                <a:uFill>
                  <a:solidFill/>
                </a:uFill>
                <a:latin typeface="Comic Sans MS"/>
                <a:cs typeface="Comic Sans MS"/>
              </a:rPr>
              <a:t>Only known process where spatial gluon distributions of nuclei can </a:t>
            </a:r>
            <a:r>
              <a:rPr sz="2000" dirty="0" smtClean="0">
                <a:uFill>
                  <a:solidFill/>
                </a:uFill>
                <a:latin typeface="Comic Sans MS"/>
                <a:cs typeface="Comic Sans MS"/>
              </a:rPr>
              <a:t>be</a:t>
            </a:r>
            <a:r>
              <a:rPr lang="en-US" sz="2000" dirty="0" smtClean="0">
                <a:uFill>
                  <a:solidFill/>
                </a:uFill>
                <a:latin typeface="Comic Sans MS"/>
                <a:cs typeface="Comic Sans MS"/>
              </a:rPr>
              <a:t> </a:t>
            </a:r>
            <a:r>
              <a:rPr sz="2000" dirty="0" smtClean="0">
                <a:uFill>
                  <a:solidFill/>
                </a:uFill>
                <a:latin typeface="Comic Sans MS"/>
                <a:cs typeface="Comic Sans MS"/>
              </a:rPr>
              <a:t>extracted</a:t>
            </a:r>
            <a:endParaRPr sz="2000" dirty="0">
              <a:uFill>
                <a:solidFill/>
              </a:uFill>
              <a:latin typeface="Comic Sans MS"/>
              <a:cs typeface="Comic Sans MS"/>
            </a:endParaRPr>
          </a:p>
        </p:txBody>
      </p:sp>
      <p:pic>
        <p:nvPicPr>
          <p:cNvPr id="3" name="Picture 2" descr="sidebarDiffractiveGraph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31" y="1429658"/>
            <a:ext cx="3200400" cy="24003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1233714" y="3512457"/>
            <a:ext cx="1240972" cy="616608"/>
          </a:xfrm>
          <a:custGeom>
            <a:avLst/>
            <a:gdLst>
              <a:gd name="connsiteX0" fmla="*/ 0 w 1240972"/>
              <a:gd name="connsiteY0" fmla="*/ 0 h 616608"/>
              <a:gd name="connsiteX1" fmla="*/ 1240972 w 1240972"/>
              <a:gd name="connsiteY1" fmla="*/ 79829 h 616608"/>
              <a:gd name="connsiteX2" fmla="*/ 1240972 w 1240972"/>
              <a:gd name="connsiteY2" fmla="*/ 79829 h 616608"/>
              <a:gd name="connsiteX3" fmla="*/ 1240972 w 1240972"/>
              <a:gd name="connsiteY3" fmla="*/ 79829 h 616608"/>
              <a:gd name="connsiteX4" fmla="*/ 870857 w 1240972"/>
              <a:gd name="connsiteY4" fmla="*/ 370114 h 61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40972" h="616608">
                <a:moveTo>
                  <a:pt x="0" y="0"/>
                </a:moveTo>
                <a:lnTo>
                  <a:pt x="1240972" y="79829"/>
                </a:lnTo>
                <a:lnTo>
                  <a:pt x="1240972" y="79829"/>
                </a:lnTo>
                <a:lnTo>
                  <a:pt x="1240972" y="79829"/>
                </a:lnTo>
                <a:cubicBezTo>
                  <a:pt x="1179286" y="128210"/>
                  <a:pt x="661610" y="1043819"/>
                  <a:pt x="870857" y="370114"/>
                </a:cubicBezTo>
              </a:path>
            </a:pathLst>
          </a:custGeo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9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cap="none" dirty="0" err="1">
                <a:uFill>
                  <a:solidFill>
                    <a:srgbClr val="021EAA"/>
                  </a:solidFill>
                </a:uFill>
              </a:rPr>
              <a:t>e</a:t>
            </a:r>
            <a:r>
              <a:rPr lang="en-US" sz="2400" dirty="0" err="1">
                <a:uFill>
                  <a:solidFill>
                    <a:srgbClr val="021EAA"/>
                  </a:solidFill>
                </a:uFill>
              </a:rPr>
              <a:t>RHIC</a:t>
            </a:r>
            <a:r>
              <a:rPr lang="en-US" sz="2400" dirty="0">
                <a:uFill>
                  <a:solidFill>
                    <a:srgbClr val="021EAA"/>
                  </a:solidFill>
                </a:uFill>
              </a:rPr>
              <a:t>: Spatial Gluon Distribution from 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</a:rPr>
              <a:t>d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lang="en-US" sz="2400" cap="none" dirty="0">
                <a:uFill>
                  <a:solidFill>
                    <a:srgbClr val="021EAA"/>
                  </a:solidFill>
                </a:uFill>
              </a:rPr>
              <a:t>/</a:t>
            </a:r>
            <a:r>
              <a:rPr lang="en-US" sz="2400" cap="none" dirty="0" err="1">
                <a:uFill>
                  <a:solidFill>
                    <a:srgbClr val="021EAA"/>
                  </a:solidFill>
                </a:uFill>
              </a:rPr>
              <a:t>dt</a:t>
            </a:r>
            <a:endParaRPr lang="en-US" sz="2400" cap="none" dirty="0"/>
          </a:p>
        </p:txBody>
      </p:sp>
      <p:sp>
        <p:nvSpPr>
          <p:cNvPr id="301" name="Shape 301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400">
                <a:solidFill>
                  <a:srgbClr val="011585"/>
                </a:solidFill>
                <a:uFill>
                  <a:solidFill>
                    <a:srgbClr val="011585"/>
                  </a:solidFill>
                </a:uFill>
              </a:rPr>
              <a:t>29</a:t>
            </a:fld>
            <a:endParaRPr sz="1400">
              <a:solidFill>
                <a:srgbClr val="011585"/>
              </a:solidFill>
              <a:uFill>
                <a:solidFill>
                  <a:srgbClr val="011585"/>
                </a:solidFill>
              </a:uFill>
            </a:endParaRPr>
          </a:p>
        </p:txBody>
      </p:sp>
      <p:sp>
        <p:nvSpPr>
          <p:cNvPr id="313" name="Shape 313"/>
          <p:cNvSpPr>
            <a:spLocks noGrp="1"/>
          </p:cNvSpPr>
          <p:nvPr>
            <p:ph type="body" idx="4294967295"/>
          </p:nvPr>
        </p:nvSpPr>
        <p:spPr>
          <a:xfrm>
            <a:off x="0" y="5543324"/>
            <a:ext cx="8763000" cy="988105"/>
          </a:xfrm>
          <a:prstGeom prst="rect">
            <a:avLst/>
          </a:prstGeom>
        </p:spPr>
        <p:txBody>
          <a:bodyPr/>
          <a:lstStyle/>
          <a:p>
            <a:pPr lvl="1">
              <a:spcBef>
                <a:spcPts val="0"/>
              </a:spcBef>
              <a:defRPr sz="1800">
                <a:uFillTx/>
              </a:defRPr>
            </a:pPr>
            <a:r>
              <a:rPr sz="1600" i="1" dirty="0">
                <a:solidFill>
                  <a:srgbClr val="0000FF"/>
                </a:solidFill>
                <a:uFill>
                  <a:solidFill/>
                </a:uFill>
              </a:rPr>
              <a:t>d</a:t>
            </a:r>
            <a:r>
              <a:rPr sz="1600" i="1" dirty="0">
                <a:solidFill>
                  <a:srgbClr val="0000FF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σ</a:t>
            </a:r>
            <a:r>
              <a:rPr sz="1600" i="1" dirty="0">
                <a:solidFill>
                  <a:srgbClr val="0000FF"/>
                </a:solidFill>
                <a:uFill>
                  <a:solidFill/>
                </a:uFill>
              </a:rPr>
              <a:t>/dt</a:t>
            </a:r>
            <a:r>
              <a:rPr sz="1600" i="1" dirty="0">
                <a:uFill>
                  <a:solidFill/>
                </a:uFill>
              </a:rPr>
              <a:t>:</a:t>
            </a:r>
            <a:r>
              <a:rPr sz="1600" dirty="0">
                <a:uFill>
                  <a:solidFill/>
                </a:uFill>
              </a:rPr>
              <a:t> diffractive pattern known from wave optics</a:t>
            </a:r>
          </a:p>
          <a:p>
            <a:pPr lvl="1">
              <a:spcBef>
                <a:spcPts val="0"/>
              </a:spcBef>
              <a:defRPr sz="1800">
                <a:uFillTx/>
              </a:defRPr>
            </a:pPr>
            <a:r>
              <a:rPr sz="1600" i="1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φ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1600" dirty="0">
                <a:uFill>
                  <a:solidFill/>
                </a:uFill>
              </a:rPr>
              <a:t>sensitive to saturation effects, smaller </a:t>
            </a:r>
            <a:r>
              <a:rPr sz="1600" i="1" dirty="0">
                <a:uFill>
                  <a:solidFill/>
                </a:uFill>
              </a:rPr>
              <a:t>J/</a:t>
            </a:r>
            <a:r>
              <a:rPr sz="1600" i="1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ψ</a:t>
            </a:r>
            <a:r>
              <a:rPr sz="1600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 </a:t>
            </a:r>
            <a:r>
              <a:rPr sz="1600" dirty="0">
                <a:uFill>
                  <a:solidFill/>
                </a:uFill>
              </a:rPr>
              <a:t>shows no effect</a:t>
            </a:r>
          </a:p>
          <a:p>
            <a:pPr lvl="1">
              <a:spcBef>
                <a:spcPts val="0"/>
              </a:spcBef>
              <a:defRPr sz="1800">
                <a:uFillTx/>
              </a:defRPr>
            </a:pPr>
            <a:r>
              <a:rPr sz="1600" i="1" dirty="0">
                <a:uFill>
                  <a:solidFill/>
                </a:uFill>
              </a:rPr>
              <a:t>J/</a:t>
            </a:r>
            <a:r>
              <a:rPr sz="1600" i="1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ψ</a:t>
            </a:r>
            <a:r>
              <a:rPr sz="1600" dirty="0">
                <a:uFill>
                  <a:solidFill/>
                </a:uFill>
              </a:rPr>
              <a:t> perfectly suited to extract source distribution</a:t>
            </a:r>
          </a:p>
        </p:txBody>
      </p:sp>
      <p:grpSp>
        <p:nvGrpSpPr>
          <p:cNvPr id="304" name="Group 304"/>
          <p:cNvGrpSpPr/>
          <p:nvPr/>
        </p:nvGrpSpPr>
        <p:grpSpPr>
          <a:xfrm>
            <a:off x="233043" y="1816476"/>
            <a:ext cx="6921505" cy="348813"/>
            <a:chOff x="0" y="62454"/>
            <a:chExt cx="6921503" cy="348811"/>
          </a:xfrm>
        </p:grpSpPr>
        <p:sp>
          <p:nvSpPr>
            <p:cNvPr id="302" name="Shape 302"/>
            <p:cNvSpPr/>
            <p:nvPr/>
          </p:nvSpPr>
          <p:spPr>
            <a:xfrm>
              <a:off x="0" y="62454"/>
              <a:ext cx="5064562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</a:rPr>
                <a:t>Diffractive vector meson production:</a:t>
              </a:r>
            </a:p>
          </p:txBody>
        </p:sp>
        <p:sp>
          <p:nvSpPr>
            <p:cNvPr id="303" name="Shape 303"/>
            <p:cNvSpPr/>
            <p:nvPr/>
          </p:nvSpPr>
          <p:spPr>
            <a:xfrm>
              <a:off x="3837326" y="62454"/>
              <a:ext cx="3084177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</a:rPr>
                <a:t>e + Au → e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</a:rPr>
                <a:t> + Au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</a:rPr>
                <a:t> + J/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ψ,</a:t>
              </a:r>
              <a:r>
                <a:rPr sz="1600" dirty="0">
                  <a:uFill>
                    <a:solidFill/>
                  </a:uFill>
                </a:rPr>
                <a:t> 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φ, ρ</a:t>
              </a:r>
            </a:p>
          </p:txBody>
        </p:sp>
      </p:grpSp>
      <p:sp>
        <p:nvSpPr>
          <p:cNvPr id="305" name="Shape 305"/>
          <p:cNvSpPr/>
          <p:nvPr/>
        </p:nvSpPr>
        <p:spPr>
          <a:xfrm>
            <a:off x="269329" y="2147580"/>
            <a:ext cx="5411738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Momentum transfer </a:t>
            </a:r>
            <a:r>
              <a:rPr sz="1600" i="1" dirty="0">
                <a:uFill>
                  <a:solidFill/>
                </a:uFill>
              </a:rPr>
              <a:t>t</a:t>
            </a:r>
            <a:r>
              <a:rPr sz="1600" dirty="0">
                <a:uFill>
                  <a:solidFill/>
                </a:uFill>
              </a:rPr>
              <a:t> = |</a:t>
            </a:r>
            <a:r>
              <a:rPr sz="1600" b="1" dirty="0">
                <a:uFill>
                  <a:solidFill/>
                </a:uFill>
              </a:rPr>
              <a:t>p</a:t>
            </a:r>
            <a:r>
              <a:rPr sz="1600" baseline="-5999" dirty="0">
                <a:uFill>
                  <a:solidFill/>
                </a:uFill>
              </a:rPr>
              <a:t>Au</a:t>
            </a:r>
            <a:r>
              <a:rPr sz="1600" dirty="0">
                <a:uFill>
                  <a:solidFill/>
                </a:uFill>
              </a:rPr>
              <a:t>-</a:t>
            </a:r>
            <a:r>
              <a:rPr sz="1600" b="1" dirty="0">
                <a:uFill>
                  <a:solidFill/>
                </a:uFill>
              </a:rPr>
              <a:t>p</a:t>
            </a:r>
            <a:r>
              <a:rPr sz="1600" baseline="-5999" dirty="0">
                <a:uFill>
                  <a:solidFill/>
                </a:uFill>
              </a:rPr>
              <a:t>Au</a:t>
            </a:r>
            <a:r>
              <a:rPr sz="1600" baseline="-5999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′</a:t>
            </a:r>
            <a:r>
              <a:rPr sz="1600" dirty="0">
                <a:uFill>
                  <a:solidFill/>
                </a:uFill>
              </a:rPr>
              <a:t>|</a:t>
            </a:r>
            <a:r>
              <a:rPr sz="1600" baseline="31999" dirty="0">
                <a:uFill>
                  <a:solidFill/>
                </a:uFill>
              </a:rPr>
              <a:t>2 </a:t>
            </a:r>
            <a:r>
              <a:rPr sz="1600" dirty="0">
                <a:uFill>
                  <a:solidFill/>
                </a:uFill>
              </a:rPr>
              <a:t>conjugate to </a:t>
            </a:r>
            <a:r>
              <a:rPr sz="1600" i="1" dirty="0">
                <a:uFill>
                  <a:solidFill/>
                </a:uFill>
              </a:rPr>
              <a:t>b</a:t>
            </a:r>
            <a:r>
              <a:rPr sz="1600" i="1" baseline="-5999" dirty="0">
                <a:uFill>
                  <a:solidFill/>
                </a:uFill>
              </a:rPr>
              <a:t>T</a:t>
            </a:r>
            <a:r>
              <a:rPr sz="1600" dirty="0">
                <a:uFill>
                  <a:solidFill/>
                </a:uFill>
              </a:rPr>
              <a:t> </a:t>
            </a:r>
          </a:p>
        </p:txBody>
      </p:sp>
      <p:sp>
        <p:nvSpPr>
          <p:cNvPr id="306" name="Shape 306"/>
          <p:cNvSpPr/>
          <p:nvPr/>
        </p:nvSpPr>
        <p:spPr>
          <a:xfrm>
            <a:off x="176801" y="599645"/>
            <a:ext cx="6491160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</a:rPr>
              <a:t>1950-60: </a:t>
            </a:r>
            <a:r>
              <a:rPr sz="1600" dirty="0">
                <a:uFill>
                  <a:solidFill/>
                </a:uFill>
              </a:rPr>
              <a:t>Measurement of charge (proton) distribution in nuclei</a:t>
            </a:r>
          </a:p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</a:rPr>
              <a:t>Ongoing:</a:t>
            </a:r>
            <a:r>
              <a:rPr sz="1600" dirty="0">
                <a:uFill>
                  <a:solidFill/>
                </a:uFill>
              </a:rPr>
              <a:t> Measurement of neutron distribution in nuclei</a:t>
            </a:r>
          </a:p>
          <a:p>
            <a:pPr lvl="0"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</a:rPr>
              <a:t>EIC ⇒ Gluon distribution in nuclei</a:t>
            </a:r>
          </a:p>
        </p:txBody>
      </p:sp>
      <p:sp>
        <p:nvSpPr>
          <p:cNvPr id="307" name="Shape 307"/>
          <p:cNvSpPr/>
          <p:nvPr/>
        </p:nvSpPr>
        <p:spPr>
          <a:xfrm>
            <a:off x="196758" y="1484919"/>
            <a:ext cx="931044" cy="3488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pPr lvl="0">
              <a:defRPr sz="1800" b="0">
                <a:uFillTx/>
              </a:defRPr>
            </a:pPr>
            <a:r>
              <a:rPr sz="1600" b="1" dirty="0">
                <a:uFill>
                  <a:solidFill/>
                </a:uFill>
              </a:rPr>
              <a:t>Method:</a:t>
            </a:r>
          </a:p>
        </p:txBody>
      </p:sp>
      <p:grpSp>
        <p:nvGrpSpPr>
          <p:cNvPr id="318" name="Group 318"/>
          <p:cNvGrpSpPr/>
          <p:nvPr/>
        </p:nvGrpSpPr>
        <p:grpSpPr>
          <a:xfrm>
            <a:off x="4611140" y="2763848"/>
            <a:ext cx="4407228" cy="2313007"/>
            <a:chOff x="51734" y="77100"/>
            <a:chExt cx="4407226" cy="2313006"/>
          </a:xfrm>
        </p:grpSpPr>
        <p:grpSp>
          <p:nvGrpSpPr>
            <p:cNvPr id="316" name="Group 316"/>
            <p:cNvGrpSpPr/>
            <p:nvPr/>
          </p:nvGrpSpPr>
          <p:grpSpPr>
            <a:xfrm>
              <a:off x="51734" y="77100"/>
              <a:ext cx="4407226" cy="2313006"/>
              <a:chOff x="51734" y="77100"/>
              <a:chExt cx="4407224" cy="2313005"/>
            </a:xfrm>
          </p:grpSpPr>
          <p:pic>
            <p:nvPicPr>
              <p:cNvPr id="314" name="source_all.pdf"/>
              <p:cNvPicPr/>
              <p:nvPr/>
            </p:nvPicPr>
            <p:blipFill>
              <a:blip r:embed="rId3">
                <a:extLst/>
              </a:blip>
              <a:srcRect r="50437" b="50689"/>
              <a:stretch>
                <a:fillRect/>
              </a:stretch>
            </p:blipFill>
            <p:spPr>
              <a:xfrm>
                <a:off x="51735" y="77100"/>
                <a:ext cx="4407225" cy="2313006"/>
              </a:xfrm>
              <a:prstGeom prst="rect">
                <a:avLst/>
              </a:prstGeom>
              <a:ln w="12700" cap="flat">
                <a:noFill/>
                <a:round/>
              </a:ln>
              <a:effectLst/>
            </p:spPr>
          </p:pic>
          <p:sp>
            <p:nvSpPr>
              <p:cNvPr id="315" name="Shape 315"/>
              <p:cNvSpPr/>
              <p:nvPr/>
            </p:nvSpPr>
            <p:spPr>
              <a:xfrm>
                <a:off x="745301" y="154200"/>
                <a:ext cx="308402" cy="282701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>
                  <a:defRPr>
                    <a:latin typeface="Times New Roman"/>
                    <a:ea typeface="Times New Roman"/>
                    <a:cs typeface="Times New Roman"/>
                    <a:sym typeface="Times New Roman"/>
                  </a:defRPr>
                </a:pPr>
                <a:endParaRPr/>
              </a:p>
            </p:txBody>
          </p:sp>
        </p:grpSp>
        <p:sp>
          <p:nvSpPr>
            <p:cNvPr id="317" name="Shape 317"/>
            <p:cNvSpPr/>
            <p:nvPr/>
          </p:nvSpPr>
          <p:spPr>
            <a:xfrm>
              <a:off x="1576374" y="1671376"/>
              <a:ext cx="1765199" cy="1993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noAutofit/>
            </a:bodyPr>
            <a:lstStyle>
              <a:lvl1pPr>
                <a:defRPr sz="1300">
                  <a:solidFill>
                    <a:srgbClr val="008F00"/>
                  </a:solidFill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  <a:uFillTx/>
                </a:defRPr>
              </a:pPr>
              <a:r>
                <a:rPr sz="1100" dirty="0">
                  <a:solidFill>
                    <a:srgbClr val="0000FF"/>
                  </a:solidFill>
                  <a:uFill>
                    <a:solidFill/>
                  </a:uFill>
                </a:rPr>
                <a:t>PRC 87 (2013) 024913</a:t>
              </a:r>
            </a:p>
          </p:txBody>
        </p:sp>
      </p:grpSp>
      <p:sp>
        <p:nvSpPr>
          <p:cNvPr id="319" name="Shape 319"/>
          <p:cNvSpPr/>
          <p:nvPr/>
        </p:nvSpPr>
        <p:spPr>
          <a:xfrm>
            <a:off x="306529" y="5102728"/>
            <a:ext cx="816122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Converges to input F(b) rapidly: |</a:t>
            </a:r>
            <a:r>
              <a:rPr sz="1600" i="1" dirty="0">
                <a:uFill>
                  <a:solidFill/>
                </a:uFill>
              </a:rPr>
              <a:t>t</a:t>
            </a:r>
            <a:r>
              <a:rPr sz="1600" dirty="0">
                <a:uFill>
                  <a:solidFill/>
                </a:uFill>
              </a:rPr>
              <a:t>| &lt; 0.1 almost enough</a:t>
            </a:r>
          </a:p>
          <a:p>
            <a:pPr marL="285750" marR="41275" lvl="0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solidFill>
                  <a:srgbClr val="0000FF"/>
                </a:solidFill>
                <a:uFill>
                  <a:solidFill/>
                </a:uFill>
              </a:rPr>
              <a:t>Recover accurately any input distribution used in model used to generate pseudo-data </a:t>
            </a:r>
            <a:r>
              <a:rPr sz="1600" dirty="0">
                <a:uFill>
                  <a:solidFill/>
                </a:uFill>
              </a:rPr>
              <a:t>(here Wood-Saxon)</a:t>
            </a:r>
          </a:p>
          <a:p>
            <a:pPr marL="285750" marR="41275" lvl="1" indent="-285750">
              <a:buClr>
                <a:srgbClr val="0000FF"/>
              </a:buClr>
              <a:buSzPct val="100000"/>
              <a:buFont typeface="Wingdings" charset="2"/>
              <a:buChar char="Ø"/>
              <a:defRPr sz="1800">
                <a:uFillTx/>
              </a:defRPr>
            </a:pPr>
            <a:r>
              <a:rPr sz="1600" dirty="0">
                <a:uFill>
                  <a:solidFill/>
                </a:uFill>
              </a:rPr>
              <a:t>Systematic measurement requires </a:t>
            </a:r>
            <a:r>
              <a:rPr sz="1600" i="1" dirty="0"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∫</a:t>
            </a:r>
            <a:r>
              <a:rPr sz="1600" b="1" i="1" dirty="0">
                <a:uFill>
                  <a:solidFill/>
                </a:uFill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L</a:t>
            </a:r>
            <a:r>
              <a:rPr sz="1600" i="1" dirty="0">
                <a:uFill>
                  <a:solidFill/>
                </a:uFill>
                <a:latin typeface="Arial Bold"/>
                <a:ea typeface="Arial Bold"/>
                <a:cs typeface="Arial Bold"/>
                <a:sym typeface="Arial Bold"/>
              </a:rPr>
              <a:t>dt</a:t>
            </a:r>
            <a:r>
              <a:rPr sz="1600" b="1" i="1" dirty="0">
                <a:uFill>
                  <a:solidFill/>
                </a:uFill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 </a:t>
            </a:r>
            <a:r>
              <a:rPr sz="1600" dirty="0">
                <a:uFill>
                  <a:solidFill/>
                </a:uFill>
                <a:latin typeface="Arial Bold"/>
                <a:ea typeface="Arial Bold"/>
                <a:cs typeface="Arial Bold"/>
                <a:sym typeface="Arial Bold"/>
              </a:rPr>
              <a:t>&gt;&gt;</a:t>
            </a:r>
            <a:r>
              <a:rPr sz="1600" dirty="0">
                <a:uFill>
                  <a:solidFill/>
                </a:uFill>
                <a:latin typeface="Lucida Calligraphy Italic"/>
                <a:ea typeface="Lucida Calligraphy Italic"/>
                <a:cs typeface="Lucida Calligraphy Italic"/>
                <a:sym typeface="Lucida Calligraphy Italic"/>
              </a:rPr>
              <a:t> </a:t>
            </a:r>
            <a:r>
              <a:rPr sz="1600" dirty="0">
                <a:uFill>
                  <a:solidFill/>
                </a:uFill>
              </a:rPr>
              <a:t>1 fb</a:t>
            </a:r>
            <a:r>
              <a:rPr sz="1600" baseline="31999" dirty="0">
                <a:uFill>
                  <a:solidFill/>
                </a:uFill>
              </a:rPr>
              <a:t>-1</a:t>
            </a:r>
            <a:r>
              <a:rPr sz="1600" dirty="0">
                <a:uFill>
                  <a:solidFill/>
                </a:uFill>
              </a:rPr>
              <a:t>/A</a:t>
            </a:r>
          </a:p>
        </p:txBody>
      </p:sp>
      <p:grpSp>
        <p:nvGrpSpPr>
          <p:cNvPr id="323" name="Group 323"/>
          <p:cNvGrpSpPr/>
          <p:nvPr/>
        </p:nvGrpSpPr>
        <p:grpSpPr>
          <a:xfrm>
            <a:off x="4219232" y="1547830"/>
            <a:ext cx="2810652" cy="1059069"/>
            <a:chOff x="0" y="49208"/>
            <a:chExt cx="2810651" cy="1059068"/>
          </a:xfrm>
        </p:grpSpPr>
        <p:sp>
          <p:nvSpPr>
            <p:cNvPr id="320" name="Shape 320"/>
            <p:cNvSpPr/>
            <p:nvPr/>
          </p:nvSpPr>
          <p:spPr>
            <a:xfrm flipH="1">
              <a:off x="0" y="223614"/>
              <a:ext cx="580461" cy="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321" name="Shape 321"/>
            <p:cNvSpPr/>
            <p:nvPr/>
          </p:nvSpPr>
          <p:spPr>
            <a:xfrm flipH="1" flipV="1">
              <a:off x="2540000" y="625675"/>
              <a:ext cx="8961" cy="482601"/>
            </a:xfrm>
            <a:prstGeom prst="line">
              <a:avLst/>
            </a:prstGeom>
            <a:noFill/>
            <a:ln w="88900" cap="flat">
              <a:solidFill>
                <a:srgbClr val="000000"/>
              </a:solidFill>
              <a:prstDash val="solid"/>
              <a:round/>
              <a:headEnd type="stealth" w="med" len="med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marL="0" marR="0" lvl="0" defTabSz="457200">
                <a:defRPr sz="1200"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100"/>
            </a:p>
          </p:txBody>
        </p:sp>
        <p:sp>
          <p:nvSpPr>
            <p:cNvPr id="322" name="Shape 322"/>
            <p:cNvSpPr/>
            <p:nvPr/>
          </p:nvSpPr>
          <p:spPr>
            <a:xfrm>
              <a:off x="803993" y="49208"/>
              <a:ext cx="2006658" cy="34881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i="1"/>
              </a:lvl1pPr>
            </a:lstStyle>
            <a:p>
              <a:pPr lvl="0">
                <a:defRPr sz="1800" i="0">
                  <a:uFillTx/>
                </a:defRPr>
              </a:pPr>
              <a:r>
                <a:rPr sz="1600" i="1" dirty="0">
                  <a:uFill>
                    <a:solidFill/>
                  </a:uFill>
                </a:rPr>
                <a:t>Fourier Transform</a:t>
              </a:r>
            </a:p>
          </p:txBody>
        </p:sp>
      </p:grpSp>
      <p:grpSp>
        <p:nvGrpSpPr>
          <p:cNvPr id="26" name="Group 304"/>
          <p:cNvGrpSpPr/>
          <p:nvPr/>
        </p:nvGrpSpPr>
        <p:grpSpPr>
          <a:xfrm>
            <a:off x="196758" y="619047"/>
            <a:ext cx="6921505" cy="348813"/>
            <a:chOff x="0" y="62454"/>
            <a:chExt cx="6921503" cy="348811"/>
          </a:xfrm>
        </p:grpSpPr>
        <p:sp>
          <p:nvSpPr>
            <p:cNvPr id="27" name="Shape 302"/>
            <p:cNvSpPr/>
            <p:nvPr/>
          </p:nvSpPr>
          <p:spPr>
            <a:xfrm>
              <a:off x="0" y="62454"/>
              <a:ext cx="5064562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</a:rPr>
                <a:t>Diffractive vector meson production:</a:t>
              </a:r>
            </a:p>
          </p:txBody>
        </p:sp>
        <p:sp>
          <p:nvSpPr>
            <p:cNvPr id="28" name="Shape 303"/>
            <p:cNvSpPr/>
            <p:nvPr/>
          </p:nvSpPr>
          <p:spPr>
            <a:xfrm>
              <a:off x="3837326" y="62454"/>
              <a:ext cx="3084177" cy="34881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 lvl="0">
                <a:defRPr sz="1800">
                  <a:uFillTx/>
                </a:defRPr>
              </a:pPr>
              <a:r>
                <a:rPr sz="1600" dirty="0">
                  <a:uFill>
                    <a:solidFill/>
                  </a:uFill>
                </a:rPr>
                <a:t>e + Au → e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</a:rPr>
                <a:t> + Au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′</a:t>
              </a:r>
              <a:r>
                <a:rPr sz="1600" dirty="0">
                  <a:uFill>
                    <a:solidFill/>
                  </a:uFill>
                </a:rPr>
                <a:t> + J/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ψ,</a:t>
              </a:r>
              <a:r>
                <a:rPr sz="1600" dirty="0">
                  <a:uFill>
                    <a:solidFill/>
                  </a:uFill>
                </a:rPr>
                <a:t> </a:t>
              </a:r>
              <a:r>
                <a:rPr sz="1600" dirty="0">
                  <a:uFill>
                    <a:solidFill/>
                  </a:uFill>
                  <a:latin typeface="Symbol"/>
                  <a:ea typeface="Symbol"/>
                  <a:cs typeface="Symbol"/>
                  <a:sym typeface="Symbol"/>
                </a:rPr>
                <a:t>φ, ρ</a:t>
              </a:r>
            </a:p>
          </p:txBody>
        </p:sp>
      </p:grpSp>
      <p:pic>
        <p:nvPicPr>
          <p:cNvPr id="31" name="Picture 30" descr="dsigma_dt_jpsi_phi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30"/>
          <a:stretch/>
        </p:blipFill>
        <p:spPr>
          <a:xfrm>
            <a:off x="137888" y="1360717"/>
            <a:ext cx="4078515" cy="3802380"/>
          </a:xfrm>
          <a:prstGeom prst="rect">
            <a:avLst/>
          </a:prstGeom>
        </p:spPr>
      </p:pic>
      <p:pic>
        <p:nvPicPr>
          <p:cNvPr id="32" name="Picture 31" descr="dsigma_dt_jpsi_phi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17"/>
          <a:stretch/>
        </p:blipFill>
        <p:spPr>
          <a:xfrm>
            <a:off x="4775199" y="1367971"/>
            <a:ext cx="4130039" cy="380238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5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3" grpId="0" advAuto="0"/>
      <p:bldP spid="313" grpId="1" advAuto="0"/>
      <p:bldP spid="305" grpId="0" animBg="1" advAuto="0"/>
      <p:bldP spid="306" grpId="0" animBg="1" advAuto="0"/>
      <p:bldP spid="307" grpId="0" animBg="1" advAuto="0"/>
      <p:bldP spid="318" grpId="0" animBg="1" advAuto="0"/>
      <p:bldP spid="319" grpId="0" animBg="1" advAuto="0"/>
      <p:bldP spid="323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DIS-Kinematics_revised copy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30199" y="676277"/>
            <a:ext cx="3259668" cy="2704906"/>
          </a:xfrm>
          <a:prstGeom prst="rect">
            <a:avLst/>
          </a:prstGeom>
          <a:ln w="12700">
            <a:round/>
          </a:ln>
        </p:spPr>
      </p:pic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762000" y="0"/>
            <a:ext cx="8382000" cy="609600"/>
          </a:xfrm>
        </p:spPr>
        <p:txBody>
          <a:bodyPr/>
          <a:lstStyle/>
          <a:p>
            <a:r>
              <a:rPr lang="en-US" sz="2600" dirty="0" smtClean="0"/>
              <a:t>Deep Inelastic Scattering</a:t>
            </a:r>
            <a:endParaRPr lang="en-US" sz="2600" dirty="0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C6A96A-431D-C54E-8415-31F30655DEA0}" type="slidenum">
              <a:rPr lang="en-US"/>
              <a:pPr/>
              <a:t>3</a:t>
            </a:fld>
            <a:endParaRPr lang="en-US"/>
          </a:p>
        </p:txBody>
      </p:sp>
      <p:sp>
        <p:nvSpPr>
          <p:cNvPr id="113669" name="Rectangle 5"/>
          <p:cNvSpPr>
            <a:spLocks/>
          </p:cNvSpPr>
          <p:nvPr/>
        </p:nvSpPr>
        <p:spPr bwMode="auto">
          <a:xfrm>
            <a:off x="7738548" y="685791"/>
            <a:ext cx="1231900" cy="677342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4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resolution power</a:t>
            </a:r>
          </a:p>
        </p:txBody>
      </p:sp>
      <p:sp>
        <p:nvSpPr>
          <p:cNvPr id="113670" name="Rectangle 6"/>
          <p:cNvSpPr>
            <a:spLocks/>
          </p:cNvSpPr>
          <p:nvPr/>
        </p:nvSpPr>
        <p:spPr bwMode="auto">
          <a:xfrm>
            <a:off x="4415391" y="2163224"/>
            <a:ext cx="1231900" cy="495309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4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inelasticity</a:t>
            </a:r>
          </a:p>
        </p:txBody>
      </p:sp>
      <p:sp>
        <p:nvSpPr>
          <p:cNvPr id="113671" name="Rectangle 7"/>
          <p:cNvSpPr>
            <a:spLocks/>
          </p:cNvSpPr>
          <p:nvPr/>
        </p:nvSpPr>
        <p:spPr bwMode="auto">
          <a:xfrm>
            <a:off x="6128807" y="2158992"/>
            <a:ext cx="1380068" cy="855144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marL="39688" algn="ctr" eaLnBrk="1" hangingPunct="1">
              <a:spcBef>
                <a:spcPts val="1150"/>
              </a:spcBef>
            </a:pPr>
            <a:r>
              <a:rPr lang="en-US" sz="1400" dirty="0">
                <a:solidFill>
                  <a:srgbClr val="000000"/>
                </a:solidFill>
                <a:latin typeface="Comic Sans MS" charset="0"/>
                <a:sym typeface="Comic Sans MS" charset="0"/>
              </a:rPr>
              <a:t>Measure of momentum fraction of </a:t>
            </a:r>
            <a:r>
              <a:rPr lang="en-US" sz="1400" dirty="0" smtClean="0">
                <a:solidFill>
                  <a:srgbClr val="000000"/>
                </a:solidFill>
                <a:latin typeface="Comic Sans MS" charset="0"/>
                <a:sym typeface="Comic Sans MS" charset="0"/>
              </a:rPr>
              <a:t>struck quark</a:t>
            </a:r>
            <a:endParaRPr lang="en-US" sz="1400" dirty="0">
              <a:solidFill>
                <a:srgbClr val="000000"/>
              </a:solidFill>
              <a:latin typeface="Comic Sans MS" charset="0"/>
              <a:sym typeface="Comic Sans MS" charset="0"/>
            </a:endParaRPr>
          </a:p>
        </p:txBody>
      </p:sp>
      <p:pic>
        <p:nvPicPr>
          <p:cNvPr id="76697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0" y="3014121"/>
            <a:ext cx="127000" cy="203200"/>
          </a:xfrm>
          <a:prstGeom prst="rect">
            <a:avLst/>
          </a:prstGeom>
          <a:noFill/>
        </p:spPr>
      </p:pic>
      <p:sp>
        <p:nvSpPr>
          <p:cNvPr id="31" name="TextBox 30"/>
          <p:cNvSpPr txBox="1"/>
          <p:nvPr/>
        </p:nvSpPr>
        <p:spPr>
          <a:xfrm>
            <a:off x="241300" y="659150"/>
            <a:ext cx="15931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 smtClean="0"/>
              <a:t>Kinematics:</a:t>
            </a:r>
            <a:endParaRPr lang="en-US" sz="2000" u="sng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15250" y="5637749"/>
            <a:ext cx="1219200" cy="12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proton_hr_ger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15350" y="4716999"/>
            <a:ext cx="1133475" cy="113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5257784" y="4074591"/>
            <a:ext cx="1176338" cy="830263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Quark splits</a:t>
            </a:r>
          </a:p>
          <a:p>
            <a:r>
              <a:rPr lang="en-US" sz="1200" dirty="0"/>
              <a:t>into gluon</a:t>
            </a:r>
          </a:p>
          <a:p>
            <a:r>
              <a:rPr lang="en-US" sz="1200" dirty="0"/>
              <a:t>splits</a:t>
            </a:r>
          </a:p>
          <a:p>
            <a:r>
              <a:rPr lang="en-US" sz="1200" dirty="0"/>
              <a:t>into quarks …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438" y="4720174"/>
            <a:ext cx="1169987" cy="112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756288" y="5294849"/>
            <a:ext cx="1295400" cy="118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41863" y="3742274"/>
            <a:ext cx="12128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/>
          <a:srcRect r="43564"/>
          <a:stretch>
            <a:fillRect/>
          </a:stretch>
        </p:blipFill>
        <p:spPr bwMode="auto">
          <a:xfrm>
            <a:off x="2318263" y="4196299"/>
            <a:ext cx="1211262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3359663" y="4180424"/>
            <a:ext cx="1030287" cy="461963"/>
          </a:xfrm>
          <a:prstGeom prst="rect">
            <a:avLst/>
          </a:prstGeom>
          <a:solidFill>
            <a:srgbClr val="FFFFDD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Gluon splits</a:t>
            </a:r>
          </a:p>
          <a:p>
            <a:r>
              <a:rPr lang="en-US" sz="1200" dirty="0"/>
              <a:t>into quarks</a:t>
            </a:r>
          </a:p>
        </p:txBody>
      </p:sp>
      <p:cxnSp>
        <p:nvCxnSpPr>
          <p:cNvPr id="38" name="Straight Arrow Connector 37"/>
          <p:cNvCxnSpPr>
            <a:cxnSpLocks noChangeShapeType="1"/>
          </p:cNvCxnSpPr>
          <p:nvPr/>
        </p:nvCxnSpPr>
        <p:spPr bwMode="auto">
          <a:xfrm>
            <a:off x="-16950" y="4551899"/>
            <a:ext cx="6197600" cy="1739900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9" name="TextBox 38"/>
          <p:cNvSpPr txBox="1">
            <a:spLocks noChangeArrowheads="1"/>
          </p:cNvSpPr>
          <p:nvPr/>
        </p:nvSpPr>
        <p:spPr bwMode="auto">
          <a:xfrm>
            <a:off x="5675825" y="6156862"/>
            <a:ext cx="1895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/>
              <a:t>higher √s</a:t>
            </a:r>
          </a:p>
          <a:p>
            <a:pPr algn="ctr"/>
            <a:r>
              <a:rPr lang="en-US" sz="1400"/>
              <a:t>increases resolution</a:t>
            </a:r>
          </a:p>
        </p:txBody>
      </p:sp>
      <p:sp>
        <p:nvSpPr>
          <p:cNvPr id="40" name="TextBox 39"/>
          <p:cNvSpPr txBox="1">
            <a:spLocks noChangeArrowheads="1"/>
          </p:cNvSpPr>
          <p:nvPr/>
        </p:nvSpPr>
        <p:spPr bwMode="auto">
          <a:xfrm>
            <a:off x="5126550" y="6126699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-19</a:t>
            </a:r>
            <a:r>
              <a:rPr lang="en-US" sz="1600"/>
              <a:t>m</a:t>
            </a:r>
          </a:p>
        </p:txBody>
      </p: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rot="5400000">
            <a:off x="5196401" y="6018749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1227650" y="5072599"/>
            <a:ext cx="8445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10</a:t>
            </a:r>
            <a:r>
              <a:rPr lang="en-US" sz="1600" baseline="30000"/>
              <a:t>-16</a:t>
            </a:r>
            <a:r>
              <a:rPr lang="en-US" sz="1600"/>
              <a:t>m</a:t>
            </a:r>
          </a:p>
        </p:txBody>
      </p: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rot="5400000">
            <a:off x="1297501" y="4964649"/>
            <a:ext cx="317500" cy="31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806809"/>
              </p:ext>
            </p:extLst>
          </p:nvPr>
        </p:nvGraphicFramePr>
        <p:xfrm>
          <a:off x="7612058" y="1471118"/>
          <a:ext cx="1489607" cy="4607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06" name="Equation" r:id="rId12" imgW="1231900" imgH="381000" progId="Equation.DSMT4">
                  <p:embed/>
                </p:oleObj>
              </mc:Choice>
              <mc:Fallback>
                <p:oleObj name="Equation" r:id="rId12" imgW="1231900" imgH="381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612058" y="1471118"/>
                        <a:ext cx="1489607" cy="4607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Rectangle 7"/>
          <p:cNvSpPr>
            <a:spLocks/>
          </p:cNvSpPr>
          <p:nvPr/>
        </p:nvSpPr>
        <p:spPr bwMode="auto">
          <a:xfrm>
            <a:off x="7682992" y="2161157"/>
            <a:ext cx="1420812" cy="944029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BFF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lIns="0" tIns="0" rIns="40639" bIns="0">
            <a:prstTxWarp prst="textNoShape">
              <a:avLst/>
            </a:prstTxWarp>
          </a:bodyPr>
          <a:lstStyle/>
          <a:p>
            <a:pPr lvl="0" algn="ctr">
              <a:defRPr sz="1800">
                <a:solidFill>
                  <a:srgbClr val="000000"/>
                </a:solidFill>
                <a:uFillTx/>
              </a:defRPr>
            </a:pPr>
            <a:r>
              <a:rPr lang="en-US" sz="1400" dirty="0">
                <a:solidFill>
                  <a:srgbClr val="322F31"/>
                </a:solidFill>
                <a:uFill>
                  <a:solidFill>
                    <a:srgbClr val="021EAA"/>
                  </a:solidFill>
                </a:uFill>
              </a:rPr>
              <a:t>center-of-mass energy of electron-hadron system</a:t>
            </a: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3690206"/>
              </p:ext>
            </p:extLst>
          </p:nvPr>
        </p:nvGraphicFramePr>
        <p:xfrm>
          <a:off x="4039654" y="828708"/>
          <a:ext cx="3429000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07" name="Equation" r:id="rId14" imgW="2413000" imgH="317500" progId="Equation.DSMT4">
                  <p:embed/>
                </p:oleObj>
              </mc:Choice>
              <mc:Fallback>
                <p:oleObj name="Equation" r:id="rId14" imgW="24130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039654" y="828708"/>
                        <a:ext cx="3429000" cy="4508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739174"/>
              </p:ext>
            </p:extLst>
          </p:nvPr>
        </p:nvGraphicFramePr>
        <p:xfrm>
          <a:off x="6338880" y="1377949"/>
          <a:ext cx="966787" cy="675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08" name="Equation" r:id="rId16" imgW="800100" imgH="558800" progId="Equation.DSMT4">
                  <p:embed/>
                </p:oleObj>
              </mc:Choice>
              <mc:Fallback>
                <p:oleObj name="Equation" r:id="rId16" imgW="800100" imgH="558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6338880" y="1377949"/>
                        <a:ext cx="966787" cy="675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2604707"/>
              </p:ext>
            </p:extLst>
          </p:nvPr>
        </p:nvGraphicFramePr>
        <p:xfrm>
          <a:off x="4042831" y="1303873"/>
          <a:ext cx="2008188" cy="846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09" name="Equation" r:id="rId18" imgW="1778000" imgH="749300" progId="Equation.DSMT4">
                  <p:embed/>
                </p:oleObj>
              </mc:Choice>
              <mc:Fallback>
                <p:oleObj name="Equation" r:id="rId18" imgW="1778000" imgH="7493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042831" y="1303873"/>
                        <a:ext cx="2008188" cy="846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5830070"/>
              </p:ext>
            </p:extLst>
          </p:nvPr>
        </p:nvGraphicFramePr>
        <p:xfrm>
          <a:off x="6737350" y="3293535"/>
          <a:ext cx="1927861" cy="5355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910" name="Equation" r:id="rId20" imgW="1143000" imgH="317500" progId="Equation.DSMT4">
                  <p:embed/>
                </p:oleObj>
              </mc:Choice>
              <mc:Fallback>
                <p:oleObj name="Equation" r:id="rId20" imgW="1143000" imgH="3175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6737350" y="3293535"/>
                        <a:ext cx="1927861" cy="5355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Right Arrow 47"/>
          <p:cNvSpPr/>
          <p:nvPr/>
        </p:nvSpPr>
        <p:spPr bwMode="auto">
          <a:xfrm>
            <a:off x="5363635" y="3346456"/>
            <a:ext cx="1240365" cy="423325"/>
          </a:xfrm>
          <a:prstGeom prst="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682316" y="4389968"/>
            <a:ext cx="2461684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FF"/>
              </a:buClr>
              <a:defRPr sz="1800">
                <a:uFillTx/>
              </a:defRPr>
            </a:pPr>
            <a:r>
              <a:rPr lang="en-US" sz="1200" dirty="0" smtClean="0">
                <a:solidFill>
                  <a:srgbClr val="0000FF"/>
                </a:solidFill>
                <a:uFill>
                  <a:solidFill/>
                </a:uFill>
              </a:rPr>
              <a:t>DIS: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  <a:defRPr sz="1800">
                <a:uFillTx/>
              </a:defRPr>
            </a:pPr>
            <a:r>
              <a:rPr lang="en-US" sz="1050" dirty="0" smtClean="0">
                <a:uFill>
                  <a:solidFill/>
                </a:uFill>
              </a:rPr>
              <a:t>As </a:t>
            </a:r>
            <a:r>
              <a:rPr lang="en-US" sz="1050" dirty="0">
                <a:uFill>
                  <a:solidFill/>
                </a:uFill>
              </a:rPr>
              <a:t>a probe, electron beams </a:t>
            </a:r>
            <a:endParaRPr lang="en-US" sz="1050" dirty="0" smtClean="0">
              <a:uFill>
                <a:solidFill/>
              </a:uFill>
            </a:endParaRPr>
          </a:p>
          <a:p>
            <a:pPr>
              <a:buClr>
                <a:srgbClr val="0000FF"/>
              </a:buClr>
              <a:defRPr sz="1800">
                <a:uFillTx/>
              </a:defRPr>
            </a:pPr>
            <a:r>
              <a:rPr lang="en-US" sz="1050" dirty="0">
                <a:uFill>
                  <a:solidFill/>
                </a:uFill>
              </a:rPr>
              <a:t> </a:t>
            </a:r>
            <a:r>
              <a:rPr lang="en-US" sz="1050" dirty="0" smtClean="0">
                <a:uFill>
                  <a:solidFill/>
                </a:uFill>
              </a:rPr>
              <a:t>  provide </a:t>
            </a:r>
            <a:r>
              <a:rPr lang="en-US" sz="1050" dirty="0">
                <a:uFill>
                  <a:solidFill/>
                </a:uFill>
              </a:rPr>
              <a:t>unmatched precision </a:t>
            </a:r>
            <a:r>
              <a:rPr lang="en-US" sz="1050" dirty="0" smtClean="0">
                <a:uFill>
                  <a:solidFill/>
                </a:uFill>
              </a:rPr>
              <a:t>of </a:t>
            </a:r>
          </a:p>
          <a:p>
            <a:pPr>
              <a:buClr>
                <a:srgbClr val="0000FF"/>
              </a:buClr>
              <a:defRPr sz="1800">
                <a:uFillTx/>
              </a:defRPr>
            </a:pPr>
            <a:r>
              <a:rPr lang="en-US" sz="1050" dirty="0">
                <a:uFill>
                  <a:solidFill/>
                </a:uFill>
              </a:rPr>
              <a:t> </a:t>
            </a:r>
            <a:r>
              <a:rPr lang="en-US" sz="1050" dirty="0" smtClean="0">
                <a:uFill>
                  <a:solidFill/>
                </a:uFill>
              </a:rPr>
              <a:t>  the </a:t>
            </a:r>
            <a:r>
              <a:rPr lang="en-US" sz="1050" dirty="0">
                <a:uFill>
                  <a:solidFill/>
                </a:uFill>
              </a:rPr>
              <a:t>electromagnetic </a:t>
            </a:r>
            <a:r>
              <a:rPr lang="en-US" sz="1050" dirty="0" smtClean="0">
                <a:uFill>
                  <a:solidFill/>
                </a:uFill>
              </a:rPr>
              <a:t>interaction</a:t>
            </a:r>
          </a:p>
          <a:p>
            <a:pPr marL="171450" indent="-171450">
              <a:buClr>
                <a:srgbClr val="0000FF"/>
              </a:buClr>
              <a:buFont typeface="Wingdings" charset="2"/>
              <a:buChar char="q"/>
              <a:defRPr sz="1800">
                <a:uFillTx/>
              </a:defRPr>
            </a:pPr>
            <a:r>
              <a:rPr lang="en-US" sz="1050" dirty="0">
                <a:uFill>
                  <a:solidFill/>
                </a:uFill>
              </a:rPr>
              <a:t>Direct, model independent,</a:t>
            </a:r>
          </a:p>
          <a:p>
            <a:pPr>
              <a:buClr>
                <a:srgbClr val="0000FF"/>
              </a:buClr>
              <a:defRPr sz="1800">
                <a:uFillTx/>
              </a:defRPr>
            </a:pPr>
            <a:r>
              <a:rPr lang="en-US" sz="1050" dirty="0">
                <a:uFill>
                  <a:solidFill/>
                </a:uFill>
              </a:rPr>
              <a:t>   determination of kinematics of </a:t>
            </a:r>
          </a:p>
          <a:p>
            <a:pPr>
              <a:buClr>
                <a:srgbClr val="0000FF"/>
              </a:buClr>
              <a:defRPr sz="1800">
                <a:uFillTx/>
              </a:defRPr>
            </a:pPr>
            <a:r>
              <a:rPr lang="en-US" sz="1050" dirty="0">
                <a:uFill>
                  <a:solidFill/>
                </a:uFill>
              </a:rPr>
              <a:t>   physics processes</a:t>
            </a:r>
          </a:p>
          <a:p>
            <a:pPr>
              <a:buClr>
                <a:srgbClr val="0000FF"/>
              </a:buClr>
              <a:defRPr sz="1800">
                <a:uFillTx/>
              </a:defRPr>
            </a:pPr>
            <a:r>
              <a:rPr lang="en-US" sz="1050" dirty="0" smtClean="0">
                <a:uFill>
                  <a:solidFill/>
                </a:uFill>
              </a:rPr>
              <a:t> </a:t>
            </a:r>
            <a:endParaRPr lang="en-US" sz="1050" dirty="0">
              <a:uFill>
                <a:solidFill/>
              </a:u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93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3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3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69" grpId="0" animBg="1"/>
      <p:bldP spid="113670" grpId="0" animBg="1"/>
      <p:bldP spid="113671" grpId="0" animBg="1"/>
      <p:bldP spid="32" grpId="0" animBg="1"/>
      <p:bldP spid="37" grpId="0" animBg="1"/>
      <p:bldP spid="39" grpId="0"/>
      <p:bldP spid="40" grpId="0"/>
      <p:bldP spid="42" grpId="0"/>
      <p:bldP spid="30" grpId="0" animBg="1"/>
      <p:bldP spid="48" grpId="0" animBg="1"/>
      <p:bldP spid="4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Requirements to realize the Program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30</a:t>
            </a:fld>
            <a:endParaRPr lang="en-US"/>
          </a:p>
        </p:txBody>
      </p:sp>
      <p:pic>
        <p:nvPicPr>
          <p:cNvPr id="6" name="Picture 5" descr="PPP_PRD_132_3D_people-Puzz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70" y="740770"/>
            <a:ext cx="7315200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1524" y="2378293"/>
            <a:ext cx="9225602" cy="2985433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>
                  <a:lumMod val="85000"/>
                </a:schemeClr>
              </a:gs>
              <a:gs pos="50000">
                <a:schemeClr val="bg1"/>
              </a:gs>
            </a:gsLst>
            <a:lin ang="0" scaled="1"/>
            <a:tileRect/>
          </a:gra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400" u="sng" dirty="0" smtClean="0">
                <a:solidFill>
                  <a:srgbClr val="0000FF"/>
                </a:solidFill>
              </a:rPr>
              <a:t>Requirements from Physics:</a:t>
            </a:r>
          </a:p>
          <a:p>
            <a:pPr>
              <a:buClr>
                <a:srgbClr val="0000FF"/>
              </a:buClr>
            </a:pPr>
            <a:endParaRPr lang="en-US" sz="2400" u="sng" dirty="0" smtClean="0">
              <a:solidFill>
                <a:srgbClr val="0000FF"/>
              </a:solidFill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High Luminosity ~ 10</a:t>
            </a:r>
            <a:r>
              <a:rPr lang="en-US" sz="2000" baseline="30000" dirty="0" smtClean="0"/>
              <a:t>33 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s</a:t>
            </a:r>
            <a:r>
              <a:rPr lang="en-US" sz="2000" baseline="30000" dirty="0" smtClean="0"/>
              <a:t>-1 </a:t>
            </a:r>
            <a:r>
              <a:rPr lang="en-US" sz="2000" dirty="0" smtClean="0"/>
              <a:t>and higher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Flexible center of mass energy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gluon dominated matter</a:t>
            </a:r>
            <a:endParaRPr lang="en-US" sz="2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/>
              <a:t>highly </a:t>
            </a:r>
            <a:r>
              <a:rPr lang="en-US" sz="2000" dirty="0" err="1"/>
              <a:t>polarised</a:t>
            </a:r>
            <a:r>
              <a:rPr lang="en-US" sz="2000" dirty="0"/>
              <a:t> electron and </a:t>
            </a:r>
            <a:r>
              <a:rPr lang="en-US" sz="2000" dirty="0" smtClean="0"/>
              <a:t>proton/light nuclei beams </a:t>
            </a:r>
            <a:r>
              <a:rPr lang="en-US" sz="2000" dirty="0" smtClean="0">
                <a:solidFill>
                  <a:srgbClr val="0000FF"/>
                </a:solidFill>
                <a:sym typeface="Wingdings"/>
              </a:rPr>
              <a:t> study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spin</a:t>
            </a:r>
            <a:endParaRPr lang="en-US" sz="2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Wide range of nuclear beams (D to Au, </a:t>
            </a:r>
            <a:r>
              <a:rPr lang="en-US" sz="2000" dirty="0" err="1" smtClean="0"/>
              <a:t>Pb</a:t>
            </a:r>
            <a:r>
              <a:rPr lang="en-US" sz="2000" dirty="0" smtClean="0"/>
              <a:t>, U) </a:t>
            </a:r>
            <a:r>
              <a:rPr lang="en-US" sz="2000" dirty="0">
                <a:solidFill>
                  <a:srgbClr val="0000FF"/>
                </a:solidFill>
                <a:sym typeface="Wingdings"/>
              </a:rPr>
              <a:t> high gluon densities</a:t>
            </a:r>
            <a:endParaRPr lang="en-US" sz="2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a wide acceptance detector with good PID (e/h and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, K, p)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2000" dirty="0" smtClean="0"/>
              <a:t>wide acceptance for protons from elastic reactions and</a:t>
            </a:r>
          </a:p>
          <a:p>
            <a:pPr>
              <a:buClr>
                <a:srgbClr val="0000FF"/>
              </a:buClr>
            </a:pPr>
            <a:r>
              <a:rPr lang="en-US" sz="2000" dirty="0"/>
              <a:t> </a:t>
            </a:r>
            <a:r>
              <a:rPr lang="en-US" sz="2000" dirty="0" smtClean="0"/>
              <a:t>  neutrons from nuclear breakup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312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/>
          <p:cNvSpPr>
            <a:spLocks/>
          </p:cNvSpPr>
          <p:nvPr/>
        </p:nvSpPr>
        <p:spPr bwMode="auto">
          <a:xfrm>
            <a:off x="177800" y="742898"/>
            <a:ext cx="4384000" cy="215444"/>
          </a:xfrm>
          <a:prstGeom prst="rect">
            <a:avLst/>
          </a:prstGeom>
          <a:solidFill>
            <a:srgbClr val="0000FF"/>
          </a:solidFill>
          <a:ln>
            <a:noFill/>
          </a:ln>
          <a:extLst/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rgbClr val="FFFF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experimental program to address these questions:</a:t>
            </a:r>
          </a:p>
        </p:txBody>
      </p:sp>
      <p:grpSp>
        <p:nvGrpSpPr>
          <p:cNvPr id="6154" name="Group 10"/>
          <p:cNvGrpSpPr>
            <a:grpSpLocks/>
          </p:cNvGrpSpPr>
          <p:nvPr/>
        </p:nvGrpSpPr>
        <p:grpSpPr bwMode="auto">
          <a:xfrm>
            <a:off x="75848" y="2155424"/>
            <a:ext cx="5486508" cy="1003300"/>
            <a:chOff x="0" y="0"/>
            <a:chExt cx="3455" cy="632"/>
          </a:xfrm>
        </p:grpSpPr>
        <p:sp>
          <p:nvSpPr>
            <p:cNvPr id="6151" name="Rectangle 7"/>
            <p:cNvSpPr>
              <a:spLocks/>
            </p:cNvSpPr>
            <p:nvPr/>
          </p:nvSpPr>
          <p:spPr bwMode="auto">
            <a:xfrm>
              <a:off x="985" y="0"/>
              <a:ext cx="212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azimuthal asymmetries in DIS </a:t>
              </a:r>
            </a:p>
          </p:txBody>
        </p:sp>
        <p:sp>
          <p:nvSpPr>
            <p:cNvPr id="6152" name="Rectangle 8"/>
            <p:cNvSpPr>
              <a:spLocks/>
            </p:cNvSpPr>
            <p:nvPr/>
          </p:nvSpPr>
          <p:spPr bwMode="auto">
            <a:xfrm>
              <a:off x="985" y="264"/>
              <a:ext cx="247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adds their </a:t>
              </a:r>
              <a:r>
                <a:rPr lang="en-US" sz="1400" dirty="0">
                  <a:solidFill>
                    <a:srgbClr val="FF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transverse momentum dependence</a:t>
              </a:r>
            </a:p>
          </p:txBody>
        </p:sp>
        <p:pic>
          <p:nvPicPr>
            <p:cNvPr id="6153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971" cy="6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162" name="Group 18"/>
          <p:cNvGrpSpPr>
            <a:grpSpLocks/>
          </p:cNvGrpSpPr>
          <p:nvPr/>
        </p:nvGrpSpPr>
        <p:grpSpPr bwMode="auto">
          <a:xfrm>
            <a:off x="342548" y="1133423"/>
            <a:ext cx="5497513" cy="965200"/>
            <a:chOff x="0" y="0"/>
            <a:chExt cx="3463" cy="608"/>
          </a:xfrm>
        </p:grpSpPr>
        <p:sp>
          <p:nvSpPr>
            <p:cNvPr id="6159" name="Rectangle 15"/>
            <p:cNvSpPr>
              <a:spLocks/>
            </p:cNvSpPr>
            <p:nvPr/>
          </p:nvSpPr>
          <p:spPr bwMode="auto">
            <a:xfrm>
              <a:off x="825" y="49"/>
              <a:ext cx="2252" cy="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inclusive and semi-inclusive DIS</a:t>
              </a:r>
            </a:p>
          </p:txBody>
        </p:sp>
        <p:sp>
          <p:nvSpPr>
            <p:cNvPr id="6160" name="Rectangle 16"/>
            <p:cNvSpPr>
              <a:spLocks/>
            </p:cNvSpPr>
            <p:nvPr/>
          </p:nvSpPr>
          <p:spPr bwMode="auto">
            <a:xfrm>
              <a:off x="817" y="313"/>
              <a:ext cx="264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FF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longitudinal motion</a:t>
              </a:r>
              <a:r>
                <a:rPr lang="en-US" sz="1400" dirty="0">
                  <a:solidFill>
                    <a:srgbClr val="FF00FF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 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of spinning quarks and gluons</a:t>
              </a:r>
            </a:p>
          </p:txBody>
        </p:sp>
        <p:pic>
          <p:nvPicPr>
            <p:cNvPr id="6161" name="Picture 1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720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5538608" y="729012"/>
            <a:ext cx="876300" cy="3214286"/>
            <a:chOff x="5538608" y="729012"/>
            <a:chExt cx="876300" cy="3214286"/>
          </a:xfrm>
        </p:grpSpPr>
        <p:sp>
          <p:nvSpPr>
            <p:cNvPr id="6163" name="AutoShape 19"/>
            <p:cNvSpPr>
              <a:spLocks/>
            </p:cNvSpPr>
            <p:nvPr/>
          </p:nvSpPr>
          <p:spPr bwMode="auto">
            <a:xfrm rot="5400000">
              <a:off x="4414658" y="1943048"/>
              <a:ext cx="3124200" cy="876300"/>
            </a:xfrm>
            <a:prstGeom prst="rightArrow">
              <a:avLst>
                <a:gd name="adj1" fmla="val 32000"/>
                <a:gd name="adj2" fmla="val 63778"/>
              </a:avLst>
            </a:prstGeom>
            <a:gradFill rotWithShape="0">
              <a:gsLst>
                <a:gs pos="0">
                  <a:srgbClr val="00FF00"/>
                </a:gs>
                <a:gs pos="100000">
                  <a:srgbClr val="FF0000"/>
                </a:gs>
              </a:gsLst>
              <a:lin ang="5400000" scaled="1"/>
            </a:gradFill>
            <a:ln w="254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  <p:sp>
          <p:nvSpPr>
            <p:cNvPr id="6164" name="Rectangle 20"/>
            <p:cNvSpPr>
              <a:spLocks/>
            </p:cNvSpPr>
            <p:nvPr/>
          </p:nvSpPr>
          <p:spPr bwMode="auto">
            <a:xfrm rot="16200000">
              <a:off x="4695103" y="1888135"/>
              <a:ext cx="2566881" cy="248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300" dirty="0">
                  <a:solidFill>
                    <a:schemeClr val="bg1"/>
                  </a:solidFill>
                  <a:latin typeface="Corbel Bold" charset="0"/>
                  <a:ea typeface="ＭＳ Ｐゴシック" charset="0"/>
                  <a:cs typeface="Corbel Bold" charset="0"/>
                  <a:sym typeface="Corbel Bold" charset="0"/>
                </a:rPr>
                <a:t>machine &amp; detector requirements</a:t>
              </a:r>
            </a:p>
          </p:txBody>
        </p:sp>
      </p:grpSp>
      <p:grpSp>
        <p:nvGrpSpPr>
          <p:cNvPr id="6176" name="Group 32"/>
          <p:cNvGrpSpPr>
            <a:grpSpLocks/>
          </p:cNvGrpSpPr>
          <p:nvPr/>
        </p:nvGrpSpPr>
        <p:grpSpPr bwMode="auto">
          <a:xfrm>
            <a:off x="6529208" y="742898"/>
            <a:ext cx="2654300" cy="1231900"/>
            <a:chOff x="0" y="0"/>
            <a:chExt cx="1672" cy="776"/>
          </a:xfrm>
        </p:grpSpPr>
        <p:sp>
          <p:nvSpPr>
            <p:cNvPr id="6173" name="Rectangle 29"/>
            <p:cNvSpPr>
              <a:spLocks/>
            </p:cNvSpPr>
            <p:nvPr/>
          </p:nvSpPr>
          <p:spPr bwMode="auto">
            <a:xfrm>
              <a:off x="372" y="0"/>
              <a:ext cx="752" cy="184"/>
            </a:xfrm>
            <a:prstGeom prst="rect">
              <a:avLst/>
            </a:prstGeom>
            <a:solidFill>
              <a:srgbClr val="FF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400" dirty="0">
                  <a:solidFill>
                    <a:srgbClr val="FFFF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prerequisites</a:t>
              </a:r>
            </a:p>
          </p:txBody>
        </p:sp>
        <p:sp>
          <p:nvSpPr>
            <p:cNvPr id="6174" name="Rectangle 30"/>
            <p:cNvSpPr>
              <a:spLocks/>
            </p:cNvSpPr>
            <p:nvPr/>
          </p:nvSpPr>
          <p:spPr bwMode="auto">
            <a:xfrm>
              <a:off x="40" y="272"/>
              <a:ext cx="1293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dirty="0">
                  <a:solidFill>
                    <a:srgbClr val="FF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all </a:t>
              </a:r>
              <a:r>
                <a:rPr lang="en-US" sz="1400" dirty="0" smtClean="0">
                  <a:solidFill>
                    <a:srgbClr val="FF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need </a:t>
              </a:r>
              <a:r>
                <a:rPr lang="en-US" sz="1400" dirty="0" smtClean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√</a:t>
              </a:r>
              <a:r>
                <a:rPr lang="en-US" sz="1400" dirty="0" err="1" smtClean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s</a:t>
              </a:r>
              <a:r>
                <a:rPr lang="en-US" sz="1400" baseline="-25000" dirty="0" err="1" smtClean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ep</a:t>
              </a:r>
              <a:r>
                <a:rPr lang="en-US" sz="1400" dirty="0" smtClean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 &gt; 50 </a:t>
              </a:r>
              <a:r>
                <a:rPr lang="en-US" sz="1400" dirty="0" err="1" smtClean="0">
                  <a:solidFill>
                    <a:srgbClr val="00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GeV</a:t>
              </a:r>
              <a:endParaRPr lang="en-US" sz="1400" dirty="0">
                <a:solidFill>
                  <a:srgbClr val="0000FF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endParaRPr>
            </a:p>
          </p:txBody>
        </p:sp>
        <p:sp>
          <p:nvSpPr>
            <p:cNvPr id="6175" name="Rectangle 31"/>
            <p:cNvSpPr>
              <a:spLocks/>
            </p:cNvSpPr>
            <p:nvPr/>
          </p:nvSpPr>
          <p:spPr bwMode="auto">
            <a:xfrm>
              <a:off x="0" y="456"/>
              <a:ext cx="1672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to access x &lt; </a:t>
              </a:r>
              <a:r>
                <a:rPr lang="en-US" sz="1400" dirty="0">
                  <a:solidFill>
                    <a:srgbClr val="FF00FF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10</a:t>
              </a:r>
              <a:r>
                <a:rPr lang="en-US" sz="1400" baseline="32000" dirty="0">
                  <a:solidFill>
                    <a:srgbClr val="FF00FF"/>
                  </a:solidFill>
                  <a:latin typeface="Comic Sans MS"/>
                  <a:ea typeface="ＭＳ Ｐゴシック" charset="0"/>
                  <a:cs typeface="Comic Sans MS"/>
                  <a:sym typeface="Corbel Bold" charset="0"/>
                </a:rPr>
                <a:t>-3  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where</a:t>
              </a:r>
            </a:p>
            <a:p>
              <a:r>
                <a: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rPr>
                <a:t>sea quarks and gluons dominate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 smtClean="0"/>
              <a:t>What is needed to realize EIC program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31</a:t>
            </a:fld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6922916"/>
              </p:ext>
            </p:extLst>
          </p:nvPr>
        </p:nvGraphicFramePr>
        <p:xfrm>
          <a:off x="5397500" y="45212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2480" name="Equation" r:id="rId5" imgW="114300" imgH="165100" progId="Equation.DSMT4">
                  <p:embed/>
                </p:oleObj>
              </mc:Choice>
              <mc:Fallback>
                <p:oleObj name="Equation" r:id="rId5" imgW="114300" imgH="1651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97500" y="45212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6170433" y="1776361"/>
            <a:ext cx="2728913" cy="2122489"/>
            <a:chOff x="6170433" y="1776361"/>
            <a:chExt cx="2728913" cy="2122489"/>
          </a:xfrm>
        </p:grpSpPr>
        <p:grpSp>
          <p:nvGrpSpPr>
            <p:cNvPr id="6183" name="Group 39"/>
            <p:cNvGrpSpPr>
              <a:grpSpLocks/>
            </p:cNvGrpSpPr>
            <p:nvPr/>
          </p:nvGrpSpPr>
          <p:grpSpPr bwMode="auto">
            <a:xfrm>
              <a:off x="6170433" y="1776361"/>
              <a:ext cx="2728913" cy="2122489"/>
              <a:chOff x="0" y="77"/>
              <a:chExt cx="1719" cy="1337"/>
            </a:xfrm>
          </p:grpSpPr>
          <p:sp>
            <p:nvSpPr>
              <p:cNvPr id="6179" name="Line 35"/>
              <p:cNvSpPr>
                <a:spLocks noChangeShapeType="1"/>
              </p:cNvSpPr>
              <p:nvPr/>
            </p:nvSpPr>
            <p:spPr bwMode="auto">
              <a:xfrm>
                <a:off x="0" y="77"/>
                <a:ext cx="302" cy="322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6180" name="Line 36"/>
              <p:cNvSpPr>
                <a:spLocks noChangeShapeType="1"/>
              </p:cNvSpPr>
              <p:nvPr/>
            </p:nvSpPr>
            <p:spPr bwMode="auto">
              <a:xfrm>
                <a:off x="10" y="470"/>
                <a:ext cx="257" cy="278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6181" name="Line 37"/>
              <p:cNvSpPr>
                <a:spLocks noChangeShapeType="1"/>
              </p:cNvSpPr>
              <p:nvPr/>
            </p:nvSpPr>
            <p:spPr bwMode="auto">
              <a:xfrm rot="10800000" flipH="1">
                <a:off x="20" y="741"/>
                <a:ext cx="247" cy="289"/>
              </a:xfrm>
              <a:prstGeom prst="line">
                <a:avLst/>
              </a:prstGeom>
              <a:noFill/>
              <a:ln w="25400" cap="flat">
                <a:solidFill>
                  <a:schemeClr val="tx1"/>
                </a:solidFill>
                <a:prstDash val="solid"/>
                <a:miter lim="800000"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6182" name="Rectangle 38"/>
              <p:cNvSpPr>
                <a:spLocks/>
              </p:cNvSpPr>
              <p:nvPr/>
            </p:nvSpPr>
            <p:spPr bwMode="auto">
              <a:xfrm>
                <a:off x="265" y="871"/>
                <a:ext cx="1454" cy="5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>
                  <a:buClr>
                    <a:srgbClr val="000000"/>
                  </a:buClr>
                  <a:buSzPct val="125000"/>
                  <a:buFont typeface="Corbel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multi-dimensional 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binning</a:t>
                </a:r>
              </a:p>
              <a:p>
                <a:pPr algn="l">
                  <a:buClr>
                    <a:srgbClr val="000000"/>
                  </a:buClr>
                  <a:buSzPct val="125000"/>
                </a:pP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</a:t>
                </a:r>
                <a:r>
                  <a:rPr lang="en-US" sz="1400" dirty="0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</a:t>
                </a:r>
                <a:r>
                  <a:rPr lang="en-US" sz="1400" dirty="0" smtClean="0">
                    <a:latin typeface="Comic Sans MS"/>
                    <a:ea typeface="ＭＳ Ｐゴシック" charset="0"/>
                    <a:cs typeface="Comic Sans MS"/>
                    <a:sym typeface="Wingdings"/>
                  </a:rPr>
                  <a:t> </a:t>
                </a:r>
                <a:r>
                  <a:rPr lang="en-US" sz="1400" dirty="0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x, Q</a:t>
                </a:r>
                <a:r>
                  <a:rPr lang="en-US" sz="1400" baseline="30000" dirty="0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2</a:t>
                </a:r>
                <a:r>
                  <a:rPr lang="en-US" sz="1400" dirty="0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, z, </a:t>
                </a:r>
                <a:r>
                  <a:rPr lang="en-US" sz="1400" dirty="0" err="1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p</a:t>
                </a:r>
                <a:r>
                  <a:rPr lang="en-US" sz="1400" baseline="-25000" dirty="0" err="1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T</a:t>
                </a:r>
                <a:r>
                  <a:rPr lang="en-US" sz="1400" dirty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</a:t>
                </a:r>
                <a:r>
                  <a:rPr lang="en-US" sz="1400" dirty="0" smtClean="0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(or t), </a:t>
                </a:r>
                <a:r>
                  <a:rPr lang="en-US" sz="1400" dirty="0">
                    <a:latin typeface="Symbol" charset="2"/>
                    <a:ea typeface="ＭＳ Ｐゴシック" charset="0"/>
                    <a:cs typeface="Symbol" charset="2"/>
                    <a:sym typeface="Corbel" charset="0"/>
                  </a:rPr>
                  <a:t>Q</a:t>
                </a:r>
                <a:endParaRPr lang="en-US" sz="1400" dirty="0">
                  <a:solidFill>
                    <a:schemeClr val="tx1"/>
                  </a:solidFill>
                  <a:latin typeface="Symbol" charset="2"/>
                  <a:ea typeface="ＭＳ Ｐゴシック" charset="0"/>
                  <a:cs typeface="Symbol" charset="2"/>
                  <a:sym typeface="Corbel" charset="0"/>
                </a:endParaRPr>
              </a:p>
              <a:p>
                <a:pPr algn="l">
                  <a:buClr>
                    <a:srgbClr val="000000"/>
                  </a:buClr>
                  <a:buSzPct val="125000"/>
                  <a:buFont typeface="Corbel" charset="0"/>
                  <a:buChar char="•"/>
                </a:pP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to reach </a:t>
                </a:r>
                <a:r>
                  <a:rPr lang="en-US" sz="1400" dirty="0" err="1"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p</a:t>
                </a:r>
                <a:r>
                  <a:rPr lang="en-US" sz="1400" baseline="-6000" dirty="0" err="1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T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&gt; 1 </a:t>
                </a:r>
                <a:r>
                  <a:rPr lang="en-US" sz="1400" dirty="0" err="1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GeV</a:t>
                </a:r>
                <a:endParaRPr lang="en-US" sz="14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Corbel" charset="0"/>
                </a:endParaRPr>
              </a:p>
              <a:p>
                <a:pPr algn="l">
                  <a:buClr>
                    <a:srgbClr val="000000"/>
                  </a:buClr>
                  <a:buSzPct val="125000"/>
                  <a:buFont typeface="Corbel" charset="0"/>
                  <a:buChar char="•"/>
                </a:pPr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 to reach |t| &gt; 1 GeV</a:t>
                </a:r>
                <a:r>
                  <a:rPr lang="en-US" sz="1400" baseline="320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6604000" y="2184400"/>
              <a:ext cx="14513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L ≃ 10 fb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-1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604000" y="2641600"/>
              <a:ext cx="22151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L ≃ 10 - 100 fb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-1</a:t>
              </a:r>
              <a:endParaRPr lang="en-US" baseline="300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567" y="4011930"/>
            <a:ext cx="3985260" cy="284607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28602" y="3171851"/>
            <a:ext cx="4022371" cy="802560"/>
            <a:chOff x="228602" y="3171851"/>
            <a:chExt cx="4022371" cy="802560"/>
          </a:xfrm>
        </p:grpSpPr>
        <p:grpSp>
          <p:nvGrpSpPr>
            <p:cNvPr id="6158" name="Group 14"/>
            <p:cNvGrpSpPr>
              <a:grpSpLocks/>
            </p:cNvGrpSpPr>
            <p:nvPr/>
          </p:nvGrpSpPr>
          <p:grpSpPr bwMode="auto">
            <a:xfrm>
              <a:off x="1628423" y="3171851"/>
              <a:ext cx="2622550" cy="647369"/>
              <a:chOff x="944" y="42"/>
              <a:chExt cx="1652" cy="407"/>
            </a:xfrm>
          </p:grpSpPr>
          <p:sp>
            <p:nvSpPr>
              <p:cNvPr id="6155" name="Rectangle 11"/>
              <p:cNvSpPr>
                <a:spLocks/>
              </p:cNvSpPr>
              <p:nvPr/>
            </p:nvSpPr>
            <p:spPr bwMode="auto">
              <a:xfrm>
                <a:off x="944" y="42"/>
                <a:ext cx="1358" cy="17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00FF"/>
                    </a:solidFill>
                    <a:latin typeface="Comic Sans MS"/>
                    <a:ea typeface="ＭＳ Ｐゴシック" charset="0"/>
                    <a:cs typeface="Comic Sans MS"/>
                    <a:sym typeface="Corbel Bold" charset="0"/>
                  </a:rPr>
                  <a:t>exclusive processes </a:t>
                </a:r>
              </a:p>
            </p:txBody>
          </p:sp>
          <p:sp>
            <p:nvSpPr>
              <p:cNvPr id="6156" name="Rectangle 12"/>
              <p:cNvSpPr>
                <a:spLocks/>
              </p:cNvSpPr>
              <p:nvPr/>
            </p:nvSpPr>
            <p:spPr bwMode="auto">
              <a:xfrm>
                <a:off x="944" y="314"/>
                <a:ext cx="1652" cy="13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 dirty="0">
                    <a:solidFill>
                      <a:schemeClr val="tx1"/>
                    </a:solidFill>
                    <a:latin typeface="Comic Sans MS"/>
                    <a:ea typeface="ＭＳ Ｐゴシック" charset="0"/>
                    <a:cs typeface="Comic Sans MS"/>
                    <a:sym typeface="Corbel" charset="0"/>
                  </a:rPr>
                  <a:t>adds their </a:t>
                </a:r>
                <a:r>
                  <a:rPr lang="en-US" sz="1400" dirty="0">
                    <a:solidFill>
                      <a:srgbClr val="FF00FF"/>
                    </a:solidFill>
                    <a:latin typeface="Comic Sans MS"/>
                    <a:ea typeface="ＭＳ Ｐゴシック" charset="0"/>
                    <a:cs typeface="Comic Sans MS"/>
                    <a:sym typeface="Corbel Bold" charset="0"/>
                  </a:rPr>
                  <a:t>transverse position</a:t>
                </a:r>
              </a:p>
            </p:txBody>
          </p:sp>
        </p:grpSp>
        <p:pic>
          <p:nvPicPr>
            <p:cNvPr id="36" name="Picture 35" descr="GPD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602" y="3238319"/>
              <a:ext cx="1233221" cy="736092"/>
            </a:xfrm>
            <a:prstGeom prst="rect">
              <a:avLst/>
            </a:prstGeom>
          </p:spPr>
        </p:pic>
      </p:grpSp>
      <p:pic>
        <p:nvPicPr>
          <p:cNvPr id="10" name="Picture 9" descr="eRHIC Lumi vs COM Energy no ultimate Dec 2014 for presentation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949" y="4142251"/>
            <a:ext cx="3621735" cy="271574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56617" y="5021263"/>
            <a:ext cx="607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0000FF"/>
                </a:solidFill>
              </a:rPr>
              <a:t>+</a:t>
            </a:r>
            <a:endParaRPr lang="en-US" sz="5400" dirty="0">
              <a:solidFill>
                <a:srgbClr val="0000FF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76005" y="4125600"/>
            <a:ext cx="3897310" cy="2732400"/>
          </a:xfrm>
          <a:prstGeom prst="rect">
            <a:avLst/>
          </a:prstGeom>
        </p:spPr>
      </p:pic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7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GHP, April 2015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From RHIC to </a:t>
            </a:r>
            <a:r>
              <a:rPr lang="en-US" cap="none" dirty="0" err="1" smtClean="0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RHIC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7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5AC78-EBC0-604B-AC29-4ED6EF3406A6}" type="slidenum">
              <a:rPr lang="en-US"/>
              <a:pPr/>
              <a:t>32</a:t>
            </a:fld>
            <a:endParaRPr lang="en-US"/>
          </a:p>
        </p:txBody>
      </p:sp>
      <p:pic>
        <p:nvPicPr>
          <p:cNvPr id="18433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852488"/>
            <a:ext cx="9144000" cy="600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4" name="Oval 2"/>
          <p:cNvSpPr>
            <a:spLocks/>
          </p:cNvSpPr>
          <p:nvPr/>
        </p:nvSpPr>
        <p:spPr bwMode="auto">
          <a:xfrm>
            <a:off x="914400" y="1182688"/>
            <a:ext cx="7924800" cy="1676400"/>
          </a:xfrm>
          <a:prstGeom prst="ellipse">
            <a:avLst/>
          </a:prstGeom>
          <a:noFill/>
          <a:ln w="2540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5" name="Oval 3"/>
          <p:cNvSpPr>
            <a:spLocks/>
          </p:cNvSpPr>
          <p:nvPr/>
        </p:nvSpPr>
        <p:spPr bwMode="auto">
          <a:xfrm>
            <a:off x="914400" y="1214438"/>
            <a:ext cx="7924800" cy="1676400"/>
          </a:xfrm>
          <a:prstGeom prst="ellipse">
            <a:avLst/>
          </a:prstGeom>
          <a:noFill/>
          <a:ln w="254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6" name="Line 4"/>
          <p:cNvSpPr>
            <a:spLocks noChangeShapeType="1"/>
          </p:cNvSpPr>
          <p:nvPr/>
        </p:nvSpPr>
        <p:spPr bwMode="auto">
          <a:xfrm flipH="1">
            <a:off x="3200400" y="3087688"/>
            <a:ext cx="304800" cy="4572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7" name="Line 5"/>
          <p:cNvSpPr>
            <a:spLocks noChangeShapeType="1"/>
          </p:cNvSpPr>
          <p:nvPr/>
        </p:nvSpPr>
        <p:spPr bwMode="auto">
          <a:xfrm>
            <a:off x="3200400" y="3544888"/>
            <a:ext cx="76200" cy="5334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8" name="Freeform 6"/>
          <p:cNvSpPr>
            <a:spLocks/>
          </p:cNvSpPr>
          <p:nvPr/>
        </p:nvSpPr>
        <p:spPr bwMode="auto">
          <a:xfrm>
            <a:off x="3200400" y="2781300"/>
            <a:ext cx="304800" cy="304800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18372 h 21600"/>
              <a:gd name="T4" fmla="*/ 21263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0"/>
                </a:moveTo>
                <a:cubicBezTo>
                  <a:pt x="11929" y="1"/>
                  <a:pt x="21600" y="8225"/>
                  <a:pt x="21600" y="18372"/>
                </a:cubicBezTo>
                <a:cubicBezTo>
                  <a:pt x="21600" y="19454"/>
                  <a:pt x="21487" y="20534"/>
                  <a:pt x="21263" y="21600"/>
                </a:cubicBezTo>
              </a:path>
            </a:pathLst>
          </a:custGeom>
          <a:noFill/>
          <a:ln w="25400" cap="flat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39" name="Freeform 7"/>
          <p:cNvSpPr>
            <a:spLocks/>
          </p:cNvSpPr>
          <p:nvPr/>
        </p:nvSpPr>
        <p:spPr bwMode="auto">
          <a:xfrm>
            <a:off x="3505200" y="2870200"/>
            <a:ext cx="539750" cy="228600"/>
          </a:xfrm>
          <a:custGeom>
            <a:avLst/>
            <a:gdLst>
              <a:gd name="T0" fmla="*/ 0 w 21600"/>
              <a:gd name="T1" fmla="*/ 21600 h 21600"/>
              <a:gd name="T2" fmla="*/ 7200 w 21600"/>
              <a:gd name="T3" fmla="*/ 7200 h 21600"/>
              <a:gd name="T4" fmla="*/ 21600 w 21600"/>
              <a:gd name="T5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>
                <a:moveTo>
                  <a:pt x="0" y="21600"/>
                </a:moveTo>
                <a:cubicBezTo>
                  <a:pt x="1800" y="16200"/>
                  <a:pt x="3600" y="10800"/>
                  <a:pt x="7200" y="7200"/>
                </a:cubicBezTo>
                <a:cubicBezTo>
                  <a:pt x="10800" y="3600"/>
                  <a:pt x="19200" y="1200"/>
                  <a:pt x="21600" y="0"/>
                </a:cubicBezTo>
              </a:path>
            </a:pathLst>
          </a:custGeom>
          <a:noFill/>
          <a:ln w="254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 flipH="1">
            <a:off x="1306513" y="3846513"/>
            <a:ext cx="169862" cy="207962"/>
          </a:xfrm>
          <a:prstGeom prst="line">
            <a:avLst/>
          </a:prstGeom>
          <a:noFill/>
          <a:ln w="25400" cap="flat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>
            <a:off x="277813" y="3529013"/>
            <a:ext cx="733425" cy="323850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 rot="10800000" flipH="1">
            <a:off x="1006475" y="3779838"/>
            <a:ext cx="44450" cy="7143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 rot="10800000" flipH="1">
            <a:off x="134938" y="3508375"/>
            <a:ext cx="177800" cy="90488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 rot="10800000" flipH="1">
            <a:off x="30163" y="3455988"/>
            <a:ext cx="177800" cy="9048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36513" y="3536950"/>
            <a:ext cx="106362" cy="55563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195263" y="3449638"/>
            <a:ext cx="117475" cy="65087"/>
          </a:xfrm>
          <a:prstGeom prst="lin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 flipH="1">
            <a:off x="5027613" y="5372100"/>
            <a:ext cx="80962" cy="71438"/>
          </a:xfrm>
          <a:prstGeom prst="line">
            <a:avLst/>
          </a:prstGeom>
          <a:noFill/>
          <a:ln w="25400" cap="flat">
            <a:solidFill>
              <a:srgbClr val="FFCC00"/>
            </a:solidFill>
            <a:prstDash val="sysDot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rot="10800000">
            <a:off x="2808288" y="3713163"/>
            <a:ext cx="400050" cy="193675"/>
          </a:xfrm>
          <a:prstGeom prst="lin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H="1">
            <a:off x="2514600" y="3719513"/>
            <a:ext cx="304800" cy="1587"/>
          </a:xfrm>
          <a:prstGeom prst="lin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 rot="10800000">
            <a:off x="2362200" y="3646488"/>
            <a:ext cx="152400" cy="76200"/>
          </a:xfrm>
          <a:prstGeom prst="lin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3" name="Oval 31"/>
          <p:cNvSpPr>
            <a:spLocks/>
          </p:cNvSpPr>
          <p:nvPr/>
        </p:nvSpPr>
        <p:spPr bwMode="auto">
          <a:xfrm>
            <a:off x="2286000" y="3573463"/>
            <a:ext cx="152400" cy="76200"/>
          </a:xfrm>
          <a:prstGeom prst="ellips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4" name="Line 32"/>
          <p:cNvSpPr>
            <a:spLocks noChangeShapeType="1"/>
          </p:cNvSpPr>
          <p:nvPr/>
        </p:nvSpPr>
        <p:spPr bwMode="auto">
          <a:xfrm flipH="1">
            <a:off x="3200400" y="4154488"/>
            <a:ext cx="228600" cy="123825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5" name="Line 33"/>
          <p:cNvSpPr>
            <a:spLocks noChangeShapeType="1"/>
          </p:cNvSpPr>
          <p:nvPr/>
        </p:nvSpPr>
        <p:spPr bwMode="auto">
          <a:xfrm flipH="1">
            <a:off x="3276600" y="3849688"/>
            <a:ext cx="304800" cy="3810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6" name="Line 34"/>
          <p:cNvSpPr>
            <a:spLocks noChangeShapeType="1"/>
          </p:cNvSpPr>
          <p:nvPr/>
        </p:nvSpPr>
        <p:spPr bwMode="auto">
          <a:xfrm flipH="1">
            <a:off x="3429000" y="4002088"/>
            <a:ext cx="152400" cy="1524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7" name="Line 35"/>
          <p:cNvSpPr>
            <a:spLocks noChangeShapeType="1"/>
          </p:cNvSpPr>
          <p:nvPr/>
        </p:nvSpPr>
        <p:spPr bwMode="auto">
          <a:xfrm flipH="1">
            <a:off x="3429000" y="4002088"/>
            <a:ext cx="381000" cy="152400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8" name="Line 36"/>
          <p:cNvSpPr>
            <a:spLocks noChangeShapeType="1"/>
          </p:cNvSpPr>
          <p:nvPr/>
        </p:nvSpPr>
        <p:spPr bwMode="auto">
          <a:xfrm flipH="1">
            <a:off x="3744913" y="3906838"/>
            <a:ext cx="128587" cy="112712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69" name="Line 37"/>
          <p:cNvSpPr>
            <a:spLocks noChangeShapeType="1"/>
          </p:cNvSpPr>
          <p:nvPr/>
        </p:nvSpPr>
        <p:spPr bwMode="auto">
          <a:xfrm flipH="1">
            <a:off x="3814763" y="3810000"/>
            <a:ext cx="379412" cy="185738"/>
          </a:xfrm>
          <a:prstGeom prst="lin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70" name="Line 38"/>
          <p:cNvSpPr>
            <a:spLocks noChangeShapeType="1"/>
          </p:cNvSpPr>
          <p:nvPr/>
        </p:nvSpPr>
        <p:spPr bwMode="auto">
          <a:xfrm rot="10800000">
            <a:off x="3205163" y="3906838"/>
            <a:ext cx="58737" cy="103187"/>
          </a:xfrm>
          <a:prstGeom prst="line">
            <a:avLst/>
          </a:prstGeom>
          <a:noFill/>
          <a:ln w="25400" cap="flat">
            <a:solidFill>
              <a:srgbClr val="FF00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71" name="Line 39"/>
          <p:cNvSpPr>
            <a:spLocks noChangeShapeType="1"/>
          </p:cNvSpPr>
          <p:nvPr/>
        </p:nvSpPr>
        <p:spPr bwMode="auto">
          <a:xfrm rot="10800000">
            <a:off x="3124200" y="3316288"/>
            <a:ext cx="76200" cy="228600"/>
          </a:xfrm>
          <a:prstGeom prst="line">
            <a:avLst/>
          </a:prstGeom>
          <a:noFill/>
          <a:ln w="25400" cap="flat">
            <a:solidFill>
              <a:srgbClr val="00CC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72" name="Line 40"/>
          <p:cNvSpPr>
            <a:spLocks noChangeShapeType="1"/>
          </p:cNvSpPr>
          <p:nvPr/>
        </p:nvSpPr>
        <p:spPr bwMode="auto">
          <a:xfrm rot="10800000">
            <a:off x="1295400" y="3721100"/>
            <a:ext cx="268288" cy="20638"/>
          </a:xfrm>
          <a:prstGeom prst="line">
            <a:avLst/>
          </a:prstGeom>
          <a:noFill/>
          <a:ln w="25400" cap="flat">
            <a:solidFill>
              <a:srgbClr val="99336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73" name="Rectangle 41"/>
          <p:cNvSpPr>
            <a:spLocks/>
          </p:cNvSpPr>
          <p:nvPr/>
        </p:nvSpPr>
        <p:spPr bwMode="auto">
          <a:xfrm rot="4260000">
            <a:off x="1871663" y="3582988"/>
            <a:ext cx="76200" cy="152400"/>
          </a:xfrm>
          <a:prstGeom prst="rect">
            <a:avLst/>
          </a:prstGeom>
          <a:solidFill>
            <a:srgbClr val="800080"/>
          </a:solidFill>
          <a:ln w="9525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74" name="Line 42"/>
          <p:cNvSpPr>
            <a:spLocks noChangeShapeType="1"/>
          </p:cNvSpPr>
          <p:nvPr/>
        </p:nvSpPr>
        <p:spPr bwMode="auto">
          <a:xfrm flipH="1">
            <a:off x="1555750" y="3684588"/>
            <a:ext cx="282575" cy="63500"/>
          </a:xfrm>
          <a:prstGeom prst="line">
            <a:avLst/>
          </a:prstGeom>
          <a:noFill/>
          <a:ln w="25400" cap="flat">
            <a:solidFill>
              <a:srgbClr val="993366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75" name="Rectangle 43"/>
          <p:cNvSpPr>
            <a:spLocks/>
          </p:cNvSpPr>
          <p:nvPr/>
        </p:nvSpPr>
        <p:spPr bwMode="auto">
          <a:xfrm>
            <a:off x="3952875" y="1730375"/>
            <a:ext cx="107156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8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RHIC</a:t>
            </a:r>
          </a:p>
        </p:txBody>
      </p:sp>
      <p:sp>
        <p:nvSpPr>
          <p:cNvPr id="18476" name="Rectangle 44"/>
          <p:cNvSpPr>
            <a:spLocks/>
          </p:cNvSpPr>
          <p:nvPr/>
        </p:nvSpPr>
        <p:spPr bwMode="auto">
          <a:xfrm>
            <a:off x="1503363" y="3284538"/>
            <a:ext cx="6350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NSRL</a:t>
            </a:r>
          </a:p>
        </p:txBody>
      </p:sp>
      <p:sp>
        <p:nvSpPr>
          <p:cNvPr id="18477" name="Rectangle 45"/>
          <p:cNvSpPr>
            <a:spLocks/>
          </p:cNvSpPr>
          <p:nvPr/>
        </p:nvSpPr>
        <p:spPr bwMode="auto">
          <a:xfrm>
            <a:off x="-33338" y="3175000"/>
            <a:ext cx="733426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LINAC</a:t>
            </a:r>
          </a:p>
        </p:txBody>
      </p:sp>
      <p:sp>
        <p:nvSpPr>
          <p:cNvPr id="18478" name="Rectangle 46"/>
          <p:cNvSpPr>
            <a:spLocks/>
          </p:cNvSpPr>
          <p:nvPr/>
        </p:nvSpPr>
        <p:spPr bwMode="auto">
          <a:xfrm>
            <a:off x="957263" y="3476625"/>
            <a:ext cx="80803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Booster</a:t>
            </a:r>
          </a:p>
        </p:txBody>
      </p:sp>
      <p:sp>
        <p:nvSpPr>
          <p:cNvPr id="18479" name="Rectangle 47"/>
          <p:cNvSpPr>
            <a:spLocks/>
          </p:cNvSpPr>
          <p:nvPr/>
        </p:nvSpPr>
        <p:spPr bwMode="auto">
          <a:xfrm>
            <a:off x="1951038" y="3886200"/>
            <a:ext cx="636587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AGS</a:t>
            </a:r>
          </a:p>
        </p:txBody>
      </p:sp>
      <p:sp>
        <p:nvSpPr>
          <p:cNvPr id="18481" name="Rectangle 49"/>
          <p:cNvSpPr>
            <a:spLocks/>
          </p:cNvSpPr>
          <p:nvPr/>
        </p:nvSpPr>
        <p:spPr bwMode="auto">
          <a:xfrm rot="239999">
            <a:off x="3581400" y="2782888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82" name="Rectangle 50"/>
          <p:cNvSpPr>
            <a:spLocks/>
          </p:cNvSpPr>
          <p:nvPr/>
        </p:nvSpPr>
        <p:spPr bwMode="auto">
          <a:xfrm rot="3119999">
            <a:off x="898526" y="2151062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83" name="Rectangle 51"/>
          <p:cNvSpPr>
            <a:spLocks/>
          </p:cNvSpPr>
          <p:nvPr/>
        </p:nvSpPr>
        <p:spPr bwMode="auto">
          <a:xfrm rot="-779999">
            <a:off x="7829550" y="2525713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84" name="Rectangle 52"/>
          <p:cNvSpPr>
            <a:spLocks/>
          </p:cNvSpPr>
          <p:nvPr/>
        </p:nvSpPr>
        <p:spPr bwMode="auto">
          <a:xfrm rot="1200000">
            <a:off x="8226425" y="1570038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85" name="Rectangle 53"/>
          <p:cNvSpPr>
            <a:spLocks/>
          </p:cNvSpPr>
          <p:nvPr/>
        </p:nvSpPr>
        <p:spPr bwMode="auto">
          <a:xfrm rot="180000">
            <a:off x="5626100" y="1165225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86" name="Rectangle 54"/>
          <p:cNvSpPr>
            <a:spLocks/>
          </p:cNvSpPr>
          <p:nvPr/>
        </p:nvSpPr>
        <p:spPr bwMode="auto">
          <a:xfrm rot="-600000">
            <a:off x="2498725" y="1303338"/>
            <a:ext cx="152400" cy="98425"/>
          </a:xfrm>
          <a:prstGeom prst="rect">
            <a:avLst/>
          </a:prstGeom>
          <a:noFill/>
          <a:ln w="254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87" name="Rectangle 55"/>
          <p:cNvSpPr>
            <a:spLocks/>
          </p:cNvSpPr>
          <p:nvPr/>
        </p:nvSpPr>
        <p:spPr bwMode="auto">
          <a:xfrm>
            <a:off x="4005457" y="2869670"/>
            <a:ext cx="68223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STAR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Comic Sans MS" charset="0"/>
              <a:sym typeface="Comic Sans MS" charset="0"/>
            </a:endParaRPr>
          </a:p>
        </p:txBody>
      </p:sp>
      <p:sp>
        <p:nvSpPr>
          <p:cNvPr id="18488" name="Rectangle 56"/>
          <p:cNvSpPr>
            <a:spLocks/>
          </p:cNvSpPr>
          <p:nvPr/>
        </p:nvSpPr>
        <p:spPr bwMode="auto">
          <a:xfrm>
            <a:off x="289971" y="2325688"/>
            <a:ext cx="96628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PHENIX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Comic Sans MS" charset="0"/>
              <a:sym typeface="Comic Sans MS" charset="0"/>
            </a:endParaRPr>
          </a:p>
        </p:txBody>
      </p:sp>
      <p:sp>
        <p:nvSpPr>
          <p:cNvPr id="18490" name="Rectangle 58"/>
          <p:cNvSpPr>
            <a:spLocks/>
          </p:cNvSpPr>
          <p:nvPr/>
        </p:nvSpPr>
        <p:spPr bwMode="auto">
          <a:xfrm>
            <a:off x="4980268" y="1258888"/>
            <a:ext cx="197746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Jet/C-</a:t>
            </a:r>
            <a:r>
              <a:rPr lang="en-US" sz="16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Polarimeters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Comic Sans MS" charset="0"/>
              <a:sym typeface="Comic Sans MS" charset="0"/>
            </a:endParaRPr>
          </a:p>
        </p:txBody>
      </p:sp>
      <p:sp>
        <p:nvSpPr>
          <p:cNvPr id="18491" name="Rectangle 59"/>
          <p:cNvSpPr>
            <a:spLocks/>
          </p:cNvSpPr>
          <p:nvPr/>
        </p:nvSpPr>
        <p:spPr bwMode="auto">
          <a:xfrm>
            <a:off x="7922393" y="2565400"/>
            <a:ext cx="29691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b="1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RF</a:t>
            </a:r>
            <a:endParaRPr lang="en-US" sz="1600" b="1" u="sng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Comic Sans MS" charset="0"/>
              <a:sym typeface="Comic Sans MS" charset="0"/>
            </a:endParaRPr>
          </a:p>
        </p:txBody>
      </p:sp>
      <p:sp>
        <p:nvSpPr>
          <p:cNvPr id="18492" name="Rectangle 60"/>
          <p:cNvSpPr>
            <a:spLocks/>
          </p:cNvSpPr>
          <p:nvPr/>
        </p:nvSpPr>
        <p:spPr bwMode="auto">
          <a:xfrm>
            <a:off x="7780237" y="1616073"/>
            <a:ext cx="41293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6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Comic Sans MS" charset="0"/>
                <a:sym typeface="Comic Sans MS" charset="0"/>
              </a:rPr>
              <a:t>CeC</a:t>
            </a:r>
            <a:endParaRPr lang="en-US" sz="1600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Comic Sans MS" charset="0"/>
              <a:sym typeface="Comic Sans MS" charset="0"/>
            </a:endParaRPr>
          </a:p>
        </p:txBody>
      </p:sp>
      <p:sp>
        <p:nvSpPr>
          <p:cNvPr id="18493" name="Line 61"/>
          <p:cNvSpPr>
            <a:spLocks noChangeShapeType="1"/>
          </p:cNvSpPr>
          <p:nvPr/>
        </p:nvSpPr>
        <p:spPr bwMode="auto">
          <a:xfrm>
            <a:off x="836613" y="3741738"/>
            <a:ext cx="220662" cy="100012"/>
          </a:xfrm>
          <a:prstGeom prst="line">
            <a:avLst/>
          </a:prstGeom>
          <a:noFill/>
          <a:ln w="25400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94" name="Oval 62"/>
          <p:cNvSpPr>
            <a:spLocks/>
          </p:cNvSpPr>
          <p:nvPr/>
        </p:nvSpPr>
        <p:spPr bwMode="auto">
          <a:xfrm>
            <a:off x="1044575" y="3722688"/>
            <a:ext cx="473075" cy="166687"/>
          </a:xfrm>
          <a:prstGeom prst="ellipse">
            <a:avLst/>
          </a:prstGeom>
          <a:noFill/>
          <a:ln w="25400" cap="flat">
            <a:solidFill>
              <a:srgbClr val="33CCC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95" name="Oval 63"/>
          <p:cNvSpPr>
            <a:spLocks/>
          </p:cNvSpPr>
          <p:nvPr/>
        </p:nvSpPr>
        <p:spPr bwMode="auto">
          <a:xfrm>
            <a:off x="1295400" y="3746500"/>
            <a:ext cx="1981200" cy="758825"/>
          </a:xfrm>
          <a:prstGeom prst="ellipse">
            <a:avLst/>
          </a:prstGeom>
          <a:noFill/>
          <a:ln w="25400" cap="flat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96" name="AutoShape 64"/>
          <p:cNvSpPr>
            <a:spLocks/>
          </p:cNvSpPr>
          <p:nvPr/>
        </p:nvSpPr>
        <p:spPr bwMode="auto">
          <a:xfrm>
            <a:off x="706438" y="3656013"/>
            <a:ext cx="246062" cy="107950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0" y="7737"/>
                </a:moveTo>
                <a:lnTo>
                  <a:pt x="15943" y="21600"/>
                </a:lnTo>
                <a:lnTo>
                  <a:pt x="21600" y="14507"/>
                </a:lnTo>
                <a:lnTo>
                  <a:pt x="5657" y="0"/>
                </a:lnTo>
                <a:lnTo>
                  <a:pt x="0" y="7737"/>
                </a:lnTo>
                <a:close/>
                <a:moveTo>
                  <a:pt x="0" y="7737"/>
                </a:moveTo>
              </a:path>
            </a:pathLst>
          </a:custGeom>
          <a:solidFill>
            <a:srgbClr val="0066FF"/>
          </a:solidFill>
          <a:ln w="9525" cap="flat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497" name="Rectangle 65"/>
          <p:cNvSpPr>
            <a:spLocks/>
          </p:cNvSpPr>
          <p:nvPr/>
        </p:nvSpPr>
        <p:spPr bwMode="auto">
          <a:xfrm>
            <a:off x="554038" y="3352800"/>
            <a:ext cx="598487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400" b="1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EBIS</a:t>
            </a:r>
          </a:p>
        </p:txBody>
      </p:sp>
      <p:sp>
        <p:nvSpPr>
          <p:cNvPr id="18501" name="Oval 69"/>
          <p:cNvSpPr>
            <a:spLocks/>
          </p:cNvSpPr>
          <p:nvPr/>
        </p:nvSpPr>
        <p:spPr bwMode="auto">
          <a:xfrm>
            <a:off x="941917" y="1227138"/>
            <a:ext cx="7886170" cy="1643062"/>
          </a:xfrm>
          <a:prstGeom prst="ellipse">
            <a:avLst/>
          </a:prstGeom>
          <a:noFill/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504" name="Rectangle 72"/>
          <p:cNvSpPr>
            <a:spLocks/>
          </p:cNvSpPr>
          <p:nvPr/>
        </p:nvSpPr>
        <p:spPr bwMode="auto">
          <a:xfrm>
            <a:off x="3765550" y="1730375"/>
            <a:ext cx="1268413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eRHIC</a:t>
            </a:r>
          </a:p>
        </p:txBody>
      </p:sp>
      <p:sp>
        <p:nvSpPr>
          <p:cNvPr id="79" name="Rectangle 55"/>
          <p:cNvSpPr>
            <a:spLocks/>
          </p:cNvSpPr>
          <p:nvPr/>
        </p:nvSpPr>
        <p:spPr bwMode="auto">
          <a:xfrm>
            <a:off x="3718512" y="2884487"/>
            <a:ext cx="18572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800" b="1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eRHIC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ea typeface="ＭＳ Ｐゴシック" charset="0"/>
                <a:cs typeface="Comic Sans MS" charset="0"/>
                <a:sym typeface="Comic Sans MS" charset="0"/>
              </a:rPr>
              <a:t> Detector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Comic Sans MS" charset="0"/>
              <a:sym typeface="Comic Sans MS" charset="0"/>
            </a:endParaRPr>
          </a:p>
        </p:txBody>
      </p:sp>
      <p:sp>
        <p:nvSpPr>
          <p:cNvPr id="80" name="Rectangle 56"/>
          <p:cNvSpPr>
            <a:spLocks/>
          </p:cNvSpPr>
          <p:nvPr/>
        </p:nvSpPr>
        <p:spPr bwMode="auto">
          <a:xfrm>
            <a:off x="0" y="2330451"/>
            <a:ext cx="185726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Comic Sans MS" charset="0"/>
                <a:sym typeface="Comic Sans MS" charset="0"/>
              </a:rPr>
              <a:t>eRHIC</a:t>
            </a:r>
            <a:r>
              <a:rPr 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Comic Sans MS" charset="0"/>
                <a:sym typeface="Comic Sans MS" charset="0"/>
              </a:rPr>
              <a:t> Detector</a:t>
            </a:r>
            <a:endParaRPr lang="en-US" sz="1800" b="1" dirty="0">
              <a:solidFill>
                <a:srgbClr val="FFFF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  <a:ea typeface="ＭＳ Ｐゴシック" charset="0"/>
              <a:cs typeface="Comic Sans MS" charset="0"/>
              <a:sym typeface="Comic Sans MS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48830" y="3851941"/>
            <a:ext cx="8290989" cy="3004472"/>
            <a:chOff x="1248830" y="3851941"/>
            <a:chExt cx="8290989" cy="3004472"/>
          </a:xfrm>
        </p:grpSpPr>
        <p:grpSp>
          <p:nvGrpSpPr>
            <p:cNvPr id="63" name="Group 62"/>
            <p:cNvGrpSpPr/>
            <p:nvPr/>
          </p:nvGrpSpPr>
          <p:grpSpPr>
            <a:xfrm>
              <a:off x="1248830" y="3851941"/>
              <a:ext cx="8290989" cy="3004472"/>
              <a:chOff x="1153583" y="477445"/>
              <a:chExt cx="8290989" cy="3004472"/>
            </a:xfrm>
          </p:grpSpPr>
          <p:sp>
            <p:nvSpPr>
              <p:cNvPr id="64" name="Rectangle 63"/>
              <p:cNvSpPr/>
              <p:nvPr/>
            </p:nvSpPr>
            <p:spPr bwMode="auto">
              <a:xfrm>
                <a:off x="1153583" y="560914"/>
                <a:ext cx="7905753" cy="292100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rthographicFront"/>
                <a:lightRig rig="threePt" dir="t"/>
              </a:scene3d>
              <a:sp3d>
                <a:bevelT w="152400" h="50800" prst="softRound"/>
                <a:bevelB w="152400" h="50800" prst="softRound"/>
              </a:sp3d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-112" charset="0"/>
                  <a:ea typeface="ＭＳ Ｐゴシック" pitchFamily="-112" charset="-128"/>
                  <a:cs typeface="ＭＳ Ｐゴシック" pitchFamily="-112" charset="-128"/>
                </a:endParaRPr>
              </a:p>
            </p:txBody>
          </p:sp>
          <p:sp>
            <p:nvSpPr>
              <p:cNvPr id="65" name="Oval 4"/>
              <p:cNvSpPr>
                <a:spLocks noChangeAspect="1" noChangeArrowheads="1"/>
              </p:cNvSpPr>
              <p:nvPr/>
            </p:nvSpPr>
            <p:spPr bwMode="auto">
              <a:xfrm>
                <a:off x="3390866" y="2043265"/>
                <a:ext cx="304800" cy="304800"/>
              </a:xfrm>
              <a:prstGeom prst="ellipse">
                <a:avLst/>
              </a:prstGeom>
              <a:solidFill>
                <a:srgbClr val="84AC84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 eaLnBrk="0" hangingPunct="0"/>
                <a:r>
                  <a:rPr lang="en-US" sz="1800">
                    <a:solidFill>
                      <a:schemeClr val="tx1"/>
                    </a:solidFill>
                    <a:latin typeface="Comic Sans MS"/>
                    <a:cs typeface="Comic Sans MS"/>
                  </a:rPr>
                  <a:t>e</a:t>
                </a:r>
                <a:r>
                  <a:rPr lang="en-US" sz="1800" baseline="30000">
                    <a:solidFill>
                      <a:schemeClr val="tx1"/>
                    </a:solidFill>
                    <a:latin typeface="Comic Sans MS"/>
                    <a:cs typeface="Comic Sans MS"/>
                  </a:rPr>
                  <a:t>-</a:t>
                </a:r>
              </a:p>
            </p:txBody>
          </p:sp>
          <p:grpSp>
            <p:nvGrpSpPr>
              <p:cNvPr id="66" name="Group 6"/>
              <p:cNvGrpSpPr>
                <a:grpSpLocks/>
              </p:cNvGrpSpPr>
              <p:nvPr/>
            </p:nvGrpSpPr>
            <p:grpSpPr bwMode="auto">
              <a:xfrm>
                <a:off x="5473700" y="1200307"/>
                <a:ext cx="990600" cy="2157438"/>
                <a:chOff x="3264" y="1421"/>
                <a:chExt cx="624" cy="1359"/>
              </a:xfrm>
            </p:grpSpPr>
            <p:sp>
              <p:nvSpPr>
                <p:cNvPr id="84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3456" y="1421"/>
                  <a:ext cx="240" cy="240"/>
                </a:xfrm>
                <a:prstGeom prst="ellipse">
                  <a:avLst/>
                </a:prstGeom>
                <a:solidFill>
                  <a:srgbClr val="2C07B5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r>
                    <a:rPr lang="en-US" sz="1800" dirty="0" err="1">
                      <a:solidFill>
                        <a:schemeClr val="bg1"/>
                      </a:solidFill>
                      <a:latin typeface="Comic Sans MS"/>
                      <a:cs typeface="Comic Sans MS"/>
                    </a:rPr>
                    <a:t>p</a:t>
                  </a:r>
                  <a:endParaRPr lang="en-US" sz="1800" dirty="0">
                    <a:solidFill>
                      <a:schemeClr val="bg1"/>
                    </a:solidFill>
                    <a:latin typeface="Comic Sans MS"/>
                    <a:cs typeface="Comic Sans MS"/>
                  </a:endParaRPr>
                </a:p>
              </p:txBody>
            </p:sp>
            <p:grpSp>
              <p:nvGrpSpPr>
                <p:cNvPr id="85" name="Group 8"/>
                <p:cNvGrpSpPr>
                  <a:grpSpLocks/>
                </p:cNvGrpSpPr>
                <p:nvPr/>
              </p:nvGrpSpPr>
              <p:grpSpPr bwMode="auto">
                <a:xfrm>
                  <a:off x="3264" y="2204"/>
                  <a:ext cx="624" cy="576"/>
                  <a:chOff x="3264" y="2204"/>
                  <a:chExt cx="624" cy="576"/>
                </a:xfrm>
              </p:grpSpPr>
              <p:sp>
                <p:nvSpPr>
                  <p:cNvPr id="86" name="Oval 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0" y="2204"/>
                    <a:ext cx="240" cy="240"/>
                  </a:xfrm>
                  <a:prstGeom prst="ellipse">
                    <a:avLst/>
                  </a:prstGeom>
                  <a:solidFill>
                    <a:srgbClr val="2C07B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87" name="Oval 1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48" y="2540"/>
                    <a:ext cx="240" cy="240"/>
                  </a:xfrm>
                  <a:prstGeom prst="ellipse">
                    <a:avLst/>
                  </a:prstGeom>
                  <a:solidFill>
                    <a:srgbClr val="B6063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88" name="Oval 1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48" y="2247"/>
                    <a:ext cx="240" cy="240"/>
                  </a:xfrm>
                  <a:prstGeom prst="ellipse">
                    <a:avLst/>
                  </a:prstGeom>
                  <a:solidFill>
                    <a:srgbClr val="2C07B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89" name="Oval 1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04" y="2540"/>
                    <a:ext cx="240" cy="240"/>
                  </a:xfrm>
                  <a:prstGeom prst="ellipse">
                    <a:avLst/>
                  </a:prstGeom>
                  <a:solidFill>
                    <a:srgbClr val="2C07B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90" name="Oval 1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360" y="2540"/>
                    <a:ext cx="240" cy="240"/>
                  </a:xfrm>
                  <a:prstGeom prst="ellipse">
                    <a:avLst/>
                  </a:prstGeom>
                  <a:solidFill>
                    <a:srgbClr val="B6063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91" name="Oval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444"/>
                    <a:ext cx="240" cy="240"/>
                  </a:xfrm>
                  <a:prstGeom prst="ellipse">
                    <a:avLst/>
                  </a:prstGeom>
                  <a:solidFill>
                    <a:srgbClr val="2C07B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92" name="Oval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264" y="2300"/>
                    <a:ext cx="240" cy="240"/>
                  </a:xfrm>
                  <a:prstGeom prst="ellipse">
                    <a:avLst/>
                  </a:prstGeom>
                  <a:solidFill>
                    <a:srgbClr val="B6063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93" name="Oval 1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552" y="2204"/>
                    <a:ext cx="240" cy="240"/>
                  </a:xfrm>
                  <a:prstGeom prst="ellipse">
                    <a:avLst/>
                  </a:prstGeom>
                  <a:solidFill>
                    <a:srgbClr val="B6063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94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48" y="2396"/>
                    <a:ext cx="240" cy="240"/>
                  </a:xfrm>
                  <a:prstGeom prst="ellipse">
                    <a:avLst/>
                  </a:prstGeom>
                  <a:solidFill>
                    <a:srgbClr val="2C07B5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  <p:sp>
                <p:nvSpPr>
                  <p:cNvPr id="95" name="Oval 1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56" y="2348"/>
                    <a:ext cx="240" cy="240"/>
                  </a:xfrm>
                  <a:prstGeom prst="ellipse">
                    <a:avLst/>
                  </a:prstGeom>
                  <a:solidFill>
                    <a:srgbClr val="B60638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pPr algn="ctr" eaLnBrk="0" hangingPunct="0"/>
                    <a:endParaRPr lang="en-US" sz="1800">
                      <a:solidFill>
                        <a:schemeClr val="tx1"/>
                      </a:solidFill>
                      <a:latin typeface="Comic Sans MS"/>
                      <a:cs typeface="Comic Sans MS"/>
                    </a:endParaRPr>
                  </a:p>
                </p:txBody>
              </p:sp>
            </p:grpSp>
          </p:grpSp>
          <p:sp>
            <p:nvSpPr>
              <p:cNvPr id="67" name="Text Box 23"/>
              <p:cNvSpPr txBox="1">
                <a:spLocks noChangeArrowheads="1"/>
              </p:cNvSpPr>
              <p:nvPr/>
            </p:nvSpPr>
            <p:spPr bwMode="auto">
              <a:xfrm>
                <a:off x="1168366" y="1600353"/>
                <a:ext cx="1864613" cy="1077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6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polarized </a:t>
                </a:r>
                <a:r>
                  <a:rPr lang="en-US" sz="1600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leptons</a:t>
                </a:r>
                <a:endParaRPr lang="en-US" sz="1600" dirty="0" smtClean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  <a:p>
                <a:pPr eaLnBrk="0" hangingPunct="0"/>
                <a:r>
                  <a:rPr lang="en-US" sz="1600" dirty="0" smtClean="0">
                    <a:latin typeface="Comic Sans MS"/>
                    <a:cs typeface="Comic Sans MS"/>
                  </a:rPr>
                  <a:t>15</a:t>
                </a:r>
                <a:r>
                  <a:rPr lang="en-US" sz="1600" dirty="0">
                    <a:latin typeface="Comic Sans MS"/>
                    <a:cs typeface="Comic Sans MS"/>
                  </a:rPr>
                  <a:t> </a:t>
                </a:r>
                <a:r>
                  <a:rPr lang="en-US" sz="1600" dirty="0" smtClean="0">
                    <a:latin typeface="Comic Sans MS"/>
                    <a:cs typeface="Comic Sans MS"/>
                  </a:rPr>
                  <a:t>&amp;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21.2 </a:t>
                </a:r>
                <a:r>
                  <a:rPr lang="en-US" sz="1600" dirty="0" err="1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GeV</a:t>
                </a:r>
                <a:endParaRPr lang="en-US" sz="1600" dirty="0" smtClean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  <a:p>
                <a:pPr eaLnBrk="0" hangingPunct="0"/>
                <a:r>
                  <a:rPr lang="en-US" sz="1600" dirty="0" smtClean="0">
                    <a:latin typeface="Comic Sans MS"/>
                    <a:cs typeface="Comic Sans MS"/>
                  </a:rPr>
                  <a:t>and lower </a:t>
                </a:r>
              </a:p>
              <a:p>
                <a:pPr eaLnBrk="0" hangingPunct="0"/>
                <a:r>
                  <a:rPr lang="en-US" sz="1600" dirty="0" err="1" smtClean="0">
                    <a:latin typeface="Comic Sans MS"/>
                    <a:cs typeface="Comic Sans MS"/>
                    <a:sym typeface="Wingdings"/>
                  </a:rPr>
                  <a:t>E</a:t>
                </a:r>
                <a:r>
                  <a:rPr lang="en-US" sz="1600" baseline="-25000" dirty="0" err="1" smtClean="0">
                    <a:latin typeface="Comic Sans MS"/>
                    <a:cs typeface="Comic Sans MS"/>
                    <a:sym typeface="Wingdings"/>
                  </a:rPr>
                  <a:t>e</a:t>
                </a:r>
                <a:r>
                  <a:rPr lang="en-US" sz="1600" dirty="0" smtClean="0">
                    <a:latin typeface="Comic Sans MS"/>
                    <a:cs typeface="Comic Sans MS"/>
                    <a:sym typeface="Wingdings"/>
                  </a:rPr>
                  <a:t> &gt;1.6 </a:t>
                </a:r>
                <a:r>
                  <a:rPr lang="en-US" sz="1600" dirty="0" err="1" smtClean="0">
                    <a:latin typeface="Comic Sans MS"/>
                    <a:cs typeface="Comic Sans MS"/>
                    <a:sym typeface="Wingdings"/>
                  </a:rPr>
                  <a:t>GeV</a:t>
                </a:r>
                <a:endParaRPr lang="en-US" sz="1600" dirty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68" name="Text Box 25"/>
              <p:cNvSpPr txBox="1">
                <a:spLocks noChangeArrowheads="1"/>
              </p:cNvSpPr>
              <p:nvPr/>
            </p:nvSpPr>
            <p:spPr bwMode="auto">
              <a:xfrm>
                <a:off x="6666447" y="2475059"/>
                <a:ext cx="2778125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dirty="0" smtClean="0">
                    <a:latin typeface="Comic Sans MS"/>
                    <a:cs typeface="Comic Sans MS"/>
                  </a:rPr>
                  <a:t>Light ions (</a:t>
                </a:r>
                <a:r>
                  <a:rPr lang="en-US" sz="1400" dirty="0" err="1" smtClean="0">
                    <a:latin typeface="Comic Sans MS"/>
                    <a:cs typeface="Comic Sans MS"/>
                  </a:rPr>
                  <a:t>d,Si,Cu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)</a:t>
                </a:r>
              </a:p>
              <a:p>
                <a:pPr eaLnBrk="0" hangingPunct="0"/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Heavy 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ions (</a:t>
                </a:r>
                <a:r>
                  <a:rPr lang="en-US" sz="1400" dirty="0" err="1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Au,Pb,U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)</a:t>
                </a:r>
                <a:endParaRPr lang="en-US" sz="1400" dirty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  <a:p>
                <a:pPr eaLnBrk="0" hangingPunct="0"/>
                <a:r>
                  <a:rPr lang="en-US" sz="1400" dirty="0">
                    <a:latin typeface="Comic Sans MS"/>
                    <a:cs typeface="Comic Sans MS"/>
                  </a:rPr>
                  <a:t>1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0-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100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Comic Sans MS"/>
                    <a:cs typeface="Comic Sans MS"/>
                  </a:rPr>
                  <a:t>GeV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/u</a:t>
                </a:r>
              </a:p>
            </p:txBody>
          </p:sp>
          <p:sp>
            <p:nvSpPr>
              <p:cNvPr id="69" name="Text Box 26"/>
              <p:cNvSpPr txBox="1">
                <a:spLocks noChangeArrowheads="1"/>
              </p:cNvSpPr>
              <p:nvPr/>
            </p:nvSpPr>
            <p:spPr bwMode="auto">
              <a:xfrm>
                <a:off x="6664864" y="1218806"/>
                <a:ext cx="2121870" cy="5232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70% Polarized </a:t>
                </a:r>
                <a:r>
                  <a:rPr lang="en-US" sz="1400" dirty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protons</a:t>
                </a:r>
                <a:endPara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  <a:p>
                <a:pPr eaLnBrk="0" hangingPunct="0"/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25-</a:t>
                </a:r>
                <a:r>
                  <a:rPr lang="en-US" sz="1400" dirty="0" smtClean="0">
                    <a:latin typeface="Comic Sans MS"/>
                    <a:cs typeface="Comic Sans MS"/>
                  </a:rPr>
                  <a:t>250</a:t>
                </a:r>
                <a:r>
                  <a:rPr lang="en-US" sz="14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 </a:t>
                </a:r>
                <a:r>
                  <a:rPr lang="en-US" sz="1400" dirty="0" err="1">
                    <a:solidFill>
                      <a:schemeClr val="tx1"/>
                    </a:solidFill>
                    <a:latin typeface="Comic Sans MS"/>
                    <a:cs typeface="Comic Sans MS"/>
                  </a:rPr>
                  <a:t>GeV</a:t>
                </a:r>
                <a:endParaRPr lang="en-US" sz="1400" dirty="0">
                  <a:solidFill>
                    <a:schemeClr val="tx1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0" name="AutoShape 27"/>
              <p:cNvSpPr>
                <a:spLocks/>
              </p:cNvSpPr>
              <p:nvPr/>
            </p:nvSpPr>
            <p:spPr bwMode="auto">
              <a:xfrm>
                <a:off x="3780336" y="1440016"/>
                <a:ext cx="76200" cy="1447800"/>
              </a:xfrm>
              <a:prstGeom prst="rightBrace">
                <a:avLst>
                  <a:gd name="adj1" fmla="val 158333"/>
                  <a:gd name="adj2" fmla="val 50000"/>
                </a:avLst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1" name="AutoShape 28"/>
              <p:cNvSpPr>
                <a:spLocks/>
              </p:cNvSpPr>
              <p:nvPr/>
            </p:nvSpPr>
            <p:spPr bwMode="auto">
              <a:xfrm>
                <a:off x="5321299" y="1154251"/>
                <a:ext cx="86783" cy="2126582"/>
              </a:xfrm>
              <a:prstGeom prst="leftBrace">
                <a:avLst>
                  <a:gd name="adj1" fmla="val 325000"/>
                  <a:gd name="adj2" fmla="val 50000"/>
                </a:avLst>
              </a:prstGeom>
              <a:noFill/>
              <a:ln w="28575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2" name="Line 29"/>
              <p:cNvSpPr>
                <a:spLocks noChangeShapeType="1"/>
              </p:cNvSpPr>
              <p:nvPr/>
            </p:nvSpPr>
            <p:spPr bwMode="auto">
              <a:xfrm>
                <a:off x="3932736" y="2202016"/>
                <a:ext cx="364067" cy="991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3" name="Line 30"/>
              <p:cNvSpPr>
                <a:spLocks noChangeShapeType="1"/>
              </p:cNvSpPr>
              <p:nvPr/>
            </p:nvSpPr>
            <p:spPr bwMode="auto">
              <a:xfrm flipH="1" flipV="1">
                <a:off x="4849265" y="2202016"/>
                <a:ext cx="400051" cy="9916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4" name="Line 31"/>
              <p:cNvSpPr>
                <a:spLocks noChangeShapeType="1"/>
              </p:cNvSpPr>
              <p:nvPr/>
            </p:nvSpPr>
            <p:spPr bwMode="auto">
              <a:xfrm flipV="1">
                <a:off x="3333713" y="2007284"/>
                <a:ext cx="0" cy="304800"/>
              </a:xfrm>
              <a:prstGeom prst="line">
                <a:avLst/>
              </a:prstGeom>
              <a:noFill/>
              <a:ln w="28575">
                <a:solidFill>
                  <a:srgbClr val="F7360F"/>
                </a:solidFill>
                <a:round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5" name="Line 33"/>
              <p:cNvSpPr>
                <a:spLocks noChangeShapeType="1"/>
              </p:cNvSpPr>
              <p:nvPr/>
            </p:nvSpPr>
            <p:spPr bwMode="auto">
              <a:xfrm flipV="1">
                <a:off x="6235700" y="1188110"/>
                <a:ext cx="0" cy="304800"/>
              </a:xfrm>
              <a:prstGeom prst="line">
                <a:avLst/>
              </a:prstGeom>
              <a:noFill/>
              <a:ln w="28575">
                <a:solidFill>
                  <a:srgbClr val="F7360F"/>
                </a:solidFill>
                <a:round/>
                <a:headEnd/>
                <a:tailEnd type="triangle" w="med" len="med"/>
              </a:ln>
            </p:spPr>
            <p:txBody>
              <a:bodyPr wrap="none">
                <a:prstTxWarp prst="textNoShape">
                  <a:avLst/>
                </a:prstTxWarp>
              </a:bodyPr>
              <a:lstStyle/>
              <a:p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76" name="Text Box 35"/>
              <p:cNvSpPr txBox="1">
                <a:spLocks noChangeArrowheads="1"/>
              </p:cNvSpPr>
              <p:nvPr/>
            </p:nvSpPr>
            <p:spPr bwMode="auto">
              <a:xfrm>
                <a:off x="1225071" y="533538"/>
                <a:ext cx="3737521" cy="8617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800" b="1" dirty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Electron </a:t>
                </a:r>
                <a:r>
                  <a:rPr lang="en-US" sz="2800" b="1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accelerator</a:t>
                </a:r>
              </a:p>
              <a:p>
                <a:pPr eaLnBrk="0" hangingPunct="0"/>
                <a:endParaRPr lang="en-US" sz="800" dirty="0" smtClean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  <a:p>
                <a:pPr eaLnBrk="0" hangingPunct="0"/>
                <a:r>
                  <a:rPr lang="en-US" sz="1400" dirty="0" smtClean="0">
                    <a:solidFill>
                      <a:srgbClr val="FF0000"/>
                    </a:solidFill>
                    <a:latin typeface="Comic Sans MS"/>
                    <a:cs typeface="Comic Sans MS"/>
                  </a:rPr>
                  <a:t>to be build</a:t>
                </a:r>
                <a:endParaRPr lang="en-US" sz="1400" dirty="0">
                  <a:solidFill>
                    <a:srgbClr val="FF0000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78" name="Text Box 36"/>
              <p:cNvSpPr txBox="1">
                <a:spLocks noChangeArrowheads="1"/>
              </p:cNvSpPr>
              <p:nvPr/>
            </p:nvSpPr>
            <p:spPr bwMode="auto">
              <a:xfrm>
                <a:off x="6692900" y="477445"/>
                <a:ext cx="1485900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800" b="1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RHIC</a:t>
                </a:r>
                <a:endParaRPr lang="en-US" sz="800" b="1" dirty="0" smtClean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  <a:p>
                <a:pPr eaLnBrk="0" hangingPunct="0"/>
                <a:r>
                  <a:rPr lang="en-US" sz="1400" dirty="0" smtClean="0">
                    <a:solidFill>
                      <a:srgbClr val="0000FF"/>
                    </a:solidFill>
                    <a:latin typeface="Comic Sans MS"/>
                    <a:cs typeface="Comic Sans MS"/>
                  </a:rPr>
                  <a:t>Existing = $2B</a:t>
                </a:r>
                <a:endParaRPr lang="en-US" sz="1400" b="1" dirty="0">
                  <a:solidFill>
                    <a:srgbClr val="0000FF"/>
                  </a:solidFill>
                  <a:latin typeface="Comic Sans MS"/>
                  <a:cs typeface="Comic Sans MS"/>
                </a:endParaRPr>
              </a:p>
            </p:txBody>
          </p:sp>
          <p:sp>
            <p:nvSpPr>
              <p:cNvPr id="81" name="AutoShape 37"/>
              <p:cNvSpPr>
                <a:spLocks noChangeArrowheads="1"/>
              </p:cNvSpPr>
              <p:nvPr/>
            </p:nvSpPr>
            <p:spPr bwMode="auto">
              <a:xfrm>
                <a:off x="4315867" y="1897216"/>
                <a:ext cx="533400" cy="609600"/>
              </a:xfrm>
              <a:prstGeom prst="irregularSeal1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/>
                <a:endParaRPr lang="en-US">
                  <a:latin typeface="Comic Sans MS"/>
                  <a:cs typeface="Comic Sans MS"/>
                </a:endParaRPr>
              </a:p>
            </p:txBody>
          </p:sp>
          <p:sp>
            <p:nvSpPr>
              <p:cNvPr id="82" name="Text Box 38"/>
              <p:cNvSpPr txBox="1">
                <a:spLocks noChangeArrowheads="1"/>
              </p:cNvSpPr>
              <p:nvPr/>
            </p:nvSpPr>
            <p:spPr bwMode="auto">
              <a:xfrm>
                <a:off x="1238250" y="2870878"/>
                <a:ext cx="3657600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600" dirty="0" smtClean="0">
                    <a:latin typeface="Comic Sans MS"/>
                    <a:cs typeface="Comic Sans MS"/>
                  </a:rPr>
                  <a:t>goal: 8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0% e</a:t>
                </a:r>
                <a:r>
                  <a:rPr lang="en-US" sz="1600" baseline="300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-</a:t>
                </a:r>
                <a:r>
                  <a:rPr lang="en-US" sz="1600" dirty="0">
                    <a:latin typeface="Comic Sans MS"/>
                    <a:cs typeface="Comic Sans MS"/>
                  </a:rPr>
                  <a:t> </a:t>
                </a:r>
                <a:r>
                  <a:rPr lang="en-US" sz="1600" dirty="0" smtClean="0">
                    <a:solidFill>
                      <a:schemeClr val="tx1"/>
                    </a:solidFill>
                    <a:latin typeface="Comic Sans MS"/>
                    <a:cs typeface="Comic Sans MS"/>
                  </a:rPr>
                  <a:t>polarization</a:t>
                </a:r>
              </a:p>
            </p:txBody>
          </p:sp>
          <p:pic>
            <p:nvPicPr>
              <p:cNvPr id="83" name="Picture 23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5451193" y="599835"/>
                <a:ext cx="1053166" cy="5235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6" name="Oval 20"/>
            <p:cNvSpPr>
              <a:spLocks noChangeAspect="1" noChangeArrowheads="1"/>
            </p:cNvSpPr>
            <p:nvPr/>
          </p:nvSpPr>
          <p:spPr bwMode="auto">
            <a:xfrm>
              <a:off x="5719233" y="5302917"/>
              <a:ext cx="381000" cy="381000"/>
            </a:xfrm>
            <a:prstGeom prst="ellipse">
              <a:avLst/>
            </a:prstGeom>
            <a:solidFill>
              <a:srgbClr val="2C07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97" name="Oval 21"/>
            <p:cNvSpPr>
              <a:spLocks noChangeAspect="1" noChangeArrowheads="1"/>
            </p:cNvSpPr>
            <p:nvPr/>
          </p:nvSpPr>
          <p:spPr bwMode="auto">
            <a:xfrm>
              <a:off x="5947833" y="5379117"/>
              <a:ext cx="381000" cy="381000"/>
            </a:xfrm>
            <a:prstGeom prst="ellipse">
              <a:avLst/>
            </a:prstGeom>
            <a:solidFill>
              <a:srgbClr val="B60638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98" name="Oval 22"/>
            <p:cNvSpPr>
              <a:spLocks noChangeAspect="1" noChangeArrowheads="1"/>
            </p:cNvSpPr>
            <p:nvPr/>
          </p:nvSpPr>
          <p:spPr bwMode="auto">
            <a:xfrm>
              <a:off x="5871633" y="5074317"/>
              <a:ext cx="381000" cy="381000"/>
            </a:xfrm>
            <a:prstGeom prst="ellipse">
              <a:avLst/>
            </a:prstGeom>
            <a:solidFill>
              <a:srgbClr val="2C07B5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800">
                <a:solidFill>
                  <a:schemeClr val="tx1"/>
                </a:solidFill>
                <a:latin typeface="Comic Sans MS"/>
                <a:cs typeface="Comic Sans MS"/>
              </a:endParaRPr>
            </a:p>
          </p:txBody>
        </p:sp>
        <p:sp>
          <p:nvSpPr>
            <p:cNvPr id="99" name="Text Box 24"/>
            <p:cNvSpPr txBox="1">
              <a:spLocks noChangeArrowheads="1"/>
            </p:cNvSpPr>
            <p:nvPr/>
          </p:nvSpPr>
          <p:spPr bwMode="auto">
            <a:xfrm>
              <a:off x="6760109" y="5169572"/>
              <a:ext cx="2327275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Polarized light ions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He</a:t>
              </a:r>
              <a:r>
                <a:rPr lang="en-US" sz="1400" baseline="300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3</a:t>
              </a:r>
              <a:r>
                <a:rPr lang="en-US" sz="1400" dirty="0" smtClean="0">
                  <a:solidFill>
                    <a:schemeClr val="tx1"/>
                  </a:solidFill>
                  <a:latin typeface="Comic Sans MS"/>
                  <a:cs typeface="Comic Sans MS"/>
                </a:rPr>
                <a:t> 17-166 </a:t>
              </a:r>
              <a:r>
                <a:rPr lang="en-US" sz="1400" dirty="0" err="1">
                  <a:solidFill>
                    <a:schemeClr val="tx1"/>
                  </a:solidFill>
                  <a:latin typeface="Comic Sans MS"/>
                  <a:cs typeface="Comic Sans MS"/>
                </a:rPr>
                <a:t>GeV</a:t>
              </a:r>
              <a:r>
                <a:rPr lang="en-US" sz="1400" dirty="0">
                  <a:solidFill>
                    <a:schemeClr val="tx1"/>
                  </a:solidFill>
                  <a:latin typeface="Comic Sans MS"/>
                  <a:cs typeface="Comic Sans MS"/>
                </a:rPr>
                <a:t>/u</a:t>
              </a:r>
            </a:p>
          </p:txBody>
        </p:sp>
        <p:sp>
          <p:nvSpPr>
            <p:cNvPr id="100" name="Line 34"/>
            <p:cNvSpPr>
              <a:spLocks noChangeShapeType="1"/>
            </p:cNvSpPr>
            <p:nvPr/>
          </p:nvSpPr>
          <p:spPr bwMode="auto">
            <a:xfrm flipV="1">
              <a:off x="6405033" y="5235184"/>
              <a:ext cx="0" cy="304800"/>
            </a:xfrm>
            <a:prstGeom prst="line">
              <a:avLst/>
            </a:prstGeom>
            <a:noFill/>
            <a:ln w="28575">
              <a:solidFill>
                <a:srgbClr val="F7360F"/>
              </a:solidFill>
              <a:round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>
                <a:latin typeface="Comic Sans MS"/>
                <a:cs typeface="Comic Sans M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73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5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5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8439" grpId="0" animBg="1"/>
      <p:bldP spid="18475" grpId="0" autoUpdateAnimBg="0"/>
      <p:bldP spid="18487" grpId="0"/>
      <p:bldP spid="18488" grpId="0"/>
      <p:bldP spid="18501" grpId="0" animBg="1"/>
      <p:bldP spid="18504" grpId="0" autoUpdateAnimBg="0"/>
      <p:bldP spid="79" grpId="0"/>
      <p:bldP spid="8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9" t="2100" r="4314" b="3335"/>
          <a:stretch/>
        </p:blipFill>
        <p:spPr bwMode="auto">
          <a:xfrm>
            <a:off x="288095" y="1226104"/>
            <a:ext cx="664116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/>
              <a:t>eRHIC</a:t>
            </a:r>
            <a:r>
              <a:rPr lang="en-US" cap="none" dirty="0" smtClean="0"/>
              <a:t> </a:t>
            </a:r>
            <a:r>
              <a:rPr lang="en-US" dirty="0" smtClean="0"/>
              <a:t>Design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842A26-6333-FD4C-BFB1-658FA06C2426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11" name="Picture 10" descr="beam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48102" y="2475524"/>
            <a:ext cx="1776413" cy="1048642"/>
          </a:xfrm>
          <a:prstGeom prst="rect">
            <a:avLst/>
          </a:prstGeom>
        </p:spPr>
      </p:pic>
      <p:grpSp>
        <p:nvGrpSpPr>
          <p:cNvPr id="17" name="Group 304"/>
          <p:cNvGrpSpPr>
            <a:grpSpLocks noChangeAspect="1"/>
          </p:cNvGrpSpPr>
          <p:nvPr/>
        </p:nvGrpSpPr>
        <p:grpSpPr bwMode="auto">
          <a:xfrm>
            <a:off x="7761288" y="656566"/>
            <a:ext cx="1220787" cy="1430337"/>
            <a:chOff x="2335561" y="733940"/>
            <a:chExt cx="4846599" cy="5677033"/>
          </a:xfrm>
        </p:grpSpPr>
        <p:pic>
          <p:nvPicPr>
            <p:cNvPr id="18" name="Picture 305" descr="ist2_10525240-round-stamp-with-text-100-eco-friendly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5561" y="733940"/>
              <a:ext cx="4846599" cy="4927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306"/>
            <p:cNvSpPr txBox="1">
              <a:spLocks noChangeArrowheads="1"/>
            </p:cNvSpPr>
            <p:nvPr/>
          </p:nvSpPr>
          <p:spPr bwMode="auto">
            <a:xfrm rot="-900000">
              <a:off x="3177113" y="4920922"/>
              <a:ext cx="3978071" cy="14900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2000">
                  <a:solidFill>
                    <a:srgbClr val="006101"/>
                  </a:solidFill>
                  <a:latin typeface="Arial Black" charset="0"/>
                  <a:cs typeface="Arial Black" charset="0"/>
                </a:rPr>
                <a:t>eRHIC</a:t>
              </a: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pic>
        <p:nvPicPr>
          <p:cNvPr id="2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5138" y="3795217"/>
            <a:ext cx="1343793" cy="919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201093"/>
            <a:ext cx="782682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0000FF"/>
                </a:solidFill>
              </a:rPr>
              <a:t>eRHIC</a:t>
            </a:r>
            <a:r>
              <a:rPr lang="en-US" sz="2000" dirty="0" smtClean="0">
                <a:solidFill>
                  <a:srgbClr val="0000FF"/>
                </a:solidFill>
              </a:rPr>
              <a:t>: </a:t>
            </a:r>
          </a:p>
          <a:p>
            <a:r>
              <a:rPr lang="en-US" dirty="0" smtClean="0"/>
              <a:t>energy recovery </a:t>
            </a:r>
            <a:r>
              <a:rPr lang="en-US" dirty="0" err="1" smtClean="0"/>
              <a:t>linac</a:t>
            </a:r>
            <a:r>
              <a:rPr lang="en-US" dirty="0" smtClean="0"/>
              <a:t> + </a:t>
            </a:r>
            <a:r>
              <a:rPr lang="en-US" dirty="0"/>
              <a:t>fixed-field alternating-gradient</a:t>
            </a:r>
            <a:r>
              <a:rPr lang="en-US" dirty="0" smtClean="0"/>
              <a:t> ring </a:t>
            </a:r>
            <a:r>
              <a:rPr lang="en-US" dirty="0"/>
              <a:t>design </a:t>
            </a:r>
            <a:endParaRPr lang="en-US" dirty="0" smtClean="0"/>
          </a:p>
          <a:p>
            <a:r>
              <a:rPr lang="en-US" smtClean="0">
                <a:solidFill>
                  <a:srgbClr val="0000FF"/>
                </a:solidFill>
              </a:rPr>
              <a:t>record </a:t>
            </a:r>
            <a:r>
              <a:rPr lang="en-US" dirty="0">
                <a:solidFill>
                  <a:srgbClr val="0000FF"/>
                </a:solidFill>
              </a:rPr>
              <a:t>l</a:t>
            </a:r>
            <a:r>
              <a:rPr lang="en-US" smtClean="0">
                <a:solidFill>
                  <a:srgbClr val="0000FF"/>
                </a:solidFill>
              </a:rPr>
              <a:t>uminosity </a:t>
            </a:r>
            <a:r>
              <a:rPr lang="en-US" dirty="0" smtClean="0">
                <a:solidFill>
                  <a:srgbClr val="0000FF"/>
                </a:solidFill>
              </a:rPr>
              <a:t>(</a:t>
            </a:r>
            <a:r>
              <a:rPr lang="en-US" dirty="0">
                <a:solidFill>
                  <a:srgbClr val="0000FF"/>
                </a:solidFill>
              </a:rPr>
              <a:t>10</a:t>
            </a:r>
            <a:r>
              <a:rPr lang="en-US" baseline="30000" dirty="0">
                <a:solidFill>
                  <a:srgbClr val="0000FF"/>
                </a:solidFill>
              </a:rPr>
              <a:t>33</a:t>
            </a:r>
            <a:r>
              <a:rPr lang="en-US" dirty="0">
                <a:solidFill>
                  <a:srgbClr val="0000FF"/>
                </a:solidFill>
              </a:rPr>
              <a:t>/</a:t>
            </a:r>
            <a:r>
              <a:rPr lang="en-US" dirty="0" smtClean="0">
                <a:solidFill>
                  <a:srgbClr val="0000FF"/>
                </a:solidFill>
              </a:rPr>
              <a:t>cm</a:t>
            </a:r>
            <a:r>
              <a:rPr lang="en-US" baseline="30000" dirty="0" smtClean="0">
                <a:solidFill>
                  <a:srgbClr val="0000FF"/>
                </a:solidFill>
              </a:rPr>
              <a:t>-2</a:t>
            </a:r>
            <a:r>
              <a:rPr lang="en-US" dirty="0" smtClean="0">
                <a:solidFill>
                  <a:srgbClr val="0000FF"/>
                </a:solidFill>
              </a:rPr>
              <a:t>s</a:t>
            </a:r>
            <a:r>
              <a:rPr lang="en-US" baseline="30000" dirty="0" smtClean="0">
                <a:solidFill>
                  <a:srgbClr val="0000FF"/>
                </a:solidFill>
              </a:rPr>
              <a:t>-1</a:t>
            </a:r>
            <a:r>
              <a:rPr lang="en-US" dirty="0" smtClean="0">
                <a:solidFill>
                  <a:srgbClr val="0000FF"/>
                </a:solidFill>
              </a:rPr>
              <a:t>) 100 – 1000 x HERA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GHP, April 2015</a:t>
            </a:r>
            <a:endParaRPr lang="en-US"/>
          </a:p>
        </p:txBody>
      </p:sp>
      <p:pic>
        <p:nvPicPr>
          <p:cNvPr id="14" name="Picture 13" descr="waj_tunnel_xsec15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2" t="13556" r="1038" b="12311"/>
          <a:stretch/>
        </p:blipFill>
        <p:spPr>
          <a:xfrm>
            <a:off x="5467724" y="3742261"/>
            <a:ext cx="3676276" cy="2226189"/>
          </a:xfrm>
          <a:prstGeom prst="snip2SameRect">
            <a:avLst>
              <a:gd name="adj1" fmla="val 50000"/>
              <a:gd name="adj2" fmla="val 0"/>
            </a:avLst>
          </a:prstGeom>
        </p:spPr>
      </p:pic>
      <p:sp>
        <p:nvSpPr>
          <p:cNvPr id="13" name="TextBox 12"/>
          <p:cNvSpPr txBox="1"/>
          <p:nvPr/>
        </p:nvSpPr>
        <p:spPr>
          <a:xfrm>
            <a:off x="794122" y="6150114"/>
            <a:ext cx="7587856" cy="70788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When completed, </a:t>
            </a:r>
            <a:r>
              <a:rPr lang="en-US" sz="2000" b="1" dirty="0" err="1" smtClean="0">
                <a:solidFill>
                  <a:schemeClr val="bg1"/>
                </a:solidFill>
                <a:latin typeface="Comic Sans MS"/>
                <a:cs typeface="Comic Sans MS"/>
              </a:rPr>
              <a:t>eRHIC</a:t>
            </a:r>
            <a:r>
              <a:rPr lang="en-US" sz="20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 will be the most advanced and energy efficient accelerator in the world</a:t>
            </a:r>
          </a:p>
        </p:txBody>
      </p:sp>
      <p:pic>
        <p:nvPicPr>
          <p:cNvPr id="15" name="Picture 14" descr="image006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20000">
            <a:off x="-36603" y="4123905"/>
            <a:ext cx="2661761" cy="6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19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11051" r="3378" b="3785"/>
          <a:stretch/>
        </p:blipFill>
        <p:spPr>
          <a:xfrm rot="540000">
            <a:off x="1727201" y="429681"/>
            <a:ext cx="5603082" cy="3812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</a:t>
            </a:r>
            <a:r>
              <a:rPr lang="en-US" cap="none" dirty="0" err="1" smtClean="0"/>
              <a:t>e</a:t>
            </a:r>
            <a:r>
              <a:rPr lang="en-US" dirty="0" err="1" smtClean="0"/>
              <a:t>AST</a:t>
            </a:r>
            <a:r>
              <a:rPr lang="en-US" dirty="0" smtClean="0"/>
              <a:t>: The 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r>
              <a:rPr lang="en-US" dirty="0" smtClean="0"/>
              <a:t> Model Detector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34</a:t>
            </a:fld>
            <a:endParaRPr lang="en-US" altLang="ja-JP" dirty="0"/>
          </a:p>
        </p:txBody>
      </p:sp>
      <p:sp>
        <p:nvSpPr>
          <p:cNvPr id="11" name="TextBox 10"/>
          <p:cNvSpPr txBox="1"/>
          <p:nvPr/>
        </p:nvSpPr>
        <p:spPr>
          <a:xfrm>
            <a:off x="350049" y="1771212"/>
            <a:ext cx="103105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low Q</a:t>
            </a:r>
            <a:r>
              <a:rPr lang="en-US" sz="1400" baseline="30000" dirty="0" smtClean="0"/>
              <a:t>2</a:t>
            </a:r>
          </a:p>
          <a:p>
            <a:pPr algn="ctr"/>
            <a:r>
              <a:rPr lang="en-US" sz="1400" dirty="0" smtClean="0"/>
              <a:t>tagger</a:t>
            </a:r>
          </a:p>
          <a:p>
            <a:pPr algn="ctr"/>
            <a:r>
              <a:rPr lang="en-US" sz="1400" dirty="0" smtClean="0"/>
              <a:t>and</a:t>
            </a:r>
          </a:p>
          <a:p>
            <a:pPr algn="ctr"/>
            <a:r>
              <a:rPr lang="en-US" sz="1400" dirty="0" smtClean="0"/>
              <a:t>luminosity</a:t>
            </a:r>
          </a:p>
          <a:p>
            <a:pPr algn="ctr"/>
            <a:r>
              <a:rPr lang="en-US" sz="1400" dirty="0" smtClean="0"/>
              <a:t>detector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733422" y="4408430"/>
            <a:ext cx="795891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2000" dirty="0" smtClean="0">
                <a:solidFill>
                  <a:srgbClr val="0000FF"/>
                </a:solidFill>
              </a:rPr>
              <a:t>Unique particle detector design: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combines the features of a standard particle detector with 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detectors identifying particle type over the entire acceptance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 smtClean="0"/>
              <a:t>very stringent requirements on material thickness of different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 </a:t>
            </a:r>
            <a:r>
              <a:rPr lang="en-US" dirty="0" smtClean="0"/>
              <a:t>tracking detectors to be able to do high precision event kinematic </a:t>
            </a:r>
          </a:p>
          <a:p>
            <a:pPr>
              <a:buClr>
                <a:srgbClr val="0000FF"/>
              </a:buClr>
            </a:pPr>
            <a:r>
              <a:rPr lang="en-US" dirty="0"/>
              <a:t> </a:t>
            </a:r>
            <a:r>
              <a:rPr lang="en-US" dirty="0" smtClean="0"/>
              <a:t>  reconstruction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7557440" y="3584897"/>
            <a:ext cx="539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0547" y="3610297"/>
            <a:ext cx="524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7232227" y="1727538"/>
            <a:ext cx="52493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623425" y="1111165"/>
            <a:ext cx="15933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</a:t>
            </a:r>
          </a:p>
          <a:p>
            <a:pPr algn="ctr"/>
            <a:r>
              <a:rPr lang="en-US" dirty="0" smtClean="0"/>
              <a:t>Roman Pots</a:t>
            </a:r>
          </a:p>
          <a:p>
            <a:pPr algn="ctr"/>
            <a:r>
              <a:rPr lang="en-US" dirty="0" smtClean="0"/>
              <a:t>&amp;</a:t>
            </a:r>
          </a:p>
          <a:p>
            <a:pPr algn="ctr"/>
            <a:r>
              <a:rPr lang="en-US" dirty="0" smtClean="0"/>
              <a:t>Zero Degree</a:t>
            </a:r>
          </a:p>
          <a:p>
            <a:pPr algn="ctr"/>
            <a:r>
              <a:rPr lang="en-US" dirty="0" smtClean="0"/>
              <a:t>Calorimeter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1082283" y="2361356"/>
            <a:ext cx="678968" cy="39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637777" y="3879707"/>
            <a:ext cx="59382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200225" y="3809153"/>
            <a:ext cx="1292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hadron beam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43144" y="3796944"/>
            <a:ext cx="1227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lepton beam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520" y="519002"/>
            <a:ext cx="35274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fully model in </a:t>
            </a:r>
            <a:r>
              <a:rPr lang="en-US" dirty="0" err="1" smtClean="0"/>
              <a:t>Geant</a:t>
            </a:r>
            <a:endParaRPr lang="en-US" dirty="0" smtClean="0"/>
          </a:p>
          <a:p>
            <a:r>
              <a:rPr lang="en-US" dirty="0" err="1" smtClean="0">
                <a:solidFill>
                  <a:srgbClr val="00FF00"/>
                </a:solidFill>
              </a:rPr>
              <a:t>Hcal</a:t>
            </a:r>
            <a:r>
              <a:rPr lang="en-US" dirty="0" smtClean="0">
                <a:solidFill>
                  <a:srgbClr val="00FF00"/>
                </a:solidFill>
              </a:rPr>
              <a:t>       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FFFF00"/>
                </a:solidFill>
              </a:rPr>
              <a:t>-</a:t>
            </a:r>
            <a:r>
              <a:rPr lang="en-US" dirty="0" smtClean="0">
                <a:solidFill>
                  <a:srgbClr val="FFFF00"/>
                </a:solidFill>
              </a:rPr>
              <a:t>vertex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Ecal</a:t>
            </a:r>
            <a:r>
              <a:rPr lang="en-US" dirty="0" smtClean="0">
                <a:solidFill>
                  <a:srgbClr val="0000FF"/>
                </a:solidFill>
              </a:rPr>
              <a:t>       </a:t>
            </a:r>
            <a:r>
              <a:rPr lang="en-US" dirty="0" smtClean="0">
                <a:solidFill>
                  <a:srgbClr val="FFCC66"/>
                </a:solidFill>
              </a:rPr>
              <a:t>GEM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FF"/>
                </a:solidFill>
              </a:rPr>
              <a:t>RICH      </a:t>
            </a:r>
            <a:r>
              <a:rPr lang="en-US" dirty="0" smtClean="0">
                <a:solidFill>
                  <a:srgbClr val="00FFFF"/>
                </a:solidFill>
              </a:rPr>
              <a:t>TPC</a:t>
            </a:r>
            <a:endParaRPr lang="en-US" dirty="0">
              <a:solidFill>
                <a:srgbClr val="00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00FF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GHP, April 2015</a:t>
            </a:r>
            <a:endParaRPr lang="en-US"/>
          </a:p>
        </p:txBody>
      </p:sp>
      <p:sp>
        <p:nvSpPr>
          <p:cNvPr id="18" name="Content Placeholder 5"/>
          <p:cNvSpPr txBox="1">
            <a:spLocks/>
          </p:cNvSpPr>
          <p:nvPr/>
        </p:nvSpPr>
        <p:spPr>
          <a:xfrm rot="20820000">
            <a:off x="302222" y="1647321"/>
            <a:ext cx="8531225" cy="258512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5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endParaRPr lang="en-US" sz="800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Mainly based on detector ready to built technologies </a:t>
            </a:r>
          </a:p>
          <a:p>
            <a:pPr marL="0" indent="0" algn="ctr">
              <a:buFont typeface="Wingdings" charset="2"/>
              <a:buNone/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or </a:t>
            </a:r>
          </a:p>
          <a:p>
            <a:pPr marL="0" indent="0" algn="ctr">
              <a:buFont typeface="Wingdings" charset="2"/>
              <a:buNone/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as proposed in EIC-Detector R&amp;D: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  <a:hlinkClick r:id=""/>
              </a:rPr>
              <a:t>https://wiki.bnl.gov/conferences/index.php/EIC_R%</a:t>
            </a:r>
            <a:r>
              <a:rPr lang="en-US" dirty="0" smtClean="0">
                <a:latin typeface="Comic Sans MS"/>
                <a:cs typeface="Comic Sans MS"/>
                <a:hlinkClick r:id=""/>
              </a:rPr>
              <a:t>25D</a:t>
            </a:r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200" dirty="0">
              <a:latin typeface="Comic Sans MS"/>
              <a:cs typeface="Comic Sans MS"/>
            </a:endParaRPr>
          </a:p>
          <a:p>
            <a:pPr>
              <a:buFont typeface="Wingdings" charset="0"/>
              <a:buChar char="à"/>
            </a:pPr>
            <a:r>
              <a:rPr lang="en-US" sz="1800" dirty="0" smtClean="0">
                <a:latin typeface="Comic Sans MS"/>
                <a:cs typeface="Comic Sans MS"/>
                <a:sym typeface="Wingdings"/>
              </a:rPr>
              <a:t>R&amp;D: required for cost reduction with improved performance</a:t>
            </a:r>
          </a:p>
        </p:txBody>
      </p:sp>
    </p:spTree>
    <p:extLst>
      <p:ext uri="{BB962C8B-B14F-4D97-AF65-F5344CB8AC3E}">
        <p14:creationId xmlns:p14="http://schemas.microsoft.com/office/powerpoint/2010/main" val="284606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Away Message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35</a:t>
            </a:fld>
            <a:endParaRPr lang="en-US" altLang="ja-JP" dirty="0"/>
          </a:p>
        </p:txBody>
      </p:sp>
      <p:pic>
        <p:nvPicPr>
          <p:cNvPr id="8" name="Picture 2" descr="iceber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92662" y="690998"/>
            <a:ext cx="4351338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8"/>
          <p:cNvSpPr txBox="1">
            <a:spLocks noChangeArrowheads="1"/>
          </p:cNvSpPr>
          <p:nvPr/>
        </p:nvSpPr>
        <p:spPr bwMode="auto">
          <a:xfrm rot="2100000">
            <a:off x="6122136" y="1029235"/>
            <a:ext cx="2004387" cy="92333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Current</a:t>
            </a:r>
          </a:p>
          <a:p>
            <a:pPr algn="ctr"/>
            <a:r>
              <a:rPr lang="en-US" dirty="0">
                <a:solidFill>
                  <a:srgbClr val="FFFF00"/>
                </a:solidFill>
              </a:rPr>
              <a:t>k</a:t>
            </a:r>
            <a:r>
              <a:rPr lang="en-US" dirty="0" smtClean="0">
                <a:solidFill>
                  <a:srgbClr val="FFFF00"/>
                </a:solidFill>
              </a:rPr>
              <a:t>nowledge about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Gluons in </a:t>
            </a:r>
            <a:r>
              <a:rPr lang="en-US" dirty="0" err="1" smtClean="0">
                <a:solidFill>
                  <a:srgbClr val="FFFF00"/>
                </a:solidFill>
              </a:rPr>
              <a:t>p</a:t>
            </a:r>
            <a:r>
              <a:rPr lang="en-US" dirty="0" smtClean="0">
                <a:solidFill>
                  <a:srgbClr val="FFFF00"/>
                </a:solidFill>
              </a:rPr>
              <a:t> /A</a:t>
            </a:r>
            <a:endParaRPr lang="de-DE" dirty="0">
              <a:solidFill>
                <a:srgbClr val="FFFF00"/>
              </a:solidFill>
            </a:endParaRPr>
          </a:p>
        </p:txBody>
      </p:sp>
      <p:pic>
        <p:nvPicPr>
          <p:cNvPr id="30" name="Bubbling Brew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575425"/>
            <a:ext cx="282575" cy="282575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605" y="795628"/>
            <a:ext cx="4724370" cy="60785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</a:rPr>
              <a:t>Why </a:t>
            </a:r>
            <a:r>
              <a:rPr lang="en-US" sz="2000" dirty="0" err="1" smtClean="0">
                <a:solidFill>
                  <a:srgbClr val="0000FF"/>
                </a:solidFill>
              </a:rPr>
              <a:t>eRHIC</a:t>
            </a:r>
            <a:r>
              <a:rPr lang="en-US" sz="2000" dirty="0" smtClean="0">
                <a:solidFill>
                  <a:srgbClr val="0000FF"/>
                </a:solidFill>
              </a:rPr>
              <a:t> now?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2000" dirty="0" smtClean="0"/>
              <a:t>“all stars align”:</a:t>
            </a:r>
          </a:p>
          <a:p>
            <a:endParaRPr lang="en-US" sz="2000" dirty="0" smtClean="0"/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theory developments will allow to obtain</a:t>
            </a:r>
          </a:p>
          <a:p>
            <a:pPr>
              <a:buClr>
                <a:srgbClr val="0000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the answers to the big questions </a:t>
            </a:r>
          </a:p>
          <a:p>
            <a:pPr>
              <a:buClr>
                <a:srgbClr val="0000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discussed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rgbClr val="FF00FF"/>
                </a:solidFill>
              </a:rPr>
              <a:t>Solve the proton spin puzzle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How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visible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matter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emerges from 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  quarks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or gluons</a:t>
            </a:r>
            <a:r>
              <a:rPr lang="en-US" sz="1600" dirty="0" smtClean="0">
                <a:solidFill>
                  <a:srgbClr val="0000FF"/>
                </a:solidFill>
                <a:latin typeface="Comic Sans MS"/>
                <a:cs typeface="Comic Sans MS"/>
              </a:rPr>
              <a:t>?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8000"/>
                </a:solidFill>
                <a:latin typeface="Comic Sans MS"/>
                <a:cs typeface="Comic Sans MS"/>
              </a:rPr>
              <a:t>D</a:t>
            </a:r>
            <a:r>
              <a:rPr lang="en-US" sz="1600" dirty="0" smtClean="0">
                <a:solidFill>
                  <a:srgbClr val="008000"/>
                </a:solidFill>
                <a:latin typeface="Comic Sans MS"/>
                <a:cs typeface="Comic Sans MS"/>
              </a:rPr>
              <a:t>iscover a new state of matter (CGC)</a:t>
            </a:r>
          </a:p>
          <a:p>
            <a:pPr lvl="1">
              <a:buClr>
                <a:srgbClr val="0000FF"/>
              </a:buClr>
            </a:pPr>
            <a:r>
              <a:rPr lang="en-US" sz="1600" dirty="0">
                <a:solidFill>
                  <a:srgbClr val="008000"/>
                </a:solidFill>
                <a:latin typeface="Comic Sans MS"/>
                <a:cs typeface="Comic Sans MS"/>
              </a:rPr>
              <a:t> </a:t>
            </a:r>
            <a:r>
              <a:rPr lang="en-US" sz="1600" dirty="0" smtClean="0">
                <a:solidFill>
                  <a:srgbClr val="008000"/>
                </a:solidFill>
                <a:latin typeface="Comic Sans MS"/>
                <a:cs typeface="Comic Sans MS"/>
              </a:rPr>
              <a:t>  Do gluons saturate?</a:t>
            </a:r>
            <a:endParaRPr lang="en-US" sz="1600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lvl="1">
              <a:buClr>
                <a:srgbClr val="0000FF"/>
              </a:buClr>
            </a:pPr>
            <a:endParaRPr lang="en-US" sz="1600" dirty="0" smtClean="0"/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accelerator technologies allow for a high </a:t>
            </a:r>
          </a:p>
          <a:p>
            <a:pPr>
              <a:buClr>
                <a:srgbClr val="0000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 energy, high brightness polarized </a:t>
            </a:r>
            <a:r>
              <a:rPr lang="en-US" sz="1600" dirty="0" err="1" smtClean="0"/>
              <a:t>ep</a:t>
            </a:r>
            <a:r>
              <a:rPr lang="en-US" sz="1600" dirty="0" smtClean="0"/>
              <a:t>/</a:t>
            </a:r>
            <a:r>
              <a:rPr lang="en-US" sz="1600" dirty="0" err="1" smtClean="0"/>
              <a:t>eA</a:t>
            </a:r>
            <a:r>
              <a:rPr lang="en-US" sz="1600" dirty="0" smtClean="0"/>
              <a:t> </a:t>
            </a:r>
          </a:p>
          <a:p>
            <a:pPr>
              <a:buClr>
                <a:srgbClr val="0000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 collider</a:t>
            </a:r>
          </a:p>
          <a:p>
            <a:pPr>
              <a:buClr>
                <a:srgbClr val="0000FF"/>
              </a:buClr>
            </a:pPr>
            <a:endParaRPr lang="en-US" sz="1600" dirty="0" smtClean="0"/>
          </a:p>
          <a:p>
            <a:pPr marL="342900" indent="-34290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detector technologies allow for a collider</a:t>
            </a:r>
          </a:p>
          <a:p>
            <a:pPr>
              <a:buClr>
                <a:srgbClr val="0000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 detector with high resolution, wide </a:t>
            </a:r>
          </a:p>
          <a:p>
            <a:pPr>
              <a:buClr>
                <a:srgbClr val="0000FF"/>
              </a:buClr>
            </a:pPr>
            <a:r>
              <a:rPr lang="en-US" sz="1600" dirty="0"/>
              <a:t> </a:t>
            </a:r>
            <a:r>
              <a:rPr lang="en-US" sz="1600" dirty="0" smtClean="0"/>
              <a:t>   acceptance and particle identification</a:t>
            </a:r>
          </a:p>
          <a:p>
            <a:pPr>
              <a:buClr>
                <a:srgbClr val="0000FF"/>
              </a:buClr>
            </a:pPr>
            <a:endParaRPr lang="en-US" sz="1600" dirty="0"/>
          </a:p>
          <a:p>
            <a:pPr>
              <a:buClr>
                <a:srgbClr val="0000FF"/>
              </a:buClr>
            </a:pPr>
            <a:r>
              <a:rPr lang="en-US" sz="1200" dirty="0" smtClean="0">
                <a:solidFill>
                  <a:srgbClr val="3366FF"/>
                </a:solidFill>
              </a:rPr>
              <a:t>Additional </a:t>
            </a:r>
            <a:r>
              <a:rPr lang="en-US" sz="1200" dirty="0">
                <a:solidFill>
                  <a:srgbClr val="3366FF"/>
                </a:solidFill>
              </a:rPr>
              <a:t>material:</a:t>
            </a:r>
          </a:p>
          <a:p>
            <a:pPr>
              <a:buClr>
                <a:srgbClr val="0000FF"/>
              </a:buClr>
            </a:pPr>
            <a:r>
              <a:rPr lang="en-US" sz="900" dirty="0"/>
              <a:t>https://</a:t>
            </a:r>
            <a:r>
              <a:rPr lang="en-US" sz="900" dirty="0" err="1"/>
              <a:t>wiki.bnl.gov</a:t>
            </a:r>
            <a:r>
              <a:rPr lang="en-US" sz="900" dirty="0"/>
              <a:t>/</a:t>
            </a:r>
            <a:r>
              <a:rPr lang="en-US" sz="900" dirty="0" err="1"/>
              <a:t>eic</a:t>
            </a:r>
            <a:r>
              <a:rPr lang="en-US" sz="900" dirty="0"/>
              <a:t>/</a:t>
            </a:r>
            <a:r>
              <a:rPr lang="en-US" sz="900" dirty="0" err="1"/>
              <a:t>index.php</a:t>
            </a:r>
            <a:r>
              <a:rPr lang="en-US" sz="900" dirty="0"/>
              <a:t>/</a:t>
            </a:r>
            <a:r>
              <a:rPr lang="en-US" sz="900" dirty="0" err="1" smtClean="0"/>
              <a:t>Publications_and_presentations</a:t>
            </a:r>
            <a:r>
              <a:rPr lang="en-US" sz="900" dirty="0" err="1"/>
              <a:t>#Publications</a:t>
            </a:r>
            <a:endParaRPr lang="en-US" sz="900" dirty="0"/>
          </a:p>
          <a:p>
            <a:pPr>
              <a:buClr>
                <a:srgbClr val="0000FF"/>
              </a:buClr>
            </a:pPr>
            <a:endParaRPr lang="en-US" sz="1600" dirty="0" smtClean="0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6924254" y="1822174"/>
            <a:ext cx="55224" cy="45167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FF00"/>
            </a:solidFill>
            <a:prstDash val="solid"/>
            <a:round/>
            <a:headEnd type="arrow" w="med" len="med"/>
            <a:tailEnd type="arrow"/>
          </a:ln>
          <a:effectLst/>
        </p:spPr>
      </p:cxnSp>
      <p:sp>
        <p:nvSpPr>
          <p:cNvPr id="19" name="TextBox 18"/>
          <p:cNvSpPr txBox="1"/>
          <p:nvPr/>
        </p:nvSpPr>
        <p:spPr>
          <a:xfrm rot="16200000">
            <a:off x="6376372" y="3992880"/>
            <a:ext cx="147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with </a:t>
            </a:r>
            <a:r>
              <a:rPr lang="en-US" dirty="0" err="1" smtClean="0">
                <a:solidFill>
                  <a:srgbClr val="FFFF00"/>
                </a:solidFill>
              </a:rPr>
              <a:t>eRHIC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 rot="20700000">
            <a:off x="399038" y="1882493"/>
            <a:ext cx="8409423" cy="255454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FFFFFF"/>
              </a:gs>
              <a:gs pos="50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solidFill>
              <a:srgbClr val="0000FF"/>
            </a:solidFill>
          </a:ln>
          <a:effectLst>
            <a:glow rad="101600">
              <a:srgbClr val="0000FF">
                <a:alpha val="75000"/>
              </a:srgbClr>
            </a:glo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eRHIC</a:t>
            </a:r>
            <a:r>
              <a:rPr lang="en-US" sz="2400" dirty="0" smtClean="0">
                <a:solidFill>
                  <a:srgbClr val="0000FF"/>
                </a:solidFill>
              </a:rPr>
              <a:t> science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program</a:t>
            </a:r>
            <a:r>
              <a:rPr lang="en-US" sz="2400" dirty="0">
                <a:solidFill>
                  <a:srgbClr val="0000FF"/>
                </a:solidFill>
              </a:rPr>
              <a:t> will profoundly impact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</a:rPr>
              <a:t>our understanding </a:t>
            </a:r>
            <a:r>
              <a:rPr lang="en-US" sz="2400" dirty="0" smtClean="0">
                <a:solidFill>
                  <a:srgbClr val="0000FF"/>
                </a:solidFill>
              </a:rPr>
              <a:t>of the inner structure </a:t>
            </a: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of the world around us</a:t>
            </a:r>
          </a:p>
          <a:p>
            <a:pPr algn="ctr"/>
            <a:endParaRPr lang="en-US" sz="800" dirty="0">
              <a:solidFill>
                <a:srgbClr val="0000FF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uniquely tied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to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a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smtClean="0">
                <a:solidFill>
                  <a:srgbClr val="0000FF"/>
                </a:solidFill>
              </a:rPr>
              <a:t>future high energy, high </a:t>
            </a:r>
            <a:r>
              <a:rPr lang="en-US" sz="2400" dirty="0">
                <a:solidFill>
                  <a:srgbClr val="0000FF"/>
                </a:solidFill>
              </a:rPr>
              <a:t>l</a:t>
            </a:r>
            <a:r>
              <a:rPr lang="en-US" sz="2400" dirty="0" smtClean="0">
                <a:solidFill>
                  <a:srgbClr val="0000FF"/>
                </a:solidFill>
              </a:rPr>
              <a:t>uminosity, </a:t>
            </a:r>
            <a:endParaRPr lang="en-US" sz="2400" dirty="0" smtClean="0">
              <a:solidFill>
                <a:srgbClr val="0000FF"/>
              </a:solidFill>
            </a:endParaRPr>
          </a:p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polarized </a:t>
            </a:r>
            <a:r>
              <a:rPr lang="en-US" sz="2400" dirty="0" err="1" smtClean="0">
                <a:solidFill>
                  <a:srgbClr val="0000FF"/>
                </a:solidFill>
              </a:rPr>
              <a:t>ep</a:t>
            </a:r>
            <a:r>
              <a:rPr lang="en-US" sz="2400" dirty="0" smtClean="0">
                <a:solidFill>
                  <a:srgbClr val="0000FF"/>
                </a:solidFill>
              </a:rPr>
              <a:t> / </a:t>
            </a:r>
            <a:r>
              <a:rPr lang="en-US" sz="2400" dirty="0" err="1" smtClean="0">
                <a:solidFill>
                  <a:srgbClr val="0000FF"/>
                </a:solidFill>
              </a:rPr>
              <a:t>eA</a:t>
            </a:r>
            <a:r>
              <a:rPr lang="en-US" sz="2400" dirty="0" smtClean="0">
                <a:solidFill>
                  <a:srgbClr val="0000FF"/>
                </a:solidFill>
              </a:rPr>
              <a:t> collider</a:t>
            </a:r>
          </a:p>
          <a:p>
            <a:pPr algn="ctr"/>
            <a:endParaRPr lang="en-US" sz="800" dirty="0">
              <a:solidFill>
                <a:srgbClr val="0000FF"/>
              </a:solidFill>
            </a:endParaRPr>
          </a:p>
          <a:p>
            <a:pPr algn="ctr"/>
            <a:r>
              <a:rPr lang="en-US" sz="2400" dirty="0" smtClean="0">
                <a:solidFill>
                  <a:srgbClr val="FF00FF"/>
                </a:solidFill>
              </a:rPr>
              <a:t>never been measured before &amp; never without</a:t>
            </a:r>
            <a:r>
              <a:rPr lang="en-US" sz="2400" dirty="0" smtClean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</p:txBody>
      </p:sp>
      <p:sp>
        <p:nvSpPr>
          <p:cNvPr id="31" name="Date Placeholder 3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6" grpId="0"/>
      <p:bldP spid="28" grpId="0"/>
      <p:bldP spid="19" grpId="0"/>
      <p:bldP spid="2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481922" y="3069174"/>
            <a:ext cx="236317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0000FF"/>
                </a:solidFill>
              </a:rPr>
              <a:t>BACKUP</a:t>
            </a:r>
            <a:endParaRPr lang="en-US" sz="4400" dirty="0">
              <a:solidFill>
                <a:srgbClr val="0000FF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7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>
                <a:latin typeface="Comic Sans MS" charset="0"/>
                <a:cs typeface="Comic Sans MS" charset="0"/>
              </a:rPr>
              <a:t>e</a:t>
            </a:r>
            <a:r>
              <a:rPr lang="en-US" dirty="0" err="1">
                <a:latin typeface="Comic Sans MS" charset="0"/>
                <a:cs typeface="Comic Sans MS" charset="0"/>
              </a:rPr>
              <a:t>RHIC</a:t>
            </a:r>
            <a:r>
              <a:rPr lang="en-US" dirty="0">
                <a:latin typeface="Comic Sans MS" charset="0"/>
                <a:cs typeface="Comic Sans MS" charset="0"/>
              </a:rPr>
              <a:t> R&amp;D </a:t>
            </a:r>
            <a:r>
              <a:rPr lang="en-US" dirty="0" smtClean="0">
                <a:latin typeface="Comic Sans MS" charset="0"/>
                <a:cs typeface="Comic Sans MS" charset="0"/>
              </a:rPr>
              <a:t>highlights and Luminosity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37</a:t>
            </a:fld>
            <a:endParaRPr lang="en-US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7341328"/>
              </p:ext>
            </p:extLst>
          </p:nvPr>
        </p:nvGraphicFramePr>
        <p:xfrm>
          <a:off x="82312" y="767349"/>
          <a:ext cx="6949499" cy="2795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6559"/>
                <a:gridCol w="3562940"/>
              </a:tblGrid>
              <a:tr h="64854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Challenge</a:t>
                      </a:r>
                      <a:endParaRPr lang="en-US" sz="1800" dirty="0">
                        <a:solidFill>
                          <a:schemeClr val="tx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cap="none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Increase/reduction beyond the state of the art</a:t>
                      </a:r>
                      <a:endParaRPr lang="en-US" sz="1800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496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omic Sans MS"/>
                          <a:cs typeface="Comic Sans MS"/>
                        </a:rPr>
                        <a:t>Polarized electron gun </a:t>
                      </a:r>
                      <a:endParaRPr lang="en-US" sz="12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10 x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increase</a:t>
                      </a:r>
                      <a:r>
                        <a:rPr lang="en-US" sz="12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496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omic Sans MS"/>
                          <a:cs typeface="Comic Sans MS"/>
                        </a:rPr>
                        <a:t>Coherent Electron</a:t>
                      </a:r>
                      <a:r>
                        <a:rPr lang="en-US" sz="1200" b="1" baseline="0" dirty="0" smtClean="0">
                          <a:latin typeface="Comic Sans MS"/>
                          <a:cs typeface="Comic Sans MS"/>
                        </a:rPr>
                        <a:t> Cooling </a:t>
                      </a:r>
                    </a:p>
                    <a:p>
                      <a:r>
                        <a:rPr lang="en-US" sz="1200" b="1" dirty="0" smtClean="0">
                          <a:latin typeface="Comic Sans MS"/>
                          <a:cs typeface="Comic Sans MS"/>
                        </a:rPr>
                        <a:t>Beam-Beam effects in </a:t>
                      </a:r>
                      <a:r>
                        <a:rPr lang="en-US" sz="1200" b="1" dirty="0" err="1" smtClean="0">
                          <a:latin typeface="Comic Sans MS"/>
                          <a:cs typeface="Comic Sans MS"/>
                        </a:rPr>
                        <a:t>linac</a:t>
                      </a:r>
                      <a:r>
                        <a:rPr lang="en-US" sz="1200" b="1" dirty="0" smtClean="0">
                          <a:latin typeface="Comic Sans MS"/>
                          <a:cs typeface="Comic Sans MS"/>
                        </a:rPr>
                        <a:t>-ring collider</a:t>
                      </a:r>
                      <a:endParaRPr lang="en-US" sz="12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New concept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new type of collider</a:t>
                      </a:r>
                      <a:endParaRPr lang="en-US" sz="1200" b="1" dirty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09476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latin typeface="Comic Sans MS"/>
                          <a:cs typeface="Comic Sans MS"/>
                        </a:rPr>
                        <a:t>Multi-pass SRF ERL with FFAG arcs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 x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increase in current    </a:t>
                      </a:r>
                    </a:p>
                    <a:p>
                      <a:pPr algn="ctr"/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30 x increase in energy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496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Crab crossing</a:t>
                      </a:r>
                      <a:r>
                        <a:rPr lang="en-US" sz="1200" b="1" baseline="30000" dirty="0" smtClean="0">
                          <a:solidFill>
                            <a:schemeClr val="tx1"/>
                          </a:solidFill>
                          <a:latin typeface="Comic Sans MS"/>
                          <a:cs typeface="Comic Sans MS"/>
                        </a:rPr>
                        <a:t> </a:t>
                      </a:r>
                      <a:endParaRPr lang="en-US" sz="12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New</a:t>
                      </a:r>
                      <a:r>
                        <a:rPr lang="en-US" sz="1200" b="1" baseline="0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 for hadron colliders</a:t>
                      </a:r>
                      <a:endParaRPr lang="en-US" sz="1200" b="1" dirty="0" smtClean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4960">
                <a:tc>
                  <a:txBody>
                    <a:bodyPr/>
                    <a:lstStyle/>
                    <a:p>
                      <a:r>
                        <a:rPr lang="en-US" sz="1200" b="1" dirty="0" smtClean="0">
                          <a:latin typeface="Comic Sans MS"/>
                          <a:cs typeface="Comic Sans MS"/>
                        </a:rPr>
                        <a:t>Dynamic aperture</a:t>
                      </a:r>
                      <a:r>
                        <a:rPr lang="en-US" sz="1200" b="1" baseline="0" dirty="0" smtClean="0">
                          <a:latin typeface="Comic Sans MS"/>
                          <a:cs typeface="Comic Sans MS"/>
                        </a:rPr>
                        <a:t> with </a:t>
                      </a:r>
                      <a:r>
                        <a:rPr lang="en-US" sz="1200" b="1" dirty="0" smtClean="0">
                          <a:latin typeface="Comic Sans MS"/>
                          <a:cs typeface="Comic Sans MS"/>
                        </a:rPr>
                        <a:t>β*=5 cm</a:t>
                      </a:r>
                      <a:r>
                        <a:rPr lang="en-US" sz="1200" b="1" baseline="0" dirty="0" smtClean="0">
                          <a:latin typeface="Comic Sans MS"/>
                          <a:cs typeface="Comic Sans MS"/>
                        </a:rPr>
                        <a:t> </a:t>
                      </a:r>
                      <a:endParaRPr lang="en-US" sz="12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>
                          <a:solidFill>
                            <a:srgbClr val="0000FF"/>
                          </a:solidFill>
                          <a:latin typeface="Comic Sans MS"/>
                          <a:cs typeface="Comic Sans MS"/>
                        </a:rPr>
                        <a:t>5x reduction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294960">
                <a:tc>
                  <a:txBody>
                    <a:bodyPr/>
                    <a:lstStyle/>
                    <a:p>
                      <a:r>
                        <a:rPr lang="en-US" sz="1200" b="1" baseline="0" dirty="0" smtClean="0">
                          <a:latin typeface="Comic Sans MS"/>
                          <a:cs typeface="Comic Sans MS"/>
                        </a:rPr>
                        <a:t>Polarized 3He production</a:t>
                      </a:r>
                      <a:endParaRPr lang="en-US" sz="1200" b="1" dirty="0"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200" b="1" dirty="0" smtClean="0">
                        <a:solidFill>
                          <a:srgbClr val="0000FF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7600026"/>
              </p:ext>
            </p:extLst>
          </p:nvPr>
        </p:nvGraphicFramePr>
        <p:xfrm>
          <a:off x="410164" y="1014440"/>
          <a:ext cx="8308975" cy="5068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8384" name="Document" r:id="rId4" imgW="6286269" imgH="3835259" progId="Word.Document.12">
                  <p:embed/>
                </p:oleObj>
              </mc:Choice>
              <mc:Fallback>
                <p:oleObj name="Document" r:id="rId4" imgW="6286269" imgH="3835259" progId="Word.Documen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164" y="1014440"/>
                        <a:ext cx="8308975" cy="5068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00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cap="none" dirty="0" err="1" smtClean="0"/>
              <a:t>e</a:t>
            </a:r>
            <a:r>
              <a:rPr lang="en-US" dirty="0" err="1" smtClean="0"/>
              <a:t>A</a:t>
            </a:r>
            <a:r>
              <a:rPr lang="en-US" dirty="0" smtClean="0"/>
              <a:t> Physics program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32" name="Group 31"/>
          <p:cNvGrpSpPr/>
          <p:nvPr/>
        </p:nvGrpSpPr>
        <p:grpSpPr>
          <a:xfrm>
            <a:off x="-73154" y="685797"/>
            <a:ext cx="5674401" cy="2309295"/>
            <a:chOff x="3683913" y="971539"/>
            <a:chExt cx="5674401" cy="2309295"/>
          </a:xfrm>
        </p:grpSpPr>
        <p:pic>
          <p:nvPicPr>
            <p:cNvPr id="12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814" y="971539"/>
              <a:ext cx="5651500" cy="15826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8605736" y="2201336"/>
              <a:ext cx="55943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008040"/>
                  </a:solidFill>
                </a:rPr>
                <a:t>time</a:t>
              </a:r>
              <a:endParaRPr lang="en-US" sz="1400" dirty="0">
                <a:solidFill>
                  <a:srgbClr val="008040"/>
                </a:solidFill>
              </a:endParaRPr>
            </a:p>
          </p:txBody>
        </p:sp>
        <p:grpSp>
          <p:nvGrpSpPr>
            <p:cNvPr id="14" name="Group 20"/>
            <p:cNvGrpSpPr>
              <a:grpSpLocks/>
            </p:cNvGrpSpPr>
            <p:nvPr/>
          </p:nvGrpSpPr>
          <p:grpSpPr bwMode="auto">
            <a:xfrm>
              <a:off x="3683913" y="2381153"/>
              <a:ext cx="5099937" cy="899681"/>
              <a:chOff x="-50" y="-29"/>
              <a:chExt cx="4666" cy="1227"/>
            </a:xfrm>
          </p:grpSpPr>
          <p:grpSp>
            <p:nvGrpSpPr>
              <p:cNvPr id="15" name="Group 18"/>
              <p:cNvGrpSpPr>
                <a:grpSpLocks/>
              </p:cNvGrpSpPr>
              <p:nvPr/>
            </p:nvGrpSpPr>
            <p:grpSpPr bwMode="auto">
              <a:xfrm>
                <a:off x="-50" y="-29"/>
                <a:ext cx="4666" cy="1227"/>
                <a:chOff x="-50" y="-29"/>
                <a:chExt cx="4666" cy="1227"/>
              </a:xfrm>
            </p:grpSpPr>
            <p:sp>
              <p:nvSpPr>
                <p:cNvPr id="17" name="Line 5"/>
                <p:cNvSpPr>
                  <a:spLocks noChangeShapeType="1"/>
                </p:cNvSpPr>
                <p:nvPr/>
              </p:nvSpPr>
              <p:spPr bwMode="auto">
                <a:xfrm>
                  <a:off x="1345" y="0"/>
                  <a:ext cx="0" cy="304"/>
                </a:xfrm>
                <a:prstGeom prst="line">
                  <a:avLst/>
                </a:prstGeom>
                <a:noFill/>
                <a:ln w="38100" cap="flat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18" name="Rectangle 6"/>
                <p:cNvSpPr>
                  <a:spLocks/>
                </p:cNvSpPr>
                <p:nvPr/>
              </p:nvSpPr>
              <p:spPr bwMode="auto">
                <a:xfrm>
                  <a:off x="-50" y="579"/>
                  <a:ext cx="1218" cy="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 algn="ctr"/>
                  <a:r>
                    <a:rPr lang="en-US" sz="12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CGC</a:t>
                  </a:r>
                </a:p>
                <a:p>
                  <a:pPr marL="39688" algn="ctr"/>
                  <a:r>
                    <a:rPr lang="en-US" sz="12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JIMWLK/BK</a:t>
                  </a:r>
                </a:p>
              </p:txBody>
            </p:sp>
            <p:sp>
              <p:nvSpPr>
                <p:cNvPr id="19" name="Line 7"/>
                <p:cNvSpPr>
                  <a:spLocks noChangeShapeType="1"/>
                </p:cNvSpPr>
                <p:nvPr/>
              </p:nvSpPr>
              <p:spPr bwMode="auto">
                <a:xfrm>
                  <a:off x="536" y="-29"/>
                  <a:ext cx="11" cy="608"/>
                </a:xfrm>
                <a:prstGeom prst="line">
                  <a:avLst/>
                </a:prstGeom>
                <a:noFill/>
                <a:ln w="38100" cap="flat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1" name="Rectangle 9"/>
                <p:cNvSpPr>
                  <a:spLocks/>
                </p:cNvSpPr>
                <p:nvPr/>
              </p:nvSpPr>
              <p:spPr bwMode="auto">
                <a:xfrm>
                  <a:off x="2755" y="785"/>
                  <a:ext cx="970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 algn="l"/>
                  <a:r>
                    <a:rPr lang="en-US" sz="12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Hydro (</a:t>
                  </a:r>
                  <a:r>
                    <a:rPr lang="en-US" sz="1200" dirty="0" err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EoS</a:t>
                  </a:r>
                  <a:r>
                    <a:rPr lang="en-US" sz="12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)</a:t>
                  </a:r>
                </a:p>
              </p:txBody>
            </p:sp>
            <p:sp>
              <p:nvSpPr>
                <p:cNvPr id="22" name="Rectangle 10"/>
                <p:cNvSpPr>
                  <a:spLocks/>
                </p:cNvSpPr>
                <p:nvPr/>
              </p:nvSpPr>
              <p:spPr bwMode="auto">
                <a:xfrm>
                  <a:off x="894" y="241"/>
                  <a:ext cx="1127" cy="58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 algn="ctr"/>
                  <a:r>
                    <a:rPr lang="en-US" sz="12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Hard Processes </a:t>
                  </a:r>
                  <a:endParaRPr lang="en-US" sz="1200" dirty="0" smtClean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endParaRPr>
                </a:p>
                <a:p>
                  <a:pPr marL="39688" algn="ctr"/>
                  <a:r>
                    <a:rPr lang="en-US" sz="1200" dirty="0" smtClean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(</a:t>
                  </a:r>
                  <a:r>
                    <a:rPr lang="en-US" sz="1200" dirty="0" err="1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pQCD</a:t>
                  </a:r>
                  <a:r>
                    <a:rPr lang="en-US" sz="12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)</a:t>
                  </a:r>
                </a:p>
              </p:txBody>
            </p:sp>
            <p:sp>
              <p:nvSpPr>
                <p:cNvPr id="23" name="Line 11"/>
                <p:cNvSpPr>
                  <a:spLocks noChangeShapeType="1"/>
                </p:cNvSpPr>
                <p:nvPr/>
              </p:nvSpPr>
              <p:spPr bwMode="auto">
                <a:xfrm>
                  <a:off x="3746" y="-24"/>
                  <a:ext cx="0" cy="305"/>
                </a:xfrm>
                <a:prstGeom prst="line">
                  <a:avLst/>
                </a:prstGeom>
                <a:noFill/>
                <a:ln w="38100" cap="flat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4" name="Rectangle 12"/>
                <p:cNvSpPr>
                  <a:spLocks/>
                </p:cNvSpPr>
                <p:nvPr/>
              </p:nvSpPr>
              <p:spPr bwMode="auto">
                <a:xfrm>
                  <a:off x="3457" y="295"/>
                  <a:ext cx="608" cy="32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 algn="l"/>
                  <a:r>
                    <a:rPr lang="en-US" sz="12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FF/coal.</a:t>
                  </a:r>
                </a:p>
              </p:txBody>
            </p:sp>
            <p:sp>
              <p:nvSpPr>
                <p:cNvPr id="25" name="Line 13"/>
                <p:cNvSpPr>
                  <a:spLocks noChangeShapeType="1"/>
                </p:cNvSpPr>
                <p:nvPr/>
              </p:nvSpPr>
              <p:spPr bwMode="auto">
                <a:xfrm>
                  <a:off x="4230" y="5"/>
                  <a:ext cx="9" cy="616"/>
                </a:xfrm>
                <a:prstGeom prst="line">
                  <a:avLst/>
                </a:prstGeom>
                <a:noFill/>
                <a:ln w="38100" cap="flat">
                  <a:solidFill>
                    <a:schemeClr val="tx1"/>
                  </a:solidFill>
                  <a:prstDash val="solid"/>
                  <a:round/>
                  <a:headEnd type="triangle" w="med" len="med"/>
                  <a:tailEnd type="none" w="med" len="med"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/>
                </a:p>
              </p:txBody>
            </p:sp>
            <p:sp>
              <p:nvSpPr>
                <p:cNvPr id="26" name="Rectangle 14"/>
                <p:cNvSpPr>
                  <a:spLocks/>
                </p:cNvSpPr>
                <p:nvPr/>
              </p:nvSpPr>
              <p:spPr bwMode="auto">
                <a:xfrm>
                  <a:off x="3840" y="578"/>
                  <a:ext cx="776" cy="61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12700" cap="flat">
                      <a:solidFill>
                        <a:schemeClr val="tx1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40639" bIns="0"/>
                <a:lstStyle/>
                <a:p>
                  <a:pPr marL="39688" algn="ctr"/>
                  <a:r>
                    <a:rPr lang="en-US" sz="1200" dirty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Hadron </a:t>
                  </a:r>
                  <a:endParaRPr lang="en-US" sz="1200" dirty="0" smtClean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endParaRPr>
                </a:p>
                <a:p>
                  <a:pPr marL="39688" algn="ctr"/>
                  <a:r>
                    <a:rPr lang="en-US" sz="1200" dirty="0" smtClean="0">
                      <a:solidFill>
                        <a:schemeClr val="tx1"/>
                      </a:solidFill>
                      <a:latin typeface="Arial" charset="0"/>
                      <a:ea typeface="ＭＳ Ｐゴシック" charset="0"/>
                      <a:cs typeface="Arial" charset="0"/>
                      <a:sym typeface="Arial" charset="0"/>
                    </a:rPr>
                    <a:t>Transport </a:t>
                  </a:r>
                  <a:endParaRPr lang="en-US" sz="1200" dirty="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Arial" charset="0"/>
                    <a:sym typeface="Arial" charset="0"/>
                  </a:endParaRPr>
                </a:p>
              </p:txBody>
            </p:sp>
            <p:grpSp>
              <p:nvGrpSpPr>
                <p:cNvPr id="27" name="Group 17"/>
                <p:cNvGrpSpPr>
                  <a:grpSpLocks/>
                </p:cNvGrpSpPr>
                <p:nvPr/>
              </p:nvGrpSpPr>
              <p:grpSpPr bwMode="auto">
                <a:xfrm>
                  <a:off x="1009" y="689"/>
                  <a:ext cx="1840" cy="344"/>
                  <a:chOff x="-571" y="-155"/>
                  <a:chExt cx="1840" cy="343"/>
                </a:xfrm>
              </p:grpSpPr>
              <p:sp>
                <p:nvSpPr>
                  <p:cNvPr id="28" name="Line 1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-571" y="108"/>
                    <a:ext cx="1671" cy="1"/>
                  </a:xfrm>
                  <a:prstGeom prst="line">
                    <a:avLst/>
                  </a:prstGeom>
                  <a:noFill/>
                  <a:ln w="38100" cap="flat">
                    <a:solidFill>
                      <a:schemeClr val="tx1"/>
                    </a:solidFill>
                    <a:prstDash val="solid"/>
                    <a:round/>
                    <a:headEnd type="triangl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lIns="0" tIns="0" rIns="0" bIns="0"/>
                  <a:lstStyle/>
                  <a:p>
                    <a:endParaRPr lang="en-US"/>
                  </a:p>
                </p:txBody>
              </p:sp>
              <p:sp>
                <p:nvSpPr>
                  <p:cNvPr id="29" name="Rectangle 16"/>
                  <p:cNvSpPr>
                    <a:spLocks/>
                  </p:cNvSpPr>
                  <p:nvPr/>
                </p:nvSpPr>
                <p:spPr bwMode="auto">
                  <a:xfrm>
                    <a:off x="1054" y="-155"/>
                    <a:ext cx="215" cy="343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12700" cap="flat">
                        <a:solidFill>
                          <a:schemeClr val="tx1"/>
                        </a:solidFill>
                        <a:miter lim="800000"/>
                        <a:headEnd type="none" w="med" len="med"/>
                        <a:tailEnd type="none" w="med" len="med"/>
                      </a14:hiddenLine>
                    </a:ext>
                  </a:extLst>
                </p:spPr>
                <p:txBody>
                  <a:bodyPr lIns="0" tIns="0" rIns="40639" bIns="0"/>
                  <a:lstStyle/>
                  <a:p>
                    <a:pPr marL="39688" algn="l"/>
                    <a:r>
                      <a:rPr lang="en-US" sz="2400" dirty="0">
                        <a:solidFill>
                          <a:schemeClr val="tx1"/>
                        </a:solidFill>
                        <a:latin typeface="Arial" charset="0"/>
                        <a:ea typeface="ＭＳ Ｐゴシック" charset="0"/>
                        <a:cs typeface="Arial" charset="0"/>
                        <a:sym typeface="Arial" charset="0"/>
                      </a:rPr>
                      <a:t>I</a:t>
                    </a:r>
                  </a:p>
                </p:txBody>
              </p:sp>
            </p:grpSp>
          </p:grpSp>
          <p:sp>
            <p:nvSpPr>
              <p:cNvPr id="16" name="Line 19"/>
              <p:cNvSpPr>
                <a:spLocks noChangeShapeType="1"/>
              </p:cNvSpPr>
              <p:nvPr/>
            </p:nvSpPr>
            <p:spPr bwMode="auto">
              <a:xfrm>
                <a:off x="3185" y="-5"/>
                <a:ext cx="0" cy="757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round/>
                <a:headEnd type="triangl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30" name="TextBox 29"/>
          <p:cNvSpPr txBox="1"/>
          <p:nvPr/>
        </p:nvSpPr>
        <p:spPr>
          <a:xfrm>
            <a:off x="3989917" y="35771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664187" y="3037425"/>
            <a:ext cx="416532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ea typeface="ＭＳ Ｐゴシック" charset="0"/>
                <a:cs typeface="Gill Sans" charset="0"/>
              </a:rPr>
              <a:t>Our understanding of some </a:t>
            </a:r>
            <a:r>
              <a:rPr lang="en-US" sz="16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fundamental </a:t>
            </a:r>
            <a:endParaRPr lang="en-US" sz="1600" dirty="0" smtClean="0">
              <a:solidFill>
                <a:srgbClr val="FF00FF"/>
              </a:solidFill>
              <a:ea typeface="ＭＳ Ｐゴシック" charset="0"/>
              <a:cs typeface="Gill Sans" charset="0"/>
            </a:endParaRPr>
          </a:p>
          <a:p>
            <a:pPr algn="ctr"/>
            <a:r>
              <a:rPr lang="en-US" sz="1600" dirty="0" smtClean="0">
                <a:ea typeface="ＭＳ Ｐゴシック" charset="0"/>
                <a:cs typeface="Gill Sans" charset="0"/>
              </a:rPr>
              <a:t>properties </a:t>
            </a:r>
            <a:r>
              <a:rPr lang="en-US" sz="1600" dirty="0">
                <a:ea typeface="ＭＳ Ｐゴシック" charset="0"/>
                <a:cs typeface="Gill Sans" charset="0"/>
              </a:rPr>
              <a:t>of the </a:t>
            </a:r>
            <a:r>
              <a:rPr lang="en-US" sz="1600" dirty="0" err="1">
                <a:ea typeface="ＭＳ Ｐゴシック" charset="0"/>
                <a:cs typeface="Gill Sans" charset="0"/>
              </a:rPr>
              <a:t>Glasma</a:t>
            </a:r>
            <a:r>
              <a:rPr lang="en-US" sz="1600" dirty="0">
                <a:ea typeface="ＭＳ Ｐゴシック" charset="0"/>
                <a:cs typeface="Gill Sans" charset="0"/>
              </a:rPr>
              <a:t>, </a:t>
            </a:r>
            <a:r>
              <a:rPr lang="en-US" sz="1600" dirty="0" err="1">
                <a:ea typeface="ＭＳ Ｐゴシック" charset="0"/>
                <a:cs typeface="Gill Sans" charset="0"/>
              </a:rPr>
              <a:t>sQGP</a:t>
            </a:r>
            <a:r>
              <a:rPr lang="en-US" sz="1600" dirty="0">
                <a:ea typeface="ＭＳ Ｐゴシック" charset="0"/>
                <a:cs typeface="Gill Sans" charset="0"/>
              </a:rPr>
              <a:t> and </a:t>
            </a:r>
            <a:endParaRPr lang="en-US" sz="1600" dirty="0" smtClean="0">
              <a:ea typeface="ＭＳ Ｐゴシック" charset="0"/>
              <a:cs typeface="Gill Sans" charset="0"/>
            </a:endParaRPr>
          </a:p>
          <a:p>
            <a:pPr algn="ctr"/>
            <a:r>
              <a:rPr lang="en-US" sz="1600" dirty="0" smtClean="0">
                <a:ea typeface="ＭＳ Ｐゴシック" charset="0"/>
                <a:cs typeface="Gill Sans" charset="0"/>
              </a:rPr>
              <a:t>Hadron </a:t>
            </a:r>
            <a:r>
              <a:rPr lang="en-US" sz="1600" dirty="0">
                <a:ea typeface="ＭＳ Ｐゴシック" charset="0"/>
                <a:cs typeface="Gill Sans" charset="0"/>
              </a:rPr>
              <a:t>Gas depend </a:t>
            </a:r>
            <a:r>
              <a:rPr lang="en-US" sz="1600" dirty="0" smtClean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strongly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</a:t>
            </a:r>
            <a:r>
              <a:rPr lang="en-US" sz="1600" dirty="0">
                <a:ea typeface="ＭＳ Ｐゴシック" charset="0"/>
                <a:cs typeface="Gill Sans" charset="0"/>
              </a:rPr>
              <a:t>on our </a:t>
            </a:r>
            <a:endParaRPr lang="en-US" sz="1600" dirty="0" smtClean="0">
              <a:ea typeface="ＭＳ Ｐゴシック" charset="0"/>
              <a:cs typeface="Gill Sans" charset="0"/>
            </a:endParaRPr>
          </a:p>
          <a:p>
            <a:pPr algn="ctr"/>
            <a:r>
              <a:rPr lang="en-US" sz="1600" dirty="0" smtClean="0">
                <a:ea typeface="ＭＳ Ｐゴシック" charset="0"/>
                <a:cs typeface="Gill Sans" charset="0"/>
              </a:rPr>
              <a:t>knowledge </a:t>
            </a:r>
            <a:r>
              <a:rPr lang="en-US" sz="1600" dirty="0">
                <a:ea typeface="ＭＳ Ｐゴシック" charset="0"/>
                <a:cs typeface="Gill Sans" charset="0"/>
              </a:rPr>
              <a:t>of the initial state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!</a:t>
            </a:r>
            <a:endParaRPr lang="en-US" sz="1600" dirty="0">
              <a:ea typeface="ＭＳ Ｐゴシック" charset="0"/>
              <a:cs typeface="Gill Sans" charset="0"/>
            </a:endParaRPr>
          </a:p>
        </p:txBody>
      </p:sp>
      <p:sp>
        <p:nvSpPr>
          <p:cNvPr id="34" name="AutoShape 49"/>
          <p:cNvSpPr>
            <a:spLocks noChangeArrowheads="1"/>
          </p:cNvSpPr>
          <p:nvPr/>
        </p:nvSpPr>
        <p:spPr bwMode="auto">
          <a:xfrm>
            <a:off x="31751" y="4223475"/>
            <a:ext cx="779271" cy="412035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196417" y="47836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758104" y="4318010"/>
            <a:ext cx="410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3 conundrums of the </a:t>
            </a:r>
            <a:r>
              <a:rPr lang="en-US" dirty="0" smtClean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initial </a:t>
            </a:r>
            <a:r>
              <a:rPr lang="en-US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state</a:t>
            </a:r>
            <a:r>
              <a:rPr lang="en-US" dirty="0" smtClean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:</a:t>
            </a:r>
            <a:endParaRPr lang="en-US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54856" y="4666656"/>
            <a:ext cx="4903907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 smtClean="0">
                <a:ea typeface="ＭＳ Ｐゴシック" charset="0"/>
                <a:cs typeface="Gill Sans" charset="0"/>
              </a:rPr>
              <a:t>What </a:t>
            </a:r>
            <a:r>
              <a:rPr lang="en-US" sz="1600" dirty="0">
                <a:ea typeface="ＭＳ Ｐゴシック" charset="0"/>
                <a:cs typeface="Gill Sans" charset="0"/>
              </a:rPr>
              <a:t>is the spatial transverse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distributions </a:t>
            </a:r>
            <a:r>
              <a:rPr lang="en-US" sz="1600" dirty="0">
                <a:ea typeface="ＭＳ Ｐゴシック" charset="0"/>
                <a:cs typeface="Gill Sans" charset="0"/>
              </a:rPr>
              <a:t/>
            </a:r>
            <a:br>
              <a:rPr lang="en-US" sz="1600" dirty="0">
                <a:ea typeface="ＭＳ Ｐゴシック" charset="0"/>
                <a:cs typeface="Gill Sans" charset="0"/>
              </a:rPr>
            </a:br>
            <a:r>
              <a:rPr lang="en-US" sz="1600" dirty="0">
                <a:ea typeface="ＭＳ Ｐゴシック" charset="0"/>
                <a:cs typeface="Gill Sans" charset="0"/>
              </a:rPr>
              <a:t>of nucleons and gluons?</a:t>
            </a:r>
          </a:p>
          <a:p>
            <a:r>
              <a:rPr lang="en-US" sz="1600" dirty="0">
                <a:ea typeface="ＭＳ Ｐゴシック" charset="0"/>
                <a:cs typeface="Gill Sans" charset="0"/>
              </a:rPr>
              <a:t>2. How much does the spatial distribution </a:t>
            </a:r>
            <a:endParaRPr lang="en-US" sz="1600" dirty="0" smtClean="0">
              <a:ea typeface="ＭＳ Ｐゴシック" charset="0"/>
              <a:cs typeface="Gill Sans" charset="0"/>
            </a:endParaRPr>
          </a:p>
          <a:p>
            <a:r>
              <a:rPr lang="en-US" sz="1600" dirty="0">
                <a:ea typeface="ＭＳ Ｐゴシック" charset="0"/>
                <a:cs typeface="Gill Sans" charset="0"/>
              </a:rPr>
              <a:t>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  fluctuate</a:t>
            </a:r>
            <a:r>
              <a:rPr lang="en-US" sz="1600" dirty="0">
                <a:ea typeface="ＭＳ Ｐゴシック" charset="0"/>
                <a:cs typeface="Gill Sans" charset="0"/>
              </a:rPr>
              <a:t>? Lumpiness, hot-spots etc.</a:t>
            </a:r>
          </a:p>
          <a:p>
            <a:r>
              <a:rPr lang="en-US" sz="1600" dirty="0">
                <a:ea typeface="ＭＳ Ｐゴシック" charset="0"/>
                <a:cs typeface="Gill Sans" charset="0"/>
              </a:rPr>
              <a:t>3. How saturated is the initial state of the </a:t>
            </a:r>
            <a:endParaRPr lang="en-US" sz="1600" dirty="0" smtClean="0">
              <a:ea typeface="ＭＳ Ｐゴシック" charset="0"/>
              <a:cs typeface="Gill Sans" charset="0"/>
            </a:endParaRPr>
          </a:p>
          <a:p>
            <a:r>
              <a:rPr lang="en-US" sz="1600" dirty="0">
                <a:ea typeface="ＭＳ Ｐゴシック" charset="0"/>
                <a:cs typeface="Gill Sans" charset="0"/>
              </a:rPr>
              <a:t>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  nucleus?</a:t>
            </a:r>
          </a:p>
          <a:p>
            <a:r>
              <a:rPr lang="en-US" sz="1600" dirty="0">
                <a:ea typeface="ＭＳ Ｐゴシック" charset="0"/>
                <a:cs typeface="Gill Sans" charset="0"/>
              </a:rPr>
              <a:t> </a:t>
            </a:r>
            <a:r>
              <a:rPr lang="en-US" sz="1600" dirty="0" smtClean="0">
                <a:ea typeface="ＭＳ Ｐゴシック" charset="0"/>
                <a:cs typeface="Gill Sans" charset="0"/>
              </a:rPr>
              <a:t>   </a:t>
            </a:r>
            <a:r>
              <a:rPr lang="en-US" sz="1600" dirty="0" smtClean="0">
                <a:solidFill>
                  <a:srgbClr val="FF00FF"/>
                </a:solidFill>
                <a:ea typeface="ＭＳ Ｐゴシック" charset="0"/>
                <a:cs typeface="Gill Sans" charset="0"/>
                <a:sym typeface="Wingdings"/>
              </a:rPr>
              <a:t></a:t>
            </a:r>
            <a:r>
              <a:rPr lang="en-US" sz="1600" dirty="0" smtClean="0">
                <a:ea typeface="ＭＳ Ｐゴシック" charset="0"/>
                <a:cs typeface="Gill Sans" charset="0"/>
                <a:sym typeface="Wingdings"/>
              </a:rPr>
              <a:t> unambiguously see saturation</a:t>
            </a:r>
            <a:endParaRPr lang="en-US" sz="1600" dirty="0">
              <a:ea typeface="ＭＳ Ｐゴシック" charset="0"/>
              <a:cs typeface="Gill Sans" charset="0"/>
            </a:endParaRPr>
          </a:p>
        </p:txBody>
      </p:sp>
      <p:sp>
        <p:nvSpPr>
          <p:cNvPr id="33" name="Rectangle 6"/>
          <p:cNvSpPr txBox="1">
            <a:spLocks noChangeArrowheads="1"/>
          </p:cNvSpPr>
          <p:nvPr/>
        </p:nvSpPr>
        <p:spPr bwMode="auto">
          <a:xfrm>
            <a:off x="5016498" y="3621601"/>
            <a:ext cx="4127502" cy="2749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13335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q"/>
              <a:defRPr sz="22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Ø"/>
              <a:defRPr sz="20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2pPr>
            <a:lvl3pPr marL="10858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10000"/>
              <a:buFont typeface="Courier New"/>
              <a:buChar char="o"/>
              <a:defRPr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3pPr>
            <a:lvl4pPr marL="14287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Font typeface="Wingdings" charset="2"/>
              <a:buChar char="ü"/>
              <a:defRPr sz="16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4pPr>
            <a:lvl5pPr marL="1771650" indent="-228600" algn="l" rtl="0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SzPct val="100000"/>
              <a:buChar char="-"/>
              <a:defRPr sz="1400" b="1" i="0">
                <a:solidFill>
                  <a:schemeClr val="tx1"/>
                </a:solidFill>
                <a:latin typeface="Comic Sans MS Bold"/>
                <a:ea typeface="+mn-ea"/>
                <a:cs typeface="Comic Sans MS Bold"/>
              </a:defRPr>
            </a:lvl5pPr>
            <a:lvl6pPr marL="2228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Font typeface="Wingdings" charset="2"/>
              <a:buNone/>
            </a:pPr>
            <a:r>
              <a:rPr lang="en-US" sz="1600" dirty="0" smtClean="0">
                <a:solidFill>
                  <a:srgbClr val="0000FF"/>
                </a:solidFill>
              </a:rPr>
              <a:t>Advantage over p(d)A:</a:t>
            </a:r>
          </a:p>
          <a:p>
            <a:pPr marL="0" lvl="1" indent="0">
              <a:spcBef>
                <a:spcPts val="0"/>
              </a:spcBef>
            </a:pP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r>
              <a:rPr lang="en-US" sz="1600" dirty="0" smtClean="0"/>
              <a:t> experimentally much cleaner</a:t>
            </a:r>
          </a:p>
          <a:p>
            <a:pPr marL="628650" lvl="3" indent="-285750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/>
              <a:t>no </a:t>
            </a:r>
            <a:r>
              <a:rPr lang="ja-JP" altLang="en-US" sz="1400" dirty="0" smtClean="0">
                <a:latin typeface="Arial"/>
              </a:rPr>
              <a:t>“</a:t>
            </a:r>
            <a:r>
              <a:rPr lang="en-US" sz="1400" dirty="0" smtClean="0"/>
              <a:t>spectator</a:t>
            </a:r>
            <a:r>
              <a:rPr lang="ja-JP" altLang="en-US" sz="1400" dirty="0" smtClean="0">
                <a:latin typeface="Arial"/>
              </a:rPr>
              <a:t>”</a:t>
            </a:r>
            <a:r>
              <a:rPr lang="en-US" sz="1400" dirty="0" smtClean="0"/>
              <a:t> background to subtract </a:t>
            </a:r>
          </a:p>
          <a:p>
            <a:pPr marL="285750" lvl="2" indent="-285750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600" dirty="0" smtClean="0"/>
              <a:t>Access to the </a:t>
            </a:r>
            <a:r>
              <a:rPr lang="en-US" sz="1600" dirty="0" err="1" smtClean="0"/>
              <a:t>parton</a:t>
            </a:r>
            <a:r>
              <a:rPr lang="en-US" sz="1600" dirty="0" smtClean="0"/>
              <a:t> kinematics through scattered lepton (x, Q</a:t>
            </a:r>
            <a:r>
              <a:rPr lang="en-US" sz="1600" baseline="32000" dirty="0" smtClean="0"/>
              <a:t>2</a:t>
            </a:r>
            <a:r>
              <a:rPr lang="en-US" sz="1600" dirty="0" smtClean="0"/>
              <a:t>)</a:t>
            </a:r>
          </a:p>
          <a:p>
            <a:pPr marL="285750" lvl="2" indent="-285750">
              <a:lnSpc>
                <a:spcPct val="100000"/>
              </a:lnSpc>
              <a:spcBef>
                <a:spcPts val="0"/>
              </a:spcBef>
              <a:buFont typeface="Wingdings" charset="2"/>
              <a:buChar char="Ø"/>
            </a:pPr>
            <a:r>
              <a:rPr lang="en-US" sz="1600" dirty="0" smtClean="0"/>
              <a:t>initial and final state effects can be disentangled cleanly</a:t>
            </a:r>
          </a:p>
        </p:txBody>
      </p:sp>
      <p:pic>
        <p:nvPicPr>
          <p:cNvPr id="35" name="Picture 34" descr="51vLIYT9yLL._SL500_AA300_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6" r="14722"/>
          <a:stretch/>
        </p:blipFill>
        <p:spPr>
          <a:xfrm>
            <a:off x="7005226" y="656175"/>
            <a:ext cx="1821274" cy="256116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 rot="20820000">
            <a:off x="7028780" y="2039210"/>
            <a:ext cx="1793430" cy="276999"/>
          </a:xfrm>
          <a:prstGeom prst="rect">
            <a:avLst/>
          </a:prstGeom>
          <a:solidFill>
            <a:schemeClr val="bg1">
              <a:alpha val="71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The Initial Conditions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4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/>
      <p:bldP spid="39" grpId="0"/>
      <p:bldP spid="33" grpId="0"/>
      <p:bldP spid="36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/>
              <a:t>What is  Needed to Realize this Program </a:t>
            </a:r>
            <a:endParaRPr lang="en-US" sz="2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C7F85B-340E-9941-AF39-030851572DD6}" type="slidenum">
              <a:rPr lang="en-US" altLang="ja-JP" smtClean="0"/>
              <a:pPr/>
              <a:t>39</a:t>
            </a:fld>
            <a:endParaRPr lang="en-US" altLang="ja-JP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/>
          <a:srcRect l="3337" t="5580" r="1112" b="697"/>
          <a:stretch>
            <a:fillRect/>
          </a:stretch>
        </p:blipFill>
        <p:spPr bwMode="auto">
          <a:xfrm>
            <a:off x="6206460" y="524207"/>
            <a:ext cx="2175540" cy="1701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0" descr="sidis-diagram.eps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00331" y="2704152"/>
            <a:ext cx="2160879" cy="1543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" name="TextBox 57"/>
          <p:cNvSpPr txBox="1"/>
          <p:nvPr/>
        </p:nvSpPr>
        <p:spPr>
          <a:xfrm>
            <a:off x="0" y="715145"/>
            <a:ext cx="5852884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00FF"/>
                </a:solidFill>
              </a:rPr>
              <a:t>Inclusive Reactions in </a:t>
            </a:r>
            <a:r>
              <a:rPr lang="en-US" u="sng" dirty="0" err="1" smtClean="0">
                <a:solidFill>
                  <a:srgbClr val="0000FF"/>
                </a:solidFill>
              </a:rPr>
              <a:t>ep</a:t>
            </a:r>
            <a:r>
              <a:rPr lang="en-US" u="sng" dirty="0" smtClean="0">
                <a:solidFill>
                  <a:srgbClr val="0000FF"/>
                </a:solidFill>
              </a:rPr>
              <a:t>/</a:t>
            </a:r>
            <a:r>
              <a:rPr lang="en-US" u="sng" dirty="0" err="1" smtClean="0">
                <a:solidFill>
                  <a:srgbClr val="0000FF"/>
                </a:solidFill>
              </a:rPr>
              <a:t>eA</a:t>
            </a:r>
            <a:r>
              <a:rPr lang="en-US" u="sng" dirty="0" smtClean="0">
                <a:solidFill>
                  <a:srgbClr val="0000FF"/>
                </a:solidFill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Physics: Structure </a:t>
            </a:r>
            <a:r>
              <a:rPr lang="en-US" sz="1600" dirty="0" err="1" smtClean="0"/>
              <a:t>Fcts</a:t>
            </a:r>
            <a:r>
              <a:rPr lang="en-US" sz="1600" dirty="0" smtClean="0"/>
              <a:t>.: </a:t>
            </a:r>
            <a:r>
              <a:rPr lang="en-US" sz="1600" dirty="0" smtClean="0">
                <a:solidFill>
                  <a:srgbClr val="0000FF"/>
                </a:solidFill>
              </a:rPr>
              <a:t>g</a:t>
            </a:r>
            <a:r>
              <a:rPr lang="en-US" sz="1600" baseline="-25000" dirty="0" smtClean="0">
                <a:solidFill>
                  <a:srgbClr val="0000FF"/>
                </a:solidFill>
              </a:rPr>
              <a:t>1</a:t>
            </a:r>
            <a:r>
              <a:rPr lang="en-US" sz="1600" dirty="0" smtClean="0"/>
              <a:t>, 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, </a:t>
            </a:r>
            <a:r>
              <a:rPr lang="en-US" sz="1600" dirty="0" smtClean="0">
                <a:solidFill>
                  <a:srgbClr val="FF00FF"/>
                </a:solidFill>
              </a:rPr>
              <a:t>F</a:t>
            </a:r>
            <a:r>
              <a:rPr lang="en-US" sz="1600" baseline="-25000" dirty="0" smtClean="0">
                <a:solidFill>
                  <a:srgbClr val="FF00FF"/>
                </a:solidFill>
              </a:rPr>
              <a:t>L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ym typeface="Wingdings"/>
              </a:rPr>
              <a:t>scattered lepton  kinematics of event (x,Q</a:t>
            </a:r>
            <a:r>
              <a:rPr lang="en-US" sz="1600" baseline="30000" dirty="0">
                <a:sym typeface="Wingdings"/>
              </a:rPr>
              <a:t>2</a:t>
            </a:r>
            <a:r>
              <a:rPr lang="en-US" sz="1600" dirty="0" smtClean="0">
                <a:sym typeface="Wingdings"/>
              </a:rPr>
              <a:t>)</a:t>
            </a:r>
            <a:endParaRPr lang="en-US" sz="1600" baseline="-25000" dirty="0" smtClean="0">
              <a:solidFill>
                <a:srgbClr val="FF00FF"/>
              </a:solidFill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ym typeface="Wingdings"/>
              </a:rPr>
              <a:t>identify scattered </a:t>
            </a:r>
            <a:r>
              <a:rPr lang="en-US" sz="1600" dirty="0" smtClean="0">
                <a:sym typeface="Wingdings"/>
              </a:rPr>
              <a:t>lepton  </a:t>
            </a:r>
            <a:r>
              <a:rPr lang="en-US" sz="1600" dirty="0" smtClean="0"/>
              <a:t>excellent electron id</a:t>
            </a:r>
            <a:endParaRPr lang="en-US" sz="1600" dirty="0"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 smtClean="0"/>
              <a:t>Momentum/energy and angular resolution of e’ critical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37827" y="2161491"/>
            <a:ext cx="8212505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FF00FF"/>
                </a:solidFill>
                <a:latin typeface="Comic Sans MS"/>
                <a:cs typeface="Comic Sans MS"/>
              </a:rPr>
              <a:t>Semi-inclusive Reactions </a:t>
            </a:r>
            <a:r>
              <a:rPr lang="en-US" u="sng" dirty="0">
                <a:solidFill>
                  <a:srgbClr val="FF00FF"/>
                </a:solidFill>
                <a:latin typeface="Comic Sans MS"/>
                <a:cs typeface="Comic Sans MS"/>
              </a:rPr>
              <a:t>in </a:t>
            </a:r>
            <a:r>
              <a:rPr lang="en-US" u="sng" dirty="0" err="1">
                <a:solidFill>
                  <a:srgbClr val="FF00FF"/>
                </a:solidFill>
                <a:latin typeface="Comic Sans MS"/>
                <a:cs typeface="Comic Sans MS"/>
              </a:rPr>
              <a:t>ep</a:t>
            </a:r>
            <a:r>
              <a:rPr lang="en-US" u="sng" dirty="0">
                <a:solidFill>
                  <a:srgbClr val="FF00FF"/>
                </a:solidFill>
                <a:latin typeface="Comic Sans MS"/>
                <a:cs typeface="Comic Sans MS"/>
              </a:rPr>
              <a:t>/</a:t>
            </a:r>
            <a:r>
              <a:rPr lang="en-US" u="sng" dirty="0" err="1" smtClean="0">
                <a:solidFill>
                  <a:srgbClr val="FF00FF"/>
                </a:solidFill>
                <a:latin typeface="Comic Sans MS"/>
                <a:cs typeface="Comic Sans MS"/>
              </a:rPr>
              <a:t>eA</a:t>
            </a:r>
            <a:r>
              <a:rPr lang="en-US" u="sng" dirty="0" smtClean="0">
                <a:solidFill>
                  <a:srgbClr val="FF00FF"/>
                </a:solidFill>
                <a:latin typeface="Comic Sans MS"/>
                <a:cs typeface="Comic Sans MS"/>
              </a:rPr>
              <a:t>: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</a:rPr>
              <a:t>Physics: spin of the proton, FF, TMDs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flavor tagging through hadron type</a:t>
            </a: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FF00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 err="1" smtClean="0">
                <a:solidFill>
                  <a:srgbClr val="FF66FF"/>
                </a:solidFill>
                <a:latin typeface="Comic Sans MS"/>
                <a:cs typeface="Comic Sans MS"/>
                <a:sym typeface="Wingdings"/>
              </a:rPr>
              <a:t>Kaon</a:t>
            </a:r>
            <a:r>
              <a:rPr lang="en-US" sz="1600" dirty="0" smtClean="0">
                <a:solidFill>
                  <a:srgbClr val="FF66FF"/>
                </a:solidFill>
                <a:latin typeface="Comic Sans MS"/>
                <a:cs typeface="Comic Sans MS"/>
                <a:sym typeface="Wingdings"/>
              </a:rPr>
              <a:t> asymmetries, cross sections  </a:t>
            </a:r>
            <a:r>
              <a:rPr lang="en-US" sz="1600" dirty="0" err="1" smtClean="0">
                <a:solidFill>
                  <a:srgbClr val="FF66FF"/>
                </a:solidFill>
                <a:latin typeface="Comic Sans MS"/>
                <a:cs typeface="Comic Sans MS"/>
                <a:sym typeface="Wingdings"/>
              </a:rPr>
              <a:t>strangness</a:t>
            </a:r>
            <a:r>
              <a:rPr lang="en-US" sz="1600" dirty="0" smtClean="0">
                <a:solidFill>
                  <a:srgbClr val="FF66FF"/>
                </a:solidFill>
                <a:latin typeface="Comic Sans MS"/>
                <a:cs typeface="Comic Sans MS"/>
                <a:sym typeface="Wingdings"/>
              </a:rPr>
              <a:t> PDFs</a:t>
            </a:r>
            <a:endParaRPr lang="en-US" sz="1600" dirty="0" smtClean="0">
              <a:solidFill>
                <a:srgbClr val="FF66FF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err="1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err="1" smtClean="0">
                <a:latin typeface="Comic Sans MS"/>
                <a:cs typeface="Comic Sans MS"/>
              </a:rPr>
              <a:t>±</a:t>
            </a:r>
            <a:r>
              <a:rPr lang="en-US" sz="1600" dirty="0" err="1" smtClean="0">
                <a:latin typeface="Comic Sans MS"/>
                <a:cs typeface="Comic Sans MS"/>
              </a:rPr>
              <a:t>,K</a:t>
            </a:r>
            <a:r>
              <a:rPr lang="en-US" sz="1600" baseline="30000" dirty="0" err="1" smtClean="0">
                <a:latin typeface="Comic Sans MS"/>
                <a:cs typeface="Comic Sans MS"/>
              </a:rPr>
              <a:t>±</a:t>
            </a:r>
            <a:r>
              <a:rPr lang="en-US" sz="1600" dirty="0" err="1" smtClean="0">
                <a:latin typeface="Comic Sans MS"/>
                <a:cs typeface="Comic Sans MS"/>
              </a:rPr>
              <a:t>,p</a:t>
            </a:r>
            <a:r>
              <a:rPr lang="en-US" sz="1600" baseline="30000" dirty="0" smtClean="0">
                <a:latin typeface="Comic Sans MS"/>
                <a:cs typeface="Comic Sans MS"/>
              </a:rPr>
              <a:t>±</a:t>
            </a:r>
            <a:r>
              <a:rPr lang="en-US" sz="1600" dirty="0" smtClean="0">
                <a:latin typeface="Comic Sans MS"/>
                <a:cs typeface="Comic Sans MS"/>
              </a:rPr>
              <a:t> separation over a wide range |</a:t>
            </a:r>
            <a:r>
              <a:rPr lang="en-US" sz="1600" dirty="0" smtClean="0">
                <a:latin typeface="Symbol" charset="2"/>
                <a:cs typeface="Symbol" charset="2"/>
              </a:rPr>
              <a:t>h|</a:t>
            </a:r>
            <a:r>
              <a:rPr lang="en-US" sz="1600" dirty="0" smtClean="0">
                <a:latin typeface="Comic Sans MS"/>
                <a:cs typeface="Comic Sans MS"/>
              </a:rPr>
              <a:t>&lt;3 </a:t>
            </a:r>
          </a:p>
          <a:p>
            <a:pPr>
              <a:buClr>
                <a:srgbClr val="FF00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</a:t>
            </a:r>
            <a:r>
              <a:rPr lang="en-US" sz="1600" dirty="0"/>
              <a:t>covers entire kinematic region in </a:t>
            </a:r>
            <a:r>
              <a:rPr lang="en-US" sz="1600" dirty="0" err="1"/>
              <a:t>p</a:t>
            </a:r>
            <a:r>
              <a:rPr lang="en-US" sz="1600" baseline="-25000" dirty="0" err="1"/>
              <a:t>t</a:t>
            </a:r>
            <a:r>
              <a:rPr lang="en-US" sz="1600" dirty="0"/>
              <a:t> &amp; z </a:t>
            </a:r>
            <a:endParaRPr lang="en-US" sz="1600" dirty="0" smtClean="0">
              <a:latin typeface="Comic Sans MS"/>
              <a:cs typeface="Comic Sans MS"/>
            </a:endParaRPr>
          </a:p>
          <a:p>
            <a:pPr>
              <a:buClr>
                <a:srgbClr val="FF00FF"/>
              </a:buClr>
            </a:pPr>
            <a:r>
              <a:rPr lang="en-US" sz="1600" dirty="0">
                <a:latin typeface="Comic Sans MS"/>
                <a:cs typeface="Comic Sans MS"/>
                <a:sym typeface="Wingdings"/>
              </a:rPr>
              <a:t>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 </a:t>
            </a:r>
            <a:r>
              <a:rPr lang="en-US" sz="1600" dirty="0" smtClean="0">
                <a:latin typeface="Symbol" charset="2"/>
                <a:cs typeface="Symbol" charset="2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Excellent particle </a:t>
            </a:r>
            <a:r>
              <a:rPr lang="en-US" sz="1600" dirty="0" smtClean="0">
                <a:latin typeface="Comic Sans MS"/>
                <a:cs typeface="Comic Sans MS"/>
              </a:rPr>
              <a:t>ID</a:t>
            </a:r>
            <a:endParaRPr lang="en-US" sz="1600" dirty="0" smtClean="0">
              <a:latin typeface="Symbol" charset="2"/>
              <a:cs typeface="Symbol" charset="2"/>
            </a:endParaRPr>
          </a:p>
          <a:p>
            <a:pPr lvl="1">
              <a:buClr>
                <a:srgbClr val="FF00FF"/>
              </a:buClr>
            </a:pPr>
            <a:r>
              <a:rPr lang="en-US" sz="1600" dirty="0">
                <a:latin typeface="Comic Sans MS"/>
                <a:cs typeface="Comic Sans MS"/>
              </a:rPr>
              <a:t> </a:t>
            </a:r>
            <a:r>
              <a:rPr lang="en-US" sz="1600" dirty="0" smtClean="0">
                <a:latin typeface="Comic Sans MS"/>
                <a:cs typeface="Comic Sans MS"/>
              </a:rPr>
              <a:t>  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 excellent p resolution at forward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rapidities</a:t>
            </a:r>
            <a:endParaRPr lang="en-US" sz="1600" dirty="0" smtClean="0">
              <a:latin typeface="Comic Sans MS"/>
              <a:cs typeface="Comic Sans MS"/>
            </a:endParaRP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TMDs: full </a:t>
            </a:r>
            <a:r>
              <a:rPr lang="en-US" sz="1600" dirty="0">
                <a:latin typeface="Symbol" charset="2"/>
                <a:cs typeface="Symbol" charset="2"/>
                <a:sym typeface="Wingdings"/>
              </a:rPr>
              <a:t>F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-coverage around </a:t>
            </a:r>
            <a:r>
              <a:rPr lang="en-US" sz="2000" dirty="0">
                <a:latin typeface="Symbol" charset="2"/>
                <a:cs typeface="Symbol" charset="2"/>
                <a:sym typeface="Wingdings"/>
              </a:rPr>
              <a:t>g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*, wide </a:t>
            </a:r>
            <a:r>
              <a:rPr lang="en-US" sz="1600" dirty="0" err="1" smtClean="0">
                <a:latin typeface="Comic Sans MS"/>
                <a:cs typeface="Comic Sans MS"/>
                <a:sym typeface="Wingdings"/>
              </a:rPr>
              <a:t>p</a:t>
            </a:r>
            <a:r>
              <a:rPr lang="en-US" sz="1600" baseline="-25000" dirty="0" err="1" smtClean="0">
                <a:latin typeface="Comic Sans MS"/>
                <a:cs typeface="Comic Sans MS"/>
                <a:sym typeface="Wingdings"/>
              </a:rPr>
              <a:t>t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 coverage</a:t>
            </a:r>
          </a:p>
          <a:p>
            <a:pPr marL="285750" indent="-285750">
              <a:buClr>
                <a:srgbClr val="FF00FF"/>
              </a:buClr>
              <a:buFont typeface="Wingdings" charset="2"/>
              <a:buChar char="q"/>
            </a:pPr>
            <a:r>
              <a:rPr lang="en-US" sz="1600" dirty="0" smtClean="0">
                <a:latin typeface="Comic Sans MS"/>
                <a:cs typeface="Comic Sans MS"/>
                <a:sym typeface="Wingdings"/>
              </a:rPr>
              <a:t>Excellent vertex resolution  Charm, </a:t>
            </a:r>
            <a:r>
              <a:rPr lang="en-US" sz="1600" dirty="0">
                <a:latin typeface="Comic Sans MS"/>
                <a:cs typeface="Comic Sans MS"/>
                <a:sym typeface="Wingdings"/>
              </a:rPr>
              <a:t>B</a:t>
            </a:r>
            <a:r>
              <a:rPr lang="en-US" sz="1600" dirty="0" smtClean="0">
                <a:latin typeface="Comic Sans MS"/>
                <a:cs typeface="Comic Sans MS"/>
                <a:sym typeface="Wingdings"/>
              </a:rPr>
              <a:t>ottom separation</a:t>
            </a:r>
            <a:endParaRPr lang="en-US" sz="1600" dirty="0" smtClean="0">
              <a:latin typeface="Comic Sans MS"/>
              <a:cs typeface="Comic Sans MS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86017" y="4552098"/>
            <a:ext cx="7468711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smtClean="0">
                <a:solidFill>
                  <a:srgbClr val="00FF00"/>
                </a:solidFill>
              </a:rPr>
              <a:t>Exclusive Reactions </a:t>
            </a:r>
            <a:r>
              <a:rPr lang="en-US" u="sng" dirty="0">
                <a:solidFill>
                  <a:srgbClr val="00FF00"/>
                </a:solidFill>
              </a:rPr>
              <a:t>in </a:t>
            </a:r>
            <a:r>
              <a:rPr lang="en-US" u="sng" dirty="0" err="1">
                <a:solidFill>
                  <a:srgbClr val="00FF00"/>
                </a:solidFill>
              </a:rPr>
              <a:t>ep</a:t>
            </a:r>
            <a:r>
              <a:rPr lang="en-US" u="sng" dirty="0">
                <a:solidFill>
                  <a:srgbClr val="00FF00"/>
                </a:solidFill>
              </a:rPr>
              <a:t>/</a:t>
            </a:r>
            <a:r>
              <a:rPr lang="en-US" u="sng" dirty="0" err="1" smtClean="0">
                <a:solidFill>
                  <a:srgbClr val="00FF00"/>
                </a:solidFill>
              </a:rPr>
              <a:t>eA</a:t>
            </a:r>
            <a:r>
              <a:rPr lang="en-US" u="sng" dirty="0" smtClean="0">
                <a:solidFill>
                  <a:srgbClr val="00FF00"/>
                </a:solidFill>
              </a:rPr>
              <a:t>: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dk1"/>
                </a:solidFill>
              </a:rPr>
              <a:t>Physics: </a:t>
            </a:r>
            <a:r>
              <a:rPr lang="en-US" sz="1600" dirty="0" smtClean="0">
                <a:solidFill>
                  <a:schemeClr val="dk1"/>
                </a:solidFill>
                <a:sym typeface="Wingdings"/>
              </a:rPr>
              <a:t>GPDs, </a:t>
            </a:r>
            <a:r>
              <a:rPr lang="en-US" sz="1600" dirty="0" err="1" smtClean="0">
                <a:solidFill>
                  <a:schemeClr val="dk1"/>
                </a:solidFill>
                <a:sym typeface="Wingdings"/>
              </a:rPr>
              <a:t>parton</a:t>
            </a:r>
            <a:r>
              <a:rPr lang="en-US" sz="1600" dirty="0" smtClean="0">
                <a:solidFill>
                  <a:schemeClr val="dk1"/>
                </a:solidFill>
                <a:sym typeface="Wingdings"/>
              </a:rPr>
              <a:t> imaging in </a:t>
            </a:r>
            <a:r>
              <a:rPr lang="en-US" sz="1600" dirty="0" err="1" smtClean="0">
                <a:solidFill>
                  <a:schemeClr val="dk1"/>
                </a:solidFill>
                <a:sym typeface="Wingdings"/>
              </a:rPr>
              <a:t>b</a:t>
            </a:r>
            <a:r>
              <a:rPr lang="en-US" sz="1600" baseline="-25000" dirty="0" err="1" smtClean="0">
                <a:solidFill>
                  <a:schemeClr val="dk1"/>
                </a:solidFill>
                <a:sym typeface="Wingdings"/>
              </a:rPr>
              <a:t>T</a:t>
            </a:r>
            <a:r>
              <a:rPr lang="en-US" sz="1600" baseline="-25000" dirty="0" smtClean="0">
                <a:solidFill>
                  <a:schemeClr val="dk1"/>
                </a:solidFill>
                <a:sym typeface="Wingdings"/>
              </a:rPr>
              <a:t> </a:t>
            </a:r>
            <a:r>
              <a:rPr lang="en-US" sz="1600" dirty="0" smtClean="0">
                <a:solidFill>
                  <a:schemeClr val="dk1"/>
                </a:solidFill>
                <a:sym typeface="Wingdings"/>
              </a:rPr>
              <a:t>through</a:t>
            </a:r>
            <a:r>
              <a:rPr lang="en-US" sz="1600" baseline="-25000" dirty="0" smtClean="0">
                <a:solidFill>
                  <a:schemeClr val="dk1"/>
                </a:solidFill>
                <a:sym typeface="Wingdings"/>
              </a:rPr>
              <a:t> </a:t>
            </a:r>
            <a:r>
              <a:rPr lang="en-US" sz="1600" dirty="0"/>
              <a:t>DVCS</a:t>
            </a:r>
            <a:r>
              <a:rPr lang="en-US" sz="1600" dirty="0">
                <a:solidFill>
                  <a:schemeClr val="dk1"/>
                </a:solidFill>
              </a:rPr>
              <a:t>, excl. VM/PS </a:t>
            </a:r>
            <a:r>
              <a:rPr lang="en-US" sz="1600" dirty="0" smtClean="0">
                <a:solidFill>
                  <a:schemeClr val="dk1"/>
                </a:solidFill>
              </a:rPr>
              <a:t>prod</a:t>
            </a:r>
            <a:r>
              <a:rPr lang="en-US" sz="1600" dirty="0">
                <a:solidFill>
                  <a:schemeClr val="dk1"/>
                </a:solidFill>
              </a:rPr>
              <a:t>.</a:t>
            </a:r>
            <a:r>
              <a:rPr lang="en-US" sz="1600" dirty="0" smtClean="0">
                <a:solidFill>
                  <a:schemeClr val="dk1"/>
                </a:solidFill>
                <a:sym typeface="Wingdings"/>
              </a:rPr>
              <a:t> </a:t>
            </a:r>
            <a:endParaRPr lang="en-US" sz="1600" dirty="0" smtClean="0">
              <a:solidFill>
                <a:schemeClr val="dk1"/>
              </a:solidFill>
            </a:endParaRP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dk1"/>
                </a:solidFill>
              </a:rPr>
              <a:t>Exclusivity </a:t>
            </a:r>
            <a:r>
              <a:rPr lang="en-US" sz="1600" dirty="0" smtClean="0">
                <a:solidFill>
                  <a:schemeClr val="dk1"/>
                </a:solidFill>
                <a:sym typeface="Wingdings"/>
              </a:rPr>
              <a:t> large rapidity coverage  rapidity gap events</a:t>
            </a:r>
          </a:p>
          <a:p>
            <a:pPr>
              <a:buClr>
                <a:srgbClr val="00FF00"/>
              </a:buClr>
            </a:pPr>
            <a:r>
              <a:rPr lang="en-US" sz="1600" dirty="0" smtClean="0">
                <a:solidFill>
                  <a:schemeClr val="dk1"/>
                </a:solidFill>
                <a:sym typeface="Wingdings"/>
              </a:rPr>
              <a:t>                ↘</a:t>
            </a:r>
            <a:r>
              <a:rPr lang="en-US" sz="1600" dirty="0" smtClean="0">
                <a:solidFill>
                  <a:schemeClr val="dk1"/>
                </a:solidFill>
              </a:rPr>
              <a:t>  reconstruction of all particles in event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dk1"/>
                </a:solidFill>
              </a:rPr>
              <a:t>high resolution, wide coverage </a:t>
            </a:r>
            <a:r>
              <a:rPr lang="en-US" sz="1600" dirty="0">
                <a:solidFill>
                  <a:schemeClr val="dk1"/>
                </a:solidFill>
              </a:rPr>
              <a:t>in </a:t>
            </a:r>
            <a:r>
              <a:rPr lang="en-US" sz="1600" dirty="0" smtClean="0">
                <a:solidFill>
                  <a:schemeClr val="dk1"/>
                </a:solidFill>
              </a:rPr>
              <a:t>t </a:t>
            </a:r>
            <a:r>
              <a:rPr lang="en-US" sz="1600" dirty="0" smtClean="0">
                <a:solidFill>
                  <a:schemeClr val="dk1"/>
                </a:solidFill>
                <a:sym typeface="Wingdings"/>
              </a:rPr>
              <a:t> </a:t>
            </a:r>
            <a:r>
              <a:rPr lang="en-US" sz="1600" dirty="0" err="1" smtClean="0">
                <a:solidFill>
                  <a:schemeClr val="dk1"/>
                </a:solidFill>
                <a:sym typeface="Wingdings"/>
              </a:rPr>
              <a:t>b</a:t>
            </a:r>
            <a:r>
              <a:rPr lang="en-US" sz="1600" baseline="-25000" dirty="0" err="1" smtClean="0">
                <a:solidFill>
                  <a:schemeClr val="dk1"/>
                </a:solidFill>
                <a:sym typeface="Wingdings"/>
              </a:rPr>
              <a:t>t</a:t>
            </a:r>
            <a:r>
              <a:rPr lang="en-US" sz="1600" dirty="0" smtClean="0">
                <a:solidFill>
                  <a:schemeClr val="dk1"/>
                </a:solidFill>
              </a:rPr>
              <a:t> </a:t>
            </a:r>
            <a:r>
              <a:rPr lang="en-US" sz="1600" dirty="0">
                <a:solidFill>
                  <a:schemeClr val="dk1"/>
                </a:solidFill>
                <a:sym typeface="Wingdings"/>
              </a:rPr>
              <a:t> </a:t>
            </a:r>
            <a:r>
              <a:rPr lang="en-US" sz="1600" dirty="0">
                <a:solidFill>
                  <a:schemeClr val="dk1"/>
                </a:solidFill>
              </a:rPr>
              <a:t>Roman </a:t>
            </a:r>
            <a:r>
              <a:rPr lang="en-US" sz="1600" dirty="0" smtClean="0">
                <a:solidFill>
                  <a:schemeClr val="dk1"/>
                </a:solidFill>
              </a:rPr>
              <a:t>pots</a:t>
            </a:r>
          </a:p>
          <a:p>
            <a:pPr marL="285750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err="1" smtClean="0">
                <a:solidFill>
                  <a:schemeClr val="dk1"/>
                </a:solidFill>
              </a:rPr>
              <a:t>eA</a:t>
            </a:r>
            <a:r>
              <a:rPr lang="en-US" sz="1600" dirty="0" smtClean="0">
                <a:solidFill>
                  <a:schemeClr val="dk1"/>
                </a:solidFill>
              </a:rPr>
              <a:t>: </a:t>
            </a:r>
            <a:r>
              <a:rPr lang="en-US" sz="1600" dirty="0">
                <a:solidFill>
                  <a:schemeClr val="dk1"/>
                </a:solidFill>
                <a:sym typeface="Wingdings"/>
              </a:rPr>
              <a:t> acceptance for neutrons in Zero Degree Calorimeter</a:t>
            </a:r>
            <a:endParaRPr lang="en-US" sz="1600" dirty="0" smtClean="0">
              <a:solidFill>
                <a:schemeClr val="dk1"/>
              </a:solidFill>
            </a:endParaRPr>
          </a:p>
          <a:p>
            <a:pPr marL="742950" lvl="1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dk1"/>
                </a:solidFill>
              </a:rPr>
              <a:t>veto nucleus breakup </a:t>
            </a:r>
          </a:p>
          <a:p>
            <a:pPr marL="742950" lvl="1" indent="-285750">
              <a:buClr>
                <a:srgbClr val="00FF00"/>
              </a:buClr>
              <a:buFont typeface="Wingdings" charset="2"/>
              <a:buChar char="q"/>
            </a:pPr>
            <a:r>
              <a:rPr lang="en-US" sz="1600" dirty="0" smtClean="0">
                <a:solidFill>
                  <a:schemeClr val="dk1"/>
                </a:solidFill>
              </a:rPr>
              <a:t>determine impact parameter of collision    </a:t>
            </a:r>
          </a:p>
        </p:txBody>
      </p:sp>
      <p:pic>
        <p:nvPicPr>
          <p:cNvPr id="61" name="Picture 60" descr="GP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39" y="5202595"/>
            <a:ext cx="2116667" cy="1263409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391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polarized beams tell us</a:t>
            </a:r>
            <a:endParaRPr lang="en-US" cap="non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2513" y="844233"/>
            <a:ext cx="7196137" cy="477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29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84791" y="4653747"/>
            <a:ext cx="57592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00FF"/>
                </a:solidFill>
              </a:rPr>
              <a:t>BeAST</a:t>
            </a:r>
            <a:r>
              <a:rPr lang="en-US" sz="2400" dirty="0" smtClean="0">
                <a:solidFill>
                  <a:srgbClr val="0000FF"/>
                </a:solidFill>
              </a:rPr>
              <a:t>:</a:t>
            </a:r>
          </a:p>
          <a:p>
            <a:r>
              <a:rPr lang="en-US" sz="2400" dirty="0" smtClean="0"/>
              <a:t>A Model Detector Realization Study</a:t>
            </a:r>
          </a:p>
        </p:txBody>
      </p:sp>
      <p:pic>
        <p:nvPicPr>
          <p:cNvPr id="2" name="Picture 1" descr="DSCF43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00000">
            <a:off x="117590" y="472760"/>
            <a:ext cx="7315200" cy="414909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47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11051" r="3378" b="3785"/>
          <a:stretch/>
        </p:blipFill>
        <p:spPr>
          <a:xfrm rot="540000">
            <a:off x="1727201" y="429681"/>
            <a:ext cx="5603082" cy="38120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 Detector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F64A-CB62-3D4B-9CBC-C26B9FF18E2B}" type="slidenum">
              <a:rPr lang="en-US" altLang="ja-JP" smtClean="0"/>
              <a:pPr/>
              <a:t>41</a:t>
            </a:fld>
            <a:endParaRPr lang="en-US" altLang="ja-JP" dirty="0"/>
          </a:p>
        </p:txBody>
      </p:sp>
      <p:sp>
        <p:nvSpPr>
          <p:cNvPr id="11" name="TextBox 10"/>
          <p:cNvSpPr txBox="1"/>
          <p:nvPr/>
        </p:nvSpPr>
        <p:spPr>
          <a:xfrm>
            <a:off x="350049" y="1771212"/>
            <a:ext cx="1031051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low Q</a:t>
            </a:r>
            <a:r>
              <a:rPr lang="en-US" sz="1400" baseline="30000" dirty="0" smtClean="0"/>
              <a:t>2</a:t>
            </a:r>
          </a:p>
          <a:p>
            <a:pPr algn="ctr"/>
            <a:r>
              <a:rPr lang="en-US" sz="1400" dirty="0" smtClean="0"/>
              <a:t>tagger</a:t>
            </a:r>
          </a:p>
          <a:p>
            <a:pPr algn="ctr"/>
            <a:r>
              <a:rPr lang="en-US" sz="1400" dirty="0" smtClean="0"/>
              <a:t>and</a:t>
            </a:r>
          </a:p>
          <a:p>
            <a:pPr algn="ctr"/>
            <a:r>
              <a:rPr lang="en-US" sz="1400" dirty="0" smtClean="0"/>
              <a:t>luminosity</a:t>
            </a:r>
          </a:p>
          <a:p>
            <a:pPr algn="ctr"/>
            <a:r>
              <a:rPr lang="en-US" sz="1400" dirty="0" smtClean="0"/>
              <a:t>detector</a:t>
            </a:r>
            <a:endParaRPr lang="en-US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257172" y="4122685"/>
            <a:ext cx="8055510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Hadron PID:</a:t>
            </a:r>
          </a:p>
          <a:p>
            <a:r>
              <a:rPr lang="en-US" sz="1600" dirty="0"/>
              <a:t>-1&lt;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/>
              <a:t>&lt;</a:t>
            </a:r>
            <a:r>
              <a:rPr lang="en-US" sz="1600" dirty="0" smtClean="0"/>
              <a:t>1: proximity focusing </a:t>
            </a:r>
            <a:r>
              <a:rPr lang="en-US" sz="1600" dirty="0" err="1" smtClean="0"/>
              <a:t>LiF</a:t>
            </a:r>
            <a:r>
              <a:rPr lang="en-US" sz="1600" dirty="0"/>
              <a:t> </a:t>
            </a:r>
            <a:r>
              <a:rPr lang="en-US" sz="1600" dirty="0" smtClean="0"/>
              <a:t>(Aerogel)-RICH (CLEO) + TPC: </a:t>
            </a:r>
            <a:r>
              <a:rPr lang="en-US" sz="1600" dirty="0" err="1" smtClean="0"/>
              <a:t>dE</a:t>
            </a:r>
            <a:r>
              <a:rPr lang="en-US" sz="1600" dirty="0" smtClean="0"/>
              <a:t>/dx</a:t>
            </a:r>
          </a:p>
          <a:p>
            <a:r>
              <a:rPr lang="en-US" sz="1600" dirty="0"/>
              <a:t>1&lt;|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/>
              <a:t>|&lt;</a:t>
            </a:r>
            <a:r>
              <a:rPr lang="en-US" sz="1600" dirty="0" smtClean="0"/>
              <a:t>3: Dual-radiator RICH (Aerogel + C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F</a:t>
            </a:r>
            <a:r>
              <a:rPr lang="en-US" sz="1600" baseline="-25000" dirty="0" smtClean="0"/>
              <a:t>10</a:t>
            </a:r>
            <a:r>
              <a:rPr lang="en-US" sz="1600" dirty="0" smtClean="0"/>
              <a:t>) (modeled: LHC-b RICH-I)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Lepton-ID: </a:t>
            </a:r>
          </a:p>
          <a:p>
            <a:r>
              <a:rPr lang="en-US" sz="1600" dirty="0"/>
              <a:t>-3 &lt;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/>
              <a:t>&lt; </a:t>
            </a:r>
            <a:r>
              <a:rPr lang="en-US" sz="1600" dirty="0" smtClean="0"/>
              <a:t>3: e/p  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     </a:t>
            </a:r>
            <a:r>
              <a:rPr lang="en-US" sz="1600" dirty="0"/>
              <a:t>1&lt;|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/>
              <a:t>|&lt;</a:t>
            </a:r>
            <a:r>
              <a:rPr lang="en-US" sz="1600" dirty="0" smtClean="0"/>
              <a:t>3: in addition </a:t>
            </a:r>
            <a:r>
              <a:rPr lang="en-US" sz="1600" dirty="0" err="1" smtClean="0"/>
              <a:t>Hcal</a:t>
            </a:r>
            <a:r>
              <a:rPr lang="en-US" sz="1600" dirty="0" smtClean="0"/>
              <a:t> response </a:t>
            </a:r>
            <a:r>
              <a:rPr lang="en-US" sz="1600" dirty="0"/>
              <a:t>&amp;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dirty="0"/>
              <a:t> suppression via tracking</a:t>
            </a:r>
            <a:endParaRPr lang="en-US" sz="1600" dirty="0" smtClean="0"/>
          </a:p>
          <a:p>
            <a:r>
              <a:rPr lang="en-US" sz="1600" dirty="0" smtClean="0"/>
              <a:t>|</a:t>
            </a:r>
            <a:r>
              <a:rPr lang="en-US" sz="1600" dirty="0" smtClean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|&gt;3:     </a:t>
            </a:r>
            <a:r>
              <a:rPr lang="en-US" sz="1600" dirty="0" err="1" smtClean="0"/>
              <a:t>ECal+Hcal</a:t>
            </a:r>
            <a:r>
              <a:rPr lang="en-US" sz="1600" dirty="0"/>
              <a:t> </a:t>
            </a:r>
            <a:r>
              <a:rPr lang="en-US" sz="1600" dirty="0" smtClean="0"/>
              <a:t>response </a:t>
            </a:r>
            <a:r>
              <a:rPr lang="en-US" sz="1600" dirty="0"/>
              <a:t>&amp; </a:t>
            </a:r>
            <a:r>
              <a:rPr lang="en-US" sz="1600" dirty="0">
                <a:latin typeface="Symbol" charset="2"/>
                <a:cs typeface="Symbol" charset="2"/>
              </a:rPr>
              <a:t>g</a:t>
            </a:r>
            <a:r>
              <a:rPr lang="en-US" sz="1600" dirty="0"/>
              <a:t> suppression </a:t>
            </a:r>
            <a:r>
              <a:rPr lang="en-US" sz="1600" dirty="0" smtClean="0"/>
              <a:t>via tracking</a:t>
            </a:r>
          </a:p>
          <a:p>
            <a:endParaRPr lang="en-US" sz="800" dirty="0" smtClean="0"/>
          </a:p>
          <a:p>
            <a:r>
              <a:rPr lang="en-US" sz="1600" dirty="0" smtClean="0"/>
              <a:t>-4&lt;</a:t>
            </a:r>
            <a:r>
              <a:rPr lang="en-US" sz="1600" dirty="0">
                <a:latin typeface="Symbol" charset="2"/>
                <a:cs typeface="Symbol" charset="2"/>
              </a:rPr>
              <a:t>h</a:t>
            </a:r>
            <a:r>
              <a:rPr lang="en-US" sz="1600" dirty="0" smtClean="0"/>
              <a:t>&lt;4: Tracking (TPC+GEM+MAPS)               </a:t>
            </a:r>
            <a:r>
              <a:rPr lang="en-US" sz="1000" dirty="0" smtClean="0"/>
              <a:t>MAPS: CMOS </a:t>
            </a:r>
            <a:r>
              <a:rPr lang="en-US" sz="1000" dirty="0"/>
              <a:t>Monolithic Active Pixel Sensors</a:t>
            </a:r>
            <a:r>
              <a:rPr lang="en-US" sz="1000" dirty="0" smtClean="0"/>
              <a:t> 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7557440" y="3584897"/>
            <a:ext cx="5391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+h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110547" y="3610297"/>
            <a:ext cx="524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-h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mtClean="0"/>
              <a:t>E.C. Aschenauer</a:t>
            </a:r>
            <a:endParaRPr lang="en-US" altLang="ja-JP"/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7232227" y="1727538"/>
            <a:ext cx="524933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7623425" y="1111165"/>
            <a:ext cx="159333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To</a:t>
            </a:r>
          </a:p>
          <a:p>
            <a:pPr algn="ctr"/>
            <a:r>
              <a:rPr lang="en-US" dirty="0" smtClean="0"/>
              <a:t>Roman Pots</a:t>
            </a:r>
          </a:p>
          <a:p>
            <a:pPr algn="ctr"/>
            <a:r>
              <a:rPr lang="en-US" dirty="0" smtClean="0"/>
              <a:t>&amp;</a:t>
            </a:r>
          </a:p>
          <a:p>
            <a:pPr algn="ctr"/>
            <a:r>
              <a:rPr lang="en-US" dirty="0" smtClean="0"/>
              <a:t>Zero Degree</a:t>
            </a:r>
          </a:p>
          <a:p>
            <a:pPr algn="ctr"/>
            <a:r>
              <a:rPr lang="en-US" dirty="0" smtClean="0"/>
              <a:t>Calorimeter</a:t>
            </a:r>
            <a:endParaRPr lang="en-US" dirty="0"/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1082283" y="2361356"/>
            <a:ext cx="678968" cy="396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>
            <a:off x="1637777" y="3879707"/>
            <a:ext cx="5938235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200225" y="3809153"/>
            <a:ext cx="1292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hadron beam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743144" y="3796944"/>
            <a:ext cx="12271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lepton beam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7" name="Content Placeholder 5"/>
          <p:cNvSpPr txBox="1">
            <a:spLocks/>
          </p:cNvSpPr>
          <p:nvPr/>
        </p:nvSpPr>
        <p:spPr>
          <a:xfrm rot="20820000">
            <a:off x="302222" y="1647321"/>
            <a:ext cx="8531225" cy="2585124"/>
          </a:xfrm>
          <a:prstGeom prst="rect">
            <a:avLst/>
          </a:prstGeom>
          <a:solidFill>
            <a:schemeClr val="bg1">
              <a:lumMod val="95000"/>
            </a:schemeClr>
          </a:solidFill>
          <a:ln w="15875">
            <a:solidFill>
              <a:schemeClr val="bg1">
                <a:lumMod val="65000"/>
              </a:schemeClr>
            </a:solidFill>
          </a:ln>
          <a:effectLst>
            <a:glow rad="101600">
              <a:schemeClr val="bg1">
                <a:lumMod val="8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q"/>
              <a:defRPr kumimoji="1" sz="22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000FF"/>
              </a:buClr>
              <a:buFont typeface="Wingdings" charset="2"/>
              <a:buChar char="Ø"/>
              <a:defRPr kumimoji="1" sz="20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kumimoji="1" sz="18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kumimoji="1" sz="16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SzPct val="120000"/>
              <a:buFontTx/>
              <a:buBlip>
                <a:blip r:embed="rId5"/>
              </a:buBlip>
              <a:defRPr kumimoji="1" sz="1400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kumimoji="1" b="1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  <a:ea typeface="+mn-ea"/>
              </a:defRPr>
            </a:lvl9pPr>
          </a:lstStyle>
          <a:p>
            <a:pPr marL="0" indent="0" algn="ctr">
              <a:buFont typeface="Wingdings" charset="2"/>
              <a:buNone/>
            </a:pPr>
            <a:endParaRPr lang="en-US" sz="800" dirty="0" smtClean="0">
              <a:solidFill>
                <a:srgbClr val="3366FF"/>
              </a:solidFill>
              <a:latin typeface="Comic Sans MS"/>
              <a:cs typeface="Comic Sans MS"/>
            </a:endParaRPr>
          </a:p>
          <a:p>
            <a:pPr marL="0" indent="0" algn="ctr">
              <a:buFont typeface="Wingdings" charset="2"/>
              <a:buNone/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Mainly based on detector ready to built technologies </a:t>
            </a:r>
          </a:p>
          <a:p>
            <a:pPr marL="0" indent="0" algn="ctr">
              <a:buFont typeface="Wingdings" charset="2"/>
              <a:buNone/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or </a:t>
            </a:r>
          </a:p>
          <a:p>
            <a:pPr marL="0" indent="0" algn="ctr">
              <a:buFont typeface="Wingdings" charset="2"/>
              <a:buNone/>
            </a:pPr>
            <a:r>
              <a:rPr lang="en-US" dirty="0" smtClean="0">
                <a:solidFill>
                  <a:srgbClr val="3366FF"/>
                </a:solidFill>
                <a:latin typeface="Comic Sans MS"/>
                <a:cs typeface="Comic Sans MS"/>
              </a:rPr>
              <a:t>as proposed in EIC-Detector R&amp;D:</a:t>
            </a:r>
          </a:p>
          <a:p>
            <a:pPr marL="0" indent="0">
              <a:buNone/>
            </a:pPr>
            <a:r>
              <a:rPr lang="en-US" dirty="0">
                <a:latin typeface="Comic Sans MS"/>
                <a:cs typeface="Comic Sans MS"/>
                <a:hlinkClick r:id=""/>
              </a:rPr>
              <a:t>https://wiki.bnl.gov/conferences/index.php/EIC_R%</a:t>
            </a:r>
            <a:r>
              <a:rPr lang="en-US" dirty="0" smtClean="0">
                <a:latin typeface="Comic Sans MS"/>
                <a:cs typeface="Comic Sans MS"/>
                <a:hlinkClick r:id=""/>
              </a:rPr>
              <a:t>25D</a:t>
            </a:r>
            <a:endParaRPr lang="en-US" dirty="0" smtClean="0">
              <a:latin typeface="Comic Sans MS"/>
              <a:cs typeface="Comic Sans MS"/>
            </a:endParaRPr>
          </a:p>
          <a:p>
            <a:pPr marL="0" indent="0">
              <a:buNone/>
            </a:pPr>
            <a:endParaRPr lang="en-US" sz="1200" dirty="0">
              <a:latin typeface="Comic Sans MS"/>
              <a:cs typeface="Comic Sans MS"/>
            </a:endParaRPr>
          </a:p>
          <a:p>
            <a:pPr>
              <a:buFont typeface="Wingdings" charset="0"/>
              <a:buChar char="à"/>
            </a:pPr>
            <a:r>
              <a:rPr lang="en-US" sz="1800" dirty="0" smtClean="0">
                <a:latin typeface="Comic Sans MS"/>
                <a:cs typeface="Comic Sans MS"/>
                <a:sym typeface="Wingdings"/>
              </a:rPr>
              <a:t>only minimal R&amp;D required  cost reduction with improved performance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520" y="370840"/>
            <a:ext cx="352745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Detector fully model in </a:t>
            </a:r>
            <a:r>
              <a:rPr lang="en-US" dirty="0" err="1" smtClean="0"/>
              <a:t>Geant</a:t>
            </a:r>
            <a:endParaRPr lang="en-US" dirty="0" smtClean="0"/>
          </a:p>
          <a:p>
            <a:r>
              <a:rPr lang="en-US" dirty="0" err="1" smtClean="0">
                <a:solidFill>
                  <a:srgbClr val="00FF00"/>
                </a:solidFill>
              </a:rPr>
              <a:t>Hcal</a:t>
            </a:r>
            <a:r>
              <a:rPr lang="en-US" dirty="0" smtClean="0">
                <a:solidFill>
                  <a:srgbClr val="00FF00"/>
                </a:solidFill>
              </a:rPr>
              <a:t>       </a:t>
            </a:r>
            <a:r>
              <a:rPr lang="en-US" dirty="0" smtClean="0">
                <a:solidFill>
                  <a:srgbClr val="FFFF00"/>
                </a:solidFill>
                <a:latin typeface="Symbol" charset="2"/>
                <a:cs typeface="Symbol" charset="2"/>
              </a:rPr>
              <a:t>m</a:t>
            </a:r>
            <a:r>
              <a:rPr lang="en-US" dirty="0">
                <a:solidFill>
                  <a:srgbClr val="FFFF00"/>
                </a:solidFill>
              </a:rPr>
              <a:t>-</a:t>
            </a:r>
            <a:r>
              <a:rPr lang="en-US" dirty="0" smtClean="0">
                <a:solidFill>
                  <a:srgbClr val="FFFF00"/>
                </a:solidFill>
              </a:rPr>
              <a:t>vertex</a:t>
            </a:r>
          </a:p>
          <a:p>
            <a:r>
              <a:rPr lang="en-US" dirty="0" err="1" smtClean="0">
                <a:solidFill>
                  <a:srgbClr val="0000FF"/>
                </a:solidFill>
              </a:rPr>
              <a:t>Ecal</a:t>
            </a:r>
            <a:r>
              <a:rPr lang="en-US" dirty="0" smtClean="0">
                <a:solidFill>
                  <a:srgbClr val="0000FF"/>
                </a:solidFill>
              </a:rPr>
              <a:t>       </a:t>
            </a:r>
            <a:r>
              <a:rPr lang="en-US" dirty="0" smtClean="0">
                <a:solidFill>
                  <a:srgbClr val="FFCC66"/>
                </a:solidFill>
              </a:rPr>
              <a:t>GEM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FF00FF"/>
                </a:solidFill>
              </a:rPr>
              <a:t>RICH      </a:t>
            </a:r>
            <a:r>
              <a:rPr lang="en-US" dirty="0" smtClean="0">
                <a:solidFill>
                  <a:srgbClr val="00FFFF"/>
                </a:solidFill>
              </a:rPr>
              <a:t>TPC</a:t>
            </a:r>
            <a:endParaRPr lang="en-US" dirty="0">
              <a:solidFill>
                <a:srgbClr val="00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 smtClean="0">
              <a:solidFill>
                <a:srgbClr val="FF00FF"/>
              </a:solidFill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20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tracker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7" t="20248" r="9052" b="7407"/>
          <a:stretch/>
        </p:blipFill>
        <p:spPr>
          <a:xfrm>
            <a:off x="4673581" y="711200"/>
            <a:ext cx="3647846" cy="25661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Model detector: Tracking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0" y="488950"/>
            <a:ext cx="41522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Tracking:</a:t>
            </a:r>
          </a:p>
          <a:p>
            <a:r>
              <a:rPr lang="en-US" dirty="0" smtClean="0"/>
              <a:t>-1 &lt; 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 &lt; 1: TPC + MAPS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-vertex</a:t>
            </a:r>
          </a:p>
          <a:p>
            <a:r>
              <a:rPr lang="en-US" dirty="0" smtClean="0"/>
              <a:t> 1 &lt; |</a:t>
            </a:r>
            <a:r>
              <a:rPr lang="en-US" dirty="0" smtClean="0">
                <a:latin typeface="Symbol" charset="2"/>
                <a:cs typeface="Symbol" charset="2"/>
              </a:rPr>
              <a:t>h</a:t>
            </a:r>
            <a:r>
              <a:rPr lang="en-US" dirty="0" smtClean="0"/>
              <a:t>| &lt; 3: TPC + GEM</a:t>
            </a:r>
          </a:p>
          <a:p>
            <a:r>
              <a:rPr lang="en-US" dirty="0" smtClean="0"/>
              <a:t> 3 </a:t>
            </a:r>
            <a:r>
              <a:rPr lang="en-US" dirty="0"/>
              <a:t>&lt; |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/>
              <a:t>| &lt; </a:t>
            </a:r>
            <a:r>
              <a:rPr lang="en-US" dirty="0" smtClean="0"/>
              <a:t>5: MAPS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-vertex</a:t>
            </a:r>
          </a:p>
        </p:txBody>
      </p:sp>
      <p:pic>
        <p:nvPicPr>
          <p:cNvPr id="17" name="Picture 16" descr="dp-vs-eta-7p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520"/>
            <a:ext cx="4320540" cy="2560320"/>
          </a:xfrm>
          <a:prstGeom prst="rect">
            <a:avLst/>
          </a:prstGeom>
        </p:spPr>
      </p:pic>
      <p:pic>
        <p:nvPicPr>
          <p:cNvPr id="18" name="Picture 17" descr="dp-vs-pixel-size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880" y="4297680"/>
            <a:ext cx="4320540" cy="25603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600" y="4616450"/>
            <a:ext cx="3893038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Requirements on the tracking detector </a:t>
            </a:r>
          </a:p>
          <a:p>
            <a:r>
              <a:rPr lang="en-US" sz="1400" dirty="0" smtClean="0"/>
              <a:t>performance, depend strongly on the </a:t>
            </a:r>
          </a:p>
          <a:p>
            <a:r>
              <a:rPr lang="en-US" sz="1400" dirty="0" smtClean="0"/>
              <a:t>magnetic field configuration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400" dirty="0" smtClean="0">
                <a:sym typeface="Wingdings"/>
              </a:rPr>
              <a:t>3 T solenoid</a:t>
            </a:r>
          </a:p>
          <a:p>
            <a:r>
              <a:rPr lang="en-US" sz="1400" dirty="0">
                <a:sym typeface="Wingdings"/>
              </a:rPr>
              <a:t> </a:t>
            </a:r>
            <a:r>
              <a:rPr lang="en-US" sz="1400" dirty="0" smtClean="0">
                <a:sym typeface="Wingdings"/>
              </a:rPr>
              <a:t>   effective field length 2m; 1.2m radius</a:t>
            </a:r>
            <a:endParaRPr lang="en-US" sz="1400" dirty="0"/>
          </a:p>
        </p:txBody>
      </p:sp>
      <p:pic>
        <p:nvPicPr>
          <p:cNvPr id="21" name="Picture 20" descr="vertex-zoo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" t="12099" b="3951"/>
          <a:stretch/>
        </p:blipFill>
        <p:spPr>
          <a:xfrm>
            <a:off x="7061201" y="2717799"/>
            <a:ext cx="1932059" cy="1276200"/>
          </a:xfrm>
          <a:prstGeom prst="rect">
            <a:avLst/>
          </a:prstGeom>
        </p:spPr>
      </p:pic>
      <p:sp>
        <p:nvSpPr>
          <p:cNvPr id="22" name="Rectangular Callout 21"/>
          <p:cNvSpPr/>
          <p:nvPr/>
        </p:nvSpPr>
        <p:spPr bwMode="auto">
          <a:xfrm flipV="1">
            <a:off x="7061201" y="2700865"/>
            <a:ext cx="1913466" cy="1303867"/>
          </a:xfrm>
          <a:prstGeom prst="wedgeRectCallout">
            <a:avLst>
              <a:gd name="adj1" fmla="val -76946"/>
              <a:gd name="adj2" fmla="val 136265"/>
            </a:avLst>
          </a:prstGeom>
          <a:noFill/>
          <a:ln w="254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290350" y="838199"/>
            <a:ext cx="102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MAPS</a:t>
            </a:r>
          </a:p>
          <a:p>
            <a:pPr algn="ctr"/>
            <a:r>
              <a:rPr lang="en-US" sz="1000" dirty="0" err="1" smtClean="0"/>
              <a:t>fwd</a:t>
            </a:r>
            <a:r>
              <a:rPr lang="en-US" sz="1000" dirty="0" smtClean="0"/>
              <a:t> </a:t>
            </a:r>
            <a:r>
              <a:rPr lang="en-US" sz="1000" dirty="0" smtClean="0">
                <a:latin typeface="Symbol" charset="2"/>
                <a:cs typeface="Symbol" charset="2"/>
              </a:rPr>
              <a:t>m</a:t>
            </a:r>
            <a:r>
              <a:rPr lang="en-US" sz="1000" dirty="0" smtClean="0"/>
              <a:t>-vertex</a:t>
            </a:r>
            <a:endParaRPr lang="en-US" sz="1000" dirty="0"/>
          </a:p>
        </p:txBody>
      </p:sp>
      <p:sp>
        <p:nvSpPr>
          <p:cNvPr id="24" name="TextBox 23"/>
          <p:cNvSpPr txBox="1"/>
          <p:nvPr/>
        </p:nvSpPr>
        <p:spPr>
          <a:xfrm>
            <a:off x="4389306" y="2074333"/>
            <a:ext cx="10350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MAPS</a:t>
            </a:r>
          </a:p>
          <a:p>
            <a:pPr algn="ctr"/>
            <a:r>
              <a:rPr lang="en-US" sz="1000" dirty="0" err="1" smtClean="0"/>
              <a:t>bwd</a:t>
            </a:r>
            <a:r>
              <a:rPr lang="en-US" sz="1000" dirty="0" smtClean="0"/>
              <a:t> </a:t>
            </a:r>
            <a:r>
              <a:rPr lang="en-US" sz="1000" dirty="0" smtClean="0">
                <a:latin typeface="Symbol" charset="2"/>
                <a:cs typeface="Symbol" charset="2"/>
              </a:rPr>
              <a:t>m</a:t>
            </a:r>
            <a:r>
              <a:rPr lang="en-US" sz="1000" dirty="0" smtClean="0"/>
              <a:t>-vertex</a:t>
            </a:r>
            <a:endParaRPr lang="en-US" sz="1000" dirty="0"/>
          </a:p>
        </p:txBody>
      </p:sp>
      <p:sp>
        <p:nvSpPr>
          <p:cNvPr id="25" name="TextBox 24"/>
          <p:cNvSpPr txBox="1"/>
          <p:nvPr/>
        </p:nvSpPr>
        <p:spPr>
          <a:xfrm>
            <a:off x="4262038" y="1642534"/>
            <a:ext cx="8154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err="1" smtClean="0"/>
              <a:t>bwd</a:t>
            </a:r>
            <a:r>
              <a:rPr lang="en-US" sz="1000" dirty="0" smtClean="0"/>
              <a:t>. GEM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72686" y="1261534"/>
            <a:ext cx="80457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f</a:t>
            </a:r>
            <a:r>
              <a:rPr lang="en-US" sz="1000" dirty="0" smtClean="0"/>
              <a:t>wd. GEM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89133" y="1904999"/>
            <a:ext cx="5163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TPC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5798197" y="965200"/>
            <a:ext cx="74033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 smtClean="0"/>
              <a:t>MAPS</a:t>
            </a:r>
          </a:p>
          <a:p>
            <a:pPr algn="ctr"/>
            <a:r>
              <a:rPr lang="en-US" sz="1000" dirty="0" smtClean="0"/>
              <a:t>barrel </a:t>
            </a:r>
          </a:p>
          <a:p>
            <a:pPr algn="ctr"/>
            <a:r>
              <a:rPr lang="en-US" sz="1000" dirty="0" smtClean="0">
                <a:latin typeface="Symbol" charset="2"/>
                <a:cs typeface="Symbol" charset="2"/>
              </a:rPr>
              <a:t>m</a:t>
            </a:r>
            <a:r>
              <a:rPr lang="en-US" sz="1000" dirty="0" smtClean="0"/>
              <a:t>-vertex</a:t>
            </a:r>
            <a:endParaRPr lang="en-US" sz="1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8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41008" y="0"/>
            <a:ext cx="9485008" cy="609600"/>
          </a:xfrm>
        </p:spPr>
        <p:txBody>
          <a:bodyPr/>
          <a:lstStyle/>
          <a:p>
            <a:r>
              <a:rPr lang="en-US" dirty="0" smtClean="0"/>
              <a:t>The model Detector Calorimeter System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0" y="856419"/>
            <a:ext cx="5882640" cy="237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0000FF"/>
              </a:buClr>
              <a:buSzPct val="60000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C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(</a:t>
            </a:r>
            <a:r>
              <a:rPr lang="en-US" sz="1400" dirty="0" err="1" smtClean="0">
                <a:solidFill>
                  <a:srgbClr val="0000FF"/>
                </a:solidFill>
                <a:latin typeface="Comic Sans MS"/>
                <a:cs typeface="Comic Sans MS"/>
              </a:rPr>
              <a:t>entral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)EMC,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F(</a:t>
            </a:r>
            <a:r>
              <a:rPr lang="en-US" sz="1400" dirty="0" err="1">
                <a:solidFill>
                  <a:srgbClr val="0000FF"/>
                </a:solidFill>
                <a:latin typeface="Comic Sans MS"/>
                <a:cs typeface="Comic Sans MS"/>
              </a:rPr>
              <a:t>orward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)</a:t>
            </a:r>
            <a:r>
              <a:rPr lang="en-US" sz="1400" dirty="0" smtClean="0">
                <a:solidFill>
                  <a:srgbClr val="0000FF"/>
                </a:solidFill>
                <a:latin typeface="Comic Sans MS"/>
                <a:cs typeface="Comic Sans MS"/>
              </a:rPr>
              <a:t>EMC and 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B(</a:t>
            </a:r>
            <a:r>
              <a:rPr lang="en-US" sz="1400" dirty="0" err="1">
                <a:solidFill>
                  <a:srgbClr val="0000FF"/>
                </a:solidFill>
                <a:latin typeface="Comic Sans MS"/>
                <a:cs typeface="Comic Sans MS"/>
              </a:rPr>
              <a:t>ack</a:t>
            </a: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)EMC: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  <a:buFont typeface="Wingdings" charset="0"/>
              <a:buChar char="n"/>
            </a:pPr>
            <a:r>
              <a:rPr lang="en-US" sz="1400" dirty="0" smtClean="0">
                <a:latin typeface="Comic Sans MS"/>
                <a:cs typeface="Comic Sans MS"/>
              </a:rPr>
              <a:t> tungsten </a:t>
            </a:r>
            <a:r>
              <a:rPr lang="en-US" sz="1400" dirty="0">
                <a:latin typeface="Comic Sans MS"/>
                <a:cs typeface="Comic Sans MS"/>
              </a:rPr>
              <a:t>powder scintillating fiber sampling </a:t>
            </a:r>
            <a:r>
              <a:rPr lang="en-US" sz="1400" dirty="0" smtClean="0">
                <a:latin typeface="Comic Sans MS"/>
                <a:cs typeface="Comic Sans MS"/>
              </a:rPr>
              <a:t>calorimeters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  <a:buFont typeface="Wingdings" charset="0"/>
              <a:buChar char="n"/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sampling </a:t>
            </a:r>
            <a:r>
              <a:rPr lang="en-US" sz="1400" dirty="0">
                <a:latin typeface="Comic Sans MS"/>
                <a:cs typeface="Comic Sans MS"/>
              </a:rPr>
              <a:t>fraction for e/m showers ~2.6</a:t>
            </a:r>
            <a:r>
              <a:rPr lang="en-US" sz="1400" dirty="0" smtClean="0">
                <a:latin typeface="Comic Sans MS"/>
                <a:cs typeface="Comic Sans MS"/>
              </a:rPr>
              <a:t>% 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  <a:buFont typeface="Wingdings" charset="0"/>
              <a:buChar char="n"/>
            </a:pPr>
            <a:r>
              <a:rPr lang="en-US" sz="1400" dirty="0" smtClean="0">
                <a:latin typeface="Comic Sans MS"/>
                <a:cs typeface="Comic Sans MS"/>
              </a:rPr>
              <a:t> tower and fiber geometry modeled precisely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  <a:buFont typeface="Wingdings" charset="0"/>
              <a:buChar char="n"/>
            </a:pPr>
            <a:endParaRPr lang="en-US" sz="1400" dirty="0">
              <a:latin typeface="Comic Sans MS"/>
              <a:cs typeface="Comic Sans MS"/>
            </a:endParaRPr>
          </a:p>
          <a:p>
            <a:pPr marL="0" indent="0" eaLnBrk="1" hangingPunct="1">
              <a:spcBef>
                <a:spcPct val="20000"/>
              </a:spcBef>
              <a:buClr>
                <a:srgbClr val="0000FF"/>
              </a:buClr>
              <a:buSzPct val="60000"/>
            </a:pPr>
            <a:r>
              <a:rPr lang="en-US" sz="1400" dirty="0">
                <a:solidFill>
                  <a:srgbClr val="FF00FF"/>
                </a:solidFill>
                <a:latin typeface="Comic Sans MS"/>
                <a:cs typeface="Comic Sans MS"/>
              </a:rPr>
              <a:t>Alternative B(</a:t>
            </a:r>
            <a:r>
              <a:rPr lang="en-US" sz="1400" dirty="0" err="1">
                <a:solidFill>
                  <a:srgbClr val="FF00FF"/>
                </a:solidFill>
                <a:latin typeface="Comic Sans MS"/>
                <a:cs typeface="Comic Sans MS"/>
              </a:rPr>
              <a:t>ack</a:t>
            </a:r>
            <a:r>
              <a:rPr lang="en-US" sz="1400" dirty="0">
                <a:solidFill>
                  <a:srgbClr val="FF00FF"/>
                </a:solidFill>
                <a:latin typeface="Comic Sans MS"/>
                <a:cs typeface="Comic Sans MS"/>
              </a:rPr>
              <a:t>)EMC: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  <a:buFont typeface="Wingdings" charset="0"/>
              <a:buChar char="n"/>
            </a:pPr>
            <a:r>
              <a:rPr lang="en-US" sz="1400" dirty="0">
                <a:latin typeface="Comic Sans MS"/>
                <a:cs typeface="Comic Sans MS"/>
              </a:rPr>
              <a:t> PWO-II, layout a la CMS &amp; PANDA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  <a:buFont typeface="Wingdings" charset="0"/>
              <a:buChar char="n"/>
            </a:pPr>
            <a:r>
              <a:rPr lang="en-US" sz="1400" dirty="0">
                <a:latin typeface="Comic Sans MS"/>
                <a:cs typeface="Comic Sans MS"/>
              </a:rPr>
              <a:t> digitization based on PANDA R&amp;D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  needed if tracking performance is worse 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     and/or lower magnetic field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</a:pPr>
            <a:endParaRPr lang="en-US" sz="1400" dirty="0" smtClean="0">
              <a:latin typeface="Comic Sans MS"/>
              <a:cs typeface="Comic Sans MS"/>
            </a:endParaRP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  <a:buFont typeface="Wingdings" charset="0"/>
              <a:buChar char="n"/>
            </a:pPr>
            <a:endParaRPr lang="en-US" sz="1400" dirty="0">
              <a:latin typeface="Comic Sans MS"/>
              <a:cs typeface="Comic Sans MS"/>
            </a:endParaRP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</a:pPr>
            <a:r>
              <a:rPr lang="en-US" sz="1400" dirty="0" smtClean="0">
                <a:latin typeface="Comic Sans MS"/>
                <a:cs typeface="Comic Sans MS"/>
              </a:rPr>
              <a:t> </a:t>
            </a:r>
            <a:endParaRPr lang="en-US" sz="1400" dirty="0">
              <a:latin typeface="Comic Sans MS"/>
              <a:cs typeface="Comic Sans MS"/>
            </a:endParaRPr>
          </a:p>
          <a:p>
            <a:pPr marL="0" indent="0" eaLnBrk="1" hangingPunct="1"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0" indent="0" eaLnBrk="1" hangingPunct="1"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4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</a:pPr>
            <a:endParaRPr lang="en-US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5996496" y="580263"/>
            <a:ext cx="3026854" cy="1485603"/>
            <a:chOff x="5996496" y="571796"/>
            <a:chExt cx="3026854" cy="1485603"/>
          </a:xfrm>
        </p:grpSpPr>
        <p:pic>
          <p:nvPicPr>
            <p:cNvPr id="11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006007" y="571796"/>
              <a:ext cx="3017343" cy="1485603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6" name="TextBox 5"/>
            <p:cNvSpPr txBox="1"/>
            <p:nvPr/>
          </p:nvSpPr>
          <p:spPr>
            <a:xfrm>
              <a:off x="5996496" y="1052719"/>
              <a:ext cx="677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C</a:t>
              </a:r>
              <a:r>
                <a:rPr lang="en-US" sz="1400" dirty="0" smtClean="0">
                  <a:solidFill>
                    <a:schemeClr val="bg1"/>
                  </a:solidFill>
                </a:rPr>
                <a:t>EMC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080400" y="1549123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00"/>
                  </a:solidFill>
                </a:rPr>
                <a:t>B/FEMC</a:t>
              </a:r>
              <a:endParaRPr lang="en-US" sz="1400" dirty="0">
                <a:solidFill>
                  <a:srgbClr val="FFFF00"/>
                </a:solidFill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4" y="4375997"/>
            <a:ext cx="3523290" cy="2098040"/>
          </a:xfrm>
          <a:prstGeom prst="rect">
            <a:avLst/>
          </a:prstGeom>
        </p:spPr>
      </p:pic>
      <p:pic>
        <p:nvPicPr>
          <p:cNvPr id="8" name="Picture 7" descr="femc-and-bemc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468" y="2231389"/>
            <a:ext cx="3600450" cy="2133600"/>
          </a:xfrm>
          <a:prstGeom prst="rect">
            <a:avLst/>
          </a:prstGeom>
        </p:spPr>
      </p:pic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3716890" y="5299725"/>
            <a:ext cx="4969910" cy="77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Tahoma" charset="0"/>
                <a:ea typeface="ＭＳ Ｐゴシック" charset="0"/>
              </a:defRPr>
            </a:lvl9pPr>
          </a:lstStyle>
          <a:p>
            <a:pPr marL="0" indent="0" eaLnBrk="1" hangingPunct="1">
              <a:spcBef>
                <a:spcPct val="20000"/>
              </a:spcBef>
              <a:buClr>
                <a:srgbClr val="0000FF"/>
              </a:buClr>
              <a:buSzPct val="60000"/>
            </a:pP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F</a:t>
            </a:r>
            <a:r>
              <a:rPr lang="en-US" sz="1400" dirty="0">
                <a:solidFill>
                  <a:srgbClr val="008000"/>
                </a:solidFill>
                <a:latin typeface="Comic Sans MS"/>
                <a:cs typeface="Comic Sans MS"/>
              </a:rPr>
              <a:t>(</a:t>
            </a:r>
            <a:r>
              <a:rPr lang="en-US" sz="1400" dirty="0" err="1">
                <a:solidFill>
                  <a:srgbClr val="008000"/>
                </a:solidFill>
                <a:latin typeface="Comic Sans MS"/>
                <a:cs typeface="Comic Sans MS"/>
              </a:rPr>
              <a:t>orward</a:t>
            </a: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)</a:t>
            </a:r>
            <a:r>
              <a:rPr lang="en-US" sz="1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HCal</a:t>
            </a: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 and </a:t>
            </a:r>
            <a:r>
              <a:rPr lang="en-US" sz="1400" dirty="0">
                <a:solidFill>
                  <a:srgbClr val="008000"/>
                </a:solidFill>
                <a:latin typeface="Comic Sans MS"/>
                <a:cs typeface="Comic Sans MS"/>
              </a:rPr>
              <a:t>B(</a:t>
            </a:r>
            <a:r>
              <a:rPr lang="en-US" sz="1400" dirty="0" err="1">
                <a:solidFill>
                  <a:srgbClr val="008000"/>
                </a:solidFill>
                <a:latin typeface="Comic Sans MS"/>
                <a:cs typeface="Comic Sans MS"/>
              </a:rPr>
              <a:t>ack</a:t>
            </a: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)</a:t>
            </a:r>
            <a:r>
              <a:rPr lang="en-US" sz="1400" dirty="0" err="1" smtClean="0">
                <a:solidFill>
                  <a:srgbClr val="008000"/>
                </a:solidFill>
                <a:latin typeface="Comic Sans MS"/>
                <a:cs typeface="Comic Sans MS"/>
              </a:rPr>
              <a:t>HCal</a:t>
            </a:r>
            <a:r>
              <a:rPr lang="en-US" sz="1400" dirty="0" smtClean="0">
                <a:solidFill>
                  <a:srgbClr val="008000"/>
                </a:solidFill>
                <a:latin typeface="Comic Sans MS"/>
                <a:cs typeface="Comic Sans MS"/>
              </a:rPr>
              <a:t>:</a:t>
            </a:r>
            <a:endParaRPr lang="en-US" sz="1400" dirty="0">
              <a:solidFill>
                <a:srgbClr val="008000"/>
              </a:solidFill>
              <a:latin typeface="Comic Sans MS"/>
              <a:cs typeface="Comic Sans MS"/>
            </a:endParaRP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  <a:buFont typeface="Wingdings" charset="0"/>
              <a:buChar char="n"/>
            </a:pPr>
            <a:r>
              <a:rPr lang="en-US" sz="1400" dirty="0" smtClean="0">
                <a:latin typeface="Comic Sans MS"/>
                <a:cs typeface="Comic Sans MS"/>
              </a:rPr>
              <a:t> compensated sampling calorimeter </a:t>
            </a:r>
            <a:r>
              <a:rPr lang="en-US" sz="1400" dirty="0" err="1" smtClean="0">
                <a:latin typeface="Comic Sans MS"/>
                <a:cs typeface="Comic Sans MS"/>
              </a:rPr>
              <a:t>Pb</a:t>
            </a:r>
            <a:r>
              <a:rPr lang="en-US" sz="1400" dirty="0" smtClean="0">
                <a:latin typeface="Comic Sans MS"/>
                <a:cs typeface="Comic Sans MS"/>
              </a:rPr>
              <a:t>/</a:t>
            </a:r>
            <a:r>
              <a:rPr lang="en-US" sz="1400" dirty="0" err="1" smtClean="0">
                <a:latin typeface="Comic Sans MS"/>
                <a:cs typeface="Comic Sans MS"/>
              </a:rPr>
              <a:t>Sc</a:t>
            </a:r>
            <a:r>
              <a:rPr lang="en-US" sz="1400" dirty="0" smtClean="0">
                <a:latin typeface="Comic Sans MS"/>
                <a:cs typeface="Comic Sans MS"/>
              </a:rPr>
              <a:t> a la ZEUS</a:t>
            </a: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  <a:buFont typeface="Wingdings" charset="0"/>
              <a:buChar char="n"/>
            </a:pPr>
            <a:r>
              <a:rPr lang="en-US" sz="1400" dirty="0">
                <a:latin typeface="Comic Sans MS"/>
                <a:cs typeface="Comic Sans MS"/>
              </a:rPr>
              <a:t> </a:t>
            </a:r>
            <a:r>
              <a:rPr lang="en-US" sz="1400" dirty="0" smtClean="0">
                <a:latin typeface="Comic Sans MS"/>
                <a:cs typeface="Comic Sans MS"/>
              </a:rPr>
              <a:t>64 stacks (10cmx10cm) </a:t>
            </a:r>
            <a:r>
              <a:rPr lang="en-US" sz="1400" dirty="0" smtClean="0">
                <a:latin typeface="Comic Sans MS"/>
                <a:cs typeface="Comic Sans MS"/>
                <a:sym typeface="Wingdings"/>
              </a:rPr>
              <a:t> 4 interaction length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0" indent="0" eaLnBrk="1" hangingPunct="1">
              <a:spcBef>
                <a:spcPct val="20000"/>
              </a:spcBef>
              <a:buClr>
                <a:srgbClr val="0000FF"/>
              </a:buClr>
              <a:buSzPct val="60000"/>
            </a:pPr>
            <a:endParaRPr lang="en-US" sz="1400" dirty="0" smtClean="0">
              <a:solidFill>
                <a:schemeClr val="tx1"/>
              </a:solidFill>
              <a:latin typeface="Comic Sans MS"/>
              <a:cs typeface="Comic Sans MS"/>
            </a:endParaRPr>
          </a:p>
          <a:p>
            <a:pPr marL="0" indent="0" eaLnBrk="1" hangingPunct="1">
              <a:spcBef>
                <a:spcPts val="0"/>
              </a:spcBef>
              <a:buClr>
                <a:srgbClr val="0000FF"/>
              </a:buClr>
              <a:buSzPct val="60000"/>
            </a:pPr>
            <a:endParaRPr lang="en-US" sz="1400" dirty="0">
              <a:solidFill>
                <a:schemeClr val="tx1"/>
              </a:solidFill>
              <a:latin typeface="Comic Sans MS"/>
              <a:cs typeface="Comic Sans M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504440" y="4472091"/>
            <a:ext cx="999704" cy="691518"/>
            <a:chOff x="5604932" y="2214878"/>
            <a:chExt cx="999704" cy="6915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3561" y="2245361"/>
              <a:ext cx="981075" cy="661035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604932" y="2214878"/>
              <a:ext cx="41549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 err="1" smtClean="0">
                  <a:solidFill>
                    <a:schemeClr val="bg1"/>
                  </a:solidFill>
                </a:rPr>
                <a:t>HCal</a:t>
              </a:r>
              <a:endParaRPr lang="en-US" sz="800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496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0" y="4814606"/>
            <a:ext cx="471125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                  &gt; 60% important to </a:t>
            </a:r>
          </a:p>
          <a:p>
            <a:endParaRPr lang="en-US" sz="1000" dirty="0"/>
          </a:p>
          <a:p>
            <a:r>
              <a:rPr lang="en-US" dirty="0" smtClean="0"/>
              <a:t>unfold measured quantities to Born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Resolution in Kinematics variables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" t="1767" r="2014" b="3067"/>
          <a:stretch/>
        </p:blipFill>
        <p:spPr bwMode="auto">
          <a:xfrm>
            <a:off x="-6" y="846672"/>
            <a:ext cx="4832609" cy="38288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3132" y="548175"/>
            <a:ext cx="4318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electron method: 15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r>
              <a:rPr lang="en-US" dirty="0" smtClean="0">
                <a:solidFill>
                  <a:srgbClr val="0000FF"/>
                </a:solidFill>
              </a:rPr>
              <a:t> x 250 </a:t>
            </a:r>
            <a:r>
              <a:rPr lang="en-US" dirty="0" err="1" smtClean="0">
                <a:solidFill>
                  <a:srgbClr val="0000FF"/>
                </a:solidFill>
              </a:rPr>
              <a:t>GeV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2576964"/>
              </p:ext>
            </p:extLst>
          </p:nvPr>
        </p:nvGraphicFramePr>
        <p:xfrm>
          <a:off x="593107" y="4770445"/>
          <a:ext cx="1823756" cy="5210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3502" name="Equation" r:id="rId4" imgW="1511300" imgH="431800" progId="Equation.DSMT4">
                  <p:embed/>
                </p:oleObj>
              </mc:Choice>
              <mc:Fallback>
                <p:oleObj name="Equation" r:id="rId4" imgW="1511300" imgH="431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3107" y="4770445"/>
                        <a:ext cx="1823756" cy="5210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3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49440" y="4662223"/>
            <a:ext cx="2194560" cy="2194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5113" y="4660339"/>
            <a:ext cx="2194560" cy="219456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924334" y="4195346"/>
            <a:ext cx="22032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PID: E/p</a:t>
            </a:r>
            <a:endParaRPr lang="en-US" dirty="0"/>
          </a:p>
        </p:txBody>
      </p:sp>
      <p:pic>
        <p:nvPicPr>
          <p:cNvPr id="17" name="Picture 1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40089" y="988746"/>
            <a:ext cx="2617470" cy="20935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/>
          <p:cNvSpPr txBox="1"/>
          <p:nvPr/>
        </p:nvSpPr>
        <p:spPr>
          <a:xfrm>
            <a:off x="5534228" y="627576"/>
            <a:ext cx="327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Hadron PID: forward RICH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602346" y="3035824"/>
            <a:ext cx="30251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p-resolution critical for RICH performance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400" dirty="0" smtClean="0">
                <a:sym typeface="Wingdings"/>
              </a:rPr>
              <a:t>no photon detector resolution</a:t>
            </a:r>
            <a:endParaRPr lang="en-US" sz="1400" dirty="0"/>
          </a:p>
        </p:txBody>
      </p:sp>
      <p:sp>
        <p:nvSpPr>
          <p:cNvPr id="21" name="TextBox 20"/>
          <p:cNvSpPr txBox="1"/>
          <p:nvPr/>
        </p:nvSpPr>
        <p:spPr>
          <a:xfrm>
            <a:off x="440266" y="956733"/>
            <a:ext cx="2697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853267" y="973667"/>
            <a:ext cx="275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x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23333" y="2929467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Q</a:t>
            </a:r>
            <a:r>
              <a:rPr lang="en-US" sz="1200" baseline="30000" dirty="0" smtClean="0"/>
              <a:t>2</a:t>
            </a:r>
            <a:endParaRPr lang="en-US" sz="1200" baseline="30000" dirty="0"/>
          </a:p>
        </p:txBody>
      </p:sp>
      <p:cxnSp>
        <p:nvCxnSpPr>
          <p:cNvPr id="25" name="Straight Connector 24"/>
          <p:cNvCxnSpPr/>
          <p:nvPr/>
        </p:nvCxnSpPr>
        <p:spPr bwMode="auto">
          <a:xfrm flipV="1">
            <a:off x="2785533" y="2844800"/>
            <a:ext cx="1143000" cy="1456267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3505200" y="3302000"/>
            <a:ext cx="838200" cy="10668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513666" y="3200403"/>
            <a:ext cx="54373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y=0.95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 bwMode="auto">
          <a:xfrm>
            <a:off x="3090333" y="3191933"/>
            <a:ext cx="389467" cy="169334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699932" y="3962403"/>
            <a:ext cx="5363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</a:rPr>
              <a:t>y=0.01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73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Possible Schedule To Realize </a:t>
            </a:r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45</a:t>
            </a:fld>
            <a:endParaRPr lang="en-US"/>
          </a:p>
        </p:txBody>
      </p:sp>
      <p:pic>
        <p:nvPicPr>
          <p:cNvPr id="7" name="Picture 6" descr="RHIC-eRHIC schedule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t="10742" r="9419" b="52777"/>
          <a:stretch/>
        </p:blipFill>
        <p:spPr>
          <a:xfrm>
            <a:off x="1" y="1310217"/>
            <a:ext cx="9197412" cy="296545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95302" y="8468"/>
            <a:ext cx="9664700" cy="609264"/>
          </a:xfrm>
        </p:spPr>
        <p:txBody>
          <a:bodyPr/>
          <a:lstStyle/>
          <a:p>
            <a:r>
              <a:rPr lang="en-US" sz="2000" dirty="0" smtClean="0"/>
              <a:t>What will we learn about 2d+1 structure of the proton</a:t>
            </a: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8" name="Picture 7" descr="plotGPDHse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990600"/>
            <a:ext cx="3657600" cy="243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9" name="Picture 8" descr="plotGPDHG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3657600" cy="243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10" name="Picture 9" descr="plotGPDEsea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492500"/>
            <a:ext cx="3657600" cy="2438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1" name="TextBox 10"/>
          <p:cNvSpPr txBox="1"/>
          <p:nvPr/>
        </p:nvSpPr>
        <p:spPr>
          <a:xfrm>
            <a:off x="38100" y="646668"/>
            <a:ext cx="4782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as function of t, x and Q</a:t>
            </a:r>
            <a:r>
              <a:rPr lang="en-US" b="1" baseline="30000" dirty="0" smtClean="0">
                <a:latin typeface="Comic Sans MS"/>
                <a:cs typeface="Comic Sans MS"/>
              </a:rPr>
              <a:t>2</a:t>
            </a:r>
            <a:endParaRPr lang="en-US" b="1" baseline="300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100" y="646668"/>
            <a:ext cx="22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1d+1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682223"/>
            <a:ext cx="6457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Comic Sans MS"/>
                <a:cs typeface="Comic Sans MS"/>
              </a:rPr>
              <a:t>GPD H and E 2d+1 structure for sea-quarks and gluons</a:t>
            </a:r>
            <a:endParaRPr lang="en-US" b="1" dirty="0">
              <a:latin typeface="Comic Sans MS"/>
              <a:cs typeface="Comic Sans M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9979" y="3859695"/>
            <a:ext cx="38576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A global fit over all </a:t>
            </a:r>
            <a:r>
              <a:rPr lang="en-US" sz="1400" dirty="0" smtClean="0"/>
              <a:t>pseudo</a:t>
            </a:r>
            <a:r>
              <a:rPr lang="en-US" sz="1400" b="1" dirty="0" smtClean="0"/>
              <a:t> data was done, based on the GPDs-based model:</a:t>
            </a:r>
          </a:p>
          <a:p>
            <a:pPr marL="228600" indent="-228600"/>
            <a:r>
              <a:rPr lang="en-US" sz="1400" b="1" dirty="0" smtClean="0"/>
              <a:t>   </a:t>
            </a:r>
            <a:r>
              <a:rPr lang="en-US" sz="1400" b="1" dirty="0" smtClean="0">
                <a:solidFill>
                  <a:srgbClr val="0000FF"/>
                </a:solidFill>
              </a:rPr>
              <a:t>[K. </a:t>
            </a:r>
            <a:r>
              <a:rPr lang="en-US" sz="1400" b="1" dirty="0" err="1" smtClean="0">
                <a:solidFill>
                  <a:srgbClr val="0000FF"/>
                </a:solidFill>
              </a:rPr>
              <a:t>Kumerički</a:t>
            </a:r>
            <a:r>
              <a:rPr lang="en-US" sz="1400" b="1" dirty="0" smtClean="0">
                <a:solidFill>
                  <a:srgbClr val="0000FF"/>
                </a:solidFill>
              </a:rPr>
              <a:t>, D </a:t>
            </a:r>
            <a:r>
              <a:rPr lang="en-US" sz="1400" b="1" dirty="0" err="1" smtClean="0">
                <a:solidFill>
                  <a:srgbClr val="0000FF"/>
                </a:solidFill>
              </a:rPr>
              <a:t>Müller</a:t>
            </a:r>
            <a:r>
              <a:rPr lang="en-US" sz="1400" b="1" dirty="0" smtClean="0">
                <a:solidFill>
                  <a:srgbClr val="0000FF"/>
                </a:solidFill>
              </a:rPr>
              <a:t>, K. </a:t>
            </a:r>
            <a:r>
              <a:rPr lang="en-US" sz="1400" b="1" dirty="0" err="1" smtClean="0">
                <a:solidFill>
                  <a:srgbClr val="0000FF"/>
                </a:solidFill>
              </a:rPr>
              <a:t>Passek-Kumerički</a:t>
            </a:r>
            <a:r>
              <a:rPr lang="en-US" sz="1400" b="1" dirty="0" smtClean="0">
                <a:solidFill>
                  <a:srgbClr val="0000FF"/>
                </a:solidFill>
              </a:rPr>
              <a:t> 2007]</a:t>
            </a:r>
          </a:p>
          <a:p>
            <a:pPr marL="228600" indent="-228600"/>
            <a:endParaRPr lang="en-US" sz="1400" b="1" dirty="0" smtClean="0">
              <a:solidFill>
                <a:srgbClr val="0000FF"/>
              </a:solidFill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Known values </a:t>
            </a:r>
            <a:r>
              <a:rPr lang="en-US" sz="1400" b="1" i="1" dirty="0" smtClean="0"/>
              <a:t>q(x)</a:t>
            </a:r>
            <a:r>
              <a:rPr lang="en-US" sz="1400" b="1" dirty="0" smtClean="0"/>
              <a:t>, </a:t>
            </a:r>
            <a:r>
              <a:rPr lang="en-US" sz="1400" b="1" i="1" dirty="0" smtClean="0"/>
              <a:t>g(x)</a:t>
            </a:r>
            <a:r>
              <a:rPr lang="en-US" sz="1400" b="1" dirty="0" smtClean="0"/>
              <a:t> are assumed for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q</a:t>
            </a:r>
            <a:r>
              <a:rPr lang="en-US" sz="1400" b="1" i="1" dirty="0" smtClean="0"/>
              <a:t>, H</a:t>
            </a:r>
            <a:r>
              <a:rPr lang="en-US" sz="1400" b="1" i="1" baseline="30000" dirty="0" smtClean="0"/>
              <a:t>g </a:t>
            </a:r>
            <a:r>
              <a:rPr lang="en-US" sz="1400" b="1" dirty="0" smtClean="0"/>
              <a:t>(at </a:t>
            </a:r>
            <a:r>
              <a:rPr lang="en-US" sz="1400" b="1" dirty="0" smtClean="0">
                <a:latin typeface="Symbol" charset="2"/>
                <a:cs typeface="Symbol" charset="2"/>
              </a:rPr>
              <a:t>x</a:t>
            </a:r>
            <a:r>
              <a:rPr lang="en-US" sz="1400" b="1" dirty="0" smtClean="0"/>
              <a:t>=0, t=0 forward limits </a:t>
            </a:r>
            <a:r>
              <a:rPr lang="en-US" sz="1400" b="1" i="1" dirty="0" err="1" smtClean="0"/>
              <a:t>E</a:t>
            </a:r>
            <a:r>
              <a:rPr lang="en-US" sz="1400" b="1" i="1" baseline="30000" dirty="0" err="1" smtClean="0"/>
              <a:t>q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E</a:t>
            </a:r>
            <a:r>
              <a:rPr lang="en-US" sz="1400" b="1" i="1" baseline="30000" dirty="0" err="1" smtClean="0"/>
              <a:t>g</a:t>
            </a:r>
            <a:r>
              <a:rPr lang="en-US" sz="1400" b="1" i="1" baseline="30000" dirty="0" smtClean="0"/>
              <a:t> </a:t>
            </a:r>
            <a:r>
              <a:rPr lang="en-US" sz="1400" b="1" baseline="30000" dirty="0" smtClean="0"/>
              <a:t> </a:t>
            </a:r>
            <a:r>
              <a:rPr lang="en-US" sz="1400" b="1" dirty="0" smtClean="0"/>
              <a:t>are unknown)</a:t>
            </a:r>
          </a:p>
          <a:p>
            <a:pPr marL="228600" indent="-228600"/>
            <a:endParaRPr lang="en-US" sz="1400" b="1" dirty="0" smtClean="0"/>
          </a:p>
          <a:p>
            <a:pPr marL="228600" indent="-228600">
              <a:buFont typeface="Wingdings" charset="2"/>
              <a:buChar char="Ø"/>
            </a:pPr>
            <a:r>
              <a:rPr lang="en-US" sz="1400" b="1" dirty="0" smtClean="0"/>
              <a:t>Excellent reconstruction of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sea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H</a:t>
            </a:r>
            <a:r>
              <a:rPr lang="en-US" sz="1400" b="1" i="1" baseline="30000" dirty="0" err="1" smtClean="0"/>
              <a:t>sea</a:t>
            </a:r>
            <a:r>
              <a:rPr lang="en-US" sz="1400" b="1" i="1" baseline="30000" dirty="0" smtClean="0"/>
              <a:t> </a:t>
            </a:r>
            <a:r>
              <a:rPr lang="en-US" sz="1400" b="1" baseline="30000" dirty="0" smtClean="0"/>
              <a:t> </a:t>
            </a:r>
            <a:r>
              <a:rPr lang="en-US" sz="1400" b="1" dirty="0" smtClean="0"/>
              <a:t>and good reconstruction of </a:t>
            </a:r>
            <a:r>
              <a:rPr lang="en-US" sz="1400" b="1" i="1" dirty="0" smtClean="0"/>
              <a:t>H</a:t>
            </a:r>
            <a:r>
              <a:rPr lang="en-US" sz="1400" b="1" i="1" baseline="30000" dirty="0" smtClean="0"/>
              <a:t>g</a:t>
            </a:r>
            <a:r>
              <a:rPr lang="en-US" sz="1400" b="1" i="1" dirty="0" smtClean="0"/>
              <a:t> </a:t>
            </a:r>
            <a:r>
              <a:rPr lang="en-US" sz="1400" b="1" dirty="0" smtClean="0"/>
              <a:t>(from </a:t>
            </a:r>
            <a:r>
              <a:rPr lang="en-US" sz="1400" b="1" i="1" dirty="0" err="1" smtClean="0"/>
              <a:t>dσ/dt</a:t>
            </a:r>
            <a:r>
              <a:rPr lang="en-US" sz="1400" b="1" dirty="0" smtClean="0"/>
              <a:t>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grpSp>
        <p:nvGrpSpPr>
          <p:cNvPr id="18" name="Group 17"/>
          <p:cNvGrpSpPr/>
          <p:nvPr/>
        </p:nvGrpSpPr>
        <p:grpSpPr>
          <a:xfrm>
            <a:off x="0" y="1092198"/>
            <a:ext cx="9144000" cy="4587489"/>
            <a:chOff x="0" y="1092198"/>
            <a:chExt cx="9144000" cy="45874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3248"/>
            <a:stretch/>
          </p:blipFill>
          <p:spPr>
            <a:xfrm>
              <a:off x="0" y="1092198"/>
              <a:ext cx="9144000" cy="458748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402167" y="4074583"/>
              <a:ext cx="7323666" cy="2116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1608667" y="2857500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4057650" y="2840567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5466" y="2887134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3" name="TextBox 22"/>
          <p:cNvSpPr txBox="1"/>
          <p:nvPr/>
        </p:nvSpPr>
        <p:spPr>
          <a:xfrm>
            <a:off x="6593417" y="652542"/>
            <a:ext cx="2550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u="sng" dirty="0">
                <a:hlinkClick r:id="rId6"/>
              </a:rPr>
              <a:t>arXiv:1304.0077</a:t>
            </a:r>
            <a:endParaRPr lang="en-US" sz="1600" dirty="0">
              <a:latin typeface="Comic Sans MS"/>
              <a:cs typeface="Comic Sans M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4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6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Imaging in </a:t>
            </a:r>
            <a:r>
              <a:rPr lang="en-US" cap="none" dirty="0" err="1" smtClean="0"/>
              <a:t>e</a:t>
            </a:r>
            <a:r>
              <a:rPr lang="en-US" dirty="0" err="1" smtClean="0"/>
              <a:t>A</a:t>
            </a:r>
            <a:r>
              <a:rPr lang="en-US" dirty="0" smtClean="0"/>
              <a:t>: Diffraction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43572"/>
            <a:ext cx="3606800" cy="396240"/>
          </a:xfrm>
        </p:spPr>
        <p:txBody>
          <a:bodyPr/>
          <a:lstStyle/>
          <a:p>
            <a:r>
              <a:rPr lang="en-US" sz="1800" dirty="0" smtClean="0"/>
              <a:t>Hard diffraction at small x</a:t>
            </a:r>
            <a:endParaRPr lang="en-US" sz="1800" dirty="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7117810" y="510646"/>
            <a:ext cx="2011375" cy="1785936"/>
            <a:chOff x="5490109" y="537631"/>
            <a:chExt cx="2299224" cy="2041522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428"/>
            <a:stretch/>
          </p:blipFill>
          <p:spPr bwMode="auto">
            <a:xfrm>
              <a:off x="5490109" y="537631"/>
              <a:ext cx="2267480" cy="2041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" name="Rectangle 9"/>
            <p:cNvSpPr/>
            <p:nvPr/>
          </p:nvSpPr>
          <p:spPr bwMode="auto">
            <a:xfrm>
              <a:off x="7355417" y="2201333"/>
              <a:ext cx="433916" cy="2010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211398" y="1045197"/>
            <a:ext cx="5010510" cy="3323987"/>
            <a:chOff x="3556000" y="759440"/>
            <a:chExt cx="5010510" cy="3323987"/>
          </a:xfrm>
        </p:grpSpPr>
        <p:sp>
          <p:nvSpPr>
            <p:cNvPr id="12" name="TextBox 11"/>
            <p:cNvSpPr txBox="1"/>
            <p:nvPr/>
          </p:nvSpPr>
          <p:spPr>
            <a:xfrm>
              <a:off x="3556000" y="759440"/>
              <a:ext cx="4673074" cy="33239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FF"/>
                </a:buClr>
              </a:pPr>
              <a:r>
                <a:rPr lang="en-US" sz="1400" dirty="0" smtClean="0">
                  <a:solidFill>
                    <a:srgbClr val="0000FF"/>
                  </a:solidFill>
                </a:rPr>
                <a:t>Why is diffraction so important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Sensitive to </a:t>
              </a:r>
              <a:r>
                <a:rPr lang="en-US" sz="1400" dirty="0" smtClean="0">
                  <a:solidFill>
                    <a:srgbClr val="0000FF"/>
                  </a:solidFill>
                </a:rPr>
                <a:t>spatial</a:t>
              </a:r>
              <a:r>
                <a:rPr lang="en-US" sz="1400" dirty="0" smtClean="0"/>
                <a:t> gluon distribution </a:t>
              </a:r>
            </a:p>
            <a:p>
              <a:pPr>
                <a:buClr>
                  <a:srgbClr val="0000FF"/>
                </a:buClr>
              </a:pPr>
              <a:r>
                <a:rPr lang="en-US" sz="1400" dirty="0"/>
                <a:t> </a:t>
              </a:r>
              <a:r>
                <a:rPr lang="en-US" sz="1400" dirty="0" smtClean="0"/>
                <a:t>   (t </a:t>
              </a:r>
              <a:r>
                <a:rPr lang="en-US" sz="1400" dirty="0" smtClean="0">
                  <a:sym typeface="Wingdings"/>
                </a:rPr>
                <a:t> </a:t>
              </a:r>
              <a:r>
                <a:rPr lang="en-US" sz="1400" dirty="0" err="1" smtClean="0">
                  <a:sym typeface="Wingdings"/>
                </a:rPr>
                <a:t>b</a:t>
              </a:r>
              <a:r>
                <a:rPr lang="en-US" sz="1400" baseline="-25000" dirty="0" err="1" smtClean="0">
                  <a:sym typeface="Wingdings"/>
                </a:rPr>
                <a:t>T</a:t>
              </a:r>
              <a:r>
                <a:rPr lang="en-US" sz="1400" dirty="0" smtClean="0">
                  <a:sym typeface="Wingdings"/>
                </a:rPr>
                <a:t>)</a:t>
              </a:r>
              <a:endParaRPr lang="en-US" sz="1400" dirty="0" smtClean="0"/>
            </a:p>
            <a:p>
              <a:endParaRPr lang="en-US" sz="1400" dirty="0"/>
            </a:p>
            <a:p>
              <a:endParaRPr lang="en-US" sz="1400" dirty="0" smtClean="0"/>
            </a:p>
            <a:p>
              <a:endParaRPr lang="en-US" sz="1400" dirty="0" smtClean="0"/>
            </a:p>
            <a:p>
              <a:pPr marL="742950" lvl="1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Hot topic:</a:t>
              </a:r>
            </a:p>
            <a:p>
              <a:pPr marL="1200150" lvl="2" indent="-285750">
                <a:buClr>
                  <a:srgbClr val="0000FF"/>
                </a:buClr>
                <a:buFont typeface="Wingdings" charset="2"/>
                <a:buChar char="Ø"/>
              </a:pPr>
              <a:r>
                <a:rPr lang="en-US" sz="1400" dirty="0" smtClean="0"/>
                <a:t>Lumpiness?</a:t>
              </a:r>
            </a:p>
            <a:p>
              <a:pPr marL="1200150" lvl="2" indent="-285750">
                <a:buClr>
                  <a:srgbClr val="0000FF"/>
                </a:buClr>
                <a:buFont typeface="Wingdings" charset="2"/>
                <a:buChar char="Ø"/>
              </a:pPr>
              <a:r>
                <a:rPr lang="en-US" sz="1400" dirty="0" smtClean="0"/>
                <a:t>Just </a:t>
              </a:r>
              <a:r>
                <a:rPr lang="en-US" sz="1400" dirty="0" err="1" smtClean="0"/>
                <a:t>Wood-Saxon+nucleon</a:t>
              </a:r>
              <a:r>
                <a:rPr lang="en-US" sz="1400" dirty="0" smtClean="0"/>
                <a:t> g(</a:t>
              </a:r>
              <a:r>
                <a:rPr lang="en-US" sz="1400" dirty="0" err="1" smtClean="0"/>
                <a:t>b</a:t>
              </a:r>
              <a:r>
                <a:rPr lang="en-US" sz="1400" baseline="-25000" dirty="0" err="1" smtClean="0"/>
                <a:t>T</a:t>
              </a:r>
              <a:r>
                <a:rPr lang="en-US" sz="1400" dirty="0" smtClean="0"/>
                <a:t>)</a:t>
              </a:r>
            </a:p>
            <a:p>
              <a:pPr marL="628650" lvl="3" indent="-171450">
                <a:spcBef>
                  <a:spcPts val="0"/>
                </a:spcBef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>
                  <a:latin typeface="Comic Sans MS"/>
                  <a:cs typeface="Comic Sans MS"/>
                </a:rPr>
                <a:t> coherent </a:t>
              </a:r>
              <a:r>
                <a:rPr lang="en-US" sz="1400" dirty="0">
                  <a:latin typeface="Comic Sans MS"/>
                  <a:cs typeface="Comic Sans MS"/>
                </a:rPr>
                <a:t>part probes </a:t>
              </a:r>
              <a:r>
                <a:rPr lang="ja-JP" altLang="en-US" sz="1400" dirty="0">
                  <a:latin typeface="Comic Sans MS"/>
                  <a:cs typeface="Comic Sans MS"/>
                </a:rPr>
                <a:t>“</a:t>
              </a:r>
              <a:r>
                <a:rPr lang="en-US" sz="1400" dirty="0">
                  <a:latin typeface="Comic Sans MS"/>
                  <a:cs typeface="Comic Sans MS"/>
                </a:rPr>
                <a:t>shape of black disc</a:t>
              </a:r>
              <a:r>
                <a:rPr lang="ja-JP" altLang="en-US" sz="1400" dirty="0">
                  <a:latin typeface="Comic Sans MS"/>
                  <a:cs typeface="Comic Sans MS"/>
                </a:rPr>
                <a:t>”</a:t>
              </a:r>
              <a:endParaRPr lang="en-US" sz="1400" dirty="0">
                <a:latin typeface="Comic Sans MS"/>
                <a:cs typeface="Comic Sans MS"/>
              </a:endParaRPr>
            </a:p>
            <a:p>
              <a:pPr marL="628650" lvl="3" indent="-171450">
                <a:spcBef>
                  <a:spcPts val="0"/>
                </a:spcBef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>
                  <a:latin typeface="Comic Sans MS"/>
                  <a:cs typeface="Comic Sans MS"/>
                </a:rPr>
                <a:t> incoherent </a:t>
              </a:r>
              <a:r>
                <a:rPr lang="en-US" sz="1400" dirty="0">
                  <a:latin typeface="Comic Sans MS"/>
                  <a:cs typeface="Comic Sans MS"/>
                </a:rPr>
                <a:t>part </a:t>
              </a:r>
              <a:r>
                <a:rPr lang="en-US" sz="1400" dirty="0" smtClean="0">
                  <a:latin typeface="Comic Sans MS"/>
                  <a:cs typeface="Comic Sans MS"/>
                </a:rPr>
                <a:t>(large </a:t>
              </a:r>
              <a:r>
                <a:rPr lang="en-US" sz="1400" dirty="0">
                  <a:latin typeface="Comic Sans MS"/>
                  <a:cs typeface="Comic Sans MS"/>
                  <a:sym typeface="Arial Italic" charset="0"/>
                </a:rPr>
                <a:t>t</a:t>
              </a:r>
              <a:r>
                <a:rPr lang="en-US" sz="1400" dirty="0">
                  <a:latin typeface="Comic Sans MS"/>
                  <a:cs typeface="Comic Sans MS"/>
                </a:rPr>
                <a:t>) </a:t>
              </a:r>
              <a:endParaRPr lang="en-US" sz="1400" dirty="0" smtClean="0">
                <a:latin typeface="Comic Sans MS"/>
                <a:cs typeface="Comic Sans MS"/>
              </a:endParaRPr>
            </a:p>
            <a:p>
              <a:pPr marL="457200" lvl="3">
                <a:spcBef>
                  <a:spcPts val="0"/>
                </a:spcBef>
                <a:buClr>
                  <a:srgbClr val="0000FF"/>
                </a:buClr>
              </a:pPr>
              <a:r>
                <a:rPr lang="en-US" sz="1400" dirty="0">
                  <a:latin typeface="Comic Sans MS"/>
                  <a:cs typeface="Comic Sans MS"/>
                </a:rPr>
                <a:t> </a:t>
              </a:r>
              <a:r>
                <a:rPr lang="en-US" sz="1400" dirty="0" smtClean="0">
                  <a:latin typeface="Comic Sans MS"/>
                  <a:cs typeface="Comic Sans MS"/>
                </a:rPr>
                <a:t>  sensitive </a:t>
              </a:r>
              <a:r>
                <a:rPr lang="en-US" sz="1400" dirty="0">
                  <a:latin typeface="Comic Sans MS"/>
                  <a:cs typeface="Comic Sans MS"/>
                </a:rPr>
                <a:t>to </a:t>
              </a:r>
              <a:r>
                <a:rPr lang="ja-JP" altLang="en-US" sz="1400" dirty="0" smtClean="0">
                  <a:latin typeface="Comic Sans MS"/>
                  <a:cs typeface="Comic Sans MS"/>
                </a:rPr>
                <a:t>“</a:t>
              </a:r>
              <a:r>
                <a:rPr lang="en-US" sz="1400" dirty="0">
                  <a:latin typeface="Comic Sans MS"/>
                  <a:cs typeface="Comic Sans MS"/>
                </a:rPr>
                <a:t>lumpiness</a:t>
              </a:r>
              <a:r>
                <a:rPr lang="ja-JP" altLang="en-US" sz="1400" dirty="0">
                  <a:latin typeface="Comic Sans MS"/>
                  <a:cs typeface="Comic Sans MS"/>
                </a:rPr>
                <a:t>”</a:t>
              </a:r>
              <a:r>
                <a:rPr lang="en-US" sz="1400" dirty="0">
                  <a:latin typeface="Comic Sans MS"/>
                  <a:cs typeface="Comic Sans MS"/>
                </a:rPr>
                <a:t> of the source </a:t>
              </a:r>
              <a:endParaRPr lang="en-US" sz="1400" dirty="0" smtClean="0">
                <a:latin typeface="Comic Sans MS"/>
                <a:cs typeface="Comic Sans MS"/>
              </a:endParaRPr>
            </a:p>
            <a:p>
              <a:pPr marL="457200" lvl="3">
                <a:spcBef>
                  <a:spcPts val="0"/>
                </a:spcBef>
                <a:buClr>
                  <a:srgbClr val="0000FF"/>
                </a:buClr>
              </a:pPr>
              <a:r>
                <a:rPr lang="en-US" sz="1400" dirty="0">
                  <a:latin typeface="Comic Sans MS"/>
                  <a:cs typeface="Comic Sans MS"/>
                </a:rPr>
                <a:t> </a:t>
              </a:r>
              <a:r>
                <a:rPr lang="en-US" sz="1400" dirty="0" smtClean="0">
                  <a:latin typeface="Comic Sans MS"/>
                  <a:cs typeface="Comic Sans MS"/>
                </a:rPr>
                <a:t>  (</a:t>
              </a:r>
              <a:r>
                <a:rPr lang="en-US" sz="1400" dirty="0">
                  <a:latin typeface="Comic Sans MS"/>
                  <a:cs typeface="Comic Sans MS"/>
                </a:rPr>
                <a:t>fluctuations, hot spots, ...) 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 smtClean="0"/>
                <a:t>VM: Sensitive </a:t>
              </a:r>
              <a:r>
                <a:rPr lang="en-US" sz="1400" dirty="0"/>
                <a:t>to gluon momentum distributions</a:t>
              </a:r>
            </a:p>
            <a:p>
              <a:pPr marL="742950" lvl="1" indent="-285750">
                <a:buClr>
                  <a:srgbClr val="0000FF"/>
                </a:buClr>
                <a:buFont typeface="Wingdings" charset="2"/>
                <a:buChar char="Ø"/>
              </a:pPr>
              <a:r>
                <a:rPr lang="en-US" sz="1400" dirty="0">
                  <a:latin typeface="Symbol" charset="2"/>
                  <a:cs typeface="Symbol" charset="2"/>
                </a:rPr>
                <a:t>s</a:t>
              </a:r>
              <a:r>
                <a:rPr lang="en-US" sz="1400" dirty="0"/>
                <a:t> ~ g(x,Q</a:t>
              </a:r>
              <a:r>
                <a:rPr lang="en-US" sz="1400" baseline="30000" dirty="0"/>
                <a:t>2</a:t>
              </a:r>
              <a:r>
                <a:rPr lang="en-US" sz="1400" dirty="0"/>
                <a:t>)</a:t>
              </a:r>
              <a:r>
                <a:rPr lang="en-US" sz="1400" baseline="30000" dirty="0">
                  <a:solidFill>
                    <a:srgbClr val="FF29FE"/>
                  </a:solidFill>
                </a:rPr>
                <a:t>2</a:t>
              </a:r>
              <a:r>
                <a:rPr lang="en-US" sz="1400" dirty="0"/>
                <a:t> </a:t>
              </a: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17926218"/>
                </p:ext>
              </p:extLst>
            </p:nvPr>
          </p:nvGraphicFramePr>
          <p:xfrm>
            <a:off x="3962828" y="1474041"/>
            <a:ext cx="2882900" cy="5207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2704" name="Equation" r:id="rId4" imgW="2882900" imgH="520700" progId="Equation.DSMT4">
                    <p:embed/>
                  </p:oleObj>
                </mc:Choice>
                <mc:Fallback>
                  <p:oleObj name="Equation" r:id="rId4" imgW="2882900" imgH="5207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3962828" y="1474041"/>
                          <a:ext cx="2882900" cy="5207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Rectangle 8"/>
            <p:cNvSpPr>
              <a:spLocks/>
            </p:cNvSpPr>
            <p:nvPr/>
          </p:nvSpPr>
          <p:spPr bwMode="auto">
            <a:xfrm>
              <a:off x="6385110" y="2028606"/>
              <a:ext cx="2181400" cy="153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/>
              <a:r>
                <a:rPr lang="en-US" sz="10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t =  Δ</a:t>
              </a:r>
              <a:r>
                <a:rPr lang="en-US" sz="1000" baseline="320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2</a:t>
              </a:r>
              <a:r>
                <a:rPr lang="en-US" sz="10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/(1-x) ≈ Δ</a:t>
              </a:r>
              <a:r>
                <a:rPr lang="en-US" sz="1000" baseline="320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2</a:t>
              </a:r>
              <a:r>
                <a:rPr lang="en-US" sz="1000" dirty="0">
                  <a:solidFill>
                    <a:schemeClr val="tx1"/>
                  </a:solidFill>
                  <a:latin typeface="Comic Sans MS"/>
                  <a:ea typeface="ＭＳ Ｐゴシック" charset="0"/>
                  <a:cs typeface="Comic Sans MS"/>
                  <a:sym typeface="Arial" charset="0"/>
                </a:rPr>
                <a:t>   (for small x)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993640" y="4226560"/>
            <a:ext cx="4069080" cy="2631440"/>
            <a:chOff x="5003800" y="3850640"/>
            <a:chExt cx="4069080" cy="263144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03800" y="4112260"/>
              <a:ext cx="4069080" cy="2369820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357851" y="3850640"/>
              <a:ext cx="371502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0000FF"/>
                  </a:solidFill>
                </a:rPr>
                <a:t>possible Source distribution with </a:t>
              </a:r>
              <a:r>
                <a:rPr lang="en-US" sz="1200" dirty="0" err="1" smtClean="0">
                  <a:solidFill>
                    <a:srgbClr val="0000FF"/>
                  </a:solidFill>
                </a:rPr>
                <a:t>b</a:t>
              </a:r>
              <a:r>
                <a:rPr lang="en-US" sz="1200" baseline="-25000" dirty="0" err="1" smtClean="0">
                  <a:solidFill>
                    <a:srgbClr val="0000FF"/>
                  </a:solidFill>
                </a:rPr>
                <a:t>T</a:t>
              </a:r>
              <a:r>
                <a:rPr lang="en-US" sz="1200" baseline="30000" dirty="0" err="1" smtClean="0">
                  <a:solidFill>
                    <a:srgbClr val="0000FF"/>
                  </a:solidFill>
                </a:rPr>
                <a:t>g</a:t>
              </a:r>
              <a:r>
                <a:rPr lang="en-US" sz="1200" dirty="0" smtClean="0">
                  <a:solidFill>
                    <a:srgbClr val="0000FF"/>
                  </a:solidFill>
                </a:rPr>
                <a:t> = 2 GeV</a:t>
              </a:r>
              <a:r>
                <a:rPr lang="en-US" sz="1200" baseline="30000" dirty="0" smtClean="0">
                  <a:solidFill>
                    <a:srgbClr val="0000FF"/>
                  </a:solidFill>
                </a:rPr>
                <a:t>-2</a:t>
              </a:r>
              <a:r>
                <a:rPr lang="en-US" sz="1200" dirty="0" smtClean="0">
                  <a:solidFill>
                    <a:srgbClr val="0000FF"/>
                  </a:solidFill>
                </a:rPr>
                <a:t> </a:t>
              </a:r>
              <a:endParaRPr lang="en-US" sz="12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2" name="Picture 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959"/>
          <a:stretch/>
        </p:blipFill>
        <p:spPr bwMode="auto">
          <a:xfrm>
            <a:off x="23287" y="1001707"/>
            <a:ext cx="3105384" cy="28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 descr="dsigma_dt_jpsi_phi.eps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14"/>
          <a:stretch/>
        </p:blipFill>
        <p:spPr>
          <a:xfrm>
            <a:off x="43543" y="3857175"/>
            <a:ext cx="3048001" cy="2800338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3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744969" y="2349537"/>
            <a:ext cx="626325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SPIN is one of the fundamental properties of matter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all elementary particles, but the Higgs carry spin</a:t>
            </a:r>
          </a:p>
          <a:p>
            <a:r>
              <a:rPr lang="en-US" dirty="0" smtClean="0">
                <a:solidFill>
                  <a:srgbClr val="00FF00"/>
                </a:solidFill>
              </a:rPr>
              <a:t>Studying Spin revealed many surprises in physics</a:t>
            </a:r>
          </a:p>
          <a:p>
            <a:r>
              <a:rPr lang="en-US" dirty="0" smtClean="0">
                <a:solidFill>
                  <a:srgbClr val="0000FF"/>
                </a:solidFill>
                <a:sym typeface="Wingdings"/>
              </a:rPr>
              <a:t> </a:t>
            </a:r>
            <a:r>
              <a:rPr lang="en-US" dirty="0">
                <a:solidFill>
                  <a:srgbClr val="0000FF"/>
                </a:solidFill>
                <a:sym typeface="Wingdings"/>
              </a:rPr>
              <a:t>proton </a:t>
            </a:r>
            <a:r>
              <a:rPr lang="en-US" dirty="0" smtClean="0">
                <a:solidFill>
                  <a:srgbClr val="0000FF"/>
                </a:solidFill>
                <a:sym typeface="Wingdings"/>
              </a:rPr>
              <a:t>anomalous magnetic moment  substructure</a:t>
            </a: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/>
              <a:t>       cannot be explained by a static picture </a:t>
            </a:r>
          </a:p>
          <a:p>
            <a:r>
              <a:rPr lang="en-US" dirty="0" smtClean="0"/>
              <a:t>       of the proton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/>
              <a:t>SPIN: Fundamental quantum Number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4215" y="3876615"/>
            <a:ext cx="20185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Proton Spin: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13" y="4417495"/>
            <a:ext cx="783587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It </a:t>
            </a:r>
            <a:r>
              <a:rPr lang="en-US" sz="2000" dirty="0"/>
              <a:t>is more than the number </a:t>
            </a:r>
            <a:r>
              <a:rPr lang="en-US" sz="2000" dirty="0" smtClean="0">
                <a:solidFill>
                  <a:srgbClr val="FF00FF"/>
                </a:solidFill>
              </a:rPr>
              <a:t>½</a:t>
            </a:r>
            <a:r>
              <a:rPr lang="en-US" sz="2000" dirty="0" smtClean="0"/>
              <a:t> ! </a:t>
            </a:r>
            <a:r>
              <a:rPr lang="en-US" sz="2000" dirty="0"/>
              <a:t>It is the interplay between</a:t>
            </a:r>
          </a:p>
          <a:p>
            <a:pPr algn="ctr"/>
            <a:r>
              <a:rPr lang="en-US" sz="2000" dirty="0"/>
              <a:t>the intrinsic properties and interactions of quarks and </a:t>
            </a:r>
            <a:r>
              <a:rPr lang="en-US" sz="2000" dirty="0" smtClean="0"/>
              <a:t>gluons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If we do not understand </a:t>
            </a:r>
            <a:r>
              <a:rPr lang="en-US" sz="2000" dirty="0" smtClean="0">
                <a:solidFill>
                  <a:srgbClr val="FF00FF"/>
                </a:solidFill>
              </a:rPr>
              <a:t>the proton </a:t>
            </a:r>
            <a:r>
              <a:rPr lang="en-US" sz="2000" dirty="0">
                <a:solidFill>
                  <a:srgbClr val="FF00FF"/>
                </a:solidFill>
              </a:rPr>
              <a:t>spin </a:t>
            </a:r>
            <a:r>
              <a:rPr lang="en-US" sz="2000" dirty="0" smtClean="0">
                <a:solidFill>
                  <a:srgbClr val="FF00FF"/>
                </a:solidFill>
              </a:rPr>
              <a:t>in QCD</a:t>
            </a:r>
            <a:r>
              <a:rPr lang="en-US" sz="2000" dirty="0">
                <a:solidFill>
                  <a:srgbClr val="FF00FF"/>
                </a:solidFill>
              </a:rPr>
              <a:t>, </a:t>
            </a:r>
          </a:p>
          <a:p>
            <a:pPr algn="ctr"/>
            <a:r>
              <a:rPr lang="en-US" sz="2000" dirty="0">
                <a:solidFill>
                  <a:srgbClr val="FF00FF"/>
                </a:solidFill>
              </a:rPr>
              <a:t>we do not fully understand QCD </a:t>
            </a:r>
            <a:r>
              <a:rPr lang="en-US" sz="2000" dirty="0" smtClean="0">
                <a:solidFill>
                  <a:srgbClr val="FF00FF"/>
                </a:solidFill>
              </a:rPr>
              <a:t>!</a:t>
            </a:r>
            <a:endParaRPr lang="en-US" sz="2000" dirty="0">
              <a:solidFill>
                <a:srgbClr val="FF00FF"/>
              </a:solidFill>
            </a:endParaRPr>
          </a:p>
        </p:txBody>
      </p:sp>
      <p:pic>
        <p:nvPicPr>
          <p:cNvPr id="3" name="Picture 2" descr="A_tough_gang_of_Spinning_Top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r="9896"/>
          <a:stretch/>
        </p:blipFill>
        <p:spPr>
          <a:xfrm rot="20880000">
            <a:off x="101377" y="2506156"/>
            <a:ext cx="2563279" cy="1244600"/>
          </a:xfrm>
          <a:prstGeom prst="rect">
            <a:avLst/>
          </a:prstGeom>
        </p:spPr>
      </p:pic>
      <p:sp>
        <p:nvSpPr>
          <p:cNvPr id="23" name="AutoShape 14"/>
          <p:cNvSpPr>
            <a:spLocks noChangeArrowheads="1"/>
          </p:cNvSpPr>
          <p:nvPr/>
        </p:nvSpPr>
        <p:spPr bwMode="auto">
          <a:xfrm>
            <a:off x="2683920" y="3624184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937000" y="8784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7" name="AutoShape 14"/>
          <p:cNvSpPr>
            <a:spLocks noChangeArrowheads="1"/>
          </p:cNvSpPr>
          <p:nvPr/>
        </p:nvSpPr>
        <p:spPr bwMode="auto">
          <a:xfrm>
            <a:off x="1238238" y="6094315"/>
            <a:ext cx="733425" cy="4233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985606" y="5969012"/>
            <a:ext cx="5151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need a polarized collider to have full access </a:t>
            </a:r>
          </a:p>
          <a:p>
            <a:pPr algn="ctr"/>
            <a:r>
              <a:rPr lang="en-US" dirty="0" smtClean="0"/>
              <a:t>to the proton dynamics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0" y="532129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Comic Sans MS"/>
                <a:cs typeface="Comic Sans MS"/>
              </a:rPr>
              <a:t>Remember: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x-distribution of PDF provides insight to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smtClean="0"/>
              <a:t>intrinsic properties </a:t>
            </a:r>
          </a:p>
          <a:p>
            <a:pPr algn="ctr"/>
            <a:r>
              <a:rPr lang="en-US" dirty="0" smtClean="0">
                <a:latin typeface="Comic Sans MS"/>
                <a:cs typeface="Comic Sans MS"/>
              </a:rPr>
              <a:t>vs. dynamic QCD effects</a:t>
            </a:r>
          </a:p>
          <a:p>
            <a:pPr algn="ctr"/>
            <a:r>
              <a:rPr lang="en-US" dirty="0"/>
              <a:t>To separate interaction dependent phenomena from intrinsic properties</a:t>
            </a:r>
          </a:p>
          <a:p>
            <a:pPr algn="ctr"/>
            <a:r>
              <a:rPr lang="en-US" dirty="0">
                <a:solidFill>
                  <a:srgbClr val="0000FF"/>
                </a:solidFill>
              </a:rPr>
              <a:t>UNIVERSALITY</a:t>
            </a:r>
          </a:p>
          <a:p>
            <a:pPr algn="ctr"/>
            <a:r>
              <a:rPr lang="en-US" dirty="0"/>
              <a:t>different complementary probes are needed </a:t>
            </a:r>
          </a:p>
          <a:p>
            <a:endParaRPr lang="en-US" dirty="0" smtClean="0">
              <a:latin typeface="Comic Sans MS"/>
              <a:cs typeface="Comic Sans MS"/>
            </a:endParaRPr>
          </a:p>
          <a:p>
            <a:endParaRPr lang="en-US" dirty="0" smtClean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25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/>
      <p:bldP spid="22" grpId="0"/>
      <p:bldP spid="23" grpId="0" animBg="1"/>
      <p:bldP spid="27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547" name="Rectangle 3"/>
          <p:cNvSpPr>
            <a:spLocks noGrp="1" noChangeArrowheads="1"/>
          </p:cNvSpPr>
          <p:nvPr>
            <p:ph type="title"/>
          </p:nvPr>
        </p:nvSpPr>
        <p:spPr>
          <a:xfrm>
            <a:off x="-556560" y="0"/>
            <a:ext cx="9700560" cy="609600"/>
          </a:xfrm>
        </p:spPr>
        <p:txBody>
          <a:bodyPr/>
          <a:lstStyle/>
          <a:p>
            <a:r>
              <a:rPr lang="en-US" dirty="0" smtClean="0"/>
              <a:t>What composes the Spin of the Proton</a:t>
            </a:r>
            <a:endParaRPr lang="en-GB" dirty="0"/>
          </a:p>
        </p:txBody>
      </p:sp>
      <p:sp>
        <p:nvSpPr>
          <p:cNvPr id="143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it-IT"/>
          </a:p>
        </p:txBody>
      </p:sp>
      <p:sp>
        <p:nvSpPr>
          <p:cNvPr id="1431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E36C1-C733-3543-B44D-F0C2886F137D}" type="slidenum">
              <a:rPr lang="it-IT"/>
              <a:pPr/>
              <a:t>6</a:t>
            </a:fld>
            <a:endParaRPr lang="it-IT"/>
          </a:p>
        </p:txBody>
      </p:sp>
      <p:grpSp>
        <p:nvGrpSpPr>
          <p:cNvPr id="7" name="Group 20"/>
          <p:cNvGrpSpPr>
            <a:grpSpLocks/>
          </p:cNvGrpSpPr>
          <p:nvPr/>
        </p:nvGrpSpPr>
        <p:grpSpPr bwMode="auto">
          <a:xfrm>
            <a:off x="5241286" y="500240"/>
            <a:ext cx="3811588" cy="3411538"/>
            <a:chOff x="1680" y="1103"/>
            <a:chExt cx="2401" cy="2149"/>
          </a:xfrm>
        </p:grpSpPr>
        <p:pic>
          <p:nvPicPr>
            <p:cNvPr id="748565" name="Picture 21" descr="nucleonpuzzle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680" y="1103"/>
              <a:ext cx="2401" cy="2149"/>
            </a:xfrm>
            <a:prstGeom prst="rect">
              <a:avLst/>
            </a:prstGeom>
            <a:noFill/>
          </p:spPr>
        </p:pic>
        <p:sp>
          <p:nvSpPr>
            <p:cNvPr id="748566" name="Text Box 22"/>
            <p:cNvSpPr txBox="1">
              <a:spLocks noChangeArrowheads="1"/>
            </p:cNvSpPr>
            <p:nvPr/>
          </p:nvSpPr>
          <p:spPr bwMode="auto">
            <a:xfrm>
              <a:off x="2005" y="1476"/>
              <a:ext cx="658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S</a:t>
              </a:r>
              <a:r>
                <a:rPr lang="en-US" sz="3200" baseline="-250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+mj-lt"/>
                </a:rPr>
                <a:t>q</a:t>
              </a:r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32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48567" name="Text Box 23"/>
            <p:cNvSpPr txBox="1">
              <a:spLocks noChangeArrowheads="1"/>
            </p:cNvSpPr>
            <p:nvPr/>
          </p:nvSpPr>
          <p:spPr bwMode="auto">
            <a:xfrm>
              <a:off x="2465" y="2657"/>
              <a:ext cx="447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D</a:t>
              </a:r>
              <a:r>
                <a:rPr lang="en-US" sz="320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</a:t>
              </a:r>
              <a:endParaRPr lang="en-GB" sz="3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48568" name="Text Box 24"/>
            <p:cNvSpPr txBox="1">
              <a:spLocks noChangeArrowheads="1"/>
            </p:cNvSpPr>
            <p:nvPr/>
          </p:nvSpPr>
          <p:spPr bwMode="auto">
            <a:xfrm>
              <a:off x="3059" y="1364"/>
              <a:ext cx="359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</a:t>
              </a:r>
              <a:r>
                <a:rPr lang="en-US" sz="3600" baseline="-25000" dirty="0" err="1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g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48569" name="Text Box 25"/>
            <p:cNvSpPr txBox="1">
              <a:spLocks noChangeArrowheads="1"/>
            </p:cNvSpPr>
            <p:nvPr/>
          </p:nvSpPr>
          <p:spPr bwMode="auto">
            <a:xfrm>
              <a:off x="1754" y="2109"/>
              <a:ext cx="602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  <a:cs typeface="Symbol" charset="2"/>
                </a:rPr>
                <a:t>S</a:t>
              </a:r>
              <a:r>
                <a:rPr lang="en-US" sz="3200" baseline="-250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r>
                <a:rPr lang="en-US" sz="32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L</a:t>
              </a:r>
              <a:r>
                <a:rPr lang="en-US" sz="3600" baseline="-25000" dirty="0" err="1" smtClean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q</a:t>
              </a:r>
              <a:endParaRPr lang="en-GB" sz="3600" baseline="-25000" dirty="0"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  <p:sp>
          <p:nvSpPr>
            <p:cNvPr id="748570" name="Text Box 26"/>
            <p:cNvSpPr txBox="1">
              <a:spLocks noChangeArrowheads="1"/>
            </p:cNvSpPr>
            <p:nvPr/>
          </p:nvSpPr>
          <p:spPr bwMode="auto">
            <a:xfrm>
              <a:off x="3363" y="2311"/>
              <a:ext cx="346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smtClean="0">
                  <a:effectLst>
                    <a:outerShdw blurRad="38100" dist="38100" dir="2700000" algn="tl">
                      <a:srgbClr val="DDDDDD"/>
                    </a:outerShdw>
                  </a:effectLst>
                  <a:latin typeface="Symbol" charset="2"/>
                </a:rPr>
                <a:t>??</a:t>
              </a:r>
              <a:endParaRPr lang="en-GB" sz="3200" dirty="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</a:endParaRP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996968" y="4017444"/>
            <a:ext cx="2507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“Helicity sum rule”</a:t>
            </a:r>
            <a:endParaRPr lang="en-US" dirty="0"/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1910863"/>
              </p:ext>
            </p:extLst>
          </p:nvPr>
        </p:nvGraphicFramePr>
        <p:xfrm>
          <a:off x="1644647" y="4348174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74" name="Equation" r:id="rId4" imgW="3708400" imgH="533400" progId="Equation.DSMT4">
                  <p:embed/>
                </p:oleObj>
              </mc:Choice>
              <mc:Fallback>
                <p:oleObj name="Equation" r:id="rId4" imgW="3708400" imgH="533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44647" y="4348174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" name="AutoShape 9"/>
          <p:cNvSpPr>
            <a:spLocks noChangeAspect="1"/>
          </p:cNvSpPr>
          <p:nvPr/>
        </p:nvSpPr>
        <p:spPr bwMode="auto">
          <a:xfrm rot="5400000" flipH="1">
            <a:off x="3788306" y="4086761"/>
            <a:ext cx="98964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0" name="AutoShape 9"/>
          <p:cNvSpPr>
            <a:spLocks noChangeAspect="1"/>
          </p:cNvSpPr>
          <p:nvPr/>
        </p:nvSpPr>
        <p:spPr bwMode="auto">
          <a:xfrm rot="5400000" flipH="1">
            <a:off x="5029729" y="4134387"/>
            <a:ext cx="109549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567682" y="3666078"/>
            <a:ext cx="58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total</a:t>
            </a:r>
          </a:p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quark </a:t>
            </a:r>
          </a:p>
          <a:p>
            <a:pPr algn="ctr"/>
            <a:r>
              <a:rPr lang="en-US" sz="1200" dirty="0" smtClean="0">
                <a:solidFill>
                  <a:srgbClr val="00FF00"/>
                </a:solidFill>
              </a:rPr>
              <a:t>spin</a:t>
            </a:r>
            <a:endParaRPr lang="en-US" sz="1200" dirty="0">
              <a:solidFill>
                <a:srgbClr val="00FF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627040" y="3947594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3366FF"/>
                </a:solidFill>
              </a:rPr>
              <a:t>angular </a:t>
            </a:r>
          </a:p>
          <a:p>
            <a:pPr algn="ctr"/>
            <a:r>
              <a:rPr lang="en-US" sz="1200" dirty="0" smtClean="0">
                <a:solidFill>
                  <a:srgbClr val="FFCC66"/>
                </a:solidFill>
              </a:rPr>
              <a:t>momentum</a:t>
            </a:r>
          </a:p>
        </p:txBody>
      </p:sp>
      <p:sp>
        <p:nvSpPr>
          <p:cNvPr id="53" name="AutoShape 9"/>
          <p:cNvSpPr>
            <a:spLocks noChangeAspect="1"/>
          </p:cNvSpPr>
          <p:nvPr/>
        </p:nvSpPr>
        <p:spPr bwMode="auto">
          <a:xfrm rot="5400000" flipH="1">
            <a:off x="4324523" y="4285037"/>
            <a:ext cx="101814" cy="30323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108456" y="3937012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gluon</a:t>
            </a:r>
          </a:p>
          <a:p>
            <a:pPr algn="ctr"/>
            <a:r>
              <a:rPr lang="en-US" sz="1200" dirty="0" smtClean="0">
                <a:solidFill>
                  <a:srgbClr val="0000FF"/>
                </a:solidFill>
              </a:rPr>
              <a:t>spin</a:t>
            </a:r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56" name="Bent Arrow 55"/>
          <p:cNvSpPr/>
          <p:nvPr/>
        </p:nvSpPr>
        <p:spPr bwMode="auto">
          <a:xfrm flipH="1" flipV="1">
            <a:off x="5776378" y="3913728"/>
            <a:ext cx="1490131" cy="954616"/>
          </a:xfrm>
          <a:prstGeom prst="ben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1" i="0" u="none" strike="noStrike" cap="none" normalizeH="0" baseline="0" dirty="0">
              <a:ln>
                <a:noFill/>
              </a:ln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868" y="566961"/>
            <a:ext cx="2425250" cy="3415845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44817" y="3745100"/>
            <a:ext cx="2408795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Spin Sum Rule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78653" y="3335251"/>
            <a:ext cx="182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Holy Grail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0" y="5048249"/>
            <a:ext cx="6286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Can quarks and gluons explain all the spin?</a:t>
            </a:r>
          </a:p>
          <a:p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what is the role of gluons?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  <a:p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 what is the role of sea quarks?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</a:rPr>
              <a:t>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How 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much orbital angular momentum is </a:t>
            </a:r>
            <a:r>
              <a:rPr lang="en-US" dirty="0" smtClean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needed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? </a:t>
            </a:r>
            <a:endParaRPr lang="en-US" dirty="0">
              <a:solidFill>
                <a:srgbClr val="FF00FF"/>
              </a:solidFill>
              <a:latin typeface="Comic Sans MS"/>
              <a:cs typeface="Comic Sans MS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59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9" grpId="0" animBg="1"/>
      <p:bldP spid="50" grpId="0" animBg="1"/>
      <p:bldP spid="51" grpId="0"/>
      <p:bldP spid="52" grpId="0"/>
      <p:bldP spid="53" grpId="0" animBg="1"/>
      <p:bldP spid="54" grpId="0"/>
      <p:bldP spid="56" grpId="0" animBg="1"/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 dirty="0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" t="6496" r="6879" b="3562"/>
          <a:stretch/>
        </p:blipFill>
        <p:spPr>
          <a:xfrm>
            <a:off x="334428" y="572134"/>
            <a:ext cx="7837992" cy="5706775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present </a:t>
            </a:r>
            <a:r>
              <a:rPr lang="en-US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vs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r>
              <a:rPr lang="en-US" cap="none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e</a:t>
            </a:r>
            <a:r>
              <a:rPr lang="en-US" dirty="0" err="1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RHIC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kinematic </a:t>
            </a:r>
            <a:r>
              <a:rPr lang="en-US" dirty="0" smtClean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coverage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2588204" y="6233299"/>
            <a:ext cx="35877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lowest x so far </a:t>
            </a:r>
            <a:r>
              <a:rPr lang="en-US" sz="1400" b="1" dirty="0" smtClean="0">
                <a:solidFill>
                  <a:srgbClr val="0000FF"/>
                </a:solidFill>
              </a:rPr>
              <a:t>4.6 x10</a:t>
            </a:r>
            <a:r>
              <a:rPr lang="en-US" sz="1400" b="1" baseline="30000" dirty="0" smtClean="0">
                <a:solidFill>
                  <a:srgbClr val="0000FF"/>
                </a:solidFill>
              </a:rPr>
              <a:t>-3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COMPASS </a:t>
            </a:r>
            <a:endParaRPr lang="en-US" sz="1400" baseline="30000" dirty="0" smtClean="0">
              <a:solidFill>
                <a:srgbClr val="0000FF"/>
              </a:solidFill>
            </a:endParaRPr>
          </a:p>
        </p:txBody>
      </p:sp>
      <p:cxnSp>
        <p:nvCxnSpPr>
          <p:cNvPr id="10" name="Gerade Verbindung mit Pfeil 10"/>
          <p:cNvCxnSpPr/>
          <p:nvPr/>
        </p:nvCxnSpPr>
        <p:spPr>
          <a:xfrm flipV="1">
            <a:off x="4096337" y="5657936"/>
            <a:ext cx="361823" cy="585946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1"/>
          <p:cNvSpPr txBox="1"/>
          <p:nvPr/>
        </p:nvSpPr>
        <p:spPr>
          <a:xfrm>
            <a:off x="4125163" y="879141"/>
            <a:ext cx="1809179" cy="707886"/>
          </a:xfrm>
          <a:prstGeom prst="rect">
            <a:avLst/>
          </a:prstGeom>
          <a:solidFill>
            <a:srgbClr val="FFF7ED"/>
          </a:solidFill>
          <a:ln>
            <a:solidFill>
              <a:srgbClr val="FFFF66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900" b="1" dirty="0" smtClean="0"/>
              <a:t>RHIC pp data</a:t>
            </a:r>
          </a:p>
          <a:p>
            <a:pPr algn="ctr"/>
            <a:r>
              <a:rPr lang="en-US" sz="900" b="1" dirty="0" smtClean="0"/>
              <a:t>constraining </a:t>
            </a:r>
            <a:r>
              <a:rPr lang="en-US" sz="900" b="1" dirty="0" err="1" smtClean="0"/>
              <a:t>Δg(x</a:t>
            </a:r>
            <a:r>
              <a:rPr lang="en-US" sz="900" b="1" dirty="0" smtClean="0"/>
              <a:t>)</a:t>
            </a:r>
          </a:p>
          <a:p>
            <a:pPr algn="ctr">
              <a:spcAft>
                <a:spcPts val="600"/>
              </a:spcAft>
            </a:pPr>
            <a:r>
              <a:rPr lang="en-US" sz="900" dirty="0" smtClean="0"/>
              <a:t>in approx. </a:t>
            </a:r>
            <a:r>
              <a:rPr lang="en-US" sz="900" b="1" dirty="0" smtClean="0">
                <a:solidFill>
                  <a:srgbClr val="FF0000"/>
                </a:solidFill>
              </a:rPr>
              <a:t>0.05 &lt; </a:t>
            </a:r>
            <a:r>
              <a:rPr lang="en-US" sz="900" b="1" dirty="0" err="1" smtClean="0">
                <a:solidFill>
                  <a:srgbClr val="FF0000"/>
                </a:solidFill>
              </a:rPr>
              <a:t>x</a:t>
            </a:r>
            <a:r>
              <a:rPr lang="en-US" sz="900" b="1" dirty="0" smtClean="0">
                <a:solidFill>
                  <a:srgbClr val="FF0000"/>
                </a:solidFill>
              </a:rPr>
              <a:t> &lt;0.2</a:t>
            </a:r>
          </a:p>
          <a:p>
            <a:pPr algn="ctr"/>
            <a:r>
              <a:rPr lang="en-US" sz="700" dirty="0" smtClean="0"/>
              <a:t>data plotted at </a:t>
            </a:r>
            <a:r>
              <a:rPr lang="en-US" sz="700" dirty="0" err="1" smtClean="0"/>
              <a:t>x</a:t>
            </a:r>
            <a:r>
              <a:rPr lang="en-US" sz="700" baseline="-25000" dirty="0" err="1" smtClean="0"/>
              <a:t>T</a:t>
            </a:r>
            <a:r>
              <a:rPr lang="en-US" sz="700" dirty="0" smtClean="0"/>
              <a:t>=2p</a:t>
            </a:r>
            <a:r>
              <a:rPr lang="en-US" sz="700" baseline="-25000" dirty="0" smtClean="0"/>
              <a:t>T</a:t>
            </a:r>
            <a:r>
              <a:rPr lang="en-US" sz="700" dirty="0" smtClean="0"/>
              <a:t>/√S</a:t>
            </a:r>
            <a:endParaRPr lang="en-US" sz="700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8" name="Pfeil nach links 15"/>
          <p:cNvSpPr/>
          <p:nvPr/>
        </p:nvSpPr>
        <p:spPr>
          <a:xfrm>
            <a:off x="1388756" y="5548065"/>
            <a:ext cx="2866421" cy="151462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6"/>
          <p:cNvSpPr txBox="1"/>
          <p:nvPr/>
        </p:nvSpPr>
        <p:spPr>
          <a:xfrm>
            <a:off x="92918" y="6195152"/>
            <a:ext cx="2499548" cy="646331"/>
          </a:xfrm>
          <a:prstGeom prst="rect">
            <a:avLst/>
          </a:prstGeom>
          <a:solidFill>
            <a:srgbClr val="FF0000">
              <a:alpha val="26000"/>
            </a:srgbClr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err="1" smtClean="0"/>
              <a:t>eRHIC</a:t>
            </a:r>
            <a:r>
              <a:rPr lang="en-US" sz="1200" b="1" dirty="0" smtClean="0"/>
              <a:t> extends x coverage</a:t>
            </a:r>
          </a:p>
          <a:p>
            <a:pPr algn="ctr"/>
            <a:r>
              <a:rPr lang="en-US" sz="1200" b="1" dirty="0" smtClean="0"/>
              <a:t>by up to 2 decades </a:t>
            </a:r>
          </a:p>
          <a:p>
            <a:pPr algn="ctr"/>
            <a:r>
              <a:rPr lang="en-US" sz="1100" dirty="0" smtClean="0"/>
              <a:t>(at Q</a:t>
            </a:r>
            <a:r>
              <a:rPr lang="en-US" sz="1100" baseline="30000" dirty="0" smtClean="0"/>
              <a:t>2</a:t>
            </a:r>
            <a:r>
              <a:rPr lang="en-US" sz="1100" dirty="0" smtClean="0"/>
              <a:t>=1 GeV</a:t>
            </a:r>
            <a:r>
              <a:rPr lang="en-US" sz="1100" baseline="30000" dirty="0" smtClean="0"/>
              <a:t>2</a:t>
            </a:r>
            <a:r>
              <a:rPr lang="en-US" sz="1100" dirty="0" smtClean="0"/>
              <a:t>) </a:t>
            </a:r>
            <a:endParaRPr lang="en-US" sz="1400" dirty="0"/>
          </a:p>
        </p:txBody>
      </p:sp>
      <p:sp>
        <p:nvSpPr>
          <p:cNvPr id="20" name="Pfeil nach links 6"/>
          <p:cNvSpPr/>
          <p:nvPr/>
        </p:nvSpPr>
        <p:spPr>
          <a:xfrm rot="5400000">
            <a:off x="3781869" y="3905756"/>
            <a:ext cx="2341147" cy="183918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7"/>
          <p:cNvSpPr txBox="1"/>
          <p:nvPr/>
        </p:nvSpPr>
        <p:spPr>
          <a:xfrm>
            <a:off x="4607277" y="1756738"/>
            <a:ext cx="1765870" cy="338554"/>
          </a:xfrm>
          <a:prstGeom prst="rect">
            <a:avLst/>
          </a:prstGeom>
          <a:solidFill>
            <a:srgbClr val="0000FF">
              <a:alpha val="25000"/>
            </a:srgbClr>
          </a:solidFill>
          <a:ln w="2857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/>
              <a:t>likewise for Q</a:t>
            </a:r>
            <a:r>
              <a:rPr lang="en-US" sz="1600" b="1" baseline="30000" dirty="0" smtClean="0"/>
              <a:t>2</a:t>
            </a:r>
            <a:r>
              <a:rPr lang="en-US" sz="1400" dirty="0" smtClean="0"/>
              <a:t> 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GHP, April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4392086" y="1130292"/>
            <a:ext cx="3863975" cy="1558925"/>
            <a:chOff x="4487333" y="1468963"/>
            <a:chExt cx="3863975" cy="1558925"/>
          </a:xfrm>
        </p:grpSpPr>
        <p:pic>
          <p:nvPicPr>
            <p:cNvPr id="34" name="Picture 33" descr="uli_dis.diagram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7333" y="1468963"/>
              <a:ext cx="3863975" cy="155892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6392331" y="2010829"/>
              <a:ext cx="56037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800" dirty="0" smtClean="0"/>
                <a:t>-</a:t>
              </a:r>
              <a:endParaRPr lang="en-US" sz="4800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g</a:t>
            </a:r>
            <a:r>
              <a:rPr lang="en-US" baseline="-25000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1</a:t>
            </a:r>
            <a:r>
              <a:rPr lang="en-US" baseline="30000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</a:t>
            </a:r>
            <a:r>
              <a:rPr lang="en-US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:</a:t>
            </a:r>
            <a:r>
              <a:rPr lang="en-US" baseline="30000" dirty="0" smtClean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the way to find the Spin</a:t>
            </a:r>
            <a:r>
              <a:rPr lang="en-US" baseline="300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GHP, April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58210" y="613833"/>
            <a:ext cx="9422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Measure cross section for lepton spin and and proton spin aligned vs. anti-aligned  </a:t>
            </a:r>
            <a:endParaRPr lang="en-US" dirty="0"/>
          </a:p>
        </p:txBody>
      </p:sp>
      <p:pic>
        <p:nvPicPr>
          <p:cNvPr id="29" name="Picture 28" descr="erhic-g1-scaling-violation-2014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5" t="7561" r="9753" b="1388"/>
          <a:stretch/>
        </p:blipFill>
        <p:spPr>
          <a:xfrm>
            <a:off x="236413" y="1003299"/>
            <a:ext cx="3759325" cy="534458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0873" y="1084905"/>
            <a:ext cx="3454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hep-ph:1206.6014 (</a:t>
            </a:r>
            <a:r>
              <a:rPr lang="en-US" sz="1000" dirty="0" err="1" smtClean="0"/>
              <a:t>M.Stratmann</a:t>
            </a:r>
            <a:r>
              <a:rPr lang="en-US" sz="1000" dirty="0" smtClean="0"/>
              <a:t>, R. </a:t>
            </a:r>
            <a:r>
              <a:rPr lang="en-US" sz="1000" dirty="0" err="1" smtClean="0"/>
              <a:t>Sassot</a:t>
            </a:r>
            <a:r>
              <a:rPr lang="en-US" sz="1000" dirty="0" smtClean="0"/>
              <a:t>, ECA)</a:t>
            </a:r>
            <a:endParaRPr lang="en-US" sz="1000" dirty="0"/>
          </a:p>
        </p:txBody>
      </p:sp>
      <p:grpSp>
        <p:nvGrpSpPr>
          <p:cNvPr id="7" name="Group 6"/>
          <p:cNvGrpSpPr/>
          <p:nvPr/>
        </p:nvGrpSpPr>
        <p:grpSpPr>
          <a:xfrm>
            <a:off x="547545" y="4539593"/>
            <a:ext cx="2165368" cy="1321457"/>
            <a:chOff x="543965" y="4827460"/>
            <a:chExt cx="2165368" cy="1321457"/>
          </a:xfrm>
        </p:grpSpPr>
        <p:sp>
          <p:nvSpPr>
            <p:cNvPr id="31" name="Right Triangle 30"/>
            <p:cNvSpPr/>
            <p:nvPr/>
          </p:nvSpPr>
          <p:spPr bwMode="auto">
            <a:xfrm>
              <a:off x="543965" y="4827460"/>
              <a:ext cx="2165368" cy="1321457"/>
            </a:xfrm>
            <a:prstGeom prst="rtTriangl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  <a:ea typeface="ＭＳ Ｐゴシック" pitchFamily="-112" charset="-128"/>
                <a:cs typeface="ＭＳ Ｐゴシック" pitchFamily="-112" charset="-128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 rot="360000">
              <a:off x="685416" y="5559992"/>
              <a:ext cx="1242447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0000"/>
                  </a:solidFill>
                </a:rPr>
                <a:t>world data</a:t>
              </a:r>
            </a:p>
            <a:p>
              <a:r>
                <a:rPr lang="en-US" sz="1600" dirty="0" smtClean="0">
                  <a:solidFill>
                    <a:srgbClr val="FF0000"/>
                  </a:solidFill>
                </a:rPr>
                <a:t>till </a:t>
              </a:r>
              <a:r>
                <a:rPr lang="en-US" sz="1600" dirty="0" err="1" smtClean="0">
                  <a:solidFill>
                    <a:srgbClr val="FF0000"/>
                  </a:solidFill>
                </a:rPr>
                <a:t>eRHIC</a:t>
              </a:r>
              <a:endParaRPr lang="en-US" sz="16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4243916" y="888991"/>
            <a:ext cx="3964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</a:rPr>
              <a:t>g</a:t>
            </a:r>
            <a:r>
              <a:rPr lang="en-US" baseline="-25000" dirty="0" smtClean="0">
                <a:solidFill>
                  <a:srgbClr val="FF00FF"/>
                </a:solidFill>
              </a:rPr>
              <a:t>1</a:t>
            </a:r>
            <a:r>
              <a:rPr lang="en-US" dirty="0" smtClean="0"/>
              <a:t> = difference of cross sections</a:t>
            </a:r>
            <a:endParaRPr lang="en-US" dirty="0"/>
          </a:p>
        </p:txBody>
      </p:sp>
      <p:sp>
        <p:nvSpPr>
          <p:cNvPr id="39" name="AutoShape 49"/>
          <p:cNvSpPr>
            <a:spLocks noChangeArrowheads="1"/>
          </p:cNvSpPr>
          <p:nvPr/>
        </p:nvSpPr>
        <p:spPr bwMode="auto">
          <a:xfrm>
            <a:off x="584399" y="6322427"/>
            <a:ext cx="389273" cy="163038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25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85835" y="6287867"/>
            <a:ext cx="2925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unseen precision and x-Q</a:t>
            </a:r>
            <a:r>
              <a:rPr lang="en-US" sz="1200" baseline="30000" dirty="0" smtClean="0"/>
              <a:t>2</a:t>
            </a:r>
            <a:r>
              <a:rPr lang="en-US" sz="1200" dirty="0" smtClean="0"/>
              <a:t> coverage </a:t>
            </a:r>
            <a:endParaRPr lang="en-US" sz="1200" dirty="0"/>
          </a:p>
        </p:txBody>
      </p:sp>
      <p:sp>
        <p:nvSpPr>
          <p:cNvPr id="20" name="Text Box 13"/>
          <p:cNvSpPr txBox="1">
            <a:spLocks noChangeArrowheads="1"/>
          </p:cNvSpPr>
          <p:nvPr/>
        </p:nvSpPr>
        <p:spPr bwMode="auto">
          <a:xfrm>
            <a:off x="4628611" y="2689742"/>
            <a:ext cx="1736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cross section:</a:t>
            </a:r>
            <a:endParaRPr lang="en-GB" b="1" u="sng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aphicFrame>
        <p:nvGraphicFramePr>
          <p:cNvPr id="2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9965589"/>
              </p:ext>
            </p:extLst>
          </p:nvPr>
        </p:nvGraphicFramePr>
        <p:xfrm>
          <a:off x="6387038" y="2489186"/>
          <a:ext cx="1961092" cy="69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74" name="Equation" r:id="rId5" imgW="2209800" imgH="787400" progId="Equation.DSMT4">
                  <p:embed/>
                </p:oleObj>
              </mc:Choice>
              <mc:Fallback>
                <p:oleObj name="Equation" r:id="rId5" imgW="2209800" imgH="787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87038" y="2489186"/>
                        <a:ext cx="1961092" cy="6987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739931"/>
              </p:ext>
            </p:extLst>
          </p:nvPr>
        </p:nvGraphicFramePr>
        <p:xfrm>
          <a:off x="4324347" y="3361267"/>
          <a:ext cx="4119032" cy="10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75" name="Equation" r:id="rId7" imgW="3251200" imgH="838200" progId="Equation.DSMT4">
                  <p:embed/>
                </p:oleObj>
              </mc:Choice>
              <mc:Fallback>
                <p:oleObj name="Equation" r:id="rId7" imgW="3251200" imgH="838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324347" y="3361267"/>
                        <a:ext cx="4119032" cy="1061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49"/>
          <p:cNvSpPr>
            <a:spLocks noChangeArrowheads="1"/>
          </p:cNvSpPr>
          <p:nvPr/>
        </p:nvSpPr>
        <p:spPr bwMode="auto">
          <a:xfrm>
            <a:off x="4354172" y="4488026"/>
            <a:ext cx="850707" cy="25330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7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4" name="Textfeld 31"/>
          <p:cNvSpPr txBox="1">
            <a:spLocks noChangeArrowheads="1"/>
          </p:cNvSpPr>
          <p:nvPr/>
        </p:nvSpPr>
        <p:spPr bwMode="auto">
          <a:xfrm>
            <a:off x="5287756" y="4409906"/>
            <a:ext cx="2404639" cy="33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pQCD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scaling violations</a:t>
            </a:r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3089372"/>
              </p:ext>
            </p:extLst>
          </p:nvPr>
        </p:nvGraphicFramePr>
        <p:xfrm>
          <a:off x="4833411" y="5417608"/>
          <a:ext cx="3424238" cy="592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76" name="Equation" r:id="rId9" imgW="4927600" imgH="850900" progId="Equation.DSMT4">
                  <p:embed/>
                </p:oleObj>
              </mc:Choice>
              <mc:Fallback>
                <p:oleObj name="Equation" r:id="rId9" imgW="4927600" imgH="8509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3411" y="5417608"/>
                        <a:ext cx="3424238" cy="5921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54884"/>
              </p:ext>
            </p:extLst>
          </p:nvPr>
        </p:nvGraphicFramePr>
        <p:xfrm>
          <a:off x="3995738" y="4755621"/>
          <a:ext cx="5044545" cy="6211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77" name="Equation" r:id="rId11" imgW="7315200" imgH="901700" progId="Equation.DSMT4">
                  <p:embed/>
                </p:oleObj>
              </mc:Choice>
              <mc:Fallback>
                <p:oleObj name="Equation" r:id="rId11" imgW="7315200" imgH="9017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95738" y="4755621"/>
                        <a:ext cx="5044545" cy="62118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5196127" y="4067797"/>
            <a:ext cx="2744764" cy="2734244"/>
            <a:chOff x="2833890" y="3927256"/>
            <a:chExt cx="2744764" cy="2734244"/>
          </a:xfrm>
        </p:grpSpPr>
        <p:pic>
          <p:nvPicPr>
            <p:cNvPr id="28" name="Bild 14"/>
            <p:cNvPicPr>
              <a:picLocks noChangeAspect="1"/>
            </p:cNvPicPr>
            <p:nvPr/>
          </p:nvPicPr>
          <p:blipFill rotWithShape="1">
            <a:blip r:embed="rId13"/>
            <a:srcRect l="50438" t="47307"/>
            <a:stretch/>
          </p:blipFill>
          <p:spPr>
            <a:xfrm>
              <a:off x="2833890" y="3927256"/>
              <a:ext cx="2744764" cy="2734244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2939720" y="5702752"/>
              <a:ext cx="67951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CC66"/>
                  </a:solidFill>
                </a:rPr>
                <a:t>now</a:t>
              </a:r>
            </a:p>
            <a:p>
              <a:r>
                <a:rPr lang="en-US" sz="1200" dirty="0" err="1" smtClean="0">
                  <a:solidFill>
                    <a:srgbClr val="FF0000"/>
                  </a:solidFill>
                </a:rPr>
                <a:t>eRHIC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2" name="Gruppierung 20"/>
          <p:cNvGrpSpPr/>
          <p:nvPr/>
        </p:nvGrpSpPr>
        <p:grpSpPr>
          <a:xfrm>
            <a:off x="5685399" y="4333697"/>
            <a:ext cx="1834589" cy="1634311"/>
            <a:chOff x="3323162" y="4193156"/>
            <a:chExt cx="1834589" cy="1634311"/>
          </a:xfrm>
        </p:grpSpPr>
        <p:sp>
          <p:nvSpPr>
            <p:cNvPr id="43" name="Textfeld 9"/>
            <p:cNvSpPr txBox="1"/>
            <p:nvPr/>
          </p:nvSpPr>
          <p:spPr>
            <a:xfrm>
              <a:off x="3336394" y="4193156"/>
              <a:ext cx="18213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solidFill>
                    <a:srgbClr val="0000FF"/>
                  </a:solidFill>
                </a:rPr>
                <a:t>dramatic reduction </a:t>
              </a:r>
            </a:p>
            <a:p>
              <a:r>
                <a:rPr lang="en-US" sz="1400" b="1" dirty="0" smtClean="0">
                  <a:solidFill>
                    <a:srgbClr val="0000FF"/>
                  </a:solidFill>
                </a:rPr>
                <a:t>of uncertainties:</a:t>
              </a:r>
              <a:endParaRPr lang="en-US" sz="1400" b="1" dirty="0">
                <a:solidFill>
                  <a:srgbClr val="0000FF"/>
                </a:solidFill>
              </a:endParaRPr>
            </a:p>
          </p:txBody>
        </p:sp>
        <p:cxnSp>
          <p:nvCxnSpPr>
            <p:cNvPr id="44" name="Gerade Verbindung mit Pfeil 13"/>
            <p:cNvCxnSpPr/>
            <p:nvPr/>
          </p:nvCxnSpPr>
          <p:spPr>
            <a:xfrm>
              <a:off x="3323162" y="4413250"/>
              <a:ext cx="13228" cy="819116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Gerade Verbindung mit Pfeil 15"/>
            <p:cNvCxnSpPr/>
            <p:nvPr/>
          </p:nvCxnSpPr>
          <p:spPr>
            <a:xfrm rot="16200000" flipV="1">
              <a:off x="3091590" y="5582666"/>
              <a:ext cx="489600" cy="1"/>
            </a:xfrm>
            <a:prstGeom prst="straightConnector1">
              <a:avLst/>
            </a:prstGeom>
            <a:ln>
              <a:solidFill>
                <a:srgbClr val="0000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7779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 err="1" smtClean="0"/>
              <a:t>e</a:t>
            </a:r>
            <a:r>
              <a:rPr lang="en-US" dirty="0" err="1" smtClean="0"/>
              <a:t>RHIC</a:t>
            </a:r>
            <a:r>
              <a:rPr lang="en-US" dirty="0" smtClean="0"/>
              <a:t>: Spin puzzle solved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E.C. Aschenauer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Picture 5" descr="running-deltag-band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3" r="11670" b="2854"/>
          <a:stretch/>
        </p:blipFill>
        <p:spPr>
          <a:xfrm>
            <a:off x="163839" y="1725082"/>
            <a:ext cx="2894782" cy="2792958"/>
          </a:xfrm>
          <a:prstGeom prst="rect">
            <a:avLst/>
          </a:prstGeom>
        </p:spPr>
      </p:pic>
      <p:pic>
        <p:nvPicPr>
          <p:cNvPr id="7" name="Picture 6" descr="running-deltas-band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82" r="12511" b="3065"/>
          <a:stretch/>
        </p:blipFill>
        <p:spPr>
          <a:xfrm>
            <a:off x="3150453" y="1756834"/>
            <a:ext cx="2867220" cy="2744783"/>
          </a:xfrm>
          <a:prstGeom prst="rect">
            <a:avLst/>
          </a:prstGeom>
        </p:spPr>
      </p:pic>
      <p:pic>
        <p:nvPicPr>
          <p:cNvPr id="8" name="Picture 7" descr="running-deltal-band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62" r="12091" b="2855"/>
          <a:stretch/>
        </p:blipFill>
        <p:spPr>
          <a:xfrm>
            <a:off x="6177290" y="1745195"/>
            <a:ext cx="2880985" cy="2765429"/>
          </a:xfrm>
          <a:prstGeom prst="rect">
            <a:avLst/>
          </a:prstGeom>
        </p:spPr>
      </p:pic>
      <p:sp>
        <p:nvSpPr>
          <p:cNvPr id="9" name="Shape 473"/>
          <p:cNvSpPr/>
          <p:nvPr/>
        </p:nvSpPr>
        <p:spPr>
          <a:xfrm>
            <a:off x="1908977" y="777633"/>
            <a:ext cx="7065690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400" dirty="0"/>
              <a:t>15 x 100 GeV                                        </a:t>
            </a:r>
            <a:r>
              <a:rPr sz="1400" dirty="0" smtClean="0"/>
              <a:t>(</a:t>
            </a:r>
            <a:r>
              <a:rPr sz="1400" dirty="0"/>
              <a:t>10 fb</a:t>
            </a:r>
            <a:r>
              <a:rPr sz="1400" baseline="31999" dirty="0"/>
              <a:t>-1   </a:t>
            </a:r>
            <a:r>
              <a:rPr sz="1400" dirty="0"/>
              <a:t>x</a:t>
            </a:r>
            <a:r>
              <a:rPr sz="1400" baseline="-5999" dirty="0"/>
              <a:t>min </a:t>
            </a:r>
            <a:r>
              <a:rPr sz="1400" dirty="0"/>
              <a:t>= 2.04 10</a:t>
            </a:r>
            <a:r>
              <a:rPr sz="1400" baseline="31999" dirty="0"/>
              <a:t>-4</a:t>
            </a:r>
            <a:r>
              <a:rPr sz="1400" dirty="0"/>
              <a:t>)</a:t>
            </a:r>
          </a:p>
        </p:txBody>
      </p:sp>
      <p:sp>
        <p:nvSpPr>
          <p:cNvPr id="10" name="Shape 474"/>
          <p:cNvSpPr/>
          <p:nvPr/>
        </p:nvSpPr>
        <p:spPr>
          <a:xfrm>
            <a:off x="1848445" y="1027664"/>
            <a:ext cx="7295555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400" dirty="0"/>
              <a:t> 15 x 100 + 15 x 250 GeV                          </a:t>
            </a:r>
            <a:r>
              <a:rPr sz="1400" dirty="0" smtClean="0"/>
              <a:t>(</a:t>
            </a:r>
            <a:r>
              <a:rPr sz="1400" dirty="0"/>
              <a:t>10 fb</a:t>
            </a:r>
            <a:r>
              <a:rPr sz="1400" baseline="31999" dirty="0"/>
              <a:t>-1   </a:t>
            </a:r>
            <a:r>
              <a:rPr sz="1400" dirty="0"/>
              <a:t>x</a:t>
            </a:r>
            <a:r>
              <a:rPr sz="1400" baseline="-5999" dirty="0"/>
              <a:t>min </a:t>
            </a:r>
            <a:r>
              <a:rPr sz="1400" dirty="0"/>
              <a:t>= 8.15 10</a:t>
            </a:r>
            <a:r>
              <a:rPr sz="1400" baseline="31999" dirty="0"/>
              <a:t>-5</a:t>
            </a:r>
            <a:r>
              <a:rPr sz="1400" dirty="0"/>
              <a:t>)</a:t>
            </a:r>
          </a:p>
        </p:txBody>
      </p:sp>
      <p:sp>
        <p:nvSpPr>
          <p:cNvPr id="11" name="Shape 475"/>
          <p:cNvSpPr/>
          <p:nvPr/>
        </p:nvSpPr>
        <p:spPr>
          <a:xfrm>
            <a:off x="1910952" y="1295555"/>
            <a:ext cx="7233047" cy="287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1400" dirty="0"/>
              <a:t>15 x 100 + 15 x 250 + 20 x 250 GeV            (10 fb</a:t>
            </a:r>
            <a:r>
              <a:rPr sz="1400" baseline="31999" dirty="0"/>
              <a:t>-1   </a:t>
            </a:r>
            <a:r>
              <a:rPr sz="1400" dirty="0"/>
              <a:t>x</a:t>
            </a:r>
            <a:r>
              <a:rPr sz="1400" baseline="-5999" dirty="0"/>
              <a:t>min </a:t>
            </a:r>
            <a:r>
              <a:rPr sz="1400" dirty="0"/>
              <a:t>= 5.14 10</a:t>
            </a:r>
            <a:r>
              <a:rPr sz="1400" baseline="31999" dirty="0"/>
              <a:t>-5</a:t>
            </a:r>
            <a:r>
              <a:rPr sz="1400" dirty="0"/>
              <a:t>)</a:t>
            </a:r>
          </a:p>
        </p:txBody>
      </p:sp>
      <p:sp>
        <p:nvSpPr>
          <p:cNvPr id="12" name="Shape 476"/>
          <p:cNvSpPr/>
          <p:nvPr/>
        </p:nvSpPr>
        <p:spPr>
          <a:xfrm>
            <a:off x="84664" y="916634"/>
            <a:ext cx="1303735" cy="5030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35717" tIns="35717" rIns="35717" bIns="35717" anchor="ctr">
            <a:spAutoFit/>
          </a:bodyPr>
          <a:lstStyle>
            <a:lvl1pPr algn="l"/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2800" dirty="0" err="1" smtClean="0"/>
              <a:t>eRHIC</a:t>
            </a:r>
            <a:endParaRPr sz="2800" dirty="0"/>
          </a:p>
        </p:txBody>
      </p:sp>
      <p:sp>
        <p:nvSpPr>
          <p:cNvPr id="13" name="Shape 477"/>
          <p:cNvSpPr/>
          <p:nvPr/>
        </p:nvSpPr>
        <p:spPr>
          <a:xfrm>
            <a:off x="1410891" y="823194"/>
            <a:ext cx="491133" cy="196453"/>
          </a:xfrm>
          <a:prstGeom prst="rect">
            <a:avLst/>
          </a:prstGeom>
          <a:solidFill>
            <a:srgbClr val="7DB9F3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7DB8F1"/>
                </a:solidFill>
              </a:defRPr>
            </a:pPr>
            <a:endParaRPr/>
          </a:p>
        </p:txBody>
      </p:sp>
      <p:sp>
        <p:nvSpPr>
          <p:cNvPr id="14" name="Shape 478"/>
          <p:cNvSpPr/>
          <p:nvPr/>
        </p:nvSpPr>
        <p:spPr>
          <a:xfrm>
            <a:off x="1410891" y="1073225"/>
            <a:ext cx="491133" cy="196453"/>
          </a:xfrm>
          <a:prstGeom prst="rect">
            <a:avLst/>
          </a:prstGeom>
          <a:solidFill>
            <a:srgbClr val="387EF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7DB8F1"/>
                </a:solidFill>
              </a:defRPr>
            </a:pPr>
            <a:endParaRPr/>
          </a:p>
        </p:txBody>
      </p:sp>
      <p:sp>
        <p:nvSpPr>
          <p:cNvPr id="15" name="Shape 479"/>
          <p:cNvSpPr/>
          <p:nvPr/>
        </p:nvSpPr>
        <p:spPr>
          <a:xfrm>
            <a:off x="1410891" y="1332186"/>
            <a:ext cx="491133" cy="196453"/>
          </a:xfrm>
          <a:prstGeom prst="rect">
            <a:avLst/>
          </a:prstGeom>
          <a:solidFill>
            <a:srgbClr val="1A36EB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7DB8F1"/>
                </a:solidFill>
              </a:defRPr>
            </a:pPr>
            <a:endParaRPr/>
          </a:p>
        </p:txBody>
      </p:sp>
      <p:sp>
        <p:nvSpPr>
          <p:cNvPr id="16" name="TextBox 15"/>
          <p:cNvSpPr txBox="1"/>
          <p:nvPr/>
        </p:nvSpPr>
        <p:spPr>
          <a:xfrm>
            <a:off x="1418166" y="4550832"/>
            <a:ext cx="109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Gluon </a:t>
            </a:r>
            <a:endParaRPr lang="en-US" sz="2800" dirty="0"/>
          </a:p>
        </p:txBody>
      </p:sp>
      <p:sp>
        <p:nvSpPr>
          <p:cNvPr id="17" name="TextBox 16"/>
          <p:cNvSpPr txBox="1"/>
          <p:nvPr/>
        </p:nvSpPr>
        <p:spPr>
          <a:xfrm>
            <a:off x="3994151" y="4555065"/>
            <a:ext cx="1426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Quarks </a:t>
            </a:r>
            <a:endParaRPr lang="en-US" sz="2800" dirty="0"/>
          </a:p>
        </p:txBody>
      </p:sp>
      <p:sp>
        <p:nvSpPr>
          <p:cNvPr id="18" name="TextBox 17"/>
          <p:cNvSpPr txBox="1"/>
          <p:nvPr/>
        </p:nvSpPr>
        <p:spPr>
          <a:xfrm>
            <a:off x="6390238" y="4421721"/>
            <a:ext cx="27176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orbital angular</a:t>
            </a:r>
          </a:p>
          <a:p>
            <a:pPr algn="ctr"/>
            <a:r>
              <a:rPr lang="en-US" sz="2800" dirty="0" smtClean="0"/>
              <a:t>momentum 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7500" y="5492750"/>
            <a:ext cx="63471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 sz="1800">
                <a:uFillTx/>
              </a:defRPr>
            </a:pPr>
            <a:r>
              <a:rPr lang="en-US" dirty="0">
                <a:solidFill>
                  <a:srgbClr val="00FFFF"/>
                </a:solidFill>
                <a:uFill>
                  <a:solidFill/>
                </a:uFill>
              </a:rPr>
              <a:t>Current </a:t>
            </a:r>
            <a:r>
              <a:rPr lang="en-US" dirty="0" smtClean="0">
                <a:solidFill>
                  <a:srgbClr val="00FFFF"/>
                </a:solidFill>
                <a:uFill>
                  <a:solidFill/>
                </a:uFill>
              </a:rPr>
              <a:t>knowledge: </a:t>
            </a:r>
            <a:r>
              <a:rPr lang="en-US" dirty="0">
                <a:solidFill>
                  <a:srgbClr val="00FFFF"/>
                </a:solidFill>
                <a:uFill>
                  <a:solidFill/>
                </a:uFill>
              </a:rPr>
              <a:t>uses strong theoretical constraints</a:t>
            </a:r>
          </a:p>
          <a:p>
            <a:pPr lvl="0">
              <a:defRPr sz="1800">
                <a:uFillTx/>
              </a:defRPr>
            </a:pPr>
            <a:r>
              <a:rPr lang="en-US" dirty="0" err="1">
                <a:solidFill>
                  <a:srgbClr val="0000FF"/>
                </a:solidFill>
                <a:uFill>
                  <a:solidFill/>
                </a:uFill>
              </a:rPr>
              <a:t>eRHIC</a:t>
            </a:r>
            <a:r>
              <a:rPr lang="en-US" dirty="0">
                <a:solidFill>
                  <a:srgbClr val="0000FF"/>
                </a:solidFill>
                <a:uFill>
                  <a:solidFill/>
                </a:uFill>
              </a:rPr>
              <a:t> projections do not  </a:t>
            </a:r>
            <a:r>
              <a:rPr lang="en-US" dirty="0">
                <a:solidFill>
                  <a:srgbClr val="0000FF"/>
                </a:solidFill>
                <a:uFill>
                  <a:solidFill/>
                </a:uFill>
                <a:latin typeface="Symbol"/>
                <a:ea typeface="Symbol"/>
                <a:cs typeface="Symbol"/>
                <a:sym typeface="Symbol"/>
              </a:rPr>
              <a:t>⇒</a:t>
            </a:r>
            <a:r>
              <a:rPr lang="en-US" dirty="0">
                <a:solidFill>
                  <a:srgbClr val="0000FF"/>
                </a:solidFill>
                <a:uFill>
                  <a:solidFill/>
                </a:uFill>
              </a:rPr>
              <a:t> test </a:t>
            </a:r>
            <a:r>
              <a:rPr lang="en-US" dirty="0" smtClean="0">
                <a:solidFill>
                  <a:srgbClr val="0000FF"/>
                </a:solidFill>
                <a:uFill>
                  <a:solidFill/>
                </a:uFill>
              </a:rPr>
              <a:t>of assumptions</a:t>
            </a:r>
            <a:endParaRPr lang="en-US" dirty="0">
              <a:solidFill>
                <a:srgbClr val="0000FF"/>
              </a:solidFill>
              <a:uFill>
                <a:solidFill/>
              </a:u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8165" y="4540251"/>
            <a:ext cx="118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1/2 - </a:t>
            </a:r>
            <a:endParaRPr lang="en-US" sz="2800" dirty="0"/>
          </a:p>
        </p:txBody>
      </p:sp>
      <p:sp>
        <p:nvSpPr>
          <p:cNvPr id="21" name="TextBox 20"/>
          <p:cNvSpPr txBox="1"/>
          <p:nvPr/>
        </p:nvSpPr>
        <p:spPr>
          <a:xfrm>
            <a:off x="3111500" y="4508502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-</a:t>
            </a:r>
            <a:endParaRPr lang="en-US" sz="2800" dirty="0"/>
          </a:p>
        </p:txBody>
      </p:sp>
      <p:sp>
        <p:nvSpPr>
          <p:cNvPr id="22" name="TextBox 21"/>
          <p:cNvSpPr txBox="1"/>
          <p:nvPr/>
        </p:nvSpPr>
        <p:spPr>
          <a:xfrm>
            <a:off x="5698067" y="4544487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GHP, April 2015</a:t>
            </a:r>
            <a:endParaRPr lang="en-US"/>
          </a:p>
        </p:txBody>
      </p:sp>
      <p:grpSp>
        <p:nvGrpSpPr>
          <p:cNvPr id="24" name="Group 23"/>
          <p:cNvGrpSpPr/>
          <p:nvPr/>
        </p:nvGrpSpPr>
        <p:grpSpPr>
          <a:xfrm rot="480000">
            <a:off x="1861304" y="1648808"/>
            <a:ext cx="5590633" cy="3970318"/>
            <a:chOff x="2252888" y="1426558"/>
            <a:chExt cx="5590633" cy="3970318"/>
          </a:xfrm>
        </p:grpSpPr>
        <p:sp>
          <p:nvSpPr>
            <p:cNvPr id="25" name="TextBox 24"/>
            <p:cNvSpPr txBox="1"/>
            <p:nvPr/>
          </p:nvSpPr>
          <p:spPr>
            <a:xfrm rot="20400000">
              <a:off x="2252888" y="1426558"/>
              <a:ext cx="5590633" cy="397031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effectLst>
              <a:glow rad="101600">
                <a:schemeClr val="tx1">
                  <a:lumMod val="95000"/>
                  <a:alpha val="75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 w="114300" prst="artDeco"/>
              <a:bevelB w="114300" prst="artDeco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After </a:t>
              </a:r>
              <a:r>
                <a:rPr lang="en-US" sz="2800" b="1" dirty="0" err="1" smtClean="0">
                  <a:solidFill>
                    <a:schemeClr val="bg1"/>
                  </a:solidFill>
                  <a:latin typeface="Comic Sans MS"/>
                  <a:cs typeface="Comic Sans MS"/>
                </a:rPr>
                <a:t>eRHIC</a:t>
              </a:r>
              <a:r>
                <a:rPr lang="en-US" sz="2800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: </a:t>
              </a: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spin puzzle will be solved</a:t>
              </a:r>
              <a:endParaRPr lang="en-US" sz="2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b="1" dirty="0" smtClean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b="1" dirty="0" smtClean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b="1" dirty="0" smtClean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endParaRPr lang="en-US" sz="2800" dirty="0">
                <a:solidFill>
                  <a:schemeClr val="bg1"/>
                </a:solidFill>
                <a:latin typeface="Comic Sans MS"/>
                <a:cs typeface="Comic Sans MS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Comic Sans MS"/>
                  <a:cs typeface="Comic Sans MS"/>
                </a:rPr>
                <a:t> </a:t>
              </a:r>
            </a:p>
          </p:txBody>
        </p:sp>
        <p:pic>
          <p:nvPicPr>
            <p:cNvPr id="26" name="Picture 25" descr="MissingPuzzlePiece_1.jp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98" t="1305" r="13272" b="2300"/>
            <a:stretch/>
          </p:blipFill>
          <p:spPr>
            <a:xfrm rot="20400000">
              <a:off x="3143243" y="2360079"/>
              <a:ext cx="3959546" cy="28151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74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5|35.8|22."/>
</p:tagLst>
</file>

<file path=ppt/theme/theme1.xml><?xml version="1.0" encoding="utf-8"?>
<a:theme xmlns:a="http://schemas.openxmlformats.org/drawingml/2006/main" name="Blank Presentation">
  <a:themeElements>
    <a:clrScheme name="Blank Presentation 13">
      <a:dk1>
        <a:srgbClr val="322F31"/>
      </a:dk1>
      <a:lt1>
        <a:srgbClr val="FFFFFF"/>
      </a:lt1>
      <a:dk2>
        <a:srgbClr val="322F31"/>
      </a:dk2>
      <a:lt2>
        <a:srgbClr val="322F31"/>
      </a:lt2>
      <a:accent1>
        <a:srgbClr val="8071B4"/>
      </a:accent1>
      <a:accent2>
        <a:srgbClr val="8071B4"/>
      </a:accent2>
      <a:accent3>
        <a:srgbClr val="FFFFFF"/>
      </a:accent3>
      <a:accent4>
        <a:srgbClr val="292728"/>
      </a:accent4>
      <a:accent5>
        <a:srgbClr val="C0BBD6"/>
      </a:accent5>
      <a:accent6>
        <a:srgbClr val="7366A3"/>
      </a:accent6>
      <a:hlink>
        <a:srgbClr val="8071B4"/>
      </a:hlink>
      <a:folHlink>
        <a:srgbClr val="8071B4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2" charset="0"/>
            <a:ea typeface="ＭＳ Ｐゴシック" pitchFamily="-112" charset="-128"/>
            <a:cs typeface="ＭＳ Ｐゴシック" pitchFamily="-112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322F31"/>
        </a:dk1>
        <a:lt1>
          <a:srgbClr val="FFFFFF"/>
        </a:lt1>
        <a:dk2>
          <a:srgbClr val="322F31"/>
        </a:dk2>
        <a:lt2>
          <a:srgbClr val="322F31"/>
        </a:lt2>
        <a:accent1>
          <a:srgbClr val="8071B4"/>
        </a:accent1>
        <a:accent2>
          <a:srgbClr val="8071B4"/>
        </a:accent2>
        <a:accent3>
          <a:srgbClr val="FFFFFF"/>
        </a:accent3>
        <a:accent4>
          <a:srgbClr val="292728"/>
        </a:accent4>
        <a:accent5>
          <a:srgbClr val="C0BBD6"/>
        </a:accent5>
        <a:accent6>
          <a:srgbClr val="7366A3"/>
        </a:accent6>
        <a:hlink>
          <a:srgbClr val="8071B4"/>
        </a:hlink>
        <a:folHlink>
          <a:srgbClr val="8071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Origin.thmx</Template>
  <TotalTime>50961</TotalTime>
  <Words>5232</Words>
  <Application>Microsoft Macintosh PowerPoint</Application>
  <PresentationFormat>On-screen Show (4:3)</PresentationFormat>
  <Paragraphs>894</Paragraphs>
  <Slides>47</Slides>
  <Notes>7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Blank Presentation</vt:lpstr>
      <vt:lpstr>Equation</vt:lpstr>
      <vt:lpstr>Document</vt:lpstr>
      <vt:lpstr>eRHIC A QCD Microscope to study the glue that binds us all </vt:lpstr>
      <vt:lpstr>What do we know</vt:lpstr>
      <vt:lpstr>Deep Inelastic Scattering</vt:lpstr>
      <vt:lpstr>What can polarized beams tell us</vt:lpstr>
      <vt:lpstr>SPIN: Fundamental quantum Number</vt:lpstr>
      <vt:lpstr>What composes the Spin of the Proton</vt:lpstr>
      <vt:lpstr>present vs eRHIC kinematic coverage</vt:lpstr>
      <vt:lpstr>g1p: the way to find the Spin </vt:lpstr>
      <vt:lpstr>eRHIC: Spin puzzle solved</vt:lpstr>
      <vt:lpstr>And What about nuclei</vt:lpstr>
      <vt:lpstr>What Do We Know About xG in Nuclei?</vt:lpstr>
      <vt:lpstr>eRHIC: Nuclear Structure Functions </vt:lpstr>
      <vt:lpstr>Measuring FL with the EIC</vt:lpstr>
      <vt:lpstr>eRHIC: Impact on Knowledge on nPDFs</vt:lpstr>
      <vt:lpstr>Gluon splitting and recombination</vt:lpstr>
      <vt:lpstr>eRHIC: Reaching the Saturation Region</vt:lpstr>
      <vt:lpstr>Di-hadron Correlations in ep and eA</vt:lpstr>
      <vt:lpstr>Quantum tomography of the nucleons &amp; Nuclei</vt:lpstr>
      <vt:lpstr>PowerPoint Presentation</vt:lpstr>
      <vt:lpstr>transverse momentum dependent PDFs &amp; FFs</vt:lpstr>
      <vt:lpstr>More insights to the proton: TMDs</vt:lpstr>
      <vt:lpstr>TMDs @ EIC</vt:lpstr>
      <vt:lpstr>Generalized Parton Distributions (GPDs)</vt:lpstr>
      <vt:lpstr>Beyond form factors and PDFs</vt:lpstr>
      <vt:lpstr>DVCS at eRHIC</vt:lpstr>
      <vt:lpstr>What can we learn</vt:lpstr>
      <vt:lpstr>GPD Hg: J/ψ</vt:lpstr>
      <vt:lpstr>eRHIC: Diffractive Events in eA </vt:lpstr>
      <vt:lpstr>eRHIC: Spatial Gluon Distribution from dσ/dt</vt:lpstr>
      <vt:lpstr>Requirements to realize the Program</vt:lpstr>
      <vt:lpstr>What is needed to realize EIC program</vt:lpstr>
      <vt:lpstr>From RHIC to eRHIC</vt:lpstr>
      <vt:lpstr>eRHIC Design</vt:lpstr>
      <vt:lpstr>BeAST: The eRHIC Model Detector</vt:lpstr>
      <vt:lpstr>Take Away Message</vt:lpstr>
      <vt:lpstr>PowerPoint Presentation</vt:lpstr>
      <vt:lpstr>eRHIC R&amp;D highlights and Luminosity</vt:lpstr>
      <vt:lpstr>The eA Physics program</vt:lpstr>
      <vt:lpstr>What is  Needed to Realize this Program </vt:lpstr>
      <vt:lpstr>PowerPoint Presentation</vt:lpstr>
      <vt:lpstr>The Model Detector</vt:lpstr>
      <vt:lpstr>The Model detector: Tracking</vt:lpstr>
      <vt:lpstr>The model Detector Calorimeter System</vt:lpstr>
      <vt:lpstr>Resolution in Kinematics variables</vt:lpstr>
      <vt:lpstr>Possible Schedule To Realize eRHIC</vt:lpstr>
      <vt:lpstr>What will we learn about 2d+1 structure of the proton</vt:lpstr>
      <vt:lpstr>Imaging in eA: Diffraction</vt:lpstr>
    </vt:vector>
  </TitlesOfParts>
  <Company>京都大学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Naohito Saito</dc:creator>
  <cp:lastModifiedBy>elke-caroline aschenauer</cp:lastModifiedBy>
  <cp:revision>1253</cp:revision>
  <cp:lastPrinted>2012-06-14T14:35:05Z</cp:lastPrinted>
  <dcterms:created xsi:type="dcterms:W3CDTF">2011-04-06T15:13:11Z</dcterms:created>
  <dcterms:modified xsi:type="dcterms:W3CDTF">2015-04-08T02:19:41Z</dcterms:modified>
</cp:coreProperties>
</file>