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1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Microsoft_Equation2.bin" ContentType="application/vnd.openxmlformats-officedocument.oleObject"/>
  <Override PartName="/ppt/embeddings/oleObject17.bin" ContentType="application/vnd.openxmlformats-officedocument.oleObject"/>
  <Override PartName="/ppt/embeddings/Microsoft_Equation3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5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6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0" r:id="rId1"/>
  </p:sldMasterIdLst>
  <p:notesMasterIdLst>
    <p:notesMasterId r:id="rId38"/>
  </p:notesMasterIdLst>
  <p:handoutMasterIdLst>
    <p:handoutMasterId r:id="rId39"/>
  </p:handoutMasterIdLst>
  <p:sldIdLst>
    <p:sldId id="449" r:id="rId2"/>
    <p:sldId id="524" r:id="rId3"/>
    <p:sldId id="535" r:id="rId4"/>
    <p:sldId id="525" r:id="rId5"/>
    <p:sldId id="496" r:id="rId6"/>
    <p:sldId id="536" r:id="rId7"/>
    <p:sldId id="538" r:id="rId8"/>
    <p:sldId id="551" r:id="rId9"/>
    <p:sldId id="550" r:id="rId10"/>
    <p:sldId id="539" r:id="rId11"/>
    <p:sldId id="540" r:id="rId12"/>
    <p:sldId id="541" r:id="rId13"/>
    <p:sldId id="543" r:id="rId14"/>
    <p:sldId id="554" r:id="rId15"/>
    <p:sldId id="467" r:id="rId16"/>
    <p:sldId id="552" r:id="rId17"/>
    <p:sldId id="495" r:id="rId18"/>
    <p:sldId id="555" r:id="rId19"/>
    <p:sldId id="544" r:id="rId20"/>
    <p:sldId id="547" r:id="rId21"/>
    <p:sldId id="548" r:id="rId22"/>
    <p:sldId id="469" r:id="rId23"/>
    <p:sldId id="556" r:id="rId24"/>
    <p:sldId id="471" r:id="rId25"/>
    <p:sldId id="549" r:id="rId26"/>
    <p:sldId id="557" r:id="rId27"/>
    <p:sldId id="478" r:id="rId28"/>
    <p:sldId id="493" r:id="rId29"/>
    <p:sldId id="545" r:id="rId30"/>
    <p:sldId id="487" r:id="rId31"/>
    <p:sldId id="476" r:id="rId32"/>
    <p:sldId id="480" r:id="rId33"/>
    <p:sldId id="531" r:id="rId34"/>
    <p:sldId id="514" r:id="rId35"/>
    <p:sldId id="515" r:id="rId36"/>
    <p:sldId id="509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700B5"/>
    <a:srgbClr val="83FFC1"/>
    <a:srgbClr val="8400C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86643" autoAdjust="0"/>
  </p:normalViewPr>
  <p:slideViewPr>
    <p:cSldViewPr>
      <p:cViewPr>
        <p:scale>
          <a:sx n="76" d="100"/>
          <a:sy n="76" d="100"/>
        </p:scale>
        <p:origin x="-156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126628091943052"/>
                  <c:y val="0.02608695652173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  <a:latin typeface="Symbol Proportional BT" charset="2"/>
                        <a:cs typeface="Symbol Proportional BT" charset="2"/>
                      </a:rPr>
                      <a:t>DS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
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
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7082523775437"/>
                  <c:y val="0.1200656167979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rgbClr val="FF0000"/>
                        </a:solidFill>
                        <a:latin typeface="Chalkboard"/>
                      </a:defRPr>
                    </a:pPr>
                    <a:r>
                      <a:rPr lang="en-US" sz="2400" dirty="0" err="1" smtClean="0">
                        <a:solidFill>
                          <a:srgbClr val="FF0000"/>
                        </a:solidFill>
                        <a:latin typeface="Lucida Calligraphy"/>
                        <a:cs typeface="Lucida Calligraphy"/>
                      </a:rPr>
                      <a:t>L</a:t>
                    </a:r>
                    <a:r>
                      <a:rPr lang="en-US" sz="2400" baseline="-25000" dirty="0" err="1" smtClean="0">
                        <a:solidFill>
                          <a:srgbClr val="FF0000"/>
                        </a:solidFill>
                        <a:latin typeface="Chalkboard"/>
                        <a:cs typeface="+mn-cs"/>
                      </a:rPr>
                      <a:t>g</a:t>
                    </a:r>
                    <a:r>
                      <a:rPr lang="en-US" sz="2400" dirty="0">
                        <a:solidFill>
                          <a:srgbClr val="FF0000"/>
                        </a:solidFill>
                      </a:rPr>
                      <a:t>
</a:t>
                    </a:r>
                    <a:endParaRPr lang="en-US" sz="24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0262722841463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i="0" u="none" strike="noStrike" baseline="0" dirty="0" smtClean="0">
                        <a:effectLst/>
                        <a:latin typeface="Lucida Grande"/>
                        <a:ea typeface="Lucida Grande"/>
                        <a:cs typeface="Lucida Grande"/>
                      </a:rPr>
                      <a:t>Δ</a:t>
                    </a:r>
                    <a:r>
                      <a:rPr lang="en-US" sz="2000" b="0" i="0" u="none" strike="noStrike" baseline="0" dirty="0" smtClean="0">
                        <a:effectLst/>
                      </a:rPr>
                      <a:t>G</a:t>
                    </a:r>
                    <a:r>
                      <a:rPr lang="en-US" sz="2000" b="0" i="0" u="none" strike="noStrike" baseline="0" dirty="0" smtClean="0"/>
                      <a:t> 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
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0000"/>
                    </a:solidFill>
                    <a:latin typeface="Chalkboard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DS</c:v>
                </c:pt>
                <c:pt idx="1">
                  <c:v>Lq</c:v>
                </c:pt>
                <c:pt idx="2">
                  <c:v>Lg</c:v>
                </c:pt>
                <c:pt idx="3">
                  <c:v>DG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33.0</c:v>
                </c:pt>
                <c:pt idx="1">
                  <c:v>31.0</c:v>
                </c:pt>
                <c:pt idx="2">
                  <c:v>31.0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95B3D7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0330205299680006"/>
                  <c:y val="-0.04708373343575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  <a:latin typeface="Symbol Proportional BT" charset="2"/>
                        <a:cs typeface="Symbol Proportional BT" charset="2"/>
                      </a:rPr>
                      <a:t>DS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
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  <a:latin typeface="Symbol Proportional BT" charset="2"/>
                        <a:cs typeface="Symbol Proportional BT" charset="2"/>
                      </a:rPr>
                      <a:t>D</a:t>
                    </a: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G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
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800">
                        <a:solidFill>
                          <a:srgbClr val="FF0000"/>
                        </a:solidFill>
                        <a:latin typeface="+mn-lt"/>
                        <a:cs typeface="Comic Sans MS"/>
                      </a:defRPr>
                    </a:pPr>
                    <a:r>
                      <a:rPr lang="en-US" sz="2800" dirty="0" err="1">
                        <a:solidFill>
                          <a:srgbClr val="FF0000"/>
                        </a:solidFill>
                        <a:latin typeface="+mn-lt"/>
                        <a:cs typeface="Comic Sans MS"/>
                      </a:rPr>
                      <a:t>L</a:t>
                    </a:r>
                    <a:r>
                      <a:rPr lang="en-US" sz="2800" baseline="-25000" dirty="0" err="1">
                        <a:solidFill>
                          <a:srgbClr val="FF0000"/>
                        </a:solidFill>
                        <a:latin typeface="+mn-lt"/>
                        <a:cs typeface="Comic Sans MS"/>
                      </a:rPr>
                      <a:t>q</a:t>
                    </a:r>
                    <a:r>
                      <a:rPr lang="en-US" sz="2800" dirty="0">
                        <a:solidFill>
                          <a:srgbClr val="FF0000"/>
                        </a:solidFill>
                        <a:latin typeface="+mn-lt"/>
                        <a:cs typeface="Comic Sans MS"/>
                      </a:rPr>
                      <a:t>
</a:t>
                    </a:r>
                    <a:endParaRPr lang="en-US" sz="2800" dirty="0">
                      <a:latin typeface="+mn-lt"/>
                      <a:cs typeface="Comic Sans MS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000">
                    <a:solidFill>
                      <a:srgbClr val="FF0000"/>
                    </a:solidFill>
                    <a:latin typeface="Chalkboard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DS</c:v>
                </c:pt>
                <c:pt idx="2">
                  <c:v>Lq</c:v>
                </c:pt>
                <c:pt idx="3">
                  <c:v>Jg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33.0</c:v>
                </c:pt>
                <c:pt idx="2">
                  <c:v>19.0</c:v>
                </c:pt>
                <c:pt idx="3">
                  <c:v>48.0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image" Target="../media/image54.emf"/><Relationship Id="rId2" Type="http://schemas.openxmlformats.org/officeDocument/2006/relationships/image" Target="../media/image5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0.54545</cdr:x>
      <cdr:y>0.14634</cdr:y>
    </cdr:from>
    <cdr:to>
      <cdr:x>0.7013</cdr:x>
      <cdr:y>0.43902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0400" y="457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rgbClr val="FFFFFF"/>
              </a:solidFill>
            </a:rPr>
            <a:t>33%</a:t>
          </a:r>
          <a:endParaRPr lang="en-US" sz="24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0.44156</cdr:x>
      <cdr:y>0.43902</cdr:y>
    </cdr:from>
    <cdr:to>
      <cdr:x>0.57143</cdr:x>
      <cdr:y>0.60976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0800" y="1371600"/>
          <a:ext cx="762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err="1" smtClean="0">
              <a:solidFill>
                <a:srgbClr val="FF0000"/>
              </a:solidFill>
              <a:latin typeface="Lucida Calligraphy"/>
              <a:cs typeface="Lucida Calligraphy"/>
            </a:rPr>
            <a:t>L</a:t>
          </a:r>
          <a:r>
            <a:rPr lang="en-US" sz="2400" baseline="-25000" dirty="0" err="1">
              <a:solidFill>
                <a:srgbClr val="FF0000"/>
              </a:solidFill>
            </a:rPr>
            <a:t>q</a:t>
          </a:r>
          <a:endParaRPr lang="en-US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0.31507</cdr:x>
      <cdr:y>0.26829</cdr:y>
    </cdr:from>
    <cdr:to>
      <cdr:x>0.46575</cdr:x>
      <cdr:y>0.53659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838200"/>
          <a:ext cx="8382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 err="1" smtClean="0">
              <a:solidFill>
                <a:srgbClr val="FF0000"/>
              </a:solidFill>
              <a:latin typeface="+mn-lt"/>
              <a:cs typeface="Comic Sans MS"/>
            </a:rPr>
            <a:t>J</a:t>
          </a:r>
          <a:r>
            <a:rPr lang="en-US" sz="2800" b="1" baseline="-25000" dirty="0" err="1" smtClean="0">
              <a:solidFill>
                <a:srgbClr val="FF0000"/>
              </a:solidFill>
              <a:latin typeface="+mn-lt"/>
              <a:cs typeface="Comic Sans MS"/>
            </a:rPr>
            <a:t>g</a:t>
          </a:r>
          <a:endParaRPr lang="en-US" sz="2800" b="1" dirty="0">
            <a:solidFill>
              <a:srgbClr val="FF0000"/>
            </a:solidFill>
            <a:latin typeface="+mn-lt"/>
            <a:cs typeface="Comic Sans MS"/>
          </a:endParaRPr>
        </a:p>
      </cdr:txBody>
    </cdr:sp>
  </cdr:relSizeAnchor>
  <cdr:relSizeAnchor xmlns:cdr="http://schemas.openxmlformats.org/drawingml/2006/chartDrawing">
    <cdr:from>
      <cdr:x>0.53425</cdr:x>
      <cdr:y>0.14634</cdr:y>
    </cdr:from>
    <cdr:to>
      <cdr:x>0.69863</cdr:x>
      <cdr:y>0.43902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1800" y="457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rgbClr val="FFFFFF"/>
              </a:solidFill>
            </a:rPr>
            <a:t>33%</a:t>
          </a:r>
          <a:endParaRPr lang="en-US" sz="2400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536D0-1A1C-E24C-B4AB-6403D515D0E6}" type="datetimeFigureOut">
              <a:rPr lang="en-US" smtClean="0"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824D-9EF9-BE4F-86CD-5F1143B0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445B462-D852-714B-8FBD-1582354BB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9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4A599-C731-C748-8A7C-58B70D406F2E}" type="slidenum">
              <a:rPr lang="en-US"/>
              <a:pPr/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other components that we identify perhaps with OAM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0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7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3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However, in the definition of these distributions, care must be applied to ensure manifest gauge invariance. In general, this can be accomplished by connecting any non- local correlation function with a Wilson-line gauge link. Specifying a Wilson-line gauge link requires selecting a path along which the vector potential is evaluated. The choice of path raises the immediate issue of how the quantities defined using Wigner distributions (TMDs, OAM, . . .) depend on that choice.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7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moving on recall some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9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8B81A-44D8-1D43-80F5-40BD1FACDAAE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5B4-BD14-6D49-ACBD-C20E3E4C0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7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85D62C-85F4-784F-8046-C710C703AD3D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79E6-CCA3-1D43-B60A-245EE9C2F6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81758-3E88-E348-8D23-6E3782682810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58590-7E71-F944-B966-AE07B1FDD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22D270-3B98-D04B-9E5D-7BBA50994596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C064-2997-E248-BA91-29658AFAD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138EB-0A0D-7246-ACB9-5FD1DE99AF62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5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79DDC-1820-3D4F-B9E0-0DAC98E61755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FEBBA-5034-1E49-BE19-F858B95A2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64268-AC77-6848-AD6E-8BE3CF19D8B1}" type="datetime1">
              <a:rPr lang="en-US" smtClean="0"/>
              <a:t>4/6/15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6546D-ACD8-FF49-A6F7-F09E7EE91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874CC-06FE-7C4E-B12A-75B6D585B149}" type="datetime1">
              <a:rPr lang="en-US" smtClean="0"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3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04864-5B5A-E24C-834B-B1A499712CA5}" type="datetime1">
              <a:rPr lang="en-US" smtClean="0"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1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AD79D-7EA7-FA44-AC20-FEFFE8738877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E3673-FC72-D548-A49A-B2D505CAC2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8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241FD-D064-4A4A-8B69-F43FC239CA47}" type="datetime1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24575-1ECD-A64C-B627-3EC5551A38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8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E69758-CCAD-634C-A1FE-D266EBAB5F5C}" type="datetime1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B18804-3BDE-E845-8EA7-A36EB0401E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3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4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2.emf"/><Relationship Id="rId5" Type="http://schemas.openxmlformats.org/officeDocument/2006/relationships/image" Target="../media/image33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chart" Target="../charts/chart1.xml"/><Relationship Id="rId7" Type="http://schemas.openxmlformats.org/officeDocument/2006/relationships/chart" Target="../charts/chart2.xml"/><Relationship Id="rId8" Type="http://schemas.openxmlformats.org/officeDocument/2006/relationships/oleObject" Target="../embeddings/oleObject2.bin"/><Relationship Id="rId9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5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54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53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55.emf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5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57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5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oleObject" Target="../embeddings/oleObject30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6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5" Type="http://schemas.openxmlformats.org/officeDocument/2006/relationships/image" Target="../media/image11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3.emf"/><Relationship Id="rId7" Type="http://schemas.openxmlformats.org/officeDocument/2006/relationships/image" Target="../media/image1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57200" y="3124200"/>
            <a:ext cx="5845175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90"/>
                </a:solidFill>
                <a:latin typeface="+mj-lt"/>
              </a:rPr>
              <a:t>6</a:t>
            </a:r>
            <a:r>
              <a:rPr lang="en-US" sz="2800" baseline="30000" dirty="0" smtClean="0">
                <a:solidFill>
                  <a:srgbClr val="000090"/>
                </a:solidFill>
                <a:latin typeface="+mj-lt"/>
              </a:rPr>
              <a:t>th</a:t>
            </a:r>
            <a:r>
              <a:rPr lang="en-US" sz="2800" dirty="0" smtClean="0">
                <a:solidFill>
                  <a:srgbClr val="000090"/>
                </a:solidFill>
                <a:latin typeface="+mj-lt"/>
              </a:rPr>
              <a:t> GHP Workshop</a:t>
            </a:r>
            <a:endParaRPr lang="en-US" sz="2800" dirty="0" smtClean="0">
              <a:solidFill>
                <a:srgbClr val="000090"/>
              </a:solidFill>
              <a:latin typeface="+mj-lt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90"/>
                </a:solidFill>
                <a:latin typeface="+mj-lt"/>
              </a:rPr>
              <a:t>Baltimore, April 8-10</a:t>
            </a:r>
            <a:r>
              <a:rPr lang="en-US" sz="2800" baseline="30000" dirty="0" smtClean="0">
                <a:solidFill>
                  <a:srgbClr val="000090"/>
                </a:solidFill>
                <a:latin typeface="+mj-lt"/>
              </a:rPr>
              <a:t>th</a:t>
            </a:r>
            <a:r>
              <a:rPr lang="en-US" sz="2800" dirty="0" smtClean="0">
                <a:solidFill>
                  <a:srgbClr val="000090"/>
                </a:solidFill>
                <a:latin typeface="+mj-lt"/>
              </a:rPr>
              <a:t>, </a:t>
            </a:r>
            <a:r>
              <a:rPr lang="en-US" sz="2800" dirty="0" smtClean="0">
                <a:solidFill>
                  <a:srgbClr val="000090"/>
                </a:solidFill>
                <a:latin typeface="+mj-lt"/>
              </a:rPr>
              <a:t>2015</a:t>
            </a:r>
            <a:endParaRPr lang="en-US" sz="2800" dirty="0">
              <a:solidFill>
                <a:srgbClr val="000090"/>
              </a:solidFill>
              <a:latin typeface="+mj-lt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8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265093"/>
            <a:ext cx="83978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+mj-lt"/>
                <a:cs typeface="Comic Sans MS"/>
              </a:rPr>
              <a:t>Towards a Direct Measurement of the Quark Orbital Angular Momentum Distribution</a:t>
            </a:r>
          </a:p>
          <a:p>
            <a:pPr algn="ctr"/>
            <a:endParaRPr lang="en-US" sz="2800" dirty="0" smtClean="0">
              <a:latin typeface="+mj-lt"/>
              <a:cs typeface="Comic Sans MS"/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Simonetta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Liuti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University of Virginia</a:t>
            </a:r>
          </a:p>
          <a:p>
            <a:pPr algn="ctr"/>
            <a:endParaRPr lang="en-US" sz="2800" dirty="0">
              <a:latin typeface="+mj-lt"/>
              <a:cs typeface="Comic Sans M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77000" y="1295400"/>
            <a:ext cx="2438400" cy="2438400"/>
          </a:xfrm>
          <a:prstGeom prst="ellipse">
            <a:avLst/>
          </a:prstGeom>
          <a:solidFill>
            <a:schemeClr val="tx1">
              <a:lumMod val="50000"/>
              <a:lumOff val="5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1447800"/>
            <a:ext cx="990600" cy="9906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0" y="2514600"/>
            <a:ext cx="990600" cy="9906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Right Arrow 12"/>
          <p:cNvSpPr/>
          <p:nvPr/>
        </p:nvSpPr>
        <p:spPr>
          <a:xfrm rot="11684550">
            <a:off x="7772400" y="1853327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6553200" y="2286000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600200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62800" y="20574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72400" y="2743200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53400" y="27432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FF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Right Arrow 18"/>
          <p:cNvSpPr/>
          <p:nvPr/>
        </p:nvSpPr>
        <p:spPr>
          <a:xfrm rot="11679805">
            <a:off x="7872870" y="2968846"/>
            <a:ext cx="613523" cy="270690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30480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rved Right Arrow 20"/>
          <p:cNvSpPr/>
          <p:nvPr/>
        </p:nvSpPr>
        <p:spPr>
          <a:xfrm rot="20012043">
            <a:off x="6937855" y="1859254"/>
            <a:ext cx="545418" cy="284038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62800" y="1676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077200" y="27432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924800" y="2895600"/>
            <a:ext cx="0" cy="4572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20000" y="16764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239000" y="17526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239000" y="13716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229600" y="24384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Up Arrow 28"/>
          <p:cNvSpPr/>
          <p:nvPr/>
        </p:nvSpPr>
        <p:spPr>
          <a:xfrm>
            <a:off x="7315200" y="1295400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8001000" y="2286000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5634335"/>
            <a:ext cx="89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In collaboration with: </a:t>
            </a:r>
            <a:r>
              <a:rPr lang="en-US" dirty="0" err="1" smtClean="0">
                <a:latin typeface="+mj-lt"/>
              </a:rPr>
              <a:t>Aurore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Courtoy</a:t>
            </a:r>
            <a:r>
              <a:rPr lang="en-US" dirty="0" smtClean="0">
                <a:latin typeface="+mj-lt"/>
              </a:rPr>
              <a:t>, Michael </a:t>
            </a:r>
            <a:r>
              <a:rPr lang="en-US" dirty="0" err="1" smtClean="0">
                <a:latin typeface="+mj-lt"/>
              </a:rPr>
              <a:t>Engelhardt</a:t>
            </a:r>
            <a:r>
              <a:rPr lang="en-US" dirty="0" smtClean="0">
                <a:latin typeface="+mj-lt"/>
              </a:rPr>
              <a:t>,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Abha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Rajan</a:t>
            </a:r>
            <a:endParaRPr lang="en-US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5BEF12-C234-2348-86E9-C969D2B671EA}" type="datetime1">
              <a:rPr lang="en-US" smtClean="0"/>
              <a:t>4/7/15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8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pPr>
              <a:defRPr/>
            </a:pPr>
            <a:fld id="{41EE7AC2-23A4-5D4E-AD86-9A7F4EDCA093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517525"/>
            <a:ext cx="252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Burkardt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Hatta</a:t>
            </a:r>
            <a:r>
              <a:rPr lang="en-US" sz="2000" dirty="0" smtClean="0">
                <a:latin typeface="+mn-lt"/>
              </a:rPr>
              <a:t> (2011)</a:t>
            </a:r>
            <a:endParaRPr lang="en-US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4784725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F</a:t>
            </a:r>
            <a:r>
              <a:rPr lang="en-US" spc="50" baseline="-2500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27</a:t>
            </a:r>
            <a:r>
              <a:rPr lang="en-US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,</a:t>
            </a:r>
            <a:r>
              <a:rPr lang="en-US" sz="1800" spc="50" baseline="-2500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 </a:t>
            </a:r>
            <a:r>
              <a:rPr lang="en-US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F</a:t>
            </a:r>
            <a:r>
              <a:rPr lang="en-US" spc="50" baseline="-2500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28</a:t>
            </a:r>
            <a:r>
              <a:rPr lang="en-US" sz="1800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 (</a:t>
            </a:r>
            <a:r>
              <a:rPr lang="en-US" sz="1800" spc="50" dirty="0" err="1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Meissner</a:t>
            </a:r>
            <a:r>
              <a:rPr lang="en-US" sz="1800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, Metz, Schlegel, 2009)</a:t>
            </a:r>
            <a:endParaRPr lang="en-US" sz="1800" spc="50" dirty="0">
              <a:ln w="11430"/>
              <a:solidFill>
                <a:srgbClr val="8400C6"/>
              </a:solidFill>
              <a:latin typeface="+mn-lt"/>
              <a:cs typeface="Comic Sans MS"/>
            </a:endParaRPr>
          </a:p>
        </p:txBody>
      </p:sp>
      <p:graphicFrame>
        <p:nvGraphicFramePr>
          <p:cNvPr id="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287978"/>
              </p:ext>
            </p:extLst>
          </p:nvPr>
        </p:nvGraphicFramePr>
        <p:xfrm>
          <a:off x="304800" y="3929062"/>
          <a:ext cx="77406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0" name="Equation" r:id="rId3" imgW="3987800" imgH="482600" progId="Equation.3">
                  <p:embed/>
                </p:oleObj>
              </mc:Choice>
              <mc:Fallback>
                <p:oleObj name="Equation" r:id="rId3" imgW="3987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29062"/>
                        <a:ext cx="7740650" cy="931863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467787"/>
              </p:ext>
            </p:extLst>
          </p:nvPr>
        </p:nvGraphicFramePr>
        <p:xfrm>
          <a:off x="50800" y="974725"/>
          <a:ext cx="84074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1" name="Equation" r:id="rId5" imgW="4330700" imgH="419100" progId="Equation.3">
                  <p:embed/>
                </p:oleObj>
              </mc:Choice>
              <mc:Fallback>
                <p:oleObj name="Equation" r:id="rId5" imgW="433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974725"/>
                        <a:ext cx="8407400" cy="80962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0" y="173226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F</a:t>
            </a:r>
            <a:r>
              <a:rPr lang="en-US" spc="50" baseline="-2500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14</a:t>
            </a:r>
            <a:r>
              <a:rPr lang="en-US" sz="1800" spc="50" baseline="-2500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 </a:t>
            </a:r>
            <a:r>
              <a:rPr lang="en-US" sz="1800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 (</a:t>
            </a:r>
            <a:r>
              <a:rPr lang="en-US" sz="1800" spc="50" dirty="0" err="1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Meissner</a:t>
            </a:r>
            <a:r>
              <a:rPr lang="en-US" sz="1800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, Metz, Schlegel, 2009)</a:t>
            </a:r>
            <a:endParaRPr lang="en-US" sz="1800" spc="50" dirty="0">
              <a:ln w="11430"/>
              <a:solidFill>
                <a:srgbClr val="8400C6"/>
              </a:solidFill>
              <a:latin typeface="+mn-lt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413125"/>
            <a:ext cx="2385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Courtoy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et al. (2014)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389860"/>
            <a:ext cx="6053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Ji’s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OAM is identified with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the integral of 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twist 3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GTMDs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251015"/>
            <a:ext cx="8702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Both Jaffe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Manohar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and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Ji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OAM are identified with a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k</a:t>
            </a:r>
            <a:r>
              <a:rPr lang="en-US" sz="2000" baseline="-25000" dirty="0" err="1" smtClean="0">
                <a:solidFill>
                  <a:srgbClr val="0000FF"/>
                </a:solidFill>
                <a:latin typeface="+mn-lt"/>
              </a:rPr>
              <a:t>T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moment of a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twist 2 GTMD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0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substructure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15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5181600"/>
            <a:ext cx="3429000" cy="1219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53200" y="54102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81600" y="5714999"/>
            <a:ext cx="533400" cy="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81800" y="5638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48200" y="54102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endCxn id="15" idx="2"/>
          </p:cNvCxnSpPr>
          <p:nvPr/>
        </p:nvCxnSpPr>
        <p:spPr>
          <a:xfrm flipH="1">
            <a:off x="6553200" y="57150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876800" y="5638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010400" y="5715000"/>
            <a:ext cx="609600" cy="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inus 15"/>
          <p:cNvSpPr/>
          <p:nvPr/>
        </p:nvSpPr>
        <p:spPr>
          <a:xfrm>
            <a:off x="5715000" y="5562600"/>
            <a:ext cx="381000" cy="3810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81800" y="56388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029200" y="5715000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73E67-80E0-CF4A-9ABE-3CD5C51DF304}" type="datetime1">
              <a:rPr lang="en-US" smtClean="0"/>
              <a:t>4/6/15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1" y="3791307"/>
            <a:ext cx="8610600" cy="10854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002"/>
            <a:ext cx="9144000" cy="76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41" y="152400"/>
            <a:ext cx="228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pin correlations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533400" cy="1066800"/>
          </a:xfrm>
          <a:prstGeom prst="ellipse">
            <a:avLst/>
          </a:prstGeom>
          <a:noFill/>
          <a:ln w="190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96200" y="838200"/>
            <a:ext cx="533400" cy="1066800"/>
          </a:xfrm>
          <a:prstGeom prst="ellipse">
            <a:avLst/>
          </a:prstGeom>
          <a:noFill/>
          <a:ln w="190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42304" y="5410200"/>
            <a:ext cx="53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124200" y="5638800"/>
            <a:ext cx="533400" cy="228600"/>
          </a:xfrm>
          <a:prstGeom prst="rightArrow">
            <a:avLst/>
          </a:prstGeom>
          <a:solidFill>
            <a:schemeClr val="accent6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0" y="1981200"/>
            <a:ext cx="3429000" cy="1219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81600" y="2514599"/>
            <a:ext cx="533400" cy="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781800" y="2438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48200" y="22098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76800" y="2438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096000" y="2514600"/>
            <a:ext cx="533400" cy="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553200" y="22098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5715000" y="2362200"/>
            <a:ext cx="381000" cy="3810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81800" y="2438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42304" y="2209800"/>
            <a:ext cx="60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14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3124200" y="2438400"/>
            <a:ext cx="533400" cy="228600"/>
          </a:xfrm>
          <a:prstGeom prst="rightArrow">
            <a:avLst/>
          </a:prstGeom>
          <a:solidFill>
            <a:schemeClr val="accent6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73877-7AAA-4247-8270-10E684091AA0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38" y="312003"/>
            <a:ext cx="8991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There exists a connection between  F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and G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that uncovers different types of quark-gluon interactions behind </a:t>
            </a:r>
            <a:r>
              <a:rPr lang="en-US" sz="1800" dirty="0" smtClean="0">
                <a:solidFill>
                  <a:srgbClr val="0000FF"/>
                </a:solidFill>
              </a:rPr>
              <a:t>the </a:t>
            </a:r>
            <a:r>
              <a:rPr lang="en-US" sz="1800" dirty="0" smtClean="0">
                <a:solidFill>
                  <a:srgbClr val="0000FF"/>
                </a:solidFill>
              </a:rPr>
              <a:t>Jaffe </a:t>
            </a:r>
            <a:r>
              <a:rPr lang="en-US" sz="1800" dirty="0" err="1" smtClean="0">
                <a:solidFill>
                  <a:srgbClr val="0000FF"/>
                </a:solidFill>
              </a:rPr>
              <a:t>Manohar</a:t>
            </a:r>
            <a:r>
              <a:rPr lang="en-US" sz="1800" dirty="0" smtClean="0">
                <a:solidFill>
                  <a:srgbClr val="0000FF"/>
                </a:solidFill>
              </a:rPr>
              <a:t> and </a:t>
            </a:r>
            <a:r>
              <a:rPr lang="en-US" sz="1800" dirty="0" err="1" smtClean="0">
                <a:solidFill>
                  <a:srgbClr val="0000FF"/>
                </a:solidFill>
              </a:rPr>
              <a:t>Ji</a:t>
            </a:r>
            <a:r>
              <a:rPr lang="en-US" sz="1800" dirty="0" smtClean="0">
                <a:solidFill>
                  <a:srgbClr val="0000FF"/>
                </a:solidFill>
              </a:rPr>
              <a:t>  </a:t>
            </a:r>
            <a:r>
              <a:rPr lang="en-US" sz="1800" dirty="0">
                <a:solidFill>
                  <a:srgbClr val="0000FF"/>
                </a:solidFill>
              </a:rPr>
              <a:t>mechanisms for generating OAM </a:t>
            </a:r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(A. </a:t>
            </a:r>
            <a:r>
              <a:rPr lang="en-US" sz="1800" dirty="0" err="1" smtClean="0">
                <a:solidFill>
                  <a:srgbClr val="660066"/>
                </a:solidFill>
                <a:latin typeface="+mn-lt"/>
              </a:rPr>
              <a:t>Courtoy</a:t>
            </a:r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, M. </a:t>
            </a:r>
            <a:r>
              <a:rPr lang="en-US" sz="1800" dirty="0" err="1" smtClean="0">
                <a:solidFill>
                  <a:srgbClr val="660066"/>
                </a:solidFill>
                <a:latin typeface="+mn-lt"/>
              </a:rPr>
              <a:t>Engelhardt</a:t>
            </a:r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, S. L., A. </a:t>
            </a:r>
            <a:r>
              <a:rPr lang="en-US" sz="1800" dirty="0" err="1" smtClean="0">
                <a:solidFill>
                  <a:srgbClr val="660066"/>
                </a:solidFill>
                <a:latin typeface="+mn-lt"/>
              </a:rPr>
              <a:t>Rajan</a:t>
            </a:r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, 2015)</a:t>
            </a:r>
            <a:endParaRPr lang="en-US" sz="18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                a unique probe of quark-gluon interactions </a:t>
            </a:r>
            <a:endParaRPr lang="en-US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098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U</a:t>
            </a:r>
            <a:r>
              <a:rPr lang="en-US" sz="2000" dirty="0" smtClean="0">
                <a:latin typeface="+mn-lt"/>
              </a:rPr>
              <a:t>sing </a:t>
            </a:r>
            <a:r>
              <a:rPr lang="en-US" sz="2000" dirty="0">
                <a:latin typeface="+mn-lt"/>
              </a:rPr>
              <a:t>directly the </a:t>
            </a:r>
            <a:r>
              <a:rPr lang="en-US" sz="2000" dirty="0" err="1" smtClean="0">
                <a:latin typeface="+mn-lt"/>
              </a:rPr>
              <a:t>unintegrated</a:t>
            </a:r>
            <a:r>
              <a:rPr lang="en-US" sz="2000" dirty="0" smtClean="0">
                <a:latin typeface="+mn-lt"/>
              </a:rPr>
              <a:t> quark</a:t>
            </a:r>
            <a:r>
              <a:rPr lang="en-US" sz="2000" dirty="0">
                <a:latin typeface="+mn-lt"/>
              </a:rPr>
              <a:t>-quark </a:t>
            </a:r>
            <a:r>
              <a:rPr lang="en-US" sz="2000" dirty="0" err="1" smtClean="0">
                <a:latin typeface="+mn-lt"/>
              </a:rPr>
              <a:t>correlator</a:t>
            </a:r>
            <a:r>
              <a:rPr lang="en-US" sz="2000" dirty="0" smtClean="0">
                <a:latin typeface="+mn-lt"/>
              </a:rPr>
              <a:t> defining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GTMDs,</a:t>
            </a:r>
            <a:r>
              <a:rPr lang="en-US" sz="2000" dirty="0" smtClean="0">
                <a:latin typeface="+mn-lt"/>
              </a:rPr>
              <a:t> 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52400" y="16002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006721"/>
              </p:ext>
            </p:extLst>
          </p:nvPr>
        </p:nvGraphicFramePr>
        <p:xfrm>
          <a:off x="3128963" y="5791200"/>
          <a:ext cx="26622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4" name="Equation" r:id="rId3" imgW="1511300" imgH="228600" progId="Equation.3">
                  <p:embed/>
                </p:oleObj>
              </mc:Choice>
              <mc:Fallback>
                <p:oleObj name="Equation" r:id="rId3" imgW="151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8963" y="5791200"/>
                        <a:ext cx="2662237" cy="403225"/>
                      </a:xfrm>
                      <a:prstGeom prst="rect">
                        <a:avLst/>
                      </a:prstGeom>
                      <a:solidFill>
                        <a:srgbClr val="F7964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526855"/>
              </p:ext>
            </p:extLst>
          </p:nvPr>
        </p:nvGraphicFramePr>
        <p:xfrm>
          <a:off x="623888" y="4568825"/>
          <a:ext cx="67516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5" name="Equation" r:id="rId5" imgW="4127500" imgH="469900" progId="Equation.3">
                  <p:embed/>
                </p:oleObj>
              </mc:Choice>
              <mc:Fallback>
                <p:oleObj name="Equation" r:id="rId5" imgW="4127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4568825"/>
                        <a:ext cx="6751637" cy="76517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0000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689282"/>
              </p:ext>
            </p:extLst>
          </p:nvPr>
        </p:nvGraphicFramePr>
        <p:xfrm>
          <a:off x="468313" y="3048000"/>
          <a:ext cx="63150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6" name="Equation" r:id="rId7" imgW="3860800" imgH="469900" progId="Equation.3">
                  <p:embed/>
                </p:oleObj>
              </mc:Choice>
              <mc:Fallback>
                <p:oleObj name="Equation" r:id="rId7" imgW="3860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048000"/>
                        <a:ext cx="6315075" cy="76517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0000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4114800"/>
            <a:ext cx="3447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Insert the Equations of Motion,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4724400"/>
            <a:ext cx="1143000" cy="533400"/>
          </a:xfrm>
          <a:prstGeom prst="rect">
            <a:avLst/>
          </a:prstGeom>
          <a:noFill/>
          <a:ln w="190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765258"/>
              </p:ext>
            </p:extLst>
          </p:nvPr>
        </p:nvGraphicFramePr>
        <p:xfrm>
          <a:off x="381000" y="5791200"/>
          <a:ext cx="1699862" cy="40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7" name="Equation" r:id="rId9" imgW="965200" imgH="228600" progId="Equation.3">
                  <p:embed/>
                </p:oleObj>
              </mc:Choice>
              <mc:Fallback>
                <p:oleObj name="Equation" r:id="rId9" imgW="965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91200"/>
                        <a:ext cx="1699862" cy="402599"/>
                      </a:xfrm>
                      <a:prstGeom prst="rect">
                        <a:avLst/>
                      </a:prstGeom>
                      <a:solidFill>
                        <a:srgbClr val="F7964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6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709602"/>
              </p:ext>
            </p:extLst>
          </p:nvPr>
        </p:nvGraphicFramePr>
        <p:xfrm>
          <a:off x="76200" y="2439988"/>
          <a:ext cx="8659812" cy="205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78" name="Equation" r:id="rId3" imgW="4762500" imgH="1130300" progId="Equation.3">
                  <p:embed/>
                </p:oleObj>
              </mc:Choice>
              <mc:Fallback>
                <p:oleObj name="Equation" r:id="rId3" imgW="4762500" imgH="1130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2439988"/>
                        <a:ext cx="8659812" cy="20558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8F193-A153-E242-9235-FD93CC3D0C70}" type="datetime1">
              <a:rPr lang="en-US" smtClean="0"/>
              <a:t>4/8/15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841815"/>
              </p:ext>
            </p:extLst>
          </p:nvPr>
        </p:nvGraphicFramePr>
        <p:xfrm>
          <a:off x="228600" y="76200"/>
          <a:ext cx="679978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79" name="Equation" r:id="rId5" imgW="3644900" imgH="736600" progId="Equation.3">
                  <p:embed/>
                </p:oleObj>
              </mc:Choice>
              <mc:Fallback>
                <p:oleObj name="Equation" r:id="rId5" imgW="36449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"/>
                        <a:ext cx="6799789" cy="1371600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0000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81000" y="533400"/>
            <a:ext cx="6629400" cy="91440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73801" y="1143000"/>
            <a:ext cx="1870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Q-g-q </a:t>
            </a:r>
            <a:r>
              <a:rPr lang="en-US" sz="2000" dirty="0" err="1" smtClean="0">
                <a:latin typeface="+mn-lt"/>
              </a:rPr>
              <a:t>correlator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752600"/>
            <a:ext cx="5686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For longitudinal polarization and Integrating </a:t>
            </a:r>
            <a:r>
              <a:rPr lang="en-US" sz="2000" dirty="0" smtClean="0">
                <a:latin typeface="+mn-lt"/>
              </a:rPr>
              <a:t>over </a:t>
            </a:r>
            <a:r>
              <a:rPr lang="en-US" sz="2000" dirty="0" err="1" smtClean="0">
                <a:latin typeface="+mn-lt"/>
              </a:rPr>
              <a:t>k</a:t>
            </a:r>
            <a:r>
              <a:rPr lang="en-US" sz="2000" baseline="-25000" dirty="0" err="1" smtClean="0">
                <a:latin typeface="+mn-lt"/>
              </a:rPr>
              <a:t>T</a:t>
            </a:r>
            <a:endParaRPr lang="en-US" sz="2000" dirty="0">
              <a:latin typeface="+mn-l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3886200"/>
            <a:ext cx="4472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 sum rule relating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Ji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and JM OAM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4384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2438400"/>
            <a:ext cx="2590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41105"/>
              </p:ext>
            </p:extLst>
          </p:nvPr>
        </p:nvGraphicFramePr>
        <p:xfrm>
          <a:off x="125412" y="4878388"/>
          <a:ext cx="8866188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80" name="Equation" r:id="rId7" imgW="4876800" imgH="711200" progId="Equation.3">
                  <p:embed/>
                </p:oleObj>
              </mc:Choice>
              <mc:Fallback>
                <p:oleObj name="Equation" r:id="rId7" imgW="48768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412" y="4878388"/>
                        <a:ext cx="8866188" cy="12938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77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5" grpId="0"/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04864-5B5A-E24C-834B-B1A499712CA5}" type="datetime1">
              <a:rPr lang="en-US" smtClean="0"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586902"/>
              </p:ext>
            </p:extLst>
          </p:nvPr>
        </p:nvGraphicFramePr>
        <p:xfrm>
          <a:off x="228600" y="990600"/>
          <a:ext cx="81597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2" name="Equation" r:id="rId3" imgW="4203700" imgH="419100" progId="Equation.3">
                  <p:embed/>
                </p:oleObj>
              </mc:Choice>
              <mc:Fallback>
                <p:oleObj name="Equation" r:id="rId3" imgW="4203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8159750" cy="80962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228600"/>
            <a:ext cx="4009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Compare with gauge-links derivation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95997"/>
              </p:ext>
            </p:extLst>
          </p:nvPr>
        </p:nvGraphicFramePr>
        <p:xfrm>
          <a:off x="228600" y="2924175"/>
          <a:ext cx="83073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3" name="Equation" r:id="rId5" imgW="4279900" imgH="419100" progId="Equation.3">
                  <p:embed/>
                </p:oleObj>
              </mc:Choice>
              <mc:Fallback>
                <p:oleObj name="Equation" r:id="rId5" imgW="4279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924175"/>
                        <a:ext cx="8307387" cy="80962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7162800" y="1905000"/>
            <a:ext cx="0" cy="83820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4724400"/>
            <a:ext cx="477463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We are investigating further this connection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61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CAED2-EB12-9C47-B48A-6737FEEF260B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7078436" cy="863600"/>
          </a:xfrm>
          <a:prstGeom prst="rect">
            <a:avLst/>
          </a:prstGeom>
        </p:spPr>
      </p:pic>
      <p:pic>
        <p:nvPicPr>
          <p:cNvPr id="8" name="Picture 7" descr="oam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0"/>
            <a:ext cx="4495800" cy="449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3800" y="1676400"/>
            <a:ext cx="85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≠F</a:t>
            </a:r>
            <a:r>
              <a:rPr lang="en-US" baseline="-25000" dirty="0" smtClean="0">
                <a:solidFill>
                  <a:srgbClr val="FF0000"/>
                </a:solidFill>
              </a:rPr>
              <a:t>14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67200" y="2209800"/>
            <a:ext cx="36576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21245" y="3429000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</a:t>
            </a:r>
            <a:r>
              <a:rPr lang="en-US" sz="2000" dirty="0" smtClean="0">
                <a:latin typeface="+mn-lt"/>
              </a:rPr>
              <a:t> quark</a:t>
            </a:r>
            <a:endParaRPr lang="en-US" sz="2000" dirty="0">
              <a:latin typeface="+mn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24601" y="4495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GPDs calculated in </a:t>
            </a:r>
            <a:r>
              <a:rPr lang="en-US" sz="1800" dirty="0" err="1" smtClean="0">
                <a:solidFill>
                  <a:srgbClr val="660066"/>
                </a:solidFill>
                <a:latin typeface="+mn-lt"/>
              </a:rPr>
              <a:t>Reggeized</a:t>
            </a:r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rgbClr val="660066"/>
                </a:solidFill>
                <a:latin typeface="+mn-lt"/>
              </a:rPr>
              <a:t>diquark</a:t>
            </a:r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 model 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GGL PRD (2010), 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O. Gonzalez et al, PRC(2013) 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0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04864-5B5A-E24C-834B-B1A499712CA5}" type="datetime1">
              <a:rPr lang="en-US" smtClean="0"/>
              <a:t>4/7/15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 descr="oam_fin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4654" y="343747"/>
            <a:ext cx="4573693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4495" y="1600200"/>
            <a:ext cx="886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X(H+E)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3276" y="2290306"/>
            <a:ext cx="912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964276" y="3333690"/>
            <a:ext cx="997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-H tilde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2967335"/>
            <a:ext cx="531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r>
              <a:rPr lang="en-US" sz="2000" baseline="-25000" dirty="0" smtClean="0"/>
              <a:t>14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33400"/>
            <a:ext cx="7597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Preliminary results in </a:t>
            </a:r>
            <a:r>
              <a:rPr lang="en-US" sz="2000" dirty="0" err="1" smtClean="0"/>
              <a:t>reggeized</a:t>
            </a:r>
            <a:r>
              <a:rPr lang="en-US" sz="2000" dirty="0" smtClean="0"/>
              <a:t> </a:t>
            </a:r>
            <a:r>
              <a:rPr lang="en-US" sz="2000" dirty="0" err="1" smtClean="0"/>
              <a:t>diquark</a:t>
            </a:r>
            <a:r>
              <a:rPr lang="en-US" sz="2000" dirty="0" smtClean="0"/>
              <a:t> model (With </a:t>
            </a:r>
            <a:r>
              <a:rPr lang="en-US" sz="2000" dirty="0" err="1" smtClean="0"/>
              <a:t>Abha</a:t>
            </a:r>
            <a:r>
              <a:rPr lang="en-US" sz="2000" dirty="0" smtClean="0"/>
              <a:t> </a:t>
            </a:r>
            <a:r>
              <a:rPr lang="en-US" sz="2000" dirty="0" err="1" smtClean="0"/>
              <a:t>Rajan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1752600"/>
            <a:ext cx="1704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=2 GeV</a:t>
            </a:r>
            <a:r>
              <a:rPr lang="en-US" baseline="30000" dirty="0" smtClean="0"/>
              <a:t>2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970435"/>
              </p:ext>
            </p:extLst>
          </p:nvPr>
        </p:nvGraphicFramePr>
        <p:xfrm>
          <a:off x="228600" y="5181600"/>
          <a:ext cx="6096000" cy="7670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2692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J</a:t>
                      </a:r>
                      <a:r>
                        <a:rPr lang="en-US" sz="2000" baseline="-25000" dirty="0" err="1" smtClean="0"/>
                        <a:t>q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ΔΣ</a:t>
                      </a:r>
                      <a:r>
                        <a:rPr lang="en-US" baseline="-25000" dirty="0" err="1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</a:t>
                      </a:r>
                      <a:r>
                        <a:rPr lang="en-US" baseline="-25000" dirty="0" err="1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-xG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F</a:t>
                      </a:r>
                      <a:r>
                        <a:rPr lang="en-US" baseline="-25000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-0.045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494361" y="3957935"/>
            <a:ext cx="121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 quark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7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19600" y="228600"/>
            <a:ext cx="2096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Effect of evolution</a:t>
            </a:r>
            <a:endParaRPr lang="en-US" sz="2000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6" name="Picture 5" descr="lx_2p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4572000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800" y="5410200"/>
            <a:ext cx="460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GPDs calculated in </a:t>
            </a:r>
            <a:r>
              <a:rPr lang="en-US" sz="1800" dirty="0" err="1" smtClean="0">
                <a:solidFill>
                  <a:srgbClr val="660066"/>
                </a:solidFill>
                <a:latin typeface="+mn-lt"/>
              </a:rPr>
              <a:t>Reggeized</a:t>
            </a:r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rgbClr val="660066"/>
                </a:solidFill>
                <a:latin typeface="+mn-lt"/>
              </a:rPr>
              <a:t>diquark</a:t>
            </a:r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 model 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GGL PRD (2010), O. Gonzalez et al, PRC  (2013) 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C281D8-956E-7D49-99CB-559C8516011F}" type="datetime1">
              <a:rPr lang="en-US" smtClean="0"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4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04864-5B5A-E24C-834B-B1A499712CA5}" type="datetime1">
              <a:rPr lang="en-US" smtClean="0"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185"/>
              </p:ext>
            </p:extLst>
          </p:nvPr>
        </p:nvGraphicFramePr>
        <p:xfrm>
          <a:off x="2743200" y="381000"/>
          <a:ext cx="4191000" cy="103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2" name="Equation" r:id="rId3" imgW="2882900" imgH="711200" progId="Equation.3">
                  <p:embed/>
                </p:oleObj>
              </mc:Choice>
              <mc:Fallback>
                <p:oleObj name="Equation" r:id="rId3" imgW="28829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381000"/>
                        <a:ext cx="4191000" cy="103473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362200"/>
            <a:ext cx="4770967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905000"/>
            <a:ext cx="1185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g</a:t>
            </a:r>
            <a:r>
              <a:rPr lang="en-US" sz="2000" baseline="-25000" dirty="0" smtClean="0">
                <a:latin typeface="+mn-lt"/>
              </a:rPr>
              <a:t>2</a:t>
            </a:r>
            <a:r>
              <a:rPr lang="en-US" sz="2000" baseline="30000" dirty="0" smtClean="0">
                <a:latin typeface="+mn-lt"/>
              </a:rPr>
              <a:t>n </a:t>
            </a:r>
            <a:r>
              <a:rPr lang="en-US" sz="2000" dirty="0" smtClean="0">
                <a:latin typeface="+mn-lt"/>
              </a:rPr>
              <a:t> Hall A</a:t>
            </a:r>
            <a:r>
              <a:rPr lang="en-US" sz="2000" baseline="30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21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473B8-4401-994F-B997-2053027C6148}" type="datetime1">
              <a:rPr lang="en-US" smtClean="0"/>
              <a:t>4/7/15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4102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ü"/>
            </a:pPr>
            <a:r>
              <a:rPr lang="en-US" sz="2000" dirty="0">
                <a:solidFill>
                  <a:srgbClr val="800000"/>
                </a:solidFill>
                <a:latin typeface="+mn-lt"/>
              </a:rPr>
              <a:t>S</a:t>
            </a: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imilarities </a:t>
            </a: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with g</a:t>
            </a:r>
            <a:r>
              <a:rPr lang="en-US" sz="2000" baseline="-25000" dirty="0" smtClean="0">
                <a:solidFill>
                  <a:srgbClr val="800000"/>
                </a:solidFill>
                <a:latin typeface="+mn-lt"/>
              </a:rPr>
              <a:t>2 </a:t>
            </a: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   </a:t>
            </a:r>
            <a:endParaRPr lang="en-US" sz="2000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4171" y="0"/>
            <a:ext cx="2576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A few observations</a:t>
            </a: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33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ü"/>
            </a:pPr>
            <a:r>
              <a:rPr lang="en-US" sz="2000" dirty="0">
                <a:latin typeface="+mn-lt"/>
              </a:rPr>
              <a:t>The </a:t>
            </a:r>
            <a:r>
              <a:rPr lang="en-US" sz="2000" dirty="0" smtClean="0">
                <a:latin typeface="+mn-lt"/>
              </a:rPr>
              <a:t>new expression </a:t>
            </a:r>
            <a:r>
              <a:rPr lang="en-US" sz="2000" dirty="0">
                <a:latin typeface="+mn-lt"/>
              </a:rPr>
              <a:t>relates a GTMD (F</a:t>
            </a:r>
            <a:r>
              <a:rPr lang="en-US" sz="2000" baseline="-25000" dirty="0">
                <a:latin typeface="+mn-lt"/>
              </a:rPr>
              <a:t>14</a:t>
            </a:r>
            <a:r>
              <a:rPr lang="en-US" sz="2000" dirty="0">
                <a:latin typeface="+mn-lt"/>
              </a:rPr>
              <a:t>) with a twist 3 GPD (G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), intrinsic </a:t>
            </a:r>
            <a:r>
              <a:rPr lang="en-US" sz="2000" dirty="0" err="1">
                <a:latin typeface="+mn-lt"/>
              </a:rPr>
              <a:t>k</a:t>
            </a:r>
            <a:r>
              <a:rPr lang="en-US" sz="2000" baseline="-25000" dirty="0" err="1">
                <a:latin typeface="+mn-lt"/>
              </a:rPr>
              <a:t>T</a:t>
            </a:r>
            <a:r>
              <a:rPr lang="en-US" sz="2000" dirty="0">
                <a:latin typeface="+mn-lt"/>
              </a:rPr>
              <a:t> enters </a:t>
            </a:r>
            <a:r>
              <a:rPr lang="en-US" sz="2000" u="sng" dirty="0">
                <a:solidFill>
                  <a:srgbClr val="000090"/>
                </a:solidFill>
                <a:latin typeface="+mn-lt"/>
              </a:rPr>
              <a:t>even </a:t>
            </a:r>
            <a:r>
              <a:rPr lang="en-US" sz="2000" u="sng" dirty="0" smtClean="0">
                <a:solidFill>
                  <a:srgbClr val="000090"/>
                </a:solidFill>
                <a:latin typeface="+mn-lt"/>
              </a:rPr>
              <a:t>if</a:t>
            </a:r>
            <a:r>
              <a:rPr lang="en-US" sz="2000" u="sng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000" u="sng" dirty="0">
                <a:solidFill>
                  <a:srgbClr val="000090"/>
                </a:solidFill>
                <a:latin typeface="+mn-lt"/>
              </a:rPr>
              <a:t>integrated over </a:t>
            </a:r>
            <a:r>
              <a:rPr lang="en-US" sz="2000" dirty="0" smtClean="0">
                <a:latin typeface="+mn-lt"/>
                <a:ea typeface="Wingdings"/>
                <a:cs typeface="Wingdings"/>
                <a:sym typeface="Wingdings"/>
              </a:rPr>
              <a:t> </a:t>
            </a:r>
            <a:r>
              <a:rPr lang="en-US" sz="2000" dirty="0">
                <a:latin typeface="+mn-lt"/>
                <a:ea typeface="Wingdings"/>
                <a:cs typeface="Wingdings"/>
                <a:sym typeface="Wingdings"/>
              </a:rPr>
              <a:t>it </a:t>
            </a:r>
            <a:r>
              <a:rPr lang="en-US" sz="2000" dirty="0" smtClean="0">
                <a:latin typeface="+mn-lt"/>
                <a:ea typeface="Wingdings"/>
                <a:cs typeface="Wingdings"/>
                <a:sym typeface="Wingdings"/>
              </a:rPr>
              <a:t>establishes a </a:t>
            </a:r>
            <a:r>
              <a:rPr lang="en-US" sz="2000" dirty="0" smtClean="0">
                <a:latin typeface="+mn-lt"/>
                <a:ea typeface="Wingdings"/>
                <a:cs typeface="Wingdings"/>
                <a:sym typeface="Wingdings"/>
              </a:rPr>
              <a:t>connection </a:t>
            </a:r>
            <a:r>
              <a:rPr lang="en-US" sz="2000" dirty="0">
                <a:latin typeface="+mn-lt"/>
                <a:ea typeface="Wingdings"/>
                <a:cs typeface="Wingdings"/>
                <a:sym typeface="Wingdings"/>
              </a:rPr>
              <a:t>between </a:t>
            </a:r>
            <a:r>
              <a:rPr lang="en-US" sz="2000" dirty="0" smtClean="0">
                <a:latin typeface="+mn-lt"/>
                <a:ea typeface="Wingdings"/>
                <a:cs typeface="Wingdings"/>
                <a:sym typeface="Wingdings"/>
              </a:rPr>
              <a:t>transverse spatial and momentum dependences</a:t>
            </a:r>
            <a:endParaRPr lang="en-US" sz="2000" dirty="0">
              <a:latin typeface="+mn-lt"/>
              <a:ea typeface="Wingdings"/>
              <a:cs typeface="Wingdings"/>
              <a:sym typeface="Wingding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33" y="2514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ü"/>
            </a:pPr>
            <a:r>
              <a:rPr lang="en-US" sz="2000" dirty="0">
                <a:latin typeface="+mn-lt"/>
                <a:ea typeface="Wingdings"/>
                <a:cs typeface="Wingdings"/>
                <a:sym typeface="Wingdings"/>
              </a:rPr>
              <a:t>A unique setup to study/test transverse momentum dependence and related effects, factorization issues, renormalization issues</a:t>
            </a:r>
            <a:r>
              <a:rPr lang="en-US" sz="2000" dirty="0" smtClean="0">
                <a:latin typeface="+mn-lt"/>
                <a:ea typeface="Wingdings"/>
                <a:cs typeface="Wingdings"/>
                <a:sym typeface="Wingdings"/>
              </a:rPr>
              <a:t>…</a:t>
            </a:r>
            <a:endParaRPr lang="en-US" sz="2000" dirty="0">
              <a:latin typeface="+mn-lt"/>
              <a:ea typeface="Wingdings"/>
              <a:cs typeface="Wingdings"/>
              <a:sym typeface="Wingding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19" y="3429000"/>
            <a:ext cx="9125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ü"/>
            </a:pPr>
            <a:r>
              <a:rPr lang="en-US" sz="2000" dirty="0">
                <a:solidFill>
                  <a:srgbClr val="800000"/>
                </a:solidFill>
                <a:latin typeface="+mn-lt"/>
                <a:sym typeface="Wingdings"/>
              </a:rPr>
              <a:t>A</a:t>
            </a:r>
            <a:r>
              <a:rPr lang="en-US" sz="2000" dirty="0">
                <a:solidFill>
                  <a:srgbClr val="800000"/>
                </a:solidFill>
                <a:latin typeface="+mn-lt"/>
              </a:rPr>
              <a:t> unique handle on quark-gluon </a:t>
            </a: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interactions through </a:t>
            </a:r>
            <a:r>
              <a:rPr lang="en-US" sz="2000" dirty="0" smtClean="0">
                <a:solidFill>
                  <a:srgbClr val="800000"/>
                </a:solidFill>
                <a:ea typeface="Wingdings"/>
                <a:cs typeface="Wingdings"/>
                <a:sym typeface="Wingdings"/>
              </a:rPr>
              <a:t>t</a:t>
            </a: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he explicit appearance of the quark</a:t>
            </a:r>
            <a:r>
              <a:rPr lang="en-US" sz="2000" dirty="0">
                <a:solidFill>
                  <a:srgbClr val="800000"/>
                </a:solidFill>
                <a:latin typeface="+mn-lt"/>
              </a:rPr>
              <a:t>-gluon-quark </a:t>
            </a:r>
            <a:r>
              <a:rPr lang="en-US" sz="2000" dirty="0" err="1" smtClean="0">
                <a:solidFill>
                  <a:srgbClr val="800000"/>
                </a:solidFill>
                <a:latin typeface="+mn-lt"/>
              </a:rPr>
              <a:t>correlator</a:t>
            </a: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 in the sum rule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5168" y="4648200"/>
            <a:ext cx="6211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ü"/>
            </a:pPr>
            <a:r>
              <a:rPr lang="en-US" sz="2000" dirty="0">
                <a:latin typeface="+mn-lt"/>
              </a:rPr>
              <a:t>The role of </a:t>
            </a:r>
            <a:r>
              <a:rPr lang="en-US" sz="2000" dirty="0" err="1">
                <a:latin typeface="+mn-lt"/>
              </a:rPr>
              <a:t>partonic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</a:t>
            </a:r>
            <a:r>
              <a:rPr lang="en-US" sz="2000" baseline="-25000" dirty="0" err="1">
                <a:latin typeface="+mn-lt"/>
              </a:rPr>
              <a:t>T</a:t>
            </a:r>
            <a:r>
              <a:rPr lang="en-US" sz="2000" dirty="0">
                <a:latin typeface="+mn-lt"/>
              </a:rPr>
              <a:t> and off-</a:t>
            </a:r>
            <a:r>
              <a:rPr lang="en-US" sz="2000" dirty="0" err="1">
                <a:latin typeface="+mn-lt"/>
              </a:rPr>
              <a:t>shellness</a:t>
            </a:r>
            <a:r>
              <a:rPr lang="en-US" sz="2000" dirty="0">
                <a:latin typeface="+mn-lt"/>
              </a:rPr>
              <a:t>, k</a:t>
            </a:r>
            <a:r>
              <a:rPr lang="en-US" sz="2000" baseline="30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 is manifest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1600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Similar to the </a:t>
            </a:r>
            <a:r>
              <a:rPr lang="en-US" sz="2000" dirty="0" err="1">
                <a:solidFill>
                  <a:srgbClr val="800000"/>
                </a:solidFill>
                <a:latin typeface="+mn-lt"/>
              </a:rPr>
              <a:t>Sivers</a:t>
            </a:r>
            <a:r>
              <a:rPr lang="en-US" sz="2000" dirty="0">
                <a:solidFill>
                  <a:srgbClr val="800000"/>
                </a:solidFill>
                <a:latin typeface="+mn-lt"/>
              </a:rPr>
              <a:t> effect but here the function vanishes for a straight link, only </a:t>
            </a: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staple </a:t>
            </a:r>
            <a:r>
              <a:rPr lang="en-US" sz="2000" dirty="0">
                <a:solidFill>
                  <a:srgbClr val="800000"/>
                </a:solidFill>
                <a:latin typeface="+mn-lt"/>
              </a:rPr>
              <a:t>links are probed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ü"/>
            </a:pP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15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381440"/>
              </p:ext>
            </p:extLst>
          </p:nvPr>
        </p:nvGraphicFramePr>
        <p:xfrm>
          <a:off x="304800" y="1660525"/>
          <a:ext cx="353853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9" name="Equation" r:id="rId4" imgW="1625600" imgH="393700" progId="Equation.3">
                  <p:embed/>
                </p:oleObj>
              </mc:Choice>
              <mc:Fallback>
                <p:oleObj name="Equation" r:id="rId4" imgW="1625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60525"/>
                        <a:ext cx="3538538" cy="8540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08357662"/>
              </p:ext>
            </p:extLst>
          </p:nvPr>
        </p:nvGraphicFramePr>
        <p:xfrm>
          <a:off x="-762000" y="2743200"/>
          <a:ext cx="5867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87932040"/>
              </p:ext>
            </p:extLst>
          </p:nvPr>
        </p:nvGraphicFramePr>
        <p:xfrm>
          <a:off x="4114800" y="2743200"/>
          <a:ext cx="5562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870807"/>
              </p:ext>
            </p:extLst>
          </p:nvPr>
        </p:nvGraphicFramePr>
        <p:xfrm>
          <a:off x="6061075" y="1660525"/>
          <a:ext cx="26257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0" name="Equation" r:id="rId8" imgW="1206500" imgH="393700" progId="Equation.3">
                  <p:embed/>
                </p:oleObj>
              </mc:Choice>
              <mc:Fallback>
                <p:oleObj name="Equation" r:id="rId8" imgW="1206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660525"/>
                        <a:ext cx="2625725" cy="8540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10400" y="990600"/>
            <a:ext cx="47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/>
                <a:cs typeface="Comic Sans MS"/>
              </a:rPr>
              <a:t>Ji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066800"/>
            <a:ext cx="2355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Jaffe </a:t>
            </a:r>
            <a:r>
              <a:rPr lang="en-US" dirty="0" err="1" smtClean="0">
                <a:latin typeface="Comic Sans MS"/>
                <a:cs typeface="Comic Sans MS"/>
              </a:rPr>
              <a:t>Manohar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8480" y="76200"/>
            <a:ext cx="4185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+mn-lt"/>
                <a:cs typeface="Comic Sans MS"/>
              </a:rPr>
              <a:t>The spin crisis in a cartoon</a:t>
            </a:r>
            <a:endParaRPr lang="en-US" sz="2800" dirty="0">
              <a:solidFill>
                <a:srgbClr val="000090"/>
              </a:solidFill>
              <a:latin typeface="+mn-lt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181600"/>
            <a:ext cx="17526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  <a:latin typeface="Lucida Calligraphy"/>
                <a:cs typeface="Lucida Calligraphy"/>
              </a:rPr>
              <a:t>L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q</a:t>
            </a:r>
            <a:r>
              <a:rPr lang="en-US" sz="2400" dirty="0" err="1" smtClean="0">
                <a:solidFill>
                  <a:srgbClr val="FF0000"/>
                </a:solidFill>
              </a:rPr>
              <a:t>≠</a:t>
            </a:r>
            <a:r>
              <a:rPr lang="en-US" sz="2800" dirty="0" err="1" smtClean="0">
                <a:solidFill>
                  <a:srgbClr val="FF0000"/>
                </a:solidFill>
                <a:cs typeface="Comic Sans MS"/>
              </a:rPr>
              <a:t>L</a:t>
            </a:r>
            <a:r>
              <a:rPr lang="en-US" sz="2800" baseline="-25000" dirty="0" err="1" smtClean="0">
                <a:solidFill>
                  <a:srgbClr val="FF0000"/>
                </a:solidFill>
                <a:cs typeface="Comic Sans MS"/>
              </a:rPr>
              <a:t>q</a:t>
            </a:r>
            <a:endParaRPr lang="en-US" sz="2800" baseline="-25000" dirty="0" smtClean="0">
              <a:solidFill>
                <a:srgbClr val="FF0000"/>
              </a:solidFill>
              <a:cs typeface="Comic Sans MS"/>
            </a:endParaRPr>
          </a:p>
          <a:p>
            <a:endParaRPr lang="en-US" sz="2800" baseline="-25000" dirty="0" smtClean="0">
              <a:solidFill>
                <a:srgbClr val="FF0000"/>
              </a:solidFill>
              <a:cs typeface="Comic Sans MS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cs typeface="Comic Sans MS"/>
              </a:rPr>
              <a:t>J</a:t>
            </a:r>
            <a:r>
              <a:rPr lang="en-US" sz="2800" b="1" baseline="-25000" dirty="0" err="1" smtClean="0">
                <a:solidFill>
                  <a:srgbClr val="FF0000"/>
                </a:solidFill>
                <a:cs typeface="Comic Sans MS"/>
              </a:rPr>
              <a:t>g</a:t>
            </a:r>
            <a:r>
              <a:rPr lang="en-US" sz="2800" dirty="0" err="1" smtClean="0">
                <a:solidFill>
                  <a:srgbClr val="FF0000"/>
                </a:solidFill>
              </a:rPr>
              <a:t>≠</a:t>
            </a:r>
            <a:r>
              <a:rPr lang="en-US" sz="2400" dirty="0" err="1" smtClean="0">
                <a:solidFill>
                  <a:srgbClr val="FF0000"/>
                </a:solidFill>
                <a:latin typeface="Lucida Calligraphy"/>
                <a:cs typeface="Lucida Calligraphy"/>
              </a:rPr>
              <a:t>L</a:t>
            </a:r>
            <a:r>
              <a:rPr lang="en-US" sz="2400" baseline="-25000" dirty="0" err="1" smtClean="0">
                <a:solidFill>
                  <a:srgbClr val="FF0000"/>
                </a:solidFill>
                <a:latin typeface="Chalkboard"/>
              </a:rPr>
              <a:t>g</a:t>
            </a:r>
            <a:r>
              <a:rPr lang="en-US" sz="2400" baseline="-25000" dirty="0" smtClean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</a:rPr>
              <a:t>+ </a:t>
            </a:r>
            <a:r>
              <a:rPr lang="en-US" sz="24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smtClean="0">
                <a:solidFill>
                  <a:srgbClr val="FF0000"/>
                </a:solidFill>
              </a:rPr>
              <a:t>G 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</a:rPr>
              <a:t> </a:t>
            </a:r>
            <a:endParaRPr lang="en-US" sz="2400" b="1" dirty="0">
              <a:solidFill>
                <a:srgbClr val="FF0000"/>
              </a:solidFill>
              <a:cs typeface="Comic Sans MS"/>
            </a:endParaRPr>
          </a:p>
          <a:p>
            <a:endParaRPr lang="en-US" sz="2800" baseline="-25000" dirty="0" smtClean="0">
              <a:solidFill>
                <a:srgbClr val="FF0000"/>
              </a:solidFill>
              <a:cs typeface="Comic Sans MS"/>
            </a:endParaRPr>
          </a:p>
          <a:p>
            <a:endParaRPr lang="en-US" sz="2800" baseline="-25000" dirty="0" smtClean="0">
              <a:solidFill>
                <a:srgbClr val="FF0000"/>
              </a:solidFill>
              <a:cs typeface="Comic Sans MS"/>
            </a:endParaRPr>
          </a:p>
          <a:p>
            <a:endParaRPr lang="en-US" sz="2800" baseline="-25000" dirty="0" smtClean="0">
              <a:solidFill>
                <a:srgbClr val="FF0000"/>
              </a:solidFill>
              <a:cs typeface="Comic Sans MS"/>
            </a:endParaRPr>
          </a:p>
          <a:p>
            <a:endParaRPr lang="en-US" sz="2800" baseline="-25000" dirty="0">
              <a:solidFill>
                <a:srgbClr val="FF0000"/>
              </a:solidFill>
              <a:cs typeface="Comic Sans MS"/>
            </a:endParaRPr>
          </a:p>
          <a:p>
            <a:endParaRPr lang="en-US" sz="2800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89540-1876-FA4F-8F19-8ADFF4CAD76C}" type="datetime1">
              <a:rPr lang="en-US" smtClean="0"/>
              <a:t>4/6/15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1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2170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228600"/>
            <a:ext cx="5876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Observability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: Cross section and asymmetries  </a:t>
            </a:r>
            <a:endParaRPr lang="en-US" sz="20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1143000"/>
            <a:ext cx="29718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32131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6400"/>
            <a:ext cx="6083300" cy="889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71" y="5676900"/>
            <a:ext cx="8615829" cy="723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77000" y="685800"/>
            <a:ext cx="18288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9200" y="1143000"/>
            <a:ext cx="29718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733800" y="1600200"/>
            <a:ext cx="609600" cy="259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91200" y="1600200"/>
            <a:ext cx="914400" cy="403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76600" y="1143000"/>
            <a:ext cx="3581400" cy="213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87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04864-5B5A-E24C-834B-B1A499712CA5}" type="datetime1">
              <a:rPr lang="en-US" smtClean="0"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15759"/>
            <a:ext cx="10944693" cy="1389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85800"/>
            <a:ext cx="695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We identified the quark-proton </a:t>
            </a:r>
            <a:r>
              <a:rPr lang="en-US" sz="2000" dirty="0" err="1" smtClean="0">
                <a:solidFill>
                  <a:srgbClr val="000090"/>
                </a:solidFill>
                <a:latin typeface="+mn-lt"/>
              </a:rPr>
              <a:t>helicity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 amplitudes combinations</a:t>
            </a:r>
            <a:endParaRPr lang="en-US" sz="20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952690"/>
            <a:ext cx="47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2590800"/>
            <a:ext cx="304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0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790CB-E4DD-874D-84B6-6FA56F623BA0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6995885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81800" y="914400"/>
            <a:ext cx="685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0" y="1993900"/>
            <a:ext cx="4978400" cy="47879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276600" y="5181600"/>
            <a:ext cx="2895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39193" y="4800600"/>
            <a:ext cx="1861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WW, small </a:t>
            </a:r>
            <a:r>
              <a:rPr lang="en-US" dirty="0" err="1" smtClean="0"/>
              <a:t>ξ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410200"/>
            <a:ext cx="294633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  <a:cs typeface="Comic Sans MS"/>
              </a:rPr>
              <a:t>Hall B analysis in progress!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+mn-lt"/>
                <a:cs typeface="Comic Sans MS"/>
              </a:rPr>
              <a:t>Avakian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Comic Sans MS"/>
              </a:rPr>
              <a:t>, Pisano</a:t>
            </a:r>
            <a:endParaRPr lang="en-US" sz="2000" dirty="0">
              <a:solidFill>
                <a:srgbClr val="FF0000"/>
              </a:solidFill>
              <a:latin typeface="+mn-lt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6200" y="152400"/>
            <a:ext cx="829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  <a:cs typeface="Comic Sans MS"/>
              </a:rPr>
              <a:t>Direct measurement of 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Comic Sans MS"/>
              </a:rPr>
              <a:t>OAM via G</a:t>
            </a:r>
            <a:r>
              <a:rPr lang="en-US" sz="2000" baseline="-25000" dirty="0" smtClean="0">
                <a:solidFill>
                  <a:srgbClr val="FF0000"/>
                </a:solidFill>
                <a:latin typeface="+mn-lt"/>
                <a:cs typeface="Comic Sans MS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Comic Sans MS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DVCS on a longitudinally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polarized target </a:t>
            </a:r>
            <a:endParaRPr lang="en-US" sz="2000" dirty="0">
              <a:solidFill>
                <a:srgbClr val="FF0000"/>
              </a:solidFill>
              <a:latin typeface="+mn-lt"/>
              <a:cs typeface="Comic Sans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8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04864-5B5A-E24C-834B-B1A499712CA5}" type="datetime1">
              <a:rPr lang="en-US" smtClean="0"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6A94A18-66C2-A54B-A167-329473CCEBB7}" type="datetime1">
              <a:rPr lang="en-US" smtClean="0"/>
              <a:pPr>
                <a:defRPr/>
              </a:pPr>
              <a:t>4/8/15</a:t>
            </a:fld>
            <a:endParaRPr lang="en-US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962561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F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  <a:cs typeface="Comic Sans MS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 is Parity even: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its matrix element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transforms like:              </a:t>
            </a:r>
          </a:p>
          <a:p>
            <a:endParaRPr lang="en-US" sz="2000" dirty="0" smtClean="0">
              <a:solidFill>
                <a:srgbClr val="0000FF"/>
              </a:solidFill>
              <a:latin typeface="+mn-lt"/>
              <a:cs typeface="Comic Sans MS"/>
            </a:endParaRPr>
          </a:p>
          <a:p>
            <a:endParaRPr lang="en-US" sz="2000" dirty="0" smtClean="0">
              <a:solidFill>
                <a:srgbClr val="0000FF"/>
              </a:solidFill>
              <a:latin typeface="+mn-lt"/>
              <a:cs typeface="Comic Sans MS"/>
            </a:endParaRPr>
          </a:p>
          <a:p>
            <a:endParaRPr lang="en-US" sz="2000" dirty="0">
              <a:solidFill>
                <a:srgbClr val="0000FF"/>
              </a:solidFill>
              <a:latin typeface="+mn-lt"/>
              <a:cs typeface="Comic Sans MS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it </a:t>
            </a:r>
            <a:r>
              <a:rPr lang="en-US" sz="2000" u="sng" dirty="0" smtClean="0">
                <a:solidFill>
                  <a:srgbClr val="0000FF"/>
                </a:solidFill>
                <a:latin typeface="+mn-lt"/>
                <a:cs typeface="Comic Sans MS"/>
              </a:rPr>
              <a:t>can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therefore </a:t>
            </a:r>
            <a:r>
              <a:rPr lang="en-US" sz="2000" u="sng" dirty="0" smtClean="0">
                <a:solidFill>
                  <a:srgbClr val="0000FF"/>
                </a:solidFill>
                <a:latin typeface="+mn-lt"/>
                <a:cs typeface="Comic Sans MS"/>
              </a:rPr>
              <a:t>in principle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represent OAM! 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         </a:t>
            </a:r>
            <a:endParaRPr lang="en-US" sz="2000" dirty="0">
              <a:solidFill>
                <a:srgbClr val="0000FF"/>
              </a:solidFill>
              <a:latin typeface="+mn-lt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318735"/>
              </p:ext>
            </p:extLst>
          </p:nvPr>
        </p:nvGraphicFramePr>
        <p:xfrm>
          <a:off x="3124200" y="1447800"/>
          <a:ext cx="1423993" cy="537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9" name="Equation" r:id="rId3" imgW="571500" imgH="215900" progId="Equation.3">
                  <p:embed/>
                </p:oleObj>
              </mc:Choice>
              <mc:Fallback>
                <p:oleObj name="Equation" r:id="rId3" imgW="571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1447800"/>
                        <a:ext cx="1423993" cy="53795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015" y="2667000"/>
            <a:ext cx="869598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Most of the criticism in Kanazawa et al. (2014) is unfounded, it </a:t>
            </a:r>
            <a:r>
              <a:rPr lang="en-US" sz="2000" dirty="0" smtClean="0">
                <a:latin typeface="Comic Sans MS"/>
                <a:cs typeface="Comic Sans MS"/>
              </a:rPr>
              <a:t>raised </a:t>
            </a:r>
            <a:r>
              <a:rPr lang="en-US" sz="2000" dirty="0" smtClean="0">
                <a:latin typeface="Comic Sans MS"/>
                <a:cs typeface="Comic Sans MS"/>
              </a:rPr>
              <a:t>a </a:t>
            </a:r>
          </a:p>
          <a:p>
            <a:r>
              <a:rPr lang="en-US" sz="2000" dirty="0" smtClean="0">
                <a:latin typeface="Comic Sans MS"/>
                <a:cs typeface="Comic Sans MS"/>
              </a:rPr>
              <a:t>controversy on an issue that is uncontroversial!  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9185" y="4013537"/>
            <a:ext cx="9153186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However, because F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  <a:cs typeface="Comic Sans MS"/>
              </a:rPr>
              <a:t>14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 transforms opposite to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  <a:cs typeface="Comic Sans MS"/>
              </a:rPr>
              <a:t>helicity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we did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raise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an issue about its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  <a:cs typeface="Comic Sans MS"/>
              </a:rPr>
              <a:t>observability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 in terms of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  <a:cs typeface="Comic Sans MS"/>
              </a:rPr>
              <a:t>helicity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 amplitudes!! </a:t>
            </a:r>
          </a:p>
          <a:p>
            <a:endParaRPr lang="en-US" sz="1800" dirty="0">
              <a:solidFill>
                <a:srgbClr val="0000FF"/>
              </a:solidFill>
              <a:latin typeface="+mn-lt"/>
              <a:cs typeface="Comic Sans M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934200" y="986135"/>
            <a:ext cx="0" cy="9906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34200" y="1976735"/>
            <a:ext cx="990600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4800" y="182433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x</a:t>
            </a:r>
            <a:endParaRPr lang="en-US" dirty="0"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34200" y="1138535"/>
            <a:ext cx="533400" cy="838200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6200000">
            <a:off x="6629400" y="1552600"/>
            <a:ext cx="609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16480" y="61943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443335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</a:t>
            </a:r>
            <a:endParaRPr lang="en-US" dirty="0">
              <a:latin typeface="+mn-lt"/>
            </a:endParaRPr>
          </a:p>
        </p:txBody>
      </p:sp>
      <p:sp>
        <p:nvSpPr>
          <p:cNvPr id="20" name="Right Arrow 19"/>
          <p:cNvSpPr/>
          <p:nvPr/>
        </p:nvSpPr>
        <p:spPr>
          <a:xfrm rot="18243661">
            <a:off x="6773966" y="1552600"/>
            <a:ext cx="609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2400" y="76200"/>
            <a:ext cx="5468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Direct measurement of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moment of) F</a:t>
            </a:r>
            <a:r>
              <a:rPr lang="en-US" baseline="-25000" dirty="0" smtClean="0">
                <a:solidFill>
                  <a:srgbClr val="FF0000"/>
                </a:solidFill>
                <a:latin typeface="+mn-lt"/>
              </a:rPr>
              <a:t>14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740027" y="630421"/>
            <a:ext cx="609600" cy="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615512" y="457200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820576" y="630421"/>
            <a:ext cx="533400" cy="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8135153" y="457200"/>
            <a:ext cx="381000" cy="381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 flipH="1">
            <a:off x="7431006" y="539231"/>
            <a:ext cx="359088" cy="215685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 flipV="1">
            <a:off x="8289888" y="622515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H="1" flipV="1">
            <a:off x="6770247" y="622515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625880" y="-76200"/>
            <a:ext cx="1908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UL correlation</a:t>
            </a:r>
            <a:endParaRPr lang="en-US" sz="20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8000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6200" y="2691348"/>
            <a:ext cx="8001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000" dirty="0">
                <a:solidFill>
                  <a:srgbClr val="000090"/>
                </a:solidFill>
                <a:latin typeface="+mn-lt"/>
                <a:cs typeface="Comic Sans MS"/>
              </a:rPr>
              <a:t>The amps will cancel unless they are imaginary: </a:t>
            </a:r>
            <a:endParaRPr lang="en-US" sz="2000" dirty="0" smtClean="0">
              <a:solidFill>
                <a:srgbClr val="000090"/>
              </a:solidFill>
              <a:latin typeface="+mn-lt"/>
              <a:cs typeface="Comic Sans MS"/>
            </a:endParaRPr>
          </a:p>
          <a:p>
            <a:pPr>
              <a:buFont typeface="Wingdings" charset="2"/>
              <a:buChar char="ü"/>
            </a:pPr>
            <a:endParaRPr lang="en-US" sz="2000" dirty="0">
              <a:solidFill>
                <a:srgbClr val="000090"/>
              </a:solidFill>
              <a:latin typeface="+mn-lt"/>
              <a:cs typeface="Comic Sans MS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90"/>
                </a:solidFill>
                <a:latin typeface="+mn-lt"/>
                <a:cs typeface="Comic Sans MS"/>
              </a:rPr>
              <a:t>                  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Comic Sans MS"/>
              </a:rPr>
              <a:t>A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  <a:cs typeface="Comic Sans MS"/>
              </a:rPr>
              <a:t>+ 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  <a:cs typeface="Comic Sans MS"/>
              </a:rPr>
              <a:t>+, 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  <a:cs typeface="Comic Sans MS"/>
              </a:rPr>
              <a:t>+ +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Comic Sans MS"/>
              </a:rPr>
              <a:t> = A</a:t>
            </a:r>
            <a:r>
              <a:rPr lang="en-US" sz="2000" baseline="30000" dirty="0">
                <a:solidFill>
                  <a:srgbClr val="0000FF"/>
                </a:solidFill>
                <a:latin typeface="+mn-lt"/>
                <a:cs typeface="Comic Sans MS"/>
              </a:rPr>
              <a:t>*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  <a:cs typeface="Comic Sans MS"/>
              </a:rPr>
              <a:t>- 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  <a:cs typeface="Comic Sans MS"/>
              </a:rPr>
              <a:t>-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  <a:cs typeface="Comic Sans MS"/>
              </a:rPr>
              <a:t>,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  <a:cs typeface="Comic Sans MS"/>
              </a:rPr>
              <a:t>-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 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  <a:cs typeface="Comic Sans MS"/>
              </a:rPr>
              <a:t>-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Comic Sans M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; 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Comic Sans MS"/>
              </a:rPr>
              <a:t>A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  <a:cs typeface="Comic Sans MS"/>
              </a:rPr>
              <a:t>+ - 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  <a:cs typeface="Comic Sans MS"/>
              </a:rPr>
              <a:t>, 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  <a:cs typeface="Comic Sans MS"/>
              </a:rPr>
              <a:t>+ -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Comic Sans MS"/>
              </a:rPr>
              <a:t> = A</a:t>
            </a:r>
            <a:r>
              <a:rPr lang="en-US" sz="2000" baseline="30000" dirty="0">
                <a:solidFill>
                  <a:srgbClr val="0000FF"/>
                </a:solidFill>
                <a:latin typeface="+mn-lt"/>
                <a:cs typeface="Comic Sans MS"/>
              </a:rPr>
              <a:t>*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  <a:cs typeface="Comic Sans MS"/>
              </a:rPr>
              <a:t>- 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  <a:cs typeface="Comic Sans MS"/>
              </a:rPr>
              <a:t>+,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 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  <a:cs typeface="Comic Sans MS"/>
              </a:rPr>
              <a:t>-</a:t>
            </a:r>
            <a:r>
              <a:rPr lang="en-US" sz="2000" dirty="0">
                <a:solidFill>
                  <a:srgbClr val="0000FF"/>
                </a:solidFill>
                <a:latin typeface="+mn-lt"/>
                <a:cs typeface="Comic Sans MS"/>
              </a:rPr>
              <a:t> </a:t>
            </a:r>
            <a:r>
              <a:rPr lang="en-US" sz="2000" baseline="-25000" dirty="0" smtClean="0">
                <a:solidFill>
                  <a:srgbClr val="0000FF"/>
                </a:solidFill>
                <a:latin typeface="+mn-lt"/>
                <a:cs typeface="Comic Sans MS"/>
              </a:rPr>
              <a:t>+</a:t>
            </a: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+mn-lt"/>
              <a:cs typeface="Comic Sans MS"/>
            </a:endParaRPr>
          </a:p>
          <a:p>
            <a:pPr>
              <a:buFont typeface="Wingdings" charset="2"/>
              <a:buChar char="ü"/>
            </a:pPr>
            <a:r>
              <a:rPr lang="en-US" sz="2000" dirty="0">
                <a:solidFill>
                  <a:srgbClr val="000090"/>
                </a:solidFill>
                <a:latin typeface="+mn-lt"/>
                <a:cs typeface="Comic Sans MS"/>
              </a:rPr>
              <a:t>But this cannot 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Comic Sans MS"/>
              </a:rPr>
              <a:t>be when the scattering happens in one single </a:t>
            </a:r>
            <a:r>
              <a:rPr lang="en-US" sz="2000" dirty="0" err="1" smtClean="0">
                <a:solidFill>
                  <a:srgbClr val="000090"/>
                </a:solidFill>
                <a:latin typeface="+mn-lt"/>
                <a:cs typeface="Comic Sans MS"/>
              </a:rPr>
              <a:t>hadronic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Comic Sans MS"/>
              </a:rPr>
              <a:t> plane. In this case  there 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Comic Sans MS"/>
              </a:rPr>
              <a:t>can be no </a:t>
            </a:r>
            <a:r>
              <a:rPr lang="en-US" sz="2000" dirty="0">
                <a:solidFill>
                  <a:srgbClr val="000090"/>
                </a:solidFill>
                <a:latin typeface="+mn-lt"/>
                <a:cs typeface="Comic Sans MS"/>
              </a:rPr>
              <a:t>relative phase between </a:t>
            </a:r>
            <a:r>
              <a:rPr lang="en-US" sz="2000" dirty="0" err="1">
                <a:solidFill>
                  <a:srgbClr val="000090"/>
                </a:solidFill>
                <a:latin typeface="+mn-lt"/>
                <a:cs typeface="Comic Sans MS"/>
              </a:rPr>
              <a:t>helicity</a:t>
            </a:r>
            <a:r>
              <a:rPr lang="en-US" sz="2000" dirty="0">
                <a:solidFill>
                  <a:srgbClr val="000090"/>
                </a:solidFill>
                <a:latin typeface="+mn-lt"/>
                <a:cs typeface="Comic Sans MS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Comic Sans MS"/>
              </a:rPr>
              <a:t>amps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(this is what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we referred to as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Parity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Odd, not F</a:t>
            </a:r>
            <a:r>
              <a:rPr lang="en-US" sz="2000" baseline="-25000" dirty="0" smtClean="0">
                <a:solidFill>
                  <a:srgbClr val="FF0000"/>
                </a:solidFill>
                <a:latin typeface="+mn-lt"/>
              </a:rPr>
              <a:t>14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itself!)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Comic Sans MS"/>
              </a:rPr>
              <a:t>. </a:t>
            </a:r>
          </a:p>
          <a:p>
            <a:pPr>
              <a:buFont typeface="Wingdings" charset="2"/>
              <a:buChar char="ü"/>
            </a:pPr>
            <a:endParaRPr lang="en-US" sz="2000" dirty="0">
              <a:solidFill>
                <a:srgbClr val="000090"/>
              </a:solidFill>
              <a:latin typeface="+mn-lt"/>
              <a:cs typeface="Comic Sans MS"/>
            </a:endParaRPr>
          </a:p>
          <a:p>
            <a:pPr>
              <a:buFont typeface="Wingdings" charset="2"/>
              <a:buChar char="ü"/>
            </a:pPr>
            <a:r>
              <a:rPr lang="en-US" sz="2000" dirty="0">
                <a:solidFill>
                  <a:srgbClr val="000090"/>
                </a:solidFill>
                <a:latin typeface="+mn-lt"/>
                <a:cs typeface="Comic Sans MS"/>
              </a:rPr>
              <a:t>Different 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Comic Sans MS"/>
              </a:rPr>
              <a:t>from GPD  </a:t>
            </a:r>
            <a:r>
              <a:rPr lang="en-US" sz="2000" dirty="0">
                <a:solidFill>
                  <a:srgbClr val="000090"/>
                </a:solidFill>
                <a:latin typeface="+mn-lt"/>
                <a:cs typeface="Comic Sans MS"/>
              </a:rPr>
              <a:t>E where the 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Comic Sans MS"/>
              </a:rPr>
              <a:t>amplitude’s phase </a:t>
            </a:r>
            <a:r>
              <a:rPr lang="en-US" sz="2000" dirty="0">
                <a:solidFill>
                  <a:srgbClr val="000090"/>
                </a:solidFill>
                <a:latin typeface="+mn-lt"/>
                <a:cs typeface="Comic Sans MS"/>
              </a:rPr>
              <a:t>is a consequence of </a:t>
            </a:r>
            <a:r>
              <a:rPr lang="en-US" sz="2000" dirty="0" err="1">
                <a:solidFill>
                  <a:srgbClr val="000090"/>
                </a:solidFill>
                <a:latin typeface="+mn-lt"/>
                <a:cs typeface="Comic Sans MS"/>
              </a:rPr>
              <a:t>helicity</a:t>
            </a:r>
            <a:r>
              <a:rPr lang="en-US" sz="2000" dirty="0">
                <a:solidFill>
                  <a:srgbClr val="000090"/>
                </a:solidFill>
                <a:latin typeface="+mn-lt"/>
                <a:cs typeface="Comic Sans MS"/>
              </a:rPr>
              <a:t> flip and off-forward </a:t>
            </a:r>
            <a:r>
              <a:rPr lang="en-US" sz="2000" dirty="0" err="1">
                <a:solidFill>
                  <a:srgbClr val="000090"/>
                </a:solidFill>
                <a:latin typeface="+mn-lt"/>
                <a:cs typeface="Comic Sans MS"/>
              </a:rPr>
              <a:t>spinor</a:t>
            </a:r>
            <a:r>
              <a:rPr lang="en-US" sz="2000" dirty="0">
                <a:solidFill>
                  <a:srgbClr val="000090"/>
                </a:solidFill>
                <a:latin typeface="+mn-lt"/>
                <a:cs typeface="Comic Sans MS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Comic Sans MS"/>
              </a:rPr>
              <a:t>rotation</a:t>
            </a:r>
          </a:p>
          <a:p>
            <a:pPr>
              <a:buFont typeface="Wingdings" charset="2"/>
              <a:buChar char="ü"/>
            </a:pPr>
            <a:endParaRPr lang="en-US" sz="2000" dirty="0" smtClean="0">
              <a:solidFill>
                <a:srgbClr val="000090"/>
              </a:solidFill>
              <a:latin typeface="+mn-lt"/>
              <a:cs typeface="Comic Sans MS"/>
            </a:endParaRPr>
          </a:p>
          <a:p>
            <a:pPr>
              <a:buFont typeface="Wingdings" charset="2"/>
              <a:buChar char="ü"/>
            </a:pPr>
            <a:r>
              <a:rPr lang="en-US" sz="2000" dirty="0" smtClean="0">
                <a:solidFill>
                  <a:srgbClr val="000090"/>
                </a:solidFill>
                <a:latin typeface="+mn-lt"/>
                <a:cs typeface="Comic Sans MS"/>
              </a:rPr>
              <a:t>The phase in F</a:t>
            </a:r>
            <a:r>
              <a:rPr lang="en-US" sz="2000" baseline="-25000" dirty="0" smtClean="0">
                <a:solidFill>
                  <a:srgbClr val="000090"/>
                </a:solidFill>
                <a:latin typeface="+mn-lt"/>
                <a:cs typeface="Comic Sans MS"/>
              </a:rPr>
              <a:t>14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Comic Sans MS"/>
              </a:rPr>
              <a:t> is obtained by introducing two scattering planes</a:t>
            </a:r>
            <a:endParaRPr lang="en-US" sz="2000" dirty="0">
              <a:solidFill>
                <a:srgbClr val="000090"/>
              </a:solidFill>
              <a:latin typeface="+mn-lt"/>
              <a:cs typeface="Comic Sans M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fld id="{BDD9758A-7014-A04A-BA10-AB536A57C75C}" type="datetime1">
              <a:rPr lang="en-US" smtClean="0"/>
              <a:t>4/8/15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Simonetta</a:t>
            </a:r>
            <a:r>
              <a:rPr lang="en-US" dirty="0" smtClean="0"/>
              <a:t> </a:t>
            </a:r>
            <a:r>
              <a:rPr lang="en-US" dirty="0" err="1" smtClean="0"/>
              <a:t>Liuti</a:t>
            </a:r>
            <a:endParaRPr lang="en-US" dirty="0"/>
          </a:p>
        </p:txBody>
      </p:sp>
      <p:pic>
        <p:nvPicPr>
          <p:cNvPr id="2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5" y="1024459"/>
            <a:ext cx="435740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79" y="1024459"/>
            <a:ext cx="4410879" cy="157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316132" y="381000"/>
            <a:ext cx="1005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GPDs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47332" y="381000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TMDs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2315" y="16933"/>
            <a:ext cx="5346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  <a:cs typeface="Comic Sans MS"/>
              </a:rPr>
              <a:t>Parity predicts a lack of a UL correlation at twist 2</a:t>
            </a:r>
          </a:p>
          <a:p>
            <a:endParaRPr lang="en-US" sz="2000" dirty="0">
              <a:solidFill>
                <a:srgbClr val="0000FF"/>
              </a:solidFill>
              <a:latin typeface="+mn-lt"/>
              <a:cs typeface="Comic Sans MS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829732" y="2192860"/>
            <a:ext cx="507999" cy="406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8686800" y="1346193"/>
            <a:ext cx="507999" cy="406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3860800" y="1346193"/>
            <a:ext cx="507999" cy="406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5198533" y="2192860"/>
            <a:ext cx="507999" cy="406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3200400"/>
            <a:ext cx="3352800" cy="762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5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8932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+mn-lt"/>
                <a:cs typeface="Comic Sans MS"/>
              </a:rPr>
              <a:t>To measure F</a:t>
            </a:r>
            <a:r>
              <a:rPr lang="en-US" sz="2000" baseline="-25000" dirty="0" smtClean="0">
                <a:latin typeface="+mn-lt"/>
                <a:cs typeface="Comic Sans MS"/>
              </a:rPr>
              <a:t>14 </a:t>
            </a:r>
            <a:r>
              <a:rPr lang="en-US" sz="2000" dirty="0" smtClean="0">
                <a:latin typeface="+mn-lt"/>
                <a:cs typeface="Comic Sans MS"/>
              </a:rPr>
              <a:t>one has to be in a frame where the reaction cannot be viewed as a two-body quark-proton scattering 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>
              <a:latin typeface="+mn-lt"/>
              <a:cs typeface="Comic Sans MS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+mn-lt"/>
                <a:cs typeface="Comic Sans MS"/>
              </a:rPr>
              <a:t>In the </a:t>
            </a:r>
            <a:r>
              <a:rPr lang="en-US" sz="2000" dirty="0" err="1" smtClean="0">
                <a:latin typeface="+mn-lt"/>
                <a:cs typeface="Comic Sans MS"/>
              </a:rPr>
              <a:t>CoM</a:t>
            </a:r>
            <a:r>
              <a:rPr lang="en-US" sz="2000" dirty="0" smtClean="0">
                <a:latin typeface="+mn-lt"/>
                <a:cs typeface="Comic Sans MS"/>
              </a:rPr>
              <a:t> the amplitudes are imaginary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latin typeface="+mn-lt"/>
                <a:cs typeface="Comic Sans MS"/>
              </a:rPr>
              <a:t>UL connection goes to 0</a:t>
            </a:r>
            <a:endParaRPr lang="en-US" sz="2000" dirty="0">
              <a:latin typeface="+mn-lt"/>
              <a:cs typeface="Comic Sans MS"/>
            </a:endParaRPr>
          </a:p>
          <a:p>
            <a:endParaRPr lang="en-US" sz="2000" dirty="0">
              <a:latin typeface="+mn-lt"/>
              <a:cs typeface="Comic Sans MS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+mn-lt"/>
                <a:cs typeface="Comic Sans MS"/>
              </a:rPr>
              <a:t>The way to accomplish this is to define two planes</a:t>
            </a:r>
          </a:p>
          <a:p>
            <a:endParaRPr lang="en-US" sz="2000" dirty="0">
              <a:latin typeface="+mn-lt"/>
              <a:cs typeface="Comic Sans MS"/>
            </a:endParaRPr>
          </a:p>
          <a:p>
            <a:pPr marL="342900" indent="-342900">
              <a:buFont typeface="Wingdings" charset="2"/>
              <a:buChar char="Ø"/>
            </a:pPr>
            <a:endParaRPr lang="en-US" sz="2000" dirty="0">
              <a:latin typeface="+mn-lt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290" y="3501508"/>
            <a:ext cx="3749242" cy="2525316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>
          <a:xfrm rot="1937133">
            <a:off x="6844887" y="4170878"/>
            <a:ext cx="1356339" cy="1893724"/>
          </a:xfrm>
          <a:prstGeom prst="parallelogram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4038600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φ</a:t>
            </a:r>
            <a:r>
              <a:rPr lang="en-US" baseline="-25000" dirty="0" err="1" smtClean="0">
                <a:solidFill>
                  <a:srgbClr val="FF0000"/>
                </a:solidFill>
              </a:rPr>
              <a:t>k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572000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φ</a:t>
            </a:r>
            <a:r>
              <a:rPr lang="en-US" baseline="-25000" dirty="0" err="1" smtClean="0">
                <a:solidFill>
                  <a:srgbClr val="FF0000"/>
                </a:solidFill>
              </a:rPr>
              <a:t>Δ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152400"/>
            <a:ext cx="2189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dirty="0">
                <a:solidFill>
                  <a:srgbClr val="660066"/>
                </a:solidFill>
                <a:cs typeface="Comic Sans MS"/>
              </a:rPr>
              <a:t>Off forward SIDIS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05000" y="38100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05000" y="5105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" y="3657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v</a:t>
            </a:r>
            <a:r>
              <a:rPr lang="en-US" sz="1800" dirty="0" smtClean="0">
                <a:latin typeface="+mn-lt"/>
              </a:rPr>
              <a:t>irtual photon coming at you</a:t>
            </a:r>
            <a:endParaRPr lang="en-US" sz="1800" dirty="0"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905000" y="4572000"/>
            <a:ext cx="10668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19222" y="4200904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φ</a:t>
            </a:r>
            <a:r>
              <a:rPr lang="en-US" baseline="-25000" dirty="0" err="1" smtClean="0">
                <a:solidFill>
                  <a:srgbClr val="FF0000"/>
                </a:solidFill>
              </a:rPr>
              <a:t>Δ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2209800" y="4724400"/>
            <a:ext cx="533400" cy="457200"/>
          </a:xfrm>
          <a:prstGeom prst="arc">
            <a:avLst>
              <a:gd name="adj1" fmla="val 18527999"/>
              <a:gd name="adj2" fmla="val 219794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905000" y="4267200"/>
            <a:ext cx="685800" cy="8382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2133600" y="4648200"/>
            <a:ext cx="381000" cy="91440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4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4/8/15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 rot="2510348">
            <a:off x="5673100" y="3568210"/>
            <a:ext cx="914400" cy="381000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506479">
            <a:off x="2711795" y="3594695"/>
            <a:ext cx="914400" cy="381000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26195" y="1155453"/>
            <a:ext cx="312462" cy="914400"/>
          </a:xfrm>
          <a:prstGeom prst="straightConnector1">
            <a:avLst/>
          </a:prstGeom>
          <a:ln w="57150" cmpd="sng">
            <a:solidFill>
              <a:srgbClr val="FFFF0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69395" y="3367408"/>
            <a:ext cx="77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p’,</a:t>
            </a:r>
            <a:r>
              <a:rPr lang="en-US" dirty="0" err="1" smtClean="0"/>
              <a:t>Λ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83595" y="2827786"/>
            <a:ext cx="70328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’,</a:t>
            </a:r>
            <a:r>
              <a:rPr lang="en-US" dirty="0" err="1" smtClean="0"/>
              <a:t>λ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02195" y="344360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p,Λ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27464" y="2799881"/>
            <a:ext cx="5822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k</a:t>
            </a:r>
            <a:r>
              <a:rPr lang="en-US" dirty="0" err="1" smtClean="0"/>
              <a:t>,λ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74410" y="3134343"/>
            <a:ext cx="8995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Calligraphy"/>
                <a:cs typeface="Lucida Calligraphy"/>
              </a:rPr>
              <a:t>H,E</a:t>
            </a:r>
            <a:endParaRPr lang="en-US" dirty="0">
              <a:solidFill>
                <a:srgbClr val="000000"/>
              </a:solidFill>
              <a:latin typeface="Lucida Calligraphy"/>
              <a:cs typeface="Lucida Calligraph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53" y="124931"/>
            <a:ext cx="8719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 </a:t>
            </a:r>
            <a:r>
              <a:rPr lang="en-US" sz="2000" dirty="0"/>
              <a:t>“off-forward SIDIS</a:t>
            </a:r>
            <a:r>
              <a:rPr lang="en-US" sz="2000" dirty="0" smtClean="0"/>
              <a:t>” allows us to introduce additional degrees of freedom: </a:t>
            </a:r>
          </a:p>
        </p:txBody>
      </p:sp>
      <p:sp>
        <p:nvSpPr>
          <p:cNvPr id="17" name="Oval 16"/>
          <p:cNvSpPr/>
          <p:nvPr/>
        </p:nvSpPr>
        <p:spPr>
          <a:xfrm>
            <a:off x="3397595" y="3062608"/>
            <a:ext cx="2438400" cy="609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54995" y="2300608"/>
            <a:ext cx="0" cy="9906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5"/>
          <p:cNvSpPr>
            <a:spLocks/>
          </p:cNvSpPr>
          <p:nvPr/>
        </p:nvSpPr>
        <p:spPr bwMode="auto">
          <a:xfrm rot="6977107" flipH="1" flipV="1">
            <a:off x="5717578" y="2381773"/>
            <a:ext cx="278468" cy="715066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8400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 rot="17777107" flipH="1" flipV="1">
            <a:off x="3074212" y="2402594"/>
            <a:ext cx="278468" cy="715066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8400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626195" y="2300608"/>
            <a:ext cx="0" cy="9144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29330" y="1155453"/>
            <a:ext cx="222339" cy="990600"/>
          </a:xfrm>
          <a:prstGeom prst="straightConnector1">
            <a:avLst/>
          </a:prstGeom>
          <a:ln w="57150" cmpd="sng">
            <a:solidFill>
              <a:srgbClr val="FFFF0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397595" y="1834169"/>
            <a:ext cx="24384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48" y="4226781"/>
            <a:ext cx="7404100" cy="82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4589" y="1113105"/>
            <a:ext cx="511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6051" y="1138520"/>
            <a:ext cx="511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0" y="5799458"/>
            <a:ext cx="5905500" cy="495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70399" y="5232403"/>
            <a:ext cx="45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7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94C10-AF45-6C46-8E87-D84F749855FF}" type="datetime1">
              <a:rPr lang="en-US" smtClean="0"/>
              <a:t>4/8/15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691819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The difference between JM and </a:t>
            </a:r>
            <a:r>
              <a:rPr lang="en-US" sz="2000" b="1" spc="50" dirty="0" err="1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Ji</a:t>
            </a:r>
            <a:r>
              <a:rPr lang="en-US" sz="2000" b="1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 sheds light on the working of the quark-gluon correlations (twist analysis)</a:t>
            </a:r>
          </a:p>
          <a:p>
            <a:endParaRPr lang="en-US" sz="2000" b="1" spc="50" dirty="0">
              <a:ln w="11430"/>
              <a:solidFill>
                <a:srgbClr val="000090"/>
              </a:solidFill>
              <a:latin typeface="+mn-lt"/>
              <a:cs typeface="Comic Sans MS"/>
            </a:endParaRPr>
          </a:p>
          <a:p>
            <a:r>
              <a:rPr lang="en-US" sz="2000" b="1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Unique connection between (G)TMDs and GPDs, allows us to study in detail the role of quark-gluon correlations, and of transverse momentum or off-</a:t>
            </a:r>
            <a:r>
              <a:rPr lang="en-US" sz="2000" b="1" spc="50" dirty="0" err="1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shellness</a:t>
            </a:r>
            <a:r>
              <a:rPr lang="en-US" sz="2000" b="1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  </a:t>
            </a:r>
          </a:p>
          <a:p>
            <a:endParaRPr lang="en-US" sz="2000" b="1" spc="50" dirty="0" smtClean="0">
              <a:ln w="11430"/>
              <a:solidFill>
                <a:srgbClr val="000090"/>
              </a:solidFill>
              <a:latin typeface="+mn-lt"/>
              <a:cs typeface="Comic Sans MS"/>
            </a:endParaRPr>
          </a:p>
          <a:p>
            <a:r>
              <a:rPr lang="en-US" sz="2000" b="1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OAM was obtained so far by subtraction (also in </a:t>
            </a:r>
            <a:r>
              <a:rPr lang="en-US" sz="2000" b="1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lattice) </a:t>
            </a:r>
            <a:r>
              <a:rPr lang="en-US" sz="2000" b="1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We suggest an independent measurement of OAM</a:t>
            </a:r>
            <a:endParaRPr lang="en-US" sz="2000" b="1" spc="50" dirty="0">
              <a:ln w="11430"/>
              <a:solidFill>
                <a:srgbClr val="000090"/>
              </a:solidFill>
              <a:latin typeface="+mn-lt"/>
              <a:cs typeface="Comic Sans MS"/>
            </a:endParaRPr>
          </a:p>
          <a:p>
            <a:endParaRPr lang="en-US" sz="2000" b="1" spc="50" dirty="0" smtClean="0">
              <a:ln w="11430"/>
              <a:solidFill>
                <a:srgbClr val="000090"/>
              </a:solidFill>
              <a:latin typeface="+mn-lt"/>
              <a:cs typeface="Comic Sans MS"/>
            </a:endParaRPr>
          </a:p>
          <a:p>
            <a:r>
              <a:rPr lang="en-US" sz="2000" b="1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Many more interesting new connections: with transverse spin (</a:t>
            </a:r>
            <a:r>
              <a:rPr lang="en-US" sz="2000" b="1" spc="50" dirty="0" err="1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Sivers</a:t>
            </a:r>
            <a:r>
              <a:rPr lang="en-US" sz="2000" b="1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 effect, transverse spin) and axial vector sector (g</a:t>
            </a:r>
            <a:r>
              <a:rPr lang="en-US" sz="2000" b="1" spc="50" baseline="-2500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2</a:t>
            </a:r>
            <a:r>
              <a:rPr lang="en-US" sz="2000" b="1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) </a:t>
            </a:r>
          </a:p>
          <a:p>
            <a:endParaRPr lang="en-US" sz="2000" b="1" spc="50" dirty="0">
              <a:ln w="11430"/>
              <a:solidFill>
                <a:srgbClr val="000090"/>
              </a:solidFill>
              <a:latin typeface="+mn-lt"/>
              <a:cs typeface="Comic Sans MS"/>
            </a:endParaRPr>
          </a:p>
          <a:p>
            <a:r>
              <a:rPr lang="en-US" sz="2000" b="1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Test renormalization issues, evolution etc… </a:t>
            </a:r>
            <a:endParaRPr lang="en-US" sz="2000" b="1" spc="50" dirty="0">
              <a:ln w="11430"/>
              <a:solidFill>
                <a:srgbClr val="000090"/>
              </a:solidFill>
              <a:latin typeface="+mn-lt"/>
              <a:cs typeface="Comic Sans MS"/>
            </a:endParaRPr>
          </a:p>
          <a:p>
            <a:endParaRPr lang="en-US" sz="2000" b="1" spc="50" dirty="0">
              <a:ln w="11430"/>
              <a:solidFill>
                <a:srgbClr val="000090"/>
              </a:solidFill>
              <a:latin typeface="+mn-lt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4120" y="147935"/>
            <a:ext cx="328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Conclusions and Outlook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762000"/>
            <a:ext cx="8763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With observables in hand we can now state that OAM acquires different meanings depending on </a:t>
            </a:r>
            <a:r>
              <a:rPr lang="en-US" sz="2000" u="sng" spc="50" dirty="0" smtClean="0">
                <a:ln w="11430"/>
                <a:latin typeface="+mn-lt"/>
                <a:cs typeface="Comic Sans MS"/>
              </a:rPr>
              <a:t>the way we probe it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 </a:t>
            </a:r>
            <a:endParaRPr lang="en-US" sz="2000" dirty="0">
              <a:solidFill>
                <a:srgbClr val="00009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865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11612"/>
            <a:ext cx="4635500" cy="3403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821" y="2286000"/>
            <a:ext cx="5046579" cy="95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9563" y="1764268"/>
            <a:ext cx="173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Nucleon DVCS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7387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Deuteron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48600" y="2438400"/>
            <a:ext cx="1371600" cy="457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00800" y="2438400"/>
            <a:ext cx="1371600" cy="457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76601" y="2895600"/>
            <a:ext cx="3428999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4" idx="3"/>
          </p:cNvCxnSpPr>
          <p:nvPr/>
        </p:nvCxnSpPr>
        <p:spPr>
          <a:xfrm flipH="1" flipV="1">
            <a:off x="3276600" y="1948934"/>
            <a:ext cx="4876800" cy="489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2281535"/>
            <a:ext cx="499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1524000"/>
            <a:ext cx="46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</a:rPr>
              <a:t>q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822" y="304353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λ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14400" y="17526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57600" y="1295400"/>
            <a:ext cx="129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z=</a:t>
            </a:r>
            <a:r>
              <a:rPr lang="en-US" sz="2000" dirty="0" err="1" smtClean="0">
                <a:solidFill>
                  <a:srgbClr val="FF0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baseline="30000" dirty="0" smtClean="0">
                <a:solidFill>
                  <a:srgbClr val="FF0000"/>
                </a:solidFill>
              </a:rPr>
              <a:t>+</a:t>
            </a:r>
            <a:r>
              <a:rPr lang="en-US" sz="2000" dirty="0" smtClean="0">
                <a:solidFill>
                  <a:srgbClr val="FF0000"/>
                </a:solidFill>
              </a:rPr>
              <a:t>/P</a:t>
            </a:r>
            <a:r>
              <a:rPr lang="en-US" sz="2000" baseline="30000" dirty="0" smtClean="0">
                <a:solidFill>
                  <a:srgbClr val="FF0000"/>
                </a:solidFill>
              </a:rPr>
              <a:t>+</a:t>
            </a:r>
            <a:r>
              <a:rPr lang="en-US" sz="2000" baseline="-25000" dirty="0" smtClean="0">
                <a:solidFill>
                  <a:srgbClr val="FF0000"/>
                </a:solidFill>
              </a:rPr>
              <a:t>D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05200" y="1752600"/>
            <a:ext cx="914400" cy="1143000"/>
          </a:xfrm>
          <a:prstGeom prst="straightConnector1">
            <a:avLst/>
          </a:prstGeom>
          <a:ln>
            <a:solidFill>
              <a:srgbClr val="73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41077" y="76200"/>
            <a:ext cx="2438400" cy="2438400"/>
          </a:xfrm>
          <a:prstGeom prst="ellipse">
            <a:avLst/>
          </a:prstGeom>
          <a:solidFill>
            <a:schemeClr val="tx1">
              <a:lumMod val="50000"/>
              <a:lumOff val="5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122077" y="228600"/>
            <a:ext cx="990600" cy="9906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884077" y="1295400"/>
            <a:ext cx="990600" cy="9906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rved Right Arrow 26"/>
          <p:cNvSpPr/>
          <p:nvPr/>
        </p:nvSpPr>
        <p:spPr>
          <a:xfrm rot="11684550">
            <a:off x="8036477" y="634127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6817277" y="1066800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731677" y="381000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26877" y="8382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036477" y="1524000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417477" y="15240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FF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rved Right Arrow 32"/>
          <p:cNvSpPr/>
          <p:nvPr/>
        </p:nvSpPr>
        <p:spPr>
          <a:xfrm rot="11679805">
            <a:off x="8136947" y="1749646"/>
            <a:ext cx="613523" cy="270690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265077" y="18288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rved Right Arrow 34"/>
          <p:cNvSpPr/>
          <p:nvPr/>
        </p:nvSpPr>
        <p:spPr>
          <a:xfrm rot="20012043">
            <a:off x="7201932" y="640054"/>
            <a:ext cx="545418" cy="284038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426877" y="457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8341277" y="15240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188877" y="1676400"/>
            <a:ext cx="0" cy="4572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884077" y="4572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503077" y="5334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503077" y="1524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493677" y="12192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Up Arrow 42"/>
          <p:cNvSpPr/>
          <p:nvPr/>
        </p:nvSpPr>
        <p:spPr>
          <a:xfrm>
            <a:off x="7579277" y="76200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8265077" y="1066800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447800" y="4756150"/>
            <a:ext cx="2133600" cy="365125"/>
          </a:xfrm>
        </p:spPr>
        <p:txBody>
          <a:bodyPr/>
          <a:lstStyle/>
          <a:p>
            <a:pPr>
              <a:defRPr/>
            </a:pPr>
            <a:fld id="{BFBBA8EB-0D0B-5444-9557-4FBE789E3CF7}" type="datetime1">
              <a:rPr lang="en-US" smtClean="0"/>
              <a:t>4/6/15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543800" y="4756150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52400" y="0"/>
            <a:ext cx="53321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+mn-lt"/>
                <a:cs typeface="Comic Sans MS"/>
              </a:rPr>
              <a:t>ADVERTISEMENT: Sum Rules in Deuteron </a:t>
            </a:r>
          </a:p>
          <a:p>
            <a:endParaRPr lang="en-US" sz="1800" dirty="0">
              <a:solidFill>
                <a:srgbClr val="0000FF"/>
              </a:solidFill>
              <a:latin typeface="+mn-lt"/>
              <a:cs typeface="Comic Sans M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4648200"/>
            <a:ext cx="5309616" cy="9906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295" y="4648200"/>
            <a:ext cx="4046706" cy="990600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 bwMode="auto">
          <a:xfrm>
            <a:off x="7391400" y="5490865"/>
            <a:ext cx="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5181600" y="5105400"/>
            <a:ext cx="609600" cy="44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3352800" y="5414665"/>
            <a:ext cx="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2704630" y="6172200"/>
            <a:ext cx="1333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F</a:t>
            </a:r>
            <a:r>
              <a:rPr lang="en-US" sz="2000" baseline="-25000" dirty="0" smtClean="0">
                <a:latin typeface="Comic Sans MS"/>
                <a:cs typeface="Comic Sans MS"/>
              </a:rPr>
              <a:t>1</a:t>
            </a:r>
            <a:r>
              <a:rPr lang="en-US" sz="2000" dirty="0" smtClean="0">
                <a:latin typeface="Comic Sans MS"/>
                <a:cs typeface="Comic Sans MS"/>
              </a:rPr>
              <a:t>+F</a:t>
            </a:r>
            <a:r>
              <a:rPr lang="en-US" sz="2000" baseline="-25000" dirty="0" smtClean="0">
                <a:latin typeface="Comic Sans MS"/>
                <a:cs typeface="Comic Sans MS"/>
              </a:rPr>
              <a:t>2</a:t>
            </a:r>
            <a:r>
              <a:rPr lang="en-US" sz="2000" dirty="0" smtClean="0">
                <a:latin typeface="Comic Sans MS"/>
                <a:cs typeface="Comic Sans MS"/>
              </a:rPr>
              <a:t>= G</a:t>
            </a:r>
            <a:r>
              <a:rPr lang="en-US" sz="2000" baseline="-25000" dirty="0" smtClean="0">
                <a:latin typeface="Comic Sans MS"/>
                <a:cs typeface="Comic Sans MS"/>
              </a:rPr>
              <a:t>M</a:t>
            </a:r>
            <a:endParaRPr lang="en-US" sz="2000" baseline="-25000" dirty="0">
              <a:latin typeface="Comic Sans MS"/>
              <a:cs typeface="Comic Sans M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86258" y="6252865"/>
            <a:ext cx="509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G</a:t>
            </a:r>
            <a:r>
              <a:rPr lang="en-US" sz="2000" baseline="-25000" dirty="0" smtClean="0">
                <a:latin typeface="Comic Sans MS"/>
                <a:cs typeface="Comic Sans MS"/>
              </a:rPr>
              <a:t>M</a:t>
            </a:r>
            <a:endParaRPr lang="en-US" sz="2000" baseline="-25000" dirty="0">
              <a:latin typeface="Comic Sans MS"/>
              <a:cs typeface="Comic Sans M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10200" y="52578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Deuteron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21" y="5257800"/>
            <a:ext cx="1125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Nucleon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0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05C9C-65C2-9C40-AA62-9856197727A6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1752600"/>
            <a:ext cx="7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24CF4-E45A-F646-A78D-15CCEE6BB639}" type="datetime1">
              <a:rPr lang="en-US" smtClean="0"/>
              <a:t>4/7/15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3657600" y="76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Lattice QCD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57422"/>
            <a:ext cx="8839200" cy="3457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419600"/>
            <a:ext cx="317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8400C6"/>
                </a:solidFill>
              </a:rPr>
              <a:t>S. </a:t>
            </a:r>
            <a:r>
              <a:rPr lang="en-US" sz="1800" dirty="0" err="1" smtClean="0">
                <a:solidFill>
                  <a:srgbClr val="8400C6"/>
                </a:solidFill>
              </a:rPr>
              <a:t>Syritsyn</a:t>
            </a:r>
            <a:r>
              <a:rPr lang="en-US" sz="1800" dirty="0" smtClean="0">
                <a:solidFill>
                  <a:srgbClr val="8400C6"/>
                </a:solidFill>
              </a:rPr>
              <a:t>, </a:t>
            </a:r>
            <a:r>
              <a:rPr lang="en-US" sz="1800" dirty="0" err="1" smtClean="0">
                <a:solidFill>
                  <a:srgbClr val="8400C6"/>
                </a:solidFill>
              </a:rPr>
              <a:t>PoS</a:t>
            </a:r>
            <a:r>
              <a:rPr lang="en-US" sz="1800" dirty="0" smtClean="0">
                <a:solidFill>
                  <a:srgbClr val="8400C6"/>
                </a:solidFill>
              </a:rPr>
              <a:t> Lattice 2013 </a:t>
            </a:r>
            <a:endParaRPr lang="en-US" sz="1800" dirty="0">
              <a:solidFill>
                <a:srgbClr val="8400C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61325" y="5177135"/>
            <a:ext cx="3019887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Lucida Calligraphy"/>
                <a:cs typeface="Lucida Calligraphy"/>
              </a:rPr>
              <a:t>L</a:t>
            </a:r>
            <a:r>
              <a:rPr lang="en-US" baseline="-25000" dirty="0" err="1" smtClean="0">
                <a:solidFill>
                  <a:srgbClr val="FF0000"/>
                </a:solidFill>
                <a:latin typeface="Chalkboard"/>
              </a:rPr>
              <a:t>q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halkboard"/>
              </a:rPr>
              <a:t>L</a:t>
            </a:r>
            <a:r>
              <a:rPr lang="en-US" baseline="-25000" dirty="0" err="1" smtClean="0">
                <a:solidFill>
                  <a:srgbClr val="FF0000"/>
                </a:solidFill>
                <a:latin typeface="Chalkboard"/>
              </a:rPr>
              <a:t>q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dirty="0" smtClean="0">
                <a:latin typeface="+mn-lt"/>
              </a:rPr>
              <a:t>are also derived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209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ΔΣ</a:t>
            </a:r>
            <a:r>
              <a:rPr lang="en-US" baseline="-25000" dirty="0" err="1" smtClean="0"/>
              <a:t>q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1138535"/>
            <a:ext cx="45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</a:t>
            </a:r>
            <a:r>
              <a:rPr lang="en-US" baseline="-25000" dirty="0" err="1" smtClean="0"/>
              <a:t>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3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0F455-F14E-8941-A065-62E0EA1E13B8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228600"/>
            <a:ext cx="6633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n-lt"/>
                <a:cs typeface="Comic Sans MS"/>
              </a:rPr>
              <a:t>Twist 3 decomposition of </a:t>
            </a:r>
            <a:r>
              <a:rPr lang="en-US" sz="2000" dirty="0" err="1" smtClean="0">
                <a:solidFill>
                  <a:srgbClr val="000090"/>
                </a:solidFill>
                <a:latin typeface="+mn-lt"/>
                <a:cs typeface="Comic Sans MS"/>
              </a:rPr>
              <a:t>hadronic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Comic Sans MS"/>
              </a:rPr>
              <a:t> tensor in various notations </a:t>
            </a:r>
            <a:endParaRPr lang="en-US" sz="2000" dirty="0">
              <a:solidFill>
                <a:srgbClr val="000090"/>
              </a:solidFill>
              <a:latin typeface="+mn-lt"/>
              <a:cs typeface="Comic Sans M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54019"/>
            <a:ext cx="5118100" cy="30369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24200" y="4343400"/>
            <a:ext cx="4458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90"/>
                </a:solidFill>
                <a:latin typeface="+mn-lt"/>
              </a:rPr>
              <a:t>Courtoy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 et al, PLB (2014)arXiv</a:t>
            </a:r>
            <a:r>
              <a:rPr lang="en-US" sz="2000" dirty="0">
                <a:solidFill>
                  <a:srgbClr val="000090"/>
                </a:solidFill>
                <a:latin typeface="+mn-lt"/>
              </a:rPr>
              <a:t>:1310.5157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60900" y="1371600"/>
            <a:ext cx="381000" cy="2286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152400"/>
            <a:ext cx="3944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j-lt"/>
                <a:cs typeface="Comic Sans MS"/>
              </a:rPr>
              <a:t>The QCD Energy Momentum Tensor </a:t>
            </a:r>
            <a:endParaRPr lang="en-US" sz="2000" dirty="0">
              <a:solidFill>
                <a:srgbClr val="000090"/>
              </a:solidFill>
              <a:latin typeface="+mj-lt"/>
              <a:cs typeface="Comic Sans MS"/>
            </a:endParaRPr>
          </a:p>
        </p:txBody>
      </p:sp>
      <p:graphicFrame>
        <p:nvGraphicFramePr>
          <p:cNvPr id="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626303"/>
              </p:ext>
            </p:extLst>
          </p:nvPr>
        </p:nvGraphicFramePr>
        <p:xfrm>
          <a:off x="0" y="5105400"/>
          <a:ext cx="600919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3" imgW="3403600" imgH="431800" progId="Equation.3">
                  <p:embed/>
                </p:oleObj>
              </mc:Choice>
              <mc:Fallback>
                <p:oleObj name="Equation" r:id="rId3" imgW="3403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05400"/>
                        <a:ext cx="6009190" cy="762000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454292"/>
              </p:ext>
            </p:extLst>
          </p:nvPr>
        </p:nvGraphicFramePr>
        <p:xfrm>
          <a:off x="2580526" y="990600"/>
          <a:ext cx="3657600" cy="35356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4400"/>
                <a:gridCol w="914400"/>
                <a:gridCol w="914400"/>
                <a:gridCol w="914400"/>
              </a:tblGrid>
              <a:tr h="883920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latin typeface="Comic Sans MS"/>
                          <a:cs typeface="Comic Sans MS"/>
                        </a:rPr>
                        <a:t>  </a:t>
                      </a:r>
                      <a:r>
                        <a:rPr lang="en-US" sz="2400" b="1" i="0" dirty="0" smtClean="0">
                          <a:solidFill>
                            <a:srgbClr val="FFFF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FFFF00"/>
                          </a:solidFill>
                          <a:latin typeface="Comic Sans MS"/>
                          <a:cs typeface="Comic Sans MS"/>
                        </a:rPr>
                        <a:t>00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01</a:t>
                      </a:r>
                    </a:p>
                    <a:p>
                      <a:endParaRPr lang="en-US" sz="2400" b="1" i="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02</a:t>
                      </a:r>
                    </a:p>
                    <a:p>
                      <a:endParaRPr lang="en-US" sz="2400" b="1" i="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03</a:t>
                      </a:r>
                    </a:p>
                    <a:p>
                      <a:endParaRPr lang="en-US" sz="2400" b="1" i="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10</a:t>
                      </a:r>
                    </a:p>
                    <a:p>
                      <a:endParaRPr lang="en-US" sz="2400" b="1" i="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CCFFCC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CCFFCC"/>
                          </a:solidFill>
                          <a:latin typeface="Comic Sans MS"/>
                          <a:cs typeface="Comic Sans MS"/>
                        </a:rPr>
                        <a:t>11</a:t>
                      </a:r>
                    </a:p>
                    <a:p>
                      <a:endParaRPr lang="en-US" sz="2400" b="1" i="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</a:t>
                      </a:r>
                    </a:p>
                    <a:p>
                      <a:endParaRPr lang="en-US" sz="2400" b="1" i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13</a:t>
                      </a:r>
                    </a:p>
                    <a:p>
                      <a:endParaRPr lang="en-US" sz="2400" b="1" i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20</a:t>
                      </a:r>
                    </a:p>
                    <a:p>
                      <a:endParaRPr lang="en-US" sz="2400" b="1" i="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21</a:t>
                      </a:r>
                    </a:p>
                    <a:p>
                      <a:endParaRPr lang="en-US" sz="2400" b="1" i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CCFFCC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CCFFCC"/>
                          </a:solidFill>
                          <a:latin typeface="Comic Sans MS"/>
                          <a:cs typeface="Comic Sans MS"/>
                        </a:rPr>
                        <a:t>22</a:t>
                      </a:r>
                    </a:p>
                    <a:p>
                      <a:endParaRPr lang="en-US" sz="2400" b="1" i="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23</a:t>
                      </a:r>
                    </a:p>
                    <a:p>
                      <a:endParaRPr lang="en-US" sz="2400" b="1" i="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chemeClr val="bg1"/>
                          </a:solidFill>
                          <a:latin typeface="Comic Sans MS"/>
                          <a:cs typeface="Comic Sans MS"/>
                        </a:rPr>
                        <a:t>30</a:t>
                      </a:r>
                    </a:p>
                    <a:p>
                      <a:endParaRPr lang="en-US" sz="2400" b="1" i="0" dirty="0">
                        <a:solidFill>
                          <a:schemeClr val="bg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31</a:t>
                      </a:r>
                    </a:p>
                    <a:p>
                      <a:endParaRPr lang="en-US" sz="2400" b="1" i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32</a:t>
                      </a:r>
                    </a:p>
                    <a:p>
                      <a:endParaRPr lang="en-US" sz="2400" b="1" i="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CCFFCC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2400" b="1" i="0" baseline="30000" dirty="0" smtClean="0">
                          <a:solidFill>
                            <a:srgbClr val="CCFFCC"/>
                          </a:solidFill>
                          <a:latin typeface="Comic Sans MS"/>
                          <a:cs typeface="Comic Sans MS"/>
                        </a:rPr>
                        <a:t>33</a:t>
                      </a:r>
                    </a:p>
                    <a:p>
                      <a:endParaRPr lang="en-US" sz="2400" b="1" i="0" dirty="0">
                        <a:solidFill>
                          <a:srgbClr val="CCFFCC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1214735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  <a:cs typeface="Chalkboard"/>
              </a:rPr>
              <a:t>Energy  density</a:t>
            </a:r>
            <a:endParaRPr lang="en-US" sz="2000" dirty="0">
              <a:latin typeface="+mn-lt"/>
              <a:cs typeface="Chalkboard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148825" y="2979601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  <a:cs typeface="Chalkboard"/>
              </a:rPr>
              <a:t>Momentum density</a:t>
            </a:r>
            <a:endParaRPr lang="en-US" sz="2000" dirty="0">
              <a:latin typeface="+mn-lt"/>
              <a:cs typeface="Chalkboar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5794" y="4110335"/>
            <a:ext cx="1086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  <a:cs typeface="Chalkboard"/>
              </a:rPr>
              <a:t>P</a:t>
            </a:r>
            <a:r>
              <a:rPr lang="en-US" sz="2000" dirty="0" smtClean="0">
                <a:latin typeface="+mn-lt"/>
                <a:cs typeface="Chalkboard"/>
              </a:rPr>
              <a:t>ressure</a:t>
            </a:r>
            <a:endParaRPr lang="en-US" sz="2000" dirty="0">
              <a:latin typeface="+mn-lt"/>
              <a:cs typeface="Chalkboar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6624" y="1671935"/>
            <a:ext cx="1439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  <a:cs typeface="Chalkboard"/>
              </a:rPr>
              <a:t>Shear stress</a:t>
            </a:r>
            <a:endParaRPr lang="en-US" sz="2000" dirty="0">
              <a:latin typeface="+mn-lt"/>
              <a:cs typeface="Chalkboard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886200" y="2209800"/>
            <a:ext cx="3200400" cy="2057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8400" y="1047690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  <a:cs typeface="Chalkboard"/>
              </a:rPr>
              <a:t>Momentum density</a:t>
            </a:r>
            <a:endParaRPr lang="en-US" sz="2000" dirty="0">
              <a:latin typeface="+mn-lt"/>
              <a:cs typeface="Chalkboard"/>
            </a:endParaRPr>
          </a:p>
        </p:txBody>
      </p:sp>
      <p:graphicFrame>
        <p:nvGraphicFramePr>
          <p:cNvPr id="2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490142"/>
              </p:ext>
            </p:extLst>
          </p:nvPr>
        </p:nvGraphicFramePr>
        <p:xfrm>
          <a:off x="6400800" y="5257800"/>
          <a:ext cx="2667000" cy="448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5" imgW="1358900" imgH="228600" progId="Equation.3">
                  <p:embed/>
                </p:oleObj>
              </mc:Choice>
              <mc:Fallback>
                <p:oleObj name="Equation" r:id="rId5" imgW="1358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257800"/>
                        <a:ext cx="2667000" cy="44848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6019800" y="54864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8833" y="5924490"/>
            <a:ext cx="312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  <a:cs typeface="Comic Sans MS"/>
              </a:rPr>
              <a:t>Angular Momentum density</a:t>
            </a:r>
            <a:endParaRPr lang="en-US" sz="2000" dirty="0">
              <a:latin typeface="+mn-lt"/>
              <a:cs typeface="Comic Sans M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704726" y="2133600"/>
            <a:ext cx="1371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715000" y="3962400"/>
            <a:ext cx="838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32045" y="1252210"/>
            <a:ext cx="587355" cy="1955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BE7A3-3B05-2E40-A5DF-856D1006EDFC}" type="datetime1">
              <a:rPr lang="en-US" smtClean="0"/>
              <a:t>4/6/15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4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222E9-6FD7-A749-B54C-AA210C81E6FE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060662"/>
              </p:ext>
            </p:extLst>
          </p:nvPr>
        </p:nvGraphicFramePr>
        <p:xfrm>
          <a:off x="676275" y="2447925"/>
          <a:ext cx="77819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13" name="Equation" r:id="rId4" imgW="4406900" imgH="469900" progId="Equation.3">
                  <p:embed/>
                </p:oleObj>
              </mc:Choice>
              <mc:Fallback>
                <p:oleObj name="Equation" r:id="rId4" imgW="4406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2447925"/>
                        <a:ext cx="7781925" cy="828675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 w="38100" cmpd="sng"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570167"/>
              </p:ext>
            </p:extLst>
          </p:nvPr>
        </p:nvGraphicFramePr>
        <p:xfrm>
          <a:off x="304800" y="1143000"/>
          <a:ext cx="3120140" cy="52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14" name="Equation" r:id="rId6" imgW="1358900" imgH="228600" progId="Equation.3">
                  <p:embed/>
                </p:oleObj>
              </mc:Choice>
              <mc:Fallback>
                <p:oleObj name="Equation" r:id="rId6" imgW="1358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3120140" cy="52468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4038600" y="1304925"/>
            <a:ext cx="838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1905000"/>
            <a:ext cx="738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+mn-lt"/>
                <a:cs typeface="Comic Sans MS"/>
              </a:rPr>
              <a:t>then </a:t>
            </a:r>
            <a:r>
              <a:rPr lang="en-US" dirty="0" err="1" smtClean="0">
                <a:solidFill>
                  <a:srgbClr val="000090"/>
                </a:solidFill>
                <a:latin typeface="+mn-lt"/>
                <a:cs typeface="Comic Sans MS"/>
              </a:rPr>
              <a:t>parametrize</a:t>
            </a:r>
            <a:r>
              <a:rPr lang="en-US" dirty="0" smtClean="0">
                <a:solidFill>
                  <a:srgbClr val="000090"/>
                </a:solidFill>
                <a:latin typeface="+mn-lt"/>
                <a:cs typeface="Comic Sans MS"/>
              </a:rPr>
              <a:t> the </a:t>
            </a:r>
            <a:r>
              <a:rPr lang="en-US" dirty="0">
                <a:solidFill>
                  <a:srgbClr val="000090"/>
                </a:solidFill>
                <a:latin typeface="+mn-lt"/>
                <a:cs typeface="Comic Sans MS"/>
              </a:rPr>
              <a:t>EMT in terms of form factors 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6944" y="0"/>
            <a:ext cx="217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  <a:cs typeface="Comic Sans MS"/>
              </a:rPr>
              <a:t>Sum Rule: Part I</a:t>
            </a:r>
            <a:endParaRPr lang="en-US" dirty="0">
              <a:solidFill>
                <a:srgbClr val="FF6600"/>
              </a:solidFill>
              <a:latin typeface="+mn-lt"/>
              <a:cs typeface="Comic Sans MS"/>
            </a:endParaRPr>
          </a:p>
        </p:txBody>
      </p:sp>
      <p:graphicFrame>
        <p:nvGraphicFramePr>
          <p:cNvPr id="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85175"/>
              </p:ext>
            </p:extLst>
          </p:nvPr>
        </p:nvGraphicFramePr>
        <p:xfrm>
          <a:off x="5482339" y="1066800"/>
          <a:ext cx="3056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15" name="Equation" r:id="rId8" imgW="1358900" imgH="304800" progId="Equation.3">
                  <p:embed/>
                </p:oleObj>
              </mc:Choice>
              <mc:Fallback>
                <p:oleObj name="Equation" r:id="rId8" imgW="1358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339" y="1066800"/>
                        <a:ext cx="3056087" cy="685800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667838"/>
              </p:ext>
            </p:extLst>
          </p:nvPr>
        </p:nvGraphicFramePr>
        <p:xfrm>
          <a:off x="381000" y="4713287"/>
          <a:ext cx="406241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16" name="Equation" r:id="rId10" imgW="2070100" imgH="393700" progId="Equation.3">
                  <p:embed/>
                </p:oleObj>
              </mc:Choice>
              <mc:Fallback>
                <p:oleObj name="Equation" r:id="rId10" imgW="2070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13287"/>
                        <a:ext cx="4062413" cy="773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200" y="609600"/>
            <a:ext cx="626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+mn-lt"/>
                <a:cs typeface="Comic Sans MS"/>
              </a:rPr>
              <a:t>F</a:t>
            </a:r>
            <a:r>
              <a:rPr lang="en-US" dirty="0" smtClean="0">
                <a:solidFill>
                  <a:srgbClr val="000090"/>
                </a:solidFill>
                <a:latin typeface="+mn-lt"/>
                <a:cs typeface="Comic Sans MS"/>
              </a:rPr>
              <a:t>irst define the </a:t>
            </a:r>
            <a:r>
              <a:rPr lang="en-US" dirty="0">
                <a:solidFill>
                  <a:srgbClr val="000090"/>
                </a:solidFill>
                <a:latin typeface="+mn-lt"/>
                <a:cs typeface="Comic Sans MS"/>
              </a:rPr>
              <a:t>a</a:t>
            </a:r>
            <a:r>
              <a:rPr lang="en-US" dirty="0" smtClean="0">
                <a:solidFill>
                  <a:srgbClr val="000090"/>
                </a:solidFill>
                <a:latin typeface="+mn-lt"/>
                <a:cs typeface="Comic Sans MS"/>
              </a:rPr>
              <a:t>ngular momentum components</a:t>
            </a:r>
            <a:endParaRPr lang="en-US" dirty="0">
              <a:solidFill>
                <a:srgbClr val="000090"/>
              </a:solidFill>
              <a:latin typeface="+mn-lt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186535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+mn-lt"/>
                <a:cs typeface="Comic Sans MS"/>
              </a:rPr>
              <a:t>Finally, connect the EMT matrix element with AM components </a:t>
            </a:r>
            <a:endParaRPr lang="en-US" dirty="0">
              <a:solidFill>
                <a:srgbClr val="000090"/>
              </a:solidFill>
              <a:latin typeface="+mn-lt"/>
              <a:cs typeface="Comic Sans MS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343400" y="3429000"/>
            <a:ext cx="3810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76800" y="4724400"/>
            <a:ext cx="3207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Jaffe </a:t>
            </a:r>
            <a:r>
              <a:rPr lang="en-US" dirty="0" err="1" smtClean="0"/>
              <a:t>Manohar</a:t>
            </a:r>
            <a:r>
              <a:rPr lang="en-US" dirty="0" smtClean="0"/>
              <a:t>  (1990)</a:t>
            </a:r>
          </a:p>
          <a:p>
            <a:r>
              <a:rPr lang="en-US" dirty="0" err="1" smtClean="0"/>
              <a:t>Ji</a:t>
            </a:r>
            <a:r>
              <a:rPr lang="en-US" dirty="0" smtClean="0"/>
              <a:t> (1997)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2800" y="2667000"/>
            <a:ext cx="228600" cy="381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29400" y="2667000"/>
            <a:ext cx="228600" cy="381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95400" y="2667000"/>
            <a:ext cx="228600" cy="381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7" grpId="0"/>
      <p:bldP spid="18" grpId="0"/>
      <p:bldP spid="19" grpId="0" animBg="1"/>
      <p:bldP spid="20" grpId="0"/>
      <p:bldP spid="6" grpId="0" animBg="1"/>
      <p:bldP spid="16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7DC22C-2787-5F47-BDC0-1C96B9C1C9BA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255402"/>
            <a:ext cx="4876800" cy="3602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599" y="57090"/>
            <a:ext cx="3048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Ah ha!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This is the same argument that allows us to observe the T-odd TMDs by understanding the role of the gauge links  </a:t>
            </a:r>
            <a:endParaRPr lang="en-US" sz="20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1981200"/>
            <a:ext cx="2743200" cy="99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609600"/>
            <a:ext cx="2743200" cy="99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762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990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19600" y="7620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8200" y="990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3733800" y="914400"/>
            <a:ext cx="381000" cy="3810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48000" y="685800"/>
            <a:ext cx="0" cy="38100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4"/>
          </p:cNvCxnSpPr>
          <p:nvPr/>
        </p:nvCxnSpPr>
        <p:spPr>
          <a:xfrm>
            <a:off x="4724400" y="1066800"/>
            <a:ext cx="0" cy="30480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43200" y="21336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71800" y="2362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19600" y="21336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24400" y="2438400"/>
            <a:ext cx="0" cy="53340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648200" y="2362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048000" y="1981200"/>
            <a:ext cx="0" cy="45720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inus 20"/>
          <p:cNvSpPr/>
          <p:nvPr/>
        </p:nvSpPr>
        <p:spPr>
          <a:xfrm>
            <a:off x="3733800" y="2286000"/>
            <a:ext cx="381000" cy="3810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50616"/>
              </p:ext>
            </p:extLst>
          </p:nvPr>
        </p:nvGraphicFramePr>
        <p:xfrm>
          <a:off x="1905000" y="3429000"/>
          <a:ext cx="6096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1" name="Equation" r:id="rId4" imgW="215900" imgH="228600" progId="Equation.3">
                  <p:embed/>
                </p:oleObj>
              </mc:Choice>
              <mc:Fallback>
                <p:oleObj name="Equation" r:id="rId4" imgW="21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3429000"/>
                        <a:ext cx="609600" cy="646112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818942"/>
              </p:ext>
            </p:extLst>
          </p:nvPr>
        </p:nvGraphicFramePr>
        <p:xfrm>
          <a:off x="1447800" y="609600"/>
          <a:ext cx="557212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2" name="Equation" r:id="rId6" imgW="215900" imgH="901700" progId="Equation.3">
                  <p:embed/>
                </p:oleObj>
              </mc:Choice>
              <mc:Fallback>
                <p:oleObj name="Equation" r:id="rId6" imgW="2159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800" y="609600"/>
                        <a:ext cx="557212" cy="2333625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B4ADC8-EA06-654C-B7A9-E06C13466512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F</a:t>
            </a:r>
            <a:r>
              <a:rPr lang="en-US" baseline="-25000" dirty="0" smtClean="0">
                <a:solidFill>
                  <a:srgbClr val="FFFF00"/>
                </a:solidFill>
                <a:latin typeface="Comic Sans MS"/>
                <a:cs typeface="Comic Sans MS"/>
              </a:rPr>
              <a:t>14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appears in the </a:t>
            </a:r>
            <a:r>
              <a:rPr lang="en-US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unintegrated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 structure functions for deep inelastic scattering with electroweak currents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61" y="1447800"/>
            <a:ext cx="7502540" cy="322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4953000"/>
            <a:ext cx="299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X.Ji</a:t>
            </a:r>
            <a:r>
              <a:rPr lang="en-US" dirty="0" smtClean="0"/>
              <a:t>, NPB402 (1993)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53400" y="2205335"/>
            <a:ext cx="51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3400" y="3119735"/>
            <a:ext cx="53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53400" y="3957935"/>
            <a:ext cx="48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53400" y="1524000"/>
            <a:ext cx="48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13" name="Straight Connector 12"/>
          <p:cNvCxnSpPr>
            <a:endCxn id="11" idx="1"/>
          </p:cNvCxnSpPr>
          <p:nvPr/>
        </p:nvCxnSpPr>
        <p:spPr>
          <a:xfrm>
            <a:off x="1371600" y="5334000"/>
            <a:ext cx="384829" cy="241674"/>
          </a:xfrm>
          <a:prstGeom prst="line">
            <a:avLst/>
          </a:prstGeom>
          <a:ln w="38100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362200" y="5334000"/>
            <a:ext cx="609600" cy="381000"/>
          </a:xfrm>
          <a:prstGeom prst="line">
            <a:avLst/>
          </a:prstGeom>
          <a:ln w="38100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600200" y="5486400"/>
            <a:ext cx="1066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012186">
            <a:off x="2518645" y="5982390"/>
            <a:ext cx="457200" cy="1524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9847822">
            <a:off x="1287277" y="5969250"/>
            <a:ext cx="457200" cy="1524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029200"/>
            <a:ext cx="69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,Z</a:t>
            </a:r>
            <a:endParaRPr lang="en-US" sz="18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579120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463FBD-B41A-9C43-9A7D-CFD4AE4FFCB8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431800"/>
            <a:ext cx="7112000" cy="10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600" y="2814935"/>
            <a:ext cx="60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050" y="533400"/>
            <a:ext cx="46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0" y="1371600"/>
            <a:ext cx="403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990600"/>
            <a:ext cx="403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51" y="2832100"/>
            <a:ext cx="7072449" cy="1130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43000" y="990600"/>
            <a:ext cx="1600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38400" y="2133600"/>
            <a:ext cx="1447800" cy="1295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6200" y="1905000"/>
            <a:ext cx="153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arity odd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209800" y="1447800"/>
            <a:ext cx="16764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31050" y="3348335"/>
            <a:ext cx="46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986135"/>
            <a:ext cx="60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45720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14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FFFF00"/>
                </a:solidFill>
              </a:rPr>
              <a:t>parity odd </a:t>
            </a:r>
            <a:r>
              <a:rPr lang="en-US" dirty="0" smtClean="0"/>
              <a:t>contribution to g</a:t>
            </a:r>
            <a:r>
              <a:rPr lang="en-US" baseline="-25000" dirty="0" smtClean="0"/>
              <a:t>1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FF00"/>
                </a:solidFill>
              </a:rPr>
              <a:t>parity even </a:t>
            </a:r>
            <a:r>
              <a:rPr lang="en-US" dirty="0" smtClean="0"/>
              <a:t>contribution to A</a:t>
            </a:r>
            <a:r>
              <a:rPr lang="en-US" baseline="-25000" dirty="0" smtClean="0"/>
              <a:t>1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9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56BF8-0078-5F4C-A272-1E4B284C651F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228600"/>
            <a:ext cx="921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Analogous situation as for E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wrt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.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ransverse spin (M.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Burkardt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 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4673600" cy="38548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324763"/>
              </p:ext>
            </p:extLst>
          </p:nvPr>
        </p:nvGraphicFramePr>
        <p:xfrm>
          <a:off x="6727825" y="1354138"/>
          <a:ext cx="241458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1" name="Equation" r:id="rId4" imgW="1028700" imgH="266700" progId="Equation.3">
                  <p:embed/>
                </p:oleObj>
              </mc:Choice>
              <mc:Fallback>
                <p:oleObj name="Equation" r:id="rId4" imgW="10287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27825" y="1354138"/>
                        <a:ext cx="2414588" cy="6270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1425872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48400" y="1658937"/>
            <a:ext cx="381000" cy="0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483644"/>
              </p:ext>
            </p:extLst>
          </p:nvPr>
        </p:nvGraphicFramePr>
        <p:xfrm>
          <a:off x="95250" y="5164138"/>
          <a:ext cx="9155113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2" name="Equation" r:id="rId6" imgW="4089400" imgH="508000" progId="Equation.3">
                  <p:embed/>
                </p:oleObj>
              </mc:Choice>
              <mc:Fallback>
                <p:oleObj name="Equation" r:id="rId6" imgW="40894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250" y="5164138"/>
                        <a:ext cx="9155113" cy="1160462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10200" y="2514600"/>
            <a:ext cx="3657600" cy="1323439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net b corresponds to net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in the opposite direction (attractive color force due to FSI)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1200" y="1981200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1200" y="2069068"/>
            <a:ext cx="39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FF"/>
                </a:solidFill>
              </a:rPr>
              <a:t>k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T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 flipV="1">
            <a:off x="2286000" y="2057400"/>
            <a:ext cx="3124200" cy="1118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7200" y="762000"/>
            <a:ext cx="2438400" cy="4343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9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02178-3629-284A-9C8C-215BB63C67D8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juvsj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4953000" cy="495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2323294" y="228600"/>
            <a:ext cx="4458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  <a:cs typeface="Comic Sans MS"/>
              </a:rPr>
              <a:t>Model dependent extractions of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cs typeface="Comic Sans MS"/>
              </a:rPr>
              <a:t>J</a:t>
            </a:r>
            <a:r>
              <a:rPr lang="en-US" sz="2000" baseline="-25000" dirty="0" err="1" smtClean="0">
                <a:solidFill>
                  <a:srgbClr val="FF0000"/>
                </a:solidFill>
                <a:latin typeface="+mn-lt"/>
                <a:cs typeface="Comic Sans MS"/>
              </a:rPr>
              <a:t>u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Comic Sans MS"/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  <a:cs typeface="Comic Sans MS"/>
              </a:rPr>
              <a:t>J</a:t>
            </a:r>
            <a:r>
              <a:rPr lang="en-US" sz="2000" baseline="-25000" dirty="0" err="1" smtClean="0">
                <a:solidFill>
                  <a:srgbClr val="FF0000"/>
                </a:solidFill>
                <a:latin typeface="+mn-lt"/>
                <a:cs typeface="Comic Sans MS"/>
              </a:rPr>
              <a:t>d</a:t>
            </a:r>
            <a:endParaRPr lang="en-US" sz="2000" baseline="-25000" dirty="0">
              <a:solidFill>
                <a:srgbClr val="FF0000"/>
              </a:solidFill>
              <a:latin typeface="+mn-lt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0645" y="5943600"/>
            <a:ext cx="35691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+mn-lt"/>
              </a:rPr>
              <a:t>O. Gonzalez Hernandez et al.</a:t>
            </a:r>
            <a:r>
              <a:rPr lang="en-US" sz="1600" dirty="0">
                <a:solidFill>
                  <a:srgbClr val="000090"/>
                </a:solidFill>
                <a:latin typeface="+mn-lt"/>
              </a:rPr>
              <a:t>, </a:t>
            </a:r>
            <a:endParaRPr lang="en-US" sz="1600" dirty="0" smtClean="0">
              <a:solidFill>
                <a:srgbClr val="000090"/>
              </a:solidFill>
              <a:latin typeface="+mn-lt"/>
            </a:endParaRPr>
          </a:p>
          <a:p>
            <a:r>
              <a:rPr lang="en-US" sz="1600" dirty="0" smtClean="0">
                <a:solidFill>
                  <a:srgbClr val="000090"/>
                </a:solidFill>
                <a:latin typeface="+mn-lt"/>
              </a:rPr>
              <a:t>Phys</a:t>
            </a:r>
            <a:r>
              <a:rPr lang="en-US" sz="1600" dirty="0">
                <a:solidFill>
                  <a:srgbClr val="000090"/>
                </a:solidFill>
                <a:latin typeface="+mn-lt"/>
              </a:rPr>
              <a:t>. Rev. </a:t>
            </a:r>
            <a:r>
              <a:rPr lang="en-US" sz="1600" dirty="0" smtClean="0">
                <a:solidFill>
                  <a:srgbClr val="000090"/>
                </a:solidFill>
                <a:latin typeface="+mn-lt"/>
              </a:rPr>
              <a:t>C88, </a:t>
            </a:r>
            <a:r>
              <a:rPr lang="en-US" sz="1600" dirty="0">
                <a:solidFill>
                  <a:srgbClr val="000090"/>
                </a:solidFill>
                <a:latin typeface="+mn-lt"/>
              </a:rPr>
              <a:t>065206; arXiv:1206.1876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7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CC5E2D-5546-B04B-8F7C-744CD9BD62D4}" type="datetime1">
              <a:rPr lang="en-US" smtClean="0"/>
              <a:t>4/6/15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87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n-lt"/>
                <a:cs typeface="Comic Sans MS"/>
              </a:rPr>
              <a:t>Express the various components, </a:t>
            </a:r>
            <a:r>
              <a:rPr lang="en-US" sz="2000" dirty="0">
                <a:solidFill>
                  <a:srgbClr val="FF0000"/>
                </a:solidFill>
              </a:rPr>
              <a:t>ΔΣ, ΔG, </a:t>
            </a:r>
            <a:r>
              <a:rPr lang="en-US" sz="2000" dirty="0" err="1" smtClean="0">
                <a:solidFill>
                  <a:srgbClr val="FF0000"/>
                </a:solidFill>
              </a:rPr>
              <a:t>L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q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J</a:t>
            </a:r>
            <a:r>
              <a:rPr lang="en-US" sz="2000" baseline="-25000" dirty="0" err="1">
                <a:solidFill>
                  <a:srgbClr val="FF0000"/>
                </a:solidFill>
              </a:rPr>
              <a:t>q</a:t>
            </a:r>
            <a:r>
              <a:rPr lang="en-US" sz="2000" baseline="-25000" dirty="0">
                <a:solidFill>
                  <a:srgbClr val="FF0000"/>
                </a:solidFill>
              </a:rPr>
              <a:t>,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J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g</a:t>
            </a:r>
            <a:r>
              <a:rPr lang="en-US" sz="2000" baseline="-25000" dirty="0" smtClean="0">
                <a:solidFill>
                  <a:srgbClr val="FF0000"/>
                </a:solidFill>
              </a:rPr>
              <a:t>,</a:t>
            </a:r>
            <a:r>
              <a:rPr lang="en-US" sz="2000" dirty="0">
                <a:solidFill>
                  <a:srgbClr val="FF0000"/>
                </a:solidFill>
                <a:latin typeface="Lucida Calligraphy"/>
                <a:cs typeface="Lucida Calligraphy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Lucida Calligraphy"/>
                <a:cs typeface="Lucida Calligraphy"/>
              </a:rPr>
              <a:t>L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q</a:t>
            </a:r>
            <a:r>
              <a:rPr lang="en-US" sz="2000" baseline="-25000" dirty="0" smtClean="0">
                <a:solidFill>
                  <a:srgbClr val="FF0000"/>
                </a:solidFill>
              </a:rPr>
              <a:t>,</a:t>
            </a:r>
            <a:r>
              <a:rPr lang="en-US" sz="2000" dirty="0">
                <a:solidFill>
                  <a:srgbClr val="FF0000"/>
                </a:solidFill>
                <a:latin typeface="Lucida Calligraphy"/>
                <a:cs typeface="Lucida Calligraphy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Lucida Calligraphy"/>
                <a:cs typeface="Lucida Calligraphy"/>
              </a:rPr>
              <a:t>L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in terms of non-local  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Comic Sans MS"/>
              </a:rPr>
              <a:t>light-cone operators of twist 2 and twist 3. </a:t>
            </a:r>
            <a:endParaRPr lang="en-US" sz="2000" dirty="0">
              <a:solidFill>
                <a:srgbClr val="000090"/>
              </a:solidFill>
              <a:latin typeface="+mn-lt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6930" y="76200"/>
            <a:ext cx="408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+mn-lt"/>
                <a:cs typeface="Comic Sans MS"/>
              </a:rPr>
              <a:t>Angular Momentum Sum Rules</a:t>
            </a:r>
            <a:endParaRPr lang="en-US" dirty="0">
              <a:solidFill>
                <a:srgbClr val="FF6600"/>
              </a:solidFill>
              <a:latin typeface="+mn-lt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171890"/>
            <a:ext cx="393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Ji</a:t>
            </a:r>
            <a:r>
              <a:rPr lang="en-US" sz="2000" dirty="0" smtClean="0">
                <a:latin typeface="+mn-lt"/>
              </a:rPr>
              <a:t>: 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13566"/>
              </p:ext>
            </p:extLst>
          </p:nvPr>
        </p:nvGraphicFramePr>
        <p:xfrm>
          <a:off x="174625" y="2505075"/>
          <a:ext cx="87947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51" name="Equation" r:id="rId4" imgW="4572000" imgH="266700" progId="Equation.3">
                  <p:embed/>
                </p:oleObj>
              </mc:Choice>
              <mc:Fallback>
                <p:oleObj name="Equation" r:id="rId4" imgW="4572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2505075"/>
                        <a:ext cx="8794750" cy="51117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17122" y="3124200"/>
            <a:ext cx="64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ΔG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783" y="5420380"/>
            <a:ext cx="132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ΔΣ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038290"/>
            <a:ext cx="8202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Jaffe </a:t>
            </a:r>
            <a:r>
              <a:rPr lang="en-US" sz="2000" dirty="0" err="1" smtClean="0">
                <a:latin typeface="+mn-lt"/>
              </a:rPr>
              <a:t>Manohar</a:t>
            </a:r>
            <a:r>
              <a:rPr lang="en-US" sz="2000" dirty="0" smtClean="0">
                <a:latin typeface="+mn-lt"/>
              </a:rPr>
              <a:t>:  </a:t>
            </a:r>
            <a:r>
              <a:rPr lang="en-US" sz="2000" dirty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n LC gauge rewrite AM using Dirac eqn. to isolate spin terms 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311445"/>
              </p:ext>
            </p:extLst>
          </p:nvPr>
        </p:nvGraphicFramePr>
        <p:xfrm>
          <a:off x="206375" y="4724400"/>
          <a:ext cx="67024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52" name="Equation" r:id="rId6" imgW="3454400" imgH="330200" progId="Equation.3">
                  <p:embed/>
                </p:oleObj>
              </mc:Choice>
              <mc:Fallback>
                <p:oleObj name="Equation" r:id="rId6" imgW="34544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4724400"/>
                        <a:ext cx="6702425" cy="63817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772400" y="3048000"/>
            <a:ext cx="588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Lucida Calligraphy"/>
                <a:cs typeface="Lucida Calligraphy"/>
              </a:rPr>
              <a:t>L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g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3124200"/>
            <a:ext cx="588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Lucida Calligraphy"/>
                <a:cs typeface="Lucida Calligraphy"/>
              </a:rPr>
              <a:t>L</a:t>
            </a:r>
            <a:r>
              <a:rPr lang="en-US" sz="2800" baseline="-25000" dirty="0" err="1">
                <a:solidFill>
                  <a:srgbClr val="FF0000"/>
                </a:solidFill>
              </a:rPr>
              <a:t>q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28783" y="3138845"/>
            <a:ext cx="132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ΔΣ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6050" y="5410200"/>
            <a:ext cx="497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J</a:t>
            </a:r>
            <a:r>
              <a:rPr lang="en-US" sz="2800" baseline="-25000" dirty="0" err="1">
                <a:solidFill>
                  <a:srgbClr val="FF0000"/>
                </a:solidFill>
              </a:rPr>
              <a:t>g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581400" y="5410200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L</a:t>
            </a:r>
            <a:r>
              <a:rPr lang="en-US" sz="2800" baseline="-25000" dirty="0" err="1">
                <a:solidFill>
                  <a:srgbClr val="FF0000"/>
                </a:solidFill>
              </a:rPr>
              <a:t>q</a:t>
            </a:r>
            <a:endParaRPr lang="en-US" sz="2800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pPr>
              <a:defRPr/>
            </a:pPr>
            <a:fld id="{A1C14106-4847-DD4B-9FE2-F0B1F7AB51AF}" type="datetime1">
              <a:rPr lang="en-US" smtClean="0"/>
              <a:t>4/6/15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53515"/>
            <a:ext cx="8381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spc="50" dirty="0">
              <a:ln w="11430"/>
              <a:solidFill>
                <a:srgbClr val="8400C6"/>
              </a:solidFill>
              <a:latin typeface="+mn-lt"/>
              <a:cs typeface="Comic Sans MS"/>
            </a:endParaRPr>
          </a:p>
          <a:p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OAM represents the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correlation 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between the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position </a:t>
            </a:r>
            <a:r>
              <a:rPr lang="en-US" sz="2000" dirty="0">
                <a:solidFill>
                  <a:srgbClr val="000090"/>
                </a:solidFill>
                <a:latin typeface="+mn-lt"/>
              </a:rPr>
              <a:t>and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momentum </a:t>
            </a:r>
            <a:r>
              <a:rPr lang="en-US" sz="2000" dirty="0">
                <a:solidFill>
                  <a:srgbClr val="000090"/>
                </a:solidFill>
                <a:latin typeface="+mn-lt"/>
              </a:rPr>
              <a:t>of 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the quarks and gluons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4393"/>
              </p:ext>
            </p:extLst>
          </p:nvPr>
        </p:nvGraphicFramePr>
        <p:xfrm>
          <a:off x="76200" y="4358809"/>
          <a:ext cx="8991600" cy="76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4" name="Equation" r:id="rId4" imgW="5499100" imgH="469900" progId="Equation.3">
                  <p:embed/>
                </p:oleObj>
              </mc:Choice>
              <mc:Fallback>
                <p:oleObj name="Equation" r:id="rId4" imgW="5499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358809"/>
                        <a:ext cx="8991600" cy="765640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63087"/>
              </p:ext>
            </p:extLst>
          </p:nvPr>
        </p:nvGraphicFramePr>
        <p:xfrm>
          <a:off x="2044700" y="2462213"/>
          <a:ext cx="53467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5" name="Equation" r:id="rId6" imgW="2755900" imgH="304800" progId="Equation.3">
                  <p:embed/>
                </p:oleObj>
              </mc:Choice>
              <mc:Fallback>
                <p:oleObj name="Equation" r:id="rId6" imgW="2755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462213"/>
                        <a:ext cx="5346700" cy="588962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90800" y="54613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Wilson</a:t>
            </a:r>
            <a:r>
              <a:rPr lang="en-US" sz="2000" dirty="0">
                <a:solidFill>
                  <a:srgbClr val="000090"/>
                </a:solidFill>
                <a:latin typeface="+mn-lt"/>
              </a:rPr>
              <a:t>-line gauge 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link, “n” defines </a:t>
            </a:r>
            <a:r>
              <a:rPr lang="en-US" sz="2000" dirty="0">
                <a:solidFill>
                  <a:srgbClr val="000090"/>
                </a:solidFill>
                <a:latin typeface="+mn-lt"/>
              </a:rPr>
              <a:t>the path along which we evaluate the vector potential</a:t>
            </a:r>
          </a:p>
          <a:p>
            <a:endParaRPr lang="en-US" sz="20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53000" y="4953000"/>
            <a:ext cx="1981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734270"/>
            <a:ext cx="2390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pc="50" dirty="0" err="1">
                <a:ln w="11430"/>
                <a:solidFill>
                  <a:srgbClr val="8400C6"/>
                </a:solidFill>
                <a:latin typeface="+mn-lt"/>
                <a:cs typeface="Comic Sans MS"/>
              </a:rPr>
              <a:t>Hatta</a:t>
            </a:r>
            <a:r>
              <a:rPr lang="en-US" sz="1800" spc="50" dirty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 (2011)</a:t>
            </a:r>
          </a:p>
          <a:p>
            <a:r>
              <a:rPr lang="en-US" sz="1800" spc="50" dirty="0" err="1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Lorce</a:t>
            </a:r>
            <a:r>
              <a:rPr lang="en-US" sz="1800" spc="50" dirty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, </a:t>
            </a:r>
            <a:r>
              <a:rPr lang="en-US" sz="1800" spc="50" dirty="0" err="1">
                <a:ln w="11430"/>
                <a:solidFill>
                  <a:srgbClr val="8400C6"/>
                </a:solidFill>
                <a:latin typeface="+mn-lt"/>
                <a:cs typeface="Comic Sans MS"/>
              </a:rPr>
              <a:t>Pasquini</a:t>
            </a:r>
            <a:r>
              <a:rPr lang="en-US" sz="1800" spc="50" dirty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 (2011)</a:t>
            </a:r>
          </a:p>
          <a:p>
            <a:endParaRPr lang="en-US" sz="18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181600"/>
            <a:ext cx="1697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pc="50" dirty="0" err="1">
                <a:ln w="11430"/>
                <a:solidFill>
                  <a:srgbClr val="8400C6"/>
                </a:solidFill>
                <a:latin typeface="+mn-lt"/>
                <a:cs typeface="Comic Sans MS"/>
              </a:rPr>
              <a:t>Hatta</a:t>
            </a:r>
            <a:r>
              <a:rPr lang="en-US" sz="1800" spc="50" dirty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 (2011)</a:t>
            </a:r>
          </a:p>
          <a:p>
            <a:r>
              <a:rPr lang="en-US" sz="1800" spc="50" dirty="0" err="1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Burkardt</a:t>
            </a:r>
            <a:r>
              <a:rPr lang="en-US" sz="1800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(2013)</a:t>
            </a:r>
            <a:endParaRPr lang="en-US" sz="1800" spc="50" dirty="0">
              <a:ln w="11430"/>
              <a:solidFill>
                <a:srgbClr val="8400C6"/>
              </a:solidFill>
              <a:latin typeface="+mn-lt"/>
              <a:cs typeface="Comic Sans MS"/>
            </a:endParaRPr>
          </a:p>
          <a:p>
            <a:endParaRPr lang="en-US" sz="18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3962400"/>
            <a:ext cx="256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OAM Wigner Distribution</a:t>
            </a:r>
            <a:endParaRPr lang="en-US" sz="1800" dirty="0">
              <a:latin typeface="+mn-lt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Simonetta</a:t>
            </a:r>
            <a:r>
              <a:rPr lang="en-US" dirty="0" smtClean="0"/>
              <a:t> </a:t>
            </a:r>
            <a:r>
              <a:rPr lang="en-US" dirty="0" err="1" smtClean="0"/>
              <a:t>Liuti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19400" y="4419600"/>
            <a:ext cx="6172200" cy="68580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086600" y="4114800"/>
            <a:ext cx="533400" cy="2286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96200" y="3733800"/>
            <a:ext cx="848535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GTMD</a:t>
            </a:r>
            <a:endParaRPr lang="en-US" sz="20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282714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50" dirty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The two sum rules give </a:t>
            </a:r>
            <a:r>
              <a:rPr lang="en-US" sz="2000" u="sng" spc="50" dirty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equivalently valid representations</a:t>
            </a:r>
            <a:r>
              <a:rPr lang="en-US" sz="2000" spc="50" dirty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: </a:t>
            </a:r>
          </a:p>
          <a:p>
            <a:r>
              <a:rPr lang="en-US" sz="2000" b="1" spc="50" dirty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85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Different mechanisms for generating OAM in the proton can coexist</a:t>
            </a:r>
          </a:p>
          <a:p>
            <a:r>
              <a:rPr lang="en-US" sz="2000" u="sng" spc="50" dirty="0" smtClean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The </a:t>
            </a:r>
            <a:r>
              <a:rPr lang="en-US" sz="2000" u="sng" spc="50" dirty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ones </a:t>
            </a:r>
            <a:r>
              <a:rPr lang="en-US" sz="2000" u="sng" spc="50" dirty="0" smtClean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that will make </a:t>
            </a:r>
            <a:r>
              <a:rPr lang="en-US" sz="2000" u="sng" spc="50" dirty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physical sense are the ones </a:t>
            </a:r>
            <a:r>
              <a:rPr lang="en-US" sz="2000" u="sng" spc="50" dirty="0" smtClean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that can </a:t>
            </a:r>
            <a:r>
              <a:rPr lang="en-US" sz="2000" u="sng" spc="50" dirty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be </a:t>
            </a:r>
            <a:r>
              <a:rPr lang="en-US" sz="2000" u="sng" spc="50" dirty="0" smtClean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measured</a:t>
            </a:r>
            <a:endParaRPr lang="en-US" sz="2000" u="sng" spc="50" dirty="0">
              <a:ln w="11430"/>
              <a:solidFill>
                <a:srgbClr val="FF0000"/>
              </a:solidFill>
              <a:latin typeface="+mn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4026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4" grpId="0"/>
      <p:bldP spid="15" grpId="0"/>
      <p:bldP spid="16" grpId="0"/>
      <p:bldP spid="7" grpId="0" animBg="1"/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5334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Evaluate gauge links </a:t>
            </a:r>
            <a:r>
              <a:rPr lang="en-US" sz="2000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(</a:t>
            </a:r>
            <a:r>
              <a:rPr lang="en-US" sz="2000" spc="50" dirty="0" err="1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Hatta</a:t>
            </a:r>
            <a:r>
              <a:rPr lang="en-US" sz="2000" spc="50" dirty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 </a:t>
            </a:r>
            <a:r>
              <a:rPr lang="en-US" sz="2000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Yoshida, 2012; </a:t>
            </a:r>
            <a:r>
              <a:rPr lang="en-US" sz="2000" spc="50" dirty="0" err="1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Burkardt</a:t>
            </a:r>
            <a:r>
              <a:rPr lang="en-US" sz="2000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, 2013)</a:t>
            </a:r>
          </a:p>
          <a:p>
            <a:endParaRPr lang="en-US" sz="2000" spc="50" dirty="0">
              <a:ln w="11430"/>
              <a:solidFill>
                <a:srgbClr val="8400C6"/>
              </a:solidFill>
              <a:latin typeface="+mn-lt"/>
              <a:cs typeface="Comic Sans MS"/>
            </a:endParaRPr>
          </a:p>
          <a:p>
            <a:r>
              <a:rPr lang="en-US" sz="2000" dirty="0" err="1" smtClean="0">
                <a:latin typeface="Lucida Calligraphy"/>
                <a:cs typeface="Lucida Calligraphy"/>
              </a:rPr>
              <a:t>L</a:t>
            </a:r>
            <a:r>
              <a:rPr lang="en-US" sz="2000" baseline="-25000" dirty="0" err="1" smtClean="0">
                <a:latin typeface="Lucida Calligraphy"/>
                <a:cs typeface="Lucida Calligraphy"/>
              </a:rPr>
              <a:t>q</a:t>
            </a:r>
            <a:r>
              <a:rPr lang="en-US" sz="2000" dirty="0" smtClean="0">
                <a:latin typeface="Lucida Calligraphy"/>
                <a:cs typeface="Lucida Calligraphy"/>
              </a:rPr>
              <a:t>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latin typeface="+mn-lt"/>
                <a:cs typeface="Lucida Calligraphy"/>
              </a:rPr>
              <a:t> “staple” gauge link, </a:t>
            </a:r>
          </a:p>
          <a:p>
            <a:endParaRPr lang="en-US" sz="2000" dirty="0">
              <a:latin typeface="+mn-lt"/>
              <a:cs typeface="Lucida Calligraphy"/>
            </a:endParaRPr>
          </a:p>
          <a:p>
            <a:endParaRPr lang="en-US" sz="2000" dirty="0" smtClean="0">
              <a:latin typeface="+mn-lt"/>
              <a:cs typeface="Lucida Calligraphy"/>
            </a:endParaRPr>
          </a:p>
          <a:p>
            <a:endParaRPr lang="en-US" sz="2000" dirty="0" smtClean="0">
              <a:latin typeface="+mn-lt"/>
              <a:cs typeface="Lucida Calligraphy"/>
            </a:endParaRPr>
          </a:p>
          <a:p>
            <a:r>
              <a:rPr lang="en-US" sz="2000" dirty="0" err="1" smtClean="0">
                <a:latin typeface="+mn-lt"/>
                <a:cs typeface="Lucida Calligraphy"/>
              </a:rPr>
              <a:t>L</a:t>
            </a:r>
            <a:r>
              <a:rPr lang="en-US" sz="2000" baseline="-25000" dirty="0" err="1" smtClean="0">
                <a:latin typeface="+mn-lt"/>
                <a:cs typeface="Lucida Calligraphy"/>
              </a:rPr>
              <a:t>q</a:t>
            </a:r>
            <a:r>
              <a:rPr lang="en-US" sz="2000" dirty="0" smtClean="0">
                <a:latin typeface="+mn-lt"/>
                <a:cs typeface="Lucida Calligraphy"/>
              </a:rPr>
              <a:t>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latin typeface="+mn-lt"/>
                <a:cs typeface="Lucida Calligraphy"/>
              </a:rPr>
              <a:t> “straight” gauge link</a:t>
            </a:r>
            <a:endParaRPr lang="en-US" sz="2000" u="sng" dirty="0" smtClean="0">
              <a:latin typeface="+mn-lt"/>
              <a:cs typeface="Lucida Calligraphy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71735"/>
            <a:ext cx="342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err="1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Burkardt’s</a:t>
            </a:r>
            <a:r>
              <a:rPr lang="en-US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 torque (2013)</a:t>
            </a:r>
            <a:endParaRPr lang="en-US" dirty="0">
              <a:latin typeface="+mn-lt"/>
            </a:endParaRPr>
          </a:p>
        </p:txBody>
      </p:sp>
      <p:graphicFrame>
        <p:nvGraphicFramePr>
          <p:cNvPr id="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131983"/>
              </p:ext>
            </p:extLst>
          </p:nvPr>
        </p:nvGraphicFramePr>
        <p:xfrm>
          <a:off x="179388" y="3581400"/>
          <a:ext cx="87645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3" name="Equation" r:id="rId3" imgW="5359400" imgH="469900" progId="Equation.3">
                  <p:embed/>
                </p:oleObj>
              </mc:Choice>
              <mc:Fallback>
                <p:oleObj name="Equation" r:id="rId3" imgW="5359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81400"/>
                        <a:ext cx="8764587" cy="76517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242036" y="2519065"/>
            <a:ext cx="22098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451836" y="2138065"/>
            <a:ext cx="0" cy="3810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699236" y="2138065"/>
            <a:ext cx="1752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68826" y="1828800"/>
            <a:ext cx="62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∞,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T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8367225" y="2378333"/>
            <a:ext cx="54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∞,0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6089636" y="1833265"/>
            <a:ext cx="10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z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,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T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5708636" y="2366665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0,0</a:t>
            </a:r>
            <a:endParaRPr lang="en-US" sz="18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242036" y="2138065"/>
            <a:ext cx="457200" cy="381000"/>
          </a:xfrm>
          <a:prstGeom prst="line">
            <a:avLst/>
          </a:prstGeom>
          <a:ln>
            <a:solidFill>
              <a:srgbClr val="0000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28600" y="3124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he </a:t>
            </a:r>
            <a:r>
              <a:rPr lang="en-US" sz="2000" dirty="0">
                <a:latin typeface="+mn-lt"/>
              </a:rPr>
              <a:t>difference of the two gives a </a:t>
            </a:r>
            <a:r>
              <a:rPr lang="en-US" sz="2000" u="sng" dirty="0">
                <a:latin typeface="+mn-lt"/>
              </a:rPr>
              <a:t>torque, </a:t>
            </a:r>
            <a:endParaRPr lang="en-US" sz="2000" dirty="0">
              <a:latin typeface="+mn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324600" y="1447800"/>
            <a:ext cx="2209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534400" y="1066800"/>
            <a:ext cx="0" cy="3810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781800" y="1066800"/>
            <a:ext cx="1752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51390" y="757535"/>
            <a:ext cx="62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∞,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T</a:t>
            </a:r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8449789" y="1295400"/>
            <a:ext cx="54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∞,0</a:t>
            </a:r>
            <a:endParaRPr lang="en-US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6172200" y="762000"/>
            <a:ext cx="10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z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,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T</a:t>
            </a:r>
            <a:endParaRPr lang="en-US" sz="1800" dirty="0"/>
          </a:p>
        </p:txBody>
      </p:sp>
      <p:sp>
        <p:nvSpPr>
          <p:cNvPr id="36" name="TextBox 35"/>
          <p:cNvSpPr txBox="1"/>
          <p:nvPr/>
        </p:nvSpPr>
        <p:spPr>
          <a:xfrm>
            <a:off x="5791200" y="12954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0,0</a:t>
            </a:r>
            <a:endParaRPr lang="en-US" sz="18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6324600" y="1066800"/>
            <a:ext cx="457200" cy="3810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71281" y="4572000"/>
            <a:ext cx="429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“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Chromodynamic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torque”*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 rot="16200000">
            <a:off x="5981700" y="3390900"/>
            <a:ext cx="381000" cy="2133600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5181600"/>
            <a:ext cx="2527300" cy="127898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162800" y="5162490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400C6"/>
                </a:solidFill>
                <a:latin typeface="+mn-lt"/>
              </a:rPr>
              <a:t>Jaffe </a:t>
            </a:r>
            <a:r>
              <a:rPr lang="en-US" sz="2000" dirty="0" err="1" smtClean="0">
                <a:solidFill>
                  <a:srgbClr val="8400C6"/>
                </a:solidFill>
                <a:latin typeface="+mn-lt"/>
              </a:rPr>
              <a:t>Manohar</a:t>
            </a:r>
            <a:endParaRPr lang="en-US" sz="2000" dirty="0">
              <a:solidFill>
                <a:srgbClr val="8400C6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24600" y="556260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8400C6"/>
                </a:solidFill>
              </a:rPr>
              <a:t>Ji</a:t>
            </a:r>
            <a:endParaRPr lang="en-US" sz="2000" dirty="0">
              <a:solidFill>
                <a:srgbClr val="8400C6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0" y="6019800"/>
            <a:ext cx="5586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Qiu-Sterman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term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type term analogous to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f</a:t>
            </a:r>
            <a:r>
              <a:rPr lang="en-US" sz="2000" baseline="-25000" dirty="0" smtClean="0">
                <a:solidFill>
                  <a:srgbClr val="FF0000"/>
                </a:solidFill>
                <a:latin typeface="+mn-lt"/>
              </a:rPr>
              <a:t>1T</a:t>
            </a:r>
            <a:r>
              <a:rPr lang="en-US" sz="2000" baseline="30000" dirty="0" smtClean="0">
                <a:solidFill>
                  <a:srgbClr val="FF0000"/>
                </a:solidFill>
                <a:latin typeface="+mn-lt"/>
              </a:rPr>
              <a:t>perp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137783"/>
              </p:ext>
            </p:extLst>
          </p:nvPr>
        </p:nvGraphicFramePr>
        <p:xfrm>
          <a:off x="3836987" y="4572000"/>
          <a:ext cx="1268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4" name="Equation" r:id="rId6" imgW="596900" imgH="203200" progId="Equation.3">
                  <p:embed/>
                </p:oleObj>
              </mc:Choice>
              <mc:Fallback>
                <p:oleObj name="Equation" r:id="rId6" imgW="59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36987" y="4572000"/>
                        <a:ext cx="1268413" cy="4318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48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8" grpId="0"/>
      <p:bldP spid="20" grpId="0"/>
      <p:bldP spid="21" grpId="0"/>
      <p:bldP spid="22" grpId="0"/>
      <p:bldP spid="29" grpId="0"/>
      <p:bldP spid="33" grpId="0"/>
      <p:bldP spid="34" grpId="0"/>
      <p:bldP spid="35" grpId="0"/>
      <p:bldP spid="36" grpId="0"/>
      <p:bldP spid="38" grpId="0"/>
      <p:bldP spid="39" grpId="0" animBg="1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EE7AC2-23A4-5D4E-AD86-9A7F4EDCA093}" type="datetime1">
              <a:rPr lang="en-US" smtClean="0"/>
              <a:t>4/8/15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667107"/>
            <a:ext cx="7400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Polyakov</a:t>
            </a:r>
            <a:r>
              <a:rPr lang="en-US" sz="2000" dirty="0" smtClean="0">
                <a:latin typeface="+mn-lt"/>
              </a:rPr>
              <a:t> et al. (2000), </a:t>
            </a:r>
            <a:r>
              <a:rPr lang="en-US" sz="2000" dirty="0" err="1" smtClean="0">
                <a:latin typeface="+mn-lt"/>
              </a:rPr>
              <a:t>Hatta</a:t>
            </a:r>
            <a:r>
              <a:rPr lang="en-US" sz="2000" dirty="0" smtClean="0">
                <a:latin typeface="+mn-lt"/>
              </a:rPr>
              <a:t>, Yoshida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2012):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Define twist three GPDs  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15865"/>
              </p:ext>
            </p:extLst>
          </p:nvPr>
        </p:nvGraphicFramePr>
        <p:xfrm>
          <a:off x="3105150" y="5807075"/>
          <a:ext cx="21431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7" name="Equation" r:id="rId3" imgW="1104900" imgH="228600" progId="Equation.3">
                  <p:embed/>
                </p:oleObj>
              </mc:Choice>
              <mc:Fallback>
                <p:oleObj name="Equation" r:id="rId3" imgW="1104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5807075"/>
                        <a:ext cx="2143125" cy="44132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31034"/>
              </p:ext>
            </p:extLst>
          </p:nvPr>
        </p:nvGraphicFramePr>
        <p:xfrm>
          <a:off x="1295400" y="3535363"/>
          <a:ext cx="547052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8" name="Equation" r:id="rId5" imgW="2819400" imgH="457200" progId="Equation.3">
                  <p:embed/>
                </p:oleObj>
              </mc:Choice>
              <mc:Fallback>
                <p:oleObj name="Equation" r:id="rId5" imgW="281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35363"/>
                        <a:ext cx="5470525" cy="884237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4778514"/>
            <a:ext cx="905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In the hypothesis that the genuine twist three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integrates to 0, </a:t>
            </a:r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Ji’s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OAM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distribution is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identified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with a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twist 3 GPD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0"/>
            <a:ext cx="342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90"/>
                </a:solidFill>
                <a:latin typeface="+mn-lt"/>
              </a:rPr>
              <a:t>Polyakov’s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 relation (2000)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31" y="1124307"/>
            <a:ext cx="8610600" cy="108549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648200" y="1124307"/>
            <a:ext cx="533400" cy="1066800"/>
          </a:xfrm>
          <a:prstGeom prst="ellipse">
            <a:avLst/>
          </a:prstGeom>
          <a:noFill/>
          <a:ln w="190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59" y="2438400"/>
            <a:ext cx="9128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latin typeface="+mn-lt"/>
              </a:rPr>
              <a:t>Derive </a:t>
            </a:r>
            <a:r>
              <a:rPr lang="en-US" sz="2000" dirty="0" err="1" smtClean="0">
                <a:latin typeface="+mn-lt"/>
              </a:rPr>
              <a:t>Wandzura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Wilczeck</a:t>
            </a:r>
            <a:r>
              <a:rPr lang="en-US" sz="2000" dirty="0" smtClean="0">
                <a:latin typeface="+mn-lt"/>
              </a:rPr>
              <a:t> relation using OPE </a:t>
            </a:r>
            <a:r>
              <a:rPr lang="en-US" sz="2000" dirty="0" err="1" smtClean="0">
                <a:latin typeface="+mn-lt"/>
              </a:rPr>
              <a:t>tw</a:t>
            </a:r>
            <a:r>
              <a:rPr lang="en-US" sz="2000" dirty="0" smtClean="0">
                <a:latin typeface="+mn-lt"/>
              </a:rPr>
              <a:t> 2 and </a:t>
            </a:r>
            <a:r>
              <a:rPr lang="en-US" sz="2000" dirty="0" err="1" smtClean="0">
                <a:latin typeface="+mn-lt"/>
              </a:rPr>
              <a:t>tw</a:t>
            </a:r>
            <a:r>
              <a:rPr lang="en-US" sz="2000" dirty="0" smtClean="0">
                <a:latin typeface="+mn-lt"/>
              </a:rPr>
              <a:t> 3 operators. 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/>
              <a:t>Take off</a:t>
            </a:r>
            <a:r>
              <a:rPr lang="en-US" sz="2000" dirty="0"/>
              <a:t>-forward matrix </a:t>
            </a:r>
            <a:r>
              <a:rPr lang="en-US" sz="2000" dirty="0" smtClean="0"/>
              <a:t>elements</a:t>
            </a:r>
          </a:p>
          <a:p>
            <a:r>
              <a:rPr lang="en-US" sz="2000" dirty="0" smtClean="0">
                <a:latin typeface="+mn-lt"/>
              </a:rPr>
              <a:t>	Similarly to the forward case,</a:t>
            </a:r>
            <a:endParaRPr lang="en-US" sz="20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3505200"/>
            <a:ext cx="18288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g</a:t>
            </a:r>
            <a:r>
              <a:rPr lang="en-US" dirty="0" smtClean="0">
                <a:solidFill>
                  <a:srgbClr val="660066"/>
                </a:solidFill>
              </a:rPr>
              <a:t>enuine twist three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19" name="Straight Arrow Connector 18"/>
          <p:cNvCxnSpPr>
            <a:stCxn id="17" idx="1"/>
            <a:endCxn id="7" idx="3"/>
          </p:cNvCxnSpPr>
          <p:nvPr/>
        </p:nvCxnSpPr>
        <p:spPr>
          <a:xfrm flipH="1">
            <a:off x="6765925" y="3924300"/>
            <a:ext cx="854075" cy="5318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70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04864-5B5A-E24C-834B-B1A499712CA5}" type="datetime1">
              <a:rPr lang="en-US" smtClean="0"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80971"/>
              </p:ext>
            </p:extLst>
          </p:nvPr>
        </p:nvGraphicFramePr>
        <p:xfrm>
          <a:off x="206375" y="2135188"/>
          <a:ext cx="8866188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2" name="Equation" r:id="rId3" imgW="4876800" imgH="711200" progId="Equation.3">
                  <p:embed/>
                </p:oleObj>
              </mc:Choice>
              <mc:Fallback>
                <p:oleObj name="Equation" r:id="rId3" imgW="48768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375" y="2135188"/>
                        <a:ext cx="8866188" cy="12938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63333" y="304800"/>
            <a:ext cx="4442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Generalized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Wandzura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Wilczek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relation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90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55939</TotalTime>
  <Words>1782</Words>
  <Application>Microsoft Macintosh PowerPoint</Application>
  <PresentationFormat>On-screen Show (4:3)</PresentationFormat>
  <Paragraphs>383</Paragraphs>
  <Slides>36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Physics Department University of Virginia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Physics Department University of Virginia</dc:creator>
  <cp:lastModifiedBy>Physics Department University of Virginia</cp:lastModifiedBy>
  <cp:revision>677</cp:revision>
  <cp:lastPrinted>2011-04-27T15:18:24Z</cp:lastPrinted>
  <dcterms:created xsi:type="dcterms:W3CDTF">2010-05-31T02:33:34Z</dcterms:created>
  <dcterms:modified xsi:type="dcterms:W3CDTF">2015-04-08T23:36:25Z</dcterms:modified>
</cp:coreProperties>
</file>