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8" r:id="rId2"/>
    <p:sldId id="259" r:id="rId3"/>
    <p:sldId id="261" r:id="rId4"/>
    <p:sldId id="266" r:id="rId5"/>
    <p:sldId id="262" r:id="rId6"/>
    <p:sldId id="263" r:id="rId7"/>
    <p:sldId id="282" r:id="rId8"/>
    <p:sldId id="274" r:id="rId9"/>
    <p:sldId id="275" r:id="rId10"/>
    <p:sldId id="268" r:id="rId11"/>
    <p:sldId id="269" r:id="rId12"/>
    <p:sldId id="267" r:id="rId13"/>
    <p:sldId id="260" r:id="rId14"/>
    <p:sldId id="265" r:id="rId15"/>
    <p:sldId id="279" r:id="rId16"/>
    <p:sldId id="283" r:id="rId17"/>
    <p:sldId id="281" r:id="rId18"/>
    <p:sldId id="284" r:id="rId19"/>
    <p:sldId id="286" r:id="rId20"/>
    <p:sldId id="287" r:id="rId21"/>
    <p:sldId id="288" r:id="rId22"/>
    <p:sldId id="289" r:id="rId23"/>
    <p:sldId id="290" r:id="rId24"/>
    <p:sldId id="291" r:id="rId25"/>
    <p:sldId id="273" r:id="rId26"/>
    <p:sldId id="292" r:id="rId27"/>
    <p:sldId id="276" r:id="rId28"/>
    <p:sldId id="270" r:id="rId29"/>
    <p:sldId id="272" r:id="rId30"/>
    <p:sldId id="271" r:id="rId31"/>
    <p:sldId id="277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41C028-EF4F-774C-8BDE-44C56C9BB0F3}">
          <p14:sldIdLst>
            <p14:sldId id="258"/>
            <p14:sldId id="259"/>
            <p14:sldId id="261"/>
            <p14:sldId id="266"/>
            <p14:sldId id="262"/>
            <p14:sldId id="263"/>
            <p14:sldId id="282"/>
            <p14:sldId id="274"/>
            <p14:sldId id="275"/>
            <p14:sldId id="268"/>
            <p14:sldId id="269"/>
            <p14:sldId id="267"/>
            <p14:sldId id="260"/>
            <p14:sldId id="265"/>
            <p14:sldId id="279"/>
            <p14:sldId id="283"/>
            <p14:sldId id="281"/>
            <p14:sldId id="284"/>
            <p14:sldId id="286"/>
            <p14:sldId id="287"/>
            <p14:sldId id="288"/>
            <p14:sldId id="289"/>
            <p14:sldId id="290"/>
            <p14:sldId id="291"/>
          </p14:sldIdLst>
        </p14:section>
        <p14:section name="Backup" id="{A1495F4C-4CC8-7442-AB1C-4ABA24123502}">
          <p14:sldIdLst>
            <p14:sldId id="273"/>
            <p14:sldId id="292"/>
            <p14:sldId id="276"/>
            <p14:sldId id="270"/>
            <p14:sldId id="272"/>
            <p14:sldId id="271"/>
            <p14:sldId id="277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08" autoAdjust="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12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CA223-8E36-2B4F-9314-FC27D989D996}" type="datetimeFigureOut">
              <a:rPr lang="en-US" smtClean="0"/>
              <a:t>4/8/15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6F8BD-AD11-2448-B97E-5AC0BC4D9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111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043DF-7B32-AE44-B7A4-57EFDB068A3D}" type="datetimeFigureOut">
              <a:rPr lang="en-US" smtClean="0"/>
              <a:t>4/8/15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AEB97-DCF1-304D-8730-4E503B56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493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FF7A5-26F9-3840-9EE0-99B05653572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2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97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 19.6GeV – model calculations: </a:t>
            </a:r>
            <a:r>
              <a:rPr lang="en-US" baseline="0" dirty="0" err="1" smtClean="0"/>
              <a:t>Tinit</a:t>
            </a:r>
            <a:r>
              <a:rPr lang="en-US" baseline="0" dirty="0" smtClean="0"/>
              <a:t>=224MeV tau0=0.33fm/c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BFB17-21BB-EA47-9066-0C8FB357A7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5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 smtClean="0"/>
              <a:t> </a:t>
            </a:r>
            <a:r>
              <a:rPr lang="en-US" altLang="zh-CN" sz="1200" dirty="0" smtClean="0"/>
              <a:t>0-20%: initial temperature about </a:t>
            </a:r>
            <a:r>
              <a:rPr lang="en-US" altLang="zh-CN" sz="1200" dirty="0" smtClean="0">
                <a:solidFill>
                  <a:srgbClr val="990099"/>
                </a:solidFill>
              </a:rPr>
              <a:t>445MeV at 0.17fm/c</a:t>
            </a:r>
            <a:r>
              <a:rPr lang="en-US" altLang="zh-CN" sz="1200" dirty="0" smtClean="0"/>
              <a:t>, fireball life time </a:t>
            </a:r>
            <a:r>
              <a:rPr lang="en-US" altLang="zh-CN" sz="1200" dirty="0" smtClean="0">
                <a:solidFill>
                  <a:srgbClr val="990099"/>
                </a:solidFill>
              </a:rPr>
              <a:t>15fm/c</a:t>
            </a:r>
            <a:r>
              <a:rPr lang="en-US" altLang="zh-CN" sz="120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[Van </a:t>
            </a:r>
            <a:r>
              <a:rPr lang="en-US" dirty="0" err="1" smtClean="0"/>
              <a:t>Hees</a:t>
            </a:r>
            <a:r>
              <a:rPr lang="en-US" dirty="0" smtClean="0"/>
              <a:t>, Gale, and Rapp, Phys. Rev. C 84, 054906]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BFB17-21BB-EA47-9066-0C8FB357A7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1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49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3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7147" cy="606778"/>
          </a:xfrm>
        </p:spPr>
        <p:txBody>
          <a:bodyPr anchor="t">
            <a:norm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STAR-logo-transparent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7ECCD"/>
              </a:clrFrom>
              <a:clrTo>
                <a:srgbClr val="F7EC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147" y="0"/>
            <a:ext cx="2286852" cy="6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8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44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584"/>
            <a:ext cx="6857999" cy="614136"/>
          </a:xfrm>
        </p:spPr>
        <p:txBody>
          <a:bodyPr anchor="t">
            <a:norm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STAR-logo-transparent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7ECCD"/>
              </a:clrFrom>
              <a:clrTo>
                <a:srgbClr val="F7EC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147" y="0"/>
            <a:ext cx="2286852" cy="6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4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56"/>
            <a:ext cx="6857999" cy="613608"/>
          </a:xfrm>
        </p:spPr>
        <p:txBody>
          <a:bodyPr anchor="t">
            <a:no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 descr="STAR-logo-transparent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7ECCD"/>
              </a:clrFrom>
              <a:clrTo>
                <a:srgbClr val="F7EC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147" y="0"/>
            <a:ext cx="2286852" cy="6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9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4" y="0"/>
            <a:ext cx="6831093" cy="606778"/>
          </a:xfrm>
        </p:spPr>
        <p:txBody>
          <a:bodyPr anchor="t">
            <a:no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STAR-logo-transparent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7ECCD"/>
              </a:clrFrom>
              <a:clrTo>
                <a:srgbClr val="F7EC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147" y="0"/>
            <a:ext cx="2286852" cy="6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6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0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48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26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66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45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tiff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gif"/><Relationship Id="rId5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gif"/><Relationship Id="rId5" Type="http://schemas.openxmlformats.org/officeDocument/2006/relationships/image" Target="../media/image64.gif"/><Relationship Id="rId6" Type="http://schemas.openxmlformats.org/officeDocument/2006/relationships/oleObject" Target="../embeddings/oleObject4.bin"/><Relationship Id="rId7" Type="http://schemas.openxmlformats.org/officeDocument/2006/relationships/image" Target="../media/image60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61.emf"/><Relationship Id="rId10" Type="http://schemas.openxmlformats.org/officeDocument/2006/relationships/image" Target="../media/image65.gi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54984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Dilepton &amp; </a:t>
            </a:r>
            <a:r>
              <a:rPr lang="en-US" b="1" dirty="0" err="1" smtClean="0"/>
              <a:t>Quarkonium</a:t>
            </a:r>
            <a:r>
              <a:rPr lang="en-US" b="1" dirty="0" smtClean="0"/>
              <a:t> Measurements in STAR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10759"/>
            <a:ext cx="6400800" cy="1229908"/>
          </a:xfrm>
        </p:spPr>
        <p:txBody>
          <a:bodyPr/>
          <a:lstStyle/>
          <a:p>
            <a:r>
              <a:rPr lang="en-US" dirty="0" smtClean="0"/>
              <a:t>Frank Geurts</a:t>
            </a:r>
          </a:p>
          <a:p>
            <a:r>
              <a:rPr lang="en-US" sz="2400" dirty="0" smtClean="0"/>
              <a:t>Rice University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6942" y="6085390"/>
            <a:ext cx="1897528" cy="77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5390"/>
            <a:ext cx="1983300" cy="772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68490"/>
            <a:ext cx="3768744" cy="2886494"/>
          </a:xfrm>
          <a:prstGeom prst="rect">
            <a:avLst/>
          </a:prstGeom>
        </p:spPr>
      </p:pic>
      <p:pic>
        <p:nvPicPr>
          <p:cNvPr id="7" name="Picture 24" descr="STAR-logo-base-bal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3" t="4117"/>
          <a:stretch/>
        </p:blipFill>
        <p:spPr bwMode="auto">
          <a:xfrm>
            <a:off x="6072701" y="650048"/>
            <a:ext cx="2791292" cy="23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08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35750" cy="606778"/>
          </a:xfrm>
        </p:spPr>
        <p:txBody>
          <a:bodyPr>
            <a:noAutofit/>
          </a:bodyPr>
          <a:lstStyle/>
          <a:p>
            <a:r>
              <a:rPr lang="en-US" u="sng" dirty="0"/>
              <a:t>Dielectron Production at lower √</a:t>
            </a:r>
            <a:r>
              <a:rPr lang="en-US" u="sng" dirty="0" err="1"/>
              <a:t>s</a:t>
            </a:r>
            <a:r>
              <a:rPr lang="en-US" u="sng" baseline="-25000" dirty="0" err="1"/>
              <a:t>NN</a:t>
            </a:r>
            <a:r>
              <a:rPr lang="en-US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81" y="606778"/>
            <a:ext cx="6337919" cy="2413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F81BD"/>
                </a:solidFill>
              </a:rPr>
              <a:t>Observed </a:t>
            </a:r>
            <a:r>
              <a:rPr lang="en-US" sz="2400" dirty="0" smtClean="0">
                <a:solidFill>
                  <a:srgbClr val="4F81BD"/>
                </a:solidFill>
              </a:rPr>
              <a:t>low-mass </a:t>
            </a:r>
            <a:r>
              <a:rPr lang="en-US" sz="2400" dirty="0">
                <a:solidFill>
                  <a:srgbClr val="4F81BD"/>
                </a:solidFill>
              </a:rPr>
              <a:t>enhancement at top RHIC energy</a:t>
            </a:r>
          </a:p>
          <a:p>
            <a:pPr marL="574675" lvl="1" indent="-296863"/>
            <a:r>
              <a:rPr lang="en-US" sz="2000" dirty="0"/>
              <a:t>in-medium modification effects?</a:t>
            </a:r>
          </a:p>
          <a:p>
            <a:pPr marL="574675" lvl="1" indent="-296863"/>
            <a:r>
              <a:rPr lang="en-US" sz="2000" dirty="0"/>
              <a:t>indication of chiral symmetry restoration?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4F81BD"/>
                </a:solidFill>
              </a:rPr>
              <a:t>Explore </a:t>
            </a:r>
            <a:r>
              <a:rPr lang="en-US" sz="2400" dirty="0" smtClean="0">
                <a:solidFill>
                  <a:srgbClr val="4F81BD"/>
                </a:solidFill>
              </a:rPr>
              <a:t>low-mass </a:t>
            </a:r>
            <a:r>
              <a:rPr lang="en-US" sz="2400" dirty="0">
                <a:solidFill>
                  <a:srgbClr val="4F81BD"/>
                </a:solidFill>
              </a:rPr>
              <a:t>r</a:t>
            </a:r>
            <a:r>
              <a:rPr lang="en-US" sz="2400" dirty="0" smtClean="0">
                <a:solidFill>
                  <a:srgbClr val="4F81BD"/>
                </a:solidFill>
              </a:rPr>
              <a:t>ange </a:t>
            </a:r>
            <a:r>
              <a:rPr lang="en-US" sz="2400" dirty="0">
                <a:solidFill>
                  <a:srgbClr val="4F81BD"/>
                </a:solidFill>
              </a:rPr>
              <a:t>down to SPS energies</a:t>
            </a:r>
          </a:p>
          <a:p>
            <a:pPr marL="574675" lvl="1" indent="-296863"/>
            <a:r>
              <a:rPr lang="en-US" sz="2000" dirty="0" smtClean="0"/>
              <a:t>change initial conditions, net-baryon density </a:t>
            </a:r>
          </a:p>
          <a:p>
            <a:pPr marL="574675" lvl="1" indent="-296863"/>
            <a:r>
              <a:rPr lang="en-US" sz="2000" dirty="0" smtClean="0"/>
              <a:t>~constant total-baryon density</a:t>
            </a:r>
          </a:p>
          <a:p>
            <a:pPr marL="574675" lvl="1" indent="-296863"/>
            <a:r>
              <a:rPr lang="en-US" sz="2000" dirty="0" smtClean="0"/>
              <a:t>possible </a:t>
            </a:r>
            <a:r>
              <a:rPr lang="en-US" sz="2000" dirty="0"/>
              <a:t>enhancement, consistent model description?</a:t>
            </a:r>
          </a:p>
          <a:p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13048" y="3727912"/>
            <a:ext cx="3930952" cy="13925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u="sng" dirty="0" smtClean="0">
                <a:solidFill>
                  <a:srgbClr val="4F81BD"/>
                </a:solidFill>
              </a:rPr>
              <a:t>Beam Energy Scan </a:t>
            </a:r>
            <a:r>
              <a:rPr lang="en-US" u="sng" dirty="0" err="1" smtClean="0">
                <a:solidFill>
                  <a:srgbClr val="4F81BD"/>
                </a:solidFill>
              </a:rPr>
              <a:t>Dielectrons</a:t>
            </a:r>
            <a:r>
              <a:rPr lang="en-US" dirty="0" smtClean="0"/>
              <a:t>:</a:t>
            </a:r>
          </a:p>
          <a:p>
            <a:pPr marL="457200" lvl="1" indent="0" algn="ctr">
              <a:buFont typeface="Arial"/>
              <a:buNone/>
            </a:pPr>
            <a:r>
              <a:rPr lang="en-US" dirty="0" smtClean="0"/>
              <a:t>2010 – 2011 </a:t>
            </a:r>
            <a:r>
              <a:rPr lang="en-US" dirty="0" err="1" smtClean="0"/>
              <a:t>Au+Au</a:t>
            </a:r>
            <a:r>
              <a:rPr lang="en-US" dirty="0" smtClean="0"/>
              <a:t> at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 62.4, 39,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 </a:t>
            </a:r>
            <a:r>
              <a:rPr lang="en-US" b="1" dirty="0" smtClean="0"/>
              <a:t>27</a:t>
            </a:r>
            <a:r>
              <a:rPr lang="en-US" dirty="0" smtClean="0"/>
              <a:t>, and 19.6 </a:t>
            </a:r>
            <a:r>
              <a:rPr lang="en-US" dirty="0" err="1" smtClean="0"/>
              <a:t>GeV</a:t>
            </a:r>
            <a:endParaRPr lang="en-US" dirty="0" smtClean="0"/>
          </a:p>
          <a:p>
            <a:pPr algn="ctr"/>
            <a:endParaRPr lang="en-US" dirty="0" smtClean="0"/>
          </a:p>
          <a:p>
            <a:pPr lvl="1" algn="ctr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12801"/>
            <a:ext cx="4920639" cy="3802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13"/>
          <a:stretch/>
        </p:blipFill>
        <p:spPr>
          <a:xfrm>
            <a:off x="6019800" y="875749"/>
            <a:ext cx="3124200" cy="24477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150938" y="3620204"/>
            <a:ext cx="1539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arXiv:1409.5675</a:t>
            </a:r>
            <a:endParaRPr lang="en-US" sz="16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42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/>
              <a:t>Compare to Theory: </a:t>
            </a:r>
            <a:r>
              <a:rPr lang="en-US" u="sng" dirty="0" smtClean="0"/>
              <a:t>In-Medium </a:t>
            </a:r>
            <a:r>
              <a:rPr lang="en-US" u="sng" dirty="0" err="1"/>
              <a:t>ρ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09" y="3221670"/>
            <a:ext cx="5863992" cy="3264044"/>
          </a:xfrm>
        </p:spPr>
        <p:txBody>
          <a:bodyPr>
            <a:normAutofit fontScale="92500" lnSpcReduction="20000"/>
          </a:bodyPr>
          <a:lstStyle/>
          <a:p>
            <a:pPr marL="225425" indent="-225425">
              <a:buFont typeface="Wingdings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Sustained low-mass excess radiation</a:t>
            </a:r>
          </a:p>
          <a:p>
            <a:pPr marL="625475" lvl="1" indent="-225425">
              <a:buFont typeface="Wingdings" charset="2"/>
              <a:buChar char="Ø"/>
            </a:pPr>
            <a:r>
              <a:rPr lang="en-US" sz="2400" dirty="0" smtClean="0"/>
              <a:t> top RHIC down to SPS energies</a:t>
            </a:r>
          </a:p>
          <a:p>
            <a:pPr marL="225425" indent="-225425">
              <a:buFont typeface="Wingdings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Robust </a:t>
            </a:r>
            <a:r>
              <a:rPr lang="en-US" sz="2800" dirty="0">
                <a:solidFill>
                  <a:schemeClr val="accent1"/>
                </a:solidFill>
              </a:rPr>
              <a:t>theoretical </a:t>
            </a:r>
            <a:r>
              <a:rPr lang="en-US" sz="2800" dirty="0" smtClean="0">
                <a:solidFill>
                  <a:schemeClr val="accent1"/>
                </a:solidFill>
              </a:rPr>
              <a:t>description</a:t>
            </a:r>
          </a:p>
          <a:p>
            <a:pPr marL="579438" lvl="1" indent="-177800"/>
            <a:r>
              <a:rPr lang="en-US" sz="2000" dirty="0" smtClean="0"/>
              <a:t>black </a:t>
            </a:r>
            <a:r>
              <a:rPr lang="en-US" sz="2000" dirty="0"/>
              <a:t>dotted curve: cocktail + in-medium </a:t>
            </a:r>
            <a:r>
              <a:rPr lang="en-US" sz="2000" dirty="0" err="1" smtClean="0"/>
              <a:t>ρ</a:t>
            </a:r>
            <a:r>
              <a:rPr lang="en-US" sz="2000" dirty="0" smtClean="0"/>
              <a:t> (Rapp)</a:t>
            </a:r>
            <a:endParaRPr lang="en-US" sz="2000" dirty="0"/>
          </a:p>
          <a:p>
            <a:pPr marL="225425" indent="-225425">
              <a:buFont typeface="Wingdings" charset="2"/>
              <a:buChar char="Ø"/>
            </a:pPr>
            <a:r>
              <a:rPr lang="en-US" sz="2400" dirty="0">
                <a:solidFill>
                  <a:srgbClr val="4F81BD"/>
                </a:solidFill>
              </a:rPr>
              <a:t>C</a:t>
            </a:r>
            <a:r>
              <a:rPr lang="en-US" sz="2400" dirty="0" smtClean="0">
                <a:solidFill>
                  <a:srgbClr val="4F81BD"/>
                </a:solidFill>
              </a:rPr>
              <a:t>onsistent </a:t>
            </a:r>
            <a:r>
              <a:rPr lang="en-US" sz="2400" dirty="0">
                <a:solidFill>
                  <a:srgbClr val="4F81BD"/>
                </a:solidFill>
              </a:rPr>
              <a:t>with in-medium </a:t>
            </a:r>
            <a:r>
              <a:rPr lang="en-US" sz="2400" dirty="0" err="1">
                <a:solidFill>
                  <a:srgbClr val="4F81BD"/>
                </a:solidFill>
              </a:rPr>
              <a:t>ρ</a:t>
            </a:r>
            <a:r>
              <a:rPr lang="en-US" sz="2400" dirty="0">
                <a:solidFill>
                  <a:srgbClr val="4F81BD"/>
                </a:solidFill>
              </a:rPr>
              <a:t> broadening</a:t>
            </a:r>
          </a:p>
          <a:p>
            <a:pPr marL="579438" lvl="1" indent="-177800"/>
            <a:r>
              <a:rPr lang="en-US" sz="2000" dirty="0"/>
              <a:t>expected to depend on total baryon density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Hohler</a:t>
            </a:r>
            <a:r>
              <a:rPr lang="en-US" sz="2400" dirty="0"/>
              <a:t> </a:t>
            </a:r>
            <a:r>
              <a:rPr lang="en-US" sz="2400" dirty="0" smtClean="0"/>
              <a:t>&amp; Rapp: “</a:t>
            </a:r>
            <a:r>
              <a:rPr lang="en-US" sz="2400" dirty="0"/>
              <a:t>Is </a:t>
            </a:r>
            <a:r>
              <a:rPr lang="en-US" sz="2400" dirty="0" err="1"/>
              <a:t>ρ</a:t>
            </a:r>
            <a:r>
              <a:rPr lang="en-US" sz="2400" dirty="0"/>
              <a:t>-meson melting compatible with chiral restoration? </a:t>
            </a:r>
            <a:r>
              <a:rPr lang="en-US" sz="2400" dirty="0" smtClean="0"/>
              <a:t>” </a:t>
            </a:r>
            <a:r>
              <a:rPr lang="en-US" sz="1700" dirty="0" smtClean="0"/>
              <a:t>PLB 731 (2014) 103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967" r="12506" b="-967"/>
          <a:stretch/>
        </p:blipFill>
        <p:spPr>
          <a:xfrm>
            <a:off x="155809" y="606778"/>
            <a:ext cx="8686800" cy="2492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/>
          <a:stretch/>
        </p:blipFill>
        <p:spPr>
          <a:xfrm>
            <a:off x="5725916" y="3099418"/>
            <a:ext cx="2960884" cy="3277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7964300" y="3822095"/>
            <a:ext cx="1539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arXiv:1409.5675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7917799" y="1504986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Butterworth, TPD’14</a:t>
            </a:r>
            <a:endParaRPr lang="en-US" sz="16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70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7983" cy="606778"/>
          </a:xfrm>
        </p:spPr>
        <p:txBody>
          <a:bodyPr>
            <a:noAutofit/>
          </a:bodyPr>
          <a:lstStyle/>
          <a:p>
            <a:r>
              <a:rPr lang="en-US" u="sng" dirty="0" smtClean="0"/>
              <a:t>Excess Yields and Medium Lifetimes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929" y="1117748"/>
            <a:ext cx="4519425" cy="18844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Acceptance corrected STAR excess spectra for 200GeV and 19.6GeV</a:t>
            </a:r>
          </a:p>
          <a:p>
            <a:pPr lvl="1"/>
            <a:r>
              <a:rPr lang="en-US" dirty="0" smtClean="0"/>
              <a:t>normalized to (</a:t>
            </a:r>
            <a:r>
              <a:rPr lang="en-US" dirty="0" err="1" smtClean="0"/>
              <a:t>dN</a:t>
            </a:r>
            <a:r>
              <a:rPr lang="en-US" baseline="-25000" dirty="0" err="1" smtClean="0"/>
              <a:t>ch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)</a:t>
            </a:r>
            <a:r>
              <a:rPr lang="en-US" baseline="-25000" dirty="0" smtClean="0"/>
              <a:t>y=0</a:t>
            </a:r>
          </a:p>
          <a:p>
            <a:pPr lvl="1"/>
            <a:r>
              <a:rPr lang="en-US" dirty="0" smtClean="0"/>
              <a:t>compared to NA60 </a:t>
            </a:r>
            <a:r>
              <a:rPr lang="en-US" dirty="0" err="1" smtClean="0"/>
              <a:t>dimuon</a:t>
            </a:r>
            <a:r>
              <a:rPr lang="en-US" dirty="0" smtClean="0"/>
              <a:t> excess (17.3GeV)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47141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STAR arXiv:1501.05341</a:t>
            </a:r>
          </a:p>
          <a:p>
            <a:pPr algn="r"/>
            <a:r>
              <a:rPr lang="en-US" dirty="0" err="1" smtClean="0"/>
              <a:t>subm</a:t>
            </a:r>
            <a:r>
              <a:rPr lang="en-US" dirty="0" smtClean="0"/>
              <a:t>. to PLB</a:t>
            </a:r>
            <a:endParaRPr lang="en-US" dirty="0"/>
          </a:p>
        </p:txBody>
      </p:sp>
      <p:pic>
        <p:nvPicPr>
          <p:cNvPr id="9" name="Picture 8" descr="excessTheoryComp-eps-converted-to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778"/>
            <a:ext cx="4651744" cy="3336179"/>
          </a:xfrm>
          <a:prstGeom prst="rect">
            <a:avLst/>
          </a:prstGeom>
        </p:spPr>
      </p:pic>
      <p:pic>
        <p:nvPicPr>
          <p:cNvPr id="10" name="Picture 9" descr="excessLMRTheoryComp_tau1-eps-converted-to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87" y="2630920"/>
            <a:ext cx="4228713" cy="3032786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82235" y="3942957"/>
            <a:ext cx="5476327" cy="2315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Integrated LMR excess yields</a:t>
            </a:r>
          </a:p>
          <a:p>
            <a:pPr lvl="1"/>
            <a:r>
              <a:rPr lang="en-US" dirty="0" smtClean="0"/>
              <a:t>17.3GeV (NA60) and 19.6GeV </a:t>
            </a:r>
            <a:r>
              <a:rPr lang="en-US" dirty="0" smtClean="0">
                <a:solidFill>
                  <a:srgbClr val="4F81BD"/>
                </a:solidFill>
              </a:rPr>
              <a:t>consistent</a:t>
            </a:r>
          </a:p>
          <a:p>
            <a:pPr lvl="1"/>
            <a:r>
              <a:rPr lang="en-US" dirty="0" smtClean="0"/>
              <a:t>200GeV yields </a:t>
            </a:r>
            <a:r>
              <a:rPr lang="en-US" dirty="0" smtClean="0">
                <a:solidFill>
                  <a:srgbClr val="4F81BD"/>
                </a:solidFill>
              </a:rPr>
              <a:t>larger</a:t>
            </a:r>
            <a:r>
              <a:rPr lang="en-US" dirty="0" smtClean="0"/>
              <a:t> than in 19.6GeV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centrality dependenc</a:t>
            </a:r>
            <a:r>
              <a:rPr lang="en-US" dirty="0" smtClean="0"/>
              <a:t>e in 200GeV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Lifetime of the emitting medium</a:t>
            </a:r>
            <a:r>
              <a:rPr lang="en-US" dirty="0" smtClean="0"/>
              <a:t> in 200GeV longer</a:t>
            </a:r>
          </a:p>
          <a:p>
            <a:pPr lvl="1"/>
            <a:r>
              <a:rPr lang="en-US" dirty="0" smtClean="0"/>
              <a:t>in central compared to peripheral</a:t>
            </a:r>
          </a:p>
          <a:p>
            <a:pPr lvl="1"/>
            <a:r>
              <a:rPr lang="en-US" dirty="0" smtClean="0"/>
              <a:t>when compared to 17.3GeV</a:t>
            </a:r>
          </a:p>
          <a:p>
            <a:endParaRPr lang="en-US" dirty="0" smtClean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073352"/>
              </p:ext>
            </p:extLst>
          </p:nvPr>
        </p:nvGraphicFramePr>
        <p:xfrm>
          <a:off x="5436806" y="5608955"/>
          <a:ext cx="2892559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3518"/>
                <a:gridCol w="16790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4F81BD"/>
                          </a:solidFill>
                        </a:rPr>
                        <a:t>17.3 </a:t>
                      </a:r>
                      <a:r>
                        <a:rPr lang="en-US" dirty="0" err="1" smtClean="0">
                          <a:solidFill>
                            <a:srgbClr val="4F81BD"/>
                          </a:solidFill>
                        </a:rPr>
                        <a:t>GeV</a:t>
                      </a:r>
                      <a:endParaRPr lang="en-US" b="0" dirty="0">
                        <a:solidFill>
                          <a:srgbClr val="4F81B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6.8 ± 1.0 </a:t>
                      </a:r>
                      <a:r>
                        <a:rPr lang="en-US" dirty="0" err="1" smtClean="0"/>
                        <a:t>fm</a:t>
                      </a:r>
                      <a:r>
                        <a:rPr lang="en-US" dirty="0" smtClean="0"/>
                        <a:t>/c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4F81BD"/>
                          </a:solidFill>
                        </a:rPr>
                        <a:t>19.6 </a:t>
                      </a:r>
                      <a:r>
                        <a:rPr lang="en-US" dirty="0" err="1" smtClean="0">
                          <a:solidFill>
                            <a:srgbClr val="4F81BD"/>
                          </a:solidFill>
                        </a:rPr>
                        <a:t>GeV</a:t>
                      </a:r>
                      <a:endParaRPr lang="en-US" b="0" dirty="0">
                        <a:solidFill>
                          <a:srgbClr val="4F81B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7.7 ± 1.5 </a:t>
                      </a:r>
                      <a:r>
                        <a:rPr lang="en-US" dirty="0" err="1" smtClean="0"/>
                        <a:t>fm</a:t>
                      </a:r>
                      <a:r>
                        <a:rPr lang="en-US" dirty="0" smtClean="0"/>
                        <a:t>/c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4F81BD"/>
                          </a:solidFill>
                        </a:rPr>
                        <a:t>200GeV</a:t>
                      </a:r>
                      <a:endParaRPr lang="en-US" b="0" dirty="0">
                        <a:solidFill>
                          <a:srgbClr val="4F81B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10.5 ± 2.1 </a:t>
                      </a:r>
                      <a:r>
                        <a:rPr lang="en-US" dirty="0" err="1" smtClean="0"/>
                        <a:t>fm</a:t>
                      </a:r>
                      <a:r>
                        <a:rPr lang="en-US" dirty="0" smtClean="0"/>
                        <a:t>/c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94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err="1" smtClean="0"/>
              <a:t>Quarkonia</a:t>
            </a:r>
            <a:r>
              <a:rPr lang="en-US" u="sng" dirty="0" smtClean="0"/>
              <a:t> in Strongly </a:t>
            </a:r>
            <a:r>
              <a:rPr lang="en-US" u="sng" dirty="0"/>
              <a:t>I</a:t>
            </a:r>
            <a:r>
              <a:rPr lang="en-US" u="sng" dirty="0" smtClean="0"/>
              <a:t>nteracting QGP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42" y="644068"/>
            <a:ext cx="6612425" cy="581051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Sensitive to color Debye screening of quark potential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expect to dissociate in </a:t>
            </a:r>
            <a:r>
              <a:rPr lang="en-US" dirty="0" err="1" smtClean="0">
                <a:solidFill>
                  <a:srgbClr val="4F81BD"/>
                </a:solidFill>
              </a:rPr>
              <a:t>sQGP</a:t>
            </a:r>
            <a:endParaRPr lang="en-US" dirty="0" smtClean="0">
              <a:solidFill>
                <a:srgbClr val="4F81BD"/>
              </a:solidFill>
            </a:endParaRPr>
          </a:p>
          <a:p>
            <a:r>
              <a:rPr lang="en-US" dirty="0" smtClean="0"/>
              <a:t>Suppression of different states determined by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medium</a:t>
            </a:r>
            <a:r>
              <a:rPr lang="en-US" dirty="0" smtClean="0"/>
              <a:t> and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bind</a:t>
            </a:r>
            <a:endParaRPr lang="en-US" baseline="-25000" dirty="0" smtClean="0"/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sequential melting of different states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QGP thermometer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 more complicated picture …</a:t>
            </a:r>
          </a:p>
          <a:p>
            <a:r>
              <a:rPr lang="en-US" dirty="0">
                <a:solidFill>
                  <a:srgbClr val="4F81BD"/>
                </a:solidFill>
              </a:rPr>
              <a:t>Significant feed-down contributions</a:t>
            </a:r>
          </a:p>
          <a:p>
            <a:pPr lvl="1"/>
            <a:r>
              <a:rPr lang="en-US" dirty="0" smtClean="0"/>
              <a:t>non-prompt J/</a:t>
            </a:r>
            <a:r>
              <a:rPr lang="el-GR" dirty="0" smtClean="0"/>
              <a:t>ψ</a:t>
            </a:r>
            <a:r>
              <a:rPr lang="en-US" dirty="0" smtClean="0"/>
              <a:t> :: up to 25% </a:t>
            </a:r>
            <a:r>
              <a:rPr lang="en-US" sz="2000" dirty="0" smtClean="0"/>
              <a:t>(at 12GeV/c)</a:t>
            </a:r>
            <a:r>
              <a:rPr lang="en-US" dirty="0" smtClean="0"/>
              <a:t> from B-mesons</a:t>
            </a:r>
          </a:p>
          <a:p>
            <a:pPr lvl="1"/>
            <a:r>
              <a:rPr lang="en-US" dirty="0" smtClean="0"/>
              <a:t>prompt </a:t>
            </a:r>
            <a:r>
              <a:rPr lang="en-US" dirty="0"/>
              <a:t>J/</a:t>
            </a:r>
            <a:r>
              <a:rPr lang="el-GR" dirty="0"/>
              <a:t>ψ</a:t>
            </a:r>
            <a:r>
              <a:rPr lang="en-US" dirty="0"/>
              <a:t> ::  40% from </a:t>
            </a:r>
            <a:r>
              <a:rPr lang="el-GR" dirty="0"/>
              <a:t>ψ</a:t>
            </a:r>
            <a:r>
              <a:rPr lang="en-US" altLang="ja-JP" dirty="0">
                <a:ea typeface="MS PGothic" pitchFamily="34" charset="-128"/>
              </a:rPr>
              <a:t>’ and </a:t>
            </a:r>
            <a:r>
              <a:rPr lang="en-US" altLang="ja-JP" dirty="0">
                <a:latin typeface="Symbol" pitchFamily="18" charset="2"/>
                <a:ea typeface="MS PGothic" pitchFamily="34" charset="-128"/>
              </a:rPr>
              <a:t>c</a:t>
            </a:r>
            <a:r>
              <a:rPr lang="en-US" altLang="ja-JP" baseline="-25000" dirty="0">
                <a:ea typeface="MS PGothic" pitchFamily="34" charset="-128"/>
              </a:rPr>
              <a:t>c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Cold </a:t>
            </a:r>
            <a:r>
              <a:rPr lang="en-US" dirty="0">
                <a:solidFill>
                  <a:srgbClr val="4F81BD"/>
                </a:solidFill>
              </a:rPr>
              <a:t>Nuclear Matter effects</a:t>
            </a:r>
          </a:p>
          <a:p>
            <a:pPr lvl="1"/>
            <a:r>
              <a:rPr lang="en-US" dirty="0"/>
              <a:t>initial-state energy loss</a:t>
            </a:r>
          </a:p>
          <a:p>
            <a:pPr lvl="1"/>
            <a:r>
              <a:rPr lang="en-US" dirty="0"/>
              <a:t>co-mover absorption</a:t>
            </a:r>
          </a:p>
          <a:p>
            <a:pPr lvl="1"/>
            <a:r>
              <a:rPr lang="en-US" dirty="0"/>
              <a:t>nuclear shadowing (modified PDFs)</a:t>
            </a:r>
          </a:p>
          <a:p>
            <a:r>
              <a:rPr lang="en-US" dirty="0">
                <a:solidFill>
                  <a:srgbClr val="4F81BD"/>
                </a:solidFill>
              </a:rPr>
              <a:t>Hot Nuclear Matter effects</a:t>
            </a:r>
          </a:p>
          <a:p>
            <a:pPr lvl="1"/>
            <a:r>
              <a:rPr lang="en-US" dirty="0"/>
              <a:t>regeneration from coalescence of charm and bottom pairs</a:t>
            </a: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82067" y="3763062"/>
            <a:ext cx="2128620" cy="2793800"/>
            <a:chOff x="4151157" y="3562550"/>
            <a:chExt cx="2128620" cy="2793800"/>
          </a:xfrm>
        </p:grpSpPr>
        <p:pic>
          <p:nvPicPr>
            <p:cNvPr id="8" name="Picture 7" descr="thermometer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239" y="3562550"/>
              <a:ext cx="1651361" cy="25636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51157" y="6048573"/>
              <a:ext cx="2128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Mocsy</a:t>
              </a:r>
              <a:r>
                <a:rPr lang="en-US" sz="1400" dirty="0" smtClean="0"/>
                <a:t>, EPJ C61 (2009) 705</a:t>
              </a:r>
              <a:endParaRPr lang="en-US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68759" y="606778"/>
            <a:ext cx="2437123" cy="3520426"/>
            <a:chOff x="6468759" y="606778"/>
            <a:chExt cx="2437123" cy="3520426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5" t="2411" r="32590"/>
            <a:stretch>
              <a:fillRect/>
            </a:stretch>
          </p:blipFill>
          <p:spPr bwMode="auto">
            <a:xfrm>
              <a:off x="6553200" y="1767084"/>
              <a:ext cx="2116137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 rot="5400000">
              <a:off x="7010427" y="2231748"/>
              <a:ext cx="34831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pt-BR" sz="1400" kern="1200" dirty="0">
                  <a:latin typeface="Calibri" pitchFamily="34" charset="0"/>
                </a:rPr>
                <a:t>H. Satz, Nucl. Phys. A (783):249-260(2007)</a:t>
              </a: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31"/>
            <a:stretch>
              <a:fillRect/>
            </a:stretch>
          </p:blipFill>
          <p:spPr bwMode="auto">
            <a:xfrm>
              <a:off x="6468759" y="606778"/>
              <a:ext cx="2122487" cy="113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01"/>
            <a:stretch>
              <a:fillRect/>
            </a:stretch>
          </p:blipFill>
          <p:spPr bwMode="auto">
            <a:xfrm>
              <a:off x="6682067" y="2779912"/>
              <a:ext cx="1974850" cy="113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236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STAR </a:t>
            </a:r>
            <a:r>
              <a:rPr lang="en-US" u="sng" dirty="0" err="1" smtClean="0"/>
              <a:t>Quarkonia</a:t>
            </a:r>
            <a:r>
              <a:rPr lang="en-US" u="sng" dirty="0" smtClean="0"/>
              <a:t> Measurements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821131"/>
            <a:ext cx="8433045" cy="537932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4F81BD"/>
                </a:solidFill>
              </a:rPr>
              <a:t>J/</a:t>
            </a:r>
            <a:r>
              <a:rPr lang="el-GR" dirty="0">
                <a:solidFill>
                  <a:srgbClr val="4F81BD"/>
                </a:solidFill>
              </a:rPr>
              <a:t>ψ</a:t>
            </a:r>
            <a:r>
              <a:rPr lang="en-US" dirty="0" smtClean="0">
                <a:solidFill>
                  <a:srgbClr val="4F81BD"/>
                </a:solidFill>
              </a:rPr>
              <a:t> measurements</a:t>
            </a:r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:: </a:t>
            </a:r>
            <a:r>
              <a:rPr lang="en-US" dirty="0" smtClean="0">
                <a:solidFill>
                  <a:srgbClr val="4F81BD"/>
                </a:solidFill>
              </a:rPr>
              <a:t>much less affected by CNM and regeneration</a:t>
            </a:r>
          </a:p>
          <a:p>
            <a:pPr lvl="1"/>
            <a:r>
              <a:rPr lang="en-US" dirty="0" smtClean="0"/>
              <a:t>different colliding systems</a:t>
            </a:r>
          </a:p>
          <a:p>
            <a:pPr lvl="2"/>
            <a:r>
              <a:rPr lang="en-US" dirty="0" err="1" smtClean="0"/>
              <a:t>d+Au</a:t>
            </a:r>
            <a:r>
              <a:rPr lang="en-US" dirty="0" smtClean="0"/>
              <a:t> :: </a:t>
            </a:r>
            <a:r>
              <a:rPr lang="en-US" dirty="0" smtClean="0">
                <a:solidFill>
                  <a:srgbClr val="4F81BD"/>
                </a:solidFill>
              </a:rPr>
              <a:t>cold nuclear matter effects</a:t>
            </a:r>
          </a:p>
          <a:p>
            <a:pPr lvl="2"/>
            <a:r>
              <a:rPr lang="en-US" dirty="0" err="1" smtClean="0"/>
              <a:t>Au+Au</a:t>
            </a:r>
            <a:r>
              <a:rPr lang="en-US" dirty="0" smtClean="0"/>
              <a:t> and U+U :</a:t>
            </a:r>
            <a:r>
              <a:rPr lang="en-US" dirty="0" smtClean="0">
                <a:solidFill>
                  <a:srgbClr val="4F81BD"/>
                </a:solidFill>
              </a:rPr>
              <a:t>: hot nuclear matter effects</a:t>
            </a:r>
            <a:r>
              <a:rPr lang="en-US" dirty="0" smtClean="0"/>
              <a:t>, different energy densities</a:t>
            </a:r>
          </a:p>
          <a:p>
            <a:pPr lvl="1"/>
            <a:r>
              <a:rPr lang="en-US" dirty="0" smtClean="0"/>
              <a:t>beam energy scan</a:t>
            </a:r>
          </a:p>
          <a:p>
            <a:pPr lvl="2"/>
            <a:r>
              <a:rPr lang="en-US" dirty="0" smtClean="0"/>
              <a:t>change relative </a:t>
            </a:r>
            <a:r>
              <a:rPr lang="en-US" dirty="0" smtClean="0">
                <a:solidFill>
                  <a:srgbClr val="4F81BD"/>
                </a:solidFill>
              </a:rPr>
              <a:t>production contributions</a:t>
            </a:r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4F81BD"/>
                </a:solidFill>
                <a:latin typeface="Cambria Math"/>
                <a:cs typeface="Cambria Math"/>
              </a:rPr>
              <a:t>Υ</a:t>
            </a:r>
            <a:r>
              <a:rPr lang="en-US" dirty="0" smtClean="0">
                <a:solidFill>
                  <a:srgbClr val="4F81BD"/>
                </a:solidFill>
              </a:rPr>
              <a:t> measurements</a:t>
            </a:r>
          </a:p>
          <a:p>
            <a:pPr lvl="1"/>
            <a:r>
              <a:rPr lang="en-US" dirty="0" smtClean="0"/>
              <a:t>negligible recombination effect</a:t>
            </a:r>
          </a:p>
          <a:p>
            <a:pPr lvl="2"/>
            <a:r>
              <a:rPr lang="en-US" dirty="0" smtClean="0">
                <a:solidFill>
                  <a:srgbClr val="4F81BD"/>
                </a:solidFill>
              </a:rPr>
              <a:t>RHIC: </a:t>
            </a:r>
            <a:r>
              <a:rPr lang="en-US" dirty="0" err="1" smtClean="0">
                <a:solidFill>
                  <a:srgbClr val="4F81BD"/>
                </a:solidFill>
              </a:rPr>
              <a:t>σ</a:t>
            </a:r>
            <a:r>
              <a:rPr lang="en-US" baseline="-25000" dirty="0" err="1" smtClean="0">
                <a:solidFill>
                  <a:srgbClr val="4F81BD"/>
                </a:solidFill>
              </a:rPr>
              <a:t>cc</a:t>
            </a:r>
            <a:r>
              <a:rPr lang="en-US" dirty="0" smtClean="0">
                <a:solidFill>
                  <a:srgbClr val="4F81BD"/>
                </a:solidFill>
              </a:rPr>
              <a:t>(~800μb) &gt;&gt; </a:t>
            </a:r>
            <a:r>
              <a:rPr lang="en-US" dirty="0" err="1" smtClean="0">
                <a:solidFill>
                  <a:srgbClr val="4F81BD"/>
                </a:solidFill>
              </a:rPr>
              <a:t>σ</a:t>
            </a:r>
            <a:r>
              <a:rPr lang="en-US" baseline="-25000" dirty="0" err="1" smtClean="0">
                <a:solidFill>
                  <a:srgbClr val="4F81BD"/>
                </a:solidFill>
              </a:rPr>
              <a:t>bb</a:t>
            </a:r>
            <a:r>
              <a:rPr lang="en-US" dirty="0" smtClean="0">
                <a:solidFill>
                  <a:srgbClr val="4F81BD"/>
                </a:solidFill>
              </a:rPr>
              <a:t>(~1-2μb)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less co-mover absorption predicted</a:t>
            </a:r>
          </a:p>
          <a:p>
            <a:pPr lvl="2"/>
            <a:r>
              <a:rPr lang="en-US" dirty="0" err="1" smtClean="0">
                <a:latin typeface="Cambria Math"/>
                <a:cs typeface="Cambria Math"/>
              </a:rPr>
              <a:t>Υ</a:t>
            </a:r>
            <a:r>
              <a:rPr lang="en-US" dirty="0" smtClean="0"/>
              <a:t>(1S) tightly bound, thus large kinematic threshold</a:t>
            </a:r>
          </a:p>
          <a:p>
            <a:pPr lvl="2"/>
            <a:r>
              <a:rPr lang="en-US" dirty="0" smtClean="0"/>
              <a:t>expect </a:t>
            </a:r>
            <a:r>
              <a:rPr lang="en-US" dirty="0" err="1" smtClean="0"/>
              <a:t>σ</a:t>
            </a:r>
            <a:r>
              <a:rPr lang="en-US" baseline="30000" dirty="0" err="1" smtClean="0">
                <a:latin typeface="Cambria Math"/>
                <a:cs typeface="Cambria Math"/>
              </a:rPr>
              <a:t>Υ</a:t>
            </a:r>
            <a:r>
              <a:rPr lang="en-US" baseline="-25000" dirty="0" err="1" smtClean="0"/>
              <a:t>abs</a:t>
            </a:r>
            <a:r>
              <a:rPr lang="en-US" dirty="0" smtClean="0"/>
              <a:t> ~0.2mb  &lt;  </a:t>
            </a:r>
            <a:r>
              <a:rPr lang="en-US" dirty="0" err="1" smtClean="0"/>
              <a:t>σ</a:t>
            </a:r>
            <a:r>
              <a:rPr lang="en-US" baseline="30000" dirty="0" err="1" smtClean="0"/>
              <a:t>J</a:t>
            </a:r>
            <a:r>
              <a:rPr lang="en-US" baseline="30000" dirty="0" smtClean="0"/>
              <a:t>/</a:t>
            </a:r>
            <a:r>
              <a:rPr lang="el-GR" baseline="30000" dirty="0"/>
              <a:t>ψ</a:t>
            </a:r>
            <a:r>
              <a:rPr lang="en-US" baseline="-25000" dirty="0" smtClean="0"/>
              <a:t>abs</a:t>
            </a:r>
          </a:p>
          <a:p>
            <a:pPr lvl="3"/>
            <a:r>
              <a:rPr lang="en-US" dirty="0" smtClean="0"/>
              <a:t>Lin &amp; </a:t>
            </a:r>
            <a:r>
              <a:rPr lang="en-US" dirty="0" err="1" smtClean="0"/>
              <a:t>Ko</a:t>
            </a:r>
            <a:r>
              <a:rPr lang="en-US" dirty="0" smtClean="0"/>
              <a:t>, PLB 503 (2001) 104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low production 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GHP 2015 - Baltimore MD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University)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/>
              <a:t>J/</a:t>
            </a:r>
            <a:r>
              <a:rPr lang="el-GR" u="sng" dirty="0" smtClean="0"/>
              <a:t>ψ</a:t>
            </a:r>
            <a:r>
              <a:rPr lang="en-US" u="sng" dirty="0" smtClean="0"/>
              <a:t> </a:t>
            </a:r>
            <a:r>
              <a:rPr lang="en-US" u="sng" dirty="0" smtClean="0"/>
              <a:t>Flow </a:t>
            </a:r>
            <a:r>
              <a:rPr lang="en-US" u="sng" dirty="0" smtClean="0"/>
              <a:t>in </a:t>
            </a:r>
            <a:r>
              <a:rPr lang="en-US" u="sng" dirty="0" err="1" smtClean="0"/>
              <a:t>Au+Au</a:t>
            </a:r>
            <a:r>
              <a:rPr lang="en-US" u="sng" dirty="0" smtClean="0"/>
              <a:t> at 200 </a:t>
            </a:r>
            <a:r>
              <a:rPr lang="en-US" u="sng" dirty="0" err="1" smtClean="0"/>
              <a:t>GeV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907080"/>
            <a:ext cx="4479438" cy="171816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elliptic flow v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 is consistent with 0 for </a:t>
            </a:r>
            <a:r>
              <a:rPr lang="en-US" dirty="0" err="1" smtClean="0">
                <a:solidFill>
                  <a:schemeClr val="accent1"/>
                </a:solidFill>
              </a:rPr>
              <a:t>p</a:t>
            </a:r>
            <a:r>
              <a:rPr lang="en-US" baseline="-25000" dirty="0" err="1" smtClean="0">
                <a:solidFill>
                  <a:schemeClr val="accent1"/>
                </a:solidFill>
              </a:rPr>
              <a:t>T</a:t>
            </a:r>
            <a:r>
              <a:rPr lang="en-US" dirty="0" smtClean="0">
                <a:solidFill>
                  <a:schemeClr val="accent1"/>
                </a:solidFill>
              </a:rPr>
              <a:t> &gt; 2GeV/c</a:t>
            </a:r>
          </a:p>
          <a:p>
            <a:pPr lvl="1"/>
            <a:r>
              <a:rPr lang="en-US" dirty="0" smtClean="0"/>
              <a:t>disfavors model </a:t>
            </a:r>
            <a:r>
              <a:rPr lang="en-US" dirty="0"/>
              <a:t>with J/</a:t>
            </a:r>
            <a:r>
              <a:rPr lang="el-GR" dirty="0"/>
              <a:t>ψ</a:t>
            </a:r>
            <a:r>
              <a:rPr lang="en-US" dirty="0" smtClean="0"/>
              <a:t> production via thermalized charm coalescence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4849558"/>
            <a:ext cx="4348377" cy="150059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4F81BD"/>
                </a:solidFill>
              </a:rPr>
              <a:t>J/</a:t>
            </a:r>
            <a:r>
              <a:rPr lang="el-GR" dirty="0" smtClean="0">
                <a:solidFill>
                  <a:srgbClr val="4F81BD"/>
                </a:solidFill>
              </a:rPr>
              <a:t>ψ</a:t>
            </a:r>
            <a:r>
              <a:rPr lang="en-US" dirty="0" smtClean="0">
                <a:solidFill>
                  <a:srgbClr val="4F81BD"/>
                </a:solidFill>
              </a:rPr>
              <a:t> spectra softer than TBW predictions from lighter hadrons</a:t>
            </a:r>
          </a:p>
          <a:p>
            <a:pPr lvl="1"/>
            <a:r>
              <a:rPr lang="en-US" dirty="0" smtClean="0"/>
              <a:t>small radial flow?</a:t>
            </a:r>
          </a:p>
          <a:p>
            <a:pPr lvl="1"/>
            <a:r>
              <a:rPr lang="en-US" dirty="0" smtClean="0"/>
              <a:t>regeneration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C:\Users\jaro\Documents\Doc_march4_2011\Documents\Konferencie\2013\HP13\talk\jpsi_auu\fig9.t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2" y="2625245"/>
            <a:ext cx="4265527" cy="380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56" b="1719"/>
          <a:stretch>
            <a:fillRect/>
          </a:stretch>
        </p:blipFill>
        <p:spPr bwMode="auto">
          <a:xfrm>
            <a:off x="5092777" y="683966"/>
            <a:ext cx="3981733" cy="288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238999" y="1712782"/>
            <a:ext cx="10778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STAR </a:t>
            </a:r>
            <a:r>
              <a:rPr lang="en-US" sz="1100" dirty="0" err="1" smtClean="0"/>
              <a:t>Au+Au</a:t>
            </a:r>
            <a:endParaRPr lang="en-US" sz="1100" dirty="0" smtClean="0"/>
          </a:p>
          <a:p>
            <a:r>
              <a:rPr lang="en-US" sz="1100" dirty="0" smtClean="0"/>
              <a:t>√</a:t>
            </a:r>
            <a:r>
              <a:rPr lang="en-US" sz="1100" dirty="0" err="1" smtClean="0"/>
              <a:t>s</a:t>
            </a:r>
            <a:r>
              <a:rPr lang="en-US" sz="1100" baseline="-25000" dirty="0" err="1" smtClean="0"/>
              <a:t>NN</a:t>
            </a:r>
            <a:r>
              <a:rPr lang="en-US" sz="1100" dirty="0" smtClean="0"/>
              <a:t>=200 </a:t>
            </a:r>
            <a:r>
              <a:rPr lang="en-US" sz="1100" dirty="0" err="1" smtClean="0"/>
              <a:t>GeV</a:t>
            </a:r>
            <a:endParaRPr lang="en-US" sz="11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6019800" y="3688067"/>
            <a:ext cx="3174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 smtClean="0"/>
              <a:t>[31] Yan, Zhuang,Xu, PRL97 </a:t>
            </a:r>
            <a:r>
              <a:rPr lang="nb-NO" sz="1200" dirty="0"/>
              <a:t>(2006) </a:t>
            </a:r>
            <a:r>
              <a:rPr lang="nb-NO" sz="1200" dirty="0" smtClean="0"/>
              <a:t>232301</a:t>
            </a:r>
          </a:p>
          <a:p>
            <a:r>
              <a:rPr lang="nb-NO" sz="1200" dirty="0" smtClean="0"/>
              <a:t>[32] Greco</a:t>
            </a:r>
            <a:r>
              <a:rPr lang="nb-NO" sz="1200" dirty="0"/>
              <a:t>, </a:t>
            </a:r>
            <a:r>
              <a:rPr lang="nb-NO" sz="1200" dirty="0" smtClean="0"/>
              <a:t>Ko, Rapp, PLB595 </a:t>
            </a:r>
            <a:r>
              <a:rPr lang="nb-NO" sz="1200" dirty="0"/>
              <a:t>(2004) 202 </a:t>
            </a:r>
            <a:endParaRPr lang="nb-NO" sz="1200" dirty="0" smtClean="0"/>
          </a:p>
          <a:p>
            <a:r>
              <a:rPr lang="nb-NO" sz="1200" dirty="0" smtClean="0"/>
              <a:t>[34] Zhao, Rapp</a:t>
            </a:r>
            <a:r>
              <a:rPr lang="nb-NO" sz="1200" dirty="0"/>
              <a:t>, </a:t>
            </a:r>
            <a:r>
              <a:rPr lang="nb-NO" sz="1200" dirty="0" smtClean="0"/>
              <a:t>PLB </a:t>
            </a:r>
            <a:r>
              <a:rPr lang="nb-NO" sz="1200" dirty="0"/>
              <a:t>655 (2007) 126</a:t>
            </a:r>
          </a:p>
          <a:p>
            <a:r>
              <a:rPr lang="en-US" sz="1200" dirty="0" smtClean="0"/>
              <a:t>[35] </a:t>
            </a:r>
            <a:r>
              <a:rPr lang="en-US" sz="1200" dirty="0" err="1" smtClean="0"/>
              <a:t>Liu,Xu,Zhuang</a:t>
            </a:r>
            <a:r>
              <a:rPr lang="en-US" sz="1200" dirty="0"/>
              <a:t>, </a:t>
            </a:r>
            <a:r>
              <a:rPr lang="en-US" sz="1200" dirty="0" smtClean="0"/>
              <a:t>NPA834 </a:t>
            </a:r>
            <a:r>
              <a:rPr lang="en-US" sz="1200" dirty="0"/>
              <a:t>(2010) 317c</a:t>
            </a:r>
          </a:p>
          <a:p>
            <a:r>
              <a:rPr lang="en-US" sz="1200" dirty="0" smtClean="0"/>
              <a:t>[36] Heinz, Chen </a:t>
            </a:r>
            <a:r>
              <a:rPr lang="en-US" sz="1200" dirty="0"/>
              <a:t>(2012)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9147" y="2398481"/>
            <a:ext cx="156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PRC 90 (2014) 024906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372514" y="545466"/>
            <a:ext cx="16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PRL 111 (2013) 052301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560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J</a:t>
            </a:r>
            <a:r>
              <a:rPr lang="en-US" u="sng" dirty="0"/>
              <a:t>/</a:t>
            </a:r>
            <a:r>
              <a:rPr lang="el-GR" u="sng" dirty="0"/>
              <a:t>ψ</a:t>
            </a:r>
            <a:r>
              <a:rPr lang="en-US" u="sng" dirty="0" smtClean="0"/>
              <a:t> Spectra in </a:t>
            </a:r>
            <a:r>
              <a:rPr lang="en-US" u="sng" dirty="0" err="1" smtClean="0"/>
              <a:t>Au+Au</a:t>
            </a:r>
            <a:r>
              <a:rPr lang="en-US" u="sng" dirty="0" smtClean="0"/>
              <a:t> at 200 </a:t>
            </a:r>
            <a:r>
              <a:rPr lang="en-US" u="sng" dirty="0" err="1" smtClean="0"/>
              <a:t>GeV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12216"/>
            <a:ext cx="5292104" cy="5644134"/>
          </a:xfrm>
        </p:spPr>
        <p:txBody>
          <a:bodyPr>
            <a:normAutofit fontScale="77500" lnSpcReduction="20000"/>
          </a:bodyPr>
          <a:lstStyle/>
          <a:p>
            <a:pPr marL="166688" indent="-166688"/>
            <a:r>
              <a:rPr lang="en-US" dirty="0">
                <a:solidFill>
                  <a:schemeClr val="accent1"/>
                </a:solidFill>
              </a:rPr>
              <a:t>J/</a:t>
            </a:r>
            <a:r>
              <a:rPr lang="el-GR" dirty="0">
                <a:solidFill>
                  <a:schemeClr val="accent1"/>
                </a:solidFill>
              </a:rPr>
              <a:t>ψ</a:t>
            </a:r>
            <a:r>
              <a:rPr lang="en-US" dirty="0">
                <a:solidFill>
                  <a:schemeClr val="accent1"/>
                </a:solidFill>
              </a:rPr>
              <a:t> spectra softer than TBW predictions from lighter hadrons</a:t>
            </a:r>
          </a:p>
          <a:p>
            <a:pPr marL="514350" lvl="1" indent="-227013"/>
            <a:r>
              <a:rPr lang="en-US" dirty="0"/>
              <a:t>small radial flow?</a:t>
            </a:r>
          </a:p>
          <a:p>
            <a:pPr marL="514350" lvl="1" indent="-227013"/>
            <a:r>
              <a:rPr lang="en-US" dirty="0"/>
              <a:t>regeneration at 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 smtClean="0"/>
              <a:t>?</a:t>
            </a:r>
          </a:p>
          <a:p>
            <a:pPr marL="166688" indent="-166688"/>
            <a:r>
              <a:rPr lang="en-US" dirty="0">
                <a:solidFill>
                  <a:schemeClr val="accent1"/>
                </a:solidFill>
              </a:rPr>
              <a:t>v</a:t>
            </a:r>
            <a:r>
              <a:rPr lang="en-US" dirty="0" smtClean="0">
                <a:solidFill>
                  <a:schemeClr val="accent1"/>
                </a:solidFill>
              </a:rPr>
              <a:t>iscous hydrodynamics</a:t>
            </a:r>
          </a:p>
          <a:p>
            <a:pPr marL="514350" lvl="1" indent="-227013"/>
            <a:r>
              <a:rPr lang="en-US" dirty="0" smtClean="0"/>
              <a:t>fails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marL="514350" lvl="1" indent="-227013"/>
            <a:r>
              <a:rPr lang="en-US" dirty="0" smtClean="0"/>
              <a:t>decouples at 120 – 160 MeV</a:t>
            </a:r>
          </a:p>
          <a:p>
            <a:pPr marL="166688" indent="-166688"/>
            <a:r>
              <a:rPr lang="en-US" dirty="0" smtClean="0">
                <a:solidFill>
                  <a:srgbClr val="4F81BD"/>
                </a:solidFill>
              </a:rPr>
              <a:t>comparison with Liu </a:t>
            </a:r>
            <a:r>
              <a:rPr lang="en-US" i="1" dirty="0" smtClean="0">
                <a:solidFill>
                  <a:srgbClr val="4F81BD"/>
                </a:solidFill>
              </a:rPr>
              <a:t>et al.</a:t>
            </a:r>
          </a:p>
          <a:p>
            <a:pPr marL="741363" lvl="2" indent="-166688"/>
            <a:r>
              <a:rPr lang="en-US" dirty="0"/>
              <a:t>J/</a:t>
            </a:r>
            <a:r>
              <a:rPr lang="el-GR" dirty="0" smtClean="0"/>
              <a:t>ψ</a:t>
            </a:r>
            <a:r>
              <a:rPr lang="en-US" dirty="0" smtClean="0"/>
              <a:t> suppression from color screening</a:t>
            </a:r>
          </a:p>
          <a:p>
            <a:pPr marL="741363" lvl="2" indent="-166688"/>
            <a:r>
              <a:rPr lang="en-US" dirty="0" smtClean="0"/>
              <a:t>statistical regeneration</a:t>
            </a:r>
          </a:p>
          <a:p>
            <a:pPr marL="514350" lvl="1" indent="-227013"/>
            <a:r>
              <a:rPr lang="en-US" dirty="0" smtClean="0"/>
              <a:t>initial production dominates in peripheral collisions</a:t>
            </a:r>
          </a:p>
          <a:p>
            <a:pPr marL="514350" lvl="1" indent="-227013"/>
            <a:r>
              <a:rPr lang="en-US" dirty="0" smtClean="0"/>
              <a:t>in central collisions: regeneration more significant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Need coalescence of charm quarks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2" descr="C:\Users\jaro\Documents\Doc_march4_2011\Documents\Konferencie\2013\HP13\talk\jpsi_auu\fig10.t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49" y="1012398"/>
            <a:ext cx="4638151" cy="44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83776" y="5484329"/>
            <a:ext cx="3560224" cy="52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91" tIns="46795" rIns="89991" bIns="46795">
            <a:spAutoFit/>
          </a:bodyPr>
          <a:lstStyle/>
          <a:p>
            <a:pPr algn="r"/>
            <a:r>
              <a:rPr lang="cs-CZ" sz="1400" dirty="0"/>
              <a:t>Y. </a:t>
            </a:r>
            <a:r>
              <a:rPr lang="cs-CZ" sz="1400" dirty="0" err="1"/>
              <a:t>Liu</a:t>
            </a:r>
            <a:r>
              <a:rPr lang="en-US" sz="1400" dirty="0"/>
              <a:t> et al., </a:t>
            </a:r>
            <a:r>
              <a:rPr lang="cs-CZ" sz="1400" dirty="0" err="1"/>
              <a:t>Phys</a:t>
            </a:r>
            <a:r>
              <a:rPr lang="cs-CZ" sz="1400" dirty="0"/>
              <a:t>. </a:t>
            </a:r>
            <a:r>
              <a:rPr lang="cs-CZ" sz="1400" dirty="0" err="1"/>
              <a:t>Lett</a:t>
            </a:r>
            <a:r>
              <a:rPr lang="cs-CZ" sz="1400" dirty="0"/>
              <a:t>. B 678,</a:t>
            </a:r>
            <a:r>
              <a:rPr lang="en-US" sz="1400" dirty="0"/>
              <a:t> </a:t>
            </a:r>
            <a:r>
              <a:rPr lang="cs-CZ" sz="1400" dirty="0"/>
              <a:t>72 (2009)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U. W. Heinz and C. </a:t>
            </a:r>
            <a:r>
              <a:rPr lang="en-US" sz="1400" dirty="0" err="1"/>
              <a:t>Shen</a:t>
            </a:r>
            <a:r>
              <a:rPr lang="en-US" sz="1400" dirty="0"/>
              <a:t> (2011), </a:t>
            </a:r>
            <a:r>
              <a:rPr lang="en-US" sz="1400" dirty="0" smtClean="0"/>
              <a:t>priv.</a:t>
            </a:r>
            <a:r>
              <a:rPr lang="cs-CZ" sz="1400" dirty="0" smtClean="0"/>
              <a:t> </a:t>
            </a:r>
            <a:r>
              <a:rPr lang="en-US" sz="1400" dirty="0" smtClean="0"/>
              <a:t>comm.</a:t>
            </a:r>
            <a:endParaRPr lang="cs-CZ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350783" y="858509"/>
            <a:ext cx="1793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PRC 90 (2014) 024906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256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/>
              <a:t>J/</a:t>
            </a:r>
            <a:r>
              <a:rPr lang="el-GR" u="sng" dirty="0" smtClean="0"/>
              <a:t>ψ</a:t>
            </a:r>
            <a:r>
              <a:rPr lang="en-US" u="sng" dirty="0" smtClean="0"/>
              <a:t> R</a:t>
            </a:r>
            <a:r>
              <a:rPr lang="en-US" baseline="-25000" dirty="0" smtClean="0"/>
              <a:t>AA</a:t>
            </a:r>
            <a:r>
              <a:rPr lang="en-US" u="sng" dirty="0" smtClean="0"/>
              <a:t> in </a:t>
            </a:r>
            <a:r>
              <a:rPr lang="en-US" u="sng" dirty="0" err="1" smtClean="0"/>
              <a:t>Au+Au</a:t>
            </a:r>
            <a:r>
              <a:rPr lang="en-US" u="sng" dirty="0" smtClean="0"/>
              <a:t> at 200 </a:t>
            </a:r>
            <a:r>
              <a:rPr lang="en-US" u="sng" dirty="0" err="1" smtClean="0"/>
              <a:t>GeV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090" y="1571619"/>
            <a:ext cx="4607910" cy="4756085"/>
          </a:xfrm>
        </p:spPr>
        <p:txBody>
          <a:bodyPr>
            <a:normAutofit fontScale="70000" lnSpcReduction="20000"/>
          </a:bodyPr>
          <a:lstStyle/>
          <a:p>
            <a:pPr marL="166688" indent="-166688"/>
            <a:r>
              <a:rPr lang="en-US" dirty="0"/>
              <a:t>s</a:t>
            </a:r>
            <a:r>
              <a:rPr lang="en-US" dirty="0" smtClean="0"/>
              <a:t>uppression increases with centrality</a:t>
            </a:r>
          </a:p>
          <a:p>
            <a:pPr marL="166688" indent="-166688"/>
            <a:r>
              <a:rPr lang="en-US" dirty="0" smtClean="0"/>
              <a:t>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r>
              <a:rPr lang="en-US" dirty="0" smtClean="0"/>
              <a:t> systematically higher</a:t>
            </a:r>
          </a:p>
          <a:p>
            <a:pPr marL="166688" indent="-166688"/>
            <a:endParaRPr lang="en-US" dirty="0" smtClean="0"/>
          </a:p>
          <a:p>
            <a:pPr marL="166688" indent="-166688"/>
            <a:r>
              <a:rPr lang="el-GR" dirty="0" smtClean="0">
                <a:solidFill>
                  <a:srgbClr val="4F81BD"/>
                </a:solidFill>
              </a:rPr>
              <a:t>J</a:t>
            </a:r>
            <a:r>
              <a:rPr lang="el-GR" dirty="0">
                <a:solidFill>
                  <a:srgbClr val="4F81BD"/>
                </a:solidFill>
              </a:rPr>
              <a:t>/ψ</a:t>
            </a:r>
            <a:r>
              <a:rPr lang="en-US" dirty="0" smtClean="0">
                <a:solidFill>
                  <a:srgbClr val="4F81BD"/>
                </a:solidFill>
              </a:rPr>
              <a:t> at high </a:t>
            </a:r>
            <a:r>
              <a:rPr lang="en-US" dirty="0" err="1">
                <a:solidFill>
                  <a:srgbClr val="4F81BD"/>
                </a:solidFill>
              </a:rPr>
              <a:t>p</a:t>
            </a:r>
            <a:r>
              <a:rPr lang="en-US" baseline="-25000" dirty="0" err="1">
                <a:solidFill>
                  <a:srgbClr val="4F81BD"/>
                </a:solidFill>
              </a:rPr>
              <a:t>T</a:t>
            </a:r>
            <a:r>
              <a:rPr lang="en-US" dirty="0" smtClean="0">
                <a:solidFill>
                  <a:srgbClr val="4F81BD"/>
                </a:solidFill>
              </a:rPr>
              <a:t> almost not affected by CNM effects and recombination</a:t>
            </a:r>
          </a:p>
          <a:p>
            <a:pPr marL="166688" indent="-166688"/>
            <a:r>
              <a:rPr lang="en-US" dirty="0"/>
              <a:t>h</a:t>
            </a:r>
            <a:r>
              <a:rPr lang="en-US" dirty="0" smtClean="0"/>
              <a:t>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l-GR" dirty="0"/>
              <a:t>J/ψ</a:t>
            </a:r>
            <a:r>
              <a:rPr lang="en-US" dirty="0"/>
              <a:t> suppressed </a:t>
            </a:r>
            <a:r>
              <a:rPr lang="en-US" dirty="0" smtClean="0"/>
              <a:t>in central collisions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may indicate QGP effects</a:t>
            </a:r>
          </a:p>
          <a:p>
            <a:pPr marL="166688" indent="-166688"/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Comparison with models</a:t>
            </a:r>
            <a:endParaRPr lang="en-US" dirty="0">
              <a:solidFill>
                <a:srgbClr val="4F81BD"/>
              </a:solidFill>
            </a:endParaRPr>
          </a:p>
          <a:p>
            <a:pPr marL="166688" indent="-166688"/>
            <a:r>
              <a:rPr lang="en-US" dirty="0" smtClean="0"/>
              <a:t>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 smtClean="0"/>
              <a:t>: </a:t>
            </a:r>
            <a:r>
              <a:rPr lang="en-US" dirty="0"/>
              <a:t>good description by models</a:t>
            </a:r>
          </a:p>
          <a:p>
            <a:pPr marL="166688" indent="-166688"/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 smtClean="0"/>
              <a:t>: </a:t>
            </a:r>
            <a:r>
              <a:rPr lang="en-US" dirty="0" err="1"/>
              <a:t>underprediction</a:t>
            </a:r>
            <a:r>
              <a:rPr lang="en-US" dirty="0"/>
              <a:t> of R</a:t>
            </a:r>
            <a:r>
              <a:rPr lang="en-US" baseline="-25000" dirty="0"/>
              <a:t>AA</a:t>
            </a:r>
            <a:r>
              <a:rPr lang="en-US" dirty="0"/>
              <a:t> by Zhao et </a:t>
            </a:r>
            <a:r>
              <a:rPr lang="en-US" dirty="0" smtClean="0"/>
              <a:t>al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533552"/>
            <a:ext cx="4659358" cy="41478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49" y="5681373"/>
            <a:ext cx="810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Liu </a:t>
            </a:r>
            <a:r>
              <a:rPr lang="en-US" sz="2000" i="1" dirty="0" smtClean="0">
                <a:solidFill>
                  <a:srgbClr val="4F81BD"/>
                </a:solidFill>
              </a:rPr>
              <a:t>et al</a:t>
            </a:r>
            <a:r>
              <a:rPr lang="en-US" sz="2000" dirty="0" smtClean="0"/>
              <a:t>: direct </a:t>
            </a:r>
            <a:r>
              <a:rPr lang="el-GR" sz="2000" dirty="0"/>
              <a:t>J/ψ</a:t>
            </a:r>
            <a:r>
              <a:rPr lang="en-US" sz="2000" dirty="0"/>
              <a:t> production </a:t>
            </a:r>
            <a:r>
              <a:rPr lang="en-US" sz="2000" dirty="0" smtClean="0"/>
              <a:t>with color screening and recombination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Zhao </a:t>
            </a:r>
            <a:r>
              <a:rPr lang="en-US" sz="2000" i="1" dirty="0" smtClean="0">
                <a:solidFill>
                  <a:srgbClr val="4F81BD"/>
                </a:solidFill>
              </a:rPr>
              <a:t>et al</a:t>
            </a:r>
            <a:r>
              <a:rPr lang="en-US" sz="2000" dirty="0" smtClean="0"/>
              <a:t>: similar plus </a:t>
            </a:r>
            <a:r>
              <a:rPr lang="el-GR" sz="2000" dirty="0"/>
              <a:t>J/ψ</a:t>
            </a:r>
            <a:r>
              <a:rPr lang="en-US" sz="2000" dirty="0"/>
              <a:t> formation </a:t>
            </a:r>
            <a:r>
              <a:rPr lang="en-US" sz="2000" dirty="0" smtClean="0"/>
              <a:t>time effect and B-meson feed-down</a:t>
            </a:r>
            <a:endParaRPr lang="en-US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16782"/>
              </p:ext>
            </p:extLst>
          </p:nvPr>
        </p:nvGraphicFramePr>
        <p:xfrm>
          <a:off x="3392688" y="606778"/>
          <a:ext cx="2792029" cy="87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4" imgW="1663700" imgH="520700" progId="Equation.3">
                  <p:embed/>
                </p:oleObj>
              </mc:Choice>
              <mc:Fallback>
                <p:oleObj name="Equation" r:id="rId4" imgW="1663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92688" y="606778"/>
                        <a:ext cx="2792029" cy="87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2492" y="805043"/>
            <a:ext cx="3130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nuclear modification factor:</a:t>
            </a:r>
            <a:endParaRPr lang="en-US" sz="20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7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Energy Dependence of </a:t>
            </a:r>
            <a:r>
              <a:rPr lang="en-US" u="sng" dirty="0"/>
              <a:t>J/</a:t>
            </a:r>
            <a:r>
              <a:rPr lang="el-GR" u="sng" dirty="0"/>
              <a:t>ψ</a:t>
            </a:r>
            <a:r>
              <a:rPr lang="en-US" u="sng" dirty="0" smtClean="0"/>
              <a:t> 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8824" y="614835"/>
            <a:ext cx="4946900" cy="3750342"/>
          </a:xfrm>
        </p:spPr>
        <p:txBody>
          <a:bodyPr>
            <a:normAutofit fontScale="62500" lnSpcReduction="20000"/>
          </a:bodyPr>
          <a:lstStyle/>
          <a:p>
            <a:pPr marL="174625" indent="-174625"/>
            <a:r>
              <a:rPr lang="en-US" sz="3800" dirty="0" smtClean="0">
                <a:solidFill>
                  <a:srgbClr val="4F81BD"/>
                </a:solidFill>
              </a:rPr>
              <a:t>No strong energy dependence of </a:t>
            </a:r>
            <a:r>
              <a:rPr lang="el-GR" sz="3800" dirty="0">
                <a:solidFill>
                  <a:srgbClr val="4F81BD"/>
                </a:solidFill>
              </a:rPr>
              <a:t>J/</a:t>
            </a:r>
            <a:r>
              <a:rPr lang="el-GR" sz="3800" dirty="0" smtClean="0">
                <a:solidFill>
                  <a:srgbClr val="4F81BD"/>
                </a:solidFill>
              </a:rPr>
              <a:t>ψ</a:t>
            </a:r>
            <a:r>
              <a:rPr lang="en-US" sz="3800" dirty="0" smtClean="0">
                <a:solidFill>
                  <a:srgbClr val="4F81BD"/>
                </a:solidFill>
              </a:rPr>
              <a:t> R</a:t>
            </a:r>
            <a:r>
              <a:rPr lang="en-US" sz="3800" baseline="-25000" dirty="0" smtClean="0">
                <a:solidFill>
                  <a:srgbClr val="4F81BD"/>
                </a:solidFill>
              </a:rPr>
              <a:t>AA</a:t>
            </a:r>
            <a:r>
              <a:rPr lang="en-US" sz="3800" dirty="0" smtClean="0">
                <a:solidFill>
                  <a:srgbClr val="4F81BD"/>
                </a:solidFill>
              </a:rPr>
              <a:t> within uncertainties</a:t>
            </a:r>
            <a:endParaRPr lang="en-US" dirty="0" smtClean="0">
              <a:solidFill>
                <a:srgbClr val="4F81BD"/>
              </a:solidFill>
            </a:endParaRPr>
          </a:p>
          <a:p>
            <a:pPr marL="334963" lvl="1" indent="-160338"/>
            <a:r>
              <a:rPr lang="en-US" sz="3200" dirty="0"/>
              <a:t>S</a:t>
            </a:r>
            <a:r>
              <a:rPr lang="en-US" sz="3200" dirty="0" smtClean="0"/>
              <a:t>imilar </a:t>
            </a:r>
            <a:r>
              <a:rPr lang="en-US" sz="3200" dirty="0" err="1" smtClean="0"/>
              <a:t>p</a:t>
            </a:r>
            <a:r>
              <a:rPr lang="en-US" sz="3200" baseline="-25000" dirty="0" err="1" smtClean="0"/>
              <a:t>T</a:t>
            </a:r>
            <a:r>
              <a:rPr lang="en-US" sz="3200" dirty="0" smtClean="0"/>
              <a:t> trend in suppression for all energies</a:t>
            </a:r>
          </a:p>
          <a:p>
            <a:pPr marL="334963" lvl="1" indent="-160338"/>
            <a:r>
              <a:rPr lang="en-US" sz="3200" dirty="0" smtClean="0"/>
              <a:t>large uncertainty from CEM-based </a:t>
            </a:r>
            <a:r>
              <a:rPr lang="en-US" sz="3200" dirty="0" err="1" smtClean="0"/>
              <a:t>p+p</a:t>
            </a:r>
            <a:r>
              <a:rPr lang="en-US" sz="3200" dirty="0" smtClean="0"/>
              <a:t> reference for 39 and 62.4GeV data</a:t>
            </a:r>
          </a:p>
          <a:p>
            <a:pPr marL="174625" indent="-174625"/>
            <a:endParaRPr lang="en-US" dirty="0" smtClean="0"/>
          </a:p>
          <a:p>
            <a:pPr marL="174625" indent="-174625"/>
            <a:r>
              <a:rPr lang="en-US" sz="3800" dirty="0" smtClean="0"/>
              <a:t>Expect </a:t>
            </a:r>
            <a:r>
              <a:rPr lang="en-US" sz="3800" dirty="0" smtClean="0">
                <a:solidFill>
                  <a:srgbClr val="4F81BD"/>
                </a:solidFill>
              </a:rPr>
              <a:t>higher energy densities in U+U</a:t>
            </a:r>
            <a:r>
              <a:rPr lang="en-US" sz="3800" dirty="0" smtClean="0"/>
              <a:t> collisions </a:t>
            </a:r>
            <a:r>
              <a:rPr lang="en-US" sz="3800" dirty="0" smtClean="0">
                <a:solidFill>
                  <a:srgbClr val="4F81BD"/>
                </a:solidFill>
              </a:rPr>
              <a:t>at similar centralities</a:t>
            </a:r>
            <a:endParaRPr lang="en-US" dirty="0" smtClean="0">
              <a:solidFill>
                <a:srgbClr val="4F81BD"/>
              </a:solidFill>
            </a:endParaRPr>
          </a:p>
          <a:p>
            <a:pPr marL="452438" indent="-277813">
              <a:buFont typeface="Wingdings" charset="2"/>
              <a:buChar char="Ø"/>
            </a:pPr>
            <a:r>
              <a:rPr lang="el-GR" dirty="0" smtClean="0"/>
              <a:t>J</a:t>
            </a:r>
            <a:r>
              <a:rPr lang="el-GR" dirty="0"/>
              <a:t>/</a:t>
            </a:r>
            <a:r>
              <a:rPr lang="el-GR" dirty="0" smtClean="0"/>
              <a:t>ψ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r>
              <a:rPr lang="en-US" dirty="0" smtClean="0"/>
              <a:t> in U+U at 193GeV</a:t>
            </a:r>
          </a:p>
          <a:p>
            <a:pPr marL="341313" lvl="1" indent="-166688"/>
            <a:r>
              <a:rPr lang="en-US" sz="3200" dirty="0" err="1" smtClean="0"/>
              <a:t>p+p</a:t>
            </a:r>
            <a:r>
              <a:rPr lang="en-US" sz="3200" dirty="0" smtClean="0"/>
              <a:t> reference at 200GeV</a:t>
            </a:r>
          </a:p>
          <a:p>
            <a:pPr marL="334963" lvl="1" indent="-160338"/>
            <a:r>
              <a:rPr lang="en-US" sz="3200" dirty="0" smtClean="0">
                <a:solidFill>
                  <a:srgbClr val="4F81BD"/>
                </a:solidFill>
              </a:rPr>
              <a:t>similar trend in </a:t>
            </a:r>
            <a:r>
              <a:rPr lang="en-US" sz="3200" dirty="0" err="1" smtClean="0">
                <a:solidFill>
                  <a:srgbClr val="4F81BD"/>
                </a:solidFill>
              </a:rPr>
              <a:t>p</a:t>
            </a:r>
            <a:r>
              <a:rPr lang="en-US" sz="3200" baseline="-25000" dirty="0" err="1" smtClean="0">
                <a:solidFill>
                  <a:srgbClr val="4F81BD"/>
                </a:solidFill>
              </a:rPr>
              <a:t>T</a:t>
            </a:r>
            <a:r>
              <a:rPr lang="en-US" sz="3200" dirty="0" smtClean="0">
                <a:solidFill>
                  <a:srgbClr val="4F81BD"/>
                </a:solidFill>
              </a:rPr>
              <a:t> compared to </a:t>
            </a:r>
            <a:r>
              <a:rPr lang="en-US" sz="3200" dirty="0" err="1" smtClean="0">
                <a:solidFill>
                  <a:srgbClr val="4F81BD"/>
                </a:solidFill>
              </a:rPr>
              <a:t>Au+Au</a:t>
            </a:r>
            <a:endParaRPr lang="en-US" sz="3200" dirty="0" smtClean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77" t="3093" r="4438" b="4125"/>
          <a:stretch>
            <a:fillRect/>
          </a:stretch>
        </p:blipFill>
        <p:spPr bwMode="auto">
          <a:xfrm>
            <a:off x="105599" y="606779"/>
            <a:ext cx="3821758" cy="281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ázek 18" descr="Obrázek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13" t="1916" r="3910" b="1916"/>
          <a:stretch>
            <a:fillRect/>
          </a:stretch>
        </p:blipFill>
        <p:spPr>
          <a:xfrm>
            <a:off x="105599" y="3342401"/>
            <a:ext cx="3872418" cy="2788045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20"/>
          <a:stretch/>
        </p:blipFill>
        <p:spPr bwMode="auto">
          <a:xfrm>
            <a:off x="4698169" y="4211250"/>
            <a:ext cx="3937831" cy="23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2620" y="1373057"/>
            <a:ext cx="11069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  <a:latin typeface="Times"/>
                <a:cs typeface="Times"/>
              </a:rPr>
              <a:t>STAR Preliminary</a:t>
            </a:r>
            <a:endParaRPr lang="en-US" sz="9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8502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err="1" smtClean="0">
                <a:latin typeface="Cambria Math"/>
                <a:cs typeface="Cambria Math"/>
              </a:rPr>
              <a:t>Υ</a:t>
            </a:r>
            <a:r>
              <a:rPr lang="en-US" u="sng" dirty="0" smtClean="0"/>
              <a:t> in </a:t>
            </a:r>
            <a:r>
              <a:rPr lang="en-US" u="sng" dirty="0" err="1" smtClean="0"/>
              <a:t>d+Au</a:t>
            </a:r>
            <a:r>
              <a:rPr lang="en-US" u="sng" dirty="0" smtClean="0"/>
              <a:t> at 200GeV :: CNM Effects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5411" y="1171673"/>
            <a:ext cx="5046098" cy="488701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Models include: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gluon </a:t>
            </a:r>
            <a:r>
              <a:rPr lang="en-US" dirty="0" err="1" smtClean="0">
                <a:solidFill>
                  <a:srgbClr val="4F81BD"/>
                </a:solidFill>
              </a:rPr>
              <a:t>nPDF</a:t>
            </a:r>
            <a:r>
              <a:rPr lang="en-US" dirty="0" smtClean="0">
                <a:solidFill>
                  <a:srgbClr val="4F81BD"/>
                </a:solidFill>
              </a:rPr>
              <a:t> (anti)shadowing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initial </a:t>
            </a:r>
            <a:r>
              <a:rPr lang="en-US" dirty="0" err="1" smtClean="0">
                <a:solidFill>
                  <a:srgbClr val="4F81BD"/>
                </a:solidFill>
              </a:rPr>
              <a:t>parton</a:t>
            </a:r>
            <a:r>
              <a:rPr lang="en-US" dirty="0" smtClean="0">
                <a:solidFill>
                  <a:srgbClr val="4F81BD"/>
                </a:solidFill>
              </a:rPr>
              <a:t> energy loss</a:t>
            </a:r>
          </a:p>
          <a:p>
            <a:endParaRPr lang="en-US" dirty="0" smtClean="0"/>
          </a:p>
          <a:p>
            <a:r>
              <a:rPr lang="en-US" dirty="0" smtClean="0"/>
              <a:t>Agreement with models</a:t>
            </a:r>
          </a:p>
          <a:p>
            <a:pPr lvl="1"/>
            <a:r>
              <a:rPr lang="en-US" dirty="0" smtClean="0"/>
              <a:t>for </a:t>
            </a:r>
            <a:r>
              <a:rPr lang="en-US" dirty="0" err="1" smtClean="0"/>
              <a:t>p+p</a:t>
            </a:r>
            <a:r>
              <a:rPr lang="en-US" dirty="0" smtClean="0"/>
              <a:t>, and backward/forward </a:t>
            </a:r>
            <a:r>
              <a:rPr lang="en-US" dirty="0" err="1" smtClean="0"/>
              <a:t>d+Au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except at </a:t>
            </a:r>
            <a:r>
              <a:rPr lang="en-US" dirty="0" err="1" smtClean="0">
                <a:solidFill>
                  <a:srgbClr val="4F81BD"/>
                </a:solidFill>
              </a:rPr>
              <a:t>midrapidity</a:t>
            </a:r>
            <a:r>
              <a:rPr lang="en-US" dirty="0" smtClean="0">
                <a:solidFill>
                  <a:srgbClr val="4F81BD"/>
                </a:solidFill>
              </a:rPr>
              <a:t> </a:t>
            </a:r>
            <a:r>
              <a:rPr lang="en-US" dirty="0" err="1" smtClean="0">
                <a:solidFill>
                  <a:srgbClr val="4F81BD"/>
                </a:solidFill>
              </a:rPr>
              <a:t>d+Au</a:t>
            </a:r>
            <a:endParaRPr lang="en-US" dirty="0" smtClean="0">
              <a:solidFill>
                <a:srgbClr val="4F81BD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for |</a:t>
            </a:r>
            <a:r>
              <a:rPr lang="en-US" dirty="0" err="1" smtClean="0"/>
              <a:t>y</a:t>
            </a:r>
            <a:r>
              <a:rPr lang="en-US" baseline="-25000" dirty="0" err="1">
                <a:latin typeface="Cambria Math"/>
                <a:cs typeface="Cambria Math"/>
              </a:rPr>
              <a:t>Υ</a:t>
            </a:r>
            <a:r>
              <a:rPr lang="en-US" dirty="0" smtClean="0"/>
              <a:t>|&lt;0.5</a:t>
            </a:r>
          </a:p>
          <a:p>
            <a:pPr marL="457200" lvl="1" indent="0">
              <a:buNone/>
            </a:pP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= 0.48 ± 0.14 (</a:t>
            </a:r>
            <a:r>
              <a:rPr lang="en-US" sz="2600" dirty="0" smtClean="0"/>
              <a:t>stat</a:t>
            </a:r>
            <a:r>
              <a:rPr lang="en-US" dirty="0" smtClean="0"/>
              <a:t>) ± 0.07 (</a:t>
            </a:r>
            <a:r>
              <a:rPr lang="en-US" sz="2600" dirty="0" err="1" smtClean="0"/>
              <a:t>pp</a:t>
            </a:r>
            <a:r>
              <a:rPr lang="en-US" sz="2600" dirty="0" smtClean="0"/>
              <a:t>-stat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    ± 0.02 (</a:t>
            </a:r>
            <a:r>
              <a:rPr lang="en-US" sz="2600" dirty="0" err="1" smtClean="0"/>
              <a:t>syst</a:t>
            </a:r>
            <a:r>
              <a:rPr lang="en-US" dirty="0" smtClean="0"/>
              <a:t>) ± 0.06 (</a:t>
            </a:r>
            <a:r>
              <a:rPr lang="en-US" sz="2600" dirty="0" err="1" smtClean="0"/>
              <a:t>pp-syst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indication of suppression at mid-rapidity beyond model predictions</a:t>
            </a:r>
          </a:p>
          <a:p>
            <a:pPr marL="457200" lvl="1" indent="-4763">
              <a:buNone/>
            </a:pPr>
            <a:r>
              <a:rPr lang="en-US" dirty="0" smtClean="0"/>
              <a:t>(</a:t>
            </a:r>
            <a:r>
              <a:rPr lang="en-US" i="1" dirty="0" smtClean="0"/>
              <a:t>e.g.</a:t>
            </a:r>
            <a:r>
              <a:rPr lang="en-US" dirty="0" smtClean="0"/>
              <a:t> sensitive to co-mover absorption?)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9798" y="453106"/>
            <a:ext cx="3147908" cy="329310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RdAuVsRap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980" y="3506829"/>
            <a:ext cx="3026874" cy="31204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55888" y="710008"/>
            <a:ext cx="2255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R. Vogt Phys. Rep. 462125 (2008)</a:t>
            </a:r>
          </a:p>
          <a:p>
            <a:r>
              <a:rPr lang="en-US" sz="1200" dirty="0" err="1" smtClean="0"/>
              <a:t>Arleo</a:t>
            </a:r>
            <a:r>
              <a:rPr lang="en-US" sz="1200" dirty="0" smtClean="0"/>
              <a:t> et al. EPJ C73 (2013) 2427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2725326" y="1659094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B735 (2014) 127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724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Outline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245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Motivation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Recent dilepton results</a:t>
            </a:r>
            <a:endParaRPr lang="en-US" dirty="0">
              <a:solidFill>
                <a:srgbClr val="4F81BD"/>
              </a:solidFill>
            </a:endParaRPr>
          </a:p>
          <a:p>
            <a:pPr lvl="1"/>
            <a:r>
              <a:rPr lang="en-US" dirty="0" err="1" smtClean="0"/>
              <a:t>dielectron</a:t>
            </a:r>
            <a:r>
              <a:rPr lang="en-US" dirty="0"/>
              <a:t> </a:t>
            </a:r>
            <a:r>
              <a:rPr lang="en-US" dirty="0" smtClean="0"/>
              <a:t>measurement at top RHIC energies</a:t>
            </a:r>
          </a:p>
          <a:p>
            <a:pPr lvl="1"/>
            <a:r>
              <a:rPr lang="en-US" dirty="0" err="1" smtClean="0"/>
              <a:t>dielectron</a:t>
            </a:r>
            <a:r>
              <a:rPr lang="en-US" dirty="0" smtClean="0"/>
              <a:t> measurements in Beam Energy Scan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Recent </a:t>
            </a:r>
            <a:r>
              <a:rPr lang="en-US" dirty="0" err="1">
                <a:solidFill>
                  <a:srgbClr val="4F81BD"/>
                </a:solidFill>
              </a:rPr>
              <a:t>q</a:t>
            </a:r>
            <a:r>
              <a:rPr lang="en-US" dirty="0" err="1" smtClean="0">
                <a:solidFill>
                  <a:srgbClr val="4F81BD"/>
                </a:solidFill>
              </a:rPr>
              <a:t>uarkonium</a:t>
            </a:r>
            <a:r>
              <a:rPr lang="en-US" dirty="0" smtClean="0">
                <a:solidFill>
                  <a:srgbClr val="4F81BD"/>
                </a:solidFill>
              </a:rPr>
              <a:t> results</a:t>
            </a:r>
          </a:p>
          <a:p>
            <a:pPr lvl="1"/>
            <a:r>
              <a:rPr lang="en-US" dirty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and </a:t>
            </a:r>
            <a:r>
              <a:rPr lang="en-US" dirty="0" err="1" smtClean="0">
                <a:latin typeface="Cambria Math"/>
                <a:cs typeface="Cambria Math"/>
              </a:rPr>
              <a:t>Υ</a:t>
            </a:r>
            <a:r>
              <a:rPr lang="en-US" dirty="0" smtClean="0"/>
              <a:t> measurements in various collision systems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1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Suppression of </a:t>
            </a:r>
            <a:r>
              <a:rPr lang="en-US" u="sng" dirty="0" err="1" smtClean="0">
                <a:latin typeface="Cambria Math"/>
                <a:cs typeface="Cambria Math"/>
              </a:rPr>
              <a:t>Υ</a:t>
            </a:r>
            <a:r>
              <a:rPr lang="en-US" u="sng" dirty="0" smtClean="0"/>
              <a:t> in </a:t>
            </a:r>
            <a:r>
              <a:rPr lang="en-US" u="sng" dirty="0" err="1" smtClean="0"/>
              <a:t>Au+Au</a:t>
            </a:r>
            <a:endParaRPr lang="en-US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2" t="7813" r="31" b="-7813"/>
          <a:stretch/>
        </p:blipFill>
        <p:spPr>
          <a:xfrm>
            <a:off x="277356" y="606552"/>
            <a:ext cx="4523244" cy="434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94" b="-7794"/>
          <a:stretch/>
        </p:blipFill>
        <p:spPr>
          <a:xfrm>
            <a:off x="4419600" y="606553"/>
            <a:ext cx="4525640" cy="43434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4610336"/>
            <a:ext cx="4038600" cy="1515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peripheral </a:t>
            </a:r>
            <a:r>
              <a:rPr lang="el-GR" dirty="0" smtClean="0">
                <a:latin typeface="Cambria Math"/>
                <a:cs typeface="Cambria Math"/>
              </a:rPr>
              <a:t>Υ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4F81BD"/>
                </a:solidFill>
              </a:rPr>
              <a:t> consistent with no suppression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central </a:t>
            </a:r>
            <a:r>
              <a:rPr lang="el-GR" dirty="0" smtClean="0">
                <a:solidFill>
                  <a:srgbClr val="000000"/>
                </a:solidFill>
                <a:latin typeface="Cambria Math"/>
                <a:cs typeface="Cambria Math"/>
              </a:rPr>
              <a:t>Υ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4F81BD"/>
                </a:solidFill>
              </a:rPr>
              <a:t>significant suppression</a:t>
            </a:r>
          </a:p>
          <a:p>
            <a:endParaRPr lang="en-US" dirty="0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4648200" y="4610336"/>
            <a:ext cx="4038600" cy="1141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central </a:t>
            </a:r>
            <a:r>
              <a:rPr lang="el-GR" sz="2600" dirty="0" smtClean="0">
                <a:solidFill>
                  <a:srgbClr val="000000"/>
                </a:solidFill>
                <a:latin typeface="Cambria Math"/>
                <a:cs typeface="Cambria Math"/>
              </a:rPr>
              <a:t>Υ</a:t>
            </a:r>
            <a:r>
              <a:rPr lang="en-US" sz="2600" dirty="0" smtClean="0">
                <a:solidFill>
                  <a:srgbClr val="000000"/>
                </a:solidFill>
              </a:rPr>
              <a:t>(1S):</a:t>
            </a:r>
            <a:r>
              <a:rPr lang="en-US" sz="2600" dirty="0" smtClean="0">
                <a:solidFill>
                  <a:srgbClr val="4F81BD"/>
                </a:solidFill>
              </a:rPr>
              <a:t> significant suppression</a:t>
            </a:r>
          </a:p>
        </p:txBody>
      </p:sp>
    </p:spTree>
    <p:extLst>
      <p:ext uri="{BB962C8B-B14F-4D97-AF65-F5344CB8AC3E}">
        <p14:creationId xmlns:p14="http://schemas.microsoft.com/office/powerpoint/2010/main" val="44673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err="1" smtClean="0">
                <a:latin typeface="Cambria Math"/>
                <a:cs typeface="Cambria Math"/>
              </a:rPr>
              <a:t>Υ</a:t>
            </a:r>
            <a:r>
              <a:rPr lang="en-US" u="sng" dirty="0" smtClean="0"/>
              <a:t> R</a:t>
            </a:r>
            <a:r>
              <a:rPr lang="en-US" baseline="-25000" dirty="0" smtClean="0"/>
              <a:t>AA</a:t>
            </a:r>
            <a:r>
              <a:rPr lang="en-US" u="sng" dirty="0" smtClean="0"/>
              <a:t> :: </a:t>
            </a:r>
            <a:r>
              <a:rPr lang="en-US" u="sng" dirty="0" err="1" smtClean="0"/>
              <a:t>Au+Au</a:t>
            </a:r>
            <a:r>
              <a:rPr lang="en-US" u="sng" dirty="0" smtClean="0"/>
              <a:t> </a:t>
            </a:r>
            <a:r>
              <a:rPr lang="en-US" i="1" u="sng" dirty="0" smtClean="0"/>
              <a:t>vs.</a:t>
            </a:r>
            <a:r>
              <a:rPr lang="en-US" u="sng" dirty="0" smtClean="0"/>
              <a:t> U+U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610336"/>
            <a:ext cx="4038600" cy="151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peripheral </a:t>
            </a:r>
            <a:r>
              <a:rPr lang="el-GR" dirty="0">
                <a:latin typeface="Cambria Math"/>
                <a:cs typeface="Cambria Math"/>
              </a:rPr>
              <a:t>Υ</a:t>
            </a:r>
            <a:r>
              <a:rPr lang="en-US" dirty="0"/>
              <a:t>: consistent with no suppression</a:t>
            </a:r>
          </a:p>
          <a:p>
            <a:r>
              <a:rPr lang="en-US" dirty="0"/>
              <a:t>central </a:t>
            </a:r>
            <a:r>
              <a:rPr lang="el-GR" dirty="0">
                <a:latin typeface="Cambria Math"/>
                <a:cs typeface="Cambria Math"/>
              </a:rPr>
              <a:t>Υ</a:t>
            </a:r>
            <a:r>
              <a:rPr lang="en-US" dirty="0"/>
              <a:t>: significant suppression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607307"/>
            <a:ext cx="4038600" cy="151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central </a:t>
            </a:r>
            <a:r>
              <a:rPr lang="el-GR" dirty="0">
                <a:latin typeface="Cambria Math"/>
                <a:cs typeface="Cambria Math"/>
              </a:rPr>
              <a:t>Υ</a:t>
            </a:r>
            <a:r>
              <a:rPr lang="en-US" dirty="0"/>
              <a:t>(1S): </a:t>
            </a:r>
            <a:r>
              <a:rPr lang="en-US" dirty="0" smtClean="0"/>
              <a:t>significant suppression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new U+U data confirms and extends </a:t>
            </a:r>
            <a:r>
              <a:rPr lang="en-US" dirty="0" err="1" smtClean="0">
                <a:solidFill>
                  <a:srgbClr val="4F81BD"/>
                </a:solidFill>
              </a:rPr>
              <a:t>Au+Au</a:t>
            </a:r>
            <a:r>
              <a:rPr lang="en-US" dirty="0" smtClean="0">
                <a:solidFill>
                  <a:srgbClr val="4F81BD"/>
                </a:solidFill>
              </a:rPr>
              <a:t> trend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" t="7891" r="32" b="-7919"/>
          <a:stretch/>
        </p:blipFill>
        <p:spPr>
          <a:xfrm>
            <a:off x="277356" y="606552"/>
            <a:ext cx="4523244" cy="434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95" b="-7695"/>
          <a:stretch/>
        </p:blipFill>
        <p:spPr>
          <a:xfrm>
            <a:off x="4419600" y="606553"/>
            <a:ext cx="452564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0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err="1">
                <a:latin typeface="Cambria Math"/>
                <a:cs typeface="Cambria Math"/>
              </a:rPr>
              <a:t>Υ</a:t>
            </a:r>
            <a:r>
              <a:rPr lang="en-US" u="sng" dirty="0"/>
              <a:t> R</a:t>
            </a:r>
            <a:r>
              <a:rPr lang="en-US" baseline="-25000" dirty="0"/>
              <a:t>AA</a:t>
            </a:r>
            <a:r>
              <a:rPr lang="en-US" u="sng" dirty="0"/>
              <a:t> :: </a:t>
            </a:r>
            <a:r>
              <a:rPr lang="en-US" u="sng" dirty="0" smtClean="0"/>
              <a:t>data </a:t>
            </a:r>
            <a:r>
              <a:rPr lang="en-US" i="1" u="sng" dirty="0" smtClean="0"/>
              <a:t>vs.</a:t>
            </a:r>
            <a:r>
              <a:rPr lang="en-US" u="sng" dirty="0" smtClean="0"/>
              <a:t> models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10323"/>
            <a:ext cx="4038600" cy="17832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Strickland, </a:t>
            </a:r>
            <a:r>
              <a:rPr lang="en-US" dirty="0" err="1" smtClean="0">
                <a:solidFill>
                  <a:schemeClr val="accent1"/>
                </a:solidFill>
              </a:rPr>
              <a:t>Bazov</a:t>
            </a:r>
            <a:endParaRPr lang="en-US" dirty="0" smtClean="0">
              <a:solidFill>
                <a:schemeClr val="accent1"/>
              </a:solidFill>
            </a:endParaRPr>
          </a:p>
          <a:p>
            <a:pPr marL="460375" lvl="1" indent="-230188"/>
            <a:r>
              <a:rPr lang="en-US" dirty="0"/>
              <a:t>n</a:t>
            </a:r>
            <a:r>
              <a:rPr lang="en-US" dirty="0" smtClean="0"/>
              <a:t>o CNM</a:t>
            </a:r>
          </a:p>
          <a:p>
            <a:pPr marL="460375" lvl="1" indent="-230188"/>
            <a:r>
              <a:rPr lang="en-US" dirty="0"/>
              <a:t>m</a:t>
            </a:r>
            <a:r>
              <a:rPr lang="en-US" dirty="0" smtClean="0"/>
              <a:t>odel A disfavored: potential based on heavy quark free energy</a:t>
            </a:r>
          </a:p>
          <a:p>
            <a:pPr marL="460375" lvl="1" indent="-230188"/>
            <a:r>
              <a:rPr lang="en-US" dirty="0"/>
              <a:t>m</a:t>
            </a:r>
            <a:r>
              <a:rPr lang="en-US" dirty="0" smtClean="0"/>
              <a:t>odel B: potential based on heavy quark internal energy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456467"/>
            <a:ext cx="4038600" cy="17439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Liu </a:t>
            </a:r>
            <a:r>
              <a:rPr lang="en-US" i="1" dirty="0" smtClean="0">
                <a:solidFill>
                  <a:srgbClr val="4F81BD"/>
                </a:solidFill>
              </a:rPr>
              <a:t>et al.</a:t>
            </a:r>
          </a:p>
          <a:p>
            <a:pPr marL="460375" lvl="1" indent="-230188"/>
            <a:r>
              <a:rPr lang="en-US" dirty="0" smtClean="0"/>
              <a:t>potential model, no CNM effects</a:t>
            </a:r>
          </a:p>
          <a:p>
            <a:pPr marL="460375" lvl="1" indent="-230188"/>
            <a:r>
              <a:rPr lang="en-US" dirty="0" smtClean="0"/>
              <a:t>only excited states </a:t>
            </a:r>
            <a:r>
              <a:rPr lang="en-US" dirty="0" err="1" smtClean="0"/>
              <a:t>disssociate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Rapp </a:t>
            </a:r>
            <a:r>
              <a:rPr lang="en-US" i="1" dirty="0" smtClean="0">
                <a:solidFill>
                  <a:srgbClr val="4F81BD"/>
                </a:solidFill>
              </a:rPr>
              <a:t>et al.</a:t>
            </a:r>
          </a:p>
          <a:p>
            <a:pPr marL="460375" lvl="1" indent="-230188"/>
            <a:r>
              <a:rPr lang="en-US" dirty="0" smtClean="0"/>
              <a:t>CNM effects included</a:t>
            </a:r>
          </a:p>
          <a:p>
            <a:pPr marL="460375" lvl="1" indent="-230188"/>
            <a:r>
              <a:rPr lang="en-US" dirty="0" smtClean="0"/>
              <a:t>strong binding scenario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74" b="-7874"/>
          <a:stretch/>
        </p:blipFill>
        <p:spPr>
          <a:xfrm>
            <a:off x="274958" y="606552"/>
            <a:ext cx="4525642" cy="434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74" b="-7874"/>
          <a:stretch/>
        </p:blipFill>
        <p:spPr>
          <a:xfrm>
            <a:off x="4419600" y="606553"/>
            <a:ext cx="4525640" cy="434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0076" y="4536274"/>
            <a:ext cx="148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</a:rPr>
              <a:t>NPA 879 (2012) 25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22032" y="4536274"/>
            <a:ext cx="1465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</a:rPr>
              <a:t>PLB 697 (2011) 32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922032" y="5328721"/>
            <a:ext cx="1476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</a:rPr>
              <a:t>EPJ A48 (2012) 72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265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Suppression of </a:t>
            </a:r>
            <a:r>
              <a:rPr lang="en-US" u="sng" dirty="0" err="1" smtClean="0">
                <a:latin typeface="Cambria Math"/>
                <a:cs typeface="Cambria Math"/>
              </a:rPr>
              <a:t>Υ</a:t>
            </a:r>
            <a:r>
              <a:rPr lang="en-US" u="sng" dirty="0" smtClean="0"/>
              <a:t> states in </a:t>
            </a:r>
            <a:r>
              <a:rPr lang="en-US" u="sng" dirty="0" err="1" smtClean="0"/>
              <a:t>Au+Au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77" y="4026010"/>
            <a:ext cx="8809236" cy="20910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Central collisions:</a:t>
            </a:r>
          </a:p>
          <a:p>
            <a:pPr marL="339725" lvl="1" indent="-169863"/>
            <a:r>
              <a:rPr lang="en-US" dirty="0" smtClean="0"/>
              <a:t> indication </a:t>
            </a:r>
            <a:r>
              <a:rPr lang="en-US" dirty="0"/>
              <a:t>of complete </a:t>
            </a:r>
            <a:r>
              <a:rPr lang="en-US" dirty="0" err="1">
                <a:latin typeface="Cambria Math"/>
                <a:cs typeface="Cambria Math"/>
              </a:rPr>
              <a:t>Υ</a:t>
            </a:r>
            <a:r>
              <a:rPr lang="en-US" dirty="0"/>
              <a:t>(2S+3S) suppression</a:t>
            </a:r>
          </a:p>
          <a:p>
            <a:pPr marL="339725" lvl="1" indent="-169863"/>
            <a:r>
              <a:rPr lang="en-US" dirty="0" smtClean="0"/>
              <a:t> suppression </a:t>
            </a:r>
            <a:r>
              <a:rPr lang="en-US" dirty="0"/>
              <a:t>of </a:t>
            </a:r>
            <a:r>
              <a:rPr lang="en-US" dirty="0" err="1">
                <a:latin typeface="Cambria Math"/>
                <a:cs typeface="Cambria Math"/>
              </a:rPr>
              <a:t>Υ</a:t>
            </a:r>
            <a:r>
              <a:rPr lang="en-US" dirty="0"/>
              <a:t>(1S) similar to high-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  <a:r>
              <a:rPr lang="en-US" dirty="0" smtClean="0"/>
              <a:t> J/</a:t>
            </a:r>
            <a:r>
              <a:rPr lang="en-US" dirty="0" err="1" smtClean="0"/>
              <a:t>ψ</a:t>
            </a:r>
            <a:endParaRPr lang="en-US" dirty="0"/>
          </a:p>
          <a:p>
            <a:pPr>
              <a:buFont typeface="Wingdings" charset="2"/>
              <a:buChar char="Ø"/>
            </a:pPr>
            <a:endParaRPr lang="en-US" dirty="0" smtClean="0">
              <a:latin typeface="Cambria Math"/>
              <a:cs typeface="Cambria Math"/>
            </a:endParaRPr>
          </a:p>
          <a:p>
            <a:pPr>
              <a:buFont typeface="Wingdings" charset="2"/>
              <a:buChar char="Ø"/>
            </a:pPr>
            <a:r>
              <a:rPr lang="en-US" dirty="0" err="1" smtClean="0">
                <a:solidFill>
                  <a:srgbClr val="4F81BD"/>
                </a:solidFill>
                <a:latin typeface="Cambria Math"/>
                <a:cs typeface="Cambria Math"/>
              </a:rPr>
              <a:t>Υ</a:t>
            </a:r>
            <a:r>
              <a:rPr lang="en-US" dirty="0" smtClean="0">
                <a:solidFill>
                  <a:srgbClr val="4F81BD"/>
                </a:solidFill>
              </a:rPr>
              <a:t> suppression pattern supports sequential melting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74028" y="790487"/>
            <a:ext cx="4694561" cy="3235523"/>
            <a:chOff x="70002" y="1544826"/>
            <a:chExt cx="4694561" cy="32355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002" y="1600201"/>
              <a:ext cx="4540673" cy="318014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5400000">
              <a:off x="3543716" y="2457896"/>
              <a:ext cx="21339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400" dirty="0">
                  <a:solidFill>
                    <a:srgbClr val="000000"/>
                  </a:solidFill>
                </a:rPr>
                <a:t>Phys.Lett. B735 (2014) 127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09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Summary &amp; Outlook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005" y="606861"/>
            <a:ext cx="8850242" cy="5923615"/>
          </a:xfrm>
        </p:spPr>
        <p:txBody>
          <a:bodyPr>
            <a:normAutofit fontScale="62500" lnSpcReduction="20000"/>
          </a:bodyPr>
          <a:lstStyle/>
          <a:p>
            <a:pPr marL="169863" indent="-169863"/>
            <a:r>
              <a:rPr lang="en-US" dirty="0" smtClean="0">
                <a:solidFill>
                  <a:srgbClr val="4F81BD"/>
                </a:solidFill>
              </a:rPr>
              <a:t>LMR </a:t>
            </a:r>
            <a:r>
              <a:rPr lang="en-US" dirty="0" err="1" smtClean="0">
                <a:solidFill>
                  <a:srgbClr val="4F81BD"/>
                </a:solidFill>
              </a:rPr>
              <a:t>dielectron</a:t>
            </a:r>
            <a:r>
              <a:rPr lang="en-US" dirty="0" smtClean="0">
                <a:solidFill>
                  <a:srgbClr val="4F81BD"/>
                </a:solidFill>
              </a:rPr>
              <a:t> excess in Au+Au@200GeV consistent with in-medium broadening of </a:t>
            </a:r>
            <a:r>
              <a:rPr lang="en-US" dirty="0" err="1" smtClean="0">
                <a:solidFill>
                  <a:srgbClr val="4F81BD"/>
                </a:solidFill>
              </a:rPr>
              <a:t>ρ</a:t>
            </a:r>
            <a:r>
              <a:rPr lang="en-US" dirty="0" smtClean="0">
                <a:solidFill>
                  <a:srgbClr val="4F81BD"/>
                </a:solidFill>
              </a:rPr>
              <a:t> meson</a:t>
            </a:r>
          </a:p>
          <a:p>
            <a:pPr lvl="1"/>
            <a:r>
              <a:rPr lang="en-US" dirty="0" smtClean="0"/>
              <a:t>systematic BES measurements agree with this picture down to 19.7GeV</a:t>
            </a:r>
          </a:p>
          <a:p>
            <a:pPr marL="169863" indent="-169863"/>
            <a:r>
              <a:rPr lang="en-US" dirty="0" smtClean="0">
                <a:solidFill>
                  <a:srgbClr val="4F81BD"/>
                </a:solidFill>
              </a:rPr>
              <a:t>LMR excess yields scale with lifetime of the emitting system</a:t>
            </a:r>
          </a:p>
          <a:p>
            <a:pPr lvl="1"/>
            <a:r>
              <a:rPr lang="en-US" dirty="0" smtClean="0"/>
              <a:t>search for anomalous increases, suggestive of a critical point in the QCD phase diagram</a:t>
            </a:r>
          </a:p>
          <a:p>
            <a:pPr marL="169863" indent="-169863"/>
            <a:r>
              <a:rPr lang="en-US" dirty="0" err="1" smtClean="0">
                <a:solidFill>
                  <a:srgbClr val="4F81BD"/>
                </a:solidFill>
              </a:rPr>
              <a:t>Quarkonium</a:t>
            </a:r>
            <a:r>
              <a:rPr lang="en-US" dirty="0" smtClean="0">
                <a:solidFill>
                  <a:srgbClr val="4F81BD"/>
                </a:solidFill>
              </a:rPr>
              <a:t> collectivity: J</a:t>
            </a:r>
            <a:r>
              <a:rPr lang="en-US" dirty="0">
                <a:solidFill>
                  <a:srgbClr val="4F81BD"/>
                </a:solidFill>
              </a:rPr>
              <a:t>/</a:t>
            </a:r>
            <a:r>
              <a:rPr lang="en-US" dirty="0" err="1" smtClean="0">
                <a:solidFill>
                  <a:srgbClr val="4F81BD"/>
                </a:solidFill>
              </a:rPr>
              <a:t>ψ</a:t>
            </a:r>
            <a:r>
              <a:rPr lang="en-US" dirty="0" smtClean="0">
                <a:solidFill>
                  <a:srgbClr val="4F81BD"/>
                </a:solidFill>
              </a:rPr>
              <a:t> no strong v</a:t>
            </a:r>
            <a:r>
              <a:rPr lang="en-US" baseline="-25000" dirty="0" smtClean="0">
                <a:solidFill>
                  <a:srgbClr val="4F81BD"/>
                </a:solidFill>
              </a:rPr>
              <a:t>2</a:t>
            </a:r>
            <a:r>
              <a:rPr lang="en-US" dirty="0" smtClean="0">
                <a:solidFill>
                  <a:srgbClr val="4F81BD"/>
                </a:solidFill>
              </a:rPr>
              <a:t> or radial flow</a:t>
            </a:r>
          </a:p>
          <a:p>
            <a:pPr lvl="1"/>
            <a:r>
              <a:rPr lang="en-US" dirty="0" smtClean="0"/>
              <a:t>thermalized charm coalescence not dominant in production</a:t>
            </a:r>
          </a:p>
          <a:p>
            <a:pPr marL="169863" indent="-169863"/>
            <a:r>
              <a:rPr lang="en-US" dirty="0" err="1" smtClean="0">
                <a:solidFill>
                  <a:srgbClr val="4F81BD"/>
                </a:solidFill>
              </a:rPr>
              <a:t>Quarkonium</a:t>
            </a:r>
            <a:r>
              <a:rPr lang="en-US" dirty="0" smtClean="0">
                <a:solidFill>
                  <a:srgbClr val="4F81BD"/>
                </a:solidFill>
              </a:rPr>
              <a:t> hot medium effects: significant suppression of high-</a:t>
            </a:r>
            <a:r>
              <a:rPr lang="en-US" dirty="0" err="1" smtClean="0">
                <a:solidFill>
                  <a:srgbClr val="4F81BD"/>
                </a:solidFill>
              </a:rPr>
              <a:t>pT</a:t>
            </a:r>
            <a:r>
              <a:rPr lang="en-US" dirty="0" smtClean="0">
                <a:solidFill>
                  <a:srgbClr val="4F81BD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J/</a:t>
            </a:r>
            <a:r>
              <a:rPr lang="en-US" dirty="0" err="1" smtClean="0">
                <a:solidFill>
                  <a:srgbClr val="4F81BD"/>
                </a:solidFill>
              </a:rPr>
              <a:t>ψ</a:t>
            </a:r>
            <a:endParaRPr lang="en-US" dirty="0">
              <a:solidFill>
                <a:srgbClr val="4F81BD"/>
              </a:solidFill>
            </a:endParaRPr>
          </a:p>
          <a:p>
            <a:pPr lvl="1"/>
            <a:r>
              <a:rPr lang="en-US" dirty="0" smtClean="0"/>
              <a:t>similar to </a:t>
            </a:r>
            <a:r>
              <a:rPr lang="en-US" dirty="0" err="1">
                <a:latin typeface="Cambria Math"/>
                <a:cs typeface="Cambria Math"/>
              </a:rPr>
              <a:t>Υ</a:t>
            </a:r>
            <a:r>
              <a:rPr lang="en-US" dirty="0"/>
              <a:t>(1S) </a:t>
            </a:r>
            <a:r>
              <a:rPr lang="en-US" dirty="0" smtClean="0"/>
              <a:t>suppression in </a:t>
            </a:r>
            <a:r>
              <a:rPr lang="en-US" dirty="0" err="1" smtClean="0"/>
              <a:t>Au+Au</a:t>
            </a:r>
            <a:endParaRPr lang="en-US" dirty="0" smtClean="0"/>
          </a:p>
          <a:p>
            <a:pPr lvl="1"/>
            <a:r>
              <a:rPr lang="en-US" dirty="0" err="1">
                <a:latin typeface="Cambria Math"/>
                <a:cs typeface="Cambria Math"/>
              </a:rPr>
              <a:t>Υ</a:t>
            </a:r>
            <a:r>
              <a:rPr lang="en-US" dirty="0" smtClean="0"/>
              <a:t>(2S+3S) suppression stronger than </a:t>
            </a:r>
            <a:r>
              <a:rPr lang="en-US" dirty="0" err="1">
                <a:latin typeface="Cambria Math"/>
                <a:cs typeface="Cambria Math"/>
              </a:rPr>
              <a:t>Υ</a:t>
            </a:r>
            <a:r>
              <a:rPr lang="en-US" dirty="0"/>
              <a:t>(1S</a:t>
            </a:r>
            <a:r>
              <a:rPr lang="en-US" dirty="0" smtClean="0"/>
              <a:t>)</a:t>
            </a:r>
          </a:p>
          <a:p>
            <a:pPr marL="169863" indent="-169863"/>
            <a:r>
              <a:rPr lang="en-US" dirty="0" err="1" smtClean="0">
                <a:solidFill>
                  <a:srgbClr val="4F81BD"/>
                </a:solidFill>
              </a:rPr>
              <a:t>Quarkonium</a:t>
            </a:r>
            <a:r>
              <a:rPr lang="en-US" dirty="0" smtClean="0">
                <a:solidFill>
                  <a:srgbClr val="4F81BD"/>
                </a:solidFill>
              </a:rPr>
              <a:t> CNM effects: </a:t>
            </a:r>
            <a:r>
              <a:rPr lang="en-US" dirty="0" err="1" smtClean="0">
                <a:solidFill>
                  <a:srgbClr val="4F81BD"/>
                </a:solidFill>
                <a:latin typeface="Cambria Math"/>
                <a:cs typeface="Cambria Math"/>
              </a:rPr>
              <a:t>Υ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smtClean="0">
                <a:solidFill>
                  <a:srgbClr val="4F81BD"/>
                </a:solidFill>
              </a:rPr>
              <a:t>suppression in </a:t>
            </a:r>
            <a:r>
              <a:rPr lang="en-US" dirty="0" err="1" smtClean="0">
                <a:solidFill>
                  <a:srgbClr val="4F81BD"/>
                </a:solidFill>
              </a:rPr>
              <a:t>d+Au</a:t>
            </a:r>
            <a:r>
              <a:rPr lang="en-US" dirty="0" smtClean="0">
                <a:solidFill>
                  <a:srgbClr val="4F81BD"/>
                </a:solidFill>
              </a:rPr>
              <a:t> not yet understood</a:t>
            </a:r>
            <a:endParaRPr lang="en-US" dirty="0">
              <a:solidFill>
                <a:srgbClr val="4F81BD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800" i="1" dirty="0" smtClean="0"/>
              <a:t>Outlook</a:t>
            </a:r>
            <a:r>
              <a:rPr lang="en-US" dirty="0" smtClean="0"/>
              <a:t>:</a:t>
            </a:r>
          </a:p>
          <a:p>
            <a:pPr marL="509588" indent="-219075"/>
            <a:r>
              <a:rPr lang="en-US" dirty="0" smtClean="0"/>
              <a:t>Two important STAR upgrades: </a:t>
            </a:r>
            <a:r>
              <a:rPr lang="en-US" dirty="0" smtClean="0">
                <a:solidFill>
                  <a:srgbClr val="4F81BD"/>
                </a:solidFill>
              </a:rPr>
              <a:t>Heavy Flavor Tracker</a:t>
            </a:r>
            <a:r>
              <a:rPr lang="en-US" dirty="0" smtClean="0"/>
              <a:t> and</a:t>
            </a:r>
            <a:r>
              <a:rPr lang="en-US" dirty="0" smtClean="0">
                <a:solidFill>
                  <a:srgbClr val="4F81BD"/>
                </a:solidFill>
              </a:rPr>
              <a:t> </a:t>
            </a:r>
            <a:r>
              <a:rPr lang="en-US" dirty="0" err="1" smtClean="0">
                <a:solidFill>
                  <a:srgbClr val="4F81BD"/>
                </a:solidFill>
              </a:rPr>
              <a:t>Muon</a:t>
            </a:r>
            <a:r>
              <a:rPr lang="en-US" dirty="0" smtClean="0">
                <a:solidFill>
                  <a:srgbClr val="4F81BD"/>
                </a:solidFill>
              </a:rPr>
              <a:t> Detector</a:t>
            </a:r>
          </a:p>
          <a:p>
            <a:pPr marL="509588" indent="-219075"/>
            <a:r>
              <a:rPr lang="en-US" dirty="0" smtClean="0"/>
              <a:t>RHIC luminosity has seen a dramatic improvement</a:t>
            </a:r>
          </a:p>
          <a:p>
            <a:pPr marL="509588" indent="-219075"/>
            <a:r>
              <a:rPr lang="en-US" dirty="0" smtClean="0"/>
              <a:t>Both have been in effect since 2014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first part of a large </a:t>
            </a:r>
            <a:r>
              <a:rPr lang="en-US" dirty="0" err="1" smtClean="0">
                <a:solidFill>
                  <a:srgbClr val="4F81BD"/>
                </a:solidFill>
              </a:rPr>
              <a:t>p+p</a:t>
            </a:r>
            <a:r>
              <a:rPr lang="en-US" dirty="0" smtClean="0">
                <a:solidFill>
                  <a:srgbClr val="4F81BD"/>
                </a:solidFill>
              </a:rPr>
              <a:t> (2015) and Au+Au@200GeV data set (2014+2016)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later this month </a:t>
            </a:r>
            <a:r>
              <a:rPr lang="en-US" dirty="0" err="1" smtClean="0">
                <a:solidFill>
                  <a:srgbClr val="4F81BD"/>
                </a:solidFill>
              </a:rPr>
              <a:t>p+A</a:t>
            </a:r>
            <a:endParaRPr lang="en-US" dirty="0" smtClean="0">
              <a:solidFill>
                <a:srgbClr val="4F81BD"/>
              </a:solidFill>
            </a:endParaRPr>
          </a:p>
          <a:p>
            <a:pPr marL="509588" indent="-219075"/>
            <a:r>
              <a:rPr lang="en-US" dirty="0" smtClean="0">
                <a:solidFill>
                  <a:srgbClr val="4F81BD"/>
                </a:solidFill>
              </a:rPr>
              <a:t>BES phase-2 (2019/2020)</a:t>
            </a:r>
            <a:r>
              <a:rPr lang="en-US" dirty="0" smtClean="0"/>
              <a:t>: improve LMR statistics, increase baryon-density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05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79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RHIC: PHENIX </a:t>
            </a:r>
            <a:r>
              <a:rPr lang="en-US" b="1" i="1" dirty="0" smtClean="0"/>
              <a:t>vs.</a:t>
            </a:r>
            <a:r>
              <a:rPr lang="en-US" b="1" dirty="0" smtClean="0"/>
              <a:t> STAR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814004"/>
            <a:ext cx="3559188" cy="566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PHENIX </a:t>
            </a:r>
            <a:r>
              <a:rPr lang="en-US" sz="1800" dirty="0" smtClean="0"/>
              <a:t>– PRC 81 (2010) 034911</a:t>
            </a:r>
            <a:endParaRPr lang="en-US" sz="2400" dirty="0"/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4648199" y="606552"/>
            <a:ext cx="4294717" cy="603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STAR in PHENIX acceptance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 descr="AU_data_cocktail_mass_wratio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1"/>
            <a:ext cx="4016388" cy="40639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0021" y="5334000"/>
            <a:ext cx="8585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Large quantitative differences in the low-mass , low-</a:t>
            </a:r>
            <a:r>
              <a:rPr lang="en-US" sz="2000" dirty="0" err="1" smtClean="0">
                <a:solidFill>
                  <a:srgbClr val="4F81BD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4F81BD"/>
                </a:solidFill>
              </a:rPr>
              <a:t>T</a:t>
            </a:r>
            <a:r>
              <a:rPr lang="en-US" sz="2000" dirty="0" smtClean="0">
                <a:solidFill>
                  <a:srgbClr val="4F81BD"/>
                </a:solidFill>
              </a:rPr>
              <a:t> region remain unresolved</a:t>
            </a:r>
          </a:p>
          <a:p>
            <a:pPr marL="1547813" indent="346075">
              <a:buFont typeface="Wingdings" charset="2"/>
              <a:buChar char="Ø"/>
            </a:pPr>
            <a:r>
              <a:rPr lang="en-US" sz="2000" dirty="0"/>
              <a:t>STAR </a:t>
            </a:r>
            <a:r>
              <a:rPr lang="en-US" sz="2000" dirty="0" smtClean="0"/>
              <a:t>combined </a:t>
            </a:r>
            <a:r>
              <a:rPr lang="en-US" sz="2000" dirty="0"/>
              <a:t>Run 10 and 11 data </a:t>
            </a:r>
            <a:r>
              <a:rPr lang="en-US" sz="2000" dirty="0" smtClean="0"/>
              <a:t>sets</a:t>
            </a:r>
            <a:endParaRPr lang="en-US" sz="2000" dirty="0" smtClean="0">
              <a:solidFill>
                <a:srgbClr val="4F81BD"/>
              </a:solidFill>
            </a:endParaRPr>
          </a:p>
          <a:p>
            <a:r>
              <a:rPr lang="en-US" sz="2000" dirty="0" smtClean="0"/>
              <a:t>Work in progress: </a:t>
            </a:r>
            <a:r>
              <a:rPr lang="en-US" sz="2000" dirty="0"/>
              <a:t>PHENIX HBD analysis Run-10 data, waiting on top </a:t>
            </a:r>
            <a:r>
              <a:rPr lang="en-US" sz="2000" dirty="0" smtClean="0"/>
              <a:t>centrality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t>WWND’15 – Keystone, Colorado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corrYieldmb_phenix_Ful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59" y="1209909"/>
            <a:ext cx="3868881" cy="4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A Phenomenological </a:t>
            </a:r>
            <a:r>
              <a:rPr lang="en-US" u="sng" dirty="0"/>
              <a:t>A</a:t>
            </a:r>
            <a:r>
              <a:rPr lang="en-US" u="sng" dirty="0" smtClean="0"/>
              <a:t>pproach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55" y="682663"/>
            <a:ext cx="5881734" cy="33283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Experiment: Strong evidence </a:t>
            </a:r>
            <a:r>
              <a:rPr lang="en-US" dirty="0" err="1" smtClean="0">
                <a:solidFill>
                  <a:schemeClr val="accent1"/>
                </a:solidFill>
              </a:rPr>
              <a:t>ρ</a:t>
            </a:r>
            <a:r>
              <a:rPr lang="en-US" dirty="0" smtClean="0">
                <a:solidFill>
                  <a:schemeClr val="accent1"/>
                </a:solidFill>
              </a:rPr>
              <a:t> meson “melts” 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Input</a:t>
            </a:r>
          </a:p>
          <a:p>
            <a:pPr lvl="1"/>
            <a:r>
              <a:rPr lang="en-US" dirty="0" smtClean="0"/>
              <a:t>vector SF (</a:t>
            </a:r>
            <a:r>
              <a:rPr lang="en-US" dirty="0" err="1" smtClean="0"/>
              <a:t>ρ</a:t>
            </a:r>
            <a:r>
              <a:rPr lang="en-US" dirty="0" smtClean="0"/>
              <a:t> meson) from phenomenological model, verified against experimental data</a:t>
            </a:r>
          </a:p>
          <a:p>
            <a:pPr lvl="1"/>
            <a:r>
              <a:rPr lang="en-US" dirty="0" smtClean="0"/>
              <a:t>T dependence of the condensate: from </a:t>
            </a:r>
            <a:r>
              <a:rPr lang="en-US" dirty="0"/>
              <a:t>L</a:t>
            </a:r>
            <a:r>
              <a:rPr lang="en-US" dirty="0" smtClean="0"/>
              <a:t>QCD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QCD sum rules</a:t>
            </a:r>
          </a:p>
          <a:p>
            <a:pPr lvl="1"/>
            <a:r>
              <a:rPr lang="en-US" dirty="0" smtClean="0"/>
              <a:t>constrain vector/axial-vector SFs individually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Weinberg sum rules</a:t>
            </a:r>
          </a:p>
          <a:p>
            <a:pPr lvl="1"/>
            <a:r>
              <a:rPr lang="en-US" dirty="0" smtClean="0"/>
              <a:t>difference between vector &amp; axial-vector SFs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Output</a:t>
            </a:r>
            <a:r>
              <a:rPr lang="en-US" dirty="0" smtClean="0"/>
              <a:t>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071" y="606778"/>
            <a:ext cx="3211229" cy="182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3763433"/>
            <a:ext cx="6248195" cy="2622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807" y="6385983"/>
            <a:ext cx="4167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Hohler</a:t>
            </a:r>
            <a:r>
              <a:rPr lang="en-US" dirty="0" smtClean="0"/>
              <a:t>, Rapp –  PLB 731 (2014) 103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5495" y="4427492"/>
            <a:ext cx="28958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But, still need microscopic </a:t>
            </a:r>
            <a:r>
              <a:rPr lang="en-US" sz="2000" dirty="0"/>
              <a:t>calculations of a</a:t>
            </a:r>
            <a:r>
              <a:rPr lang="en-US" sz="2000" baseline="-25000" dirty="0"/>
              <a:t>1</a:t>
            </a:r>
            <a:r>
              <a:rPr lang="en-US" sz="2000" dirty="0"/>
              <a:t>(1260). (</a:t>
            </a:r>
            <a:r>
              <a:rPr lang="en-US" sz="2000" dirty="0" smtClean="0"/>
              <a:t>Massive Yang-Mills)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i="1" dirty="0" smtClean="0">
                <a:solidFill>
                  <a:srgbClr val="4F81BD"/>
                </a:solidFill>
              </a:rPr>
              <a:t>Work in progress …</a:t>
            </a:r>
            <a:endParaRPr lang="en-US" sz="2000" i="1" baseline="-25000" dirty="0">
              <a:solidFill>
                <a:srgbClr val="4F81BD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586416"/>
              </p:ext>
            </p:extLst>
          </p:nvPr>
        </p:nvGraphicFramePr>
        <p:xfrm>
          <a:off x="6064956" y="3244644"/>
          <a:ext cx="2200326" cy="47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Equation" r:id="rId5" imgW="1282700" imgH="279400" progId="Equation.3">
                  <p:embed/>
                </p:oleObj>
              </mc:Choice>
              <mc:Fallback>
                <p:oleObj name="Equation" r:id="rId5" imgW="1282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64956" y="3244644"/>
                        <a:ext cx="2200326" cy="479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397376"/>
              </p:ext>
            </p:extLst>
          </p:nvPr>
        </p:nvGraphicFramePr>
        <p:xfrm>
          <a:off x="5746982" y="2483269"/>
          <a:ext cx="3263112" cy="57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Equation" r:id="rId7" imgW="2222500" imgH="393700" progId="Equation.3">
                  <p:embed/>
                </p:oleObj>
              </mc:Choice>
              <mc:Fallback>
                <p:oleObj name="Equation" r:id="rId7" imgW="2222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46982" y="2483269"/>
                        <a:ext cx="3263112" cy="57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53200" y="4060702"/>
            <a:ext cx="2206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err="1" smtClean="0"/>
              <a:t>Hohler</a:t>
            </a:r>
            <a:r>
              <a:rPr lang="en-US" sz="2200" u="sng" dirty="0" smtClean="0"/>
              <a:t> at TPD’14: </a:t>
            </a:r>
            <a:endParaRPr lang="en-US" sz="2200" u="sng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58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Direct photon measurements</a:t>
            </a:r>
            <a:endParaRPr lang="en-US" u="sng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781736"/>
            <a:ext cx="6209367" cy="50287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Two methods:</a:t>
            </a:r>
          </a:p>
          <a:p>
            <a:pPr marL="574675" lvl="1" indent="-287338"/>
            <a:r>
              <a:rPr lang="en-US" dirty="0" smtClean="0">
                <a:solidFill>
                  <a:srgbClr val="4F81BD"/>
                </a:solidFill>
              </a:rPr>
              <a:t>real photons</a:t>
            </a:r>
            <a:r>
              <a:rPr lang="en-US" dirty="0" smtClean="0"/>
              <a:t>: measure inclusive spectrum and subtract sources such as from hadron decays</a:t>
            </a:r>
          </a:p>
          <a:p>
            <a:pPr marL="801688" lvl="2" indent="-227013"/>
            <a:r>
              <a:rPr lang="en-US" dirty="0" err="1" smtClean="0"/>
              <a:t>e.g</a:t>
            </a:r>
            <a:r>
              <a:rPr lang="en-US" dirty="0" smtClean="0"/>
              <a:t> WA98</a:t>
            </a:r>
          </a:p>
          <a:p>
            <a:pPr marL="801688" lvl="2" indent="-227013"/>
            <a:r>
              <a:rPr lang="en-US" dirty="0" smtClean="0"/>
              <a:t>establish mostly upper limits</a:t>
            </a:r>
          </a:p>
          <a:p>
            <a:pPr marL="574675" lvl="1" indent="-287338"/>
            <a:r>
              <a:rPr lang="en-US" dirty="0" smtClean="0">
                <a:solidFill>
                  <a:srgbClr val="4F81BD"/>
                </a:solidFill>
              </a:rPr>
              <a:t>virtual photons</a:t>
            </a:r>
            <a:r>
              <a:rPr lang="en-US" dirty="0" smtClean="0"/>
              <a:t>: measure </a:t>
            </a:r>
            <a:r>
              <a:rPr lang="en-US" dirty="0" err="1" smtClean="0"/>
              <a:t>dileptons</a:t>
            </a:r>
            <a:r>
              <a:rPr lang="en-US" dirty="0" smtClean="0"/>
              <a:t> and use relation between virtual photon and direct photon</a:t>
            </a:r>
          </a:p>
          <a:p>
            <a:pPr marL="801688" lvl="2" indent="-227013"/>
            <a:r>
              <a:rPr lang="en-US" dirty="0" smtClean="0"/>
              <a:t>PHENIX, based on a method proposed by UA1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Virtual photons:</a:t>
            </a:r>
          </a:p>
          <a:p>
            <a:pPr marL="574675" lvl="1" indent="-287338"/>
            <a:r>
              <a:rPr lang="en-US" dirty="0" smtClean="0">
                <a:solidFill>
                  <a:srgbClr val="4F81BD"/>
                </a:solidFill>
              </a:rPr>
              <a:t>any process that radiates  </a:t>
            </a:r>
            <a:r>
              <a:rPr lang="en-US" dirty="0" err="1" smtClean="0">
                <a:solidFill>
                  <a:srgbClr val="4F81BD"/>
                </a:solidFill>
              </a:rPr>
              <a:t>γ</a:t>
            </a:r>
            <a:r>
              <a:rPr lang="en-US" dirty="0" smtClean="0">
                <a:solidFill>
                  <a:srgbClr val="4F81BD"/>
                </a:solidFill>
              </a:rPr>
              <a:t> will also radiate  </a:t>
            </a:r>
            <a:r>
              <a:rPr lang="en-US" dirty="0" err="1" smtClean="0">
                <a:solidFill>
                  <a:srgbClr val="4F81BD"/>
                </a:solidFill>
              </a:rPr>
              <a:t>γ</a:t>
            </a:r>
            <a:r>
              <a:rPr lang="en-US" dirty="0" smtClean="0">
                <a:solidFill>
                  <a:srgbClr val="4F81BD"/>
                </a:solidFill>
              </a:rPr>
              <a:t>*</a:t>
            </a:r>
          </a:p>
          <a:p>
            <a:pPr marL="574675" lvl="1" indent="-287338"/>
            <a:r>
              <a:rPr lang="en-US" dirty="0" smtClean="0"/>
              <a:t>for M &lt;&lt;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/>
              <a:t>such a </a:t>
            </a:r>
            <a:r>
              <a:rPr lang="en-US" dirty="0" err="1" smtClean="0"/>
              <a:t>γ</a:t>
            </a:r>
            <a:r>
              <a:rPr lang="en-US" dirty="0" smtClean="0"/>
              <a:t>* is “almost real”</a:t>
            </a:r>
          </a:p>
          <a:p>
            <a:pPr marL="574675" lvl="1" indent="-287338"/>
            <a:r>
              <a:rPr lang="en-US" dirty="0"/>
              <a:t>extrapolate </a:t>
            </a:r>
            <a:r>
              <a:rPr lang="en-US" dirty="0" err="1" smtClean="0"/>
              <a:t>γ</a:t>
            </a:r>
            <a:r>
              <a:rPr lang="en-US" dirty="0" smtClean="0"/>
              <a:t>*➝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to M=0 will give the direct-</a:t>
            </a:r>
            <a:r>
              <a:rPr lang="en-US" dirty="0" err="1" smtClean="0"/>
              <a:t>γ</a:t>
            </a:r>
            <a:r>
              <a:rPr lang="en-US" dirty="0" smtClean="0"/>
              <a:t> yields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339" y="606778"/>
            <a:ext cx="2585015" cy="29251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400000">
            <a:off x="7840264" y="1698421"/>
            <a:ext cx="2121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WA98, PRL 85 (2000) 3595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 rot="5400000">
            <a:off x="7653277" y="4838561"/>
            <a:ext cx="2495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/>
              <a:t>PHENIX, </a:t>
            </a:r>
            <a:r>
              <a:rPr lang="en-US" sz="1400" dirty="0"/>
              <a:t>PRL 104 (2010) </a:t>
            </a:r>
            <a:r>
              <a:rPr lang="en-US" sz="1400" dirty="0" smtClean="0"/>
              <a:t>132301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9367" y="3333101"/>
            <a:ext cx="2845765" cy="318954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9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02816" cy="606778"/>
          </a:xfrm>
        </p:spPr>
        <p:txBody>
          <a:bodyPr>
            <a:noAutofit/>
          </a:bodyPr>
          <a:lstStyle/>
          <a:p>
            <a:r>
              <a:rPr lang="en-US" u="sng" dirty="0" smtClean="0"/>
              <a:t>Direct Virtual Photon Invariant Yield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59" y="4370489"/>
            <a:ext cx="8974915" cy="209810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Large uncertainty for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&lt; 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due to lack of </a:t>
            </a:r>
            <a:r>
              <a:rPr lang="en-US" dirty="0" err="1" smtClean="0"/>
              <a:t>η</a:t>
            </a:r>
            <a:r>
              <a:rPr lang="en-US" dirty="0" smtClean="0"/>
              <a:t> measurements</a:t>
            </a:r>
          </a:p>
          <a:p>
            <a:r>
              <a:rPr lang="en-US" dirty="0" smtClean="0"/>
              <a:t>Comparison with PHENIX</a:t>
            </a:r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– consistent with T</a:t>
            </a:r>
            <a:r>
              <a:rPr lang="en-US" baseline="-25000" dirty="0" smtClean="0"/>
              <a:t>AA</a:t>
            </a:r>
            <a:r>
              <a:rPr lang="en-US" dirty="0" smtClean="0"/>
              <a:t>-scaled fit to </a:t>
            </a:r>
            <a:r>
              <a:rPr lang="en-US" dirty="0" err="1" smtClean="0"/>
              <a:t>p+p</a:t>
            </a:r>
            <a:r>
              <a:rPr lang="en-US" dirty="0" smtClean="0"/>
              <a:t> data</a:t>
            </a:r>
          </a:p>
          <a:p>
            <a:pPr lvl="1"/>
            <a:r>
              <a:rPr lang="en-US" dirty="0" smtClean="0"/>
              <a:t>for 1-5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baseline="-25000" dirty="0" smtClean="0"/>
              <a:t>c</a:t>
            </a:r>
            <a:r>
              <a:rPr lang="en-US" dirty="0" smtClean="0"/>
              <a:t> observe excess when compared to this </a:t>
            </a:r>
            <a:r>
              <a:rPr lang="en-US" dirty="0" err="1" smtClean="0"/>
              <a:t>p+p</a:t>
            </a:r>
            <a:r>
              <a:rPr lang="en-US" dirty="0" smtClean="0"/>
              <a:t> reference</a:t>
            </a:r>
          </a:p>
          <a:p>
            <a:r>
              <a:rPr lang="en-US" dirty="0" smtClean="0"/>
              <a:t>Theory calculations consistent within uncertainty</a:t>
            </a:r>
          </a:p>
          <a:p>
            <a:pPr lvl="1"/>
            <a:r>
              <a:rPr lang="en-US" dirty="0" smtClean="0"/>
              <a:t>includes contributions from QGP, </a:t>
            </a:r>
            <a:r>
              <a:rPr lang="en-US" dirty="0" err="1" smtClean="0"/>
              <a:t>ρ</a:t>
            </a:r>
            <a:r>
              <a:rPr lang="en-US" dirty="0" smtClean="0"/>
              <a:t>, meson gas, and primordial production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" y="606778"/>
            <a:ext cx="5237611" cy="3763711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" y="606778"/>
            <a:ext cx="5256784" cy="3777488"/>
          </a:xfrm>
          <a:prstGeom prst="rect">
            <a:avLst/>
          </a:prstGeom>
        </p:spPr>
      </p:pic>
      <p:pic>
        <p:nvPicPr>
          <p:cNvPr id="9" name="内容占位符 11"/>
          <p:cNvPicPr>
            <a:picLocks noGrp="1"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11" y="1076982"/>
            <a:ext cx="4468754" cy="3211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42605" y="580360"/>
            <a:ext cx="180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Huang, TPD’14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94828" y="892316"/>
            <a:ext cx="17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arXiv:1408.2371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88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Dilepton Physics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95494" y="2698776"/>
            <a:ext cx="5048506" cy="370216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High Mass Range (HMR)</a:t>
            </a:r>
          </a:p>
          <a:p>
            <a:pPr marL="914400" lvl="2" indent="0">
              <a:buNone/>
            </a:pPr>
            <a:r>
              <a:rPr lang="en-US" sz="1400" dirty="0" smtClean="0"/>
              <a:t>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ee</a:t>
            </a:r>
            <a:r>
              <a:rPr lang="en-US" sz="1400" dirty="0" smtClean="0"/>
              <a:t> &gt; 3 </a:t>
            </a:r>
            <a:r>
              <a:rPr lang="en-US" sz="1400" dirty="0" err="1" smtClean="0"/>
              <a:t>GeV</a:t>
            </a:r>
            <a:r>
              <a:rPr lang="en-US" sz="1400" dirty="0" smtClean="0"/>
              <a:t>/</a:t>
            </a:r>
            <a:r>
              <a:rPr lang="en-US" sz="1400" i="1" dirty="0" smtClean="0"/>
              <a:t>c</a:t>
            </a:r>
            <a:r>
              <a:rPr lang="en-US" sz="1400" baseline="30000" dirty="0" smtClean="0"/>
              <a:t>2</a:t>
            </a:r>
          </a:p>
          <a:p>
            <a:pPr lvl="1"/>
            <a:r>
              <a:rPr lang="en-US" sz="1600" dirty="0" smtClean="0">
                <a:solidFill>
                  <a:srgbClr val="4F81BD"/>
                </a:solidFill>
              </a:rPr>
              <a:t>primordial emission, </a:t>
            </a:r>
            <a:r>
              <a:rPr lang="en-US" sz="1600" dirty="0" err="1" smtClean="0">
                <a:solidFill>
                  <a:srgbClr val="4F81BD"/>
                </a:solidFill>
              </a:rPr>
              <a:t>Drell</a:t>
            </a:r>
            <a:r>
              <a:rPr lang="en-US" sz="1600" dirty="0" smtClean="0">
                <a:solidFill>
                  <a:srgbClr val="4F81BD"/>
                </a:solidFill>
              </a:rPr>
              <a:t>-Yan</a:t>
            </a:r>
          </a:p>
          <a:p>
            <a:pPr lvl="1"/>
            <a:r>
              <a:rPr lang="en-US" sz="1600" dirty="0" smtClean="0">
                <a:solidFill>
                  <a:srgbClr val="4F81BD"/>
                </a:solidFill>
              </a:rPr>
              <a:t>J/</a:t>
            </a:r>
            <a:r>
              <a:rPr lang="en-US" sz="1600" dirty="0" err="1" smtClean="0">
                <a:solidFill>
                  <a:schemeClr val="accent1"/>
                </a:solidFill>
              </a:rPr>
              <a:t>ψ</a:t>
            </a:r>
            <a:r>
              <a:rPr lang="en-US" sz="1600" dirty="0" smtClean="0">
                <a:solidFill>
                  <a:srgbClr val="4F81BD"/>
                </a:solidFill>
              </a:rPr>
              <a:t> and </a:t>
            </a:r>
            <a:r>
              <a:rPr lang="en-US" sz="1600" dirty="0" err="1" smtClean="0">
                <a:solidFill>
                  <a:srgbClr val="4F81BD"/>
                </a:solidFill>
              </a:rPr>
              <a:t>ϒ</a:t>
            </a:r>
            <a:r>
              <a:rPr lang="en-US" sz="1600" dirty="0" smtClean="0">
                <a:solidFill>
                  <a:srgbClr val="4F81BD"/>
                </a:solidFill>
              </a:rPr>
              <a:t> suppression </a:t>
            </a:r>
          </a:p>
          <a:p>
            <a:r>
              <a:rPr lang="en-US" sz="1800" dirty="0" smtClean="0"/>
              <a:t>Intermediate Mass Range (IMR)</a:t>
            </a:r>
          </a:p>
          <a:p>
            <a:pPr marL="914400" lvl="2" indent="0">
              <a:buNone/>
            </a:pPr>
            <a:r>
              <a:rPr lang="en-US" sz="1400" dirty="0" smtClean="0"/>
              <a:t>1.1 &lt;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ee</a:t>
            </a:r>
            <a:r>
              <a:rPr lang="en-US" sz="1400" dirty="0" smtClean="0"/>
              <a:t>&lt; 3 </a:t>
            </a:r>
            <a:r>
              <a:rPr lang="en-US" sz="1400" dirty="0" err="1" smtClean="0"/>
              <a:t>GeV</a:t>
            </a:r>
            <a:r>
              <a:rPr lang="en-US" sz="1400" dirty="0" smtClean="0"/>
              <a:t>/</a:t>
            </a:r>
            <a:r>
              <a:rPr lang="en-US" sz="1400" i="1" dirty="0" smtClean="0"/>
              <a:t>c</a:t>
            </a:r>
            <a:r>
              <a:rPr lang="en-US" sz="1400" baseline="30000" dirty="0" smtClean="0"/>
              <a:t>2</a:t>
            </a:r>
          </a:p>
          <a:p>
            <a:pPr lvl="1"/>
            <a:r>
              <a:rPr lang="en-US" sz="1600" dirty="0" smtClean="0">
                <a:solidFill>
                  <a:srgbClr val="4F81BD"/>
                </a:solidFill>
              </a:rPr>
              <a:t>QGP thermal radiation</a:t>
            </a:r>
          </a:p>
          <a:p>
            <a:pPr lvl="1"/>
            <a:r>
              <a:rPr lang="en-US" sz="1600" dirty="0" smtClean="0">
                <a:solidFill>
                  <a:srgbClr val="4F81BD"/>
                </a:solidFill>
              </a:rPr>
              <a:t>heavy-flavor modification </a:t>
            </a:r>
          </a:p>
          <a:p>
            <a:r>
              <a:rPr lang="en-US" sz="1800" dirty="0" smtClean="0"/>
              <a:t>Low Mass Range (LMR)</a:t>
            </a:r>
          </a:p>
          <a:p>
            <a:pPr marL="914400" lvl="2" indent="0">
              <a:buNone/>
            </a:pPr>
            <a:r>
              <a:rPr lang="en-US" sz="1400" dirty="0" smtClean="0"/>
              <a:t>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ee</a:t>
            </a:r>
            <a:r>
              <a:rPr lang="en-US" sz="1400" dirty="0" smtClean="0"/>
              <a:t>&lt; 1.1 </a:t>
            </a:r>
            <a:r>
              <a:rPr lang="en-US" sz="1400" dirty="0" err="1" smtClean="0"/>
              <a:t>GeV</a:t>
            </a:r>
            <a:r>
              <a:rPr lang="en-US" sz="1400" dirty="0" smtClean="0"/>
              <a:t>/</a:t>
            </a:r>
            <a:r>
              <a:rPr lang="en-US" sz="1400" i="1" dirty="0" smtClean="0"/>
              <a:t>c</a:t>
            </a:r>
            <a:r>
              <a:rPr lang="en-US" sz="1400" baseline="30000" dirty="0" smtClean="0"/>
              <a:t>2</a:t>
            </a:r>
          </a:p>
          <a:p>
            <a:pPr lvl="1"/>
            <a:r>
              <a:rPr lang="en-US" sz="1600" dirty="0" smtClean="0">
                <a:solidFill>
                  <a:srgbClr val="4F81BD"/>
                </a:solidFill>
              </a:rPr>
              <a:t>in-medium modification of vector mesons</a:t>
            </a:r>
          </a:p>
          <a:p>
            <a:pPr lvl="1"/>
            <a:r>
              <a:rPr lang="en-US" sz="1600" dirty="0" smtClean="0">
                <a:solidFill>
                  <a:srgbClr val="4F81BD"/>
                </a:solidFill>
              </a:rPr>
              <a:t>system lifetime </a:t>
            </a:r>
            <a:r>
              <a:rPr lang="en-US" sz="1600" dirty="0" smtClean="0">
                <a:solidFill>
                  <a:srgbClr val="4F81BD"/>
                </a:solidFill>
              </a:rPr>
              <a:t>measurement</a:t>
            </a:r>
          </a:p>
          <a:p>
            <a:endParaRPr lang="en-US" sz="18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99926" y="1113460"/>
            <a:ext cx="4814565" cy="1530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 err="1"/>
              <a:t>D</a:t>
            </a:r>
            <a:r>
              <a:rPr lang="en-US" sz="2000" u="sng" dirty="0" err="1" smtClean="0"/>
              <a:t>ileptons</a:t>
            </a:r>
            <a:r>
              <a:rPr lang="en-US" sz="2000" u="sng" dirty="0" smtClean="0"/>
              <a:t> are excellent penetrating probes</a:t>
            </a:r>
          </a:p>
          <a:p>
            <a:pPr lvl="1"/>
            <a:r>
              <a:rPr lang="en-US" sz="1600" dirty="0" smtClean="0"/>
              <a:t>very low cross-section with QCD medium</a:t>
            </a:r>
          </a:p>
          <a:p>
            <a:pPr lvl="1"/>
            <a:r>
              <a:rPr lang="en-US" sz="1600" dirty="0" smtClean="0"/>
              <a:t>created throughout evolution of system</a:t>
            </a:r>
          </a:p>
          <a:p>
            <a:endParaRPr lang="en-US" sz="2000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3" r="8313"/>
          <a:stretch>
            <a:fillRect/>
          </a:stretch>
        </p:blipFill>
        <p:spPr>
          <a:xfrm>
            <a:off x="330954" y="2432351"/>
            <a:ext cx="3607227" cy="404253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39445" y="661258"/>
            <a:ext cx="4339289" cy="1973654"/>
            <a:chOff x="4639445" y="661258"/>
            <a:chExt cx="4339289" cy="1973654"/>
          </a:xfrm>
        </p:grpSpPr>
        <p:pic>
          <p:nvPicPr>
            <p:cNvPr id="17" name="Picture 16" descr="Untitled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445" y="661258"/>
              <a:ext cx="4339289" cy="1973654"/>
            </a:xfrm>
            <a:prstGeom prst="rect">
              <a:avLst/>
            </a:prstGeom>
          </p:spPr>
        </p:pic>
        <p:sp useBgFill="1">
          <p:nvSpPr>
            <p:cNvPr id="18" name="Rectangle 17"/>
            <p:cNvSpPr/>
            <p:nvPr/>
          </p:nvSpPr>
          <p:spPr>
            <a:xfrm>
              <a:off x="5453781" y="730708"/>
              <a:ext cx="2800826" cy="20877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6637" y="2322634"/>
            <a:ext cx="3534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Rapp &amp;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Wambach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Adv.Nucl.Phys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. 25 (2000) 1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78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Recent Measurements from STAR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994" y="683355"/>
            <a:ext cx="5387432" cy="854424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4F81BD"/>
                </a:solidFill>
              </a:rPr>
              <a:t>Using similar method as PHENIX</a:t>
            </a:r>
          </a:p>
          <a:p>
            <a:pPr marL="1371600" lvl="3" indent="0" algn="r">
              <a:buNone/>
            </a:pPr>
            <a:r>
              <a:rPr lang="en-US" sz="1600" dirty="0" smtClean="0"/>
              <a:t>PRC 81 (1020) 034911</a:t>
            </a:r>
          </a:p>
          <a:p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957" y="1449912"/>
            <a:ext cx="3739460" cy="60376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8668" y="388513"/>
            <a:ext cx="3624106" cy="6060899"/>
            <a:chOff x="168668" y="388513"/>
            <a:chExt cx="3624106" cy="6060899"/>
          </a:xfrm>
        </p:grpSpPr>
        <p:pic>
          <p:nvPicPr>
            <p:cNvPr id="7" name="内容占位符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8668" y="388513"/>
              <a:ext cx="3624106" cy="4264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73882" y="5864636"/>
              <a:ext cx="307748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p</a:t>
              </a:r>
              <a:r>
                <a:rPr lang="en-US" sz="1600" baseline="-25000" dirty="0" err="1" smtClean="0"/>
                <a:t>T</a:t>
              </a:r>
              <a:r>
                <a:rPr lang="en-US" sz="1600" dirty="0" smtClean="0"/>
                <a:t>&lt;5 </a:t>
              </a:r>
              <a:r>
                <a:rPr lang="en-US" sz="1600" dirty="0" err="1" smtClean="0"/>
                <a:t>GeV</a:t>
              </a:r>
              <a:r>
                <a:rPr lang="en-US" sz="1600" dirty="0" smtClean="0"/>
                <a:t>/c – Run10+11 (</a:t>
              </a:r>
              <a:r>
                <a:rPr lang="en-US" sz="1600" dirty="0" err="1" smtClean="0"/>
                <a:t>MinBias</a:t>
              </a:r>
              <a:r>
                <a:rPr lang="en-US" sz="1600" dirty="0"/>
                <a:t>)</a:t>
              </a:r>
              <a:endParaRPr lang="en-US" sz="1600" dirty="0" smtClean="0"/>
            </a:p>
            <a:p>
              <a:r>
                <a:rPr lang="en-US" sz="1600" dirty="0" smtClean="0"/>
                <a:t>5&lt;</a:t>
              </a:r>
              <a:r>
                <a:rPr lang="en-US" sz="1600" dirty="0" err="1" smtClean="0"/>
                <a:t>p</a:t>
              </a:r>
              <a:r>
                <a:rPr lang="en-US" sz="1600" baseline="-25000" dirty="0" err="1" smtClean="0"/>
                <a:t>T</a:t>
              </a:r>
              <a:r>
                <a:rPr lang="en-US" sz="1600" dirty="0" smtClean="0"/>
                <a:t>&lt;10GeV/c – Run11 (EMC trig)</a:t>
              </a:r>
              <a:endParaRPr lang="en-US" sz="1600" dirty="0"/>
            </a:p>
          </p:txBody>
        </p:sp>
        <p:pic>
          <p:nvPicPr>
            <p:cNvPr id="11" name="图片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40"/>
            <a:stretch/>
          </p:blipFill>
          <p:spPr>
            <a:xfrm>
              <a:off x="1724571" y="4504598"/>
              <a:ext cx="1734752" cy="1574669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65"/>
            <a:stretch/>
          </p:blipFill>
          <p:spPr>
            <a:xfrm>
              <a:off x="168668" y="4044059"/>
              <a:ext cx="1734752" cy="1833038"/>
            </a:xfrm>
            <a:prstGeom prst="rect">
              <a:avLst/>
            </a:prstGeom>
          </p:spPr>
        </p:pic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37034"/>
              </p:ext>
            </p:extLst>
          </p:nvPr>
        </p:nvGraphicFramePr>
        <p:xfrm>
          <a:off x="4284663" y="2054225"/>
          <a:ext cx="41148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Equation" r:id="rId6" imgW="2882900" imgH="482600" progId="Equation.3">
                  <p:embed/>
                </p:oleObj>
              </mc:Choice>
              <mc:Fallback>
                <p:oleObj name="Equation" r:id="rId6" imgW="2882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4663" y="2054225"/>
                        <a:ext cx="4114800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70994" y="2765044"/>
            <a:ext cx="5139392" cy="3956430"/>
            <a:chOff x="3670994" y="2765044"/>
            <a:chExt cx="5139392" cy="3956430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3670994" y="2765044"/>
              <a:ext cx="5139392" cy="4665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4F81BD"/>
                  </a:solidFill>
                </a:rPr>
                <a:t>a</a:t>
              </a:r>
              <a:r>
                <a:rPr lang="en-US" sz="2800" dirty="0" smtClean="0">
                  <a:solidFill>
                    <a:srgbClr val="4F81BD"/>
                  </a:solidFill>
                </a:rPr>
                <a:t>pply 2-component fit</a:t>
              </a:r>
            </a:p>
            <a:p>
              <a:endParaRPr lang="en-US" sz="2800" dirty="0"/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7836503"/>
                </p:ext>
              </p:extLst>
            </p:nvPr>
          </p:nvGraphicFramePr>
          <p:xfrm>
            <a:off x="4331893" y="3372163"/>
            <a:ext cx="3198812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" name="Equation" r:id="rId8" imgW="1892300" imgH="215900" progId="Equation.3">
                    <p:embed/>
                  </p:oleObj>
                </mc:Choice>
                <mc:Fallback>
                  <p:oleObj name="Equation" r:id="rId8" imgW="1892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331893" y="3372163"/>
                          <a:ext cx="3198812" cy="365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" name="Group 16"/>
            <p:cNvGrpSpPr/>
            <p:nvPr/>
          </p:nvGrpSpPr>
          <p:grpSpPr>
            <a:xfrm>
              <a:off x="4242500" y="3737287"/>
              <a:ext cx="4212706" cy="2984187"/>
              <a:chOff x="4242500" y="3737287"/>
              <a:chExt cx="4212706" cy="2984187"/>
            </a:xfrm>
          </p:grpSpPr>
          <p:pic>
            <p:nvPicPr>
              <p:cNvPr id="15" name="内容占位符 10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42500" y="3737287"/>
                <a:ext cx="4152820" cy="2984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 rot="5400000">
                <a:off x="7606162" y="4664262"/>
                <a:ext cx="1390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C. Yang – QM’14</a:t>
                </a: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224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/>
              <a:t>J/</a:t>
            </a:r>
            <a:r>
              <a:rPr lang="el-GR" u="sng" dirty="0"/>
              <a:t>ψ</a:t>
            </a:r>
            <a:r>
              <a:rPr lang="en-US" u="sng" dirty="0" smtClean="0"/>
              <a:t> Spectra in </a:t>
            </a:r>
            <a:r>
              <a:rPr lang="en-US" u="sng" dirty="0" err="1" smtClean="0"/>
              <a:t>p+p</a:t>
            </a:r>
            <a:r>
              <a:rPr lang="en-US" u="sng" dirty="0" smtClean="0"/>
              <a:t> at 200GeV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9234"/>
            <a:ext cx="4134645" cy="5026929"/>
          </a:xfrm>
        </p:spPr>
        <p:txBody>
          <a:bodyPr/>
          <a:lstStyle/>
          <a:p>
            <a:r>
              <a:rPr lang="en-US" dirty="0" err="1" smtClean="0"/>
              <a:t>pT</a:t>
            </a:r>
            <a:r>
              <a:rPr lang="en-US" dirty="0" smtClean="0"/>
              <a:t> range in </a:t>
            </a:r>
            <a:r>
              <a:rPr lang="en-US" dirty="0" err="1" smtClean="0"/>
              <a:t>p+p</a:t>
            </a:r>
            <a:r>
              <a:rPr lang="en-US" dirty="0" smtClean="0"/>
              <a:t> extended to 14GeV/c</a:t>
            </a:r>
          </a:p>
          <a:p>
            <a:pPr lvl="1"/>
            <a:r>
              <a:rPr lang="en-US" dirty="0" smtClean="0"/>
              <a:t>Good agreement with PHENIX</a:t>
            </a:r>
          </a:p>
          <a:p>
            <a:r>
              <a:rPr lang="en-US" dirty="0" smtClean="0"/>
              <a:t>Model Comparison</a:t>
            </a:r>
          </a:p>
          <a:p>
            <a:pPr lvl="1"/>
            <a:r>
              <a:rPr lang="en-US" dirty="0" smtClean="0"/>
              <a:t>prompt NLO CS+CO describes data </a:t>
            </a:r>
            <a:r>
              <a:rPr lang="en-US" dirty="0" err="1" smtClean="0"/>
              <a:t>pT</a:t>
            </a:r>
            <a:r>
              <a:rPr lang="en-US" dirty="0" smtClean="0"/>
              <a:t>&gt;4GeV/c</a:t>
            </a:r>
          </a:p>
          <a:p>
            <a:pPr lvl="1"/>
            <a:r>
              <a:rPr lang="en-US" dirty="0" smtClean="0"/>
              <a:t>direct NNLO*CS misses high-</a:t>
            </a:r>
            <a:r>
              <a:rPr lang="en-US" dirty="0" err="1" smtClean="0"/>
              <a:t>pT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3390" y="772787"/>
            <a:ext cx="4198614" cy="449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1845" y="5105664"/>
            <a:ext cx="4191000" cy="12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02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U+U: higher energy densities</a:t>
            </a:r>
            <a:endParaRPr lang="en-US" u="sng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0118" y="3993819"/>
            <a:ext cx="3922163" cy="2664596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11462" y="733137"/>
            <a:ext cx="4878674" cy="2017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RHIC Run-12: √</a:t>
            </a:r>
            <a:r>
              <a:rPr lang="en-US" sz="2200" dirty="0" err="1"/>
              <a:t>s</a:t>
            </a:r>
            <a:r>
              <a:rPr lang="en-US" sz="2200" baseline="-25000" dirty="0" err="1"/>
              <a:t>NN</a:t>
            </a:r>
            <a:r>
              <a:rPr lang="en-US" sz="2200" dirty="0"/>
              <a:t>=193 </a:t>
            </a:r>
            <a:r>
              <a:rPr lang="en-US" sz="2200" dirty="0" err="1" smtClean="0"/>
              <a:t>GeV</a:t>
            </a:r>
            <a:r>
              <a:rPr lang="en-US" sz="2200" dirty="0" smtClean="0"/>
              <a:t> U+U data</a:t>
            </a:r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Reach </a:t>
            </a:r>
            <a:r>
              <a:rPr lang="en-US" sz="2000" dirty="0">
                <a:solidFill>
                  <a:schemeClr val="tx1"/>
                </a:solidFill>
              </a:rPr>
              <a:t>higher </a:t>
            </a:r>
            <a:r>
              <a:rPr lang="en-US" sz="2000" dirty="0" err="1">
                <a:solidFill>
                  <a:schemeClr val="tx1"/>
                </a:solidFill>
              </a:rPr>
              <a:t>N</a:t>
            </a:r>
            <a:r>
              <a:rPr lang="en-US" sz="2000" baseline="-25000" dirty="0" err="1">
                <a:solidFill>
                  <a:schemeClr val="tx1"/>
                </a:solidFill>
              </a:rPr>
              <a:t>part</a:t>
            </a:r>
            <a:r>
              <a:rPr lang="en-US" sz="2000" dirty="0">
                <a:solidFill>
                  <a:schemeClr val="tx1"/>
                </a:solidFill>
              </a:rPr>
              <a:t> than in </a:t>
            </a:r>
            <a:r>
              <a:rPr lang="en-US" sz="2000" dirty="0" err="1">
                <a:solidFill>
                  <a:schemeClr val="tx1"/>
                </a:solidFill>
              </a:rPr>
              <a:t>Au+</a:t>
            </a:r>
            <a:r>
              <a:rPr lang="en-US" sz="2000" dirty="0" err="1" smtClean="0">
                <a:solidFill>
                  <a:schemeClr val="tx1"/>
                </a:solidFill>
              </a:rPr>
              <a:t>Au</a:t>
            </a:r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Provide </a:t>
            </a:r>
            <a:r>
              <a:rPr lang="en-US" sz="2000" dirty="0">
                <a:solidFill>
                  <a:schemeClr val="tx1"/>
                </a:solidFill>
              </a:rPr>
              <a:t>higher energy </a:t>
            </a:r>
            <a:r>
              <a:rPr lang="en-US" sz="2000" dirty="0" smtClean="0">
                <a:solidFill>
                  <a:schemeClr val="tx1"/>
                </a:solidFill>
              </a:rPr>
              <a:t>density at same centralities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6675" y="733137"/>
            <a:ext cx="1967003" cy="30220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1605" y="2872521"/>
            <a:ext cx="3886200" cy="2778539"/>
            <a:chOff x="4411580" y="730581"/>
            <a:chExt cx="3886200" cy="27785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11580" y="730581"/>
              <a:ext cx="3886200" cy="277853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74823" y="912911"/>
              <a:ext cx="1434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STAR preliminary</a:t>
              </a:r>
              <a:endParaRPr lang="en-US" sz="1400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354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The STAR Experiment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31" y="4417322"/>
            <a:ext cx="3201382" cy="209102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STAR detectors in these analyses</a:t>
            </a:r>
          </a:p>
          <a:p>
            <a:pPr marL="514350" lvl="1" indent="-233363"/>
            <a:r>
              <a:rPr lang="en-US" dirty="0" smtClean="0"/>
              <a:t>Time Projection Chamber</a:t>
            </a:r>
          </a:p>
          <a:p>
            <a:pPr marL="514350" lvl="1" indent="-233363"/>
            <a:r>
              <a:rPr lang="en-US" dirty="0" smtClean="0"/>
              <a:t>Time-of-Flight detector</a:t>
            </a:r>
          </a:p>
          <a:p>
            <a:pPr marL="514350" lvl="1" indent="-233363"/>
            <a:r>
              <a:rPr lang="en-US" dirty="0" smtClean="0"/>
              <a:t>Barrel EM Calorimeter</a:t>
            </a:r>
          </a:p>
          <a:p>
            <a:pPr marL="514350" lvl="1" indent="-233363"/>
            <a:r>
              <a:rPr lang="en-US" dirty="0" smtClean="0"/>
              <a:t>Vertex Position Detector</a:t>
            </a:r>
            <a:endParaRPr lang="en-US" dirty="0"/>
          </a:p>
        </p:txBody>
      </p:sp>
      <p:sp>
        <p:nvSpPr>
          <p:cNvPr id="88" name="Content Placeholder 87"/>
          <p:cNvSpPr>
            <a:spLocks noGrp="1"/>
          </p:cNvSpPr>
          <p:nvPr>
            <p:ph sz="half" idx="2"/>
          </p:nvPr>
        </p:nvSpPr>
        <p:spPr>
          <a:xfrm>
            <a:off x="4304198" y="1318520"/>
            <a:ext cx="4762497" cy="28301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Large and uniform acceptance at mid-rapidity</a:t>
            </a:r>
          </a:p>
          <a:p>
            <a:pPr marL="457200" lvl="1" indent="0">
              <a:buNone/>
            </a:pPr>
            <a:r>
              <a:rPr lang="en-US" dirty="0" smtClean="0"/>
              <a:t>	|</a:t>
            </a:r>
            <a:r>
              <a:rPr lang="en-US" dirty="0" err="1" smtClean="0"/>
              <a:t>η</a:t>
            </a:r>
            <a:r>
              <a:rPr lang="en-US" dirty="0" smtClean="0"/>
              <a:t>|&lt; 1  and 0&lt; </a:t>
            </a:r>
            <a:r>
              <a:rPr lang="en-US" dirty="0" err="1" smtClean="0"/>
              <a:t>φ</a:t>
            </a:r>
            <a:r>
              <a:rPr lang="en-US" dirty="0" smtClean="0"/>
              <a:t>&lt; 2π</a:t>
            </a:r>
          </a:p>
          <a:p>
            <a:r>
              <a:rPr lang="en-US" dirty="0" smtClean="0"/>
              <a:t>Excellent particle identification</a:t>
            </a:r>
          </a:p>
          <a:p>
            <a:r>
              <a:rPr lang="en-US" dirty="0" smtClean="0"/>
              <a:t>Fast data acquisition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Recent upgrades targeted at heavy-flavor measurements</a:t>
            </a:r>
          </a:p>
          <a:p>
            <a:pPr lvl="1"/>
            <a:r>
              <a:rPr lang="en-US" dirty="0" smtClean="0"/>
              <a:t>improve tracking (Heavy Flavor Tracker)</a:t>
            </a:r>
          </a:p>
          <a:p>
            <a:pPr lvl="1"/>
            <a:r>
              <a:rPr lang="en-US" dirty="0" smtClean="0"/>
              <a:t>improve </a:t>
            </a:r>
            <a:r>
              <a:rPr lang="en-US" dirty="0" err="1" smtClean="0"/>
              <a:t>muon</a:t>
            </a:r>
            <a:r>
              <a:rPr lang="en-US" dirty="0" smtClean="0"/>
              <a:t> PID (Muon Telescope Det.)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GHP 2015 - Baltimore MD</a:t>
            </a:r>
            <a:endParaRPr lang="en-US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University)</a:t>
            </a:r>
            <a:endParaRPr lang="en-US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1" y="979196"/>
            <a:ext cx="4186891" cy="314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886" y="4128210"/>
            <a:ext cx="2246626" cy="153716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303" y="4338010"/>
            <a:ext cx="2251499" cy="148808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766" y="4658290"/>
            <a:ext cx="2326324" cy="1585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1913" y="564142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</a:t>
            </a:r>
            <a:r>
              <a:rPr lang="en-US" dirty="0" smtClean="0"/>
              <a:t>/dx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63078" y="5802352"/>
            <a:ext cx="51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1/β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8957" y="6171684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E/p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6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584"/>
            <a:ext cx="7550206" cy="614136"/>
          </a:xfrm>
        </p:spPr>
        <p:txBody>
          <a:bodyPr>
            <a:noAutofit/>
          </a:bodyPr>
          <a:lstStyle/>
          <a:p>
            <a:r>
              <a:rPr lang="en-US" sz="3400" u="sng" dirty="0" smtClean="0"/>
              <a:t>LMR/IMR: What did we learn from SPS?</a:t>
            </a:r>
            <a:endParaRPr lang="en-US" sz="3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851" y="4937843"/>
            <a:ext cx="4038600" cy="119824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Precise </a:t>
            </a:r>
            <a:r>
              <a:rPr lang="en-US" dirty="0" err="1" smtClean="0">
                <a:solidFill>
                  <a:schemeClr val="accent1"/>
                </a:solidFill>
              </a:rPr>
              <a:t>dimuon</a:t>
            </a:r>
            <a:r>
              <a:rPr lang="en-US" dirty="0" smtClean="0">
                <a:solidFill>
                  <a:schemeClr val="accent1"/>
                </a:solidFill>
              </a:rPr>
              <a:t> mass spectrum </a:t>
            </a:r>
          </a:p>
          <a:p>
            <a:r>
              <a:rPr lang="en-US" dirty="0" smtClean="0"/>
              <a:t>favors </a:t>
            </a:r>
            <a:r>
              <a:rPr lang="en-US" dirty="0" err="1" smtClean="0"/>
              <a:t>ρ</a:t>
            </a:r>
            <a:r>
              <a:rPr lang="en-US" dirty="0" smtClean="0"/>
              <a:t> broadening through interactions with hadronic medium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0450" y="4970500"/>
            <a:ext cx="4838211" cy="11556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Inverse slope parameter from </a:t>
            </a:r>
            <a:r>
              <a:rPr lang="en-US" dirty="0" err="1" smtClean="0">
                <a:solidFill>
                  <a:srgbClr val="4F81BD"/>
                </a:solidFill>
              </a:rPr>
              <a:t>m</a:t>
            </a:r>
            <a:r>
              <a:rPr lang="en-US" baseline="-25000" dirty="0" err="1" smtClean="0">
                <a:solidFill>
                  <a:srgbClr val="4F81BD"/>
                </a:solidFill>
              </a:rPr>
              <a:t>T</a:t>
            </a:r>
            <a:r>
              <a:rPr lang="en-US" dirty="0" smtClean="0">
                <a:solidFill>
                  <a:srgbClr val="4F81BD"/>
                </a:solidFill>
              </a:rPr>
              <a:t> distributions</a:t>
            </a:r>
          </a:p>
          <a:p>
            <a:r>
              <a:rPr lang="en-US" dirty="0" smtClean="0"/>
              <a:t>IMR: no indication of mass dependence</a:t>
            </a:r>
          </a:p>
          <a:p>
            <a:r>
              <a:rPr lang="en-US" dirty="0" smtClean="0"/>
              <a:t>indicative of thermal radiation from </a:t>
            </a:r>
            <a:r>
              <a:rPr lang="en-US" dirty="0" err="1" smtClean="0"/>
              <a:t>partonic</a:t>
            </a:r>
            <a:r>
              <a:rPr lang="en-US" dirty="0" smtClean="0"/>
              <a:t> medium, T</a:t>
            </a:r>
            <a:r>
              <a:rPr lang="en-US" dirty="0"/>
              <a:t>=</a:t>
            </a:r>
            <a:r>
              <a:rPr lang="en-US" dirty="0" smtClean="0"/>
              <a:t>205 ± 12 MeV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4212" y="988641"/>
            <a:ext cx="3666010" cy="3769939"/>
            <a:chOff x="4720195" y="988641"/>
            <a:chExt cx="3666010" cy="3769939"/>
          </a:xfrm>
        </p:grpSpPr>
        <p:sp>
          <p:nvSpPr>
            <p:cNvPr id="11" name="TextBox 10"/>
            <p:cNvSpPr txBox="1"/>
            <p:nvPr/>
          </p:nvSpPr>
          <p:spPr>
            <a:xfrm>
              <a:off x="5501269" y="988641"/>
              <a:ext cx="2103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F81BD"/>
                  </a:solidFill>
                </a:rPr>
                <a:t>PRL 100 (2008) 022302</a:t>
              </a:r>
            </a:p>
          </p:txBody>
        </p:sp>
        <p:pic>
          <p:nvPicPr>
            <p:cNvPr id="12" name="Picture 11" descr="medium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195" y="1327195"/>
              <a:ext cx="3666010" cy="343138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32820" y="988641"/>
            <a:ext cx="3650306" cy="3785272"/>
            <a:chOff x="332820" y="988641"/>
            <a:chExt cx="3650306" cy="3785272"/>
          </a:xfrm>
        </p:grpSpPr>
        <p:pic>
          <p:nvPicPr>
            <p:cNvPr id="8" name="Picture 7" descr="fig2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820" y="1241968"/>
              <a:ext cx="3496419" cy="35319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5400000">
              <a:off x="3024552" y="3353336"/>
              <a:ext cx="1609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EPJ C61 (2009) 711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31868" y="988641"/>
              <a:ext cx="19998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4F81BD"/>
                  </a:solidFill>
                </a:rPr>
                <a:t>PRL </a:t>
              </a:r>
              <a:r>
                <a:rPr lang="en-US" sz="1600" b="1" dirty="0">
                  <a:solidFill>
                    <a:srgbClr val="4F81BD"/>
                  </a:solidFill>
                </a:rPr>
                <a:t>96 (2006) 162302</a:t>
              </a:r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2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What to expect at RHIC?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394" y="852168"/>
            <a:ext cx="4579856" cy="26224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4F81BD"/>
                </a:solidFill>
              </a:rPr>
              <a:t>Opportunities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expect significant increase of </a:t>
            </a:r>
            <a:r>
              <a:rPr lang="en-US" dirty="0" err="1" smtClean="0"/>
              <a:t>partonic</a:t>
            </a:r>
            <a:r>
              <a:rPr lang="en-US" dirty="0" smtClean="0"/>
              <a:t> source contribution</a:t>
            </a:r>
          </a:p>
          <a:p>
            <a:r>
              <a:rPr lang="en-US" dirty="0" smtClean="0"/>
              <a:t>Beam Energy Scan provides unique opportunities to</a:t>
            </a:r>
          </a:p>
          <a:p>
            <a:pPr lvl="1"/>
            <a:r>
              <a:rPr lang="en-US" dirty="0" smtClean="0"/>
              <a:t>systematically study in-medium </a:t>
            </a:r>
            <a:r>
              <a:rPr lang="en-US" dirty="0" err="1" smtClean="0"/>
              <a:t>ρ</a:t>
            </a:r>
            <a:r>
              <a:rPr lang="en-US" dirty="0" smtClean="0"/>
              <a:t> broadening</a:t>
            </a:r>
          </a:p>
          <a:p>
            <a:pPr lvl="1"/>
            <a:r>
              <a:rPr lang="en-US" dirty="0" smtClean="0"/>
              <a:t>on-set of QGP thermal radiation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3729" y="3750595"/>
            <a:ext cx="5120271" cy="28482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4F81BD"/>
                </a:solidFill>
              </a:rPr>
              <a:t>Challenges</a:t>
            </a:r>
            <a:r>
              <a:rPr lang="en-US" dirty="0" smtClean="0">
                <a:solidFill>
                  <a:srgbClr val="4F81BD"/>
                </a:solidFill>
              </a:rPr>
              <a:t>:</a:t>
            </a:r>
          </a:p>
          <a:p>
            <a:r>
              <a:rPr lang="en-US" dirty="0" smtClean="0"/>
              <a:t>increased particle multiplicities at higher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  lead to significant increase in combinatorial backgrounds</a:t>
            </a:r>
          </a:p>
          <a:p>
            <a:r>
              <a:rPr lang="en-US" dirty="0" smtClean="0"/>
              <a:t>STAR at 200 </a:t>
            </a:r>
            <a:r>
              <a:rPr lang="en-US" dirty="0" err="1" smtClean="0"/>
              <a:t>GeV</a:t>
            </a:r>
            <a:r>
              <a:rPr lang="en-US" dirty="0" smtClean="0"/>
              <a:t>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~ 0.5GeV/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err="1" smtClean="0"/>
              <a:t>p+p</a:t>
            </a:r>
            <a:r>
              <a:rPr lang="en-US" dirty="0" smtClean="0"/>
              <a:t>:   S/B ~1/10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: S/B  ~1/250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19" descr="slope_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12" y="735526"/>
            <a:ext cx="4204647" cy="301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b.g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39" r="7924"/>
          <a:stretch/>
        </p:blipFill>
        <p:spPr bwMode="auto">
          <a:xfrm>
            <a:off x="214394" y="3487918"/>
            <a:ext cx="3809335" cy="30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6835463" cy="686165"/>
          </a:xfrm>
        </p:spPr>
        <p:txBody>
          <a:bodyPr>
            <a:noAutofit/>
          </a:bodyPr>
          <a:lstStyle/>
          <a:p>
            <a:r>
              <a:rPr lang="en-US" u="sng" dirty="0" smtClean="0"/>
              <a:t>Production in </a:t>
            </a:r>
            <a:r>
              <a:rPr lang="en-US" u="sng" dirty="0" err="1" smtClean="0"/>
              <a:t>Au+Au</a:t>
            </a:r>
            <a:r>
              <a:rPr lang="en-US" u="sng" dirty="0" smtClean="0"/>
              <a:t> at</a:t>
            </a:r>
            <a:r>
              <a:rPr lang="en-US" u="sng" dirty="0"/>
              <a:t> </a:t>
            </a:r>
            <a:r>
              <a:rPr lang="en-US" u="sng" dirty="0" smtClean="0"/>
              <a:t>200 </a:t>
            </a:r>
            <a:r>
              <a:rPr lang="en-US" u="sng" dirty="0" err="1" smtClean="0"/>
              <a:t>GeV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77239" y="1000826"/>
            <a:ext cx="4266761" cy="2386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 smtClean="0"/>
              <a:t>Low Mass Range</a:t>
            </a:r>
            <a:r>
              <a:rPr lang="en-US" sz="2400" dirty="0" smtClean="0"/>
              <a:t>:</a:t>
            </a:r>
          </a:p>
          <a:p>
            <a:pPr>
              <a:buFont typeface="Wingdings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enhancement</a:t>
            </a:r>
          </a:p>
          <a:p>
            <a:pPr marL="400050" lvl="1" indent="-166688">
              <a:buNone/>
            </a:pPr>
            <a:r>
              <a:rPr lang="en-US" sz="1800" dirty="0" smtClean="0"/>
              <a:t>when compared to cocktail (w/o </a:t>
            </a:r>
            <a:r>
              <a:rPr lang="el-GR" sz="1800" dirty="0" smtClean="0"/>
              <a:t>ρ</a:t>
            </a:r>
            <a:r>
              <a:rPr lang="en-US" sz="1800" dirty="0" smtClean="0"/>
              <a:t>)</a:t>
            </a:r>
          </a:p>
          <a:p>
            <a:pPr marL="117475" lvl="1" indent="0">
              <a:buNone/>
            </a:pPr>
            <a:r>
              <a:rPr lang="en-US" sz="2000" dirty="0" smtClean="0"/>
              <a:t>Model calculations with in-medium broadened </a:t>
            </a:r>
            <a:r>
              <a:rPr lang="en-US" sz="2000" dirty="0" err="1" smtClean="0"/>
              <a:t>ρ</a:t>
            </a:r>
            <a:r>
              <a:rPr lang="en-US" sz="2000" dirty="0" smtClean="0"/>
              <a:t> spectrum function describe LMR excess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6272" y="5710019"/>
            <a:ext cx="464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difficult to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disentangle</a:t>
            </a:r>
          </a:p>
          <a:p>
            <a:r>
              <a:rPr lang="en-US" dirty="0" smtClean="0">
                <a:solidFill>
                  <a:srgbClr val="558ED5"/>
                </a:solidFill>
                <a:latin typeface="Calibri"/>
              </a:rPr>
              <a:t>Run-14/16 with new upgrades will address this </a:t>
            </a:r>
            <a:endParaRPr lang="en-US" dirty="0">
              <a:solidFill>
                <a:srgbClr val="558ED5"/>
              </a:solidFill>
              <a:latin typeface="Calibri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1" name="Content Placeholder 7"/>
          <p:cNvSpPr txBox="1">
            <a:spLocks/>
          </p:cNvSpPr>
          <p:nvPr/>
        </p:nvSpPr>
        <p:spPr>
          <a:xfrm>
            <a:off x="4877239" y="3197237"/>
            <a:ext cx="4266761" cy="19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u="sng" dirty="0" smtClean="0"/>
              <a:t>Intermediate Mass Range: </a:t>
            </a:r>
          </a:p>
          <a:p>
            <a:pPr marL="400050" lvl="1" indent="0">
              <a:buFont typeface="Arial"/>
              <a:buNone/>
            </a:pPr>
            <a:r>
              <a:rPr lang="en-US" sz="1600" dirty="0" smtClean="0"/>
              <a:t>within errors consistent with cocktail</a:t>
            </a:r>
            <a:endParaRPr lang="en-US" sz="2000" dirty="0" smtClean="0">
              <a:solidFill>
                <a:srgbClr val="4F81BD"/>
              </a:solidFill>
            </a:endParaRPr>
          </a:p>
          <a:p>
            <a:pPr marL="400050" lvl="1" indent="-400050">
              <a:buFont typeface="Wingdings" charset="2"/>
              <a:buChar char="Ø"/>
            </a:pPr>
            <a:r>
              <a:rPr lang="en-US" sz="2400" dirty="0" smtClean="0">
                <a:solidFill>
                  <a:srgbClr val="4F81BD"/>
                </a:solidFill>
              </a:rPr>
              <a:t>dominated by correlated charm contributions</a:t>
            </a:r>
          </a:p>
          <a:p>
            <a:pPr marL="400050" lvl="1" indent="-400050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thermal QGP radiation</a:t>
            </a:r>
            <a:endParaRPr lang="en-US" sz="2000" dirty="0">
              <a:solidFill>
                <a:srgbClr val="4F81BD"/>
              </a:solidFill>
            </a:endParaRPr>
          </a:p>
          <a:p>
            <a:pPr marL="400050" lvl="1" indent="-400050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modification of charm?</a:t>
            </a:r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36323" y="686165"/>
            <a:ext cx="3516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STAR </a:t>
            </a:r>
            <a:r>
              <a:rPr lang="en-US" sz="2200" dirty="0" err="1" smtClean="0">
                <a:solidFill>
                  <a:prstClr val="black"/>
                </a:solidFill>
              </a:rPr>
              <a:t>Au</a:t>
            </a:r>
            <a:r>
              <a:rPr lang="en-US" sz="2200" dirty="0" err="1">
                <a:solidFill>
                  <a:prstClr val="black"/>
                </a:solidFill>
              </a:rPr>
              <a:t>+Au</a:t>
            </a:r>
            <a:r>
              <a:rPr lang="en-US" sz="2200" dirty="0">
                <a:solidFill>
                  <a:prstClr val="black"/>
                </a:solidFill>
              </a:rPr>
              <a:t> @ √</a:t>
            </a:r>
            <a:r>
              <a:rPr lang="en-US" sz="2200" dirty="0" err="1">
                <a:solidFill>
                  <a:prstClr val="black"/>
                </a:solidFill>
              </a:rPr>
              <a:t>s</a:t>
            </a:r>
            <a:r>
              <a:rPr lang="en-US" sz="2200" baseline="-25000" dirty="0" err="1">
                <a:solidFill>
                  <a:prstClr val="black"/>
                </a:solidFill>
              </a:rPr>
              <a:t>NN</a:t>
            </a:r>
            <a:r>
              <a:rPr lang="en-US" sz="2200" dirty="0">
                <a:solidFill>
                  <a:prstClr val="black"/>
                </a:solidFill>
              </a:rPr>
              <a:t>=</a:t>
            </a:r>
            <a:r>
              <a:rPr lang="en-US" sz="2200" dirty="0" smtClean="0">
                <a:solidFill>
                  <a:prstClr val="black"/>
                </a:solidFill>
              </a:rPr>
              <a:t>200GeV</a:t>
            </a:r>
            <a:endParaRPr lang="en-US" sz="2200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682" y="1117052"/>
            <a:ext cx="4640173" cy="4679069"/>
            <a:chOff x="237067" y="1233023"/>
            <a:chExt cx="4640173" cy="4679069"/>
          </a:xfrm>
        </p:grpSpPr>
        <p:sp>
          <p:nvSpPr>
            <p:cNvPr id="22" name="TextBox 21"/>
            <p:cNvSpPr txBox="1"/>
            <p:nvPr/>
          </p:nvSpPr>
          <p:spPr>
            <a:xfrm>
              <a:off x="1406087" y="1233023"/>
              <a:ext cx="2295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prstClr val="black"/>
                  </a:solidFill>
                  <a:latin typeface="Arial"/>
                  <a:cs typeface="Arial"/>
                </a:rPr>
                <a:t>PRL 113 (2014) 022301</a:t>
              </a:r>
            </a:p>
          </p:txBody>
        </p:sp>
        <p:pic>
          <p:nvPicPr>
            <p:cNvPr id="12" name="Picture 4" descr="Screen Shot 2014-08-05 at 2.06.21 PM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500959"/>
              <a:ext cx="4640173" cy="4411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74" y="5912698"/>
            <a:ext cx="3542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/>
              <a:t>R. Rapp, </a:t>
            </a:r>
            <a:r>
              <a:rPr lang="en-US" sz="1400" dirty="0" err="1"/>
              <a:t>Phys.Rev</a:t>
            </a:r>
            <a:r>
              <a:rPr lang="en-US" sz="1400" dirty="0"/>
              <a:t>. C 63 (2001) 054907</a:t>
            </a:r>
          </a:p>
          <a:p>
            <a:r>
              <a:rPr lang="en-US" sz="1400" dirty="0">
                <a:solidFill>
                  <a:prstClr val="black"/>
                </a:solidFill>
              </a:rPr>
              <a:t>O. </a:t>
            </a:r>
            <a:r>
              <a:rPr lang="en-US" sz="1400" dirty="0" err="1">
                <a:solidFill>
                  <a:prstClr val="black"/>
                </a:solidFill>
              </a:rPr>
              <a:t>Linnyk</a:t>
            </a:r>
            <a:r>
              <a:rPr lang="en-US" sz="1400" dirty="0">
                <a:solidFill>
                  <a:prstClr val="black"/>
                </a:solidFill>
              </a:rPr>
              <a:t> et al., Phys. Rev. C 85 024910 (2012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304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7651750" cy="606778"/>
          </a:xfrm>
        </p:spPr>
        <p:txBody>
          <a:bodyPr>
            <a:noAutofit/>
          </a:bodyPr>
          <a:lstStyle/>
          <a:p>
            <a:r>
              <a:rPr lang="en-US" u="sng" dirty="0" smtClean="0"/>
              <a:t>Centrality and </a:t>
            </a:r>
            <a:r>
              <a:rPr lang="en-US" u="sng" dirty="0" err="1" smtClean="0"/>
              <a:t>p</a:t>
            </a:r>
            <a:r>
              <a:rPr lang="en-US" u="sng" baseline="-25000" dirty="0" err="1" smtClean="0"/>
              <a:t>T</a:t>
            </a:r>
            <a:r>
              <a:rPr lang="en-US" u="sng" dirty="0" smtClean="0"/>
              <a:t> Dependence</a:t>
            </a:r>
            <a:endParaRPr lang="en-US" u="sng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4558771"/>
            <a:ext cx="4643966" cy="17962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Combined statistics of Run 10 and 11</a:t>
            </a:r>
          </a:p>
          <a:p>
            <a:pPr marL="914400" lvl="2" indent="0">
              <a:buNone/>
            </a:pPr>
            <a:r>
              <a:rPr lang="en-US" dirty="0" smtClean="0"/>
              <a:t>submitted to PRC (PRL: run-10 only)</a:t>
            </a:r>
          </a:p>
          <a:p>
            <a:r>
              <a:rPr lang="en-US" dirty="0" smtClean="0"/>
              <a:t>Data/cocktail: no strong dependence on centrality 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r>
              <a:rPr lang="en-US" dirty="0" smtClean="0"/>
              <a:t>Model calculations continue to give a reasonable description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4" name="Picture 13" descr="MinBias_p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83" y="931418"/>
            <a:ext cx="4548891" cy="3231600"/>
          </a:xfrm>
          <a:prstGeom prst="rect">
            <a:avLst/>
          </a:prstGeom>
        </p:spPr>
      </p:pic>
      <p:pic>
        <p:nvPicPr>
          <p:cNvPr id="15" name="Picture 14" descr="Centrality_mass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" y="931418"/>
            <a:ext cx="4546692" cy="323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626779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arXiv:1504:01317 (</a:t>
            </a:r>
            <a:r>
              <a:rPr lang="en-US" sz="1400" dirty="0" err="1" smtClean="0"/>
              <a:t>subm</a:t>
            </a:r>
            <a:r>
              <a:rPr lang="en-US" sz="1400" dirty="0" smtClean="0"/>
              <a:t>. to PRC)</a:t>
            </a:r>
            <a:endParaRPr lang="en-US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78722" y="4449466"/>
            <a:ext cx="4641445" cy="1830992"/>
            <a:chOff x="4478722" y="4449466"/>
            <a:chExt cx="4641445" cy="1830992"/>
          </a:xfrm>
        </p:grpSpPr>
        <p:pic>
          <p:nvPicPr>
            <p:cNvPr id="6" name="Picture 5" descr="omega_rho_new.gif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07" b="53314"/>
            <a:stretch/>
          </p:blipFill>
          <p:spPr>
            <a:xfrm>
              <a:off x="4478722" y="4449466"/>
              <a:ext cx="4340626" cy="183099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5400000">
              <a:off x="8232745" y="5138417"/>
              <a:ext cx="1467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arXiv:1504:01317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474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7584"/>
            <a:ext cx="7097745" cy="614136"/>
          </a:xfrm>
        </p:spPr>
        <p:txBody>
          <a:bodyPr>
            <a:noAutofit/>
          </a:bodyPr>
          <a:lstStyle/>
          <a:p>
            <a:r>
              <a:rPr lang="en-US" b="1" dirty="0" smtClean="0"/>
              <a:t>Low-Mass Excess: Rapp &amp; PHSD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9287" y="666220"/>
            <a:ext cx="4036914" cy="56901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/>
              <a:t>Both models describe NA60 &amp; STAR</a:t>
            </a:r>
            <a:endParaRPr lang="en-US" sz="1800" u="sng" dirty="0"/>
          </a:p>
          <a:p>
            <a:pPr marL="400050">
              <a:buFont typeface="Wingdings" charset="2"/>
              <a:buChar char="Ø"/>
            </a:pPr>
            <a:r>
              <a:rPr lang="en-US" sz="2000" dirty="0">
                <a:solidFill>
                  <a:srgbClr val="4F81BD"/>
                </a:solidFill>
              </a:rPr>
              <a:t>a</a:t>
            </a:r>
            <a:r>
              <a:rPr lang="en-US" sz="2000" dirty="0" smtClean="0">
                <a:solidFill>
                  <a:srgbClr val="4F81BD"/>
                </a:solidFill>
              </a:rPr>
              <a:t>greement </a:t>
            </a:r>
            <a:r>
              <a:rPr lang="en-US" sz="2000" dirty="0">
                <a:solidFill>
                  <a:srgbClr val="4F81BD"/>
                </a:solidFill>
              </a:rPr>
              <a:t>w/in uncertainties</a:t>
            </a:r>
          </a:p>
          <a:p>
            <a:pPr marL="400050">
              <a:buFont typeface="Wingdings" charset="2"/>
              <a:buChar char="Ø"/>
            </a:pPr>
            <a:r>
              <a:rPr lang="en-US" sz="2000" dirty="0">
                <a:solidFill>
                  <a:srgbClr val="4F81BD"/>
                </a:solidFill>
              </a:rPr>
              <a:t>vacuum </a:t>
            </a:r>
            <a:r>
              <a:rPr lang="en-US" sz="2000" dirty="0" err="1">
                <a:solidFill>
                  <a:srgbClr val="4F81BD"/>
                </a:solidFill>
              </a:rPr>
              <a:t>ρ</a:t>
            </a:r>
            <a:r>
              <a:rPr lang="en-US" sz="2000" dirty="0">
                <a:solidFill>
                  <a:srgbClr val="4F81BD"/>
                </a:solidFill>
              </a:rPr>
              <a:t> </a:t>
            </a:r>
            <a:r>
              <a:rPr lang="en-US" sz="2000" dirty="0" smtClean="0">
                <a:solidFill>
                  <a:srgbClr val="4F81BD"/>
                </a:solidFill>
              </a:rPr>
              <a:t>disfavored</a:t>
            </a:r>
          </a:p>
          <a:p>
            <a:pPr marL="400050">
              <a:buFont typeface="Wingdings" charset="2"/>
              <a:buChar char="Ø"/>
            </a:pPr>
            <a:endParaRPr lang="en-US" sz="2000" dirty="0">
              <a:solidFill>
                <a:srgbClr val="4F81BD"/>
              </a:solidFill>
            </a:endParaRPr>
          </a:p>
          <a:p>
            <a:pPr marL="400050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low-mass dielectron yield increase ~(</a:t>
            </a:r>
            <a:r>
              <a:rPr lang="en-US" sz="2000" dirty="0" err="1" smtClean="0">
                <a:solidFill>
                  <a:srgbClr val="4F81BD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4F81BD"/>
                </a:solidFill>
              </a:rPr>
              <a:t>part</a:t>
            </a:r>
            <a:r>
              <a:rPr lang="en-US" sz="2000" dirty="0" smtClean="0">
                <a:solidFill>
                  <a:srgbClr val="4F81BD"/>
                </a:solidFill>
              </a:rPr>
              <a:t>) </a:t>
            </a:r>
            <a:r>
              <a:rPr lang="en-US" sz="2000" baseline="30000" dirty="0" smtClean="0">
                <a:solidFill>
                  <a:srgbClr val="4F81BD"/>
                </a:solidFill>
              </a:rPr>
              <a:t>α </a:t>
            </a:r>
            <a:r>
              <a:rPr lang="en-US" sz="2000" dirty="0" smtClean="0">
                <a:solidFill>
                  <a:srgbClr val="4F81BD"/>
                </a:solidFill>
              </a:rPr>
              <a:t>with </a:t>
            </a:r>
            <a:r>
              <a:rPr lang="en-US" sz="2000" dirty="0">
                <a:solidFill>
                  <a:srgbClr val="4F81BD"/>
                </a:solidFill>
              </a:rPr>
              <a:t>α=</a:t>
            </a:r>
            <a:r>
              <a:rPr lang="en-US" sz="2000" dirty="0" smtClean="0">
                <a:solidFill>
                  <a:srgbClr val="4F81BD"/>
                </a:solidFill>
              </a:rPr>
              <a:t>1.44±0.10</a:t>
            </a:r>
            <a:endParaRPr lang="en-US" sz="2000" baseline="30000" dirty="0">
              <a:solidFill>
                <a:srgbClr val="4F81BD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Ralf </a:t>
            </a:r>
            <a:r>
              <a:rPr lang="en-US" sz="2000" dirty="0"/>
              <a:t>Rapp (priv. comm.)</a:t>
            </a:r>
          </a:p>
          <a:p>
            <a:pPr marL="400050" lvl="1" indent="0">
              <a:buNone/>
            </a:pPr>
            <a:r>
              <a:rPr lang="en-US" sz="1400" dirty="0"/>
              <a:t>R. Rapp, </a:t>
            </a:r>
            <a:r>
              <a:rPr lang="en-US" sz="1400" dirty="0" err="1"/>
              <a:t>Phys.Rev</a:t>
            </a:r>
            <a:r>
              <a:rPr lang="en-US" sz="1400" dirty="0"/>
              <a:t>. C 63 (2001) 054907</a:t>
            </a:r>
          </a:p>
          <a:p>
            <a:pPr marL="400050" lvl="1" indent="0">
              <a:buNone/>
            </a:pPr>
            <a:r>
              <a:rPr lang="en-US" sz="1400" dirty="0"/>
              <a:t>R. Rapp &amp; J. </a:t>
            </a:r>
            <a:r>
              <a:rPr lang="en-US" sz="1400" dirty="0" err="1"/>
              <a:t>Wambach</a:t>
            </a:r>
            <a:r>
              <a:rPr lang="en-US" sz="1400" dirty="0"/>
              <a:t>, EPJ A 6 (1999) 415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4F81BD"/>
                </a:solidFill>
              </a:rPr>
              <a:t>Complete evolution (QGP+HG</a:t>
            </a:r>
            <a:r>
              <a:rPr lang="en-US" sz="2000" dirty="0" smtClean="0">
                <a:solidFill>
                  <a:srgbClr val="4F81BD"/>
                </a:solidFill>
              </a:rPr>
              <a:t>)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PHSD (</a:t>
            </a:r>
            <a:r>
              <a:rPr lang="en-US" sz="2000" dirty="0" err="1" smtClean="0"/>
              <a:t>Linnyk</a:t>
            </a:r>
            <a:r>
              <a:rPr lang="en-US" sz="2000" dirty="0" smtClean="0"/>
              <a:t>, </a:t>
            </a:r>
            <a:r>
              <a:rPr lang="en-US" sz="2000" dirty="0" err="1" smtClean="0"/>
              <a:t>priv.comm</a:t>
            </a:r>
            <a:r>
              <a:rPr lang="en-US" sz="2000" dirty="0" smtClean="0"/>
              <a:t>.)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400" dirty="0">
                <a:solidFill>
                  <a:prstClr val="black"/>
                </a:solidFill>
              </a:rPr>
              <a:t>O. </a:t>
            </a:r>
            <a:r>
              <a:rPr lang="en-US" sz="1400" dirty="0" err="1">
                <a:solidFill>
                  <a:prstClr val="black"/>
                </a:solidFill>
              </a:rPr>
              <a:t>Linnyk</a:t>
            </a:r>
            <a:r>
              <a:rPr lang="en-US" sz="1400" dirty="0">
                <a:solidFill>
                  <a:prstClr val="black"/>
                </a:solidFill>
              </a:rPr>
              <a:t> et al., Phys. Rev. C 85 024910 (2012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558ED5"/>
                </a:solidFill>
              </a:rPr>
              <a:t>Collisional broadening &amp; radiation from QGP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1301948" y="3389824"/>
            <a:ext cx="245888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400" dirty="0" smtClean="0"/>
              <a:t>A:  </a:t>
            </a:r>
            <a:r>
              <a:rPr lang="en-US" sz="1400" dirty="0" err="1" smtClean="0"/>
              <a:t>ρ</a:t>
            </a:r>
            <a:r>
              <a:rPr lang="en-US" sz="1400" dirty="0" smtClean="0"/>
              <a:t>-like  0.30 - 0.76 </a:t>
            </a:r>
            <a:r>
              <a:rPr lang="en-US" sz="1400" dirty="0" err="1"/>
              <a:t>GeV</a:t>
            </a:r>
            <a:r>
              <a:rPr lang="en-US" sz="1400" dirty="0"/>
              <a:t>/c</a:t>
            </a:r>
            <a:r>
              <a:rPr lang="en-US" sz="1400" baseline="30000" dirty="0"/>
              <a:t>2</a:t>
            </a:r>
          </a:p>
          <a:p>
            <a:pPr eaLnBrk="1" hangingPunct="1">
              <a:spcAft>
                <a:spcPts val="600"/>
              </a:spcAft>
            </a:pPr>
            <a:r>
              <a:rPr lang="en-US" sz="1400" dirty="0"/>
              <a:t>B:  </a:t>
            </a:r>
            <a:r>
              <a:rPr lang="en-US" sz="1400" dirty="0" err="1" smtClean="0"/>
              <a:t>ω</a:t>
            </a:r>
            <a:r>
              <a:rPr lang="en-US" sz="1400" dirty="0" smtClean="0"/>
              <a:t>-like 0.76 - 0.80 </a:t>
            </a:r>
            <a:r>
              <a:rPr lang="en-US" sz="1400" dirty="0" err="1"/>
              <a:t>GeV</a:t>
            </a:r>
            <a:r>
              <a:rPr lang="en-US" sz="1400" dirty="0"/>
              <a:t>/c</a:t>
            </a:r>
            <a:r>
              <a:rPr lang="en-US" sz="1400" baseline="30000" dirty="0"/>
              <a:t>2</a:t>
            </a:r>
          </a:p>
          <a:p>
            <a:pPr eaLnBrk="1" hangingPunct="1">
              <a:spcAft>
                <a:spcPts val="600"/>
              </a:spcAft>
            </a:pPr>
            <a:r>
              <a:rPr lang="en-US" sz="1400" dirty="0"/>
              <a:t>C:  </a:t>
            </a:r>
            <a:r>
              <a:rPr lang="en-US" sz="1400" dirty="0" err="1" smtClean="0"/>
              <a:t>φ</a:t>
            </a:r>
            <a:r>
              <a:rPr lang="en-US" sz="1400" dirty="0" smtClean="0"/>
              <a:t>-like 0.98 - 1.05 </a:t>
            </a:r>
            <a:r>
              <a:rPr lang="en-US" sz="1400" dirty="0" err="1"/>
              <a:t>GeV</a:t>
            </a:r>
            <a:r>
              <a:rPr lang="en-US" sz="1400" dirty="0"/>
              <a:t>/c</a:t>
            </a:r>
            <a:r>
              <a:rPr lang="en-US" sz="1400" baseline="30000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3197" y="815737"/>
            <a:ext cx="3353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(PRL 113 022301)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+mn-lt"/>
              </a:rPr>
              <a:t>GHP 2015 - Baltimore MD</a:t>
            </a:r>
            <a:endParaRPr lang="en-US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Geurts (Rice University)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200mb_excess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5" y="1123514"/>
            <a:ext cx="4925802" cy="22522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3693" y="4382627"/>
            <a:ext cx="4805594" cy="2150983"/>
            <a:chOff x="273693" y="4382627"/>
            <a:chExt cx="4805594" cy="2150983"/>
          </a:xfrm>
        </p:grpSpPr>
        <p:sp>
          <p:nvSpPr>
            <p:cNvPr id="5" name="TextBox 4"/>
            <p:cNvSpPr txBox="1"/>
            <p:nvPr/>
          </p:nvSpPr>
          <p:spPr>
            <a:xfrm>
              <a:off x="869950" y="4777380"/>
              <a:ext cx="155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 = 0.44 ± 0.10</a:t>
              </a:r>
              <a:endParaRPr lang="en-US" dirty="0"/>
            </a:p>
          </p:txBody>
        </p:sp>
        <p:pic>
          <p:nvPicPr>
            <p:cNvPr id="12" name="Picture 11" descr="omega_rho_new.gif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59"/>
            <a:stretch/>
          </p:blipFill>
          <p:spPr>
            <a:xfrm>
              <a:off x="273693" y="4382627"/>
              <a:ext cx="4805594" cy="215098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6981" y="606552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arXiv:1504:01317 (</a:t>
            </a:r>
            <a:r>
              <a:rPr lang="en-US" sz="1400" dirty="0" err="1" smtClean="0"/>
              <a:t>subm</a:t>
            </a:r>
            <a:r>
              <a:rPr lang="en-US" sz="1400" dirty="0" smtClean="0"/>
              <a:t>. to PRC)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999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3053</Words>
  <Application>Microsoft Macintosh PowerPoint</Application>
  <PresentationFormat>On-screen Show (4:3)</PresentationFormat>
  <Paragraphs>472</Paragraphs>
  <Slides>32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1_Office Theme</vt:lpstr>
      <vt:lpstr>Equation</vt:lpstr>
      <vt:lpstr>Dilepton &amp; Quarkonium Measurements in STAR</vt:lpstr>
      <vt:lpstr>Outline</vt:lpstr>
      <vt:lpstr>Dilepton Physics</vt:lpstr>
      <vt:lpstr>The STAR Experiment</vt:lpstr>
      <vt:lpstr>LMR/IMR: What did we learn from SPS?</vt:lpstr>
      <vt:lpstr>What to expect at RHIC?</vt:lpstr>
      <vt:lpstr>Production in Au+Au at 200 GeV</vt:lpstr>
      <vt:lpstr>Centrality and pT Dependence</vt:lpstr>
      <vt:lpstr>Low-Mass Excess: Rapp &amp; PHSD</vt:lpstr>
      <vt:lpstr>Dielectron Production at lower √sNN </vt:lpstr>
      <vt:lpstr>Compare to Theory: In-Medium ρ</vt:lpstr>
      <vt:lpstr>Excess Yields and Medium Lifetimes</vt:lpstr>
      <vt:lpstr>Quarkonia in Strongly Interacting QGP</vt:lpstr>
      <vt:lpstr>STAR Quarkonia Measurements</vt:lpstr>
      <vt:lpstr>J/ψ Flow in Au+Au at 200 GeV</vt:lpstr>
      <vt:lpstr>J/ψ Spectra in Au+Au at 200 GeV</vt:lpstr>
      <vt:lpstr>J/ψ RAA in Au+Au at 200 GeV</vt:lpstr>
      <vt:lpstr>Energy Dependence of J/ψ RAA</vt:lpstr>
      <vt:lpstr>Υ in d+Au at 200GeV :: CNM Effects</vt:lpstr>
      <vt:lpstr>Suppression of Υ in Au+Au</vt:lpstr>
      <vt:lpstr>Υ RAA :: Au+Au vs. U+U</vt:lpstr>
      <vt:lpstr>Υ RAA :: data vs. models</vt:lpstr>
      <vt:lpstr>Suppression of Υ states in Au+Au</vt:lpstr>
      <vt:lpstr>Summary &amp; Outlook</vt:lpstr>
      <vt:lpstr>BACKUP</vt:lpstr>
      <vt:lpstr>RHIC: PHENIX vs. STAR</vt:lpstr>
      <vt:lpstr>A Phenomenological Approach</vt:lpstr>
      <vt:lpstr>Direct photon measurements</vt:lpstr>
      <vt:lpstr>Direct Virtual Photon Invariant Yield</vt:lpstr>
      <vt:lpstr>Recent Measurements from STAR</vt:lpstr>
      <vt:lpstr>J/ψ Spectra in p+p at 200GeV</vt:lpstr>
      <vt:lpstr>U+U: higher energy densities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Dilepton &amp; Quarkonium Measurements in STAR</dc:title>
  <dc:creator>Frank Geurts</dc:creator>
  <cp:lastModifiedBy>Frank Geurts</cp:lastModifiedBy>
  <cp:revision>107</cp:revision>
  <dcterms:created xsi:type="dcterms:W3CDTF">2015-04-04T19:34:20Z</dcterms:created>
  <dcterms:modified xsi:type="dcterms:W3CDTF">2015-04-08T16:24:25Z</dcterms:modified>
</cp:coreProperties>
</file>