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58" r:id="rId3"/>
    <p:sldId id="259" r:id="rId4"/>
    <p:sldId id="260" r:id="rId5"/>
    <p:sldId id="296" r:id="rId6"/>
    <p:sldId id="292" r:id="rId7"/>
    <p:sldId id="294" r:id="rId8"/>
    <p:sldId id="261" r:id="rId9"/>
    <p:sldId id="263" r:id="rId10"/>
    <p:sldId id="293" r:id="rId11"/>
    <p:sldId id="264" r:id="rId12"/>
    <p:sldId id="309" r:id="rId13"/>
    <p:sldId id="266" r:id="rId14"/>
    <p:sldId id="279" r:id="rId15"/>
    <p:sldId id="295" r:id="rId16"/>
    <p:sldId id="284" r:id="rId17"/>
    <p:sldId id="305" r:id="rId18"/>
    <p:sldId id="278" r:id="rId19"/>
    <p:sldId id="299" r:id="rId20"/>
    <p:sldId id="300" r:id="rId21"/>
    <p:sldId id="301" r:id="rId22"/>
    <p:sldId id="302" r:id="rId23"/>
    <p:sldId id="303" r:id="rId24"/>
    <p:sldId id="297" r:id="rId25"/>
    <p:sldId id="315" r:id="rId26"/>
    <p:sldId id="298" r:id="rId27"/>
    <p:sldId id="307" r:id="rId28"/>
    <p:sldId id="310" r:id="rId29"/>
    <p:sldId id="270" r:id="rId30"/>
    <p:sldId id="277" r:id="rId31"/>
    <p:sldId id="308" r:id="rId32"/>
    <p:sldId id="311" r:id="rId33"/>
    <p:sldId id="312" r:id="rId34"/>
    <p:sldId id="313" r:id="rId35"/>
    <p:sldId id="314" r:id="rId36"/>
    <p:sldId id="31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6E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6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10A72-6753-4CD6-82A5-007315DA8BD0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465D2-38BC-4694-B04C-110D8C4A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91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465D2-38BC-4694-B04C-110D8C4A5D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465D2-38BC-4694-B04C-110D8C4A5D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465D2-38BC-4694-B04C-110D8C4A5D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44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465D2-38BC-4694-B04C-110D8C4A5D2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58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30988-5D18-CC81-0D36-B7F05F478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FB1558-6750-FACF-FA57-AFA67FBDA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945B8-BC53-DF81-4849-6B10DE851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A4F-AE2E-491F-97FD-6D2A4A17E841}" type="datetime1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1E7F0-0BDB-E64C-CC02-2A98ACDB8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B7D13-2500-60AB-C4E7-5049F8539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19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068AF-A74E-FE0E-F7ED-48F693237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18A533-14D6-80E6-689E-B9596FAA9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DEC2F-F69E-2F6D-5A39-90B35C0F0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81F2-4A18-4CCB-8F50-391538C9DFBB}" type="datetime1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A1153-D8FD-5974-03D9-6110C96DA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12370-D1B5-DD83-62EA-40E75B145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89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895420-DFB5-665D-23A8-6A6E760C0A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A6F817-FFFE-F0EB-63A9-D4FDD3EEF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D9AF5-879E-1ECF-B791-A62551BC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D749-77C6-4B54-9D0F-48550355CECA}" type="datetime1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B1093-6ED1-1070-0F23-6527399B1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60408-DB38-7944-CDC0-989111D6C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9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470FA-F28F-4366-3FEC-547BFE3A0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E7289-01D2-55B3-CB02-CA1E57CCB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517D6-8A39-445D-C2EE-224C6842C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F057-A92D-4EFD-8993-13D52F4EC642}" type="datetime1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FBBE6-C815-4883-57F6-BB9DA6633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10D76-EE96-CB37-2BF1-078F508F4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40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F6319-AD92-3BF3-A8A8-E9F9D2AD3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8E6F85-2E76-8AAE-2F29-2F15A3D51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3BDF5-662A-14B2-5580-37B12D8F0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A9C2-C9F1-4F0D-A5CA-1F06785280DF}" type="datetime1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65A74-F4B2-8543-D158-EDE03BC1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8186D-70AF-DD54-CB13-5A3AEFC17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7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2396B-6FF3-F3C4-B699-0D2B775B5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E8098-F6FA-3F1F-4BA8-F51766CA6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DB033-7EDD-7B06-BCFE-55C77CD89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44DAF-2260-4049-43D4-2F9F12301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A5C5-163A-4E23-9089-05196A87F417}" type="datetime1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6E5E70-CC65-C721-55B8-0928319F6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4B1C52-2CCF-0545-4A84-4462527E2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44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7BC13-F9A2-C1B8-159F-F26A24CC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F4D76D-5E58-232F-1AD7-B0A8E5A2B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68DAE9-5F25-8DAC-E998-E60477647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C867F8-016D-8175-CD97-392F01FA10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BD4BC-6332-0F89-EAE5-FA14C1E62B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6831F8-CD26-A6BF-4197-D28AAD8E8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9A6B-CF15-4A3B-9C89-3F25592D9E9F}" type="datetime1">
              <a:rPr lang="en-US" smtClean="0"/>
              <a:t>7/2/2024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43AA6C-A358-E79A-8F09-CD01879A4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AAA802-99DE-8C43-2FE4-EC75315BD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9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E0A41-7DC3-CFC0-F735-2A370993D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8CF71D-C5EE-9EFC-8131-A3813677E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9B76-5E86-4F5F-8657-8E31EA78DA6B}" type="datetime1">
              <a:rPr lang="en-US" smtClean="0"/>
              <a:t>7/2/2024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D54BFE-F17F-AA2B-A18C-2C0DE3700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5A59C-065C-B027-667F-7E05B5224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93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A9AD46-0301-ACC6-57AF-C2F5F7F41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1A5D-2B19-45AC-B746-8DCA9E76EB3C}" type="datetime1">
              <a:rPr lang="en-US" smtClean="0"/>
              <a:t>7/2/2024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CF5181-0FF0-8FCE-21A1-B502003A7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F0493-516F-044A-28B8-D9E14C392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66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7BC3B-B0D0-70B2-2D68-A7379A02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83169-21CC-42FC-E9BD-2D6B3B292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EF75-6E6B-9DDF-B7BE-8CBAD456E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5BA3C-1D19-7E8C-2A03-CD1EFCB75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B40B-B307-4FD2-A18F-363AFDB6E501}" type="datetime1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98EB90-D36A-8330-A8F8-4D69A99B0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EF469-D053-B5CD-AE55-FBAA22288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8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5F2FC-53F1-7286-2E75-DEB6AE2BB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145209-82A2-6078-BD6E-A606A7DF15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61B9CA-B489-0F0B-B70F-8E349FA7E7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1F1CC6-952D-028E-A935-3CF8A66C2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02B9-B7D9-40BC-819E-624FFFA4FAF0}" type="datetime1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2FFF84-E61E-F7A6-060E-4E781C14E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5BB77-2080-51AE-60EC-786F445F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4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167B33-DEE0-D13A-B117-D5F132D87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87AAF6-B185-05C4-15D1-8529C968C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1F7D3-1E7B-CF2B-E56A-FB1804B39B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59413D-069A-4F20-B51A-4FB5495B359E}" type="datetime1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1CD54-0D29-F04E-CEE0-40560C3672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7A974-29F2-E06C-BB3F-E93585320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4F4CA2-6F04-4B7E-979C-709CABD4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0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2.png"/><Relationship Id="rId5" Type="http://schemas.openxmlformats.org/officeDocument/2006/relationships/image" Target="../media/image35.png"/><Relationship Id="rId10" Type="http://schemas.openxmlformats.org/officeDocument/2006/relationships/image" Target="../media/image41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3CC3B-C685-194D-7163-6C2FC17C1A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Exploring the Transition Region of </a:t>
            </a:r>
            <a:r>
              <a:rPr lang="en-US" i="0" dirty="0">
                <a:effectLst/>
                <a:highlight>
                  <a:srgbClr val="FFFFFF"/>
                </a:highlight>
              </a:rPr>
              <a:t>QCD with the Proton’s g</a:t>
            </a:r>
            <a:r>
              <a:rPr lang="en-US" i="0" baseline="-25000" dirty="0">
                <a:effectLst/>
                <a:highlight>
                  <a:srgbClr val="FFFFFF"/>
                </a:highlight>
              </a:rPr>
              <a:t>2</a:t>
            </a:r>
            <a:r>
              <a:rPr lang="en-US" i="0" dirty="0">
                <a:effectLst/>
                <a:highlight>
                  <a:srgbClr val="FFFFFF"/>
                </a:highlight>
              </a:rPr>
              <a:t> Structure Function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2FF67D-EEB7-46D7-E6E5-4BE2404FDA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1CACD4-915D-BDAC-FA5B-3027E6D9D5AF}"/>
              </a:ext>
            </a:extLst>
          </p:cNvPr>
          <p:cNvSpPr txBox="1"/>
          <p:nvPr/>
        </p:nvSpPr>
        <p:spPr>
          <a:xfrm>
            <a:off x="3811643" y="4089510"/>
            <a:ext cx="4562802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ea typeface="Calibri"/>
                <a:cs typeface="Calibri"/>
              </a:rPr>
              <a:t>PR12-24-002</a:t>
            </a:r>
          </a:p>
          <a:p>
            <a:pPr algn="ctr"/>
            <a:r>
              <a:rPr lang="en-US" dirty="0">
                <a:ea typeface="Calibri"/>
                <a:cs typeface="Calibri"/>
              </a:rPr>
              <a:t>Jefferson Lab PAC 52</a:t>
            </a:r>
            <a:endParaRPr lang="en-US" dirty="0"/>
          </a:p>
          <a:p>
            <a:pPr algn="ctr"/>
            <a:r>
              <a:rPr lang="en-US" dirty="0">
                <a:ea typeface="Calibri"/>
                <a:cs typeface="Calibri"/>
              </a:rPr>
              <a:t>7/8/2024</a:t>
            </a:r>
          </a:p>
          <a:p>
            <a:pPr algn="ctr"/>
            <a:r>
              <a:rPr lang="en-US" b="1" dirty="0">
                <a:ea typeface="Calibri"/>
                <a:cs typeface="Calibri"/>
              </a:rPr>
              <a:t>David Ruth</a:t>
            </a:r>
            <a:r>
              <a:rPr lang="en-US" dirty="0">
                <a:ea typeface="Calibri"/>
                <a:cs typeface="Calibri"/>
              </a:rPr>
              <a:t>, Jian-Ping Chen, Nathaly Santiesteban, Karl Slifer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85843-3576-6FD1-9042-336FAAC2E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2E50D-9F76-A091-F9F1-EA5093421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800" dirty="0">
                <a:latin typeface="Calibri Light" panose="020F0302020204030204" pitchFamily="34" charset="0"/>
              </a:rPr>
              <a:t>Γ</a:t>
            </a:r>
            <a:r>
              <a:rPr lang="en-US" sz="4800" baseline="-25000" dirty="0">
                <a:latin typeface="Calibri Light" panose="020F0302020204030204" pitchFamily="34" charset="0"/>
              </a:rPr>
              <a:t>2 </a:t>
            </a:r>
            <a:r>
              <a:rPr lang="en-US" dirty="0">
                <a:ea typeface="Calibri Light"/>
                <a:cs typeface="Calibri Light"/>
              </a:rPr>
              <a:t>Moment &amp; Burkhardt-Cottingham (BC) Sum rule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803CD-4436-16EC-A71E-12EBA430E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7693" y="3785053"/>
            <a:ext cx="506680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Resonance part of moment crosses zero in transition region</a:t>
            </a:r>
          </a:p>
          <a:p>
            <a:r>
              <a:rPr lang="en-US" dirty="0">
                <a:cs typeface="Calibri"/>
              </a:rPr>
              <a:t>More transition data needed to understand low-x contribution as leading twist starts to fail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D09E90-5E43-8891-0991-77D2CF7DB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80" y="1441683"/>
            <a:ext cx="6892078" cy="547654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9367C8C-0E7C-4B06-F28F-55A5AF30336B}"/>
              </a:ext>
            </a:extLst>
          </p:cNvPr>
          <p:cNvSpPr/>
          <p:nvPr/>
        </p:nvSpPr>
        <p:spPr>
          <a:xfrm>
            <a:off x="7499268" y="2246542"/>
            <a:ext cx="3854531" cy="5916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DF0AE7-97AE-BF82-9763-4B041150DD2C}"/>
                  </a:ext>
                </a:extLst>
              </p:cNvPr>
              <p:cNvSpPr txBox="1"/>
              <p:nvPr/>
            </p:nvSpPr>
            <p:spPr>
              <a:xfrm>
                <a:off x="7608408" y="2246542"/>
                <a:ext cx="3496791" cy="4695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𝜞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𝟐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 </m:t>
                    </m:r>
                    <m:nary>
                      <m:naryPr>
                        <m:ctrlPr>
                          <a:rPr lang="is-I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𝟎</m:t>
                        </m:r>
                      </m:sub>
                      <m:sup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𝒕𝒉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𝒙</m:t>
                            </m:r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𝑸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 = 0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DF0AE7-97AE-BF82-9763-4B041150D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408" y="2246542"/>
                <a:ext cx="3496791" cy="469552"/>
              </a:xfrm>
              <a:prstGeom prst="rect">
                <a:avLst/>
              </a:prstGeom>
              <a:blipFill>
                <a:blip r:embed="rId3"/>
                <a:stretch>
                  <a:fillRect t="-10390" r="-418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C6EBE-495F-F628-7391-2336DB2A8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63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A2137-EF45-5621-9555-EF0281DE0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Proposed Experiment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00354-ADAD-1AF7-8118-1025FF8BC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092" y="4829750"/>
            <a:ext cx="10253858" cy="177356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>
                <a:cs typeface="Calibri"/>
              </a:rPr>
              <a:t>Measure proton g</a:t>
            </a:r>
            <a:r>
              <a:rPr lang="en-US" baseline="-25000" dirty="0">
                <a:cs typeface="Calibri"/>
              </a:rPr>
              <a:t>2</a:t>
            </a:r>
            <a:r>
              <a:rPr lang="en-US" dirty="0">
                <a:cs typeface="Calibri"/>
              </a:rPr>
              <a:t> in the resonance region for </a:t>
            </a:r>
            <a:r>
              <a:rPr lang="en-US" b="1" u="sng" dirty="0">
                <a:cs typeface="Calibri"/>
              </a:rPr>
              <a:t>a full order of magnitude in Q</a:t>
            </a:r>
            <a:r>
              <a:rPr lang="en-US" b="1" u="sng" baseline="30000" dirty="0">
                <a:cs typeface="Calibri"/>
              </a:rPr>
              <a:t>2 </a:t>
            </a:r>
            <a:r>
              <a:rPr lang="en-US" b="1" u="sng" dirty="0">
                <a:cs typeface="Calibri"/>
              </a:rPr>
              <a:t>range</a:t>
            </a:r>
            <a:r>
              <a:rPr lang="en-US" b="1" u="sng" baseline="30000" dirty="0">
                <a:cs typeface="Calibri"/>
              </a:rPr>
              <a:t> </a:t>
            </a:r>
            <a:r>
              <a:rPr lang="en-US" dirty="0">
                <a:cs typeface="Calibri"/>
              </a:rPr>
              <a:t>from 0.2 GeV</a:t>
            </a:r>
            <a:r>
              <a:rPr lang="en-US" baseline="30000" dirty="0">
                <a:cs typeface="Calibri"/>
              </a:rPr>
              <a:t>2</a:t>
            </a:r>
            <a:r>
              <a:rPr lang="en-US" dirty="0">
                <a:cs typeface="Calibri"/>
              </a:rPr>
              <a:t> - 2.2 GeV</a:t>
            </a:r>
            <a:r>
              <a:rPr lang="en-US" baseline="30000" dirty="0">
                <a:cs typeface="Calibri"/>
              </a:rPr>
              <a:t>2</a:t>
            </a:r>
          </a:p>
          <a:p>
            <a:r>
              <a:rPr lang="en-US" dirty="0">
                <a:cs typeface="Calibri"/>
              </a:rPr>
              <a:t>Use a transversely polarized NH</a:t>
            </a:r>
            <a:r>
              <a:rPr lang="en-US" baseline="-25000" dirty="0">
                <a:cs typeface="Calibri"/>
              </a:rPr>
              <a:t>3</a:t>
            </a:r>
            <a:r>
              <a:rPr lang="en-US" dirty="0">
                <a:cs typeface="Calibri"/>
              </a:rPr>
              <a:t> target and the SHMS spectrometer in Hall C</a:t>
            </a:r>
            <a:endParaRPr lang="en-US" baseline="-25000" dirty="0">
              <a:cs typeface="Calibri"/>
            </a:endParaRPr>
          </a:p>
          <a:p>
            <a:r>
              <a:rPr lang="en-US" dirty="0">
                <a:cs typeface="Calibri"/>
              </a:rPr>
              <a:t>Low current (85 </a:t>
            </a:r>
            <a:r>
              <a:rPr lang="en-US" dirty="0" err="1">
                <a:cs typeface="Calibri"/>
              </a:rPr>
              <a:t>nA</a:t>
            </a:r>
            <a:r>
              <a:rPr lang="en-US" dirty="0">
                <a:cs typeface="Calibri"/>
              </a:rPr>
              <a:t>) beam at 4.4 and 8.8 GeV beam energies</a:t>
            </a:r>
          </a:p>
          <a:p>
            <a:r>
              <a:rPr lang="en-US" dirty="0">
                <a:cs typeface="Calibri"/>
              </a:rPr>
              <a:t>Collect the first transition region measurement of the proton’s g</a:t>
            </a:r>
            <a:r>
              <a:rPr lang="en-US" baseline="-25000" dirty="0">
                <a:cs typeface="Calibri"/>
              </a:rPr>
              <a:t>2</a:t>
            </a:r>
            <a:r>
              <a:rPr lang="en-US" dirty="0">
                <a:cs typeface="Calibri"/>
              </a:rPr>
              <a:t>, and extract its moments and higher twist effects</a:t>
            </a:r>
            <a:endParaRPr lang="en-US" baseline="-25000" dirty="0">
              <a:cs typeface="Calibri"/>
            </a:endParaRPr>
          </a:p>
        </p:txBody>
      </p:sp>
      <p:pic>
        <p:nvPicPr>
          <p:cNvPr id="5" name="Picture 4" descr="A colorful lines of different colors&#10;&#10;Description automatically generated with medium confidence">
            <a:extLst>
              <a:ext uri="{FF2B5EF4-FFF2-40B4-BE49-F238E27FC236}">
                <a16:creationId xmlns:a16="http://schemas.microsoft.com/office/drawing/2014/main" id="{9AFCB39C-8321-A03F-8C13-1116E9373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63" y="1590247"/>
            <a:ext cx="4604309" cy="3193475"/>
          </a:xfrm>
          <a:prstGeom prst="rect">
            <a:avLst/>
          </a:prstGeom>
        </p:spPr>
      </p:pic>
      <p:pic>
        <p:nvPicPr>
          <p:cNvPr id="7" name="Picture 6" descr="A rainbow colored lines with numbers&#10;&#10;Description automatically generated with medium confidence">
            <a:extLst>
              <a:ext uri="{FF2B5EF4-FFF2-40B4-BE49-F238E27FC236}">
                <a16:creationId xmlns:a16="http://schemas.microsoft.com/office/drawing/2014/main" id="{D07C38A0-6E9C-D002-0AE9-ECC5AE2A60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212" y="1546889"/>
            <a:ext cx="4733184" cy="328286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761DB-7F86-D7FF-A858-966B6C106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34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243DB-653A-417B-21DF-4596FD5EE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35" y="-21371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Collaboration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04F7EF-3303-290D-681A-AC96B1EC989C}"/>
              </a:ext>
            </a:extLst>
          </p:cNvPr>
          <p:cNvSpPr txBox="1"/>
          <p:nvPr/>
        </p:nvSpPr>
        <p:spPr>
          <a:xfrm>
            <a:off x="9788937" y="2965723"/>
            <a:ext cx="1326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David Ruth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D457CA-84A1-A120-DC9E-8B74D66E31A2}"/>
              </a:ext>
            </a:extLst>
          </p:cNvPr>
          <p:cNvSpPr txBox="1"/>
          <p:nvPr/>
        </p:nvSpPr>
        <p:spPr>
          <a:xfrm>
            <a:off x="672851" y="2965723"/>
            <a:ext cx="172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Jian-Ping Chen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9E24D9-6DA6-3423-8EF4-4B50BB0BEC3F}"/>
              </a:ext>
            </a:extLst>
          </p:cNvPr>
          <p:cNvSpPr txBox="1"/>
          <p:nvPr/>
        </p:nvSpPr>
        <p:spPr>
          <a:xfrm>
            <a:off x="7132424" y="2965723"/>
            <a:ext cx="1211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Karl </a:t>
            </a:r>
            <a:r>
              <a:rPr lang="en-US" b="1" dirty="0" err="1"/>
              <a:t>Slifer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58D5E0-B6EA-4576-09D2-9ECDB7B9075C}"/>
              </a:ext>
            </a:extLst>
          </p:cNvPr>
          <p:cNvSpPr txBox="1"/>
          <p:nvPr/>
        </p:nvSpPr>
        <p:spPr>
          <a:xfrm>
            <a:off x="3250447" y="2965723"/>
            <a:ext cx="2437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Nathaly </a:t>
            </a:r>
            <a:r>
              <a:rPr lang="en-US" b="1" dirty="0" err="1"/>
              <a:t>Santiesteban</a:t>
            </a:r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18BFEB-3CDA-17EC-99B4-17279F121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79" y="885813"/>
            <a:ext cx="2242101" cy="1962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2C5DFB-3323-49B4-D9A2-69819BD5F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3750" y="885813"/>
            <a:ext cx="1830535" cy="1999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937761-89D7-F9F6-0C27-75B81844DF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6481" y="894043"/>
            <a:ext cx="2182221" cy="1991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9A90AC3-1358-BD49-F04F-4FBB6D6C2C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8306" y="883224"/>
            <a:ext cx="2060559" cy="2023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773ABED-7A2C-4783-761D-39339B8044BF}"/>
              </a:ext>
            </a:extLst>
          </p:cNvPr>
          <p:cNvSpPr/>
          <p:nvPr/>
        </p:nvSpPr>
        <p:spPr>
          <a:xfrm>
            <a:off x="685919" y="4327873"/>
            <a:ext cx="1728358" cy="1484852"/>
          </a:xfrm>
          <a:prstGeom prst="rect">
            <a:avLst/>
          </a:prstGeom>
          <a:noFill/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E28E81-4315-844F-BE47-96323B1211BE}"/>
              </a:ext>
            </a:extLst>
          </p:cNvPr>
          <p:cNvSpPr txBox="1"/>
          <p:nvPr/>
        </p:nvSpPr>
        <p:spPr>
          <a:xfrm>
            <a:off x="819641" y="4311310"/>
            <a:ext cx="149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g2p Analysis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B3BB05-AFC8-7AC9-5DD1-E725E79E02DB}"/>
              </a:ext>
            </a:extLst>
          </p:cNvPr>
          <p:cNvSpPr txBox="1"/>
          <p:nvPr/>
        </p:nvSpPr>
        <p:spPr>
          <a:xfrm>
            <a:off x="1030084" y="4771858"/>
            <a:ext cx="10699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D. Ruth</a:t>
            </a:r>
          </a:p>
          <a:p>
            <a:r>
              <a:rPr lang="en-US" dirty="0"/>
              <a:t>J.P. Chen</a:t>
            </a:r>
          </a:p>
          <a:p>
            <a:r>
              <a:rPr lang="en-US" dirty="0"/>
              <a:t>K. </a:t>
            </a:r>
            <a:r>
              <a:rPr lang="en-US" dirty="0" err="1"/>
              <a:t>Slifer</a:t>
            </a:r>
            <a:endParaRPr lang="en-US" dirty="0"/>
          </a:p>
          <a:p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1A5F2B4-7151-F8A5-76EA-A3A73DE6C506}"/>
              </a:ext>
            </a:extLst>
          </p:cNvPr>
          <p:cNvSpPr/>
          <p:nvPr/>
        </p:nvSpPr>
        <p:spPr>
          <a:xfrm>
            <a:off x="3278459" y="4309087"/>
            <a:ext cx="1728358" cy="1484852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E62E0C-4C43-9B2A-8D0C-00A2C67D50E5}"/>
              </a:ext>
            </a:extLst>
          </p:cNvPr>
          <p:cNvSpPr txBox="1"/>
          <p:nvPr/>
        </p:nvSpPr>
        <p:spPr>
          <a:xfrm>
            <a:off x="3282547" y="4345882"/>
            <a:ext cx="1693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SANE Analysis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838893-4FCC-6D3C-63A9-715064F0B77D}"/>
              </a:ext>
            </a:extLst>
          </p:cNvPr>
          <p:cNvSpPr txBox="1"/>
          <p:nvPr/>
        </p:nvSpPr>
        <p:spPr>
          <a:xfrm>
            <a:off x="3400021" y="4603315"/>
            <a:ext cx="15240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W. Armstrong</a:t>
            </a:r>
          </a:p>
          <a:p>
            <a:r>
              <a:rPr lang="en-US" dirty="0"/>
              <a:t>J. Maxwell</a:t>
            </a:r>
          </a:p>
          <a:p>
            <a:r>
              <a:rPr lang="en-US" dirty="0"/>
              <a:t>Z.E. </a:t>
            </a:r>
            <a:r>
              <a:rPr lang="en-US" dirty="0" err="1"/>
              <a:t>Meziani</a:t>
            </a:r>
            <a:endParaRPr lang="en-US" dirty="0"/>
          </a:p>
          <a:p>
            <a:r>
              <a:rPr lang="en-US" dirty="0"/>
              <a:t>M. Jones</a:t>
            </a:r>
          </a:p>
          <a:p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46D4447-3A57-8BE8-0A2A-0F526904D3DE}"/>
              </a:ext>
            </a:extLst>
          </p:cNvPr>
          <p:cNvSpPr/>
          <p:nvPr/>
        </p:nvSpPr>
        <p:spPr>
          <a:xfrm>
            <a:off x="8269734" y="3909513"/>
            <a:ext cx="3541265" cy="2339539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4BB2A1-6F82-0B16-F820-EE7C1CD3D11E}"/>
              </a:ext>
            </a:extLst>
          </p:cNvPr>
          <p:cNvSpPr txBox="1"/>
          <p:nvPr/>
        </p:nvSpPr>
        <p:spPr>
          <a:xfrm>
            <a:off x="9120338" y="3930681"/>
            <a:ext cx="1840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Polarized Target</a:t>
            </a:r>
          </a:p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Experts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5AC473-24C2-8FDC-82EA-C154C0905071}"/>
              </a:ext>
            </a:extLst>
          </p:cNvPr>
          <p:cNvSpPr txBox="1"/>
          <p:nvPr/>
        </p:nvSpPr>
        <p:spPr>
          <a:xfrm>
            <a:off x="8415639" y="4555844"/>
            <a:ext cx="3312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K. </a:t>
            </a:r>
            <a:r>
              <a:rPr lang="en-US" sz="1600" dirty="0" err="1"/>
              <a:t>Slifer</a:t>
            </a:r>
            <a:r>
              <a:rPr lang="en-US" sz="1600" dirty="0"/>
              <a:t>,  A. Arora, M. Farooq, N. </a:t>
            </a:r>
            <a:r>
              <a:rPr lang="en-US" sz="1600" dirty="0" err="1"/>
              <a:t>Santiesteban</a:t>
            </a:r>
            <a:r>
              <a:rPr lang="en-US" sz="1600" dirty="0"/>
              <a:t>, H. </a:t>
            </a:r>
            <a:r>
              <a:rPr lang="en-US" sz="1600" dirty="0" err="1"/>
              <a:t>Chinchay</a:t>
            </a:r>
            <a:r>
              <a:rPr lang="en-US" sz="1600" dirty="0"/>
              <a:t>, Z. Wolters, O. </a:t>
            </a:r>
            <a:r>
              <a:rPr lang="en-US" sz="1600" b="0" i="0" dirty="0" err="1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Olokunboyo</a:t>
            </a:r>
            <a:r>
              <a:rPr lang="en-US" sz="1600" dirty="0">
                <a:solidFill>
                  <a:srgbClr val="111111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, </a:t>
            </a:r>
            <a:r>
              <a:rPr lang="en-US" sz="1600" dirty="0"/>
              <a:t>A. Zec, E. Long, J.P. Chen, D. Ruth, C. Keith, J. Maxwell. D. Meekins, J. Brock, D. Keller, I. Fernando, S. </a:t>
            </a:r>
            <a:r>
              <a:rPr lang="en-US" sz="1600" dirty="0" err="1"/>
              <a:t>Covrig</a:t>
            </a:r>
            <a:r>
              <a:rPr lang="en-US" sz="1600" dirty="0"/>
              <a:t> </a:t>
            </a:r>
            <a:r>
              <a:rPr lang="en-US" sz="1600" dirty="0" err="1"/>
              <a:t>Dusa</a:t>
            </a:r>
            <a:endParaRPr lang="en-US" sz="16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1B100FD-4932-F749-0179-D87ED69D33AF}"/>
              </a:ext>
            </a:extLst>
          </p:cNvPr>
          <p:cNvSpPr/>
          <p:nvPr/>
        </p:nvSpPr>
        <p:spPr>
          <a:xfrm>
            <a:off x="5908335" y="4309087"/>
            <a:ext cx="1728358" cy="148485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D6F832-30AB-53C5-DD2A-AFA7B77D3480}"/>
              </a:ext>
            </a:extLst>
          </p:cNvPr>
          <p:cNvSpPr txBox="1"/>
          <p:nvPr/>
        </p:nvSpPr>
        <p:spPr>
          <a:xfrm>
            <a:off x="6027117" y="4350402"/>
            <a:ext cx="153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RSS Analysis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1CD29E7-6946-3A86-244B-825851582A41}"/>
              </a:ext>
            </a:extLst>
          </p:cNvPr>
          <p:cNvSpPr txBox="1"/>
          <p:nvPr/>
        </p:nvSpPr>
        <p:spPr>
          <a:xfrm>
            <a:off x="6258399" y="4715214"/>
            <a:ext cx="12323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K. </a:t>
            </a:r>
            <a:r>
              <a:rPr lang="en-US" dirty="0" err="1"/>
              <a:t>Slifer</a:t>
            </a:r>
            <a:endParaRPr lang="en-US" dirty="0"/>
          </a:p>
          <a:p>
            <a:r>
              <a:rPr lang="en-US" dirty="0"/>
              <a:t>M. Jones</a:t>
            </a:r>
          </a:p>
          <a:p>
            <a:r>
              <a:rPr lang="en-US" dirty="0"/>
              <a:t>O. </a:t>
            </a:r>
            <a:r>
              <a:rPr lang="en-US" dirty="0" err="1"/>
              <a:t>Rondon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B099FD-C74A-EEB7-C1F4-1221A277D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833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9E5D0B0E-38FE-CB1D-0B74-0B530C2931BC}"/>
              </a:ext>
            </a:extLst>
          </p:cNvPr>
          <p:cNvSpPr/>
          <p:nvPr/>
        </p:nvSpPr>
        <p:spPr>
          <a:xfrm rot="1185776">
            <a:off x="822379" y="3054144"/>
            <a:ext cx="1214087" cy="17327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344654A-3D4C-93BE-ABD8-FD19AEB7873B}"/>
              </a:ext>
            </a:extLst>
          </p:cNvPr>
          <p:cNvSpPr/>
          <p:nvPr/>
        </p:nvSpPr>
        <p:spPr>
          <a:xfrm rot="20750286">
            <a:off x="803864" y="2286381"/>
            <a:ext cx="1214087" cy="17327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BB0F2FF-F2D7-9EA0-A52C-C6703384D71C}"/>
              </a:ext>
            </a:extLst>
          </p:cNvPr>
          <p:cNvSpPr/>
          <p:nvPr/>
        </p:nvSpPr>
        <p:spPr>
          <a:xfrm>
            <a:off x="765618" y="2679116"/>
            <a:ext cx="758371" cy="17327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DDE96F6-C1CF-C96F-F7E8-347520B5FD04}"/>
              </a:ext>
            </a:extLst>
          </p:cNvPr>
          <p:cNvSpPr/>
          <p:nvPr/>
        </p:nvSpPr>
        <p:spPr>
          <a:xfrm>
            <a:off x="1343039" y="2695805"/>
            <a:ext cx="4366000" cy="19357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C7AECFF3-840D-70E6-66E2-BDC53E827D1F}"/>
              </a:ext>
            </a:extLst>
          </p:cNvPr>
          <p:cNvSpPr/>
          <p:nvPr/>
        </p:nvSpPr>
        <p:spPr>
          <a:xfrm rot="10800000">
            <a:off x="1218986" y="2548959"/>
            <a:ext cx="552831" cy="422138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B796C8-C3AF-FB0E-D714-0A20DE299847}"/>
              </a:ext>
            </a:extLst>
          </p:cNvPr>
          <p:cNvSpPr/>
          <p:nvPr/>
        </p:nvSpPr>
        <p:spPr>
          <a:xfrm>
            <a:off x="8152464" y="2704237"/>
            <a:ext cx="1732427" cy="27763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19F3FF-6171-1D73-05FE-B42BFBE1E80F}"/>
              </a:ext>
            </a:extLst>
          </p:cNvPr>
          <p:cNvSpPr/>
          <p:nvPr/>
        </p:nvSpPr>
        <p:spPr>
          <a:xfrm>
            <a:off x="6576907" y="2760028"/>
            <a:ext cx="1600053" cy="166052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EB06E6-98CF-9EAA-FCE9-7418396A3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Experimental Setup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6B168-DE17-186D-720B-914523CD3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204" y="3859370"/>
            <a:ext cx="10764520" cy="3012657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 dirty="0">
                <a:cs typeface="Calibri"/>
              </a:rPr>
              <a:t>Installation of the target group’s 5T polarized target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Commissioning of Dr. Jay Benesch’s new chicane magnet design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Configuration of the beamline to operate at low current (85 </a:t>
            </a:r>
            <a:r>
              <a:rPr lang="en-US" dirty="0" err="1">
                <a:cs typeface="Calibri"/>
              </a:rPr>
              <a:t>nA</a:t>
            </a:r>
            <a:r>
              <a:rPr lang="en-US" dirty="0">
                <a:cs typeface="Calibri"/>
              </a:rPr>
              <a:t>)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Installation of the slow raster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Installation of the smaller exit beampipe for small angle SHMS measurements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B61B9FB-99D7-78D8-714F-4AA550BFD36D}"/>
              </a:ext>
            </a:extLst>
          </p:cNvPr>
          <p:cNvSpPr/>
          <p:nvPr/>
        </p:nvSpPr>
        <p:spPr>
          <a:xfrm>
            <a:off x="5567707" y="2013321"/>
            <a:ext cx="1471507" cy="1471507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391A07-6A4C-5270-DBA1-BA314E0CEF90}"/>
              </a:ext>
            </a:extLst>
          </p:cNvPr>
          <p:cNvSpPr txBox="1"/>
          <p:nvPr/>
        </p:nvSpPr>
        <p:spPr>
          <a:xfrm>
            <a:off x="5523752" y="2492692"/>
            <a:ext cx="1600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5T Transverse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Target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E8027E-2A3E-EE05-7BAE-63D542D273A7}"/>
              </a:ext>
            </a:extLst>
          </p:cNvPr>
          <p:cNvSpPr/>
          <p:nvPr/>
        </p:nvSpPr>
        <p:spPr>
          <a:xfrm rot="20588355">
            <a:off x="6907523" y="675197"/>
            <a:ext cx="4438227" cy="1828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3071C5-AA44-4F8C-AA34-302ABC1C1401}"/>
              </a:ext>
            </a:extLst>
          </p:cNvPr>
          <p:cNvSpPr txBox="1"/>
          <p:nvPr/>
        </p:nvSpPr>
        <p:spPr>
          <a:xfrm>
            <a:off x="8200825" y="1634326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SHMS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3758CC-4464-4B46-3C09-99EDD081D6AD}"/>
              </a:ext>
            </a:extLst>
          </p:cNvPr>
          <p:cNvSpPr/>
          <p:nvPr/>
        </p:nvSpPr>
        <p:spPr>
          <a:xfrm>
            <a:off x="9732277" y="2644842"/>
            <a:ext cx="2324256" cy="41509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BF50508-882A-76A7-2B15-BCDAE80D1A34}"/>
              </a:ext>
            </a:extLst>
          </p:cNvPr>
          <p:cNvSpPr/>
          <p:nvPr/>
        </p:nvSpPr>
        <p:spPr>
          <a:xfrm>
            <a:off x="3082715" y="2626312"/>
            <a:ext cx="689142" cy="328362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8C896EE-2E1F-BAF9-0334-4D89E07DF336}"/>
              </a:ext>
            </a:extLst>
          </p:cNvPr>
          <p:cNvSpPr/>
          <p:nvPr/>
        </p:nvSpPr>
        <p:spPr>
          <a:xfrm>
            <a:off x="4289586" y="2618240"/>
            <a:ext cx="613316" cy="328362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C65496-B22A-6DA4-058E-4FE3FE4EB01B}"/>
              </a:ext>
            </a:extLst>
          </p:cNvPr>
          <p:cNvSpPr txBox="1"/>
          <p:nvPr/>
        </p:nvSpPr>
        <p:spPr>
          <a:xfrm>
            <a:off x="3030616" y="2571301"/>
            <a:ext cx="768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Chicane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00316D-63E1-3946-C080-1B74228F2B86}"/>
              </a:ext>
            </a:extLst>
          </p:cNvPr>
          <p:cNvSpPr txBox="1"/>
          <p:nvPr/>
        </p:nvSpPr>
        <p:spPr>
          <a:xfrm>
            <a:off x="4191773" y="2554186"/>
            <a:ext cx="768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Chicane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2C04AEB4-6492-DC5E-85BF-D01B65724637}"/>
              </a:ext>
            </a:extLst>
          </p:cNvPr>
          <p:cNvSpPr/>
          <p:nvPr/>
        </p:nvSpPr>
        <p:spPr>
          <a:xfrm>
            <a:off x="1734008" y="2552705"/>
            <a:ext cx="717973" cy="422138"/>
          </a:xfrm>
          <a:prstGeom prst="homePlate">
            <a:avLst/>
          </a:prstGeom>
          <a:solidFill>
            <a:srgbClr val="C0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8076D372-2DE4-4439-4701-81A9C56D5A08}"/>
              </a:ext>
            </a:extLst>
          </p:cNvPr>
          <p:cNvSpPr/>
          <p:nvPr/>
        </p:nvSpPr>
        <p:spPr>
          <a:xfrm>
            <a:off x="2529884" y="2552129"/>
            <a:ext cx="552831" cy="422138"/>
          </a:xfrm>
          <a:prstGeom prst="homePlate">
            <a:avLst/>
          </a:prstGeom>
          <a:solidFill>
            <a:srgbClr val="C0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F55853-0032-6959-6416-F1AA2678FE77}"/>
              </a:ext>
            </a:extLst>
          </p:cNvPr>
          <p:cNvSpPr txBox="1"/>
          <p:nvPr/>
        </p:nvSpPr>
        <p:spPr>
          <a:xfrm>
            <a:off x="1707339" y="2515715"/>
            <a:ext cx="64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Slow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Raster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7792DA-742F-DDE1-3AA7-487C56D825CB}"/>
              </a:ext>
            </a:extLst>
          </p:cNvPr>
          <p:cNvSpPr txBox="1"/>
          <p:nvPr/>
        </p:nvSpPr>
        <p:spPr>
          <a:xfrm>
            <a:off x="2436951" y="2529195"/>
            <a:ext cx="642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Slow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Raster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9814DF7-10BB-2CE7-E1D0-D0D2E9D1B8BA}"/>
              </a:ext>
            </a:extLst>
          </p:cNvPr>
          <p:cNvSpPr/>
          <p:nvPr/>
        </p:nvSpPr>
        <p:spPr>
          <a:xfrm>
            <a:off x="3793940" y="2579424"/>
            <a:ext cx="453524" cy="4221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524B31-E603-51FE-C6AB-CFA438AC07B0}"/>
              </a:ext>
            </a:extLst>
          </p:cNvPr>
          <p:cNvSpPr/>
          <p:nvPr/>
        </p:nvSpPr>
        <p:spPr>
          <a:xfrm>
            <a:off x="4949492" y="2529195"/>
            <a:ext cx="571884" cy="5593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9DD7B3-7478-350C-A43F-3E8EC4825C4B}"/>
              </a:ext>
            </a:extLst>
          </p:cNvPr>
          <p:cNvSpPr txBox="1"/>
          <p:nvPr/>
        </p:nvSpPr>
        <p:spPr>
          <a:xfrm>
            <a:off x="3739317" y="2648206"/>
            <a:ext cx="595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BCMs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0CE73D-88F7-9D02-9331-8A44240D4E2D}"/>
              </a:ext>
            </a:extLst>
          </p:cNvPr>
          <p:cNvSpPr txBox="1"/>
          <p:nvPr/>
        </p:nvSpPr>
        <p:spPr>
          <a:xfrm>
            <a:off x="4910012" y="2602079"/>
            <a:ext cx="6423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BPMs/Harps</a:t>
            </a:r>
            <a:endParaRPr lang="en-US" sz="8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E76E63-A866-CCAA-839A-79FBBCD6E921}"/>
              </a:ext>
            </a:extLst>
          </p:cNvPr>
          <p:cNvSpPr txBox="1"/>
          <p:nvPr/>
        </p:nvSpPr>
        <p:spPr>
          <a:xfrm>
            <a:off x="1206124" y="2586926"/>
            <a:ext cx="64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</a:rPr>
              <a:t>Fast Raster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CF69487-758F-9ADD-47B3-64427DB9B7D5}"/>
              </a:ext>
            </a:extLst>
          </p:cNvPr>
          <p:cNvSpPr/>
          <p:nvPr/>
        </p:nvSpPr>
        <p:spPr>
          <a:xfrm>
            <a:off x="11353800" y="2432230"/>
            <a:ext cx="838200" cy="8868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24C834-416D-0452-8F3F-95F9EB5D9BCD}"/>
              </a:ext>
            </a:extLst>
          </p:cNvPr>
          <p:cNvSpPr txBox="1"/>
          <p:nvPr/>
        </p:nvSpPr>
        <p:spPr>
          <a:xfrm>
            <a:off x="11374724" y="2704237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Dump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380AE1-0CDB-2409-F803-747FC0AE32E7}"/>
              </a:ext>
            </a:extLst>
          </p:cNvPr>
          <p:cNvSpPr txBox="1"/>
          <p:nvPr/>
        </p:nvSpPr>
        <p:spPr>
          <a:xfrm>
            <a:off x="176748" y="3536737"/>
            <a:ext cx="4319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Standard equipment package, plus: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D37D0D7-4D29-1448-5940-926E1EF6F434}"/>
              </a:ext>
            </a:extLst>
          </p:cNvPr>
          <p:cNvSpPr/>
          <p:nvPr/>
        </p:nvSpPr>
        <p:spPr>
          <a:xfrm>
            <a:off x="226014" y="2432230"/>
            <a:ext cx="803104" cy="581835"/>
          </a:xfrm>
          <a:prstGeom prst="roundRect">
            <a:avLst/>
          </a:prstGeom>
          <a:solidFill>
            <a:srgbClr val="FFC000"/>
          </a:solidFill>
          <a:effectLst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768734-DE16-217A-DC9B-0149F0AD49B8}"/>
              </a:ext>
            </a:extLst>
          </p:cNvPr>
          <p:cNvSpPr txBox="1"/>
          <p:nvPr/>
        </p:nvSpPr>
        <p:spPr>
          <a:xfrm>
            <a:off x="163055" y="2515715"/>
            <a:ext cx="9428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Moller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</a:rPr>
              <a:t>Polarimeter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881D244-17D2-6973-D90C-2EE12F128533}"/>
              </a:ext>
            </a:extLst>
          </p:cNvPr>
          <p:cNvSpPr/>
          <p:nvPr/>
        </p:nvSpPr>
        <p:spPr>
          <a:xfrm>
            <a:off x="1812412" y="3097911"/>
            <a:ext cx="555805" cy="47158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31F7525-336F-0199-FEDD-F7D5811B29D5}"/>
              </a:ext>
            </a:extLst>
          </p:cNvPr>
          <p:cNvSpPr/>
          <p:nvPr/>
        </p:nvSpPr>
        <p:spPr>
          <a:xfrm>
            <a:off x="1790138" y="1865174"/>
            <a:ext cx="555805" cy="47158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E4661B08-9993-79C1-C5C3-0852FA4E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89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061531-9557-4632-DE9A-DE4C00B9A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186" y="4318146"/>
            <a:ext cx="2876178" cy="238524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FF223-84A8-D8FF-76C8-433AC75C7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879" y="1347233"/>
            <a:ext cx="7532421" cy="520596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cs typeface="Calibri"/>
              </a:rPr>
              <a:t>Target group has new polarized target magnet capable of improving performance from the g2p run</a:t>
            </a:r>
          </a:p>
          <a:p>
            <a:r>
              <a:rPr lang="en-US" dirty="0">
                <a:ea typeface="Calibri" panose="020F0502020204030204"/>
                <a:cs typeface="Calibri"/>
              </a:rPr>
              <a:t>Helmholtz-configuration magnet is optimized for running with transverse field and acceptance appropriate for the desired kinematics (</a:t>
            </a:r>
            <a:r>
              <a:rPr lang="en-US" dirty="0"/>
              <a:t>± 25°)</a:t>
            </a:r>
            <a:endParaRPr lang="en-US" dirty="0">
              <a:ea typeface="Calibri" panose="020F0502020204030204"/>
              <a:cs typeface="Calibri"/>
            </a:endParaRPr>
          </a:p>
          <a:p>
            <a:r>
              <a:rPr lang="en-US" dirty="0">
                <a:ea typeface="Calibri" panose="020F0502020204030204"/>
                <a:cs typeface="Calibri"/>
              </a:rPr>
              <a:t>Run will require a polarized NH</a:t>
            </a:r>
            <a:r>
              <a:rPr lang="en-US" baseline="-25000" dirty="0">
                <a:ea typeface="Calibri" panose="020F0502020204030204"/>
                <a:cs typeface="Calibri"/>
              </a:rPr>
              <a:t>3</a:t>
            </a:r>
            <a:r>
              <a:rPr lang="en-US" dirty="0">
                <a:ea typeface="Calibri" panose="020F0502020204030204"/>
                <a:cs typeface="Calibri"/>
              </a:rPr>
              <a:t> (Ammonia) target</a:t>
            </a:r>
          </a:p>
          <a:p>
            <a:r>
              <a:rPr lang="en-US" dirty="0">
                <a:ea typeface="Calibri" panose="020F0502020204030204"/>
                <a:cs typeface="Calibri"/>
              </a:rPr>
              <a:t>Several polarized target</a:t>
            </a:r>
            <a:br>
              <a:rPr lang="en-US" dirty="0">
                <a:ea typeface="Calibri" panose="020F0502020204030204"/>
                <a:cs typeface="Calibri"/>
              </a:rPr>
            </a:br>
            <a:r>
              <a:rPr lang="en-US" dirty="0">
                <a:ea typeface="Calibri" panose="020F0502020204030204"/>
                <a:cs typeface="Calibri"/>
              </a:rPr>
              <a:t>experiments already approved in</a:t>
            </a:r>
            <a:br>
              <a:rPr lang="en-US" dirty="0">
                <a:ea typeface="Calibri" panose="020F0502020204030204"/>
                <a:cs typeface="Calibri"/>
              </a:rPr>
            </a:br>
            <a:r>
              <a:rPr lang="en-US" dirty="0">
                <a:ea typeface="Calibri" panose="020F0502020204030204"/>
                <a:cs typeface="Calibri"/>
              </a:rPr>
              <a:t>Hall C – possibility for </a:t>
            </a:r>
            <a:br>
              <a:rPr lang="en-US" dirty="0">
                <a:ea typeface="Calibri" panose="020F0502020204030204"/>
                <a:cs typeface="Calibri"/>
              </a:rPr>
            </a:br>
            <a:r>
              <a:rPr lang="en-US" dirty="0">
                <a:ea typeface="Calibri" panose="020F0502020204030204"/>
                <a:cs typeface="Calibri"/>
              </a:rPr>
              <a:t>cooperation on scheduling</a:t>
            </a:r>
          </a:p>
          <a:p>
            <a:endParaRPr lang="en-US" baseline="-25000" dirty="0">
              <a:ea typeface="Calibri" panose="020F0502020204030204"/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7A64F-54ED-A998-8788-490AEACB1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Polarized Target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F15C14-191B-EBEE-BE0E-6D53C9643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9917" y="1260828"/>
            <a:ext cx="2921330" cy="478110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FC3A-816E-E26A-B398-E3753A4CF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34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026AD7-FF31-1661-3C30-A36AD67E6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096" y="540694"/>
            <a:ext cx="8315807" cy="38835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20CF0A-D954-F950-BC44-58A49920210A}"/>
              </a:ext>
            </a:extLst>
          </p:cNvPr>
          <p:cNvSpPr/>
          <p:nvPr/>
        </p:nvSpPr>
        <p:spPr>
          <a:xfrm>
            <a:off x="5588000" y="3971636"/>
            <a:ext cx="1339273" cy="7389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FF223-84A8-D8FF-76C8-433AC75C7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19419"/>
            <a:ext cx="11063842" cy="263015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ea typeface="Calibri" panose="020F0502020204030204"/>
                <a:cs typeface="Calibri"/>
              </a:rPr>
              <a:t>The transverse target field necessitates a pre-bending of the beam to locate the beam at the center of the target and within the area of the hall dump</a:t>
            </a:r>
          </a:p>
          <a:p>
            <a:r>
              <a:rPr lang="en-US" dirty="0">
                <a:ea typeface="Calibri" panose="020F0502020204030204"/>
                <a:cs typeface="Calibri"/>
              </a:rPr>
              <a:t>Dr. Jay Benesch has worked on a new design which would replace two of the existing 1m dipoles and satisfy the needs of this proposal</a:t>
            </a:r>
          </a:p>
          <a:p>
            <a:r>
              <a:rPr lang="en-US" b="1" u="sng" dirty="0">
                <a:ea typeface="Calibri" panose="020F0502020204030204"/>
                <a:cs typeface="Calibri"/>
              </a:rPr>
              <a:t>New</a:t>
            </a:r>
            <a:r>
              <a:rPr lang="en-US" dirty="0">
                <a:ea typeface="Calibri" panose="020F0502020204030204"/>
                <a:cs typeface="Calibri"/>
              </a:rPr>
              <a:t> installation will need to be commissioned, and is needed for </a:t>
            </a:r>
            <a:r>
              <a:rPr lang="en-US" dirty="0" err="1">
                <a:ea typeface="Calibri" panose="020F0502020204030204"/>
                <a:cs typeface="Calibri"/>
              </a:rPr>
              <a:t>SoLID</a:t>
            </a:r>
            <a:r>
              <a:rPr lang="en-US" dirty="0">
                <a:ea typeface="Calibri" panose="020F0502020204030204"/>
                <a:cs typeface="Calibri"/>
              </a:rPr>
              <a:t> and any other experiment with transverse polarized target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7A64F-54ED-A998-8788-490AEACB1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Chicane Magnet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6D093E-8654-09EF-0A6A-C1C412DEC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AC6856E-B281-BC75-A67C-5BAE1CD065D6}"/>
              </a:ext>
            </a:extLst>
          </p:cNvPr>
          <p:cNvSpPr/>
          <p:nvPr/>
        </p:nvSpPr>
        <p:spPr>
          <a:xfrm flipH="1">
            <a:off x="6744098" y="1325608"/>
            <a:ext cx="2889250" cy="64135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63713F-1004-8EEA-83D5-36C3039415C4}"/>
              </a:ext>
            </a:extLst>
          </p:cNvPr>
          <p:cNvSpPr txBox="1"/>
          <p:nvPr/>
        </p:nvSpPr>
        <p:spPr>
          <a:xfrm>
            <a:off x="7410450" y="1478507"/>
            <a:ext cx="1807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Beam Direction</a:t>
            </a:r>
          </a:p>
        </p:txBody>
      </p:sp>
    </p:spTree>
    <p:extLst>
      <p:ext uri="{BB962C8B-B14F-4D97-AF65-F5344CB8AC3E}">
        <p14:creationId xmlns:p14="http://schemas.microsoft.com/office/powerpoint/2010/main" val="550310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sted-image.png" descr="pasted-image.png">
            <a:extLst>
              <a:ext uri="{FF2B5EF4-FFF2-40B4-BE49-F238E27FC236}">
                <a16:creationId xmlns:a16="http://schemas.microsoft.com/office/drawing/2014/main" id="{CA6D35DD-409F-9960-0D1D-AD0DAF8E7E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046" b="32565"/>
          <a:stretch>
            <a:fillRect/>
          </a:stretch>
        </p:blipFill>
        <p:spPr>
          <a:xfrm>
            <a:off x="1064563" y="1865665"/>
            <a:ext cx="3059060" cy="163628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8797811-D78C-00F6-5A81-1CB023DCB7CE}"/>
              </a:ext>
            </a:extLst>
          </p:cNvPr>
          <p:cNvSpPr/>
          <p:nvPr/>
        </p:nvSpPr>
        <p:spPr>
          <a:xfrm>
            <a:off x="780025" y="1705894"/>
            <a:ext cx="3831336" cy="1014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87A2E-A0D7-4AB2-472B-7DC8C0A54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055" y="207291"/>
            <a:ext cx="10515600" cy="1325563"/>
          </a:xfrm>
        </p:spPr>
        <p:txBody>
          <a:bodyPr/>
          <a:lstStyle/>
          <a:p>
            <a:r>
              <a:rPr lang="en-US" dirty="0"/>
              <a:t>g</a:t>
            </a:r>
            <a:r>
              <a:rPr lang="en-US" baseline="-25000" dirty="0"/>
              <a:t>2 </a:t>
            </a:r>
            <a:r>
              <a:rPr lang="en-US" dirty="0"/>
              <a:t>Extraction Method</a:t>
            </a:r>
            <a:endParaRPr lang="en-US" baseline="-2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61CC8-BA05-F961-EF57-978A0BC54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063" y="1299383"/>
            <a:ext cx="10515600" cy="4581463"/>
          </a:xfrm>
        </p:spPr>
        <p:txBody>
          <a:bodyPr/>
          <a:lstStyle/>
          <a:p>
            <a:pPr algn="ctr"/>
            <a:r>
              <a:rPr lang="en-US" dirty="0"/>
              <a:t>Measure Asymmetry and Cross Section: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algn="ctr"/>
            <a:r>
              <a:rPr lang="en-US" dirty="0"/>
              <a:t>Form Polarized XS Difference: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Extract g</a:t>
            </a:r>
            <a:r>
              <a:rPr lang="en-US" baseline="-25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4A6F47-975E-DD4E-DB86-98E8487D8AC6}"/>
                  </a:ext>
                </a:extLst>
              </p:cNvPr>
              <p:cNvSpPr txBox="1"/>
              <p:nvPr/>
            </p:nvSpPr>
            <p:spPr>
              <a:xfrm>
                <a:off x="1757862" y="1805360"/>
                <a:ext cx="2116156" cy="6482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𝑅𝑎𝑤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↑⇒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⇒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↑⇒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↓⇒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4A6F47-975E-DD4E-DB86-98E8487D8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862" y="1805360"/>
                <a:ext cx="2116156" cy="6482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F75836-5A1B-47AE-907E-89880CAC7C39}"/>
                  </a:ext>
                </a:extLst>
              </p:cNvPr>
              <p:cNvSpPr txBox="1"/>
              <p:nvPr/>
            </p:nvSpPr>
            <p:spPr>
              <a:xfrm>
                <a:off x="6573305" y="2363460"/>
                <a:ext cx="3262111" cy="576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𝑑𝑒𝑡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ΔΩΔ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F75836-5A1B-47AE-907E-89880CAC7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305" y="2363460"/>
                <a:ext cx="3262111" cy="5767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C0CCAB-0A89-9EDC-7307-5E423CCCC047}"/>
                  </a:ext>
                </a:extLst>
              </p:cNvPr>
              <p:cNvSpPr txBox="1"/>
              <p:nvPr/>
            </p:nvSpPr>
            <p:spPr>
              <a:xfrm>
                <a:off x="4839710" y="3941952"/>
                <a:ext cx="2032288" cy="4042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=2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𝑒𝑥𝑝</m:t>
                          </m:r>
                        </m:sup>
                      </m:sSubSup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C0CCAB-0A89-9EDC-7307-5E423CCCC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710" y="3941952"/>
                <a:ext cx="2032288" cy="4042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C54497-E871-D159-FB8C-14FE71ED424F}"/>
                  </a:ext>
                </a:extLst>
              </p:cNvPr>
              <p:cNvSpPr txBox="1"/>
              <p:nvPr/>
            </p:nvSpPr>
            <p:spPr>
              <a:xfrm>
                <a:off x="3162380" y="5711313"/>
                <a:ext cx="5260853" cy="6279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C54497-E871-D159-FB8C-14FE71ED4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80" y="5711313"/>
                <a:ext cx="5260853" cy="6279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181EF53-FAAE-CED3-6876-265F3482EF23}"/>
              </a:ext>
            </a:extLst>
          </p:cNvPr>
          <p:cNvCxnSpPr>
            <a:cxnSpLocks/>
          </p:cNvCxnSpPr>
          <p:nvPr/>
        </p:nvCxnSpPr>
        <p:spPr>
          <a:xfrm>
            <a:off x="2164620" y="3831435"/>
            <a:ext cx="3788328" cy="110517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18BB269-1636-1324-AF61-5DFB0B978748}"/>
              </a:ext>
            </a:extLst>
          </p:cNvPr>
          <p:cNvCxnSpPr>
            <a:cxnSpLocks/>
            <a:endCxn id="27" idx="3"/>
          </p:cNvCxnSpPr>
          <p:nvPr/>
        </p:nvCxnSpPr>
        <p:spPr>
          <a:xfrm flipH="1">
            <a:off x="6871999" y="3771922"/>
            <a:ext cx="1791710" cy="403696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3B596FA-EEEE-610D-9607-3392BD11A332}"/>
              </a:ext>
            </a:extLst>
          </p:cNvPr>
          <p:cNvCxnSpPr/>
          <p:nvPr/>
        </p:nvCxnSpPr>
        <p:spPr>
          <a:xfrm flipV="1">
            <a:off x="8636000" y="3066473"/>
            <a:ext cx="0" cy="704354"/>
          </a:xfrm>
          <a:prstGeom prst="line">
            <a:avLst/>
          </a:prstGeom>
          <a:ln w="571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313E5CBC-6648-063E-F66F-BD871E26BC62}"/>
              </a:ext>
            </a:extLst>
          </p:cNvPr>
          <p:cNvSpPr/>
          <p:nvPr/>
        </p:nvSpPr>
        <p:spPr>
          <a:xfrm>
            <a:off x="5930899" y="3879850"/>
            <a:ext cx="590551" cy="577850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0169B3D-8EF7-4B03-E050-D194AFB5AE1B}"/>
              </a:ext>
            </a:extLst>
          </p:cNvPr>
          <p:cNvCxnSpPr>
            <a:cxnSpLocks/>
          </p:cNvCxnSpPr>
          <p:nvPr/>
        </p:nvCxnSpPr>
        <p:spPr>
          <a:xfrm flipH="1" flipV="1">
            <a:off x="2063750" y="3265098"/>
            <a:ext cx="114299" cy="566337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5680E8EC-C5B6-5536-ED63-658A10D3E5B6}"/>
              </a:ext>
            </a:extLst>
          </p:cNvPr>
          <p:cNvSpPr/>
          <p:nvPr/>
        </p:nvSpPr>
        <p:spPr>
          <a:xfrm>
            <a:off x="6521451" y="3886693"/>
            <a:ext cx="350548" cy="57785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99A1C1-CC52-09D6-F5F0-3D421BEBAE6B}"/>
              </a:ext>
            </a:extLst>
          </p:cNvPr>
          <p:cNvSpPr txBox="1"/>
          <p:nvPr/>
        </p:nvSpPr>
        <p:spPr>
          <a:xfrm rot="180000">
            <a:off x="2002768" y="3868563"/>
            <a:ext cx="26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Spin-Dependent Effects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1D6CD5-4851-F3F8-977E-80B6458F0D38}"/>
              </a:ext>
            </a:extLst>
          </p:cNvPr>
          <p:cNvSpPr txBox="1"/>
          <p:nvPr/>
        </p:nvSpPr>
        <p:spPr>
          <a:xfrm rot="20707013">
            <a:off x="7281135" y="3946918"/>
            <a:ext cx="1455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Unpolarized</a:t>
            </a:r>
          </a:p>
          <a:p>
            <a:r>
              <a:rPr lang="en-US" b="1" dirty="0">
                <a:solidFill>
                  <a:schemeClr val="accent6"/>
                </a:solidFill>
              </a:rPr>
              <a:t>Scattering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9BE0842-65B0-D220-6EA1-90701C866F1E}"/>
              </a:ext>
            </a:extLst>
          </p:cNvPr>
          <p:cNvSpPr/>
          <p:nvPr/>
        </p:nvSpPr>
        <p:spPr>
          <a:xfrm>
            <a:off x="5095631" y="5807428"/>
            <a:ext cx="426627" cy="47907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4CF7CDA-79AA-C2DF-017C-DDC75367613D}"/>
              </a:ext>
            </a:extLst>
          </p:cNvPr>
          <p:cNvCxnSpPr>
            <a:cxnSpLocks/>
          </p:cNvCxnSpPr>
          <p:nvPr/>
        </p:nvCxnSpPr>
        <p:spPr>
          <a:xfrm>
            <a:off x="4509247" y="4823503"/>
            <a:ext cx="799697" cy="967194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9504D37-CA00-7FB3-91C2-19CE9A41F4BA}"/>
              </a:ext>
            </a:extLst>
          </p:cNvPr>
          <p:cNvCxnSpPr>
            <a:cxnSpLocks/>
          </p:cNvCxnSpPr>
          <p:nvPr/>
        </p:nvCxnSpPr>
        <p:spPr>
          <a:xfrm flipV="1">
            <a:off x="4509247" y="4346165"/>
            <a:ext cx="586384" cy="51564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11B2D365-178A-A5B8-23D9-3DA286E02C2E}"/>
              </a:ext>
            </a:extLst>
          </p:cNvPr>
          <p:cNvSpPr/>
          <p:nvPr/>
        </p:nvSpPr>
        <p:spPr>
          <a:xfrm>
            <a:off x="7142145" y="5711313"/>
            <a:ext cx="942312" cy="30479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5785E0D-DBD2-526A-2B36-D4C678186F72}"/>
              </a:ext>
            </a:extLst>
          </p:cNvPr>
          <p:cNvCxnSpPr>
            <a:cxnSpLocks/>
          </p:cNvCxnSpPr>
          <p:nvPr/>
        </p:nvCxnSpPr>
        <p:spPr>
          <a:xfrm flipH="1">
            <a:off x="8084457" y="5335340"/>
            <a:ext cx="1791710" cy="403696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FAD11A5-A9E9-515C-CBCC-D5B4D5A75BD0}"/>
              </a:ext>
            </a:extLst>
          </p:cNvPr>
          <p:cNvSpPr txBox="1"/>
          <p:nvPr/>
        </p:nvSpPr>
        <p:spPr>
          <a:xfrm rot="20707013">
            <a:off x="9881135" y="4799179"/>
            <a:ext cx="134908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Input from</a:t>
            </a:r>
          </a:p>
          <a:p>
            <a:r>
              <a:rPr lang="en-US" b="1" dirty="0">
                <a:solidFill>
                  <a:srgbClr val="0070C0"/>
                </a:solidFill>
              </a:rPr>
              <a:t>Hall B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91959-2033-82ED-2BE5-54136C31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69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3B0CA-D637-12E4-BC37-9D7E40F8F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Time Required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6EC6F8B-D5AC-15CB-F262-49FB220DCC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338183"/>
              </p:ext>
            </p:extLst>
          </p:nvPr>
        </p:nvGraphicFramePr>
        <p:xfrm>
          <a:off x="601212" y="1671955"/>
          <a:ext cx="5418666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57861904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672098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 (PAC Days)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382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 = 0.22 GeV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014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 = 0.33 GeV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741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 = 0.46 GeV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240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 = 0.62 GeV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17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 = 0.77 GeV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056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 = 0.89 GeV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140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 = 1.03 GeV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757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 = 1.25 GeV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703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 = 1.84 GeV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067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 = 2.2 GeV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669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Total Physics Days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13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214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Overhead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34162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689B43-B33B-CA6B-0562-BF0268E8524E}"/>
              </a:ext>
            </a:extLst>
          </p:cNvPr>
          <p:cNvSpPr txBox="1"/>
          <p:nvPr/>
        </p:nvSpPr>
        <p:spPr>
          <a:xfrm>
            <a:off x="7759347" y="2811368"/>
            <a:ext cx="23553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26 Days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FD7944-334A-A41B-3B54-0EEF5FD7A443}"/>
              </a:ext>
            </a:extLst>
          </p:cNvPr>
          <p:cNvSpPr txBox="1"/>
          <p:nvPr/>
        </p:nvSpPr>
        <p:spPr>
          <a:xfrm>
            <a:off x="6283294" y="4314484"/>
            <a:ext cx="5307494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To measure </a:t>
            </a:r>
            <a:r>
              <a:rPr lang="en-US" sz="2000" u="sng" dirty="0"/>
              <a:t>10 Q</a:t>
            </a:r>
            <a:r>
              <a:rPr lang="en-US" sz="2000" u="sng" baseline="30000" dirty="0"/>
              <a:t>2</a:t>
            </a:r>
            <a:r>
              <a:rPr lang="en-US" sz="2000" u="sng" dirty="0"/>
              <a:t> settings </a:t>
            </a:r>
            <a:r>
              <a:rPr lang="en-US" sz="2000" dirty="0"/>
              <a:t>of g</a:t>
            </a:r>
            <a:r>
              <a:rPr lang="en-US" sz="2000" baseline="-25000" dirty="0"/>
              <a:t>2</a:t>
            </a:r>
            <a:r>
              <a:rPr lang="en-US" sz="2000" dirty="0"/>
              <a:t> with high precision…</a:t>
            </a:r>
          </a:p>
          <a:p>
            <a:pPr algn="ctr"/>
            <a:endParaRPr lang="en-US" sz="2000" baseline="-25000" dirty="0"/>
          </a:p>
          <a:p>
            <a:pPr algn="ctr"/>
            <a:r>
              <a:rPr lang="en-US" sz="2000" dirty="0"/>
              <a:t>covering a </a:t>
            </a:r>
            <a:r>
              <a:rPr lang="en-US" sz="2000" b="1" u="sng" dirty="0"/>
              <a:t>full order of magnitude </a:t>
            </a:r>
            <a:r>
              <a:rPr lang="en-US" sz="2000" dirty="0"/>
              <a:t>of the transition region!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A70BD1-6272-B48C-3D6C-9620654BAFFA}"/>
              </a:ext>
            </a:extLst>
          </p:cNvPr>
          <p:cNvSpPr txBox="1"/>
          <p:nvPr/>
        </p:nvSpPr>
        <p:spPr>
          <a:xfrm>
            <a:off x="8403641" y="1819597"/>
            <a:ext cx="941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Only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15119C-D64E-148E-EB18-1995BA793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47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36054-A902-E6D1-786A-543BCC9AF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Projected Systematics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BC27F-8C0D-39C0-FB9B-ECB9553E0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992" y="3051450"/>
            <a:ext cx="4673600" cy="48874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Dominating systematics are </a:t>
            </a:r>
            <a:r>
              <a:rPr lang="en-US" b="1" dirty="0">
                <a:cs typeface="Calibri"/>
              </a:rPr>
              <a:t>target polarization </a:t>
            </a:r>
            <a:r>
              <a:rPr lang="en-US" dirty="0">
                <a:cs typeface="Calibri"/>
              </a:rPr>
              <a:t>and </a:t>
            </a:r>
            <a:r>
              <a:rPr lang="en-US" b="1" dirty="0">
                <a:cs typeface="Calibri"/>
              </a:rPr>
              <a:t>acceptance</a:t>
            </a:r>
            <a:endParaRPr lang="en-US" b="1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E649205-1D83-19F1-1993-C4DB21B929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888782"/>
              </p:ext>
            </p:extLst>
          </p:nvPr>
        </p:nvGraphicFramePr>
        <p:xfrm>
          <a:off x="6839592" y="312233"/>
          <a:ext cx="4673600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0">
                  <a:extLst>
                    <a:ext uri="{9D8B030D-6E8A-4147-A177-3AD203B41FA5}">
                      <a16:colId xmlns:a16="http://schemas.microsoft.com/office/drawing/2014/main" val="1519723383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1114246130"/>
                    </a:ext>
                  </a:extLst>
                </a:gridCol>
              </a:tblGrid>
              <a:tr h="338763"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365028"/>
                  </a:ext>
                </a:extLst>
              </a:tr>
              <a:tr h="338763">
                <a:tc>
                  <a:txBody>
                    <a:bodyPr/>
                    <a:lstStyle/>
                    <a:p>
                      <a:r>
                        <a:rPr lang="en-US" dirty="0"/>
                        <a:t>Acceptance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4-6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776428"/>
                  </a:ext>
                </a:extLst>
              </a:tr>
              <a:tr h="338763">
                <a:tc>
                  <a:txBody>
                    <a:bodyPr/>
                    <a:lstStyle/>
                    <a:p>
                      <a:r>
                        <a:rPr lang="en-US" dirty="0"/>
                        <a:t>Packing Fraction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363471"/>
                  </a:ext>
                </a:extLst>
              </a:tr>
              <a:tr h="592836">
                <a:tc>
                  <a:txBody>
                    <a:bodyPr/>
                    <a:lstStyle/>
                    <a:p>
                      <a:r>
                        <a:rPr lang="en-US" dirty="0"/>
                        <a:t>Charge Determination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501658"/>
                  </a:ext>
                </a:extLst>
              </a:tr>
              <a:tr h="338763">
                <a:tc>
                  <a:txBody>
                    <a:bodyPr/>
                    <a:lstStyle/>
                    <a:p>
                      <a:r>
                        <a:rPr lang="en-US" dirty="0"/>
                        <a:t>Tracking Efficiency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282437"/>
                  </a:ext>
                </a:extLst>
              </a:tr>
              <a:tr h="338763">
                <a:tc>
                  <a:txBody>
                    <a:bodyPr/>
                    <a:lstStyle/>
                    <a:p>
                      <a:r>
                        <a:rPr lang="en-US" dirty="0"/>
                        <a:t>PID Efficiencies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010360"/>
                  </a:ext>
                </a:extLst>
              </a:tr>
              <a:tr h="592836">
                <a:tc>
                  <a:txBody>
                    <a:bodyPr/>
                    <a:lstStyle/>
                    <a:p>
                      <a:r>
                        <a:rPr lang="en-US" dirty="0"/>
                        <a:t>Software Cut Efficiency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 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435486"/>
                  </a:ext>
                </a:extLst>
              </a:tr>
              <a:tr h="338763">
                <a:tc>
                  <a:txBody>
                    <a:bodyPr/>
                    <a:lstStyle/>
                    <a:p>
                      <a:r>
                        <a:rPr lang="en-US" dirty="0"/>
                        <a:t>Energy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986596"/>
                  </a:ext>
                </a:extLst>
              </a:tr>
              <a:tr h="338763">
                <a:tc>
                  <a:txBody>
                    <a:bodyPr/>
                    <a:lstStyle/>
                    <a:p>
                      <a:r>
                        <a:rPr lang="en-US" dirty="0"/>
                        <a:t>Deadtime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 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087670"/>
                  </a:ext>
                </a:extLst>
              </a:tr>
              <a:tr h="338763">
                <a:tc>
                  <a:txBody>
                    <a:bodyPr/>
                    <a:lstStyle/>
                    <a:p>
                      <a:r>
                        <a:rPr lang="en-US" b="1" dirty="0"/>
                        <a:t>XS Total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5-7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5521920"/>
                  </a:ext>
                </a:extLst>
              </a:tr>
              <a:tr h="338763">
                <a:tc>
                  <a:txBody>
                    <a:bodyPr/>
                    <a:lstStyle/>
                    <a:p>
                      <a:r>
                        <a:rPr lang="en-US" dirty="0"/>
                        <a:t>Target Polarization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62316897"/>
                  </a:ext>
                </a:extLst>
              </a:tr>
              <a:tr h="338763">
                <a:tc>
                  <a:txBody>
                    <a:bodyPr/>
                    <a:lstStyle/>
                    <a:p>
                      <a:r>
                        <a:rPr lang="en-US" dirty="0"/>
                        <a:t>Beam Polarization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031383"/>
                  </a:ext>
                </a:extLst>
              </a:tr>
              <a:tr h="338763">
                <a:tc>
                  <a:txBody>
                    <a:bodyPr/>
                    <a:lstStyle/>
                    <a:p>
                      <a:r>
                        <a:rPr lang="en-US" dirty="0"/>
                        <a:t>Radiative Corrections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495551"/>
                  </a:ext>
                </a:extLst>
              </a:tr>
              <a:tr h="338763">
                <a:tc>
                  <a:txBody>
                    <a:bodyPr/>
                    <a:lstStyle/>
                    <a:p>
                      <a:r>
                        <a:rPr lang="en-US" dirty="0"/>
                        <a:t>Parallel Contribution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437251"/>
                  </a:ext>
                </a:extLst>
              </a:tr>
              <a:tr h="338763">
                <a:tc>
                  <a:txBody>
                    <a:bodyPr/>
                    <a:lstStyle/>
                    <a:p>
                      <a:r>
                        <a:rPr lang="en-US" dirty="0"/>
                        <a:t>Const Q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 Adjustment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175634"/>
                  </a:ext>
                </a:extLst>
              </a:tr>
              <a:tr h="338763">
                <a:tc>
                  <a:txBody>
                    <a:bodyPr/>
                    <a:lstStyle/>
                    <a:p>
                      <a:r>
                        <a:rPr lang="en-US" b="1" dirty="0"/>
                        <a:t>S.F.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8.5-9.8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631211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B32407-7E8A-44AC-A64D-E34E3D808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4650" y="6310312"/>
            <a:ext cx="2743200" cy="365125"/>
          </a:xfrm>
        </p:spPr>
        <p:txBody>
          <a:bodyPr/>
          <a:lstStyle/>
          <a:p>
            <a:fld id="{534F4CA2-6F04-4B7E-979C-709CABD4093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213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1AFD9-8144-0720-71F7-D9BE7920A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65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Projected g</a:t>
            </a:r>
            <a:r>
              <a:rPr lang="en-US" baseline="-25000" dirty="0"/>
              <a:t>2 </a:t>
            </a:r>
            <a:r>
              <a:rPr lang="en-US" dirty="0"/>
              <a:t>Uncertainties</a:t>
            </a:r>
            <a:endParaRPr lang="en-US" baseline="-25000" dirty="0"/>
          </a:p>
        </p:txBody>
      </p:sp>
      <p:pic>
        <p:nvPicPr>
          <p:cNvPr id="7" name="Picture 6" descr="A graph with red dots&#10;&#10;Description automatically generated">
            <a:extLst>
              <a:ext uri="{FF2B5EF4-FFF2-40B4-BE49-F238E27FC236}">
                <a16:creationId xmlns:a16="http://schemas.microsoft.com/office/drawing/2014/main" id="{B92E126D-75C7-3E23-9D2F-7E70B89A3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986" y="4844411"/>
            <a:ext cx="2652694" cy="1989520"/>
          </a:xfrm>
          <a:prstGeom prst="rect">
            <a:avLst/>
          </a:prstGeom>
        </p:spPr>
      </p:pic>
      <p:pic>
        <p:nvPicPr>
          <p:cNvPr id="9" name="Picture 8" descr="A graph with red dots&#10;&#10;Description automatically generated">
            <a:extLst>
              <a:ext uri="{FF2B5EF4-FFF2-40B4-BE49-F238E27FC236}">
                <a16:creationId xmlns:a16="http://schemas.microsoft.com/office/drawing/2014/main" id="{4861A89D-B82D-B73C-8EB9-3083F1802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189" y="4869143"/>
            <a:ext cx="2652694" cy="1989520"/>
          </a:xfrm>
          <a:prstGeom prst="rect">
            <a:avLst/>
          </a:prstGeom>
        </p:spPr>
      </p:pic>
      <p:pic>
        <p:nvPicPr>
          <p:cNvPr id="11" name="Picture 10" descr="A graph with red dots&#10;&#10;Description automatically generated">
            <a:extLst>
              <a:ext uri="{FF2B5EF4-FFF2-40B4-BE49-F238E27FC236}">
                <a16:creationId xmlns:a16="http://schemas.microsoft.com/office/drawing/2014/main" id="{A524D22C-C560-2E92-D856-4B1CD6B03D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026" y="2993141"/>
            <a:ext cx="2652694" cy="1989520"/>
          </a:xfrm>
          <a:prstGeom prst="rect">
            <a:avLst/>
          </a:prstGeom>
        </p:spPr>
      </p:pic>
      <p:pic>
        <p:nvPicPr>
          <p:cNvPr id="13" name="Picture 12" descr="A graph with red dots&#10;&#10;Description automatically generated">
            <a:extLst>
              <a:ext uri="{FF2B5EF4-FFF2-40B4-BE49-F238E27FC236}">
                <a16:creationId xmlns:a16="http://schemas.microsoft.com/office/drawing/2014/main" id="{DB2BA243-1A27-A398-8AAF-1B47D8DA3F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986" y="3003367"/>
            <a:ext cx="2652694" cy="1989520"/>
          </a:xfrm>
          <a:prstGeom prst="rect">
            <a:avLst/>
          </a:prstGeom>
        </p:spPr>
      </p:pic>
      <p:pic>
        <p:nvPicPr>
          <p:cNvPr id="15" name="Picture 14" descr="A graph with red dots&#10;&#10;Description automatically generated">
            <a:extLst>
              <a:ext uri="{FF2B5EF4-FFF2-40B4-BE49-F238E27FC236}">
                <a16:creationId xmlns:a16="http://schemas.microsoft.com/office/drawing/2014/main" id="{034B1213-F7F8-705C-6B24-2DBC5D5E69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189" y="2988393"/>
            <a:ext cx="2652694" cy="1989520"/>
          </a:xfrm>
          <a:prstGeom prst="rect">
            <a:avLst/>
          </a:prstGeom>
        </p:spPr>
      </p:pic>
      <p:pic>
        <p:nvPicPr>
          <p:cNvPr id="17" name="Picture 16" descr="A graph with red dots&#10;&#10;Description automatically generated">
            <a:extLst>
              <a:ext uri="{FF2B5EF4-FFF2-40B4-BE49-F238E27FC236}">
                <a16:creationId xmlns:a16="http://schemas.microsoft.com/office/drawing/2014/main" id="{AACF834C-42DC-8585-83F9-1790200531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80" y="2988393"/>
            <a:ext cx="2652694" cy="1989520"/>
          </a:xfrm>
          <a:prstGeom prst="rect">
            <a:avLst/>
          </a:prstGeom>
        </p:spPr>
      </p:pic>
      <p:pic>
        <p:nvPicPr>
          <p:cNvPr id="19" name="Picture 18" descr="A graph with red dots&#10;&#10;Description automatically generated">
            <a:extLst>
              <a:ext uri="{FF2B5EF4-FFF2-40B4-BE49-F238E27FC236}">
                <a16:creationId xmlns:a16="http://schemas.microsoft.com/office/drawing/2014/main" id="{DBBF3B9B-C2F3-ABAA-6D33-35D53C466A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026" y="1013847"/>
            <a:ext cx="2652694" cy="1989520"/>
          </a:xfrm>
          <a:prstGeom prst="rect">
            <a:avLst/>
          </a:prstGeom>
        </p:spPr>
      </p:pic>
      <p:pic>
        <p:nvPicPr>
          <p:cNvPr id="21" name="Picture 20" descr="A graph with red dots&#10;&#10;Description automatically generated">
            <a:extLst>
              <a:ext uri="{FF2B5EF4-FFF2-40B4-BE49-F238E27FC236}">
                <a16:creationId xmlns:a16="http://schemas.microsoft.com/office/drawing/2014/main" id="{C8F860A5-E085-AFE9-E9F0-60529F8730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986" y="1013847"/>
            <a:ext cx="2652694" cy="1989520"/>
          </a:xfrm>
          <a:prstGeom prst="rect">
            <a:avLst/>
          </a:prstGeom>
        </p:spPr>
      </p:pic>
      <p:pic>
        <p:nvPicPr>
          <p:cNvPr id="23" name="Picture 22" descr="A graph with red dots&#10;&#10;Description automatically generated">
            <a:extLst>
              <a:ext uri="{FF2B5EF4-FFF2-40B4-BE49-F238E27FC236}">
                <a16:creationId xmlns:a16="http://schemas.microsoft.com/office/drawing/2014/main" id="{48EB4E94-447B-EB01-B7AD-49EDE29D6D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215" y="1013847"/>
            <a:ext cx="2652694" cy="1989520"/>
          </a:xfrm>
          <a:prstGeom prst="rect">
            <a:avLst/>
          </a:prstGeom>
        </p:spPr>
      </p:pic>
      <p:pic>
        <p:nvPicPr>
          <p:cNvPr id="25" name="Picture 24" descr="A graph with red dots&#10;&#10;Description automatically generated">
            <a:extLst>
              <a:ext uri="{FF2B5EF4-FFF2-40B4-BE49-F238E27FC236}">
                <a16:creationId xmlns:a16="http://schemas.microsoft.com/office/drawing/2014/main" id="{6EA379B2-5C97-4E0E-D9FD-FD736691F6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54" y="998873"/>
            <a:ext cx="2652694" cy="198952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CB2DC77-6B21-9D5F-65E8-CE7E81B2F02B}"/>
              </a:ext>
            </a:extLst>
          </p:cNvPr>
          <p:cNvSpPr txBox="1"/>
          <p:nvPr/>
        </p:nvSpPr>
        <p:spPr>
          <a:xfrm>
            <a:off x="239456" y="5637402"/>
            <a:ext cx="2713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Covers almost the entire transition region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2E0F26-D182-AD5E-7700-EF541C420F45}"/>
              </a:ext>
            </a:extLst>
          </p:cNvPr>
          <p:cNvSpPr txBox="1"/>
          <p:nvPr/>
        </p:nvSpPr>
        <p:spPr>
          <a:xfrm>
            <a:off x="8857680" y="5360402"/>
            <a:ext cx="3171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Fills the last major Q</a:t>
            </a:r>
            <a:r>
              <a:rPr lang="en-US" b="1" baseline="30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spectrum gap for the nucleon spin structure functions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8ACB6A-3A8E-A86A-1EC2-F9396C082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69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1FAE2836-C8DF-F251-2D7C-FDDB92DF3EE4}"/>
              </a:ext>
            </a:extLst>
          </p:cNvPr>
          <p:cNvSpPr/>
          <p:nvPr/>
        </p:nvSpPr>
        <p:spPr>
          <a:xfrm>
            <a:off x="9544868" y="2667318"/>
            <a:ext cx="1821500" cy="160775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alpha val="74000"/>
                </a:schemeClr>
              </a:gs>
              <a:gs pos="43000">
                <a:schemeClr val="bg1">
                  <a:lumMod val="85000"/>
                  <a:alpha val="21000"/>
                </a:schemeClr>
              </a:gs>
              <a:gs pos="6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346E80-3BA7-490C-4142-2D2E6D253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801" y="465037"/>
            <a:ext cx="1295467" cy="18161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45366C-A957-A1EE-F41D-9976662CA165}"/>
              </a:ext>
            </a:extLst>
          </p:cNvPr>
          <p:cNvSpPr txBox="1"/>
          <p:nvPr/>
        </p:nvSpPr>
        <p:spPr>
          <a:xfrm>
            <a:off x="5663170" y="2281230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Q</a:t>
            </a:r>
            <a:r>
              <a:rPr lang="en-US" b="1" i="0" dirty="0">
                <a:solidFill>
                  <a:srgbClr val="00B05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C</a:t>
            </a:r>
            <a:r>
              <a:rPr lang="en-US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D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74C11017-4217-B74C-6B77-F5C0A2E4266B}"/>
              </a:ext>
            </a:extLst>
          </p:cNvPr>
          <p:cNvSpPr/>
          <p:nvPr/>
        </p:nvSpPr>
        <p:spPr>
          <a:xfrm>
            <a:off x="503227" y="4142416"/>
            <a:ext cx="11334878" cy="760977"/>
          </a:xfrm>
          <a:prstGeom prst="leftRightArrow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FF00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F0B80C-B078-AB7B-2FF4-AA7354E52DA6}"/>
              </a:ext>
            </a:extLst>
          </p:cNvPr>
          <p:cNvSpPr txBox="1"/>
          <p:nvPr/>
        </p:nvSpPr>
        <p:spPr>
          <a:xfrm>
            <a:off x="5876370" y="4338238"/>
            <a:ext cx="458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>
                <a:effectLst/>
                <a:latin typeface="Roboto" panose="02000000000000000000" pitchFamily="2" charset="0"/>
              </a:rPr>
              <a:t>Q</a:t>
            </a:r>
            <a:r>
              <a:rPr lang="en-US" sz="2000" b="1" i="0" baseline="30000" dirty="0">
                <a:effectLst/>
                <a:latin typeface="Roboto" panose="02000000000000000000" pitchFamily="2" charset="0"/>
              </a:rPr>
              <a:t>2</a:t>
            </a:r>
            <a:endParaRPr lang="en-US" sz="2000" baseline="30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FE7783-F8DC-6E03-F39D-D4DCD3ABE471}"/>
              </a:ext>
            </a:extLst>
          </p:cNvPr>
          <p:cNvSpPr txBox="1"/>
          <p:nvPr/>
        </p:nvSpPr>
        <p:spPr>
          <a:xfrm>
            <a:off x="10965498" y="4322849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>
                <a:effectLst/>
                <a:latin typeface="Roboto" panose="02000000000000000000" pitchFamily="2" charset="0"/>
              </a:rPr>
              <a:t>High</a:t>
            </a:r>
            <a:endParaRPr lang="en-US" sz="2000" baseline="30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B1EC77-8B64-84AD-A7A2-1D11CDF58C83}"/>
              </a:ext>
            </a:extLst>
          </p:cNvPr>
          <p:cNvSpPr txBox="1"/>
          <p:nvPr/>
        </p:nvSpPr>
        <p:spPr>
          <a:xfrm>
            <a:off x="634195" y="4322849"/>
            <a:ext cx="6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>
                <a:effectLst/>
                <a:latin typeface="Roboto" panose="02000000000000000000" pitchFamily="2" charset="0"/>
              </a:rPr>
              <a:t>Low</a:t>
            </a:r>
            <a:endParaRPr lang="en-US" sz="2000" baseline="300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E84F8EE-3EF4-64CB-DA4C-E6BCFD8AE194}"/>
              </a:ext>
            </a:extLst>
          </p:cNvPr>
          <p:cNvSpPr/>
          <p:nvPr/>
        </p:nvSpPr>
        <p:spPr>
          <a:xfrm>
            <a:off x="961391" y="2936377"/>
            <a:ext cx="1542823" cy="128109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3000">
                <a:schemeClr val="bg1">
                  <a:lumMod val="85000"/>
                  <a:alpha val="84000"/>
                </a:schemeClr>
              </a:gs>
              <a:gs pos="68000">
                <a:schemeClr val="bg1"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C11F836-D0BB-644E-56C9-36514C7ADE91}"/>
              </a:ext>
            </a:extLst>
          </p:cNvPr>
          <p:cNvSpPr/>
          <p:nvPr/>
        </p:nvSpPr>
        <p:spPr>
          <a:xfrm>
            <a:off x="1291747" y="3340766"/>
            <a:ext cx="678147" cy="654723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8000">
                <a:srgbClr val="FF0000"/>
              </a:gs>
              <a:gs pos="68000">
                <a:schemeClr val="bg1">
                  <a:lumMod val="7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30BA49A-8E60-5CB0-8869-DA63C382C06E}"/>
              </a:ext>
            </a:extLst>
          </p:cNvPr>
          <p:cNvSpPr/>
          <p:nvPr/>
        </p:nvSpPr>
        <p:spPr>
          <a:xfrm>
            <a:off x="1540177" y="3295657"/>
            <a:ext cx="678147" cy="654723"/>
          </a:xfrm>
          <a:prstGeom prst="ellipse">
            <a:avLst/>
          </a:prstGeom>
          <a:gradFill flip="none" rotWithShape="1">
            <a:gsLst>
              <a:gs pos="0">
                <a:srgbClr val="0070C0"/>
              </a:gs>
              <a:gs pos="18000">
                <a:srgbClr val="00B0F0"/>
              </a:gs>
              <a:gs pos="68000">
                <a:schemeClr val="bg1">
                  <a:lumMod val="7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B1011FB-BFA4-1F3D-D7DC-F5B6C45F1501}"/>
              </a:ext>
            </a:extLst>
          </p:cNvPr>
          <p:cNvSpPr/>
          <p:nvPr/>
        </p:nvSpPr>
        <p:spPr>
          <a:xfrm>
            <a:off x="1344596" y="3086868"/>
            <a:ext cx="678147" cy="654723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8000">
                <a:schemeClr val="accent6">
                  <a:lumMod val="40000"/>
                  <a:lumOff val="60000"/>
                </a:schemeClr>
              </a:gs>
              <a:gs pos="68000">
                <a:schemeClr val="bg1">
                  <a:lumMod val="7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DEC87A1-6AA5-492B-4755-ADA3E796CD41}"/>
              </a:ext>
            </a:extLst>
          </p:cNvPr>
          <p:cNvSpPr/>
          <p:nvPr/>
        </p:nvSpPr>
        <p:spPr>
          <a:xfrm>
            <a:off x="10402912" y="3233623"/>
            <a:ext cx="497341" cy="52343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8000">
                <a:schemeClr val="accent6">
                  <a:lumMod val="75000"/>
                </a:schemeClr>
              </a:gs>
              <a:gs pos="25000">
                <a:schemeClr val="bg1">
                  <a:lumMod val="7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01E6DEE-1FD1-8117-EAB8-8D326617B5CB}"/>
              </a:ext>
            </a:extLst>
          </p:cNvPr>
          <p:cNvSpPr/>
          <p:nvPr/>
        </p:nvSpPr>
        <p:spPr>
          <a:xfrm>
            <a:off x="10012089" y="2936377"/>
            <a:ext cx="497341" cy="523435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8000">
                <a:srgbClr val="C00000"/>
              </a:gs>
              <a:gs pos="25000">
                <a:schemeClr val="bg1">
                  <a:lumMod val="7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D971495-4F44-39E1-8617-44EEF658C473}"/>
              </a:ext>
            </a:extLst>
          </p:cNvPr>
          <p:cNvSpPr/>
          <p:nvPr/>
        </p:nvSpPr>
        <p:spPr>
          <a:xfrm>
            <a:off x="10012089" y="3429000"/>
            <a:ext cx="497341" cy="523435"/>
          </a:xfrm>
          <a:prstGeom prst="ellipse">
            <a:avLst/>
          </a:prstGeom>
          <a:gradFill flip="none" rotWithShape="1">
            <a:gsLst>
              <a:gs pos="0">
                <a:srgbClr val="0070C0"/>
              </a:gs>
              <a:gs pos="18000">
                <a:srgbClr val="0070C0"/>
              </a:gs>
              <a:gs pos="25000">
                <a:schemeClr val="bg1">
                  <a:lumMod val="7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3D855F01-6B38-BAE0-DBC3-921E3BA28CB9}"/>
              </a:ext>
            </a:extLst>
          </p:cNvPr>
          <p:cNvSpPr/>
          <p:nvPr/>
        </p:nvSpPr>
        <p:spPr>
          <a:xfrm rot="9239799">
            <a:off x="2527101" y="2352786"/>
            <a:ext cx="2607716" cy="52343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C5112009-D848-6425-A897-89ECD5D5251B}"/>
              </a:ext>
            </a:extLst>
          </p:cNvPr>
          <p:cNvSpPr/>
          <p:nvPr/>
        </p:nvSpPr>
        <p:spPr>
          <a:xfrm rot="1550485">
            <a:off x="6953454" y="2204179"/>
            <a:ext cx="2607716" cy="52343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559503-1057-E70E-3390-A33F92A0F9F9}"/>
              </a:ext>
            </a:extLst>
          </p:cNvPr>
          <p:cNvSpPr txBox="1"/>
          <p:nvPr/>
        </p:nvSpPr>
        <p:spPr>
          <a:xfrm>
            <a:off x="9167078" y="4978108"/>
            <a:ext cx="43985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Individual </a:t>
            </a:r>
            <a:r>
              <a:rPr lang="en-US" b="1" dirty="0" err="1"/>
              <a:t>Partons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Asymptotic Freedom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Perturbative </a:t>
            </a:r>
            <a:r>
              <a:rPr lang="en-US" b="1" i="0" dirty="0"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QCD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highlight>
                  <a:srgbClr val="FFFFFF"/>
                </a:highlight>
                <a:latin typeface="Roboto" panose="02000000000000000000" pitchFamily="2" charset="0"/>
              </a:rPr>
              <a:t>Leading Twist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4606BB-081D-F1F3-C92F-96589E5B8D4A}"/>
              </a:ext>
            </a:extLst>
          </p:cNvPr>
          <p:cNvSpPr txBox="1"/>
          <p:nvPr/>
        </p:nvSpPr>
        <p:spPr>
          <a:xfrm>
            <a:off x="210331" y="4926151"/>
            <a:ext cx="4398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Partons</a:t>
            </a:r>
            <a:r>
              <a:rPr lang="en-US" b="1" dirty="0"/>
              <a:t> Combine to Form Nucleon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Confinement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Effective Theories: </a:t>
            </a:r>
            <a:r>
              <a:rPr lang="el-GR" b="1" i="0" dirty="0"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χ</a:t>
            </a:r>
            <a:r>
              <a:rPr lang="en-US" b="1" i="0" dirty="0"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highlight>
                  <a:srgbClr val="FFFFFF"/>
                </a:highlight>
                <a:latin typeface="Roboto" panose="02000000000000000000" pitchFamily="2" charset="0"/>
              </a:rPr>
              <a:t>Can’t use Twist Approx.</a:t>
            </a:r>
            <a:endParaRPr lang="en-US" b="1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4EFED0E-CC61-97AE-0855-649BB3690265}"/>
              </a:ext>
            </a:extLst>
          </p:cNvPr>
          <p:cNvSpPr/>
          <p:nvPr/>
        </p:nvSpPr>
        <p:spPr>
          <a:xfrm>
            <a:off x="5247245" y="3000131"/>
            <a:ext cx="1542823" cy="128109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3000">
                <a:schemeClr val="bg1">
                  <a:lumMod val="85000"/>
                  <a:alpha val="84000"/>
                </a:schemeClr>
              </a:gs>
              <a:gs pos="68000">
                <a:schemeClr val="bg1"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57FD89-6F06-6192-CBC3-7B6F31AA95C1}"/>
              </a:ext>
            </a:extLst>
          </p:cNvPr>
          <p:cNvSpPr txBox="1"/>
          <p:nvPr/>
        </p:nvSpPr>
        <p:spPr>
          <a:xfrm>
            <a:off x="5688157" y="3000131"/>
            <a:ext cx="699230" cy="1323439"/>
          </a:xfrm>
          <a:prstGeom prst="rect">
            <a:avLst/>
          </a:prstGeom>
          <a:noFill/>
          <a:effectLst>
            <a:glow rad="698500">
              <a:schemeClr val="accent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6164FF2-8A79-F69F-A999-D5B87DAC8A49}"/>
              </a:ext>
            </a:extLst>
          </p:cNvPr>
          <p:cNvSpPr txBox="1"/>
          <p:nvPr/>
        </p:nvSpPr>
        <p:spPr>
          <a:xfrm>
            <a:off x="5046624" y="4974450"/>
            <a:ext cx="4398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Quark/Gluon Correlations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Lattice </a:t>
            </a:r>
            <a:r>
              <a:rPr lang="en-US" b="1" i="0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QCD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Higher Twists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pic>
        <p:nvPicPr>
          <p:cNvPr id="4" name="Picture 3" descr="A magnifying glass with a red circle and yellow arrows&#10;&#10;Description automatically generated">
            <a:extLst>
              <a:ext uri="{FF2B5EF4-FFF2-40B4-BE49-F238E27FC236}">
                <a16:creationId xmlns:a16="http://schemas.microsoft.com/office/drawing/2014/main" id="{009E59FD-27E6-9475-3778-819652DC1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32" y="2673707"/>
            <a:ext cx="2083949" cy="186458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A1E191-DB3E-BDA2-2A0C-92FA0B4BC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0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9" grpId="0" animBg="1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6" grpId="0"/>
      <p:bldP spid="27" grpId="0"/>
      <p:bldP spid="29" grpId="0" animBg="1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F8E78BB-FC26-04F2-3D5A-B720D13B339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(Twist 3 Extraction)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F8E78BB-FC26-04F2-3D5A-B720D13B33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graph with red dots&#10;&#10;Description automatically generated">
            <a:extLst>
              <a:ext uri="{FF2B5EF4-FFF2-40B4-BE49-F238E27FC236}">
                <a16:creationId xmlns:a16="http://schemas.microsoft.com/office/drawing/2014/main" id="{02C42FDA-CB76-BA64-C2A2-4DDD3DE2F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88" y="2158447"/>
            <a:ext cx="4496469" cy="33723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00BDC0-83A0-1716-C039-5D106C84B04E}"/>
                  </a:ext>
                </a:extLst>
              </p:cNvPr>
              <p:cNvSpPr txBox="1"/>
              <p:nvPr/>
            </p:nvSpPr>
            <p:spPr>
              <a:xfrm>
                <a:off x="4651295" y="2412113"/>
                <a:ext cx="7120617" cy="7142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𝑊𝑊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ζ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00BDC0-83A0-1716-C039-5D106C84B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295" y="2412113"/>
                <a:ext cx="7120617" cy="7142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DB26064-0665-8898-5C8F-60CA4EAD2A24}"/>
              </a:ext>
            </a:extLst>
          </p:cNvPr>
          <p:cNvSpPr/>
          <p:nvPr/>
        </p:nvSpPr>
        <p:spPr>
          <a:xfrm>
            <a:off x="8496839" y="2412113"/>
            <a:ext cx="1289050" cy="347831"/>
          </a:xfrm>
          <a:custGeom>
            <a:avLst/>
            <a:gdLst>
              <a:gd name="connsiteX0" fmla="*/ 0 w 1289050"/>
              <a:gd name="connsiteY0" fmla="*/ 208131 h 347831"/>
              <a:gd name="connsiteX1" fmla="*/ 76200 w 1289050"/>
              <a:gd name="connsiteY1" fmla="*/ 144631 h 347831"/>
              <a:gd name="connsiteX2" fmla="*/ 127000 w 1289050"/>
              <a:gd name="connsiteY2" fmla="*/ 119231 h 347831"/>
              <a:gd name="connsiteX3" fmla="*/ 158750 w 1289050"/>
              <a:gd name="connsiteY3" fmla="*/ 106531 h 347831"/>
              <a:gd name="connsiteX4" fmla="*/ 228600 w 1289050"/>
              <a:gd name="connsiteY4" fmla="*/ 62081 h 347831"/>
              <a:gd name="connsiteX5" fmla="*/ 304800 w 1289050"/>
              <a:gd name="connsiteY5" fmla="*/ 43031 h 347831"/>
              <a:gd name="connsiteX6" fmla="*/ 438150 w 1289050"/>
              <a:gd name="connsiteY6" fmla="*/ 23981 h 347831"/>
              <a:gd name="connsiteX7" fmla="*/ 679450 w 1289050"/>
              <a:gd name="connsiteY7" fmla="*/ 17631 h 347831"/>
              <a:gd name="connsiteX8" fmla="*/ 793750 w 1289050"/>
              <a:gd name="connsiteY8" fmla="*/ 23981 h 347831"/>
              <a:gd name="connsiteX9" fmla="*/ 889000 w 1289050"/>
              <a:gd name="connsiteY9" fmla="*/ 55731 h 347831"/>
              <a:gd name="connsiteX10" fmla="*/ 952500 w 1289050"/>
              <a:gd name="connsiteY10" fmla="*/ 74781 h 347831"/>
              <a:gd name="connsiteX11" fmla="*/ 1066800 w 1289050"/>
              <a:gd name="connsiteY11" fmla="*/ 138281 h 347831"/>
              <a:gd name="connsiteX12" fmla="*/ 1123950 w 1289050"/>
              <a:gd name="connsiteY12" fmla="*/ 163681 h 347831"/>
              <a:gd name="connsiteX13" fmla="*/ 1143000 w 1289050"/>
              <a:gd name="connsiteY13" fmla="*/ 176381 h 347831"/>
              <a:gd name="connsiteX14" fmla="*/ 1168400 w 1289050"/>
              <a:gd name="connsiteY14" fmla="*/ 201781 h 347831"/>
              <a:gd name="connsiteX15" fmla="*/ 1200150 w 1289050"/>
              <a:gd name="connsiteY15" fmla="*/ 227181 h 347831"/>
              <a:gd name="connsiteX16" fmla="*/ 1219200 w 1289050"/>
              <a:gd name="connsiteY16" fmla="*/ 252581 h 347831"/>
              <a:gd name="connsiteX17" fmla="*/ 1238250 w 1289050"/>
              <a:gd name="connsiteY17" fmla="*/ 271631 h 347831"/>
              <a:gd name="connsiteX18" fmla="*/ 1250950 w 1289050"/>
              <a:gd name="connsiteY18" fmla="*/ 309731 h 347831"/>
              <a:gd name="connsiteX19" fmla="*/ 1289050 w 1289050"/>
              <a:gd name="connsiteY19" fmla="*/ 347831 h 34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89050" h="347831">
                <a:moveTo>
                  <a:pt x="0" y="208131"/>
                </a:moveTo>
                <a:cubicBezTo>
                  <a:pt x="31325" y="176806"/>
                  <a:pt x="35751" y="168901"/>
                  <a:pt x="76200" y="144631"/>
                </a:cubicBezTo>
                <a:cubicBezTo>
                  <a:pt x="92434" y="134891"/>
                  <a:pt x="109810" y="127165"/>
                  <a:pt x="127000" y="119231"/>
                </a:cubicBezTo>
                <a:cubicBezTo>
                  <a:pt x="137349" y="114454"/>
                  <a:pt x="148815" y="112119"/>
                  <a:pt x="158750" y="106531"/>
                </a:cubicBezTo>
                <a:cubicBezTo>
                  <a:pt x="182804" y="93001"/>
                  <a:pt x="201826" y="68774"/>
                  <a:pt x="228600" y="62081"/>
                </a:cubicBezTo>
                <a:cubicBezTo>
                  <a:pt x="254000" y="55731"/>
                  <a:pt x="278820" y="46278"/>
                  <a:pt x="304800" y="43031"/>
                </a:cubicBezTo>
                <a:cubicBezTo>
                  <a:pt x="417110" y="28992"/>
                  <a:pt x="372933" y="37024"/>
                  <a:pt x="438150" y="23981"/>
                </a:cubicBezTo>
                <a:cubicBezTo>
                  <a:pt x="527449" y="-20668"/>
                  <a:pt x="457876" y="9109"/>
                  <a:pt x="679450" y="17631"/>
                </a:cubicBezTo>
                <a:cubicBezTo>
                  <a:pt x="717581" y="19098"/>
                  <a:pt x="755650" y="21864"/>
                  <a:pt x="793750" y="23981"/>
                </a:cubicBezTo>
                <a:lnTo>
                  <a:pt x="889000" y="55731"/>
                </a:lnTo>
                <a:cubicBezTo>
                  <a:pt x="935379" y="71191"/>
                  <a:pt x="914113" y="65184"/>
                  <a:pt x="952500" y="74781"/>
                </a:cubicBezTo>
                <a:cubicBezTo>
                  <a:pt x="996118" y="103860"/>
                  <a:pt x="1010642" y="115818"/>
                  <a:pt x="1066800" y="138281"/>
                </a:cubicBezTo>
                <a:cubicBezTo>
                  <a:pt x="1089480" y="147353"/>
                  <a:pt x="1103186" y="151816"/>
                  <a:pt x="1123950" y="163681"/>
                </a:cubicBezTo>
                <a:cubicBezTo>
                  <a:pt x="1130576" y="167467"/>
                  <a:pt x="1137206" y="171414"/>
                  <a:pt x="1143000" y="176381"/>
                </a:cubicBezTo>
                <a:cubicBezTo>
                  <a:pt x="1152091" y="184173"/>
                  <a:pt x="1159451" y="193826"/>
                  <a:pt x="1168400" y="201781"/>
                </a:cubicBezTo>
                <a:cubicBezTo>
                  <a:pt x="1178530" y="210785"/>
                  <a:pt x="1190566" y="217597"/>
                  <a:pt x="1200150" y="227181"/>
                </a:cubicBezTo>
                <a:cubicBezTo>
                  <a:pt x="1207634" y="234665"/>
                  <a:pt x="1212312" y="244546"/>
                  <a:pt x="1219200" y="252581"/>
                </a:cubicBezTo>
                <a:cubicBezTo>
                  <a:pt x="1225044" y="259399"/>
                  <a:pt x="1231900" y="265281"/>
                  <a:pt x="1238250" y="271631"/>
                </a:cubicBezTo>
                <a:cubicBezTo>
                  <a:pt x="1242483" y="284331"/>
                  <a:pt x="1244062" y="298252"/>
                  <a:pt x="1250950" y="309731"/>
                </a:cubicBezTo>
                <a:lnTo>
                  <a:pt x="1289050" y="347831"/>
                </a:lnTo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1B9E02F-BE27-9917-E8DD-EC08001F737B}"/>
              </a:ext>
            </a:extLst>
          </p:cNvPr>
          <p:cNvCxnSpPr>
            <a:stCxn id="7" idx="8"/>
          </p:cNvCxnSpPr>
          <p:nvPr/>
        </p:nvCxnSpPr>
        <p:spPr>
          <a:xfrm flipV="1">
            <a:off x="9290589" y="2014538"/>
            <a:ext cx="228600" cy="42155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A77EAA4-44A4-AC2E-13AF-202D371244B6}"/>
              </a:ext>
            </a:extLst>
          </p:cNvPr>
          <p:cNvSpPr txBox="1"/>
          <p:nvPr/>
        </p:nvSpPr>
        <p:spPr>
          <a:xfrm>
            <a:off x="9220739" y="1690688"/>
            <a:ext cx="79220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Small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14AFEB-DF84-DDCE-C589-79679CDCCACF}"/>
                  </a:ext>
                </a:extLst>
              </p:cNvPr>
              <p:cNvSpPr txBox="1"/>
              <p:nvPr/>
            </p:nvSpPr>
            <p:spPr>
              <a:xfrm>
                <a:off x="10255789" y="3458507"/>
                <a:ext cx="1379288" cy="369332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b="1" i="0" dirty="0">
                    <a:solidFill>
                      <a:schemeClr val="accent6">
                        <a:lumMod val="75000"/>
                      </a:schemeClr>
                    </a:solidFill>
                    <a:effectLst/>
                    <a:highlight>
                      <a:srgbClr val="FFFFFF"/>
                    </a:highlight>
                  </a:rPr>
                  <a:t> (Twist-3)</a:t>
                </a:r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14AFEB-DF84-DDCE-C589-79679CDCC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5789" y="3458507"/>
                <a:ext cx="1379288" cy="369332"/>
              </a:xfrm>
              <a:prstGeom prst="rect">
                <a:avLst/>
              </a:prstGeom>
              <a:blipFill>
                <a:blip r:embed="rId5"/>
                <a:stretch>
                  <a:fillRect t="-4762" r="-3493" b="-23810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370CAC8-D40A-98D0-2B43-932946790B23}"/>
              </a:ext>
            </a:extLst>
          </p:cNvPr>
          <p:cNvCxnSpPr>
            <a:cxnSpLocks/>
          </p:cNvCxnSpPr>
          <p:nvPr/>
        </p:nvCxnSpPr>
        <p:spPr>
          <a:xfrm>
            <a:off x="10412994" y="2991010"/>
            <a:ext cx="217445" cy="53297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BD93862-106A-8793-13A4-55A4D0FC90A7}"/>
              </a:ext>
            </a:extLst>
          </p:cNvPr>
          <p:cNvCxnSpPr>
            <a:cxnSpLocks/>
          </p:cNvCxnSpPr>
          <p:nvPr/>
        </p:nvCxnSpPr>
        <p:spPr>
          <a:xfrm>
            <a:off x="10012944" y="2991010"/>
            <a:ext cx="8001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EEFF870-99D2-DB88-9455-3EEC5CF73B89}"/>
              </a:ext>
            </a:extLst>
          </p:cNvPr>
          <p:cNvSpPr/>
          <p:nvPr/>
        </p:nvSpPr>
        <p:spPr>
          <a:xfrm flipV="1">
            <a:off x="6337067" y="2784379"/>
            <a:ext cx="1289050" cy="424025"/>
          </a:xfrm>
          <a:custGeom>
            <a:avLst/>
            <a:gdLst>
              <a:gd name="connsiteX0" fmla="*/ 0 w 1289050"/>
              <a:gd name="connsiteY0" fmla="*/ 208131 h 347831"/>
              <a:gd name="connsiteX1" fmla="*/ 76200 w 1289050"/>
              <a:gd name="connsiteY1" fmla="*/ 144631 h 347831"/>
              <a:gd name="connsiteX2" fmla="*/ 127000 w 1289050"/>
              <a:gd name="connsiteY2" fmla="*/ 119231 h 347831"/>
              <a:gd name="connsiteX3" fmla="*/ 158750 w 1289050"/>
              <a:gd name="connsiteY3" fmla="*/ 106531 h 347831"/>
              <a:gd name="connsiteX4" fmla="*/ 228600 w 1289050"/>
              <a:gd name="connsiteY4" fmla="*/ 62081 h 347831"/>
              <a:gd name="connsiteX5" fmla="*/ 304800 w 1289050"/>
              <a:gd name="connsiteY5" fmla="*/ 43031 h 347831"/>
              <a:gd name="connsiteX6" fmla="*/ 438150 w 1289050"/>
              <a:gd name="connsiteY6" fmla="*/ 23981 h 347831"/>
              <a:gd name="connsiteX7" fmla="*/ 679450 w 1289050"/>
              <a:gd name="connsiteY7" fmla="*/ 17631 h 347831"/>
              <a:gd name="connsiteX8" fmla="*/ 793750 w 1289050"/>
              <a:gd name="connsiteY8" fmla="*/ 23981 h 347831"/>
              <a:gd name="connsiteX9" fmla="*/ 889000 w 1289050"/>
              <a:gd name="connsiteY9" fmla="*/ 55731 h 347831"/>
              <a:gd name="connsiteX10" fmla="*/ 952500 w 1289050"/>
              <a:gd name="connsiteY10" fmla="*/ 74781 h 347831"/>
              <a:gd name="connsiteX11" fmla="*/ 1066800 w 1289050"/>
              <a:gd name="connsiteY11" fmla="*/ 138281 h 347831"/>
              <a:gd name="connsiteX12" fmla="*/ 1123950 w 1289050"/>
              <a:gd name="connsiteY12" fmla="*/ 163681 h 347831"/>
              <a:gd name="connsiteX13" fmla="*/ 1143000 w 1289050"/>
              <a:gd name="connsiteY13" fmla="*/ 176381 h 347831"/>
              <a:gd name="connsiteX14" fmla="*/ 1168400 w 1289050"/>
              <a:gd name="connsiteY14" fmla="*/ 201781 h 347831"/>
              <a:gd name="connsiteX15" fmla="*/ 1200150 w 1289050"/>
              <a:gd name="connsiteY15" fmla="*/ 227181 h 347831"/>
              <a:gd name="connsiteX16" fmla="*/ 1219200 w 1289050"/>
              <a:gd name="connsiteY16" fmla="*/ 252581 h 347831"/>
              <a:gd name="connsiteX17" fmla="*/ 1238250 w 1289050"/>
              <a:gd name="connsiteY17" fmla="*/ 271631 h 347831"/>
              <a:gd name="connsiteX18" fmla="*/ 1250950 w 1289050"/>
              <a:gd name="connsiteY18" fmla="*/ 309731 h 347831"/>
              <a:gd name="connsiteX19" fmla="*/ 1289050 w 1289050"/>
              <a:gd name="connsiteY19" fmla="*/ 347831 h 34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89050" h="347831">
                <a:moveTo>
                  <a:pt x="0" y="208131"/>
                </a:moveTo>
                <a:cubicBezTo>
                  <a:pt x="31325" y="176806"/>
                  <a:pt x="35751" y="168901"/>
                  <a:pt x="76200" y="144631"/>
                </a:cubicBezTo>
                <a:cubicBezTo>
                  <a:pt x="92434" y="134891"/>
                  <a:pt x="109810" y="127165"/>
                  <a:pt x="127000" y="119231"/>
                </a:cubicBezTo>
                <a:cubicBezTo>
                  <a:pt x="137349" y="114454"/>
                  <a:pt x="148815" y="112119"/>
                  <a:pt x="158750" y="106531"/>
                </a:cubicBezTo>
                <a:cubicBezTo>
                  <a:pt x="182804" y="93001"/>
                  <a:pt x="201826" y="68774"/>
                  <a:pt x="228600" y="62081"/>
                </a:cubicBezTo>
                <a:cubicBezTo>
                  <a:pt x="254000" y="55731"/>
                  <a:pt x="278820" y="46278"/>
                  <a:pt x="304800" y="43031"/>
                </a:cubicBezTo>
                <a:cubicBezTo>
                  <a:pt x="417110" y="28992"/>
                  <a:pt x="372933" y="37024"/>
                  <a:pt x="438150" y="23981"/>
                </a:cubicBezTo>
                <a:cubicBezTo>
                  <a:pt x="527449" y="-20668"/>
                  <a:pt x="457876" y="9109"/>
                  <a:pt x="679450" y="17631"/>
                </a:cubicBezTo>
                <a:cubicBezTo>
                  <a:pt x="717581" y="19098"/>
                  <a:pt x="755650" y="21864"/>
                  <a:pt x="793750" y="23981"/>
                </a:cubicBezTo>
                <a:lnTo>
                  <a:pt x="889000" y="55731"/>
                </a:lnTo>
                <a:cubicBezTo>
                  <a:pt x="935379" y="71191"/>
                  <a:pt x="914113" y="65184"/>
                  <a:pt x="952500" y="74781"/>
                </a:cubicBezTo>
                <a:cubicBezTo>
                  <a:pt x="996118" y="103860"/>
                  <a:pt x="1010642" y="115818"/>
                  <a:pt x="1066800" y="138281"/>
                </a:cubicBezTo>
                <a:cubicBezTo>
                  <a:pt x="1089480" y="147353"/>
                  <a:pt x="1103186" y="151816"/>
                  <a:pt x="1123950" y="163681"/>
                </a:cubicBezTo>
                <a:cubicBezTo>
                  <a:pt x="1130576" y="167467"/>
                  <a:pt x="1137206" y="171414"/>
                  <a:pt x="1143000" y="176381"/>
                </a:cubicBezTo>
                <a:cubicBezTo>
                  <a:pt x="1152091" y="184173"/>
                  <a:pt x="1159451" y="193826"/>
                  <a:pt x="1168400" y="201781"/>
                </a:cubicBezTo>
                <a:cubicBezTo>
                  <a:pt x="1178530" y="210785"/>
                  <a:pt x="1190566" y="217597"/>
                  <a:pt x="1200150" y="227181"/>
                </a:cubicBezTo>
                <a:cubicBezTo>
                  <a:pt x="1207634" y="234665"/>
                  <a:pt x="1212312" y="244546"/>
                  <a:pt x="1219200" y="252581"/>
                </a:cubicBezTo>
                <a:cubicBezTo>
                  <a:pt x="1225044" y="259399"/>
                  <a:pt x="1231900" y="265281"/>
                  <a:pt x="1238250" y="271631"/>
                </a:cubicBezTo>
                <a:cubicBezTo>
                  <a:pt x="1242483" y="284331"/>
                  <a:pt x="1244062" y="298252"/>
                  <a:pt x="1250950" y="309731"/>
                </a:cubicBezTo>
                <a:lnTo>
                  <a:pt x="1289050" y="347831"/>
                </a:ln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AB0FCCA-BC4F-8269-3E9C-EC2B0CA53F68}"/>
              </a:ext>
            </a:extLst>
          </p:cNvPr>
          <p:cNvCxnSpPr>
            <a:cxnSpLocks/>
            <a:stCxn id="13" idx="8"/>
          </p:cNvCxnSpPr>
          <p:nvPr/>
        </p:nvCxnSpPr>
        <p:spPr>
          <a:xfrm>
            <a:off x="7130817" y="3179170"/>
            <a:ext cx="255335" cy="45787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1428BD6-D7A6-F079-049A-A159A3D3A261}"/>
              </a:ext>
            </a:extLst>
          </p:cNvPr>
          <p:cNvSpPr txBox="1"/>
          <p:nvPr/>
        </p:nvSpPr>
        <p:spPr>
          <a:xfrm>
            <a:off x="6502289" y="3610062"/>
            <a:ext cx="2976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Utilize CLAS Hall B Results</a:t>
            </a:r>
          </a:p>
          <a:p>
            <a:r>
              <a:rPr lang="en-US" b="1" dirty="0">
                <a:solidFill>
                  <a:srgbClr val="C00000"/>
                </a:solidFill>
              </a:rPr>
              <a:t>for g</a:t>
            </a:r>
            <a:r>
              <a:rPr lang="en-US" b="1" baseline="-25000" dirty="0">
                <a:solidFill>
                  <a:srgbClr val="C00000"/>
                </a:solidFill>
              </a:rPr>
              <a:t>1</a:t>
            </a:r>
            <a:r>
              <a:rPr lang="en-US" b="1" dirty="0">
                <a:solidFill>
                  <a:srgbClr val="C00000"/>
                </a:solidFill>
              </a:rPr>
              <a:t> in same regime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0F09C0-44FE-525F-86E4-E9A4935DBCCB}"/>
              </a:ext>
            </a:extLst>
          </p:cNvPr>
          <p:cNvSpPr txBox="1"/>
          <p:nvPr/>
        </p:nvSpPr>
        <p:spPr>
          <a:xfrm>
            <a:off x="5231498" y="4895827"/>
            <a:ext cx="5960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Direct extraction of Twist 3 effects</a:t>
            </a:r>
          </a:p>
          <a:p>
            <a:pPr algn="ctr"/>
            <a:r>
              <a:rPr lang="en-US" sz="2000" b="1" dirty="0"/>
              <a:t> in the regime they contribute most significantly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9AB7FF-DC5A-814F-1BE7-58A3DDB25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91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CE178DE-90A2-5FE0-4434-9F2CB18539D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dirty="0"/>
                  <a:t>Projected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Uncertainties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CE178DE-90A2-5FE0-4434-9F2CB18539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C74A021-781A-F3BF-9ADA-5F5EDB711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3" y="2067384"/>
            <a:ext cx="5198735" cy="375439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C5BB99-202E-FB13-806B-B6C67F742868}"/>
              </a:ext>
            </a:extLst>
          </p:cNvPr>
          <p:cNvCxnSpPr>
            <a:cxnSpLocks/>
          </p:cNvCxnSpPr>
          <p:nvPr/>
        </p:nvCxnSpPr>
        <p:spPr>
          <a:xfrm>
            <a:off x="619085" y="3783811"/>
            <a:ext cx="0" cy="10404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2FD4D50-20B3-FC22-BD76-430C0AD3E1D0}"/>
              </a:ext>
            </a:extLst>
          </p:cNvPr>
          <p:cNvSpPr txBox="1"/>
          <p:nvPr/>
        </p:nvSpPr>
        <p:spPr>
          <a:xfrm>
            <a:off x="6096000" y="2315363"/>
            <a:ext cx="59422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Can benchmark Lattice QCD </a:t>
            </a:r>
            <a:r>
              <a:rPr lang="en-US" sz="2400" b="1" dirty="0"/>
              <a:t>in the regime where Perturbative QCD starts failing </a:t>
            </a:r>
          </a:p>
          <a:p>
            <a:endParaRPr lang="en-US" sz="2400" b="1" dirty="0"/>
          </a:p>
          <a:p>
            <a:r>
              <a:rPr lang="en-US" sz="2400" dirty="0"/>
              <a:t>New Lattice calculations expected in next few years!</a:t>
            </a:r>
          </a:p>
          <a:p>
            <a:endParaRPr lang="en-US" sz="2400" dirty="0"/>
          </a:p>
          <a:p>
            <a:r>
              <a:rPr lang="en-US" sz="2400" dirty="0"/>
              <a:t>Results should discover maximum and zero crossing of this unique polarizability!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D469B4-202B-A65B-9F6C-4A204FAD3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24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DB33DB7-501B-991F-7FED-73A2EB96491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47011"/>
                <a:ext cx="10515600" cy="1325563"/>
              </a:xfrm>
            </p:spPr>
            <p:txBody>
              <a:bodyPr/>
              <a:lstStyle/>
              <a:p>
                <a:pPr algn="ctr"/>
                <a:r>
                  <a:rPr lang="en-US" dirty="0"/>
                  <a:t>Projected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Uncertainties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DB33DB7-501B-991F-7FED-73A2EB9649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47011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11BEE4-7330-0C4D-BD2E-1363ACC7E4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378" y="1640366"/>
                <a:ext cx="5689622" cy="43790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Having data in the regime where twist-2 assumption fails helps us better understand the small-x regime</a:t>
                </a:r>
              </a:p>
              <a:p>
                <a:endParaRPr lang="en-US" dirty="0"/>
              </a:p>
              <a:p>
                <a:r>
                  <a:rPr lang="en-US" dirty="0"/>
                  <a:t>If B.C. Sum Rule is followed, then we directly measure how the low-x part transitions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𝑊𝑊</m:t>
                        </m:r>
                      </m:sup>
                    </m:sSubSup>
                  </m:oMath>
                </a14:m>
                <a:r>
                  <a:rPr lang="en-US" dirty="0"/>
                  <a:t>into a more complex form!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11BEE4-7330-0C4D-BD2E-1363ACC7E4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378" y="1640366"/>
                <a:ext cx="5689622" cy="4379052"/>
              </a:xfrm>
              <a:blipFill>
                <a:blip r:embed="rId3"/>
                <a:stretch>
                  <a:fillRect l="-1929" r="-3108" b="-2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49F4A14-90E8-788C-6E4F-9FE859A95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5756" y="1728133"/>
            <a:ext cx="5575297" cy="420351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25A47-57C3-DB59-E0C5-D44212F90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81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DB33DB7-501B-991F-7FED-73A2EB96491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dirty="0"/>
                  <a:t>Projected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Uncertainties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DB33DB7-501B-991F-7FED-73A2EB9649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11BEE4-7330-0C4D-BD2E-1363ACC7E4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46458" y="1917904"/>
                <a:ext cx="5972961" cy="435133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Transition region accounts for </a:t>
                </a:r>
                <a:r>
                  <a:rPr lang="en-US" b="1" dirty="0"/>
                  <a:t>30%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These results can cut the error in this region to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b="1" dirty="0"/>
                  <a:t> of the current error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𝑝𝑜𝑙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accounts for </a:t>
                </a:r>
                <a:r>
                  <a:rPr lang="en-US" b="1" dirty="0"/>
                  <a:t>81% </a:t>
                </a:r>
                <a:r>
                  <a:rPr lang="en-US" dirty="0"/>
                  <a:t>of the current two-photon Hyperfine Splitting uncertainty</a:t>
                </a:r>
              </a:p>
              <a:p>
                <a:endParaRPr lang="en-US" dirty="0"/>
              </a:p>
              <a:p>
                <a:r>
                  <a:rPr lang="en-US" dirty="0"/>
                  <a:t>Opportunity to </a:t>
                </a:r>
                <a:r>
                  <a:rPr lang="en-US" b="1" dirty="0"/>
                  <a:t>study or maybe eliminate a long-standing tension </a:t>
                </a:r>
                <a:r>
                  <a:rPr lang="en-US" dirty="0"/>
                  <a:t>between theory and experiment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𝑝𝑜𝑙</m:t>
                        </m:r>
                      </m:sub>
                    </m:sSub>
                  </m:oMath>
                </a14:m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11BEE4-7330-0C4D-BD2E-1363ACC7E4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46458" y="1917904"/>
                <a:ext cx="5972961" cy="4351338"/>
              </a:xfrm>
              <a:blipFill>
                <a:blip r:embed="rId3"/>
                <a:stretch>
                  <a:fillRect l="-1430" t="-3086" r="-2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C4576E1-0866-2B63-5E46-15F43FD57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955" y="2004816"/>
            <a:ext cx="5339310" cy="399295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5654C7-BFD9-B81C-FA57-C76D4B57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78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07552A06-8C2F-4B8A-02DA-D73D921A0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351" y="581978"/>
            <a:ext cx="5834965" cy="4541053"/>
          </a:xfrm>
          <a:prstGeom prst="rect">
            <a:avLst/>
          </a:prstGeom>
        </p:spPr>
      </p:pic>
      <p:pic>
        <p:nvPicPr>
          <p:cNvPr id="15" name="Picture 14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55AB88B8-1F26-C964-7417-47F44D1ED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39" y="535325"/>
            <a:ext cx="6203019" cy="463435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06934-8437-9082-D407-723AA5F94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930" y="5314706"/>
            <a:ext cx="10515600" cy="1325564"/>
          </a:xfrm>
        </p:spPr>
        <p:txBody>
          <a:bodyPr>
            <a:normAutofit/>
          </a:bodyPr>
          <a:lstStyle/>
          <a:p>
            <a:r>
              <a:rPr lang="en-US" dirty="0"/>
              <a:t>Integrals are saturated in the measured region (flat slope)</a:t>
            </a:r>
          </a:p>
          <a:p>
            <a:r>
              <a:rPr lang="en-US" dirty="0"/>
              <a:t>Therefore, </a:t>
            </a:r>
            <a:r>
              <a:rPr lang="en-US" b="1" u="sng" dirty="0"/>
              <a:t>the low-x regime is irrelevant to these integrals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16D9DB-2B1A-E872-B2BB-FB74E0B12439}"/>
                  </a:ext>
                </a:extLst>
              </p:cNvPr>
              <p:cNvSpPr txBox="1"/>
              <p:nvPr/>
            </p:nvSpPr>
            <p:spPr>
              <a:xfrm>
                <a:off x="1344336" y="3574750"/>
                <a:ext cx="6128158" cy="5961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16D9DB-2B1A-E872-B2BB-FB74E0B12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36" y="3574750"/>
                <a:ext cx="6128158" cy="5961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BACE773-62A2-8BFD-DF10-C69B00EEC04A}"/>
                  </a:ext>
                </a:extLst>
              </p:cNvPr>
              <p:cNvSpPr txBox="1"/>
              <p:nvPr/>
            </p:nvSpPr>
            <p:spPr>
              <a:xfrm>
                <a:off x="7594134" y="1180472"/>
                <a:ext cx="6128158" cy="5734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BACE773-62A2-8BFD-DF10-C69B00EEC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134" y="1180472"/>
                <a:ext cx="6128158" cy="5734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C9B7A9-4BCC-1590-2557-6B57393AA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6DCEEF-96B7-51C6-A78A-620830A4765D}"/>
                  </a:ext>
                </a:extLst>
              </p:cNvPr>
              <p:cNvSpPr txBox="1"/>
              <p:nvPr/>
            </p:nvSpPr>
            <p:spPr>
              <a:xfrm>
                <a:off x="2278461" y="95480"/>
                <a:ext cx="8285780" cy="864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Running Integrals from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𝒎𝒊𝒏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𝒕𝒉</m:t>
                            </m:r>
                          </m:sub>
                        </m:sSub>
                      </m:sup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endParaRPr lang="en-US" sz="3600" b="1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6DCEEF-96B7-51C6-A78A-620830A47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461" y="95480"/>
                <a:ext cx="8285780" cy="864980"/>
              </a:xfrm>
              <a:prstGeom prst="rect">
                <a:avLst/>
              </a:prstGeom>
              <a:blipFill>
                <a:blip r:embed="rId6"/>
                <a:stretch>
                  <a:fillRect l="-2281" t="-1408" b="-10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0608332-F68E-055D-54E1-0CA3981273EA}"/>
              </a:ext>
            </a:extLst>
          </p:cNvPr>
          <p:cNvSpPr txBox="1"/>
          <p:nvPr/>
        </p:nvSpPr>
        <p:spPr>
          <a:xfrm>
            <a:off x="3190026" y="4706510"/>
            <a:ext cx="69281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/>
              <a:t>x</a:t>
            </a:r>
            <a:r>
              <a:rPr lang="en-US" sz="2400" b="1" baseline="-25000" dirty="0" err="1"/>
              <a:t>min</a:t>
            </a:r>
            <a:endParaRPr lang="en-US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695E83-C3C6-342B-E726-832C6C1A1344}"/>
              </a:ext>
            </a:extLst>
          </p:cNvPr>
          <p:cNvSpPr txBox="1"/>
          <p:nvPr/>
        </p:nvSpPr>
        <p:spPr>
          <a:xfrm>
            <a:off x="9074428" y="4715679"/>
            <a:ext cx="69281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/>
              <a:t>x</a:t>
            </a:r>
            <a:r>
              <a:rPr lang="en-US" sz="2400" b="1" baseline="-25000" dirty="0" err="1"/>
              <a:t>min</a:t>
            </a:r>
            <a:endParaRPr lang="en-US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881D2C-0D67-ADE4-12CD-D620A76ACAF8}"/>
              </a:ext>
            </a:extLst>
          </p:cNvPr>
          <p:cNvSpPr txBox="1"/>
          <p:nvPr/>
        </p:nvSpPr>
        <p:spPr>
          <a:xfrm rot="16200000">
            <a:off x="-728015" y="2540376"/>
            <a:ext cx="24657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Running Integral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07112D-92CA-0CCE-9797-05F0F3F622FA}"/>
              </a:ext>
            </a:extLst>
          </p:cNvPr>
          <p:cNvSpPr txBox="1"/>
          <p:nvPr/>
        </p:nvSpPr>
        <p:spPr>
          <a:xfrm rot="16200000">
            <a:off x="5245638" y="2684508"/>
            <a:ext cx="275400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Running Integral</a:t>
            </a:r>
          </a:p>
        </p:txBody>
      </p:sp>
    </p:spTree>
    <p:extLst>
      <p:ext uri="{BB962C8B-B14F-4D97-AF65-F5344CB8AC3E}">
        <p14:creationId xmlns:p14="http://schemas.microsoft.com/office/powerpoint/2010/main" val="1435663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7552A06-8C2F-4B8A-02DA-D73D921A0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1730" y="827558"/>
            <a:ext cx="5834965" cy="40914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AB88B8-1F26-C964-7417-47F44D1ED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332" y="596352"/>
            <a:ext cx="6203019" cy="452575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06934-8437-9082-D407-723AA5F94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930" y="5314706"/>
            <a:ext cx="10515600" cy="1325564"/>
          </a:xfrm>
        </p:spPr>
        <p:txBody>
          <a:bodyPr>
            <a:normAutofit/>
          </a:bodyPr>
          <a:lstStyle/>
          <a:p>
            <a:r>
              <a:rPr lang="en-US" dirty="0"/>
              <a:t>Integrals are saturated in the measured region (flat slope)</a:t>
            </a:r>
          </a:p>
          <a:p>
            <a:r>
              <a:rPr lang="en-US" dirty="0"/>
              <a:t>Therefore, </a:t>
            </a:r>
            <a:r>
              <a:rPr lang="en-US" b="1" u="sng" dirty="0"/>
              <a:t>the low-x regime is irrelevant to these integrals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16D9DB-2B1A-E872-B2BB-FB74E0B12439}"/>
                  </a:ext>
                </a:extLst>
              </p:cNvPr>
              <p:cNvSpPr txBox="1"/>
              <p:nvPr/>
            </p:nvSpPr>
            <p:spPr>
              <a:xfrm>
                <a:off x="986078" y="2988879"/>
                <a:ext cx="6128158" cy="5961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16D9DB-2B1A-E872-B2BB-FB74E0B12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078" y="2988879"/>
                <a:ext cx="6128158" cy="5961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BACE773-62A2-8BFD-DF10-C69B00EEC04A}"/>
                  </a:ext>
                </a:extLst>
              </p:cNvPr>
              <p:cNvSpPr txBox="1"/>
              <p:nvPr/>
            </p:nvSpPr>
            <p:spPr>
              <a:xfrm>
                <a:off x="7538089" y="3509230"/>
                <a:ext cx="6128158" cy="5734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BACE773-62A2-8BFD-DF10-C69B00EEC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089" y="3509230"/>
                <a:ext cx="6128158" cy="5734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C9B7A9-4BCC-1590-2557-6B57393AA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6DCEEF-96B7-51C6-A78A-620830A4765D}"/>
                  </a:ext>
                </a:extLst>
              </p:cNvPr>
              <p:cNvSpPr txBox="1"/>
              <p:nvPr/>
            </p:nvSpPr>
            <p:spPr>
              <a:xfrm>
                <a:off x="2178839" y="225185"/>
                <a:ext cx="9844829" cy="864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Running Integrals as % Total Value (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𝒎𝒊𝒏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𝒕𝒉</m:t>
                            </m:r>
                          </m:sub>
                        </m:sSub>
                      </m:sup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3600" b="1" dirty="0"/>
                  <a:t>)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6DCEEF-96B7-51C6-A78A-620830A47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839" y="225185"/>
                <a:ext cx="9844829" cy="864980"/>
              </a:xfrm>
              <a:prstGeom prst="rect">
                <a:avLst/>
              </a:prstGeom>
              <a:blipFill>
                <a:blip r:embed="rId6"/>
                <a:stretch>
                  <a:fillRect l="-1858" t="-1408" b="-10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0608332-F68E-055D-54E1-0CA3981273EA}"/>
              </a:ext>
            </a:extLst>
          </p:cNvPr>
          <p:cNvSpPr txBox="1"/>
          <p:nvPr/>
        </p:nvSpPr>
        <p:spPr>
          <a:xfrm>
            <a:off x="3040277" y="4638443"/>
            <a:ext cx="69281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/>
              <a:t>x</a:t>
            </a:r>
            <a:r>
              <a:rPr lang="en-US" sz="2400" b="1" baseline="-25000" dirty="0" err="1"/>
              <a:t>min</a:t>
            </a:r>
            <a:endParaRPr lang="en-US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695E83-C3C6-342B-E726-832C6C1A1344}"/>
              </a:ext>
            </a:extLst>
          </p:cNvPr>
          <p:cNvSpPr txBox="1"/>
          <p:nvPr/>
        </p:nvSpPr>
        <p:spPr>
          <a:xfrm>
            <a:off x="8959986" y="4536542"/>
            <a:ext cx="69281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/>
              <a:t>x</a:t>
            </a:r>
            <a:r>
              <a:rPr lang="en-US" sz="2400" b="1" baseline="-25000" dirty="0" err="1"/>
              <a:t>min</a:t>
            </a:r>
            <a:endParaRPr lang="en-US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881D2C-0D67-ADE4-12CD-D620A76ACAF8}"/>
              </a:ext>
            </a:extLst>
          </p:cNvPr>
          <p:cNvSpPr txBox="1"/>
          <p:nvPr/>
        </p:nvSpPr>
        <p:spPr>
          <a:xfrm rot="16200000">
            <a:off x="-1359557" y="2614329"/>
            <a:ext cx="37070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Running Integral (% Total)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3F0391-4F2A-5E45-5EC7-DE10278D5EBB}"/>
              </a:ext>
            </a:extLst>
          </p:cNvPr>
          <p:cNvSpPr txBox="1"/>
          <p:nvPr/>
        </p:nvSpPr>
        <p:spPr>
          <a:xfrm rot="16200000">
            <a:off x="4748665" y="2784922"/>
            <a:ext cx="37070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Running Integral (% Total)</a:t>
            </a:r>
          </a:p>
        </p:txBody>
      </p:sp>
    </p:spTree>
    <p:extLst>
      <p:ext uri="{BB962C8B-B14F-4D97-AF65-F5344CB8AC3E}">
        <p14:creationId xmlns:p14="http://schemas.microsoft.com/office/powerpoint/2010/main" val="2679339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BE56D7-712E-27AF-E6E6-DB128C2700BA}"/>
              </a:ext>
            </a:extLst>
          </p:cNvPr>
          <p:cNvSpPr txBox="1">
            <a:spLocks/>
          </p:cNvSpPr>
          <p:nvPr/>
        </p:nvSpPr>
        <p:spPr>
          <a:xfrm>
            <a:off x="339694" y="1492983"/>
            <a:ext cx="11375471" cy="2168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“A clear case of ‘low-hanging fruit’ with a wealth of opportunities to address long-standing open questions.”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“The measurement will be very important for future efforts to understand the proton’s structure and the transition between </a:t>
            </a:r>
            <a:r>
              <a:rPr lang="en-US" sz="34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parton</a:t>
            </a:r>
            <a:r>
              <a:rPr lang="en-US" sz="3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and hadron descriptions of QCD dynamics”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– PR12-23-007 Theory Report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AAB9D5-1818-23FF-2DB7-B007E01A5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601" y="167420"/>
            <a:ext cx="10515600" cy="1325563"/>
          </a:xfrm>
        </p:spPr>
        <p:txBody>
          <a:bodyPr/>
          <a:lstStyle/>
          <a:p>
            <a:r>
              <a:rPr lang="en-US" dirty="0"/>
              <a:t>What do the theorists have to say…?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08E8B-79F7-3FC6-3A21-FB28AF56C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159" y="4001242"/>
            <a:ext cx="11669084" cy="233213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“[g</a:t>
            </a:r>
            <a:r>
              <a:rPr lang="en-US" sz="2400" b="1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]</a:t>
            </a:r>
            <a:r>
              <a:rPr lang="en-US" sz="2400" b="1" baseline="-25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measurements over a range of Q2 are needed for a comprehensive understanding of the transition from perturbative to nonperturbative QCD”</a:t>
            </a:r>
          </a:p>
          <a:p>
            <a:pPr marL="0" indent="0" algn="ctr">
              <a:buNone/>
            </a:pP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900" b="1" dirty="0">
                <a:solidFill>
                  <a:schemeClr val="accent6">
                    <a:lumMod val="75000"/>
                  </a:schemeClr>
                </a:solidFill>
              </a:rPr>
              <a:t>“Scientifically sound, with a clear rationale and a well-designed experimental plan” 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– PR12-24-002 Theory Report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2394B0-94E0-F7D1-CFEE-71CA29DC7195}"/>
              </a:ext>
            </a:extLst>
          </p:cNvPr>
          <p:cNvSpPr/>
          <p:nvPr/>
        </p:nvSpPr>
        <p:spPr>
          <a:xfrm>
            <a:off x="427779" y="1302676"/>
            <a:ext cx="11199303" cy="181202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59D481-3CCE-AFBB-5457-FF3022E72E20}"/>
              </a:ext>
            </a:extLst>
          </p:cNvPr>
          <p:cNvSpPr/>
          <p:nvPr/>
        </p:nvSpPr>
        <p:spPr>
          <a:xfrm>
            <a:off x="394048" y="3851538"/>
            <a:ext cx="11501305" cy="197776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1C879D-30F2-092A-7797-4BF545F3F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400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A5DA2-AA66-AD50-8FE5-5A91B4D08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56C47-52D5-EE92-3719-0149DA37B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284" y="1430629"/>
            <a:ext cx="10628851" cy="4351338"/>
          </a:xfrm>
        </p:spPr>
        <p:txBody>
          <a:bodyPr/>
          <a:lstStyle/>
          <a:p>
            <a:pPr algn="ctr"/>
            <a:r>
              <a:rPr lang="en-US" dirty="0"/>
              <a:t>In 26 PAC Days, we will measure and publish fundamental observable g</a:t>
            </a:r>
            <a:r>
              <a:rPr lang="en-US" baseline="-25000" dirty="0"/>
              <a:t>2</a:t>
            </a:r>
            <a:r>
              <a:rPr lang="en-US" dirty="0"/>
              <a:t> across an order of magnitude range of the transition region Q</a:t>
            </a:r>
            <a:r>
              <a:rPr lang="en-US" baseline="30000" dirty="0"/>
              <a:t>2</a:t>
            </a:r>
            <a:r>
              <a:rPr lang="en-US" dirty="0"/>
              <a:t> = 0.22 – 2.2 GeV</a:t>
            </a:r>
            <a:r>
              <a:rPr lang="en-US" baseline="30000" dirty="0"/>
              <a:t>2 </a:t>
            </a:r>
            <a:r>
              <a:rPr lang="en-US" dirty="0"/>
              <a:t>and:</a:t>
            </a:r>
            <a:endParaRPr lang="en-US" baseline="30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EC1615-D6D5-EE79-D9C1-F7CC646A5F6E}"/>
                  </a:ext>
                </a:extLst>
              </p:cNvPr>
              <p:cNvSpPr txBox="1"/>
              <p:nvPr/>
            </p:nvSpPr>
            <p:spPr>
              <a:xfrm>
                <a:off x="1173760" y="2756192"/>
                <a:ext cx="54864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b="1" dirty="0">
                    <a:solidFill>
                      <a:srgbClr val="C00000"/>
                    </a:solidFill>
                  </a:rPr>
                  <a:t>Study Twist-3 with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endParaRPr lang="en-US" b="1" dirty="0"/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endParaRPr lang="en-US" b="1" dirty="0"/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b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Reduce error on the leading uncertainty in Hydrogen Hyperfine Splitting and study a long-standing tension 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endParaRPr lang="en-US" b="1" dirty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b="1" dirty="0">
                    <a:solidFill>
                      <a:schemeClr val="accent5">
                        <a:lumMod val="75000"/>
                      </a:schemeClr>
                    </a:solidFill>
                  </a:rPr>
                  <a:t>Fill the last major gap in the nucleon spin structure function Q</a:t>
                </a:r>
                <a:r>
                  <a:rPr lang="en-US" b="1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2</a:t>
                </a:r>
                <a:r>
                  <a:rPr lang="en-US" b="1" dirty="0">
                    <a:solidFill>
                      <a:schemeClr val="accent5">
                        <a:lumMod val="75000"/>
                      </a:schemeClr>
                    </a:solidFill>
                  </a:rPr>
                  <a:t> spectrum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EC1615-D6D5-EE79-D9C1-F7CC646A5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760" y="2756192"/>
                <a:ext cx="5486400" cy="2308324"/>
              </a:xfrm>
              <a:prstGeom prst="rect">
                <a:avLst/>
              </a:prstGeom>
              <a:blipFill>
                <a:blip r:embed="rId2"/>
                <a:stretch>
                  <a:fillRect l="-778" t="-1055" b="-3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2B7718-F23C-FD13-3AC5-03231EE95EB4}"/>
                  </a:ext>
                </a:extLst>
              </p:cNvPr>
              <p:cNvSpPr txBox="1"/>
              <p:nvPr/>
            </p:nvSpPr>
            <p:spPr>
              <a:xfrm>
                <a:off x="6871982" y="2756192"/>
                <a:ext cx="4184708" cy="2591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Benchmark Lattice QCD with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endParaRPr lang="en-US" b="1" dirty="0"/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Enable a better understanding of the B.C. Sum Rule in the nonperturbative regime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endParaRPr 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endParaRPr 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endParaRPr 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endParaRPr 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2B7718-F23C-FD13-3AC5-03231EE95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982" y="2756192"/>
                <a:ext cx="4184708" cy="2591607"/>
              </a:xfrm>
              <a:prstGeom prst="rect">
                <a:avLst/>
              </a:prstGeom>
              <a:blipFill>
                <a:blip r:embed="rId3"/>
                <a:stretch>
                  <a:fillRect l="-873" t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2540F5-3CC3-5147-64F4-BDE3E8AD5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31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DDE98-FEB6-8C51-4B97-1D853519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1842" y="2766218"/>
            <a:ext cx="10515600" cy="1325563"/>
          </a:xfrm>
        </p:spPr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36CD0-8911-0DDC-6586-9D86F4B18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502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D4A4A-17AF-4131-3665-2699CB3B1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790" y="420881"/>
            <a:ext cx="2585224" cy="1325563"/>
          </a:xfrm>
        </p:spPr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Rates Table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DB3EE16-341A-00C9-5155-EF37B60E0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230119"/>
              </p:ext>
            </p:extLst>
          </p:nvPr>
        </p:nvGraphicFramePr>
        <p:xfrm>
          <a:off x="1980630" y="37475"/>
          <a:ext cx="9588600" cy="6809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638">
                  <a:extLst>
                    <a:ext uri="{9D8B030D-6E8A-4147-A177-3AD203B41FA5}">
                      <a16:colId xmlns:a16="http://schemas.microsoft.com/office/drawing/2014/main" val="3391460149"/>
                    </a:ext>
                  </a:extLst>
                </a:gridCol>
                <a:gridCol w="1642962">
                  <a:extLst>
                    <a:ext uri="{9D8B030D-6E8A-4147-A177-3AD203B41FA5}">
                      <a16:colId xmlns:a16="http://schemas.microsoft.com/office/drawing/2014/main" val="818440695"/>
                    </a:ext>
                  </a:extLst>
                </a:gridCol>
                <a:gridCol w="1369800">
                  <a:extLst>
                    <a:ext uri="{9D8B030D-6E8A-4147-A177-3AD203B41FA5}">
                      <a16:colId xmlns:a16="http://schemas.microsoft.com/office/drawing/2014/main" val="3214091153"/>
                    </a:ext>
                  </a:extLst>
                </a:gridCol>
                <a:gridCol w="1369800">
                  <a:extLst>
                    <a:ext uri="{9D8B030D-6E8A-4147-A177-3AD203B41FA5}">
                      <a16:colId xmlns:a16="http://schemas.microsoft.com/office/drawing/2014/main" val="3577927490"/>
                    </a:ext>
                  </a:extLst>
                </a:gridCol>
                <a:gridCol w="1369800">
                  <a:extLst>
                    <a:ext uri="{9D8B030D-6E8A-4147-A177-3AD203B41FA5}">
                      <a16:colId xmlns:a16="http://schemas.microsoft.com/office/drawing/2014/main" val="219006340"/>
                    </a:ext>
                  </a:extLst>
                </a:gridCol>
                <a:gridCol w="1369800">
                  <a:extLst>
                    <a:ext uri="{9D8B030D-6E8A-4147-A177-3AD203B41FA5}">
                      <a16:colId xmlns:a16="http://schemas.microsoft.com/office/drawing/2014/main" val="1675686731"/>
                    </a:ext>
                  </a:extLst>
                </a:gridCol>
                <a:gridCol w="1369800">
                  <a:extLst>
                    <a:ext uri="{9D8B030D-6E8A-4147-A177-3AD203B41FA5}">
                      <a16:colId xmlns:a16="http://schemas.microsoft.com/office/drawing/2014/main" val="1517603090"/>
                    </a:ext>
                  </a:extLst>
                </a:gridCol>
              </a:tblGrid>
              <a:tr h="449630">
                <a:tc>
                  <a:txBody>
                    <a:bodyPr/>
                    <a:lstStyle/>
                    <a:p>
                      <a:r>
                        <a:rPr lang="en-US" sz="1200" dirty="0"/>
                        <a:t>E</a:t>
                      </a:r>
                      <a:r>
                        <a:rPr lang="en-US" sz="1200" baseline="-25000" dirty="0"/>
                        <a:t>0 </a:t>
                      </a:r>
                      <a:r>
                        <a:rPr lang="en-US" sz="1200" baseline="0" dirty="0"/>
                        <a:t> (GeV)</a:t>
                      </a:r>
                      <a:endParaRPr lang="en-US" sz="1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Scattering Angle (deg)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</a:t>
                      </a:r>
                      <a:r>
                        <a:rPr lang="en-US" sz="1200" baseline="-25000" dirty="0"/>
                        <a:t>0</a:t>
                      </a:r>
                      <a:r>
                        <a:rPr lang="en-US" sz="1200" dirty="0"/>
                        <a:t> (GeV)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Target Q</a:t>
                      </a:r>
                      <a:r>
                        <a:rPr lang="en-US" sz="1200" baseline="30000" dirty="0"/>
                        <a:t>2 </a:t>
                      </a:r>
                      <a:r>
                        <a:rPr lang="en-US" sz="1200" dirty="0"/>
                        <a:t>(GeV</a:t>
                      </a:r>
                      <a:r>
                        <a:rPr lang="en-US" sz="1200" baseline="30000" dirty="0"/>
                        <a:t>2</a:t>
                      </a:r>
                      <a:r>
                        <a:rPr lang="en-US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Proton Rate (Hz)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Rate (kHz)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Time (h)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442976"/>
                  </a:ext>
                </a:extLst>
              </a:tr>
              <a:tr h="224815">
                <a:tc rowSpan="24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  <a:p>
                      <a:pPr algn="ctr"/>
                      <a:endParaRPr lang="en-US" sz="900" b="1" dirty="0"/>
                    </a:p>
                    <a:p>
                      <a:pPr algn="ctr"/>
                      <a:endParaRPr lang="en-US" sz="900" b="1" dirty="0"/>
                    </a:p>
                    <a:p>
                      <a:pPr algn="ctr"/>
                      <a:endParaRPr lang="en-US" sz="900" b="1" dirty="0"/>
                    </a:p>
                    <a:p>
                      <a:pPr algn="ctr"/>
                      <a:endParaRPr lang="en-US" sz="900" b="1" dirty="0"/>
                    </a:p>
                    <a:p>
                      <a:pPr algn="ctr"/>
                      <a:endParaRPr lang="en-US" sz="900" b="1" dirty="0"/>
                    </a:p>
                    <a:p>
                      <a:pPr algn="ctr"/>
                      <a:endParaRPr lang="en-US" sz="900" b="1" dirty="0"/>
                    </a:p>
                    <a:p>
                      <a:pPr algn="ctr"/>
                      <a:endParaRPr lang="en-US" sz="900" b="1" dirty="0"/>
                    </a:p>
                    <a:p>
                      <a:pPr algn="ctr"/>
                      <a:endParaRPr lang="en-US" sz="900" b="1" dirty="0"/>
                    </a:p>
                    <a:p>
                      <a:pPr algn="ctr"/>
                      <a:endParaRPr lang="en-US" sz="900" b="1" dirty="0"/>
                    </a:p>
                    <a:p>
                      <a:pPr algn="ctr"/>
                      <a:endParaRPr lang="en-US" sz="900" b="1" dirty="0"/>
                    </a:p>
                    <a:p>
                      <a:pPr algn="ctr"/>
                      <a:endParaRPr lang="en-US" sz="900" b="1" dirty="0"/>
                    </a:p>
                    <a:p>
                      <a:pPr algn="ctr"/>
                      <a:endParaRPr lang="en-US" sz="900" b="1" dirty="0"/>
                    </a:p>
                    <a:p>
                      <a:pPr algn="ctr"/>
                      <a:endParaRPr lang="en-US" sz="1600" b="1" dirty="0"/>
                    </a:p>
                    <a:p>
                      <a:pPr algn="ctr"/>
                      <a:r>
                        <a:rPr lang="en-US" sz="1600" b="1" dirty="0"/>
                        <a:t>4.4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3.607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0.22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40.0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925002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2.661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376405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1.963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18.9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992083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3.607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0.33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853785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2.661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169610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1.963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837781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3.607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0.46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9.1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333331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2.661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941925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1.963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148821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11.2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3.607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0.62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6.0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86844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2.661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6.5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437938"/>
                  </a:ext>
                </a:extLst>
              </a:tr>
              <a:tr h="269778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1.963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5.9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810081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12.5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3.607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0.765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9.1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141721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2.661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8.5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426937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1.963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7.6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135832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13.5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3.607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0.892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16.5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910955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2.661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13.7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325964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1.963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863595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14.5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3.607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1.028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097084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2.661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17.4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549021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1.963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14.9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949428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3.607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1.250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50.8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43122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2.661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32.7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722812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1.963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26.6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321701"/>
                  </a:ext>
                </a:extLst>
              </a:tr>
              <a:tr h="224815">
                <a:tc rowSpan="4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  <a:p>
                      <a:pPr algn="ctr"/>
                      <a:r>
                        <a:rPr lang="en-US" sz="1600" b="1" dirty="0"/>
                        <a:t>8.8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7.213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12.9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61801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5.321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9.3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006899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7.213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2.3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14.3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063414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5.321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8.2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55196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30AE58C-7803-98A2-21F1-60FF72C3C85E}"/>
              </a:ext>
            </a:extLst>
          </p:cNvPr>
          <p:cNvSpPr txBox="1"/>
          <p:nvPr/>
        </p:nvSpPr>
        <p:spPr>
          <a:xfrm>
            <a:off x="235788" y="4788391"/>
            <a:ext cx="1803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Total PAC Days:</a:t>
            </a:r>
          </a:p>
          <a:p>
            <a:r>
              <a:rPr lang="en-US" b="1" dirty="0"/>
              <a:t>13.0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02317F-36AB-8D0F-CCE0-189D85C75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4350" y="6455400"/>
            <a:ext cx="2743200" cy="365125"/>
          </a:xfrm>
        </p:spPr>
        <p:txBody>
          <a:bodyPr/>
          <a:lstStyle/>
          <a:p>
            <a:fld id="{534F4CA2-6F04-4B7E-979C-709CABD4093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295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87248-9D14-29A4-A97C-CEC2F7812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study </a:t>
            </a:r>
            <a:r>
              <a:rPr lang="en-US" i="0" dirty="0">
                <a:effectLst/>
                <a:highlight>
                  <a:srgbClr val="FFFFFF"/>
                </a:highlight>
              </a:rPr>
              <a:t>QCD and higher twist in the transition region?</a:t>
            </a:r>
            <a:r>
              <a:rPr lang="en-US" dirty="0"/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FA1980-C84A-6FC4-7F63-A7E16AE4A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483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In unpolarized systems, F</a:t>
            </a:r>
            <a:r>
              <a:rPr lang="en-US" baseline="-25000" dirty="0">
                <a:ea typeface="Calibri"/>
                <a:cs typeface="Calibri"/>
              </a:rPr>
              <a:t>1</a:t>
            </a:r>
            <a:r>
              <a:rPr lang="en-US" dirty="0">
                <a:ea typeface="Calibri"/>
                <a:cs typeface="Calibri"/>
              </a:rPr>
              <a:t> and F</a:t>
            </a:r>
            <a:r>
              <a:rPr lang="en-US" baseline="-25000" dirty="0">
                <a:ea typeface="Calibri"/>
                <a:cs typeface="Calibri"/>
              </a:rPr>
              <a:t>2</a:t>
            </a:r>
            <a:r>
              <a:rPr lang="en-US" dirty="0">
                <a:ea typeface="Calibri"/>
                <a:cs typeface="Calibri"/>
              </a:rPr>
              <a:t> structure functions describe the quark-gluon distribution of a hadron:</a:t>
            </a: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In a spin-½ polarized system, two additional structure functions describe the spin distribution of the hadron:</a:t>
            </a: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pic>
        <p:nvPicPr>
          <p:cNvPr id="5" name="Picture 5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64E4491F-7BCA-2409-8F94-3C039D82C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105" y="2944120"/>
            <a:ext cx="4916090" cy="558996"/>
          </a:xfrm>
          <a:prstGeom prst="rect">
            <a:avLst/>
          </a:prstGeom>
        </p:spPr>
      </p:pic>
      <p:pic>
        <p:nvPicPr>
          <p:cNvPr id="6" name="Picture 6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CE07FDE5-9671-2459-DEE4-44C4D0BD9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948" y="4889757"/>
            <a:ext cx="6517481" cy="5610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3D4FA2-DF10-376E-D345-2A780EE50EB5}"/>
              </a:ext>
            </a:extLst>
          </p:cNvPr>
          <p:cNvSpPr txBox="1"/>
          <p:nvPr/>
        </p:nvSpPr>
        <p:spPr>
          <a:xfrm>
            <a:off x="3479150" y="5926693"/>
            <a:ext cx="2629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Nucleon Spin Structure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1A2B32-9B25-8EAD-9CAC-3F152EC71A20}"/>
              </a:ext>
            </a:extLst>
          </p:cNvPr>
          <p:cNvSpPr txBox="1"/>
          <p:nvPr/>
        </p:nvSpPr>
        <p:spPr>
          <a:xfrm>
            <a:off x="7044079" y="5925712"/>
            <a:ext cx="2899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chemeClr val="accent4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Q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uark-Gluon Correlations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22A42C1-923A-2CCE-59FB-312C12BD4FE3}"/>
              </a:ext>
            </a:extLst>
          </p:cNvPr>
          <p:cNvCxnSpPr/>
          <p:nvPr/>
        </p:nvCxnSpPr>
        <p:spPr>
          <a:xfrm flipH="1">
            <a:off x="5238750" y="5359400"/>
            <a:ext cx="133350" cy="5080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091032-007B-468E-57C5-BF3200CCB474}"/>
              </a:ext>
            </a:extLst>
          </p:cNvPr>
          <p:cNvCxnSpPr>
            <a:cxnSpLocks/>
          </p:cNvCxnSpPr>
          <p:nvPr/>
        </p:nvCxnSpPr>
        <p:spPr>
          <a:xfrm>
            <a:off x="6942479" y="5359400"/>
            <a:ext cx="626721" cy="622604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119268A-9684-9BC6-617A-7885B3BC9ED0}"/>
              </a:ext>
            </a:extLst>
          </p:cNvPr>
          <p:cNvCxnSpPr/>
          <p:nvPr/>
        </p:nvCxnSpPr>
        <p:spPr>
          <a:xfrm>
            <a:off x="5238750" y="5359400"/>
            <a:ext cx="8001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F7224E4-4556-E80E-9F2E-AE16B1ED8F76}"/>
              </a:ext>
            </a:extLst>
          </p:cNvPr>
          <p:cNvCxnSpPr/>
          <p:nvPr/>
        </p:nvCxnSpPr>
        <p:spPr>
          <a:xfrm>
            <a:off x="6542429" y="5359400"/>
            <a:ext cx="800100" cy="0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6CF527-ED7E-AD20-2652-17B9B685A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959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071C3-5DD8-8442-8686-D6F672F10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Overhead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5E764F7-AC3A-BBB3-2A9B-38F2C9A402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1776281"/>
              </p:ext>
            </p:extLst>
          </p:nvPr>
        </p:nvGraphicFramePr>
        <p:xfrm>
          <a:off x="4306069" y="1135649"/>
          <a:ext cx="7337504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4376">
                  <a:extLst>
                    <a:ext uri="{9D8B030D-6E8A-4147-A177-3AD203B41FA5}">
                      <a16:colId xmlns:a16="http://schemas.microsoft.com/office/drawing/2014/main" val="3137918740"/>
                    </a:ext>
                  </a:extLst>
                </a:gridCol>
                <a:gridCol w="1834376">
                  <a:extLst>
                    <a:ext uri="{9D8B030D-6E8A-4147-A177-3AD203B41FA5}">
                      <a16:colId xmlns:a16="http://schemas.microsoft.com/office/drawing/2014/main" val="455039041"/>
                    </a:ext>
                  </a:extLst>
                </a:gridCol>
                <a:gridCol w="1834376">
                  <a:extLst>
                    <a:ext uri="{9D8B030D-6E8A-4147-A177-3AD203B41FA5}">
                      <a16:colId xmlns:a16="http://schemas.microsoft.com/office/drawing/2014/main" val="2093151280"/>
                    </a:ext>
                  </a:extLst>
                </a:gridCol>
                <a:gridCol w="1834376">
                  <a:extLst>
                    <a:ext uri="{9D8B030D-6E8A-4147-A177-3AD203B41FA5}">
                      <a16:colId xmlns:a16="http://schemas.microsoft.com/office/drawing/2014/main" val="1030791950"/>
                    </a:ext>
                  </a:extLst>
                </a:gridCol>
              </a:tblGrid>
              <a:tr h="282448">
                <a:tc>
                  <a:txBody>
                    <a:bodyPr/>
                    <a:lstStyle/>
                    <a:p>
                      <a:r>
                        <a:rPr lang="en-US" sz="1600" dirty="0"/>
                        <a:t>Overhead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Time Per (</a:t>
                      </a:r>
                      <a:r>
                        <a:rPr lang="en-US" sz="1600" dirty="0" err="1"/>
                        <a:t>hr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(</a:t>
                      </a:r>
                      <a:r>
                        <a:rPr lang="en-US" sz="1600" dirty="0" err="1"/>
                        <a:t>hr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644514"/>
                  </a:ext>
                </a:extLst>
              </a:tr>
              <a:tr h="282448">
                <a:tc>
                  <a:txBody>
                    <a:bodyPr/>
                    <a:lstStyle/>
                    <a:p>
                      <a:r>
                        <a:rPr lang="en-US" sz="1600" dirty="0"/>
                        <a:t>Target Anneal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184751"/>
                  </a:ext>
                </a:extLst>
              </a:tr>
              <a:tr h="282448">
                <a:tc>
                  <a:txBody>
                    <a:bodyPr/>
                    <a:lstStyle/>
                    <a:p>
                      <a:r>
                        <a:rPr lang="en-US" sz="1600" dirty="0"/>
                        <a:t>Beamline Survey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081927"/>
                  </a:ext>
                </a:extLst>
              </a:tr>
              <a:tr h="296980">
                <a:tc>
                  <a:txBody>
                    <a:bodyPr/>
                    <a:lstStyle/>
                    <a:p>
                      <a:r>
                        <a:rPr lang="en-US" sz="1600" dirty="0"/>
                        <a:t>Target Swap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429447"/>
                  </a:ext>
                </a:extLst>
              </a:tr>
              <a:tr h="282448">
                <a:tc>
                  <a:txBody>
                    <a:bodyPr/>
                    <a:lstStyle/>
                    <a:p>
                      <a:r>
                        <a:rPr lang="en-US" sz="1600" dirty="0"/>
                        <a:t>Target T.E.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022567"/>
                  </a:ext>
                </a:extLst>
              </a:tr>
              <a:tr h="282448">
                <a:tc>
                  <a:txBody>
                    <a:bodyPr/>
                    <a:lstStyle/>
                    <a:p>
                      <a:r>
                        <a:rPr lang="en-US" sz="1600" dirty="0"/>
                        <a:t>Target Field Ramp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677210"/>
                  </a:ext>
                </a:extLst>
              </a:tr>
              <a:tr h="487865">
                <a:tc>
                  <a:txBody>
                    <a:bodyPr/>
                    <a:lstStyle/>
                    <a:p>
                      <a:r>
                        <a:rPr lang="en-US" sz="1600" dirty="0"/>
                        <a:t>Carbon, Dummy, Empty runs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025168"/>
                  </a:ext>
                </a:extLst>
              </a:tr>
              <a:tr h="282448">
                <a:tc>
                  <a:txBody>
                    <a:bodyPr/>
                    <a:lstStyle/>
                    <a:p>
                      <a:r>
                        <a:rPr lang="en-US" sz="1600" dirty="0"/>
                        <a:t>Pass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570226"/>
                  </a:ext>
                </a:extLst>
              </a:tr>
              <a:tr h="282448">
                <a:tc>
                  <a:txBody>
                    <a:bodyPr/>
                    <a:lstStyle/>
                    <a:p>
                      <a:r>
                        <a:rPr lang="en-US" sz="1600" dirty="0"/>
                        <a:t>Momentum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229513"/>
                  </a:ext>
                </a:extLst>
              </a:tr>
              <a:tr h="282448">
                <a:tc>
                  <a:txBody>
                    <a:bodyPr/>
                    <a:lstStyle/>
                    <a:p>
                      <a:r>
                        <a:rPr lang="en-US" sz="1600" dirty="0"/>
                        <a:t>Moller Measurement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10(+1 shift)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4.0(+8.0)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64824"/>
                  </a:ext>
                </a:extLst>
              </a:tr>
              <a:tr h="282448">
                <a:tc>
                  <a:txBody>
                    <a:bodyPr/>
                    <a:lstStyle/>
                    <a:p>
                      <a:r>
                        <a:rPr lang="en-US" sz="1600" dirty="0"/>
                        <a:t>Pair-Symmetric Background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149541"/>
                  </a:ext>
                </a:extLst>
              </a:tr>
              <a:tr h="282448">
                <a:tc>
                  <a:txBody>
                    <a:bodyPr/>
                    <a:lstStyle/>
                    <a:p>
                      <a:r>
                        <a:rPr lang="en-US" sz="1600" dirty="0"/>
                        <a:t>Optics Calibration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16.0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227146"/>
                  </a:ext>
                </a:extLst>
              </a:tr>
              <a:tr h="282448">
                <a:tc>
                  <a:txBody>
                    <a:bodyPr/>
                    <a:lstStyle/>
                    <a:p>
                      <a:r>
                        <a:rPr lang="en-US" sz="1600" dirty="0"/>
                        <a:t>BCM Calibration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9437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CF6FFF2-0851-5EA9-5C64-67B76670B746}"/>
              </a:ext>
            </a:extLst>
          </p:cNvPr>
          <p:cNvSpPr txBox="1"/>
          <p:nvPr/>
        </p:nvSpPr>
        <p:spPr>
          <a:xfrm>
            <a:off x="498330" y="1474181"/>
            <a:ext cx="382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Total: 13.0 Overhead Days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FE02D0-BF0C-5233-836B-CCC2EE385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5513" y="182562"/>
            <a:ext cx="2743200" cy="365125"/>
          </a:xfrm>
        </p:spPr>
        <p:txBody>
          <a:bodyPr/>
          <a:lstStyle/>
          <a:p>
            <a:fld id="{534F4CA2-6F04-4B7E-979C-709CABD4093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6950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F9882-F59C-0DED-D214-8B416E8A4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Burkhardt-Cottingham Sum Rule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B724CE-CE61-C7A1-5E70-BEAA0DF095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548047"/>
                <a:ext cx="10515600" cy="394482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“</a:t>
                </a:r>
                <a:r>
                  <a:rPr lang="en-US" dirty="0" err="1"/>
                  <a:t>Superconvergence</a:t>
                </a:r>
                <a:r>
                  <a:rPr lang="en-US" dirty="0"/>
                  <a:t>” Sum Rule for an amplitude whose imaginary part is g</a:t>
                </a:r>
                <a:r>
                  <a:rPr lang="en-US" baseline="-25000" dirty="0"/>
                  <a:t>2</a:t>
                </a:r>
              </a:p>
              <a:p>
                <a:r>
                  <a:rPr lang="en-US" dirty="0"/>
                  <a:t>Assuming convergent dispersion relations for g</a:t>
                </a:r>
                <a:r>
                  <a:rPr lang="en-US" baseline="-25000" dirty="0"/>
                  <a:t>2</a:t>
                </a:r>
                <a:r>
                  <a:rPr lang="en-US" dirty="0"/>
                  <a:t>(</a:t>
                </a:r>
                <a:r>
                  <a:rPr lang="en-US" b="0" i="0" dirty="0">
                    <a:effectLst/>
                    <a:highlight>
                      <a:srgbClr val="FFFFFF"/>
                    </a:highlight>
                    <a:latin typeface="Source Sans Pro" panose="020F0502020204030204" pitchFamily="34" charset="0"/>
                  </a:rPr>
                  <a:t>𝜈</a:t>
                </a:r>
                <a:r>
                  <a:rPr lang="en-US" dirty="0"/>
                  <a:t>) and </a:t>
                </a:r>
                <a:r>
                  <a:rPr lang="en-US" b="0" i="0" dirty="0">
                    <a:effectLst/>
                    <a:highlight>
                      <a:srgbClr val="FFFFFF"/>
                    </a:highlight>
                    <a:latin typeface="Source Sans Pro" panose="020F0502020204030204" pitchFamily="34" charset="0"/>
                  </a:rPr>
                  <a:t>𝜈</a:t>
                </a:r>
                <a:r>
                  <a:rPr lang="en-US" dirty="0"/>
                  <a:t>g</a:t>
                </a:r>
                <a:r>
                  <a:rPr lang="en-US" baseline="-25000" dirty="0"/>
                  <a:t>2</a:t>
                </a:r>
                <a:r>
                  <a:rPr lang="en-US" dirty="0"/>
                  <a:t>(</a:t>
                </a:r>
                <a:r>
                  <a:rPr lang="en-US" b="0" i="0" dirty="0">
                    <a:effectLst/>
                    <a:highlight>
                      <a:srgbClr val="FFFFFF"/>
                    </a:highlight>
                    <a:latin typeface="Source Sans Pro" panose="020F0502020204030204" pitchFamily="34" charset="0"/>
                  </a:rPr>
                  <a:t>𝜈</a:t>
                </a:r>
                <a:r>
                  <a:rPr lang="en-US" dirty="0"/>
                  <a:t>), arises naturally from subtraction of VVCS amplitudes: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𝑡h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nary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𝑡h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B.C. Integral converges to 0 in both QED and Perturbative QCD, and follows from </a:t>
                </a:r>
                <a:r>
                  <a:rPr lang="en-US" dirty="0" err="1"/>
                  <a:t>Wandzura-Wilczek</a:t>
                </a:r>
                <a:r>
                  <a:rPr lang="en-US" dirty="0"/>
                  <a:t> relation (</a:t>
                </a:r>
                <a:r>
                  <a:rPr lang="en-US" dirty="0" err="1"/>
                  <a:t>Altarelli</a:t>
                </a:r>
                <a:r>
                  <a:rPr lang="en-US" dirty="0"/>
                  <a:t> et al [1994], R. L. Jaffe [1990 Review])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B724CE-CE61-C7A1-5E70-BEAA0DF095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548047"/>
                <a:ext cx="10515600" cy="3944828"/>
              </a:xfrm>
              <a:blipFill>
                <a:blip r:embed="rId2"/>
                <a:stretch>
                  <a:fillRect l="-928" t="-3864" r="-986" b="-1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D96276-60E4-1652-B007-43951A811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31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F3C5929-A991-E063-7F6B-D9E413AADE63}"/>
              </a:ext>
            </a:extLst>
          </p:cNvPr>
          <p:cNvSpPr/>
          <p:nvPr/>
        </p:nvSpPr>
        <p:spPr>
          <a:xfrm>
            <a:off x="3981368" y="1823537"/>
            <a:ext cx="3854531" cy="5916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7C5D52-B5D9-C2F7-CBEA-5483CEB84E8D}"/>
                  </a:ext>
                </a:extLst>
              </p:cNvPr>
              <p:cNvSpPr txBox="1"/>
              <p:nvPr/>
            </p:nvSpPr>
            <p:spPr>
              <a:xfrm>
                <a:off x="4230208" y="1884592"/>
                <a:ext cx="3496791" cy="4695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𝜞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𝟐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 </m:t>
                    </m:r>
                    <m:nary>
                      <m:naryPr>
                        <m:ctrlPr>
                          <a:rPr lang="is-I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𝟎</m:t>
                        </m:r>
                      </m:sub>
                      <m:sup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𝒕𝒉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𝒙</m:t>
                            </m:r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𝑸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 = 0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7C5D52-B5D9-C2F7-CBEA-5483CEB84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208" y="1884592"/>
                <a:ext cx="3496791" cy="469552"/>
              </a:xfrm>
              <a:prstGeom prst="rect">
                <a:avLst/>
              </a:prstGeom>
              <a:blipFill>
                <a:blip r:embed="rId3"/>
                <a:stretch>
                  <a:fillRect t="-7792" r="-4355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85032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50C7B-2189-3D27-AE71-50B590C7D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 of the Chicane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5D26A-7A6E-01AE-1122-F4CD88D40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627187"/>
            <a:ext cx="10515600" cy="47291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Chicane is a </a:t>
            </a:r>
            <a:r>
              <a:rPr lang="en-US" u="sng" dirty="0"/>
              <a:t>new</a:t>
            </a:r>
            <a:r>
              <a:rPr lang="en-US" dirty="0"/>
              <a:t> installation, not a refurbishment of the old chicane</a:t>
            </a:r>
          </a:p>
          <a:p>
            <a:endParaRPr lang="en-US" dirty="0"/>
          </a:p>
          <a:p>
            <a:r>
              <a:rPr lang="en-US" dirty="0"/>
              <a:t>Design is fundamentally similar to numerous similar projects by the </a:t>
            </a:r>
            <a:r>
              <a:rPr lang="en-US" dirty="0" err="1"/>
              <a:t>JLab</a:t>
            </a:r>
            <a:r>
              <a:rPr lang="en-US" dirty="0"/>
              <a:t> staff, nothing untested or uncertain about it</a:t>
            </a:r>
          </a:p>
          <a:p>
            <a:endParaRPr lang="en-US" dirty="0"/>
          </a:p>
          <a:p>
            <a:r>
              <a:rPr lang="en-US" dirty="0"/>
              <a:t>Dr. Benesch </a:t>
            </a:r>
            <a:r>
              <a:rPr lang="en-US" b="0" i="0" dirty="0">
                <a:effectLst/>
                <a:highlight>
                  <a:srgbClr val="FFFFFF"/>
                </a:highlight>
              </a:rPr>
              <a:t>is the longest serving member of the TAC and has designed resistive and superconducting magnets since 1976</a:t>
            </a:r>
          </a:p>
          <a:p>
            <a:endParaRPr lang="en-US" b="0" i="0" dirty="0">
              <a:effectLst/>
              <a:highlight>
                <a:srgbClr val="FFFFFF"/>
              </a:highlight>
            </a:endParaRPr>
          </a:p>
          <a:p>
            <a:r>
              <a:rPr lang="en-US" dirty="0">
                <a:highlight>
                  <a:srgbClr val="FFFFFF"/>
                </a:highlight>
              </a:rPr>
              <a:t>Design is “Proof of Principle” only in sense that mm scale refinements still need to be made</a:t>
            </a:r>
          </a:p>
          <a:p>
            <a:endParaRPr lang="en-US" dirty="0">
              <a:highlight>
                <a:srgbClr val="FFFFFF"/>
              </a:highlight>
            </a:endParaRPr>
          </a:p>
          <a:p>
            <a:r>
              <a:rPr lang="en-US" dirty="0">
                <a:highlight>
                  <a:srgbClr val="FFFFFF"/>
                </a:highlight>
              </a:rPr>
              <a:t>Staff scientists are very confident that chicane will be carefully built and tested and will work well, but will need some time to commission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96BDE9-63E3-3482-6EA2-A14F4B1EF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551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22474-A6AF-EF66-7A9A-1FFCDEE96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Mass Corrections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4DC96-D189-5C4C-DAF6-32C3FBD2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33</a:t>
            </a:fld>
            <a:endParaRPr lang="en-US"/>
          </a:p>
        </p:txBody>
      </p:sp>
      <p:pic>
        <p:nvPicPr>
          <p:cNvPr id="11" name="Content Placeholder 10" descr="A graph with blue dots&#10;&#10;Description automatically generated">
            <a:extLst>
              <a:ext uri="{FF2B5EF4-FFF2-40B4-BE49-F238E27FC236}">
                <a16:creationId xmlns:a16="http://schemas.microsoft.com/office/drawing/2014/main" id="{E9FBBD90-9F4B-A665-384B-C767518B8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235" y="1647729"/>
            <a:ext cx="5893765" cy="4420324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4E12CF8-C493-3DD6-5E86-54B79FD13063}"/>
              </a:ext>
            </a:extLst>
          </p:cNvPr>
          <p:cNvSpPr txBox="1"/>
          <p:nvPr/>
        </p:nvSpPr>
        <p:spPr>
          <a:xfrm>
            <a:off x="785525" y="2043591"/>
            <a:ext cx="55723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Target Mass Corrections irrelevant for a purely experimental quantity like g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But are needed to compare moments to theory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</a:t>
            </a:r>
            <a:r>
              <a:rPr lang="en-US" dirty="0" err="1"/>
              <a:t>Nachtmann</a:t>
            </a:r>
            <a:r>
              <a:rPr lang="en-US" dirty="0"/>
              <a:t> Moments instead of Cornwall-Norton: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5CD0BB3-3285-880B-295B-0EEADCE19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40" y="4100617"/>
            <a:ext cx="5581395" cy="11096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2B476E-7364-CDC3-70AF-827BBFFCB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019" y="5267635"/>
            <a:ext cx="2114845" cy="74305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FDB8378-4207-ABB7-AC0B-996D30FEA8C0}"/>
                  </a:ext>
                </a:extLst>
              </p:cNvPr>
              <p:cNvSpPr txBox="1"/>
              <p:nvPr/>
            </p:nvSpPr>
            <p:spPr>
              <a:xfrm>
                <a:off x="1251497" y="6137091"/>
                <a:ext cx="3663888" cy="438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b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Nachtmann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Moment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FDB8378-4207-ABB7-AC0B-996D30FEA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497" y="6137091"/>
                <a:ext cx="3663888" cy="438518"/>
              </a:xfrm>
              <a:prstGeom prst="rect">
                <a:avLst/>
              </a:prstGeom>
              <a:blipFill>
                <a:blip r:embed="rId5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56015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A29168E-A510-0B7C-6466-32D08540BDA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Sensitivity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A29168E-A510-0B7C-6466-32D08540BD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BD4307-A987-E1A0-F859-3EDCA5A9D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 descr="A graph with red lines&#10;&#10;Description automatically generated">
            <a:extLst>
              <a:ext uri="{FF2B5EF4-FFF2-40B4-BE49-F238E27FC236}">
                <a16:creationId xmlns:a16="http://schemas.microsoft.com/office/drawing/2014/main" id="{1D8F8C5C-89A7-E6BB-B0D1-8A3845292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59" y="1772032"/>
            <a:ext cx="5274478" cy="39558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09420A2-F81F-D346-C3BE-11D4F7AC3347}"/>
                  </a:ext>
                </a:extLst>
              </p:cNvPr>
              <p:cNvSpPr txBox="1"/>
              <p:nvPr/>
            </p:nvSpPr>
            <p:spPr>
              <a:xfrm>
                <a:off x="5492537" y="3115004"/>
                <a:ext cx="5260853" cy="6279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09420A2-F81F-D346-C3BE-11D4F7AC3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537" y="3115004"/>
                <a:ext cx="5260853" cy="6279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3D11868B-7A97-881C-3BE8-745D3FE663A9}"/>
              </a:ext>
            </a:extLst>
          </p:cNvPr>
          <p:cNvSpPr/>
          <p:nvPr/>
        </p:nvSpPr>
        <p:spPr>
          <a:xfrm>
            <a:off x="6820422" y="3062205"/>
            <a:ext cx="2423786" cy="68775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DD9E797-D17E-4DF9-0C70-8C292A037E6D}"/>
              </a:ext>
            </a:extLst>
          </p:cNvPr>
          <p:cNvCxnSpPr>
            <a:cxnSpLocks/>
          </p:cNvCxnSpPr>
          <p:nvPr/>
        </p:nvCxnSpPr>
        <p:spPr>
          <a:xfrm flipV="1">
            <a:off x="7639101" y="3749961"/>
            <a:ext cx="0" cy="782626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DA69F49-B645-F082-B564-D67FD8E3AE2F}"/>
              </a:ext>
            </a:extLst>
          </p:cNvPr>
          <p:cNvSpPr/>
          <p:nvPr/>
        </p:nvSpPr>
        <p:spPr>
          <a:xfrm>
            <a:off x="9472301" y="3115003"/>
            <a:ext cx="1206133" cy="63495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D5A98B3-110F-5065-7AE6-37BAA558881D}"/>
              </a:ext>
            </a:extLst>
          </p:cNvPr>
          <p:cNvCxnSpPr>
            <a:cxnSpLocks/>
          </p:cNvCxnSpPr>
          <p:nvPr/>
        </p:nvCxnSpPr>
        <p:spPr>
          <a:xfrm flipH="1" flipV="1">
            <a:off x="10010672" y="3832696"/>
            <a:ext cx="52215" cy="748449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90D9D21-F16A-F8C5-6AF2-43C05FF3D27E}"/>
              </a:ext>
            </a:extLst>
          </p:cNvPr>
          <p:cNvSpPr txBox="1"/>
          <p:nvPr/>
        </p:nvSpPr>
        <p:spPr>
          <a:xfrm>
            <a:off x="9127741" y="4627311"/>
            <a:ext cx="2226059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4-12% of g</a:t>
            </a:r>
            <a:r>
              <a:rPr lang="en-US" b="1" baseline="-25000" dirty="0">
                <a:solidFill>
                  <a:srgbClr val="0070C0"/>
                </a:solidFill>
              </a:rPr>
              <a:t>2</a:t>
            </a:r>
            <a:endParaRPr lang="en-US" b="1" dirty="0">
              <a:solidFill>
                <a:srgbClr val="0070C0"/>
              </a:solidFill>
            </a:endParaRP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From Hall B Data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which has its own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(small) systematics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4A60C2-4A06-3C23-C33B-3FB8746E57FF}"/>
              </a:ext>
            </a:extLst>
          </p:cNvPr>
          <p:cNvSpPr txBox="1"/>
          <p:nvPr/>
        </p:nvSpPr>
        <p:spPr>
          <a:xfrm>
            <a:off x="6462448" y="4565741"/>
            <a:ext cx="2148152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88-96% of g</a:t>
            </a:r>
            <a:r>
              <a:rPr lang="en-US" b="1" baseline="-25000" dirty="0">
                <a:solidFill>
                  <a:schemeClr val="accent2"/>
                </a:solidFill>
              </a:rPr>
              <a:t>2</a:t>
            </a:r>
            <a:endParaRPr lang="en-US" b="1" dirty="0">
              <a:solidFill>
                <a:schemeClr val="accent2"/>
              </a:solidFill>
            </a:endParaRPr>
          </a:p>
          <a:p>
            <a:pPr algn="ctr"/>
            <a:r>
              <a:rPr lang="en-US" b="1" dirty="0">
                <a:solidFill>
                  <a:schemeClr val="accent2"/>
                </a:solidFill>
              </a:rPr>
              <a:t>From this proposal</a:t>
            </a:r>
          </a:p>
        </p:txBody>
      </p:sp>
    </p:spTree>
    <p:extLst>
      <p:ext uri="{BB962C8B-B14F-4D97-AF65-F5344CB8AC3E}">
        <p14:creationId xmlns:p14="http://schemas.microsoft.com/office/powerpoint/2010/main" val="2693458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9654E-99F9-CD3C-0B71-618AFFAA9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Scattering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4D64D-A5B7-18F3-830E-6FDAB2389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TAC Question if Multiple Scattering in the target could expand the beam spot enough to hit the exit beampipe (6 mm clearance)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Using g2p values for x/X</a:t>
            </a:r>
            <a:r>
              <a:rPr lang="en-US" baseline="-25000" dirty="0"/>
              <a:t>0</a:t>
            </a:r>
            <a:r>
              <a:rPr lang="en-US" dirty="0"/>
              <a:t>, and the proposal beam energies for p (z = charge number = 1 for electrons) we obtain:</a:t>
            </a:r>
          </a:p>
          <a:p>
            <a:r>
              <a:rPr lang="en-US" dirty="0"/>
              <a:t>The beam will take 12.684 m to expand by 6mm, being well out of the small diameter pipe (3.3 m length)</a:t>
            </a:r>
          </a:p>
          <a:p>
            <a:r>
              <a:rPr lang="en-US" dirty="0"/>
              <a:t>Less than 0.0008% of the beam will interact with the pipe, so </a:t>
            </a:r>
            <a:r>
              <a:rPr lang="en-US" b="1" dirty="0"/>
              <a:t>this background is negligible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19380C-5F68-53F0-0EBD-563588B09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35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344B1B-C349-C87A-C026-119D7D190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469" y="2710417"/>
            <a:ext cx="4477375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019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06C7D-93CA-7404-3165-E302117E1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Hyperfine Details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AF5FE6-7F14-F8CB-0730-3030D87CF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D84097-4B02-D653-607F-C2A8B2FF4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61" y="1450153"/>
            <a:ext cx="4594436" cy="3725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8F52FB-A9EF-5BD4-A461-79A67B9CA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940" y="2203546"/>
            <a:ext cx="6933319" cy="25756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C22BD8-B757-DA24-166F-563DFCADC55C}"/>
              </a:ext>
            </a:extLst>
          </p:cNvPr>
          <p:cNvSpPr txBox="1"/>
          <p:nvPr/>
        </p:nvSpPr>
        <p:spPr>
          <a:xfrm>
            <a:off x="364761" y="5292054"/>
            <a:ext cx="872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g2p (E08-027) Data helped to reduce tension significantly by being more negative than expected…</a:t>
            </a:r>
          </a:p>
          <a:p>
            <a:endParaRPr lang="en-US" dirty="0"/>
          </a:p>
          <a:p>
            <a:r>
              <a:rPr lang="en-US" dirty="0"/>
              <a:t>Will transition region data do the same and eliminate the tension? </a:t>
            </a:r>
            <a:r>
              <a:rPr lang="en-US" u="sng" dirty="0"/>
              <a:t>We need to know </a:t>
            </a:r>
          </a:p>
        </p:txBody>
      </p:sp>
    </p:spTree>
    <p:extLst>
      <p:ext uri="{BB962C8B-B14F-4D97-AF65-F5344CB8AC3E}">
        <p14:creationId xmlns:p14="http://schemas.microsoft.com/office/powerpoint/2010/main" val="4115459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42E5B-2DD7-B973-4504-B5FEECF32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baseline="-25000" dirty="0"/>
              <a:t>2</a:t>
            </a:r>
            <a:r>
              <a:rPr lang="en-US" dirty="0"/>
              <a:t> Structure Function enables direct tests of </a:t>
            </a:r>
            <a:r>
              <a:rPr lang="en-US" i="0" dirty="0">
                <a:effectLst/>
                <a:highlight>
                  <a:srgbClr val="FFFFFF"/>
                </a:highlight>
              </a:rPr>
              <a:t>QCD and higher twist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10200-C334-FA15-463A-AADBBA331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842016"/>
            <a:ext cx="10515600" cy="4351338"/>
          </a:xfrm>
        </p:spPr>
        <p:txBody>
          <a:bodyPr/>
          <a:lstStyle/>
          <a:p>
            <a:r>
              <a:rPr lang="en-US" b="1" dirty="0"/>
              <a:t>Higher Twist: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Benchmarking (Lattice) </a:t>
            </a:r>
            <a:r>
              <a:rPr lang="en-US" b="1" i="0" dirty="0">
                <a:effectLst/>
                <a:highlight>
                  <a:srgbClr val="FFFFFF"/>
                </a:highlight>
              </a:rPr>
              <a:t>QCD:</a:t>
            </a:r>
          </a:p>
          <a:p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BA1206-CAD6-C8A2-A0AE-CA222EA63B45}"/>
                  </a:ext>
                </a:extLst>
              </p:cNvPr>
              <p:cNvSpPr txBox="1"/>
              <p:nvPr/>
            </p:nvSpPr>
            <p:spPr>
              <a:xfrm>
                <a:off x="548656" y="2756600"/>
                <a:ext cx="7120617" cy="7142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𝑊𝑊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ζ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BA1206-CAD6-C8A2-A0AE-CA222EA63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56" y="2756600"/>
                <a:ext cx="7120617" cy="7142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4E2C622-ACD5-A661-E381-589C9DBF8C16}"/>
              </a:ext>
            </a:extLst>
          </p:cNvPr>
          <p:cNvSpPr/>
          <p:nvPr/>
        </p:nvSpPr>
        <p:spPr>
          <a:xfrm>
            <a:off x="4394200" y="2756600"/>
            <a:ext cx="1289050" cy="347831"/>
          </a:xfrm>
          <a:custGeom>
            <a:avLst/>
            <a:gdLst>
              <a:gd name="connsiteX0" fmla="*/ 0 w 1289050"/>
              <a:gd name="connsiteY0" fmla="*/ 208131 h 347831"/>
              <a:gd name="connsiteX1" fmla="*/ 76200 w 1289050"/>
              <a:gd name="connsiteY1" fmla="*/ 144631 h 347831"/>
              <a:gd name="connsiteX2" fmla="*/ 127000 w 1289050"/>
              <a:gd name="connsiteY2" fmla="*/ 119231 h 347831"/>
              <a:gd name="connsiteX3" fmla="*/ 158750 w 1289050"/>
              <a:gd name="connsiteY3" fmla="*/ 106531 h 347831"/>
              <a:gd name="connsiteX4" fmla="*/ 228600 w 1289050"/>
              <a:gd name="connsiteY4" fmla="*/ 62081 h 347831"/>
              <a:gd name="connsiteX5" fmla="*/ 304800 w 1289050"/>
              <a:gd name="connsiteY5" fmla="*/ 43031 h 347831"/>
              <a:gd name="connsiteX6" fmla="*/ 438150 w 1289050"/>
              <a:gd name="connsiteY6" fmla="*/ 23981 h 347831"/>
              <a:gd name="connsiteX7" fmla="*/ 679450 w 1289050"/>
              <a:gd name="connsiteY7" fmla="*/ 17631 h 347831"/>
              <a:gd name="connsiteX8" fmla="*/ 793750 w 1289050"/>
              <a:gd name="connsiteY8" fmla="*/ 23981 h 347831"/>
              <a:gd name="connsiteX9" fmla="*/ 889000 w 1289050"/>
              <a:gd name="connsiteY9" fmla="*/ 55731 h 347831"/>
              <a:gd name="connsiteX10" fmla="*/ 952500 w 1289050"/>
              <a:gd name="connsiteY10" fmla="*/ 74781 h 347831"/>
              <a:gd name="connsiteX11" fmla="*/ 1066800 w 1289050"/>
              <a:gd name="connsiteY11" fmla="*/ 138281 h 347831"/>
              <a:gd name="connsiteX12" fmla="*/ 1123950 w 1289050"/>
              <a:gd name="connsiteY12" fmla="*/ 163681 h 347831"/>
              <a:gd name="connsiteX13" fmla="*/ 1143000 w 1289050"/>
              <a:gd name="connsiteY13" fmla="*/ 176381 h 347831"/>
              <a:gd name="connsiteX14" fmla="*/ 1168400 w 1289050"/>
              <a:gd name="connsiteY14" fmla="*/ 201781 h 347831"/>
              <a:gd name="connsiteX15" fmla="*/ 1200150 w 1289050"/>
              <a:gd name="connsiteY15" fmla="*/ 227181 h 347831"/>
              <a:gd name="connsiteX16" fmla="*/ 1219200 w 1289050"/>
              <a:gd name="connsiteY16" fmla="*/ 252581 h 347831"/>
              <a:gd name="connsiteX17" fmla="*/ 1238250 w 1289050"/>
              <a:gd name="connsiteY17" fmla="*/ 271631 h 347831"/>
              <a:gd name="connsiteX18" fmla="*/ 1250950 w 1289050"/>
              <a:gd name="connsiteY18" fmla="*/ 309731 h 347831"/>
              <a:gd name="connsiteX19" fmla="*/ 1289050 w 1289050"/>
              <a:gd name="connsiteY19" fmla="*/ 347831 h 34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89050" h="347831">
                <a:moveTo>
                  <a:pt x="0" y="208131"/>
                </a:moveTo>
                <a:cubicBezTo>
                  <a:pt x="31325" y="176806"/>
                  <a:pt x="35751" y="168901"/>
                  <a:pt x="76200" y="144631"/>
                </a:cubicBezTo>
                <a:cubicBezTo>
                  <a:pt x="92434" y="134891"/>
                  <a:pt x="109810" y="127165"/>
                  <a:pt x="127000" y="119231"/>
                </a:cubicBezTo>
                <a:cubicBezTo>
                  <a:pt x="137349" y="114454"/>
                  <a:pt x="148815" y="112119"/>
                  <a:pt x="158750" y="106531"/>
                </a:cubicBezTo>
                <a:cubicBezTo>
                  <a:pt x="182804" y="93001"/>
                  <a:pt x="201826" y="68774"/>
                  <a:pt x="228600" y="62081"/>
                </a:cubicBezTo>
                <a:cubicBezTo>
                  <a:pt x="254000" y="55731"/>
                  <a:pt x="278820" y="46278"/>
                  <a:pt x="304800" y="43031"/>
                </a:cubicBezTo>
                <a:cubicBezTo>
                  <a:pt x="417110" y="28992"/>
                  <a:pt x="372933" y="37024"/>
                  <a:pt x="438150" y="23981"/>
                </a:cubicBezTo>
                <a:cubicBezTo>
                  <a:pt x="527449" y="-20668"/>
                  <a:pt x="457876" y="9109"/>
                  <a:pt x="679450" y="17631"/>
                </a:cubicBezTo>
                <a:cubicBezTo>
                  <a:pt x="717581" y="19098"/>
                  <a:pt x="755650" y="21864"/>
                  <a:pt x="793750" y="23981"/>
                </a:cubicBezTo>
                <a:lnTo>
                  <a:pt x="889000" y="55731"/>
                </a:lnTo>
                <a:cubicBezTo>
                  <a:pt x="935379" y="71191"/>
                  <a:pt x="914113" y="65184"/>
                  <a:pt x="952500" y="74781"/>
                </a:cubicBezTo>
                <a:cubicBezTo>
                  <a:pt x="996118" y="103860"/>
                  <a:pt x="1010642" y="115818"/>
                  <a:pt x="1066800" y="138281"/>
                </a:cubicBezTo>
                <a:cubicBezTo>
                  <a:pt x="1089480" y="147353"/>
                  <a:pt x="1103186" y="151816"/>
                  <a:pt x="1123950" y="163681"/>
                </a:cubicBezTo>
                <a:cubicBezTo>
                  <a:pt x="1130576" y="167467"/>
                  <a:pt x="1137206" y="171414"/>
                  <a:pt x="1143000" y="176381"/>
                </a:cubicBezTo>
                <a:cubicBezTo>
                  <a:pt x="1152091" y="184173"/>
                  <a:pt x="1159451" y="193826"/>
                  <a:pt x="1168400" y="201781"/>
                </a:cubicBezTo>
                <a:cubicBezTo>
                  <a:pt x="1178530" y="210785"/>
                  <a:pt x="1190566" y="217597"/>
                  <a:pt x="1200150" y="227181"/>
                </a:cubicBezTo>
                <a:cubicBezTo>
                  <a:pt x="1207634" y="234665"/>
                  <a:pt x="1212312" y="244546"/>
                  <a:pt x="1219200" y="252581"/>
                </a:cubicBezTo>
                <a:cubicBezTo>
                  <a:pt x="1225044" y="259399"/>
                  <a:pt x="1231900" y="265281"/>
                  <a:pt x="1238250" y="271631"/>
                </a:cubicBezTo>
                <a:cubicBezTo>
                  <a:pt x="1242483" y="284331"/>
                  <a:pt x="1244062" y="298252"/>
                  <a:pt x="1250950" y="309731"/>
                </a:cubicBezTo>
                <a:lnTo>
                  <a:pt x="1289050" y="347831"/>
                </a:lnTo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F0C23CF-7E43-8C88-1C7D-B987A0835EBB}"/>
              </a:ext>
            </a:extLst>
          </p:cNvPr>
          <p:cNvCxnSpPr>
            <a:stCxn id="6" idx="8"/>
          </p:cNvCxnSpPr>
          <p:nvPr/>
        </p:nvCxnSpPr>
        <p:spPr>
          <a:xfrm flipV="1">
            <a:off x="5187950" y="2359025"/>
            <a:ext cx="228600" cy="42155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10F2E02-1DB7-3F9C-D3F2-395E89D02D0A}"/>
              </a:ext>
            </a:extLst>
          </p:cNvPr>
          <p:cNvSpPr txBox="1"/>
          <p:nvPr/>
        </p:nvSpPr>
        <p:spPr>
          <a:xfrm>
            <a:off x="5118100" y="2035175"/>
            <a:ext cx="79220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Small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EC7E6A-BAF2-DAF6-A5FB-119A9794A1E9}"/>
              </a:ext>
            </a:extLst>
          </p:cNvPr>
          <p:cNvSpPr txBox="1"/>
          <p:nvPr/>
        </p:nvSpPr>
        <p:spPr>
          <a:xfrm>
            <a:off x="6153150" y="3802994"/>
            <a:ext cx="932115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Twist-3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1259744-C77D-1320-260F-183C4530D71C}"/>
              </a:ext>
            </a:extLst>
          </p:cNvPr>
          <p:cNvCxnSpPr>
            <a:cxnSpLocks/>
          </p:cNvCxnSpPr>
          <p:nvPr/>
        </p:nvCxnSpPr>
        <p:spPr>
          <a:xfrm>
            <a:off x="6310355" y="3335497"/>
            <a:ext cx="217445" cy="53297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77E365-9427-6998-3EC7-E49E8415B592}"/>
              </a:ext>
            </a:extLst>
          </p:cNvPr>
          <p:cNvCxnSpPr>
            <a:cxnSpLocks/>
          </p:cNvCxnSpPr>
          <p:nvPr/>
        </p:nvCxnSpPr>
        <p:spPr>
          <a:xfrm>
            <a:off x="5910305" y="3335497"/>
            <a:ext cx="8001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76A845D-1498-0294-5904-898041218A80}"/>
              </a:ext>
            </a:extLst>
          </p:cNvPr>
          <p:cNvSpPr/>
          <p:nvPr/>
        </p:nvSpPr>
        <p:spPr>
          <a:xfrm flipV="1">
            <a:off x="2234428" y="3128866"/>
            <a:ext cx="1289050" cy="424025"/>
          </a:xfrm>
          <a:custGeom>
            <a:avLst/>
            <a:gdLst>
              <a:gd name="connsiteX0" fmla="*/ 0 w 1289050"/>
              <a:gd name="connsiteY0" fmla="*/ 208131 h 347831"/>
              <a:gd name="connsiteX1" fmla="*/ 76200 w 1289050"/>
              <a:gd name="connsiteY1" fmla="*/ 144631 h 347831"/>
              <a:gd name="connsiteX2" fmla="*/ 127000 w 1289050"/>
              <a:gd name="connsiteY2" fmla="*/ 119231 h 347831"/>
              <a:gd name="connsiteX3" fmla="*/ 158750 w 1289050"/>
              <a:gd name="connsiteY3" fmla="*/ 106531 h 347831"/>
              <a:gd name="connsiteX4" fmla="*/ 228600 w 1289050"/>
              <a:gd name="connsiteY4" fmla="*/ 62081 h 347831"/>
              <a:gd name="connsiteX5" fmla="*/ 304800 w 1289050"/>
              <a:gd name="connsiteY5" fmla="*/ 43031 h 347831"/>
              <a:gd name="connsiteX6" fmla="*/ 438150 w 1289050"/>
              <a:gd name="connsiteY6" fmla="*/ 23981 h 347831"/>
              <a:gd name="connsiteX7" fmla="*/ 679450 w 1289050"/>
              <a:gd name="connsiteY7" fmla="*/ 17631 h 347831"/>
              <a:gd name="connsiteX8" fmla="*/ 793750 w 1289050"/>
              <a:gd name="connsiteY8" fmla="*/ 23981 h 347831"/>
              <a:gd name="connsiteX9" fmla="*/ 889000 w 1289050"/>
              <a:gd name="connsiteY9" fmla="*/ 55731 h 347831"/>
              <a:gd name="connsiteX10" fmla="*/ 952500 w 1289050"/>
              <a:gd name="connsiteY10" fmla="*/ 74781 h 347831"/>
              <a:gd name="connsiteX11" fmla="*/ 1066800 w 1289050"/>
              <a:gd name="connsiteY11" fmla="*/ 138281 h 347831"/>
              <a:gd name="connsiteX12" fmla="*/ 1123950 w 1289050"/>
              <a:gd name="connsiteY12" fmla="*/ 163681 h 347831"/>
              <a:gd name="connsiteX13" fmla="*/ 1143000 w 1289050"/>
              <a:gd name="connsiteY13" fmla="*/ 176381 h 347831"/>
              <a:gd name="connsiteX14" fmla="*/ 1168400 w 1289050"/>
              <a:gd name="connsiteY14" fmla="*/ 201781 h 347831"/>
              <a:gd name="connsiteX15" fmla="*/ 1200150 w 1289050"/>
              <a:gd name="connsiteY15" fmla="*/ 227181 h 347831"/>
              <a:gd name="connsiteX16" fmla="*/ 1219200 w 1289050"/>
              <a:gd name="connsiteY16" fmla="*/ 252581 h 347831"/>
              <a:gd name="connsiteX17" fmla="*/ 1238250 w 1289050"/>
              <a:gd name="connsiteY17" fmla="*/ 271631 h 347831"/>
              <a:gd name="connsiteX18" fmla="*/ 1250950 w 1289050"/>
              <a:gd name="connsiteY18" fmla="*/ 309731 h 347831"/>
              <a:gd name="connsiteX19" fmla="*/ 1289050 w 1289050"/>
              <a:gd name="connsiteY19" fmla="*/ 347831 h 34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89050" h="347831">
                <a:moveTo>
                  <a:pt x="0" y="208131"/>
                </a:moveTo>
                <a:cubicBezTo>
                  <a:pt x="31325" y="176806"/>
                  <a:pt x="35751" y="168901"/>
                  <a:pt x="76200" y="144631"/>
                </a:cubicBezTo>
                <a:cubicBezTo>
                  <a:pt x="92434" y="134891"/>
                  <a:pt x="109810" y="127165"/>
                  <a:pt x="127000" y="119231"/>
                </a:cubicBezTo>
                <a:cubicBezTo>
                  <a:pt x="137349" y="114454"/>
                  <a:pt x="148815" y="112119"/>
                  <a:pt x="158750" y="106531"/>
                </a:cubicBezTo>
                <a:cubicBezTo>
                  <a:pt x="182804" y="93001"/>
                  <a:pt x="201826" y="68774"/>
                  <a:pt x="228600" y="62081"/>
                </a:cubicBezTo>
                <a:cubicBezTo>
                  <a:pt x="254000" y="55731"/>
                  <a:pt x="278820" y="46278"/>
                  <a:pt x="304800" y="43031"/>
                </a:cubicBezTo>
                <a:cubicBezTo>
                  <a:pt x="417110" y="28992"/>
                  <a:pt x="372933" y="37024"/>
                  <a:pt x="438150" y="23981"/>
                </a:cubicBezTo>
                <a:cubicBezTo>
                  <a:pt x="527449" y="-20668"/>
                  <a:pt x="457876" y="9109"/>
                  <a:pt x="679450" y="17631"/>
                </a:cubicBezTo>
                <a:cubicBezTo>
                  <a:pt x="717581" y="19098"/>
                  <a:pt x="755650" y="21864"/>
                  <a:pt x="793750" y="23981"/>
                </a:cubicBezTo>
                <a:lnTo>
                  <a:pt x="889000" y="55731"/>
                </a:lnTo>
                <a:cubicBezTo>
                  <a:pt x="935379" y="71191"/>
                  <a:pt x="914113" y="65184"/>
                  <a:pt x="952500" y="74781"/>
                </a:cubicBezTo>
                <a:cubicBezTo>
                  <a:pt x="996118" y="103860"/>
                  <a:pt x="1010642" y="115818"/>
                  <a:pt x="1066800" y="138281"/>
                </a:cubicBezTo>
                <a:cubicBezTo>
                  <a:pt x="1089480" y="147353"/>
                  <a:pt x="1103186" y="151816"/>
                  <a:pt x="1123950" y="163681"/>
                </a:cubicBezTo>
                <a:cubicBezTo>
                  <a:pt x="1130576" y="167467"/>
                  <a:pt x="1137206" y="171414"/>
                  <a:pt x="1143000" y="176381"/>
                </a:cubicBezTo>
                <a:cubicBezTo>
                  <a:pt x="1152091" y="184173"/>
                  <a:pt x="1159451" y="193826"/>
                  <a:pt x="1168400" y="201781"/>
                </a:cubicBezTo>
                <a:cubicBezTo>
                  <a:pt x="1178530" y="210785"/>
                  <a:pt x="1190566" y="217597"/>
                  <a:pt x="1200150" y="227181"/>
                </a:cubicBezTo>
                <a:cubicBezTo>
                  <a:pt x="1207634" y="234665"/>
                  <a:pt x="1212312" y="244546"/>
                  <a:pt x="1219200" y="252581"/>
                </a:cubicBezTo>
                <a:cubicBezTo>
                  <a:pt x="1225044" y="259399"/>
                  <a:pt x="1231900" y="265281"/>
                  <a:pt x="1238250" y="271631"/>
                </a:cubicBezTo>
                <a:cubicBezTo>
                  <a:pt x="1242483" y="284331"/>
                  <a:pt x="1244062" y="298252"/>
                  <a:pt x="1250950" y="309731"/>
                </a:cubicBezTo>
                <a:lnTo>
                  <a:pt x="1289050" y="347831"/>
                </a:ln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B67985B-D947-5ECB-8EAD-E283C2C8EEF2}"/>
              </a:ext>
            </a:extLst>
          </p:cNvPr>
          <p:cNvCxnSpPr>
            <a:cxnSpLocks/>
            <a:stCxn id="16" idx="8"/>
          </p:cNvCxnSpPr>
          <p:nvPr/>
        </p:nvCxnSpPr>
        <p:spPr>
          <a:xfrm>
            <a:off x="3028178" y="3523657"/>
            <a:ext cx="255335" cy="45787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9D6BE9B-BEE8-7170-7FD7-383D22BB2BB4}"/>
              </a:ext>
            </a:extLst>
          </p:cNvPr>
          <p:cNvSpPr txBox="1"/>
          <p:nvPr/>
        </p:nvSpPr>
        <p:spPr>
          <a:xfrm>
            <a:off x="2399650" y="3954549"/>
            <a:ext cx="1614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Function of g</a:t>
            </a:r>
            <a:r>
              <a:rPr lang="en-US" b="1" baseline="-25000" dirty="0">
                <a:solidFill>
                  <a:srgbClr val="C00000"/>
                </a:solidFill>
              </a:rPr>
              <a:t>1</a:t>
            </a:r>
            <a:endParaRPr 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050F793-E7C0-89FF-54CC-0CF109C7F5AD}"/>
                  </a:ext>
                </a:extLst>
              </p:cNvPr>
              <p:cNvSpPr txBox="1"/>
              <p:nvPr/>
            </p:nvSpPr>
            <p:spPr>
              <a:xfrm>
                <a:off x="1222837" y="5595679"/>
                <a:ext cx="4582472" cy="667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 </m:t>
                      </m:r>
                      <m:nary>
                        <m:naryPr>
                          <m:ctrlPr>
                            <a:rPr lang="is-I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𝑡h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sz="2000" b="0" i="1">
                                  <a:latin typeface="Cambria Math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latin typeface="Cambria Math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050F793-E7C0-89FF-54CC-0CF109C7F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837" y="5595679"/>
                <a:ext cx="4582472" cy="6670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07459CD5-DA3E-92F9-8EFA-99A749BD85D3}"/>
              </a:ext>
            </a:extLst>
          </p:cNvPr>
          <p:cNvSpPr txBox="1"/>
          <p:nvPr/>
        </p:nvSpPr>
        <p:spPr>
          <a:xfrm>
            <a:off x="736600" y="4913537"/>
            <a:ext cx="75526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Weighted integrals (moments) of the spin structure functions can be directly calculated by effective theories: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These polarizabilities describe the nucleon’s ensemble response to an external field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85A8F59-6450-BBE1-6C25-DB5474362D03}"/>
              </a:ext>
            </a:extLst>
          </p:cNvPr>
          <p:cNvGrpSpPr/>
          <p:nvPr/>
        </p:nvGrpSpPr>
        <p:grpSpPr>
          <a:xfrm>
            <a:off x="8353887" y="4813300"/>
            <a:ext cx="3384550" cy="1686043"/>
            <a:chOff x="6464134" y="3204609"/>
            <a:chExt cx="5459723" cy="267627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8B6E331-4819-9395-0F59-46086F5305AB}"/>
                </a:ext>
              </a:extLst>
            </p:cNvPr>
            <p:cNvSpPr/>
            <p:nvPr/>
          </p:nvSpPr>
          <p:spPr>
            <a:xfrm>
              <a:off x="6464134" y="3204609"/>
              <a:ext cx="2666011" cy="2666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ABC4C50-7342-110E-DA81-A25A97654057}"/>
                </a:ext>
              </a:extLst>
            </p:cNvPr>
            <p:cNvSpPr/>
            <p:nvPr/>
          </p:nvSpPr>
          <p:spPr>
            <a:xfrm>
              <a:off x="9257846" y="3204609"/>
              <a:ext cx="2666011" cy="2666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row: Up 26">
              <a:extLst>
                <a:ext uri="{FF2B5EF4-FFF2-40B4-BE49-F238E27FC236}">
                  <a16:creationId xmlns:a16="http://schemas.microsoft.com/office/drawing/2014/main" id="{9C11A087-BE2A-2379-7DBF-E87E987DBB4F}"/>
                </a:ext>
              </a:extLst>
            </p:cNvPr>
            <p:cNvSpPr/>
            <p:nvPr/>
          </p:nvSpPr>
          <p:spPr>
            <a:xfrm>
              <a:off x="10842235" y="3339996"/>
              <a:ext cx="129139" cy="2441621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row: Up 27">
              <a:extLst>
                <a:ext uri="{FF2B5EF4-FFF2-40B4-BE49-F238E27FC236}">
                  <a16:creationId xmlns:a16="http://schemas.microsoft.com/office/drawing/2014/main" id="{15BA661F-470E-7357-34C7-A9E4E479AF9D}"/>
                </a:ext>
              </a:extLst>
            </p:cNvPr>
            <p:cNvSpPr/>
            <p:nvPr/>
          </p:nvSpPr>
          <p:spPr>
            <a:xfrm>
              <a:off x="10444670" y="3325086"/>
              <a:ext cx="129140" cy="244162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row: Up 28">
              <a:extLst>
                <a:ext uri="{FF2B5EF4-FFF2-40B4-BE49-F238E27FC236}">
                  <a16:creationId xmlns:a16="http://schemas.microsoft.com/office/drawing/2014/main" id="{FE5A4384-B861-0CC5-EC08-1C258F1B4AEF}"/>
                </a:ext>
              </a:extLst>
            </p:cNvPr>
            <p:cNvSpPr/>
            <p:nvPr/>
          </p:nvSpPr>
          <p:spPr>
            <a:xfrm>
              <a:off x="10111709" y="3320117"/>
              <a:ext cx="129140" cy="244162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56008A1-9ED4-036A-41FA-69AC46DF3B56}"/>
                </a:ext>
              </a:extLst>
            </p:cNvPr>
            <p:cNvSpPr/>
            <p:nvPr/>
          </p:nvSpPr>
          <p:spPr>
            <a:xfrm>
              <a:off x="7243948" y="4055423"/>
              <a:ext cx="1092530" cy="109253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2430058-BBFE-CEF2-1555-539FFF83F9FE}"/>
                </a:ext>
              </a:extLst>
            </p:cNvPr>
            <p:cNvSpPr/>
            <p:nvPr/>
          </p:nvSpPr>
          <p:spPr>
            <a:xfrm>
              <a:off x="7522028" y="4246257"/>
              <a:ext cx="233888" cy="525040"/>
            </a:xfrm>
            <a:custGeom>
              <a:avLst/>
              <a:gdLst>
                <a:gd name="connsiteX0" fmla="*/ 91173 w 404440"/>
                <a:gd name="connsiteY0" fmla="*/ 762488 h 762488"/>
                <a:gd name="connsiteX1" fmla="*/ 80590 w 404440"/>
                <a:gd name="connsiteY1" fmla="*/ 760371 h 762488"/>
                <a:gd name="connsiteX2" fmla="*/ 27673 w 404440"/>
                <a:gd name="connsiteY2" fmla="*/ 705338 h 762488"/>
                <a:gd name="connsiteX3" fmla="*/ 6506 w 404440"/>
                <a:gd name="connsiteY3" fmla="*/ 663005 h 762488"/>
                <a:gd name="connsiteX4" fmla="*/ 156 w 404440"/>
                <a:gd name="connsiteY4" fmla="*/ 624905 h 762488"/>
                <a:gd name="connsiteX5" fmla="*/ 8623 w 404440"/>
                <a:gd name="connsiteY5" fmla="*/ 574105 h 762488"/>
                <a:gd name="connsiteX6" fmla="*/ 27673 w 404440"/>
                <a:gd name="connsiteY6" fmla="*/ 548705 h 762488"/>
                <a:gd name="connsiteX7" fmla="*/ 53073 w 404440"/>
                <a:gd name="connsiteY7" fmla="*/ 531771 h 762488"/>
                <a:gd name="connsiteX8" fmla="*/ 63656 w 404440"/>
                <a:gd name="connsiteY8" fmla="*/ 523305 h 762488"/>
                <a:gd name="connsiteX9" fmla="*/ 89056 w 404440"/>
                <a:gd name="connsiteY9" fmla="*/ 512721 h 762488"/>
                <a:gd name="connsiteX10" fmla="*/ 114456 w 404440"/>
                <a:gd name="connsiteY10" fmla="*/ 508488 h 762488"/>
                <a:gd name="connsiteX11" fmla="*/ 188540 w 404440"/>
                <a:gd name="connsiteY11" fmla="*/ 512721 h 762488"/>
                <a:gd name="connsiteX12" fmla="*/ 194890 w 404440"/>
                <a:gd name="connsiteY12" fmla="*/ 516955 h 762488"/>
                <a:gd name="connsiteX13" fmla="*/ 203356 w 404440"/>
                <a:gd name="connsiteY13" fmla="*/ 529655 h 762488"/>
                <a:gd name="connsiteX14" fmla="*/ 205473 w 404440"/>
                <a:gd name="connsiteY14" fmla="*/ 548705 h 762488"/>
                <a:gd name="connsiteX15" fmla="*/ 190656 w 404440"/>
                <a:gd name="connsiteY15" fmla="*/ 597388 h 762488"/>
                <a:gd name="connsiteX16" fmla="*/ 173723 w 404440"/>
                <a:gd name="connsiteY16" fmla="*/ 603738 h 762488"/>
                <a:gd name="connsiteX17" fmla="*/ 105990 w 404440"/>
                <a:gd name="connsiteY17" fmla="*/ 601621 h 762488"/>
                <a:gd name="connsiteX18" fmla="*/ 89056 w 404440"/>
                <a:gd name="connsiteY18" fmla="*/ 593155 h 762488"/>
                <a:gd name="connsiteX19" fmla="*/ 74240 w 404440"/>
                <a:gd name="connsiteY19" fmla="*/ 578338 h 762488"/>
                <a:gd name="connsiteX20" fmla="*/ 59423 w 404440"/>
                <a:gd name="connsiteY20" fmla="*/ 555055 h 762488"/>
                <a:gd name="connsiteX21" fmla="*/ 46723 w 404440"/>
                <a:gd name="connsiteY21" fmla="*/ 525421 h 762488"/>
                <a:gd name="connsiteX22" fmla="*/ 42490 w 404440"/>
                <a:gd name="connsiteY22" fmla="*/ 480971 h 762488"/>
                <a:gd name="connsiteX23" fmla="*/ 46723 w 404440"/>
                <a:gd name="connsiteY23" fmla="*/ 449221 h 762488"/>
                <a:gd name="connsiteX24" fmla="*/ 59423 w 404440"/>
                <a:gd name="connsiteY24" fmla="*/ 419588 h 762488"/>
                <a:gd name="connsiteX25" fmla="*/ 72123 w 404440"/>
                <a:gd name="connsiteY25" fmla="*/ 400538 h 762488"/>
                <a:gd name="connsiteX26" fmla="*/ 95406 w 404440"/>
                <a:gd name="connsiteY26" fmla="*/ 377255 h 762488"/>
                <a:gd name="connsiteX27" fmla="*/ 163140 w 404440"/>
                <a:gd name="connsiteY27" fmla="*/ 347621 h 762488"/>
                <a:gd name="connsiteX28" fmla="*/ 245690 w 404440"/>
                <a:gd name="connsiteY28" fmla="*/ 337038 h 762488"/>
                <a:gd name="connsiteX29" fmla="*/ 264740 w 404440"/>
                <a:gd name="connsiteY29" fmla="*/ 332805 h 762488"/>
                <a:gd name="connsiteX30" fmla="*/ 264740 w 404440"/>
                <a:gd name="connsiteY30" fmla="*/ 385721 h 762488"/>
                <a:gd name="connsiteX31" fmla="*/ 228756 w 404440"/>
                <a:gd name="connsiteY31" fmla="*/ 392071 h 762488"/>
                <a:gd name="connsiteX32" fmla="*/ 171606 w 404440"/>
                <a:gd name="connsiteY32" fmla="*/ 370905 h 762488"/>
                <a:gd name="connsiteX33" fmla="*/ 154673 w 404440"/>
                <a:gd name="connsiteY33" fmla="*/ 345505 h 762488"/>
                <a:gd name="connsiteX34" fmla="*/ 148323 w 404440"/>
                <a:gd name="connsiteY34" fmla="*/ 320105 h 762488"/>
                <a:gd name="connsiteX35" fmla="*/ 156790 w 404440"/>
                <a:gd name="connsiteY35" fmla="*/ 241788 h 762488"/>
                <a:gd name="connsiteX36" fmla="*/ 184306 w 404440"/>
                <a:gd name="connsiteY36" fmla="*/ 212155 h 762488"/>
                <a:gd name="connsiteX37" fmla="*/ 264740 w 404440"/>
                <a:gd name="connsiteY37" fmla="*/ 178288 h 762488"/>
                <a:gd name="connsiteX38" fmla="*/ 309190 w 404440"/>
                <a:gd name="connsiteY38" fmla="*/ 171938 h 762488"/>
                <a:gd name="connsiteX39" fmla="*/ 340940 w 404440"/>
                <a:gd name="connsiteY39" fmla="*/ 165588 h 762488"/>
                <a:gd name="connsiteX40" fmla="*/ 364223 w 404440"/>
                <a:gd name="connsiteY40" fmla="*/ 171938 h 762488"/>
                <a:gd name="connsiteX41" fmla="*/ 370573 w 404440"/>
                <a:gd name="connsiteY41" fmla="*/ 214271 h 762488"/>
                <a:gd name="connsiteX42" fmla="*/ 330356 w 404440"/>
                <a:gd name="connsiteY42" fmla="*/ 224855 h 762488"/>
                <a:gd name="connsiteX43" fmla="*/ 300723 w 404440"/>
                <a:gd name="connsiteY43" fmla="*/ 218505 h 762488"/>
                <a:gd name="connsiteX44" fmla="*/ 277440 w 404440"/>
                <a:gd name="connsiteY44" fmla="*/ 165588 h 762488"/>
                <a:gd name="connsiteX45" fmla="*/ 281673 w 404440"/>
                <a:gd name="connsiteY45" fmla="*/ 87271 h 762488"/>
                <a:gd name="connsiteX46" fmla="*/ 309190 w 404440"/>
                <a:gd name="connsiteY46" fmla="*/ 53405 h 762488"/>
                <a:gd name="connsiteX47" fmla="*/ 359990 w 404440"/>
                <a:gd name="connsiteY47" fmla="*/ 13188 h 762488"/>
                <a:gd name="connsiteX48" fmla="*/ 374806 w 404440"/>
                <a:gd name="connsiteY48" fmla="*/ 4721 h 762488"/>
                <a:gd name="connsiteX49" fmla="*/ 381156 w 404440"/>
                <a:gd name="connsiteY49" fmla="*/ 488 h 762488"/>
                <a:gd name="connsiteX50" fmla="*/ 404440 w 404440"/>
                <a:gd name="connsiteY50" fmla="*/ 488 h 76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04440" h="762488">
                  <a:moveTo>
                    <a:pt x="91173" y="762488"/>
                  </a:moveTo>
                  <a:cubicBezTo>
                    <a:pt x="87645" y="761782"/>
                    <a:pt x="83506" y="762477"/>
                    <a:pt x="80590" y="760371"/>
                  </a:cubicBezTo>
                  <a:cubicBezTo>
                    <a:pt x="67359" y="750815"/>
                    <a:pt x="36344" y="718738"/>
                    <a:pt x="27673" y="705338"/>
                  </a:cubicBezTo>
                  <a:cubicBezTo>
                    <a:pt x="19102" y="692092"/>
                    <a:pt x="6506" y="663005"/>
                    <a:pt x="6506" y="663005"/>
                  </a:cubicBezTo>
                  <a:cubicBezTo>
                    <a:pt x="3631" y="651504"/>
                    <a:pt x="-899" y="636856"/>
                    <a:pt x="156" y="624905"/>
                  </a:cubicBezTo>
                  <a:cubicBezTo>
                    <a:pt x="1665" y="607805"/>
                    <a:pt x="4200" y="590692"/>
                    <a:pt x="8623" y="574105"/>
                  </a:cubicBezTo>
                  <a:cubicBezTo>
                    <a:pt x="9789" y="569734"/>
                    <a:pt x="25051" y="551327"/>
                    <a:pt x="27673" y="548705"/>
                  </a:cubicBezTo>
                  <a:cubicBezTo>
                    <a:pt x="37935" y="538442"/>
                    <a:pt x="40330" y="540266"/>
                    <a:pt x="53073" y="531771"/>
                  </a:cubicBezTo>
                  <a:cubicBezTo>
                    <a:pt x="56832" y="529265"/>
                    <a:pt x="59845" y="525730"/>
                    <a:pt x="63656" y="523305"/>
                  </a:cubicBezTo>
                  <a:cubicBezTo>
                    <a:pt x="69958" y="519295"/>
                    <a:pt x="81661" y="514364"/>
                    <a:pt x="89056" y="512721"/>
                  </a:cubicBezTo>
                  <a:cubicBezTo>
                    <a:pt x="97435" y="510859"/>
                    <a:pt x="105989" y="509899"/>
                    <a:pt x="114456" y="508488"/>
                  </a:cubicBezTo>
                  <a:cubicBezTo>
                    <a:pt x="139151" y="509899"/>
                    <a:pt x="163941" y="510132"/>
                    <a:pt x="188540" y="512721"/>
                  </a:cubicBezTo>
                  <a:cubicBezTo>
                    <a:pt x="191070" y="512987"/>
                    <a:pt x="193215" y="515040"/>
                    <a:pt x="194890" y="516955"/>
                  </a:cubicBezTo>
                  <a:cubicBezTo>
                    <a:pt x="198240" y="520784"/>
                    <a:pt x="200534" y="525422"/>
                    <a:pt x="203356" y="529655"/>
                  </a:cubicBezTo>
                  <a:cubicBezTo>
                    <a:pt x="204062" y="536005"/>
                    <a:pt x="205709" y="542320"/>
                    <a:pt x="205473" y="548705"/>
                  </a:cubicBezTo>
                  <a:cubicBezTo>
                    <a:pt x="204685" y="569981"/>
                    <a:pt x="208716" y="586275"/>
                    <a:pt x="190656" y="597388"/>
                  </a:cubicBezTo>
                  <a:cubicBezTo>
                    <a:pt x="185522" y="600547"/>
                    <a:pt x="179367" y="601621"/>
                    <a:pt x="173723" y="603738"/>
                  </a:cubicBezTo>
                  <a:cubicBezTo>
                    <a:pt x="151145" y="603032"/>
                    <a:pt x="128404" y="604423"/>
                    <a:pt x="105990" y="601621"/>
                  </a:cubicBezTo>
                  <a:cubicBezTo>
                    <a:pt x="99728" y="600838"/>
                    <a:pt x="89056" y="593155"/>
                    <a:pt x="89056" y="593155"/>
                  </a:cubicBezTo>
                  <a:cubicBezTo>
                    <a:pt x="84117" y="588216"/>
                    <a:pt x="78528" y="583851"/>
                    <a:pt x="74240" y="578338"/>
                  </a:cubicBezTo>
                  <a:cubicBezTo>
                    <a:pt x="68592" y="571076"/>
                    <a:pt x="63856" y="563115"/>
                    <a:pt x="59423" y="555055"/>
                  </a:cubicBezTo>
                  <a:cubicBezTo>
                    <a:pt x="55748" y="548374"/>
                    <a:pt x="50072" y="533795"/>
                    <a:pt x="46723" y="525421"/>
                  </a:cubicBezTo>
                  <a:cubicBezTo>
                    <a:pt x="45824" y="517331"/>
                    <a:pt x="42269" y="486936"/>
                    <a:pt x="42490" y="480971"/>
                  </a:cubicBezTo>
                  <a:cubicBezTo>
                    <a:pt x="42885" y="470301"/>
                    <a:pt x="43884" y="459514"/>
                    <a:pt x="46723" y="449221"/>
                  </a:cubicBezTo>
                  <a:cubicBezTo>
                    <a:pt x="49581" y="438861"/>
                    <a:pt x="54452" y="429116"/>
                    <a:pt x="59423" y="419588"/>
                  </a:cubicBezTo>
                  <a:cubicBezTo>
                    <a:pt x="62953" y="412822"/>
                    <a:pt x="67180" y="406353"/>
                    <a:pt x="72123" y="400538"/>
                  </a:cubicBezTo>
                  <a:cubicBezTo>
                    <a:pt x="79231" y="392175"/>
                    <a:pt x="86414" y="383549"/>
                    <a:pt x="95406" y="377255"/>
                  </a:cubicBezTo>
                  <a:cubicBezTo>
                    <a:pt x="114826" y="363661"/>
                    <a:pt x="139698" y="352914"/>
                    <a:pt x="163140" y="347621"/>
                  </a:cubicBezTo>
                  <a:cubicBezTo>
                    <a:pt x="192015" y="341101"/>
                    <a:pt x="216058" y="339860"/>
                    <a:pt x="245690" y="337038"/>
                  </a:cubicBezTo>
                  <a:cubicBezTo>
                    <a:pt x="252040" y="335627"/>
                    <a:pt x="258569" y="330748"/>
                    <a:pt x="264740" y="332805"/>
                  </a:cubicBezTo>
                  <a:cubicBezTo>
                    <a:pt x="290086" y="341253"/>
                    <a:pt x="271401" y="375473"/>
                    <a:pt x="264740" y="385721"/>
                  </a:cubicBezTo>
                  <a:cubicBezTo>
                    <a:pt x="261946" y="390020"/>
                    <a:pt x="229026" y="392044"/>
                    <a:pt x="228756" y="392071"/>
                  </a:cubicBezTo>
                  <a:cubicBezTo>
                    <a:pt x="210838" y="387592"/>
                    <a:pt x="185614" y="386781"/>
                    <a:pt x="171606" y="370905"/>
                  </a:cubicBezTo>
                  <a:cubicBezTo>
                    <a:pt x="164874" y="363275"/>
                    <a:pt x="160317" y="353972"/>
                    <a:pt x="154673" y="345505"/>
                  </a:cubicBezTo>
                  <a:cubicBezTo>
                    <a:pt x="152556" y="337038"/>
                    <a:pt x="148145" y="328830"/>
                    <a:pt x="148323" y="320105"/>
                  </a:cubicBezTo>
                  <a:cubicBezTo>
                    <a:pt x="148859" y="293853"/>
                    <a:pt x="148487" y="266698"/>
                    <a:pt x="156790" y="241788"/>
                  </a:cubicBezTo>
                  <a:cubicBezTo>
                    <a:pt x="161053" y="229000"/>
                    <a:pt x="173405" y="220083"/>
                    <a:pt x="184306" y="212155"/>
                  </a:cubicBezTo>
                  <a:cubicBezTo>
                    <a:pt x="200835" y="200134"/>
                    <a:pt x="243728" y="183137"/>
                    <a:pt x="264740" y="178288"/>
                  </a:cubicBezTo>
                  <a:cubicBezTo>
                    <a:pt x="279324" y="174923"/>
                    <a:pt x="294427" y="174399"/>
                    <a:pt x="309190" y="171938"/>
                  </a:cubicBezTo>
                  <a:cubicBezTo>
                    <a:pt x="319836" y="170164"/>
                    <a:pt x="330357" y="167705"/>
                    <a:pt x="340940" y="165588"/>
                  </a:cubicBezTo>
                  <a:cubicBezTo>
                    <a:pt x="348701" y="167705"/>
                    <a:pt x="358144" y="166669"/>
                    <a:pt x="364223" y="171938"/>
                  </a:cubicBezTo>
                  <a:cubicBezTo>
                    <a:pt x="372075" y="178743"/>
                    <a:pt x="376477" y="205087"/>
                    <a:pt x="370573" y="214271"/>
                  </a:cubicBezTo>
                  <a:cubicBezTo>
                    <a:pt x="363896" y="224657"/>
                    <a:pt x="338651" y="224101"/>
                    <a:pt x="330356" y="224855"/>
                  </a:cubicBezTo>
                  <a:cubicBezTo>
                    <a:pt x="320478" y="222738"/>
                    <a:pt x="309312" y="223822"/>
                    <a:pt x="300723" y="218505"/>
                  </a:cubicBezTo>
                  <a:cubicBezTo>
                    <a:pt x="285079" y="208821"/>
                    <a:pt x="281188" y="179645"/>
                    <a:pt x="277440" y="165588"/>
                  </a:cubicBezTo>
                  <a:cubicBezTo>
                    <a:pt x="275098" y="135149"/>
                    <a:pt x="272171" y="121057"/>
                    <a:pt x="281673" y="87271"/>
                  </a:cubicBezTo>
                  <a:cubicBezTo>
                    <a:pt x="282781" y="83331"/>
                    <a:pt x="306833" y="55458"/>
                    <a:pt x="309190" y="53405"/>
                  </a:cubicBezTo>
                  <a:cubicBezTo>
                    <a:pt x="325476" y="39220"/>
                    <a:pt x="341239" y="23904"/>
                    <a:pt x="359990" y="13188"/>
                  </a:cubicBezTo>
                  <a:cubicBezTo>
                    <a:pt x="364929" y="10366"/>
                    <a:pt x="369928" y="7648"/>
                    <a:pt x="374806" y="4721"/>
                  </a:cubicBezTo>
                  <a:cubicBezTo>
                    <a:pt x="376987" y="3412"/>
                    <a:pt x="378638" y="848"/>
                    <a:pt x="381156" y="488"/>
                  </a:cubicBezTo>
                  <a:cubicBezTo>
                    <a:pt x="388839" y="-610"/>
                    <a:pt x="396679" y="488"/>
                    <a:pt x="404440" y="48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26491F2-AF2F-F3DF-7CA1-D5B42DCB9FCA}"/>
                </a:ext>
              </a:extLst>
            </p:cNvPr>
            <p:cNvSpPr/>
            <p:nvPr/>
          </p:nvSpPr>
          <p:spPr>
            <a:xfrm rot="4447979">
              <a:off x="7651145" y="4479090"/>
              <a:ext cx="233888" cy="525040"/>
            </a:xfrm>
            <a:custGeom>
              <a:avLst/>
              <a:gdLst>
                <a:gd name="connsiteX0" fmla="*/ 91173 w 404440"/>
                <a:gd name="connsiteY0" fmla="*/ 762488 h 762488"/>
                <a:gd name="connsiteX1" fmla="*/ 80590 w 404440"/>
                <a:gd name="connsiteY1" fmla="*/ 760371 h 762488"/>
                <a:gd name="connsiteX2" fmla="*/ 27673 w 404440"/>
                <a:gd name="connsiteY2" fmla="*/ 705338 h 762488"/>
                <a:gd name="connsiteX3" fmla="*/ 6506 w 404440"/>
                <a:gd name="connsiteY3" fmla="*/ 663005 h 762488"/>
                <a:gd name="connsiteX4" fmla="*/ 156 w 404440"/>
                <a:gd name="connsiteY4" fmla="*/ 624905 h 762488"/>
                <a:gd name="connsiteX5" fmla="*/ 8623 w 404440"/>
                <a:gd name="connsiteY5" fmla="*/ 574105 h 762488"/>
                <a:gd name="connsiteX6" fmla="*/ 27673 w 404440"/>
                <a:gd name="connsiteY6" fmla="*/ 548705 h 762488"/>
                <a:gd name="connsiteX7" fmla="*/ 53073 w 404440"/>
                <a:gd name="connsiteY7" fmla="*/ 531771 h 762488"/>
                <a:gd name="connsiteX8" fmla="*/ 63656 w 404440"/>
                <a:gd name="connsiteY8" fmla="*/ 523305 h 762488"/>
                <a:gd name="connsiteX9" fmla="*/ 89056 w 404440"/>
                <a:gd name="connsiteY9" fmla="*/ 512721 h 762488"/>
                <a:gd name="connsiteX10" fmla="*/ 114456 w 404440"/>
                <a:gd name="connsiteY10" fmla="*/ 508488 h 762488"/>
                <a:gd name="connsiteX11" fmla="*/ 188540 w 404440"/>
                <a:gd name="connsiteY11" fmla="*/ 512721 h 762488"/>
                <a:gd name="connsiteX12" fmla="*/ 194890 w 404440"/>
                <a:gd name="connsiteY12" fmla="*/ 516955 h 762488"/>
                <a:gd name="connsiteX13" fmla="*/ 203356 w 404440"/>
                <a:gd name="connsiteY13" fmla="*/ 529655 h 762488"/>
                <a:gd name="connsiteX14" fmla="*/ 205473 w 404440"/>
                <a:gd name="connsiteY14" fmla="*/ 548705 h 762488"/>
                <a:gd name="connsiteX15" fmla="*/ 190656 w 404440"/>
                <a:gd name="connsiteY15" fmla="*/ 597388 h 762488"/>
                <a:gd name="connsiteX16" fmla="*/ 173723 w 404440"/>
                <a:gd name="connsiteY16" fmla="*/ 603738 h 762488"/>
                <a:gd name="connsiteX17" fmla="*/ 105990 w 404440"/>
                <a:gd name="connsiteY17" fmla="*/ 601621 h 762488"/>
                <a:gd name="connsiteX18" fmla="*/ 89056 w 404440"/>
                <a:gd name="connsiteY18" fmla="*/ 593155 h 762488"/>
                <a:gd name="connsiteX19" fmla="*/ 74240 w 404440"/>
                <a:gd name="connsiteY19" fmla="*/ 578338 h 762488"/>
                <a:gd name="connsiteX20" fmla="*/ 59423 w 404440"/>
                <a:gd name="connsiteY20" fmla="*/ 555055 h 762488"/>
                <a:gd name="connsiteX21" fmla="*/ 46723 w 404440"/>
                <a:gd name="connsiteY21" fmla="*/ 525421 h 762488"/>
                <a:gd name="connsiteX22" fmla="*/ 42490 w 404440"/>
                <a:gd name="connsiteY22" fmla="*/ 480971 h 762488"/>
                <a:gd name="connsiteX23" fmla="*/ 46723 w 404440"/>
                <a:gd name="connsiteY23" fmla="*/ 449221 h 762488"/>
                <a:gd name="connsiteX24" fmla="*/ 59423 w 404440"/>
                <a:gd name="connsiteY24" fmla="*/ 419588 h 762488"/>
                <a:gd name="connsiteX25" fmla="*/ 72123 w 404440"/>
                <a:gd name="connsiteY25" fmla="*/ 400538 h 762488"/>
                <a:gd name="connsiteX26" fmla="*/ 95406 w 404440"/>
                <a:gd name="connsiteY26" fmla="*/ 377255 h 762488"/>
                <a:gd name="connsiteX27" fmla="*/ 163140 w 404440"/>
                <a:gd name="connsiteY27" fmla="*/ 347621 h 762488"/>
                <a:gd name="connsiteX28" fmla="*/ 245690 w 404440"/>
                <a:gd name="connsiteY28" fmla="*/ 337038 h 762488"/>
                <a:gd name="connsiteX29" fmla="*/ 264740 w 404440"/>
                <a:gd name="connsiteY29" fmla="*/ 332805 h 762488"/>
                <a:gd name="connsiteX30" fmla="*/ 264740 w 404440"/>
                <a:gd name="connsiteY30" fmla="*/ 385721 h 762488"/>
                <a:gd name="connsiteX31" fmla="*/ 228756 w 404440"/>
                <a:gd name="connsiteY31" fmla="*/ 392071 h 762488"/>
                <a:gd name="connsiteX32" fmla="*/ 171606 w 404440"/>
                <a:gd name="connsiteY32" fmla="*/ 370905 h 762488"/>
                <a:gd name="connsiteX33" fmla="*/ 154673 w 404440"/>
                <a:gd name="connsiteY33" fmla="*/ 345505 h 762488"/>
                <a:gd name="connsiteX34" fmla="*/ 148323 w 404440"/>
                <a:gd name="connsiteY34" fmla="*/ 320105 h 762488"/>
                <a:gd name="connsiteX35" fmla="*/ 156790 w 404440"/>
                <a:gd name="connsiteY35" fmla="*/ 241788 h 762488"/>
                <a:gd name="connsiteX36" fmla="*/ 184306 w 404440"/>
                <a:gd name="connsiteY36" fmla="*/ 212155 h 762488"/>
                <a:gd name="connsiteX37" fmla="*/ 264740 w 404440"/>
                <a:gd name="connsiteY37" fmla="*/ 178288 h 762488"/>
                <a:gd name="connsiteX38" fmla="*/ 309190 w 404440"/>
                <a:gd name="connsiteY38" fmla="*/ 171938 h 762488"/>
                <a:gd name="connsiteX39" fmla="*/ 340940 w 404440"/>
                <a:gd name="connsiteY39" fmla="*/ 165588 h 762488"/>
                <a:gd name="connsiteX40" fmla="*/ 364223 w 404440"/>
                <a:gd name="connsiteY40" fmla="*/ 171938 h 762488"/>
                <a:gd name="connsiteX41" fmla="*/ 370573 w 404440"/>
                <a:gd name="connsiteY41" fmla="*/ 214271 h 762488"/>
                <a:gd name="connsiteX42" fmla="*/ 330356 w 404440"/>
                <a:gd name="connsiteY42" fmla="*/ 224855 h 762488"/>
                <a:gd name="connsiteX43" fmla="*/ 300723 w 404440"/>
                <a:gd name="connsiteY43" fmla="*/ 218505 h 762488"/>
                <a:gd name="connsiteX44" fmla="*/ 277440 w 404440"/>
                <a:gd name="connsiteY44" fmla="*/ 165588 h 762488"/>
                <a:gd name="connsiteX45" fmla="*/ 281673 w 404440"/>
                <a:gd name="connsiteY45" fmla="*/ 87271 h 762488"/>
                <a:gd name="connsiteX46" fmla="*/ 309190 w 404440"/>
                <a:gd name="connsiteY46" fmla="*/ 53405 h 762488"/>
                <a:gd name="connsiteX47" fmla="*/ 359990 w 404440"/>
                <a:gd name="connsiteY47" fmla="*/ 13188 h 762488"/>
                <a:gd name="connsiteX48" fmla="*/ 374806 w 404440"/>
                <a:gd name="connsiteY48" fmla="*/ 4721 h 762488"/>
                <a:gd name="connsiteX49" fmla="*/ 381156 w 404440"/>
                <a:gd name="connsiteY49" fmla="*/ 488 h 762488"/>
                <a:gd name="connsiteX50" fmla="*/ 404440 w 404440"/>
                <a:gd name="connsiteY50" fmla="*/ 488 h 76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04440" h="762488">
                  <a:moveTo>
                    <a:pt x="91173" y="762488"/>
                  </a:moveTo>
                  <a:cubicBezTo>
                    <a:pt x="87645" y="761782"/>
                    <a:pt x="83506" y="762477"/>
                    <a:pt x="80590" y="760371"/>
                  </a:cubicBezTo>
                  <a:cubicBezTo>
                    <a:pt x="67359" y="750815"/>
                    <a:pt x="36344" y="718738"/>
                    <a:pt x="27673" y="705338"/>
                  </a:cubicBezTo>
                  <a:cubicBezTo>
                    <a:pt x="19102" y="692092"/>
                    <a:pt x="6506" y="663005"/>
                    <a:pt x="6506" y="663005"/>
                  </a:cubicBezTo>
                  <a:cubicBezTo>
                    <a:pt x="3631" y="651504"/>
                    <a:pt x="-899" y="636856"/>
                    <a:pt x="156" y="624905"/>
                  </a:cubicBezTo>
                  <a:cubicBezTo>
                    <a:pt x="1665" y="607805"/>
                    <a:pt x="4200" y="590692"/>
                    <a:pt x="8623" y="574105"/>
                  </a:cubicBezTo>
                  <a:cubicBezTo>
                    <a:pt x="9789" y="569734"/>
                    <a:pt x="25051" y="551327"/>
                    <a:pt x="27673" y="548705"/>
                  </a:cubicBezTo>
                  <a:cubicBezTo>
                    <a:pt x="37935" y="538442"/>
                    <a:pt x="40330" y="540266"/>
                    <a:pt x="53073" y="531771"/>
                  </a:cubicBezTo>
                  <a:cubicBezTo>
                    <a:pt x="56832" y="529265"/>
                    <a:pt x="59845" y="525730"/>
                    <a:pt x="63656" y="523305"/>
                  </a:cubicBezTo>
                  <a:cubicBezTo>
                    <a:pt x="69958" y="519295"/>
                    <a:pt x="81661" y="514364"/>
                    <a:pt x="89056" y="512721"/>
                  </a:cubicBezTo>
                  <a:cubicBezTo>
                    <a:pt x="97435" y="510859"/>
                    <a:pt x="105989" y="509899"/>
                    <a:pt x="114456" y="508488"/>
                  </a:cubicBezTo>
                  <a:cubicBezTo>
                    <a:pt x="139151" y="509899"/>
                    <a:pt x="163941" y="510132"/>
                    <a:pt x="188540" y="512721"/>
                  </a:cubicBezTo>
                  <a:cubicBezTo>
                    <a:pt x="191070" y="512987"/>
                    <a:pt x="193215" y="515040"/>
                    <a:pt x="194890" y="516955"/>
                  </a:cubicBezTo>
                  <a:cubicBezTo>
                    <a:pt x="198240" y="520784"/>
                    <a:pt x="200534" y="525422"/>
                    <a:pt x="203356" y="529655"/>
                  </a:cubicBezTo>
                  <a:cubicBezTo>
                    <a:pt x="204062" y="536005"/>
                    <a:pt x="205709" y="542320"/>
                    <a:pt x="205473" y="548705"/>
                  </a:cubicBezTo>
                  <a:cubicBezTo>
                    <a:pt x="204685" y="569981"/>
                    <a:pt x="208716" y="586275"/>
                    <a:pt x="190656" y="597388"/>
                  </a:cubicBezTo>
                  <a:cubicBezTo>
                    <a:pt x="185522" y="600547"/>
                    <a:pt x="179367" y="601621"/>
                    <a:pt x="173723" y="603738"/>
                  </a:cubicBezTo>
                  <a:cubicBezTo>
                    <a:pt x="151145" y="603032"/>
                    <a:pt x="128404" y="604423"/>
                    <a:pt x="105990" y="601621"/>
                  </a:cubicBezTo>
                  <a:cubicBezTo>
                    <a:pt x="99728" y="600838"/>
                    <a:pt x="89056" y="593155"/>
                    <a:pt x="89056" y="593155"/>
                  </a:cubicBezTo>
                  <a:cubicBezTo>
                    <a:pt x="84117" y="588216"/>
                    <a:pt x="78528" y="583851"/>
                    <a:pt x="74240" y="578338"/>
                  </a:cubicBezTo>
                  <a:cubicBezTo>
                    <a:pt x="68592" y="571076"/>
                    <a:pt x="63856" y="563115"/>
                    <a:pt x="59423" y="555055"/>
                  </a:cubicBezTo>
                  <a:cubicBezTo>
                    <a:pt x="55748" y="548374"/>
                    <a:pt x="50072" y="533795"/>
                    <a:pt x="46723" y="525421"/>
                  </a:cubicBezTo>
                  <a:cubicBezTo>
                    <a:pt x="45824" y="517331"/>
                    <a:pt x="42269" y="486936"/>
                    <a:pt x="42490" y="480971"/>
                  </a:cubicBezTo>
                  <a:cubicBezTo>
                    <a:pt x="42885" y="470301"/>
                    <a:pt x="43884" y="459514"/>
                    <a:pt x="46723" y="449221"/>
                  </a:cubicBezTo>
                  <a:cubicBezTo>
                    <a:pt x="49581" y="438861"/>
                    <a:pt x="54452" y="429116"/>
                    <a:pt x="59423" y="419588"/>
                  </a:cubicBezTo>
                  <a:cubicBezTo>
                    <a:pt x="62953" y="412822"/>
                    <a:pt x="67180" y="406353"/>
                    <a:pt x="72123" y="400538"/>
                  </a:cubicBezTo>
                  <a:cubicBezTo>
                    <a:pt x="79231" y="392175"/>
                    <a:pt x="86414" y="383549"/>
                    <a:pt x="95406" y="377255"/>
                  </a:cubicBezTo>
                  <a:cubicBezTo>
                    <a:pt x="114826" y="363661"/>
                    <a:pt x="139698" y="352914"/>
                    <a:pt x="163140" y="347621"/>
                  </a:cubicBezTo>
                  <a:cubicBezTo>
                    <a:pt x="192015" y="341101"/>
                    <a:pt x="216058" y="339860"/>
                    <a:pt x="245690" y="337038"/>
                  </a:cubicBezTo>
                  <a:cubicBezTo>
                    <a:pt x="252040" y="335627"/>
                    <a:pt x="258569" y="330748"/>
                    <a:pt x="264740" y="332805"/>
                  </a:cubicBezTo>
                  <a:cubicBezTo>
                    <a:pt x="290086" y="341253"/>
                    <a:pt x="271401" y="375473"/>
                    <a:pt x="264740" y="385721"/>
                  </a:cubicBezTo>
                  <a:cubicBezTo>
                    <a:pt x="261946" y="390020"/>
                    <a:pt x="229026" y="392044"/>
                    <a:pt x="228756" y="392071"/>
                  </a:cubicBezTo>
                  <a:cubicBezTo>
                    <a:pt x="210838" y="387592"/>
                    <a:pt x="185614" y="386781"/>
                    <a:pt x="171606" y="370905"/>
                  </a:cubicBezTo>
                  <a:cubicBezTo>
                    <a:pt x="164874" y="363275"/>
                    <a:pt x="160317" y="353972"/>
                    <a:pt x="154673" y="345505"/>
                  </a:cubicBezTo>
                  <a:cubicBezTo>
                    <a:pt x="152556" y="337038"/>
                    <a:pt x="148145" y="328830"/>
                    <a:pt x="148323" y="320105"/>
                  </a:cubicBezTo>
                  <a:cubicBezTo>
                    <a:pt x="148859" y="293853"/>
                    <a:pt x="148487" y="266698"/>
                    <a:pt x="156790" y="241788"/>
                  </a:cubicBezTo>
                  <a:cubicBezTo>
                    <a:pt x="161053" y="229000"/>
                    <a:pt x="173405" y="220083"/>
                    <a:pt x="184306" y="212155"/>
                  </a:cubicBezTo>
                  <a:cubicBezTo>
                    <a:pt x="200835" y="200134"/>
                    <a:pt x="243728" y="183137"/>
                    <a:pt x="264740" y="178288"/>
                  </a:cubicBezTo>
                  <a:cubicBezTo>
                    <a:pt x="279324" y="174923"/>
                    <a:pt x="294427" y="174399"/>
                    <a:pt x="309190" y="171938"/>
                  </a:cubicBezTo>
                  <a:cubicBezTo>
                    <a:pt x="319836" y="170164"/>
                    <a:pt x="330357" y="167705"/>
                    <a:pt x="340940" y="165588"/>
                  </a:cubicBezTo>
                  <a:cubicBezTo>
                    <a:pt x="348701" y="167705"/>
                    <a:pt x="358144" y="166669"/>
                    <a:pt x="364223" y="171938"/>
                  </a:cubicBezTo>
                  <a:cubicBezTo>
                    <a:pt x="372075" y="178743"/>
                    <a:pt x="376477" y="205087"/>
                    <a:pt x="370573" y="214271"/>
                  </a:cubicBezTo>
                  <a:cubicBezTo>
                    <a:pt x="363896" y="224657"/>
                    <a:pt x="338651" y="224101"/>
                    <a:pt x="330356" y="224855"/>
                  </a:cubicBezTo>
                  <a:cubicBezTo>
                    <a:pt x="320478" y="222738"/>
                    <a:pt x="309312" y="223822"/>
                    <a:pt x="300723" y="218505"/>
                  </a:cubicBezTo>
                  <a:cubicBezTo>
                    <a:pt x="285079" y="208821"/>
                    <a:pt x="281188" y="179645"/>
                    <a:pt x="277440" y="165588"/>
                  </a:cubicBezTo>
                  <a:cubicBezTo>
                    <a:pt x="275098" y="135149"/>
                    <a:pt x="272171" y="121057"/>
                    <a:pt x="281673" y="87271"/>
                  </a:cubicBezTo>
                  <a:cubicBezTo>
                    <a:pt x="282781" y="83331"/>
                    <a:pt x="306833" y="55458"/>
                    <a:pt x="309190" y="53405"/>
                  </a:cubicBezTo>
                  <a:cubicBezTo>
                    <a:pt x="325476" y="39220"/>
                    <a:pt x="341239" y="23904"/>
                    <a:pt x="359990" y="13188"/>
                  </a:cubicBezTo>
                  <a:cubicBezTo>
                    <a:pt x="364929" y="10366"/>
                    <a:pt x="369928" y="7648"/>
                    <a:pt x="374806" y="4721"/>
                  </a:cubicBezTo>
                  <a:cubicBezTo>
                    <a:pt x="376987" y="3412"/>
                    <a:pt x="378638" y="848"/>
                    <a:pt x="381156" y="488"/>
                  </a:cubicBezTo>
                  <a:cubicBezTo>
                    <a:pt x="388839" y="-610"/>
                    <a:pt x="396679" y="488"/>
                    <a:pt x="404440" y="48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0E27F75-9AB4-4E4B-2681-670AA3EB03CB}"/>
                </a:ext>
              </a:extLst>
            </p:cNvPr>
            <p:cNvSpPr/>
            <p:nvPr/>
          </p:nvSpPr>
          <p:spPr>
            <a:xfrm rot="7488022">
              <a:off x="7815095" y="4282687"/>
              <a:ext cx="233888" cy="525040"/>
            </a:xfrm>
            <a:custGeom>
              <a:avLst/>
              <a:gdLst>
                <a:gd name="connsiteX0" fmla="*/ 91173 w 404440"/>
                <a:gd name="connsiteY0" fmla="*/ 762488 h 762488"/>
                <a:gd name="connsiteX1" fmla="*/ 80590 w 404440"/>
                <a:gd name="connsiteY1" fmla="*/ 760371 h 762488"/>
                <a:gd name="connsiteX2" fmla="*/ 27673 w 404440"/>
                <a:gd name="connsiteY2" fmla="*/ 705338 h 762488"/>
                <a:gd name="connsiteX3" fmla="*/ 6506 w 404440"/>
                <a:gd name="connsiteY3" fmla="*/ 663005 h 762488"/>
                <a:gd name="connsiteX4" fmla="*/ 156 w 404440"/>
                <a:gd name="connsiteY4" fmla="*/ 624905 h 762488"/>
                <a:gd name="connsiteX5" fmla="*/ 8623 w 404440"/>
                <a:gd name="connsiteY5" fmla="*/ 574105 h 762488"/>
                <a:gd name="connsiteX6" fmla="*/ 27673 w 404440"/>
                <a:gd name="connsiteY6" fmla="*/ 548705 h 762488"/>
                <a:gd name="connsiteX7" fmla="*/ 53073 w 404440"/>
                <a:gd name="connsiteY7" fmla="*/ 531771 h 762488"/>
                <a:gd name="connsiteX8" fmla="*/ 63656 w 404440"/>
                <a:gd name="connsiteY8" fmla="*/ 523305 h 762488"/>
                <a:gd name="connsiteX9" fmla="*/ 89056 w 404440"/>
                <a:gd name="connsiteY9" fmla="*/ 512721 h 762488"/>
                <a:gd name="connsiteX10" fmla="*/ 114456 w 404440"/>
                <a:gd name="connsiteY10" fmla="*/ 508488 h 762488"/>
                <a:gd name="connsiteX11" fmla="*/ 188540 w 404440"/>
                <a:gd name="connsiteY11" fmla="*/ 512721 h 762488"/>
                <a:gd name="connsiteX12" fmla="*/ 194890 w 404440"/>
                <a:gd name="connsiteY12" fmla="*/ 516955 h 762488"/>
                <a:gd name="connsiteX13" fmla="*/ 203356 w 404440"/>
                <a:gd name="connsiteY13" fmla="*/ 529655 h 762488"/>
                <a:gd name="connsiteX14" fmla="*/ 205473 w 404440"/>
                <a:gd name="connsiteY14" fmla="*/ 548705 h 762488"/>
                <a:gd name="connsiteX15" fmla="*/ 190656 w 404440"/>
                <a:gd name="connsiteY15" fmla="*/ 597388 h 762488"/>
                <a:gd name="connsiteX16" fmla="*/ 173723 w 404440"/>
                <a:gd name="connsiteY16" fmla="*/ 603738 h 762488"/>
                <a:gd name="connsiteX17" fmla="*/ 105990 w 404440"/>
                <a:gd name="connsiteY17" fmla="*/ 601621 h 762488"/>
                <a:gd name="connsiteX18" fmla="*/ 89056 w 404440"/>
                <a:gd name="connsiteY18" fmla="*/ 593155 h 762488"/>
                <a:gd name="connsiteX19" fmla="*/ 74240 w 404440"/>
                <a:gd name="connsiteY19" fmla="*/ 578338 h 762488"/>
                <a:gd name="connsiteX20" fmla="*/ 59423 w 404440"/>
                <a:gd name="connsiteY20" fmla="*/ 555055 h 762488"/>
                <a:gd name="connsiteX21" fmla="*/ 46723 w 404440"/>
                <a:gd name="connsiteY21" fmla="*/ 525421 h 762488"/>
                <a:gd name="connsiteX22" fmla="*/ 42490 w 404440"/>
                <a:gd name="connsiteY22" fmla="*/ 480971 h 762488"/>
                <a:gd name="connsiteX23" fmla="*/ 46723 w 404440"/>
                <a:gd name="connsiteY23" fmla="*/ 449221 h 762488"/>
                <a:gd name="connsiteX24" fmla="*/ 59423 w 404440"/>
                <a:gd name="connsiteY24" fmla="*/ 419588 h 762488"/>
                <a:gd name="connsiteX25" fmla="*/ 72123 w 404440"/>
                <a:gd name="connsiteY25" fmla="*/ 400538 h 762488"/>
                <a:gd name="connsiteX26" fmla="*/ 95406 w 404440"/>
                <a:gd name="connsiteY26" fmla="*/ 377255 h 762488"/>
                <a:gd name="connsiteX27" fmla="*/ 163140 w 404440"/>
                <a:gd name="connsiteY27" fmla="*/ 347621 h 762488"/>
                <a:gd name="connsiteX28" fmla="*/ 245690 w 404440"/>
                <a:gd name="connsiteY28" fmla="*/ 337038 h 762488"/>
                <a:gd name="connsiteX29" fmla="*/ 264740 w 404440"/>
                <a:gd name="connsiteY29" fmla="*/ 332805 h 762488"/>
                <a:gd name="connsiteX30" fmla="*/ 264740 w 404440"/>
                <a:gd name="connsiteY30" fmla="*/ 385721 h 762488"/>
                <a:gd name="connsiteX31" fmla="*/ 228756 w 404440"/>
                <a:gd name="connsiteY31" fmla="*/ 392071 h 762488"/>
                <a:gd name="connsiteX32" fmla="*/ 171606 w 404440"/>
                <a:gd name="connsiteY32" fmla="*/ 370905 h 762488"/>
                <a:gd name="connsiteX33" fmla="*/ 154673 w 404440"/>
                <a:gd name="connsiteY33" fmla="*/ 345505 h 762488"/>
                <a:gd name="connsiteX34" fmla="*/ 148323 w 404440"/>
                <a:gd name="connsiteY34" fmla="*/ 320105 h 762488"/>
                <a:gd name="connsiteX35" fmla="*/ 156790 w 404440"/>
                <a:gd name="connsiteY35" fmla="*/ 241788 h 762488"/>
                <a:gd name="connsiteX36" fmla="*/ 184306 w 404440"/>
                <a:gd name="connsiteY36" fmla="*/ 212155 h 762488"/>
                <a:gd name="connsiteX37" fmla="*/ 264740 w 404440"/>
                <a:gd name="connsiteY37" fmla="*/ 178288 h 762488"/>
                <a:gd name="connsiteX38" fmla="*/ 309190 w 404440"/>
                <a:gd name="connsiteY38" fmla="*/ 171938 h 762488"/>
                <a:gd name="connsiteX39" fmla="*/ 340940 w 404440"/>
                <a:gd name="connsiteY39" fmla="*/ 165588 h 762488"/>
                <a:gd name="connsiteX40" fmla="*/ 364223 w 404440"/>
                <a:gd name="connsiteY40" fmla="*/ 171938 h 762488"/>
                <a:gd name="connsiteX41" fmla="*/ 370573 w 404440"/>
                <a:gd name="connsiteY41" fmla="*/ 214271 h 762488"/>
                <a:gd name="connsiteX42" fmla="*/ 330356 w 404440"/>
                <a:gd name="connsiteY42" fmla="*/ 224855 h 762488"/>
                <a:gd name="connsiteX43" fmla="*/ 300723 w 404440"/>
                <a:gd name="connsiteY43" fmla="*/ 218505 h 762488"/>
                <a:gd name="connsiteX44" fmla="*/ 277440 w 404440"/>
                <a:gd name="connsiteY44" fmla="*/ 165588 h 762488"/>
                <a:gd name="connsiteX45" fmla="*/ 281673 w 404440"/>
                <a:gd name="connsiteY45" fmla="*/ 87271 h 762488"/>
                <a:gd name="connsiteX46" fmla="*/ 309190 w 404440"/>
                <a:gd name="connsiteY46" fmla="*/ 53405 h 762488"/>
                <a:gd name="connsiteX47" fmla="*/ 359990 w 404440"/>
                <a:gd name="connsiteY47" fmla="*/ 13188 h 762488"/>
                <a:gd name="connsiteX48" fmla="*/ 374806 w 404440"/>
                <a:gd name="connsiteY48" fmla="*/ 4721 h 762488"/>
                <a:gd name="connsiteX49" fmla="*/ 381156 w 404440"/>
                <a:gd name="connsiteY49" fmla="*/ 488 h 762488"/>
                <a:gd name="connsiteX50" fmla="*/ 404440 w 404440"/>
                <a:gd name="connsiteY50" fmla="*/ 488 h 76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04440" h="762488">
                  <a:moveTo>
                    <a:pt x="91173" y="762488"/>
                  </a:moveTo>
                  <a:cubicBezTo>
                    <a:pt x="87645" y="761782"/>
                    <a:pt x="83506" y="762477"/>
                    <a:pt x="80590" y="760371"/>
                  </a:cubicBezTo>
                  <a:cubicBezTo>
                    <a:pt x="67359" y="750815"/>
                    <a:pt x="36344" y="718738"/>
                    <a:pt x="27673" y="705338"/>
                  </a:cubicBezTo>
                  <a:cubicBezTo>
                    <a:pt x="19102" y="692092"/>
                    <a:pt x="6506" y="663005"/>
                    <a:pt x="6506" y="663005"/>
                  </a:cubicBezTo>
                  <a:cubicBezTo>
                    <a:pt x="3631" y="651504"/>
                    <a:pt x="-899" y="636856"/>
                    <a:pt x="156" y="624905"/>
                  </a:cubicBezTo>
                  <a:cubicBezTo>
                    <a:pt x="1665" y="607805"/>
                    <a:pt x="4200" y="590692"/>
                    <a:pt x="8623" y="574105"/>
                  </a:cubicBezTo>
                  <a:cubicBezTo>
                    <a:pt x="9789" y="569734"/>
                    <a:pt x="25051" y="551327"/>
                    <a:pt x="27673" y="548705"/>
                  </a:cubicBezTo>
                  <a:cubicBezTo>
                    <a:pt x="37935" y="538442"/>
                    <a:pt x="40330" y="540266"/>
                    <a:pt x="53073" y="531771"/>
                  </a:cubicBezTo>
                  <a:cubicBezTo>
                    <a:pt x="56832" y="529265"/>
                    <a:pt x="59845" y="525730"/>
                    <a:pt x="63656" y="523305"/>
                  </a:cubicBezTo>
                  <a:cubicBezTo>
                    <a:pt x="69958" y="519295"/>
                    <a:pt x="81661" y="514364"/>
                    <a:pt x="89056" y="512721"/>
                  </a:cubicBezTo>
                  <a:cubicBezTo>
                    <a:pt x="97435" y="510859"/>
                    <a:pt x="105989" y="509899"/>
                    <a:pt x="114456" y="508488"/>
                  </a:cubicBezTo>
                  <a:cubicBezTo>
                    <a:pt x="139151" y="509899"/>
                    <a:pt x="163941" y="510132"/>
                    <a:pt x="188540" y="512721"/>
                  </a:cubicBezTo>
                  <a:cubicBezTo>
                    <a:pt x="191070" y="512987"/>
                    <a:pt x="193215" y="515040"/>
                    <a:pt x="194890" y="516955"/>
                  </a:cubicBezTo>
                  <a:cubicBezTo>
                    <a:pt x="198240" y="520784"/>
                    <a:pt x="200534" y="525422"/>
                    <a:pt x="203356" y="529655"/>
                  </a:cubicBezTo>
                  <a:cubicBezTo>
                    <a:pt x="204062" y="536005"/>
                    <a:pt x="205709" y="542320"/>
                    <a:pt x="205473" y="548705"/>
                  </a:cubicBezTo>
                  <a:cubicBezTo>
                    <a:pt x="204685" y="569981"/>
                    <a:pt x="208716" y="586275"/>
                    <a:pt x="190656" y="597388"/>
                  </a:cubicBezTo>
                  <a:cubicBezTo>
                    <a:pt x="185522" y="600547"/>
                    <a:pt x="179367" y="601621"/>
                    <a:pt x="173723" y="603738"/>
                  </a:cubicBezTo>
                  <a:cubicBezTo>
                    <a:pt x="151145" y="603032"/>
                    <a:pt x="128404" y="604423"/>
                    <a:pt x="105990" y="601621"/>
                  </a:cubicBezTo>
                  <a:cubicBezTo>
                    <a:pt x="99728" y="600838"/>
                    <a:pt x="89056" y="593155"/>
                    <a:pt x="89056" y="593155"/>
                  </a:cubicBezTo>
                  <a:cubicBezTo>
                    <a:pt x="84117" y="588216"/>
                    <a:pt x="78528" y="583851"/>
                    <a:pt x="74240" y="578338"/>
                  </a:cubicBezTo>
                  <a:cubicBezTo>
                    <a:pt x="68592" y="571076"/>
                    <a:pt x="63856" y="563115"/>
                    <a:pt x="59423" y="555055"/>
                  </a:cubicBezTo>
                  <a:cubicBezTo>
                    <a:pt x="55748" y="548374"/>
                    <a:pt x="50072" y="533795"/>
                    <a:pt x="46723" y="525421"/>
                  </a:cubicBezTo>
                  <a:cubicBezTo>
                    <a:pt x="45824" y="517331"/>
                    <a:pt x="42269" y="486936"/>
                    <a:pt x="42490" y="480971"/>
                  </a:cubicBezTo>
                  <a:cubicBezTo>
                    <a:pt x="42885" y="470301"/>
                    <a:pt x="43884" y="459514"/>
                    <a:pt x="46723" y="449221"/>
                  </a:cubicBezTo>
                  <a:cubicBezTo>
                    <a:pt x="49581" y="438861"/>
                    <a:pt x="54452" y="429116"/>
                    <a:pt x="59423" y="419588"/>
                  </a:cubicBezTo>
                  <a:cubicBezTo>
                    <a:pt x="62953" y="412822"/>
                    <a:pt x="67180" y="406353"/>
                    <a:pt x="72123" y="400538"/>
                  </a:cubicBezTo>
                  <a:cubicBezTo>
                    <a:pt x="79231" y="392175"/>
                    <a:pt x="86414" y="383549"/>
                    <a:pt x="95406" y="377255"/>
                  </a:cubicBezTo>
                  <a:cubicBezTo>
                    <a:pt x="114826" y="363661"/>
                    <a:pt x="139698" y="352914"/>
                    <a:pt x="163140" y="347621"/>
                  </a:cubicBezTo>
                  <a:cubicBezTo>
                    <a:pt x="192015" y="341101"/>
                    <a:pt x="216058" y="339860"/>
                    <a:pt x="245690" y="337038"/>
                  </a:cubicBezTo>
                  <a:cubicBezTo>
                    <a:pt x="252040" y="335627"/>
                    <a:pt x="258569" y="330748"/>
                    <a:pt x="264740" y="332805"/>
                  </a:cubicBezTo>
                  <a:cubicBezTo>
                    <a:pt x="290086" y="341253"/>
                    <a:pt x="271401" y="375473"/>
                    <a:pt x="264740" y="385721"/>
                  </a:cubicBezTo>
                  <a:cubicBezTo>
                    <a:pt x="261946" y="390020"/>
                    <a:pt x="229026" y="392044"/>
                    <a:pt x="228756" y="392071"/>
                  </a:cubicBezTo>
                  <a:cubicBezTo>
                    <a:pt x="210838" y="387592"/>
                    <a:pt x="185614" y="386781"/>
                    <a:pt x="171606" y="370905"/>
                  </a:cubicBezTo>
                  <a:cubicBezTo>
                    <a:pt x="164874" y="363275"/>
                    <a:pt x="160317" y="353972"/>
                    <a:pt x="154673" y="345505"/>
                  </a:cubicBezTo>
                  <a:cubicBezTo>
                    <a:pt x="152556" y="337038"/>
                    <a:pt x="148145" y="328830"/>
                    <a:pt x="148323" y="320105"/>
                  </a:cubicBezTo>
                  <a:cubicBezTo>
                    <a:pt x="148859" y="293853"/>
                    <a:pt x="148487" y="266698"/>
                    <a:pt x="156790" y="241788"/>
                  </a:cubicBezTo>
                  <a:cubicBezTo>
                    <a:pt x="161053" y="229000"/>
                    <a:pt x="173405" y="220083"/>
                    <a:pt x="184306" y="212155"/>
                  </a:cubicBezTo>
                  <a:cubicBezTo>
                    <a:pt x="200835" y="200134"/>
                    <a:pt x="243728" y="183137"/>
                    <a:pt x="264740" y="178288"/>
                  </a:cubicBezTo>
                  <a:cubicBezTo>
                    <a:pt x="279324" y="174923"/>
                    <a:pt x="294427" y="174399"/>
                    <a:pt x="309190" y="171938"/>
                  </a:cubicBezTo>
                  <a:cubicBezTo>
                    <a:pt x="319836" y="170164"/>
                    <a:pt x="330357" y="167705"/>
                    <a:pt x="340940" y="165588"/>
                  </a:cubicBezTo>
                  <a:cubicBezTo>
                    <a:pt x="348701" y="167705"/>
                    <a:pt x="358144" y="166669"/>
                    <a:pt x="364223" y="171938"/>
                  </a:cubicBezTo>
                  <a:cubicBezTo>
                    <a:pt x="372075" y="178743"/>
                    <a:pt x="376477" y="205087"/>
                    <a:pt x="370573" y="214271"/>
                  </a:cubicBezTo>
                  <a:cubicBezTo>
                    <a:pt x="363896" y="224657"/>
                    <a:pt x="338651" y="224101"/>
                    <a:pt x="330356" y="224855"/>
                  </a:cubicBezTo>
                  <a:cubicBezTo>
                    <a:pt x="320478" y="222738"/>
                    <a:pt x="309312" y="223822"/>
                    <a:pt x="300723" y="218505"/>
                  </a:cubicBezTo>
                  <a:cubicBezTo>
                    <a:pt x="285079" y="208821"/>
                    <a:pt x="281188" y="179645"/>
                    <a:pt x="277440" y="165588"/>
                  </a:cubicBezTo>
                  <a:cubicBezTo>
                    <a:pt x="275098" y="135149"/>
                    <a:pt x="272171" y="121057"/>
                    <a:pt x="281673" y="87271"/>
                  </a:cubicBezTo>
                  <a:cubicBezTo>
                    <a:pt x="282781" y="83331"/>
                    <a:pt x="306833" y="55458"/>
                    <a:pt x="309190" y="53405"/>
                  </a:cubicBezTo>
                  <a:cubicBezTo>
                    <a:pt x="325476" y="39220"/>
                    <a:pt x="341239" y="23904"/>
                    <a:pt x="359990" y="13188"/>
                  </a:cubicBezTo>
                  <a:cubicBezTo>
                    <a:pt x="364929" y="10366"/>
                    <a:pt x="369928" y="7648"/>
                    <a:pt x="374806" y="4721"/>
                  </a:cubicBezTo>
                  <a:cubicBezTo>
                    <a:pt x="376987" y="3412"/>
                    <a:pt x="378638" y="848"/>
                    <a:pt x="381156" y="488"/>
                  </a:cubicBezTo>
                  <a:cubicBezTo>
                    <a:pt x="388839" y="-610"/>
                    <a:pt x="396679" y="488"/>
                    <a:pt x="404440" y="48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914CE31-3B90-8224-E7B0-2A92FCADE94E}"/>
                </a:ext>
              </a:extLst>
            </p:cNvPr>
            <p:cNvSpPr/>
            <p:nvPr/>
          </p:nvSpPr>
          <p:spPr>
            <a:xfrm>
              <a:off x="7683335" y="4168239"/>
              <a:ext cx="213755" cy="21375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2E027B1-EB51-2EDB-CF13-E521D2276101}"/>
                </a:ext>
              </a:extLst>
            </p:cNvPr>
            <p:cNvSpPr/>
            <p:nvPr/>
          </p:nvSpPr>
          <p:spPr>
            <a:xfrm>
              <a:off x="7437912" y="4635335"/>
              <a:ext cx="213755" cy="21375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B4AA432-2D4F-C331-D794-0482BEE688DA}"/>
                </a:ext>
              </a:extLst>
            </p:cNvPr>
            <p:cNvSpPr/>
            <p:nvPr/>
          </p:nvSpPr>
          <p:spPr>
            <a:xfrm>
              <a:off x="7918862" y="4653149"/>
              <a:ext cx="213755" cy="21375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078991C-BA32-3A4D-50A8-005F647EBBFB}"/>
                </a:ext>
              </a:extLst>
            </p:cNvPr>
            <p:cNvSpPr/>
            <p:nvPr/>
          </p:nvSpPr>
          <p:spPr>
            <a:xfrm rot="21116403">
              <a:off x="10043659" y="3825846"/>
              <a:ext cx="1092530" cy="1654607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25404F2-6803-460A-6BE7-95D236A1D17D}"/>
                </a:ext>
              </a:extLst>
            </p:cNvPr>
            <p:cNvSpPr/>
            <p:nvPr/>
          </p:nvSpPr>
          <p:spPr>
            <a:xfrm rot="20675987">
              <a:off x="10364947" y="4181966"/>
              <a:ext cx="233888" cy="785701"/>
            </a:xfrm>
            <a:custGeom>
              <a:avLst/>
              <a:gdLst>
                <a:gd name="connsiteX0" fmla="*/ 91173 w 404440"/>
                <a:gd name="connsiteY0" fmla="*/ 762488 h 762488"/>
                <a:gd name="connsiteX1" fmla="*/ 80590 w 404440"/>
                <a:gd name="connsiteY1" fmla="*/ 760371 h 762488"/>
                <a:gd name="connsiteX2" fmla="*/ 27673 w 404440"/>
                <a:gd name="connsiteY2" fmla="*/ 705338 h 762488"/>
                <a:gd name="connsiteX3" fmla="*/ 6506 w 404440"/>
                <a:gd name="connsiteY3" fmla="*/ 663005 h 762488"/>
                <a:gd name="connsiteX4" fmla="*/ 156 w 404440"/>
                <a:gd name="connsiteY4" fmla="*/ 624905 h 762488"/>
                <a:gd name="connsiteX5" fmla="*/ 8623 w 404440"/>
                <a:gd name="connsiteY5" fmla="*/ 574105 h 762488"/>
                <a:gd name="connsiteX6" fmla="*/ 27673 w 404440"/>
                <a:gd name="connsiteY6" fmla="*/ 548705 h 762488"/>
                <a:gd name="connsiteX7" fmla="*/ 53073 w 404440"/>
                <a:gd name="connsiteY7" fmla="*/ 531771 h 762488"/>
                <a:gd name="connsiteX8" fmla="*/ 63656 w 404440"/>
                <a:gd name="connsiteY8" fmla="*/ 523305 h 762488"/>
                <a:gd name="connsiteX9" fmla="*/ 89056 w 404440"/>
                <a:gd name="connsiteY9" fmla="*/ 512721 h 762488"/>
                <a:gd name="connsiteX10" fmla="*/ 114456 w 404440"/>
                <a:gd name="connsiteY10" fmla="*/ 508488 h 762488"/>
                <a:gd name="connsiteX11" fmla="*/ 188540 w 404440"/>
                <a:gd name="connsiteY11" fmla="*/ 512721 h 762488"/>
                <a:gd name="connsiteX12" fmla="*/ 194890 w 404440"/>
                <a:gd name="connsiteY12" fmla="*/ 516955 h 762488"/>
                <a:gd name="connsiteX13" fmla="*/ 203356 w 404440"/>
                <a:gd name="connsiteY13" fmla="*/ 529655 h 762488"/>
                <a:gd name="connsiteX14" fmla="*/ 205473 w 404440"/>
                <a:gd name="connsiteY14" fmla="*/ 548705 h 762488"/>
                <a:gd name="connsiteX15" fmla="*/ 190656 w 404440"/>
                <a:gd name="connsiteY15" fmla="*/ 597388 h 762488"/>
                <a:gd name="connsiteX16" fmla="*/ 173723 w 404440"/>
                <a:gd name="connsiteY16" fmla="*/ 603738 h 762488"/>
                <a:gd name="connsiteX17" fmla="*/ 105990 w 404440"/>
                <a:gd name="connsiteY17" fmla="*/ 601621 h 762488"/>
                <a:gd name="connsiteX18" fmla="*/ 89056 w 404440"/>
                <a:gd name="connsiteY18" fmla="*/ 593155 h 762488"/>
                <a:gd name="connsiteX19" fmla="*/ 74240 w 404440"/>
                <a:gd name="connsiteY19" fmla="*/ 578338 h 762488"/>
                <a:gd name="connsiteX20" fmla="*/ 59423 w 404440"/>
                <a:gd name="connsiteY20" fmla="*/ 555055 h 762488"/>
                <a:gd name="connsiteX21" fmla="*/ 46723 w 404440"/>
                <a:gd name="connsiteY21" fmla="*/ 525421 h 762488"/>
                <a:gd name="connsiteX22" fmla="*/ 42490 w 404440"/>
                <a:gd name="connsiteY22" fmla="*/ 480971 h 762488"/>
                <a:gd name="connsiteX23" fmla="*/ 46723 w 404440"/>
                <a:gd name="connsiteY23" fmla="*/ 449221 h 762488"/>
                <a:gd name="connsiteX24" fmla="*/ 59423 w 404440"/>
                <a:gd name="connsiteY24" fmla="*/ 419588 h 762488"/>
                <a:gd name="connsiteX25" fmla="*/ 72123 w 404440"/>
                <a:gd name="connsiteY25" fmla="*/ 400538 h 762488"/>
                <a:gd name="connsiteX26" fmla="*/ 95406 w 404440"/>
                <a:gd name="connsiteY26" fmla="*/ 377255 h 762488"/>
                <a:gd name="connsiteX27" fmla="*/ 163140 w 404440"/>
                <a:gd name="connsiteY27" fmla="*/ 347621 h 762488"/>
                <a:gd name="connsiteX28" fmla="*/ 245690 w 404440"/>
                <a:gd name="connsiteY28" fmla="*/ 337038 h 762488"/>
                <a:gd name="connsiteX29" fmla="*/ 264740 w 404440"/>
                <a:gd name="connsiteY29" fmla="*/ 332805 h 762488"/>
                <a:gd name="connsiteX30" fmla="*/ 264740 w 404440"/>
                <a:gd name="connsiteY30" fmla="*/ 385721 h 762488"/>
                <a:gd name="connsiteX31" fmla="*/ 228756 w 404440"/>
                <a:gd name="connsiteY31" fmla="*/ 392071 h 762488"/>
                <a:gd name="connsiteX32" fmla="*/ 171606 w 404440"/>
                <a:gd name="connsiteY32" fmla="*/ 370905 h 762488"/>
                <a:gd name="connsiteX33" fmla="*/ 154673 w 404440"/>
                <a:gd name="connsiteY33" fmla="*/ 345505 h 762488"/>
                <a:gd name="connsiteX34" fmla="*/ 148323 w 404440"/>
                <a:gd name="connsiteY34" fmla="*/ 320105 h 762488"/>
                <a:gd name="connsiteX35" fmla="*/ 156790 w 404440"/>
                <a:gd name="connsiteY35" fmla="*/ 241788 h 762488"/>
                <a:gd name="connsiteX36" fmla="*/ 184306 w 404440"/>
                <a:gd name="connsiteY36" fmla="*/ 212155 h 762488"/>
                <a:gd name="connsiteX37" fmla="*/ 264740 w 404440"/>
                <a:gd name="connsiteY37" fmla="*/ 178288 h 762488"/>
                <a:gd name="connsiteX38" fmla="*/ 309190 w 404440"/>
                <a:gd name="connsiteY38" fmla="*/ 171938 h 762488"/>
                <a:gd name="connsiteX39" fmla="*/ 340940 w 404440"/>
                <a:gd name="connsiteY39" fmla="*/ 165588 h 762488"/>
                <a:gd name="connsiteX40" fmla="*/ 364223 w 404440"/>
                <a:gd name="connsiteY40" fmla="*/ 171938 h 762488"/>
                <a:gd name="connsiteX41" fmla="*/ 370573 w 404440"/>
                <a:gd name="connsiteY41" fmla="*/ 214271 h 762488"/>
                <a:gd name="connsiteX42" fmla="*/ 330356 w 404440"/>
                <a:gd name="connsiteY42" fmla="*/ 224855 h 762488"/>
                <a:gd name="connsiteX43" fmla="*/ 300723 w 404440"/>
                <a:gd name="connsiteY43" fmla="*/ 218505 h 762488"/>
                <a:gd name="connsiteX44" fmla="*/ 277440 w 404440"/>
                <a:gd name="connsiteY44" fmla="*/ 165588 h 762488"/>
                <a:gd name="connsiteX45" fmla="*/ 281673 w 404440"/>
                <a:gd name="connsiteY45" fmla="*/ 87271 h 762488"/>
                <a:gd name="connsiteX46" fmla="*/ 309190 w 404440"/>
                <a:gd name="connsiteY46" fmla="*/ 53405 h 762488"/>
                <a:gd name="connsiteX47" fmla="*/ 359990 w 404440"/>
                <a:gd name="connsiteY47" fmla="*/ 13188 h 762488"/>
                <a:gd name="connsiteX48" fmla="*/ 374806 w 404440"/>
                <a:gd name="connsiteY48" fmla="*/ 4721 h 762488"/>
                <a:gd name="connsiteX49" fmla="*/ 381156 w 404440"/>
                <a:gd name="connsiteY49" fmla="*/ 488 h 762488"/>
                <a:gd name="connsiteX50" fmla="*/ 404440 w 404440"/>
                <a:gd name="connsiteY50" fmla="*/ 488 h 76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04440" h="762488">
                  <a:moveTo>
                    <a:pt x="91173" y="762488"/>
                  </a:moveTo>
                  <a:cubicBezTo>
                    <a:pt x="87645" y="761782"/>
                    <a:pt x="83506" y="762477"/>
                    <a:pt x="80590" y="760371"/>
                  </a:cubicBezTo>
                  <a:cubicBezTo>
                    <a:pt x="67359" y="750815"/>
                    <a:pt x="36344" y="718738"/>
                    <a:pt x="27673" y="705338"/>
                  </a:cubicBezTo>
                  <a:cubicBezTo>
                    <a:pt x="19102" y="692092"/>
                    <a:pt x="6506" y="663005"/>
                    <a:pt x="6506" y="663005"/>
                  </a:cubicBezTo>
                  <a:cubicBezTo>
                    <a:pt x="3631" y="651504"/>
                    <a:pt x="-899" y="636856"/>
                    <a:pt x="156" y="624905"/>
                  </a:cubicBezTo>
                  <a:cubicBezTo>
                    <a:pt x="1665" y="607805"/>
                    <a:pt x="4200" y="590692"/>
                    <a:pt x="8623" y="574105"/>
                  </a:cubicBezTo>
                  <a:cubicBezTo>
                    <a:pt x="9789" y="569734"/>
                    <a:pt x="25051" y="551327"/>
                    <a:pt x="27673" y="548705"/>
                  </a:cubicBezTo>
                  <a:cubicBezTo>
                    <a:pt x="37935" y="538442"/>
                    <a:pt x="40330" y="540266"/>
                    <a:pt x="53073" y="531771"/>
                  </a:cubicBezTo>
                  <a:cubicBezTo>
                    <a:pt x="56832" y="529265"/>
                    <a:pt x="59845" y="525730"/>
                    <a:pt x="63656" y="523305"/>
                  </a:cubicBezTo>
                  <a:cubicBezTo>
                    <a:pt x="69958" y="519295"/>
                    <a:pt x="81661" y="514364"/>
                    <a:pt x="89056" y="512721"/>
                  </a:cubicBezTo>
                  <a:cubicBezTo>
                    <a:pt x="97435" y="510859"/>
                    <a:pt x="105989" y="509899"/>
                    <a:pt x="114456" y="508488"/>
                  </a:cubicBezTo>
                  <a:cubicBezTo>
                    <a:pt x="139151" y="509899"/>
                    <a:pt x="163941" y="510132"/>
                    <a:pt x="188540" y="512721"/>
                  </a:cubicBezTo>
                  <a:cubicBezTo>
                    <a:pt x="191070" y="512987"/>
                    <a:pt x="193215" y="515040"/>
                    <a:pt x="194890" y="516955"/>
                  </a:cubicBezTo>
                  <a:cubicBezTo>
                    <a:pt x="198240" y="520784"/>
                    <a:pt x="200534" y="525422"/>
                    <a:pt x="203356" y="529655"/>
                  </a:cubicBezTo>
                  <a:cubicBezTo>
                    <a:pt x="204062" y="536005"/>
                    <a:pt x="205709" y="542320"/>
                    <a:pt x="205473" y="548705"/>
                  </a:cubicBezTo>
                  <a:cubicBezTo>
                    <a:pt x="204685" y="569981"/>
                    <a:pt x="208716" y="586275"/>
                    <a:pt x="190656" y="597388"/>
                  </a:cubicBezTo>
                  <a:cubicBezTo>
                    <a:pt x="185522" y="600547"/>
                    <a:pt x="179367" y="601621"/>
                    <a:pt x="173723" y="603738"/>
                  </a:cubicBezTo>
                  <a:cubicBezTo>
                    <a:pt x="151145" y="603032"/>
                    <a:pt x="128404" y="604423"/>
                    <a:pt x="105990" y="601621"/>
                  </a:cubicBezTo>
                  <a:cubicBezTo>
                    <a:pt x="99728" y="600838"/>
                    <a:pt x="89056" y="593155"/>
                    <a:pt x="89056" y="593155"/>
                  </a:cubicBezTo>
                  <a:cubicBezTo>
                    <a:pt x="84117" y="588216"/>
                    <a:pt x="78528" y="583851"/>
                    <a:pt x="74240" y="578338"/>
                  </a:cubicBezTo>
                  <a:cubicBezTo>
                    <a:pt x="68592" y="571076"/>
                    <a:pt x="63856" y="563115"/>
                    <a:pt x="59423" y="555055"/>
                  </a:cubicBezTo>
                  <a:cubicBezTo>
                    <a:pt x="55748" y="548374"/>
                    <a:pt x="50072" y="533795"/>
                    <a:pt x="46723" y="525421"/>
                  </a:cubicBezTo>
                  <a:cubicBezTo>
                    <a:pt x="45824" y="517331"/>
                    <a:pt x="42269" y="486936"/>
                    <a:pt x="42490" y="480971"/>
                  </a:cubicBezTo>
                  <a:cubicBezTo>
                    <a:pt x="42885" y="470301"/>
                    <a:pt x="43884" y="459514"/>
                    <a:pt x="46723" y="449221"/>
                  </a:cubicBezTo>
                  <a:cubicBezTo>
                    <a:pt x="49581" y="438861"/>
                    <a:pt x="54452" y="429116"/>
                    <a:pt x="59423" y="419588"/>
                  </a:cubicBezTo>
                  <a:cubicBezTo>
                    <a:pt x="62953" y="412822"/>
                    <a:pt x="67180" y="406353"/>
                    <a:pt x="72123" y="400538"/>
                  </a:cubicBezTo>
                  <a:cubicBezTo>
                    <a:pt x="79231" y="392175"/>
                    <a:pt x="86414" y="383549"/>
                    <a:pt x="95406" y="377255"/>
                  </a:cubicBezTo>
                  <a:cubicBezTo>
                    <a:pt x="114826" y="363661"/>
                    <a:pt x="139698" y="352914"/>
                    <a:pt x="163140" y="347621"/>
                  </a:cubicBezTo>
                  <a:cubicBezTo>
                    <a:pt x="192015" y="341101"/>
                    <a:pt x="216058" y="339860"/>
                    <a:pt x="245690" y="337038"/>
                  </a:cubicBezTo>
                  <a:cubicBezTo>
                    <a:pt x="252040" y="335627"/>
                    <a:pt x="258569" y="330748"/>
                    <a:pt x="264740" y="332805"/>
                  </a:cubicBezTo>
                  <a:cubicBezTo>
                    <a:pt x="290086" y="341253"/>
                    <a:pt x="271401" y="375473"/>
                    <a:pt x="264740" y="385721"/>
                  </a:cubicBezTo>
                  <a:cubicBezTo>
                    <a:pt x="261946" y="390020"/>
                    <a:pt x="229026" y="392044"/>
                    <a:pt x="228756" y="392071"/>
                  </a:cubicBezTo>
                  <a:cubicBezTo>
                    <a:pt x="210838" y="387592"/>
                    <a:pt x="185614" y="386781"/>
                    <a:pt x="171606" y="370905"/>
                  </a:cubicBezTo>
                  <a:cubicBezTo>
                    <a:pt x="164874" y="363275"/>
                    <a:pt x="160317" y="353972"/>
                    <a:pt x="154673" y="345505"/>
                  </a:cubicBezTo>
                  <a:cubicBezTo>
                    <a:pt x="152556" y="337038"/>
                    <a:pt x="148145" y="328830"/>
                    <a:pt x="148323" y="320105"/>
                  </a:cubicBezTo>
                  <a:cubicBezTo>
                    <a:pt x="148859" y="293853"/>
                    <a:pt x="148487" y="266698"/>
                    <a:pt x="156790" y="241788"/>
                  </a:cubicBezTo>
                  <a:cubicBezTo>
                    <a:pt x="161053" y="229000"/>
                    <a:pt x="173405" y="220083"/>
                    <a:pt x="184306" y="212155"/>
                  </a:cubicBezTo>
                  <a:cubicBezTo>
                    <a:pt x="200835" y="200134"/>
                    <a:pt x="243728" y="183137"/>
                    <a:pt x="264740" y="178288"/>
                  </a:cubicBezTo>
                  <a:cubicBezTo>
                    <a:pt x="279324" y="174923"/>
                    <a:pt x="294427" y="174399"/>
                    <a:pt x="309190" y="171938"/>
                  </a:cubicBezTo>
                  <a:cubicBezTo>
                    <a:pt x="319836" y="170164"/>
                    <a:pt x="330357" y="167705"/>
                    <a:pt x="340940" y="165588"/>
                  </a:cubicBezTo>
                  <a:cubicBezTo>
                    <a:pt x="348701" y="167705"/>
                    <a:pt x="358144" y="166669"/>
                    <a:pt x="364223" y="171938"/>
                  </a:cubicBezTo>
                  <a:cubicBezTo>
                    <a:pt x="372075" y="178743"/>
                    <a:pt x="376477" y="205087"/>
                    <a:pt x="370573" y="214271"/>
                  </a:cubicBezTo>
                  <a:cubicBezTo>
                    <a:pt x="363896" y="224657"/>
                    <a:pt x="338651" y="224101"/>
                    <a:pt x="330356" y="224855"/>
                  </a:cubicBezTo>
                  <a:cubicBezTo>
                    <a:pt x="320478" y="222738"/>
                    <a:pt x="309312" y="223822"/>
                    <a:pt x="300723" y="218505"/>
                  </a:cubicBezTo>
                  <a:cubicBezTo>
                    <a:pt x="285079" y="208821"/>
                    <a:pt x="281188" y="179645"/>
                    <a:pt x="277440" y="165588"/>
                  </a:cubicBezTo>
                  <a:cubicBezTo>
                    <a:pt x="275098" y="135149"/>
                    <a:pt x="272171" y="121057"/>
                    <a:pt x="281673" y="87271"/>
                  </a:cubicBezTo>
                  <a:cubicBezTo>
                    <a:pt x="282781" y="83331"/>
                    <a:pt x="306833" y="55458"/>
                    <a:pt x="309190" y="53405"/>
                  </a:cubicBezTo>
                  <a:cubicBezTo>
                    <a:pt x="325476" y="39220"/>
                    <a:pt x="341239" y="23904"/>
                    <a:pt x="359990" y="13188"/>
                  </a:cubicBezTo>
                  <a:cubicBezTo>
                    <a:pt x="364929" y="10366"/>
                    <a:pt x="369928" y="7648"/>
                    <a:pt x="374806" y="4721"/>
                  </a:cubicBezTo>
                  <a:cubicBezTo>
                    <a:pt x="376987" y="3412"/>
                    <a:pt x="378638" y="848"/>
                    <a:pt x="381156" y="488"/>
                  </a:cubicBezTo>
                  <a:cubicBezTo>
                    <a:pt x="388839" y="-610"/>
                    <a:pt x="396679" y="488"/>
                    <a:pt x="404440" y="48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6122D24-F6C4-F67E-DBA0-D54EF43B99FE}"/>
                </a:ext>
              </a:extLst>
            </p:cNvPr>
            <p:cNvSpPr/>
            <p:nvPr/>
          </p:nvSpPr>
          <p:spPr>
            <a:xfrm rot="4447979">
              <a:off x="10566954" y="4706375"/>
              <a:ext cx="233888" cy="525040"/>
            </a:xfrm>
            <a:custGeom>
              <a:avLst/>
              <a:gdLst>
                <a:gd name="connsiteX0" fmla="*/ 91173 w 404440"/>
                <a:gd name="connsiteY0" fmla="*/ 762488 h 762488"/>
                <a:gd name="connsiteX1" fmla="*/ 80590 w 404440"/>
                <a:gd name="connsiteY1" fmla="*/ 760371 h 762488"/>
                <a:gd name="connsiteX2" fmla="*/ 27673 w 404440"/>
                <a:gd name="connsiteY2" fmla="*/ 705338 h 762488"/>
                <a:gd name="connsiteX3" fmla="*/ 6506 w 404440"/>
                <a:gd name="connsiteY3" fmla="*/ 663005 h 762488"/>
                <a:gd name="connsiteX4" fmla="*/ 156 w 404440"/>
                <a:gd name="connsiteY4" fmla="*/ 624905 h 762488"/>
                <a:gd name="connsiteX5" fmla="*/ 8623 w 404440"/>
                <a:gd name="connsiteY5" fmla="*/ 574105 h 762488"/>
                <a:gd name="connsiteX6" fmla="*/ 27673 w 404440"/>
                <a:gd name="connsiteY6" fmla="*/ 548705 h 762488"/>
                <a:gd name="connsiteX7" fmla="*/ 53073 w 404440"/>
                <a:gd name="connsiteY7" fmla="*/ 531771 h 762488"/>
                <a:gd name="connsiteX8" fmla="*/ 63656 w 404440"/>
                <a:gd name="connsiteY8" fmla="*/ 523305 h 762488"/>
                <a:gd name="connsiteX9" fmla="*/ 89056 w 404440"/>
                <a:gd name="connsiteY9" fmla="*/ 512721 h 762488"/>
                <a:gd name="connsiteX10" fmla="*/ 114456 w 404440"/>
                <a:gd name="connsiteY10" fmla="*/ 508488 h 762488"/>
                <a:gd name="connsiteX11" fmla="*/ 188540 w 404440"/>
                <a:gd name="connsiteY11" fmla="*/ 512721 h 762488"/>
                <a:gd name="connsiteX12" fmla="*/ 194890 w 404440"/>
                <a:gd name="connsiteY12" fmla="*/ 516955 h 762488"/>
                <a:gd name="connsiteX13" fmla="*/ 203356 w 404440"/>
                <a:gd name="connsiteY13" fmla="*/ 529655 h 762488"/>
                <a:gd name="connsiteX14" fmla="*/ 205473 w 404440"/>
                <a:gd name="connsiteY14" fmla="*/ 548705 h 762488"/>
                <a:gd name="connsiteX15" fmla="*/ 190656 w 404440"/>
                <a:gd name="connsiteY15" fmla="*/ 597388 h 762488"/>
                <a:gd name="connsiteX16" fmla="*/ 173723 w 404440"/>
                <a:gd name="connsiteY16" fmla="*/ 603738 h 762488"/>
                <a:gd name="connsiteX17" fmla="*/ 105990 w 404440"/>
                <a:gd name="connsiteY17" fmla="*/ 601621 h 762488"/>
                <a:gd name="connsiteX18" fmla="*/ 89056 w 404440"/>
                <a:gd name="connsiteY18" fmla="*/ 593155 h 762488"/>
                <a:gd name="connsiteX19" fmla="*/ 74240 w 404440"/>
                <a:gd name="connsiteY19" fmla="*/ 578338 h 762488"/>
                <a:gd name="connsiteX20" fmla="*/ 59423 w 404440"/>
                <a:gd name="connsiteY20" fmla="*/ 555055 h 762488"/>
                <a:gd name="connsiteX21" fmla="*/ 46723 w 404440"/>
                <a:gd name="connsiteY21" fmla="*/ 525421 h 762488"/>
                <a:gd name="connsiteX22" fmla="*/ 42490 w 404440"/>
                <a:gd name="connsiteY22" fmla="*/ 480971 h 762488"/>
                <a:gd name="connsiteX23" fmla="*/ 46723 w 404440"/>
                <a:gd name="connsiteY23" fmla="*/ 449221 h 762488"/>
                <a:gd name="connsiteX24" fmla="*/ 59423 w 404440"/>
                <a:gd name="connsiteY24" fmla="*/ 419588 h 762488"/>
                <a:gd name="connsiteX25" fmla="*/ 72123 w 404440"/>
                <a:gd name="connsiteY25" fmla="*/ 400538 h 762488"/>
                <a:gd name="connsiteX26" fmla="*/ 95406 w 404440"/>
                <a:gd name="connsiteY26" fmla="*/ 377255 h 762488"/>
                <a:gd name="connsiteX27" fmla="*/ 163140 w 404440"/>
                <a:gd name="connsiteY27" fmla="*/ 347621 h 762488"/>
                <a:gd name="connsiteX28" fmla="*/ 245690 w 404440"/>
                <a:gd name="connsiteY28" fmla="*/ 337038 h 762488"/>
                <a:gd name="connsiteX29" fmla="*/ 264740 w 404440"/>
                <a:gd name="connsiteY29" fmla="*/ 332805 h 762488"/>
                <a:gd name="connsiteX30" fmla="*/ 264740 w 404440"/>
                <a:gd name="connsiteY30" fmla="*/ 385721 h 762488"/>
                <a:gd name="connsiteX31" fmla="*/ 228756 w 404440"/>
                <a:gd name="connsiteY31" fmla="*/ 392071 h 762488"/>
                <a:gd name="connsiteX32" fmla="*/ 171606 w 404440"/>
                <a:gd name="connsiteY32" fmla="*/ 370905 h 762488"/>
                <a:gd name="connsiteX33" fmla="*/ 154673 w 404440"/>
                <a:gd name="connsiteY33" fmla="*/ 345505 h 762488"/>
                <a:gd name="connsiteX34" fmla="*/ 148323 w 404440"/>
                <a:gd name="connsiteY34" fmla="*/ 320105 h 762488"/>
                <a:gd name="connsiteX35" fmla="*/ 156790 w 404440"/>
                <a:gd name="connsiteY35" fmla="*/ 241788 h 762488"/>
                <a:gd name="connsiteX36" fmla="*/ 184306 w 404440"/>
                <a:gd name="connsiteY36" fmla="*/ 212155 h 762488"/>
                <a:gd name="connsiteX37" fmla="*/ 264740 w 404440"/>
                <a:gd name="connsiteY37" fmla="*/ 178288 h 762488"/>
                <a:gd name="connsiteX38" fmla="*/ 309190 w 404440"/>
                <a:gd name="connsiteY38" fmla="*/ 171938 h 762488"/>
                <a:gd name="connsiteX39" fmla="*/ 340940 w 404440"/>
                <a:gd name="connsiteY39" fmla="*/ 165588 h 762488"/>
                <a:gd name="connsiteX40" fmla="*/ 364223 w 404440"/>
                <a:gd name="connsiteY40" fmla="*/ 171938 h 762488"/>
                <a:gd name="connsiteX41" fmla="*/ 370573 w 404440"/>
                <a:gd name="connsiteY41" fmla="*/ 214271 h 762488"/>
                <a:gd name="connsiteX42" fmla="*/ 330356 w 404440"/>
                <a:gd name="connsiteY42" fmla="*/ 224855 h 762488"/>
                <a:gd name="connsiteX43" fmla="*/ 300723 w 404440"/>
                <a:gd name="connsiteY43" fmla="*/ 218505 h 762488"/>
                <a:gd name="connsiteX44" fmla="*/ 277440 w 404440"/>
                <a:gd name="connsiteY44" fmla="*/ 165588 h 762488"/>
                <a:gd name="connsiteX45" fmla="*/ 281673 w 404440"/>
                <a:gd name="connsiteY45" fmla="*/ 87271 h 762488"/>
                <a:gd name="connsiteX46" fmla="*/ 309190 w 404440"/>
                <a:gd name="connsiteY46" fmla="*/ 53405 h 762488"/>
                <a:gd name="connsiteX47" fmla="*/ 359990 w 404440"/>
                <a:gd name="connsiteY47" fmla="*/ 13188 h 762488"/>
                <a:gd name="connsiteX48" fmla="*/ 374806 w 404440"/>
                <a:gd name="connsiteY48" fmla="*/ 4721 h 762488"/>
                <a:gd name="connsiteX49" fmla="*/ 381156 w 404440"/>
                <a:gd name="connsiteY49" fmla="*/ 488 h 762488"/>
                <a:gd name="connsiteX50" fmla="*/ 404440 w 404440"/>
                <a:gd name="connsiteY50" fmla="*/ 488 h 76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04440" h="762488">
                  <a:moveTo>
                    <a:pt x="91173" y="762488"/>
                  </a:moveTo>
                  <a:cubicBezTo>
                    <a:pt x="87645" y="761782"/>
                    <a:pt x="83506" y="762477"/>
                    <a:pt x="80590" y="760371"/>
                  </a:cubicBezTo>
                  <a:cubicBezTo>
                    <a:pt x="67359" y="750815"/>
                    <a:pt x="36344" y="718738"/>
                    <a:pt x="27673" y="705338"/>
                  </a:cubicBezTo>
                  <a:cubicBezTo>
                    <a:pt x="19102" y="692092"/>
                    <a:pt x="6506" y="663005"/>
                    <a:pt x="6506" y="663005"/>
                  </a:cubicBezTo>
                  <a:cubicBezTo>
                    <a:pt x="3631" y="651504"/>
                    <a:pt x="-899" y="636856"/>
                    <a:pt x="156" y="624905"/>
                  </a:cubicBezTo>
                  <a:cubicBezTo>
                    <a:pt x="1665" y="607805"/>
                    <a:pt x="4200" y="590692"/>
                    <a:pt x="8623" y="574105"/>
                  </a:cubicBezTo>
                  <a:cubicBezTo>
                    <a:pt x="9789" y="569734"/>
                    <a:pt x="25051" y="551327"/>
                    <a:pt x="27673" y="548705"/>
                  </a:cubicBezTo>
                  <a:cubicBezTo>
                    <a:pt x="37935" y="538442"/>
                    <a:pt x="40330" y="540266"/>
                    <a:pt x="53073" y="531771"/>
                  </a:cubicBezTo>
                  <a:cubicBezTo>
                    <a:pt x="56832" y="529265"/>
                    <a:pt x="59845" y="525730"/>
                    <a:pt x="63656" y="523305"/>
                  </a:cubicBezTo>
                  <a:cubicBezTo>
                    <a:pt x="69958" y="519295"/>
                    <a:pt x="81661" y="514364"/>
                    <a:pt x="89056" y="512721"/>
                  </a:cubicBezTo>
                  <a:cubicBezTo>
                    <a:pt x="97435" y="510859"/>
                    <a:pt x="105989" y="509899"/>
                    <a:pt x="114456" y="508488"/>
                  </a:cubicBezTo>
                  <a:cubicBezTo>
                    <a:pt x="139151" y="509899"/>
                    <a:pt x="163941" y="510132"/>
                    <a:pt x="188540" y="512721"/>
                  </a:cubicBezTo>
                  <a:cubicBezTo>
                    <a:pt x="191070" y="512987"/>
                    <a:pt x="193215" y="515040"/>
                    <a:pt x="194890" y="516955"/>
                  </a:cubicBezTo>
                  <a:cubicBezTo>
                    <a:pt x="198240" y="520784"/>
                    <a:pt x="200534" y="525422"/>
                    <a:pt x="203356" y="529655"/>
                  </a:cubicBezTo>
                  <a:cubicBezTo>
                    <a:pt x="204062" y="536005"/>
                    <a:pt x="205709" y="542320"/>
                    <a:pt x="205473" y="548705"/>
                  </a:cubicBezTo>
                  <a:cubicBezTo>
                    <a:pt x="204685" y="569981"/>
                    <a:pt x="208716" y="586275"/>
                    <a:pt x="190656" y="597388"/>
                  </a:cubicBezTo>
                  <a:cubicBezTo>
                    <a:pt x="185522" y="600547"/>
                    <a:pt x="179367" y="601621"/>
                    <a:pt x="173723" y="603738"/>
                  </a:cubicBezTo>
                  <a:cubicBezTo>
                    <a:pt x="151145" y="603032"/>
                    <a:pt x="128404" y="604423"/>
                    <a:pt x="105990" y="601621"/>
                  </a:cubicBezTo>
                  <a:cubicBezTo>
                    <a:pt x="99728" y="600838"/>
                    <a:pt x="89056" y="593155"/>
                    <a:pt x="89056" y="593155"/>
                  </a:cubicBezTo>
                  <a:cubicBezTo>
                    <a:pt x="84117" y="588216"/>
                    <a:pt x="78528" y="583851"/>
                    <a:pt x="74240" y="578338"/>
                  </a:cubicBezTo>
                  <a:cubicBezTo>
                    <a:pt x="68592" y="571076"/>
                    <a:pt x="63856" y="563115"/>
                    <a:pt x="59423" y="555055"/>
                  </a:cubicBezTo>
                  <a:cubicBezTo>
                    <a:pt x="55748" y="548374"/>
                    <a:pt x="50072" y="533795"/>
                    <a:pt x="46723" y="525421"/>
                  </a:cubicBezTo>
                  <a:cubicBezTo>
                    <a:pt x="45824" y="517331"/>
                    <a:pt x="42269" y="486936"/>
                    <a:pt x="42490" y="480971"/>
                  </a:cubicBezTo>
                  <a:cubicBezTo>
                    <a:pt x="42885" y="470301"/>
                    <a:pt x="43884" y="459514"/>
                    <a:pt x="46723" y="449221"/>
                  </a:cubicBezTo>
                  <a:cubicBezTo>
                    <a:pt x="49581" y="438861"/>
                    <a:pt x="54452" y="429116"/>
                    <a:pt x="59423" y="419588"/>
                  </a:cubicBezTo>
                  <a:cubicBezTo>
                    <a:pt x="62953" y="412822"/>
                    <a:pt x="67180" y="406353"/>
                    <a:pt x="72123" y="400538"/>
                  </a:cubicBezTo>
                  <a:cubicBezTo>
                    <a:pt x="79231" y="392175"/>
                    <a:pt x="86414" y="383549"/>
                    <a:pt x="95406" y="377255"/>
                  </a:cubicBezTo>
                  <a:cubicBezTo>
                    <a:pt x="114826" y="363661"/>
                    <a:pt x="139698" y="352914"/>
                    <a:pt x="163140" y="347621"/>
                  </a:cubicBezTo>
                  <a:cubicBezTo>
                    <a:pt x="192015" y="341101"/>
                    <a:pt x="216058" y="339860"/>
                    <a:pt x="245690" y="337038"/>
                  </a:cubicBezTo>
                  <a:cubicBezTo>
                    <a:pt x="252040" y="335627"/>
                    <a:pt x="258569" y="330748"/>
                    <a:pt x="264740" y="332805"/>
                  </a:cubicBezTo>
                  <a:cubicBezTo>
                    <a:pt x="290086" y="341253"/>
                    <a:pt x="271401" y="375473"/>
                    <a:pt x="264740" y="385721"/>
                  </a:cubicBezTo>
                  <a:cubicBezTo>
                    <a:pt x="261946" y="390020"/>
                    <a:pt x="229026" y="392044"/>
                    <a:pt x="228756" y="392071"/>
                  </a:cubicBezTo>
                  <a:cubicBezTo>
                    <a:pt x="210838" y="387592"/>
                    <a:pt x="185614" y="386781"/>
                    <a:pt x="171606" y="370905"/>
                  </a:cubicBezTo>
                  <a:cubicBezTo>
                    <a:pt x="164874" y="363275"/>
                    <a:pt x="160317" y="353972"/>
                    <a:pt x="154673" y="345505"/>
                  </a:cubicBezTo>
                  <a:cubicBezTo>
                    <a:pt x="152556" y="337038"/>
                    <a:pt x="148145" y="328830"/>
                    <a:pt x="148323" y="320105"/>
                  </a:cubicBezTo>
                  <a:cubicBezTo>
                    <a:pt x="148859" y="293853"/>
                    <a:pt x="148487" y="266698"/>
                    <a:pt x="156790" y="241788"/>
                  </a:cubicBezTo>
                  <a:cubicBezTo>
                    <a:pt x="161053" y="229000"/>
                    <a:pt x="173405" y="220083"/>
                    <a:pt x="184306" y="212155"/>
                  </a:cubicBezTo>
                  <a:cubicBezTo>
                    <a:pt x="200835" y="200134"/>
                    <a:pt x="243728" y="183137"/>
                    <a:pt x="264740" y="178288"/>
                  </a:cubicBezTo>
                  <a:cubicBezTo>
                    <a:pt x="279324" y="174923"/>
                    <a:pt x="294427" y="174399"/>
                    <a:pt x="309190" y="171938"/>
                  </a:cubicBezTo>
                  <a:cubicBezTo>
                    <a:pt x="319836" y="170164"/>
                    <a:pt x="330357" y="167705"/>
                    <a:pt x="340940" y="165588"/>
                  </a:cubicBezTo>
                  <a:cubicBezTo>
                    <a:pt x="348701" y="167705"/>
                    <a:pt x="358144" y="166669"/>
                    <a:pt x="364223" y="171938"/>
                  </a:cubicBezTo>
                  <a:cubicBezTo>
                    <a:pt x="372075" y="178743"/>
                    <a:pt x="376477" y="205087"/>
                    <a:pt x="370573" y="214271"/>
                  </a:cubicBezTo>
                  <a:cubicBezTo>
                    <a:pt x="363896" y="224657"/>
                    <a:pt x="338651" y="224101"/>
                    <a:pt x="330356" y="224855"/>
                  </a:cubicBezTo>
                  <a:cubicBezTo>
                    <a:pt x="320478" y="222738"/>
                    <a:pt x="309312" y="223822"/>
                    <a:pt x="300723" y="218505"/>
                  </a:cubicBezTo>
                  <a:cubicBezTo>
                    <a:pt x="285079" y="208821"/>
                    <a:pt x="281188" y="179645"/>
                    <a:pt x="277440" y="165588"/>
                  </a:cubicBezTo>
                  <a:cubicBezTo>
                    <a:pt x="275098" y="135149"/>
                    <a:pt x="272171" y="121057"/>
                    <a:pt x="281673" y="87271"/>
                  </a:cubicBezTo>
                  <a:cubicBezTo>
                    <a:pt x="282781" y="83331"/>
                    <a:pt x="306833" y="55458"/>
                    <a:pt x="309190" y="53405"/>
                  </a:cubicBezTo>
                  <a:cubicBezTo>
                    <a:pt x="325476" y="39220"/>
                    <a:pt x="341239" y="23904"/>
                    <a:pt x="359990" y="13188"/>
                  </a:cubicBezTo>
                  <a:cubicBezTo>
                    <a:pt x="364929" y="10366"/>
                    <a:pt x="369928" y="7648"/>
                    <a:pt x="374806" y="4721"/>
                  </a:cubicBezTo>
                  <a:cubicBezTo>
                    <a:pt x="376987" y="3412"/>
                    <a:pt x="378638" y="848"/>
                    <a:pt x="381156" y="488"/>
                  </a:cubicBezTo>
                  <a:cubicBezTo>
                    <a:pt x="388839" y="-610"/>
                    <a:pt x="396679" y="488"/>
                    <a:pt x="404440" y="48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A6AE32C-BCBA-96CE-7AC8-A1BF54B64151}"/>
                </a:ext>
              </a:extLst>
            </p:cNvPr>
            <p:cNvSpPr/>
            <p:nvPr/>
          </p:nvSpPr>
          <p:spPr>
            <a:xfrm rot="8587022">
              <a:off x="10566954" y="4094848"/>
              <a:ext cx="233888" cy="879030"/>
            </a:xfrm>
            <a:custGeom>
              <a:avLst/>
              <a:gdLst>
                <a:gd name="connsiteX0" fmla="*/ 91173 w 404440"/>
                <a:gd name="connsiteY0" fmla="*/ 762488 h 762488"/>
                <a:gd name="connsiteX1" fmla="*/ 80590 w 404440"/>
                <a:gd name="connsiteY1" fmla="*/ 760371 h 762488"/>
                <a:gd name="connsiteX2" fmla="*/ 27673 w 404440"/>
                <a:gd name="connsiteY2" fmla="*/ 705338 h 762488"/>
                <a:gd name="connsiteX3" fmla="*/ 6506 w 404440"/>
                <a:gd name="connsiteY3" fmla="*/ 663005 h 762488"/>
                <a:gd name="connsiteX4" fmla="*/ 156 w 404440"/>
                <a:gd name="connsiteY4" fmla="*/ 624905 h 762488"/>
                <a:gd name="connsiteX5" fmla="*/ 8623 w 404440"/>
                <a:gd name="connsiteY5" fmla="*/ 574105 h 762488"/>
                <a:gd name="connsiteX6" fmla="*/ 27673 w 404440"/>
                <a:gd name="connsiteY6" fmla="*/ 548705 h 762488"/>
                <a:gd name="connsiteX7" fmla="*/ 53073 w 404440"/>
                <a:gd name="connsiteY7" fmla="*/ 531771 h 762488"/>
                <a:gd name="connsiteX8" fmla="*/ 63656 w 404440"/>
                <a:gd name="connsiteY8" fmla="*/ 523305 h 762488"/>
                <a:gd name="connsiteX9" fmla="*/ 89056 w 404440"/>
                <a:gd name="connsiteY9" fmla="*/ 512721 h 762488"/>
                <a:gd name="connsiteX10" fmla="*/ 114456 w 404440"/>
                <a:gd name="connsiteY10" fmla="*/ 508488 h 762488"/>
                <a:gd name="connsiteX11" fmla="*/ 188540 w 404440"/>
                <a:gd name="connsiteY11" fmla="*/ 512721 h 762488"/>
                <a:gd name="connsiteX12" fmla="*/ 194890 w 404440"/>
                <a:gd name="connsiteY12" fmla="*/ 516955 h 762488"/>
                <a:gd name="connsiteX13" fmla="*/ 203356 w 404440"/>
                <a:gd name="connsiteY13" fmla="*/ 529655 h 762488"/>
                <a:gd name="connsiteX14" fmla="*/ 205473 w 404440"/>
                <a:gd name="connsiteY14" fmla="*/ 548705 h 762488"/>
                <a:gd name="connsiteX15" fmla="*/ 190656 w 404440"/>
                <a:gd name="connsiteY15" fmla="*/ 597388 h 762488"/>
                <a:gd name="connsiteX16" fmla="*/ 173723 w 404440"/>
                <a:gd name="connsiteY16" fmla="*/ 603738 h 762488"/>
                <a:gd name="connsiteX17" fmla="*/ 105990 w 404440"/>
                <a:gd name="connsiteY17" fmla="*/ 601621 h 762488"/>
                <a:gd name="connsiteX18" fmla="*/ 89056 w 404440"/>
                <a:gd name="connsiteY18" fmla="*/ 593155 h 762488"/>
                <a:gd name="connsiteX19" fmla="*/ 74240 w 404440"/>
                <a:gd name="connsiteY19" fmla="*/ 578338 h 762488"/>
                <a:gd name="connsiteX20" fmla="*/ 59423 w 404440"/>
                <a:gd name="connsiteY20" fmla="*/ 555055 h 762488"/>
                <a:gd name="connsiteX21" fmla="*/ 46723 w 404440"/>
                <a:gd name="connsiteY21" fmla="*/ 525421 h 762488"/>
                <a:gd name="connsiteX22" fmla="*/ 42490 w 404440"/>
                <a:gd name="connsiteY22" fmla="*/ 480971 h 762488"/>
                <a:gd name="connsiteX23" fmla="*/ 46723 w 404440"/>
                <a:gd name="connsiteY23" fmla="*/ 449221 h 762488"/>
                <a:gd name="connsiteX24" fmla="*/ 59423 w 404440"/>
                <a:gd name="connsiteY24" fmla="*/ 419588 h 762488"/>
                <a:gd name="connsiteX25" fmla="*/ 72123 w 404440"/>
                <a:gd name="connsiteY25" fmla="*/ 400538 h 762488"/>
                <a:gd name="connsiteX26" fmla="*/ 95406 w 404440"/>
                <a:gd name="connsiteY26" fmla="*/ 377255 h 762488"/>
                <a:gd name="connsiteX27" fmla="*/ 163140 w 404440"/>
                <a:gd name="connsiteY27" fmla="*/ 347621 h 762488"/>
                <a:gd name="connsiteX28" fmla="*/ 245690 w 404440"/>
                <a:gd name="connsiteY28" fmla="*/ 337038 h 762488"/>
                <a:gd name="connsiteX29" fmla="*/ 264740 w 404440"/>
                <a:gd name="connsiteY29" fmla="*/ 332805 h 762488"/>
                <a:gd name="connsiteX30" fmla="*/ 264740 w 404440"/>
                <a:gd name="connsiteY30" fmla="*/ 385721 h 762488"/>
                <a:gd name="connsiteX31" fmla="*/ 228756 w 404440"/>
                <a:gd name="connsiteY31" fmla="*/ 392071 h 762488"/>
                <a:gd name="connsiteX32" fmla="*/ 171606 w 404440"/>
                <a:gd name="connsiteY32" fmla="*/ 370905 h 762488"/>
                <a:gd name="connsiteX33" fmla="*/ 154673 w 404440"/>
                <a:gd name="connsiteY33" fmla="*/ 345505 h 762488"/>
                <a:gd name="connsiteX34" fmla="*/ 148323 w 404440"/>
                <a:gd name="connsiteY34" fmla="*/ 320105 h 762488"/>
                <a:gd name="connsiteX35" fmla="*/ 156790 w 404440"/>
                <a:gd name="connsiteY35" fmla="*/ 241788 h 762488"/>
                <a:gd name="connsiteX36" fmla="*/ 184306 w 404440"/>
                <a:gd name="connsiteY36" fmla="*/ 212155 h 762488"/>
                <a:gd name="connsiteX37" fmla="*/ 264740 w 404440"/>
                <a:gd name="connsiteY37" fmla="*/ 178288 h 762488"/>
                <a:gd name="connsiteX38" fmla="*/ 309190 w 404440"/>
                <a:gd name="connsiteY38" fmla="*/ 171938 h 762488"/>
                <a:gd name="connsiteX39" fmla="*/ 340940 w 404440"/>
                <a:gd name="connsiteY39" fmla="*/ 165588 h 762488"/>
                <a:gd name="connsiteX40" fmla="*/ 364223 w 404440"/>
                <a:gd name="connsiteY40" fmla="*/ 171938 h 762488"/>
                <a:gd name="connsiteX41" fmla="*/ 370573 w 404440"/>
                <a:gd name="connsiteY41" fmla="*/ 214271 h 762488"/>
                <a:gd name="connsiteX42" fmla="*/ 330356 w 404440"/>
                <a:gd name="connsiteY42" fmla="*/ 224855 h 762488"/>
                <a:gd name="connsiteX43" fmla="*/ 300723 w 404440"/>
                <a:gd name="connsiteY43" fmla="*/ 218505 h 762488"/>
                <a:gd name="connsiteX44" fmla="*/ 277440 w 404440"/>
                <a:gd name="connsiteY44" fmla="*/ 165588 h 762488"/>
                <a:gd name="connsiteX45" fmla="*/ 281673 w 404440"/>
                <a:gd name="connsiteY45" fmla="*/ 87271 h 762488"/>
                <a:gd name="connsiteX46" fmla="*/ 309190 w 404440"/>
                <a:gd name="connsiteY46" fmla="*/ 53405 h 762488"/>
                <a:gd name="connsiteX47" fmla="*/ 359990 w 404440"/>
                <a:gd name="connsiteY47" fmla="*/ 13188 h 762488"/>
                <a:gd name="connsiteX48" fmla="*/ 374806 w 404440"/>
                <a:gd name="connsiteY48" fmla="*/ 4721 h 762488"/>
                <a:gd name="connsiteX49" fmla="*/ 381156 w 404440"/>
                <a:gd name="connsiteY49" fmla="*/ 488 h 762488"/>
                <a:gd name="connsiteX50" fmla="*/ 404440 w 404440"/>
                <a:gd name="connsiteY50" fmla="*/ 488 h 76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04440" h="762488">
                  <a:moveTo>
                    <a:pt x="91173" y="762488"/>
                  </a:moveTo>
                  <a:cubicBezTo>
                    <a:pt x="87645" y="761782"/>
                    <a:pt x="83506" y="762477"/>
                    <a:pt x="80590" y="760371"/>
                  </a:cubicBezTo>
                  <a:cubicBezTo>
                    <a:pt x="67359" y="750815"/>
                    <a:pt x="36344" y="718738"/>
                    <a:pt x="27673" y="705338"/>
                  </a:cubicBezTo>
                  <a:cubicBezTo>
                    <a:pt x="19102" y="692092"/>
                    <a:pt x="6506" y="663005"/>
                    <a:pt x="6506" y="663005"/>
                  </a:cubicBezTo>
                  <a:cubicBezTo>
                    <a:pt x="3631" y="651504"/>
                    <a:pt x="-899" y="636856"/>
                    <a:pt x="156" y="624905"/>
                  </a:cubicBezTo>
                  <a:cubicBezTo>
                    <a:pt x="1665" y="607805"/>
                    <a:pt x="4200" y="590692"/>
                    <a:pt x="8623" y="574105"/>
                  </a:cubicBezTo>
                  <a:cubicBezTo>
                    <a:pt x="9789" y="569734"/>
                    <a:pt x="25051" y="551327"/>
                    <a:pt x="27673" y="548705"/>
                  </a:cubicBezTo>
                  <a:cubicBezTo>
                    <a:pt x="37935" y="538442"/>
                    <a:pt x="40330" y="540266"/>
                    <a:pt x="53073" y="531771"/>
                  </a:cubicBezTo>
                  <a:cubicBezTo>
                    <a:pt x="56832" y="529265"/>
                    <a:pt x="59845" y="525730"/>
                    <a:pt x="63656" y="523305"/>
                  </a:cubicBezTo>
                  <a:cubicBezTo>
                    <a:pt x="69958" y="519295"/>
                    <a:pt x="81661" y="514364"/>
                    <a:pt x="89056" y="512721"/>
                  </a:cubicBezTo>
                  <a:cubicBezTo>
                    <a:pt x="97435" y="510859"/>
                    <a:pt x="105989" y="509899"/>
                    <a:pt x="114456" y="508488"/>
                  </a:cubicBezTo>
                  <a:cubicBezTo>
                    <a:pt x="139151" y="509899"/>
                    <a:pt x="163941" y="510132"/>
                    <a:pt x="188540" y="512721"/>
                  </a:cubicBezTo>
                  <a:cubicBezTo>
                    <a:pt x="191070" y="512987"/>
                    <a:pt x="193215" y="515040"/>
                    <a:pt x="194890" y="516955"/>
                  </a:cubicBezTo>
                  <a:cubicBezTo>
                    <a:pt x="198240" y="520784"/>
                    <a:pt x="200534" y="525422"/>
                    <a:pt x="203356" y="529655"/>
                  </a:cubicBezTo>
                  <a:cubicBezTo>
                    <a:pt x="204062" y="536005"/>
                    <a:pt x="205709" y="542320"/>
                    <a:pt x="205473" y="548705"/>
                  </a:cubicBezTo>
                  <a:cubicBezTo>
                    <a:pt x="204685" y="569981"/>
                    <a:pt x="208716" y="586275"/>
                    <a:pt x="190656" y="597388"/>
                  </a:cubicBezTo>
                  <a:cubicBezTo>
                    <a:pt x="185522" y="600547"/>
                    <a:pt x="179367" y="601621"/>
                    <a:pt x="173723" y="603738"/>
                  </a:cubicBezTo>
                  <a:cubicBezTo>
                    <a:pt x="151145" y="603032"/>
                    <a:pt x="128404" y="604423"/>
                    <a:pt x="105990" y="601621"/>
                  </a:cubicBezTo>
                  <a:cubicBezTo>
                    <a:pt x="99728" y="600838"/>
                    <a:pt x="89056" y="593155"/>
                    <a:pt x="89056" y="593155"/>
                  </a:cubicBezTo>
                  <a:cubicBezTo>
                    <a:pt x="84117" y="588216"/>
                    <a:pt x="78528" y="583851"/>
                    <a:pt x="74240" y="578338"/>
                  </a:cubicBezTo>
                  <a:cubicBezTo>
                    <a:pt x="68592" y="571076"/>
                    <a:pt x="63856" y="563115"/>
                    <a:pt x="59423" y="555055"/>
                  </a:cubicBezTo>
                  <a:cubicBezTo>
                    <a:pt x="55748" y="548374"/>
                    <a:pt x="50072" y="533795"/>
                    <a:pt x="46723" y="525421"/>
                  </a:cubicBezTo>
                  <a:cubicBezTo>
                    <a:pt x="45824" y="517331"/>
                    <a:pt x="42269" y="486936"/>
                    <a:pt x="42490" y="480971"/>
                  </a:cubicBezTo>
                  <a:cubicBezTo>
                    <a:pt x="42885" y="470301"/>
                    <a:pt x="43884" y="459514"/>
                    <a:pt x="46723" y="449221"/>
                  </a:cubicBezTo>
                  <a:cubicBezTo>
                    <a:pt x="49581" y="438861"/>
                    <a:pt x="54452" y="429116"/>
                    <a:pt x="59423" y="419588"/>
                  </a:cubicBezTo>
                  <a:cubicBezTo>
                    <a:pt x="62953" y="412822"/>
                    <a:pt x="67180" y="406353"/>
                    <a:pt x="72123" y="400538"/>
                  </a:cubicBezTo>
                  <a:cubicBezTo>
                    <a:pt x="79231" y="392175"/>
                    <a:pt x="86414" y="383549"/>
                    <a:pt x="95406" y="377255"/>
                  </a:cubicBezTo>
                  <a:cubicBezTo>
                    <a:pt x="114826" y="363661"/>
                    <a:pt x="139698" y="352914"/>
                    <a:pt x="163140" y="347621"/>
                  </a:cubicBezTo>
                  <a:cubicBezTo>
                    <a:pt x="192015" y="341101"/>
                    <a:pt x="216058" y="339860"/>
                    <a:pt x="245690" y="337038"/>
                  </a:cubicBezTo>
                  <a:cubicBezTo>
                    <a:pt x="252040" y="335627"/>
                    <a:pt x="258569" y="330748"/>
                    <a:pt x="264740" y="332805"/>
                  </a:cubicBezTo>
                  <a:cubicBezTo>
                    <a:pt x="290086" y="341253"/>
                    <a:pt x="271401" y="375473"/>
                    <a:pt x="264740" y="385721"/>
                  </a:cubicBezTo>
                  <a:cubicBezTo>
                    <a:pt x="261946" y="390020"/>
                    <a:pt x="229026" y="392044"/>
                    <a:pt x="228756" y="392071"/>
                  </a:cubicBezTo>
                  <a:cubicBezTo>
                    <a:pt x="210838" y="387592"/>
                    <a:pt x="185614" y="386781"/>
                    <a:pt x="171606" y="370905"/>
                  </a:cubicBezTo>
                  <a:cubicBezTo>
                    <a:pt x="164874" y="363275"/>
                    <a:pt x="160317" y="353972"/>
                    <a:pt x="154673" y="345505"/>
                  </a:cubicBezTo>
                  <a:cubicBezTo>
                    <a:pt x="152556" y="337038"/>
                    <a:pt x="148145" y="328830"/>
                    <a:pt x="148323" y="320105"/>
                  </a:cubicBezTo>
                  <a:cubicBezTo>
                    <a:pt x="148859" y="293853"/>
                    <a:pt x="148487" y="266698"/>
                    <a:pt x="156790" y="241788"/>
                  </a:cubicBezTo>
                  <a:cubicBezTo>
                    <a:pt x="161053" y="229000"/>
                    <a:pt x="173405" y="220083"/>
                    <a:pt x="184306" y="212155"/>
                  </a:cubicBezTo>
                  <a:cubicBezTo>
                    <a:pt x="200835" y="200134"/>
                    <a:pt x="243728" y="183137"/>
                    <a:pt x="264740" y="178288"/>
                  </a:cubicBezTo>
                  <a:cubicBezTo>
                    <a:pt x="279324" y="174923"/>
                    <a:pt x="294427" y="174399"/>
                    <a:pt x="309190" y="171938"/>
                  </a:cubicBezTo>
                  <a:cubicBezTo>
                    <a:pt x="319836" y="170164"/>
                    <a:pt x="330357" y="167705"/>
                    <a:pt x="340940" y="165588"/>
                  </a:cubicBezTo>
                  <a:cubicBezTo>
                    <a:pt x="348701" y="167705"/>
                    <a:pt x="358144" y="166669"/>
                    <a:pt x="364223" y="171938"/>
                  </a:cubicBezTo>
                  <a:cubicBezTo>
                    <a:pt x="372075" y="178743"/>
                    <a:pt x="376477" y="205087"/>
                    <a:pt x="370573" y="214271"/>
                  </a:cubicBezTo>
                  <a:cubicBezTo>
                    <a:pt x="363896" y="224657"/>
                    <a:pt x="338651" y="224101"/>
                    <a:pt x="330356" y="224855"/>
                  </a:cubicBezTo>
                  <a:cubicBezTo>
                    <a:pt x="320478" y="222738"/>
                    <a:pt x="309312" y="223822"/>
                    <a:pt x="300723" y="218505"/>
                  </a:cubicBezTo>
                  <a:cubicBezTo>
                    <a:pt x="285079" y="208821"/>
                    <a:pt x="281188" y="179645"/>
                    <a:pt x="277440" y="165588"/>
                  </a:cubicBezTo>
                  <a:cubicBezTo>
                    <a:pt x="275098" y="135149"/>
                    <a:pt x="272171" y="121057"/>
                    <a:pt x="281673" y="87271"/>
                  </a:cubicBezTo>
                  <a:cubicBezTo>
                    <a:pt x="282781" y="83331"/>
                    <a:pt x="306833" y="55458"/>
                    <a:pt x="309190" y="53405"/>
                  </a:cubicBezTo>
                  <a:cubicBezTo>
                    <a:pt x="325476" y="39220"/>
                    <a:pt x="341239" y="23904"/>
                    <a:pt x="359990" y="13188"/>
                  </a:cubicBezTo>
                  <a:cubicBezTo>
                    <a:pt x="364929" y="10366"/>
                    <a:pt x="369928" y="7648"/>
                    <a:pt x="374806" y="4721"/>
                  </a:cubicBezTo>
                  <a:cubicBezTo>
                    <a:pt x="376987" y="3412"/>
                    <a:pt x="378638" y="848"/>
                    <a:pt x="381156" y="488"/>
                  </a:cubicBezTo>
                  <a:cubicBezTo>
                    <a:pt x="388839" y="-610"/>
                    <a:pt x="396679" y="488"/>
                    <a:pt x="404440" y="48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6C5C871-EC71-0A40-0CE7-D581444688C6}"/>
                </a:ext>
              </a:extLst>
            </p:cNvPr>
            <p:cNvSpPr/>
            <p:nvPr/>
          </p:nvSpPr>
          <p:spPr>
            <a:xfrm>
              <a:off x="10398565" y="4018061"/>
              <a:ext cx="213755" cy="21375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EACF972-3F32-1906-6A12-3FE656EEC9C4}"/>
                </a:ext>
              </a:extLst>
            </p:cNvPr>
            <p:cNvSpPr/>
            <p:nvPr/>
          </p:nvSpPr>
          <p:spPr>
            <a:xfrm>
              <a:off x="10400316" y="4856110"/>
              <a:ext cx="213755" cy="21375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63CF04C-5D4B-87CD-9132-7FBF5D9A3998}"/>
                </a:ext>
              </a:extLst>
            </p:cNvPr>
            <p:cNvSpPr/>
            <p:nvPr/>
          </p:nvSpPr>
          <p:spPr>
            <a:xfrm>
              <a:off x="10794306" y="4872991"/>
              <a:ext cx="213755" cy="21375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</a:t>
              </a:r>
            </a:p>
          </p:txBody>
        </p:sp>
        <p:sp>
          <p:nvSpPr>
            <p:cNvPr id="44" name="Arrow: Up 43">
              <a:extLst>
                <a:ext uri="{FF2B5EF4-FFF2-40B4-BE49-F238E27FC236}">
                  <a16:creationId xmlns:a16="http://schemas.microsoft.com/office/drawing/2014/main" id="{E4F89B12-A588-4FB6-B752-51A2BDBA2D29}"/>
                </a:ext>
              </a:extLst>
            </p:cNvPr>
            <p:cNvSpPr/>
            <p:nvPr/>
          </p:nvSpPr>
          <p:spPr>
            <a:xfrm>
              <a:off x="9770465" y="3316804"/>
              <a:ext cx="129140" cy="244162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Arrow: Up 44">
              <a:extLst>
                <a:ext uri="{FF2B5EF4-FFF2-40B4-BE49-F238E27FC236}">
                  <a16:creationId xmlns:a16="http://schemas.microsoft.com/office/drawing/2014/main" id="{58B57EB8-CE69-AFC5-EA84-FD6765E0256C}"/>
                </a:ext>
              </a:extLst>
            </p:cNvPr>
            <p:cNvSpPr/>
            <p:nvPr/>
          </p:nvSpPr>
          <p:spPr>
            <a:xfrm>
              <a:off x="9437274" y="3316804"/>
              <a:ext cx="129140" cy="244162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Arrow: Up 45">
              <a:extLst>
                <a:ext uri="{FF2B5EF4-FFF2-40B4-BE49-F238E27FC236}">
                  <a16:creationId xmlns:a16="http://schemas.microsoft.com/office/drawing/2014/main" id="{478788B0-201D-6041-6D4E-7362D6112FE6}"/>
                </a:ext>
              </a:extLst>
            </p:cNvPr>
            <p:cNvSpPr/>
            <p:nvPr/>
          </p:nvSpPr>
          <p:spPr>
            <a:xfrm>
              <a:off x="11224891" y="3338038"/>
              <a:ext cx="129140" cy="244162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Arrow: Up 46">
              <a:extLst>
                <a:ext uri="{FF2B5EF4-FFF2-40B4-BE49-F238E27FC236}">
                  <a16:creationId xmlns:a16="http://schemas.microsoft.com/office/drawing/2014/main" id="{C8B422D5-D2C2-AA3B-52E6-6039D23ADDBD}"/>
                </a:ext>
              </a:extLst>
            </p:cNvPr>
            <p:cNvSpPr/>
            <p:nvPr/>
          </p:nvSpPr>
          <p:spPr>
            <a:xfrm>
              <a:off x="11562821" y="3342104"/>
              <a:ext cx="129140" cy="244162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A2EA693-25DA-EA58-C720-E147E3DD1A16}"/>
                </a:ext>
              </a:extLst>
            </p:cNvPr>
            <p:cNvSpPr txBox="1"/>
            <p:nvPr/>
          </p:nvSpPr>
          <p:spPr>
            <a:xfrm>
              <a:off x="9211574" y="3490943"/>
              <a:ext cx="1670959" cy="586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highlight>
                    <a:srgbClr val="00FF00"/>
                  </a:highlight>
                </a:rPr>
                <a:t>B-Field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E935FD2-5EB4-EC53-58AE-D19728BA1561}"/>
                </a:ext>
              </a:extLst>
            </p:cNvPr>
            <p:cNvSpPr txBox="1"/>
            <p:nvPr/>
          </p:nvSpPr>
          <p:spPr>
            <a:xfrm>
              <a:off x="7144235" y="5083438"/>
              <a:ext cx="1370547" cy="537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</a:rPr>
                <a:t>Proton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5C03BBC-75A7-B2CC-E2CF-D4B4DE4ECD2F}"/>
                </a:ext>
              </a:extLst>
            </p:cNvPr>
            <p:cNvSpPr txBox="1"/>
            <p:nvPr/>
          </p:nvSpPr>
          <p:spPr>
            <a:xfrm>
              <a:off x="10349202" y="5343496"/>
              <a:ext cx="1317714" cy="537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</a:rPr>
                <a:t>Proton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B1A4E-66D9-FEB7-E845-08A92D531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03310"/>
            <a:ext cx="2743200" cy="365125"/>
          </a:xfrm>
        </p:spPr>
        <p:txBody>
          <a:bodyPr/>
          <a:lstStyle/>
          <a:p>
            <a:fld id="{534F4CA2-6F04-4B7E-979C-709CABD4093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166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8E7E2-5520-6337-5690-D75123969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63" y="357086"/>
            <a:ext cx="10515600" cy="1325563"/>
          </a:xfrm>
        </p:spPr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Recent Successful </a:t>
            </a:r>
            <a:r>
              <a:rPr lang="en-US" dirty="0" err="1">
                <a:ea typeface="Calibri Light"/>
                <a:cs typeface="Calibri Light"/>
              </a:rPr>
              <a:t>JLab</a:t>
            </a:r>
            <a:r>
              <a:rPr lang="en-US" dirty="0">
                <a:ea typeface="Calibri Light"/>
                <a:cs typeface="Calibri Light"/>
              </a:rPr>
              <a:t> Program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EA6A7-D70C-8882-34D7-1D3AFC371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187" y="1885001"/>
            <a:ext cx="6791696" cy="48239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ea typeface="Calibri"/>
                <a:cs typeface="Calibri"/>
              </a:rPr>
              <a:t>JLab</a:t>
            </a:r>
            <a:r>
              <a:rPr lang="en-US" dirty="0">
                <a:ea typeface="Calibri"/>
                <a:cs typeface="Calibri"/>
              </a:rPr>
              <a:t> has led a highly successful program to measure the spin structure functions (SSF) for both nucleons over a broad kinematic range</a:t>
            </a:r>
          </a:p>
          <a:p>
            <a:r>
              <a:rPr lang="en-US" dirty="0">
                <a:ea typeface="Calibri"/>
                <a:cs typeface="Calibri"/>
              </a:rPr>
              <a:t>Three different experiments published recent SSF results in Nature Physics</a:t>
            </a:r>
          </a:p>
          <a:p>
            <a:r>
              <a:rPr lang="en-US" dirty="0">
                <a:ea typeface="Calibri"/>
                <a:cs typeface="Calibri"/>
              </a:rPr>
              <a:t>2007 </a:t>
            </a:r>
            <a:r>
              <a:rPr lang="en-US" dirty="0" err="1">
                <a:ea typeface="Calibri"/>
                <a:cs typeface="Calibri"/>
              </a:rPr>
              <a:t>JLab</a:t>
            </a:r>
            <a:r>
              <a:rPr lang="en-US" dirty="0">
                <a:ea typeface="Calibri"/>
                <a:cs typeface="Calibri"/>
              </a:rPr>
              <a:t> Review: DOE Milestone to “measure g</a:t>
            </a:r>
            <a:r>
              <a:rPr lang="en-US" baseline="-25000" dirty="0">
                <a:ea typeface="Calibri"/>
                <a:cs typeface="Calibri"/>
              </a:rPr>
              <a:t>1</a:t>
            </a:r>
            <a:r>
              <a:rPr lang="en-US" dirty="0">
                <a:ea typeface="Calibri"/>
                <a:cs typeface="Calibri"/>
              </a:rPr>
              <a:t> and g</a:t>
            </a:r>
            <a:r>
              <a:rPr lang="en-US" baseline="-25000" dirty="0">
                <a:ea typeface="Calibri"/>
                <a:cs typeface="Calibri"/>
              </a:rPr>
              <a:t>2</a:t>
            </a:r>
            <a:r>
              <a:rPr lang="en-US" dirty="0">
                <a:ea typeface="Calibri"/>
                <a:cs typeface="Calibri"/>
              </a:rPr>
              <a:t> over an enlarged range of x and Q</a:t>
            </a:r>
            <a:r>
              <a:rPr lang="en-US" baseline="30000" dirty="0">
                <a:ea typeface="Calibri"/>
                <a:cs typeface="Calibri"/>
              </a:rPr>
              <a:t>2</a:t>
            </a:r>
            <a:r>
              <a:rPr lang="en-US" dirty="0">
                <a:ea typeface="Calibri"/>
                <a:cs typeface="Calibri"/>
              </a:rPr>
              <a:t>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451286-8CCF-E8DB-32D9-206EF5841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966" y="1027906"/>
            <a:ext cx="4132613" cy="26615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04DA0D-A7BF-5417-0E0B-41FFB0681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968" y="2855436"/>
            <a:ext cx="4751473" cy="2669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BA413F-5D1F-9C84-A7E5-A0E7175EB1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3484" y="4854216"/>
            <a:ext cx="4004439" cy="2668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18C1A-5DD7-0D47-95ED-478E84CD8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8566" y="76387"/>
            <a:ext cx="2743200" cy="365125"/>
          </a:xfrm>
        </p:spPr>
        <p:txBody>
          <a:bodyPr/>
          <a:lstStyle/>
          <a:p>
            <a:fld id="{534F4CA2-6F04-4B7E-979C-709CABD4093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431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CD5B75-E1D3-C3CA-8684-7DF704FEA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3227" y="3893207"/>
            <a:ext cx="3987453" cy="27714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EE4D36-61DB-47B2-7B2B-F2FECE6222A5}"/>
              </a:ext>
            </a:extLst>
          </p:cNvPr>
          <p:cNvSpPr txBox="1"/>
          <p:nvPr/>
        </p:nvSpPr>
        <p:spPr>
          <a:xfrm>
            <a:off x="526756" y="1551482"/>
            <a:ext cx="7441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g</a:t>
            </a:r>
            <a:r>
              <a:rPr lang="en-US" sz="5400" b="1" baseline="-25000" dirty="0"/>
              <a:t>1</a:t>
            </a:r>
            <a:endParaRPr lang="en-US" sz="5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B2DC4D-55B9-6E17-5FC1-FA4A8D7BFD40}"/>
              </a:ext>
            </a:extLst>
          </p:cNvPr>
          <p:cNvSpPr txBox="1"/>
          <p:nvPr/>
        </p:nvSpPr>
        <p:spPr>
          <a:xfrm>
            <a:off x="526756" y="4619469"/>
            <a:ext cx="7441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g</a:t>
            </a:r>
            <a:r>
              <a:rPr lang="en-US" sz="5400" b="1" baseline="-25000" dirty="0"/>
              <a:t>2</a:t>
            </a:r>
            <a:endParaRPr lang="en-US" sz="5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CCE694-98EA-8D99-6CE5-6CBFA3A13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7093" y="983211"/>
            <a:ext cx="3900076" cy="27714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548696-24CD-5112-8DE7-AF88512722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3919" y="3893206"/>
            <a:ext cx="3903803" cy="27714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522D4A-25E1-D3F7-CA01-B79EC56F74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3918" y="923330"/>
            <a:ext cx="3903803" cy="27714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4E8B13-F060-066C-813E-821419B57DF8}"/>
              </a:ext>
            </a:extLst>
          </p:cNvPr>
          <p:cNvSpPr txBox="1"/>
          <p:nvPr/>
        </p:nvSpPr>
        <p:spPr>
          <a:xfrm>
            <a:off x="3116549" y="383047"/>
            <a:ext cx="21411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Proton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7E9974-B4C5-0A60-11E0-67C1A9431364}"/>
              </a:ext>
            </a:extLst>
          </p:cNvPr>
          <p:cNvSpPr txBox="1"/>
          <p:nvPr/>
        </p:nvSpPr>
        <p:spPr>
          <a:xfrm>
            <a:off x="7953863" y="414806"/>
            <a:ext cx="25839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>
                    <a:lumMod val="65000"/>
                  </a:schemeClr>
                </a:solidFill>
              </a:rPr>
              <a:t>Neutron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F37CDD-06A2-C6C7-7CC6-186DBC3F8D7A}"/>
              </a:ext>
            </a:extLst>
          </p:cNvPr>
          <p:cNvSpPr txBox="1"/>
          <p:nvPr/>
        </p:nvSpPr>
        <p:spPr>
          <a:xfrm>
            <a:off x="4196953" y="-146193"/>
            <a:ext cx="47106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Existing Coverage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D4B545-9520-5549-3A15-75E545C5F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76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CD5B75-E1D3-C3CA-8684-7DF704FEA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3227" y="3893207"/>
            <a:ext cx="3987453" cy="27714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54ACF5-FA3A-5615-B4A4-A5671BADF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410635" y="-2890806"/>
            <a:ext cx="11348327" cy="112697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B2DC4D-55B9-6E17-5FC1-FA4A8D7BFD40}"/>
              </a:ext>
            </a:extLst>
          </p:cNvPr>
          <p:cNvSpPr txBox="1"/>
          <p:nvPr/>
        </p:nvSpPr>
        <p:spPr>
          <a:xfrm>
            <a:off x="526756" y="4619469"/>
            <a:ext cx="7441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g</a:t>
            </a:r>
            <a:r>
              <a:rPr lang="en-US" sz="5400" b="1" baseline="-25000" dirty="0"/>
              <a:t>2</a:t>
            </a:r>
            <a:endParaRPr lang="en-US" sz="5400" b="1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1A7A412-12F9-189F-EB42-1B307CF4305D}"/>
              </a:ext>
            </a:extLst>
          </p:cNvPr>
          <p:cNvSpPr/>
          <p:nvPr/>
        </p:nvSpPr>
        <p:spPr>
          <a:xfrm>
            <a:off x="3616960" y="4321388"/>
            <a:ext cx="1198880" cy="1957493"/>
          </a:xfrm>
          <a:prstGeom prst="roundRect">
            <a:avLst/>
          </a:prstGeom>
          <a:solidFill>
            <a:srgbClr val="FF0000">
              <a:alpha val="80000"/>
            </a:srgbClr>
          </a:solidFill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B5D1BD-E0ED-DB88-B021-04E5C9859174}"/>
              </a:ext>
            </a:extLst>
          </p:cNvPr>
          <p:cNvSpPr txBox="1"/>
          <p:nvPr/>
        </p:nvSpPr>
        <p:spPr>
          <a:xfrm>
            <a:off x="3656791" y="4896468"/>
            <a:ext cx="1119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This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Proposal</a:t>
            </a: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4E193E9A-2B98-6FAA-5540-FABE8C012595}"/>
              </a:ext>
            </a:extLst>
          </p:cNvPr>
          <p:cNvSpPr/>
          <p:nvPr/>
        </p:nvSpPr>
        <p:spPr>
          <a:xfrm rot="5400000">
            <a:off x="2497577" y="4609662"/>
            <a:ext cx="562131" cy="130414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A280E6-984D-8524-95B1-E7BE5833D72A}"/>
              </a:ext>
            </a:extLst>
          </p:cNvPr>
          <p:cNvSpPr txBox="1"/>
          <p:nvPr/>
        </p:nvSpPr>
        <p:spPr>
          <a:xfrm>
            <a:off x="4429759" y="228856"/>
            <a:ext cx="74032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/>
              <a:t>“Low Hanging Fruit”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DEBF02-B630-C110-3A22-6A1B7F90661E}"/>
              </a:ext>
            </a:extLst>
          </p:cNvPr>
          <p:cNvSpPr txBox="1"/>
          <p:nvPr/>
        </p:nvSpPr>
        <p:spPr>
          <a:xfrm>
            <a:off x="4036905" y="1259438"/>
            <a:ext cx="74032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en-US" sz="2400" b="1" u="sng" dirty="0"/>
              <a:t>Much higher rates </a:t>
            </a:r>
            <a:r>
              <a:rPr lang="en-US" sz="2400" dirty="0"/>
              <a:t>than the higher </a:t>
            </a:r>
            <a:r>
              <a:rPr lang="en-US" sz="2400" i="0" dirty="0">
                <a:effectLst/>
                <a:highlight>
                  <a:srgbClr val="FFFFFF"/>
                </a:highlight>
              </a:rPr>
              <a:t>Q</a:t>
            </a:r>
            <a:r>
              <a:rPr lang="en-US" sz="2400" i="0" baseline="30000" dirty="0">
                <a:effectLst/>
                <a:highlight>
                  <a:srgbClr val="FFFFFF"/>
                </a:highlight>
              </a:rPr>
              <a:t>2 </a:t>
            </a:r>
            <a:r>
              <a:rPr lang="en-US" sz="2400" i="0" dirty="0">
                <a:effectLst/>
                <a:highlight>
                  <a:srgbClr val="FFFFFF"/>
                </a:highlight>
              </a:rPr>
              <a:t>experiments</a:t>
            </a:r>
          </a:p>
          <a:p>
            <a:pPr marL="285750" indent="-285750">
              <a:buBlip>
                <a:blip r:embed="rId4"/>
              </a:buBlip>
            </a:pPr>
            <a:r>
              <a:rPr lang="en-US" sz="2400" b="1" u="sng" dirty="0">
                <a:highlight>
                  <a:srgbClr val="FFFFFF"/>
                </a:highlight>
              </a:rPr>
              <a:t>No need for a septum magnet </a:t>
            </a:r>
            <a:r>
              <a:rPr lang="en-US" sz="2400" dirty="0">
                <a:highlight>
                  <a:srgbClr val="FFFFFF"/>
                </a:highlight>
              </a:rPr>
              <a:t>as was used in the low </a:t>
            </a:r>
            <a:r>
              <a:rPr lang="en-US" sz="2400" i="0" dirty="0">
                <a:effectLst/>
                <a:highlight>
                  <a:srgbClr val="FFFFFF"/>
                </a:highlight>
              </a:rPr>
              <a:t>Q</a:t>
            </a:r>
            <a:r>
              <a:rPr lang="en-US" sz="2400" i="0" baseline="30000" dirty="0">
                <a:effectLst/>
                <a:highlight>
                  <a:srgbClr val="FFFFFF"/>
                </a:highlight>
              </a:rPr>
              <a:t>2 </a:t>
            </a:r>
            <a:r>
              <a:rPr lang="en-US" sz="2400" i="0" dirty="0">
                <a:effectLst/>
                <a:highlight>
                  <a:srgbClr val="FFFFFF"/>
                </a:highlight>
              </a:rPr>
              <a:t>g2p experiment in Hall A</a:t>
            </a:r>
          </a:p>
          <a:p>
            <a:pPr marL="285750" indent="-285750">
              <a:buBlip>
                <a:blip r:embed="rId4"/>
              </a:buBlip>
            </a:pPr>
            <a:r>
              <a:rPr lang="en-US" sz="2400" b="1" i="0" u="sng" dirty="0">
                <a:effectLst/>
                <a:highlight>
                  <a:srgbClr val="FFFFFF"/>
                </a:highlight>
              </a:rPr>
              <a:t>Smaller out-of-plane angle</a:t>
            </a:r>
            <a:r>
              <a:rPr lang="en-US" sz="2400" i="0" dirty="0">
                <a:effectLst/>
                <a:highlight>
                  <a:srgbClr val="FFFFFF"/>
                </a:highlight>
              </a:rPr>
              <a:t> than the low Q</a:t>
            </a:r>
            <a:r>
              <a:rPr lang="en-US" sz="2400" i="0" baseline="30000" dirty="0">
                <a:effectLst/>
                <a:highlight>
                  <a:srgbClr val="FFFFFF"/>
                </a:highlight>
              </a:rPr>
              <a:t>2 </a:t>
            </a:r>
            <a:r>
              <a:rPr lang="en-US" sz="2400" i="0" dirty="0">
                <a:effectLst/>
                <a:highlight>
                  <a:srgbClr val="FFFFFF"/>
                </a:highlight>
              </a:rPr>
              <a:t>data</a:t>
            </a:r>
            <a:endParaRPr lang="en-US" sz="2400" b="1" i="0" u="sng" dirty="0">
              <a:effectLst/>
              <a:highlight>
                <a:srgbClr val="FFFFFF"/>
              </a:highligh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3B3D0F-2593-A2D6-0A1B-F051A9E17E69}"/>
              </a:ext>
            </a:extLst>
          </p:cNvPr>
          <p:cNvSpPr txBox="1"/>
          <p:nvPr/>
        </p:nvSpPr>
        <p:spPr>
          <a:xfrm>
            <a:off x="5892786" y="3429000"/>
            <a:ext cx="647530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Ripe with scientific motivation:</a:t>
            </a:r>
          </a:p>
          <a:p>
            <a:pPr marL="285750" indent="-285750">
              <a:buBlip>
                <a:blip r:embed="rId4"/>
              </a:buBlip>
            </a:pPr>
            <a:r>
              <a:rPr lang="en-US" sz="2000" b="1" u="sng" dirty="0"/>
              <a:t>Necessary Benchmark for Lattice </a:t>
            </a:r>
            <a:r>
              <a:rPr lang="en-US" sz="2000" b="1" i="0" u="sng" dirty="0">
                <a:effectLst/>
                <a:highlight>
                  <a:srgbClr val="FFFFFF"/>
                </a:highlight>
              </a:rPr>
              <a:t>QCD</a:t>
            </a:r>
          </a:p>
          <a:p>
            <a:pPr marL="285750" indent="-285750">
              <a:buBlip>
                <a:blip r:embed="rId4"/>
              </a:buBlip>
            </a:pPr>
            <a:endParaRPr lang="en-US" sz="2000" b="1" u="sng" dirty="0">
              <a:highlight>
                <a:srgbClr val="FFFFFF"/>
              </a:highlight>
            </a:endParaRPr>
          </a:p>
          <a:p>
            <a:pPr marL="285750" indent="-285750">
              <a:buBlip>
                <a:blip r:embed="rId4"/>
              </a:buBlip>
            </a:pPr>
            <a:r>
              <a:rPr lang="en-US" sz="2000" b="1" u="sng" dirty="0"/>
              <a:t>Uni</a:t>
            </a:r>
            <a:r>
              <a:rPr lang="en-US" sz="2000" b="1" i="0" u="sng" dirty="0">
                <a:solidFill>
                  <a:srgbClr val="202124"/>
                </a:solidFill>
                <a:effectLst/>
                <a:highlight>
                  <a:srgbClr val="FFFFFF"/>
                </a:highlight>
              </a:rPr>
              <a:t>que Sensitivity to Twist-3 Effects</a:t>
            </a:r>
          </a:p>
          <a:p>
            <a:endParaRPr lang="en-US" sz="2000" b="1" i="0" u="sng" dirty="0">
              <a:solidFill>
                <a:srgbClr val="202124"/>
              </a:solidFill>
              <a:effectLst/>
              <a:highlight>
                <a:srgbClr val="FFFFFF"/>
              </a:highlight>
            </a:endParaRPr>
          </a:p>
          <a:p>
            <a:pPr marL="285750" indent="-285750">
              <a:buBlip>
                <a:blip r:embed="rId4"/>
              </a:buBlip>
            </a:pPr>
            <a:r>
              <a:rPr lang="en-US" sz="2000" b="1" u="sng" dirty="0">
                <a:solidFill>
                  <a:srgbClr val="202124"/>
                </a:solidFill>
                <a:highlight>
                  <a:srgbClr val="FFFFFF"/>
                </a:highlight>
              </a:rPr>
              <a:t>Significant contribution to Theoretical Hydrogen Hyperfine Splitting Uncertainty</a:t>
            </a:r>
          </a:p>
          <a:p>
            <a:pPr marL="285750" indent="-285750">
              <a:buBlip>
                <a:blip r:embed="rId4"/>
              </a:buBlip>
            </a:pPr>
            <a:endParaRPr lang="en-US" sz="2000" b="1" u="sng" dirty="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285750" indent="-285750">
              <a:buBlip>
                <a:blip r:embed="rId4"/>
              </a:buBlip>
            </a:pPr>
            <a:r>
              <a:rPr lang="en-US" sz="2000" b="1" u="sng" dirty="0">
                <a:solidFill>
                  <a:srgbClr val="202124"/>
                </a:solidFill>
                <a:highlight>
                  <a:srgbClr val="FFFFFF"/>
                </a:highlight>
              </a:rPr>
              <a:t>Study sum rules and transition from perturbative </a:t>
            </a:r>
            <a:r>
              <a:rPr lang="en-US" sz="2000" b="1" i="0" u="sng" dirty="0">
                <a:effectLst/>
                <a:highlight>
                  <a:srgbClr val="FFFFFF"/>
                </a:highlight>
              </a:rPr>
              <a:t>QCD to effective theories</a:t>
            </a:r>
          </a:p>
          <a:p>
            <a:pPr marL="285750" indent="-285750">
              <a:buBlip>
                <a:blip r:embed="rId4"/>
              </a:buBlip>
            </a:pPr>
            <a:endParaRPr lang="en-US" sz="2400" b="1" u="sng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06856D-A6AF-8371-B73E-2DE81C5B8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2430" y="6482141"/>
            <a:ext cx="2743200" cy="365125"/>
          </a:xfrm>
        </p:spPr>
        <p:txBody>
          <a:bodyPr/>
          <a:lstStyle/>
          <a:p>
            <a:fld id="{534F4CA2-6F04-4B7E-979C-709CABD4093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30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10FB57-DF35-7A57-E6A7-63A53C66A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5860"/>
            <a:ext cx="6590805" cy="50370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532E50D-9F76-A091-F9F1-EA50934214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ea typeface="Calibri Light"/>
                    <a:cs typeface="Calibri Light"/>
                  </a:rPr>
                  <a:t>“Color Polarizability”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baseline="-25000" dirty="0">
                    <a:ea typeface="Calibri Light"/>
                    <a:cs typeface="Calibri Light"/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532E50D-9F76-A091-F9F1-EA50934214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803CD-4436-16EC-A71E-12EBA430E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8029" y="3108306"/>
            <a:ext cx="5157801" cy="322498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>
                <a:cs typeface="Calibri"/>
              </a:rPr>
              <a:t>At high Q</a:t>
            </a:r>
            <a:r>
              <a:rPr lang="en-US" baseline="30000" dirty="0">
                <a:cs typeface="Calibri"/>
              </a:rPr>
              <a:t>2</a:t>
            </a:r>
            <a:r>
              <a:rPr lang="en-US" dirty="0">
                <a:cs typeface="Calibri"/>
              </a:rPr>
              <a:t>, identified as a color polarizability or “color Lorentz force”</a:t>
            </a:r>
          </a:p>
          <a:p>
            <a:r>
              <a:rPr lang="en-US" dirty="0">
                <a:cs typeface="Calibri"/>
              </a:rPr>
              <a:t>Interesting negative result from SANE motivates further study at high Q</a:t>
            </a:r>
            <a:r>
              <a:rPr lang="en-US" baseline="30000" dirty="0">
                <a:cs typeface="Calibri"/>
              </a:rPr>
              <a:t>2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Maxima and zero crossing of d</a:t>
            </a:r>
            <a:r>
              <a:rPr lang="en-US" baseline="-25000" dirty="0">
                <a:cs typeface="Calibri"/>
              </a:rPr>
              <a:t>2</a:t>
            </a:r>
            <a:r>
              <a:rPr lang="en-US" dirty="0">
                <a:cs typeface="Calibri"/>
              </a:rPr>
              <a:t> are in the unmeasured region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Upcoming lattice predictions in this region need an experimental benchmark!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0CC6E2B-014C-2E1B-9FA2-580B6C5E4A88}"/>
              </a:ext>
            </a:extLst>
          </p:cNvPr>
          <p:cNvSpPr/>
          <p:nvPr/>
        </p:nvSpPr>
        <p:spPr>
          <a:xfrm>
            <a:off x="6650182" y="2123732"/>
            <a:ext cx="4789411" cy="8276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DED8EC-9273-EC94-A23C-CC58DCC42147}"/>
                  </a:ext>
                </a:extLst>
              </p:cNvPr>
              <p:cNvSpPr txBox="1"/>
              <p:nvPr/>
            </p:nvSpPr>
            <p:spPr>
              <a:xfrm>
                <a:off x="6668030" y="2207679"/>
                <a:ext cx="4771563" cy="6653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 </m:t>
                      </m:r>
                      <m:nary>
                        <m:naryPr>
                          <m:ctrlPr>
                            <a:rPr lang="is-I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𝟎</m:t>
                          </m:r>
                        </m:sub>
                        <m:sup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𝒕𝒉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000" b="1" i="1">
                                  <a:latin typeface="Cambria Math" charset="0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 charset="0"/>
                                </a:rPr>
                                <m:t>𝒙</m:t>
                              </m:r>
                              <m:r>
                                <a:rPr lang="en-US" sz="2000" b="1" i="1">
                                  <a:latin typeface="Cambria Math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sz="2000" b="1" i="1">
                                      <a:latin typeface="Cambria Math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𝒙</m:t>
                              </m:r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DED8EC-9273-EC94-A23C-CC58DCC42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030" y="2207679"/>
                <a:ext cx="4771563" cy="6653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67866-34A6-9408-3060-F141DF6E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7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C6B87B-F7CF-993A-DDD5-1B63BFAAF10E}"/>
              </a:ext>
            </a:extLst>
          </p:cNvPr>
          <p:cNvSpPr/>
          <p:nvPr/>
        </p:nvSpPr>
        <p:spPr>
          <a:xfrm>
            <a:off x="6650182" y="2123732"/>
            <a:ext cx="4789411" cy="8276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B1F663-A9E0-00ED-DFE9-0DF3ADEE0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Hyperfine Contribution</a:t>
            </a:r>
            <a:endParaRPr lang="en-US" dirty="0"/>
          </a:p>
        </p:txBody>
      </p:sp>
      <p:pic>
        <p:nvPicPr>
          <p:cNvPr id="8" name="Content Placeholder 7" descr="A graph with a red line&#10;&#10;Description automatically generated">
            <a:extLst>
              <a:ext uri="{FF2B5EF4-FFF2-40B4-BE49-F238E27FC236}">
                <a16:creationId xmlns:a16="http://schemas.microsoft.com/office/drawing/2014/main" id="{D667C7ED-23B7-9594-71DB-F4905007EE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16" y="1690688"/>
            <a:ext cx="5922694" cy="444202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68596C-167E-1CB8-0A45-8454C1C515FB}"/>
                  </a:ext>
                </a:extLst>
              </p:cNvPr>
              <p:cNvSpPr txBox="1"/>
              <p:nvPr/>
            </p:nvSpPr>
            <p:spPr>
              <a:xfrm>
                <a:off x="5923808" y="2215950"/>
                <a:ext cx="6379744" cy="643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  <m:sub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600" b="1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1" i="0">
                          <a:latin typeface="Cambria Math" panose="02040503050406030204" pitchFamily="18" charset="0"/>
                        </a:rPr>
                        <m:t>𝟐𝟒</m:t>
                      </m:r>
                      <m:sSubSup>
                        <m:sSubSupPr>
                          <m:ctrlPr>
                            <a:rPr lang="en-US" sz="16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  <m:sup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nary>
                        <m:naryPr>
                          <m:limLoc m:val="subSup"/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sSup>
                                <m:sSupPr>
                                  <m:ctrlPr>
                                    <a:rPr lang="en-US" sz="16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sz="16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6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sz="1600" b="1" i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nary>
                        <m:naryPr>
                          <m:limLoc m:val="subSup"/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𝒕𝒉</m:t>
                              </m:r>
                            </m:sub>
                          </m:sSub>
                        </m:sup>
                        <m:e>
                          <m:acc>
                            <m:accPr>
                              <m:chr m:val="̃"/>
                              <m:ctrlPr>
                                <a:rPr lang="en-US" sz="1600" b="1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acc>
                          <m:d>
                            <m:dPr>
                              <m:sepChr m:val=","/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16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𝐠</m:t>
                              </m:r>
                            </m:e>
                            <m:sub>
                              <m:r>
                                <a:rPr lang="en-US" sz="16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d>
                            <m:dPr>
                              <m:sepChr m:val=","/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𝐐</m:t>
                                  </m:r>
                                </m:e>
                                <m:sup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68596C-167E-1CB8-0A45-8454C1C515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808" y="2215950"/>
                <a:ext cx="6379744" cy="6432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3C30213-DB2B-4D0C-B7D4-C93A2CD4C62C}"/>
              </a:ext>
            </a:extLst>
          </p:cNvPr>
          <p:cNvSpPr txBox="1"/>
          <p:nvPr/>
        </p:nvSpPr>
        <p:spPr>
          <a:xfrm>
            <a:off x="6419210" y="3260248"/>
            <a:ext cx="56827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leading error in theoretical calculations of the hydrogen HFS comes from these spin-structure function dependent integrals!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subject of an ongoing tension between theory and experiment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transition region accounts for ~30% of the integral!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6E892A-1927-CAC1-C224-3A1F1DD8C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BDDF52-A92A-D18D-E26D-E8F5BBD11799}"/>
                  </a:ext>
                </a:extLst>
              </p:cNvPr>
              <p:cNvSpPr txBox="1"/>
              <p:nvPr/>
            </p:nvSpPr>
            <p:spPr>
              <a:xfrm>
                <a:off x="1643333" y="1690688"/>
                <a:ext cx="8285780" cy="495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Running Integral from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Sup>
                          <m:sSub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𝒎𝒊𝒏</m:t>
                            </m:r>
                          </m:sub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BDDF52-A92A-D18D-E26D-E8F5BBD11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333" y="1690688"/>
                <a:ext cx="8285780" cy="495713"/>
              </a:xfrm>
              <a:prstGeom prst="rect">
                <a:avLst/>
              </a:prstGeom>
              <a:blipFill>
                <a:blip r:embed="rId4"/>
                <a:stretch>
                  <a:fillRect l="-662" t="-102439" b="-148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B68B54-D1BA-323E-623B-BA9F4EBD0CAB}"/>
                  </a:ext>
                </a:extLst>
              </p:cNvPr>
              <p:cNvSpPr txBox="1"/>
              <p:nvPr/>
            </p:nvSpPr>
            <p:spPr>
              <a:xfrm>
                <a:off x="2727532" y="5856791"/>
                <a:ext cx="3922650" cy="4883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𝒎𝒊𝒏</m:t>
                        </m:r>
                      </m:sub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2400" b="1" dirty="0"/>
                  <a:t> (GeV</a:t>
                </a:r>
                <a:r>
                  <a:rPr lang="en-US" sz="2400" b="1" baseline="30000" dirty="0"/>
                  <a:t>2</a:t>
                </a:r>
                <a:r>
                  <a:rPr lang="en-US" sz="2400" b="1" dirty="0"/>
                  <a:t>)</a:t>
                </a:r>
                <a:endParaRPr lang="en-US" sz="2400" b="1" baseline="300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B68B54-D1BA-323E-623B-BA9F4EBD0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532" y="5856791"/>
                <a:ext cx="3922650" cy="488339"/>
              </a:xfrm>
              <a:prstGeom prst="rect">
                <a:avLst/>
              </a:prstGeom>
              <a:blipFill>
                <a:blip r:embed="rId5"/>
                <a:stretch>
                  <a:fillRect t="-3750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0EDFA87-CE70-67DA-EACC-5C216A0A29D8}"/>
              </a:ext>
            </a:extLst>
          </p:cNvPr>
          <p:cNvSpPr txBox="1"/>
          <p:nvPr/>
        </p:nvSpPr>
        <p:spPr>
          <a:xfrm rot="16200000">
            <a:off x="-625503" y="3703611"/>
            <a:ext cx="24657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Running Integral</a:t>
            </a:r>
          </a:p>
        </p:txBody>
      </p:sp>
    </p:spTree>
    <p:extLst>
      <p:ext uri="{BB962C8B-B14F-4D97-AF65-F5344CB8AC3E}">
        <p14:creationId xmlns:p14="http://schemas.microsoft.com/office/powerpoint/2010/main" val="1600355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9433</TotalTime>
  <Words>2271</Words>
  <Application>Microsoft Office PowerPoint</Application>
  <PresentationFormat>Widescreen</PresentationFormat>
  <Paragraphs>634</Paragraphs>
  <Slides>36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Aptos</vt:lpstr>
      <vt:lpstr>Aptos Display</vt:lpstr>
      <vt:lpstr>Arial</vt:lpstr>
      <vt:lpstr>Calibri</vt:lpstr>
      <vt:lpstr>Calibri Light</vt:lpstr>
      <vt:lpstr>Cambria Math</vt:lpstr>
      <vt:lpstr>Roboto</vt:lpstr>
      <vt:lpstr>Source Sans Pro</vt:lpstr>
      <vt:lpstr>Wingdings</vt:lpstr>
      <vt:lpstr>Office Theme</vt:lpstr>
      <vt:lpstr>Exploring the Transition Region of QCD with the Proton’s g2 Structure Function</vt:lpstr>
      <vt:lpstr>PowerPoint Presentation</vt:lpstr>
      <vt:lpstr>How to study QCD and higher twist in the transition region? </vt:lpstr>
      <vt:lpstr>g2 Structure Function enables direct tests of QCD and higher twist</vt:lpstr>
      <vt:lpstr>Recent Successful JLab Program</vt:lpstr>
      <vt:lpstr>PowerPoint Presentation</vt:lpstr>
      <vt:lpstr>PowerPoint Presentation</vt:lpstr>
      <vt:lpstr>“Color Polarizability” (d_2 ) ̅ </vt:lpstr>
      <vt:lpstr>Hyperfine Contribution</vt:lpstr>
      <vt:lpstr>Γ2 Moment &amp; Burkhardt-Cottingham (BC) Sum rule</vt:lpstr>
      <vt:lpstr>Proposed Experiment</vt:lpstr>
      <vt:lpstr>Collaboration</vt:lpstr>
      <vt:lpstr>Experimental Setup</vt:lpstr>
      <vt:lpstr>Polarized Target</vt:lpstr>
      <vt:lpstr>Chicane Magnet</vt:lpstr>
      <vt:lpstr>g2 Extraction Method</vt:lpstr>
      <vt:lpstr>Beam Time Required</vt:lpstr>
      <vt:lpstr>Projected Systematics</vt:lpstr>
      <vt:lpstr>Projected g2 Uncertainties</vt:lpstr>
      <vt:lpstr>(g_2 ) ̅ (Twist 3 Extraction)</vt:lpstr>
      <vt:lpstr>Projected (d_2 ) ̅ Uncertainties</vt:lpstr>
      <vt:lpstr>Projected Γ_2 Uncertainties</vt:lpstr>
      <vt:lpstr>Projected Δ_2 Uncertainties</vt:lpstr>
      <vt:lpstr>PowerPoint Presentation</vt:lpstr>
      <vt:lpstr>PowerPoint Presentation</vt:lpstr>
      <vt:lpstr>What do the theorists have to say…?</vt:lpstr>
      <vt:lpstr>Summary</vt:lpstr>
      <vt:lpstr>Backup Slides</vt:lpstr>
      <vt:lpstr>Rates Table</vt:lpstr>
      <vt:lpstr>Overhead</vt:lpstr>
      <vt:lpstr>Burkhardt-Cottingham Sum Rule</vt:lpstr>
      <vt:lpstr>Reliability of the Chicane</vt:lpstr>
      <vt:lpstr>Target Mass Corrections</vt:lpstr>
      <vt:lpstr>Sensitivity to 〖Δσ〗_∥</vt:lpstr>
      <vt:lpstr>Multiple Scattering</vt:lpstr>
      <vt:lpstr>Hyperfine Details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Transition Region of QCD with the Proton’s g2 Structure Function</dc:title>
  <dc:creator>David Ruth</dc:creator>
  <cp:lastModifiedBy>David Ruth</cp:lastModifiedBy>
  <cp:revision>78</cp:revision>
  <dcterms:created xsi:type="dcterms:W3CDTF">2024-05-21T16:59:18Z</dcterms:created>
  <dcterms:modified xsi:type="dcterms:W3CDTF">2024-07-08T04:39:34Z</dcterms:modified>
</cp:coreProperties>
</file>