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282" r:id="rId5"/>
    <p:sldId id="594" r:id="rId6"/>
    <p:sldId id="597" r:id="rId7"/>
    <p:sldId id="595" r:id="rId8"/>
    <p:sldId id="347" r:id="rId9"/>
    <p:sldId id="596" r:id="rId10"/>
    <p:sldId id="356" r:id="rId11"/>
    <p:sldId id="588" r:id="rId12"/>
    <p:sldId id="589" r:id="rId13"/>
    <p:sldId id="590" r:id="rId14"/>
    <p:sldId id="592" r:id="rId15"/>
    <p:sldId id="59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iy Ushakov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  <a:srgbClr val="0000CC"/>
    <a:srgbClr val="2E9256"/>
    <a:srgbClr val="B44B1C"/>
    <a:srgbClr val="9A5A26"/>
    <a:srgbClr val="F4E7E7"/>
    <a:srgbClr val="CCECFF"/>
    <a:srgbClr val="CCFF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64"/>
    <p:restoredTop sz="94724"/>
  </p:normalViewPr>
  <p:slideViewPr>
    <p:cSldViewPr snapToGrid="0">
      <p:cViewPr varScale="1">
        <p:scale>
          <a:sx n="98" d="100"/>
          <a:sy n="98" d="100"/>
        </p:scale>
        <p:origin x="200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7/7/24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Sunday, July 7, 2024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Sunday, July 7, 2024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Agenda Topics Covered: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29473" r="6129" b="9474"/>
          <a:stretch/>
        </p:blipFill>
        <p:spPr>
          <a:xfrm>
            <a:off x="-1" y="0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707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Sunday, July 7,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630B91-0AF7-4D11-80C7-59198F93B912}"/>
              </a:ext>
            </a:extLst>
          </p:cNvPr>
          <p:cNvSpPr txBox="1"/>
          <p:nvPr/>
        </p:nvSpPr>
        <p:spPr>
          <a:xfrm>
            <a:off x="340593" y="2671871"/>
            <a:ext cx="960742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/>
              <a:t>Joe Grames and Alex </a:t>
            </a:r>
            <a:r>
              <a:rPr lang="en-US" sz="2800" dirty="0" err="1"/>
              <a:t>Bogacz</a:t>
            </a:r>
            <a:endParaRPr lang="en-US" sz="2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85F359E-A30D-4427-AC58-BA0CCD47184B}"/>
              </a:ext>
            </a:extLst>
          </p:cNvPr>
          <p:cNvSpPr txBox="1">
            <a:spLocks/>
          </p:cNvSpPr>
          <p:nvPr/>
        </p:nvSpPr>
        <p:spPr bwMode="auto">
          <a:xfrm>
            <a:off x="340594" y="3948262"/>
            <a:ext cx="11151153" cy="14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Program Advisory Committee (PAC52)</a:t>
            </a: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Jefferson Lab</a:t>
            </a:r>
          </a:p>
          <a:p>
            <a:pPr>
              <a:defRPr/>
            </a:pPr>
            <a:r>
              <a:rPr lang="en-US" b="1" dirty="0" err="1">
                <a:solidFill>
                  <a:srgbClr val="000000"/>
                </a:solidFill>
              </a:rPr>
              <a:t>indico.jlab.org</a:t>
            </a:r>
            <a:r>
              <a:rPr lang="en-US" b="1" dirty="0">
                <a:solidFill>
                  <a:srgbClr val="000000"/>
                </a:solidFill>
              </a:rPr>
              <a:t>/event/838/</a:t>
            </a: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July 8-12, 2024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A7EC89B4-047A-420F-9212-802F828B67B1}"/>
              </a:ext>
            </a:extLst>
          </p:cNvPr>
          <p:cNvSpPr txBox="1">
            <a:spLocks/>
          </p:cNvSpPr>
          <p:nvPr/>
        </p:nvSpPr>
        <p:spPr bwMode="auto">
          <a:xfrm>
            <a:off x="340682" y="610559"/>
            <a:ext cx="11344906" cy="93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 baseline="0">
                <a:solidFill>
                  <a:srgbClr val="A91B1B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3600" dirty="0" err="1"/>
              <a:t>JLab</a:t>
            </a:r>
            <a:r>
              <a:rPr lang="en-US" sz="3600" dirty="0"/>
              <a:t> Positron and Energy Upgrade</a:t>
            </a:r>
          </a:p>
          <a:p>
            <a:r>
              <a:rPr lang="en-US" sz="2800" dirty="0"/>
              <a:t>12 GeV e+ and 22 GeV e-</a:t>
            </a:r>
          </a:p>
        </p:txBody>
      </p:sp>
    </p:spTree>
    <p:extLst>
      <p:ext uri="{BB962C8B-B14F-4D97-AF65-F5344CB8AC3E}">
        <p14:creationId xmlns:p14="http://schemas.microsoft.com/office/powerpoint/2010/main" val="1001981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CC24C-827D-4785-D0F0-0D124DF2F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Design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63EE4A-F4F4-F283-C7AC-BF77C3A42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8D13A-D8B6-1148-E5FE-3D075C0FF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82D1109-0D7A-8264-4778-02FEE7574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94940"/>
            <a:ext cx="11285837" cy="5561293"/>
          </a:xfrm>
        </p:spPr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sz="2000" dirty="0"/>
              <a:t>Very compact compared to electro-magnets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sz="2000" dirty="0"/>
              <a:t>Accommodates 6 additional passes in CEBAF tunnel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sz="2000" dirty="0"/>
              <a:t>Provides power and cost savings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sz="2000" dirty="0"/>
              <a:t>Concept successfully tested at</a:t>
            </a:r>
          </a:p>
          <a:p>
            <a:pPr marL="342900" indent="-342900">
              <a:lnSpc>
                <a:spcPct val="120000"/>
              </a:lnSpc>
              <a:spcBef>
                <a:spcPts val="300"/>
              </a:spcBef>
              <a:buSzPct val="100000"/>
            </a:pPr>
            <a:r>
              <a:rPr lang="en-US" sz="2000" dirty="0"/>
              <a:t>Open mid-plane geometry</a:t>
            </a:r>
          </a:p>
        </p:txBody>
      </p:sp>
      <p:pic>
        <p:nvPicPr>
          <p:cNvPr id="7" name="Picture 6" descr="Logo_RR6.jpeg">
            <a:extLst>
              <a:ext uri="{FF2B5EF4-FFF2-40B4-BE49-F238E27FC236}">
                <a16:creationId xmlns:a16="http://schemas.microsoft.com/office/drawing/2014/main" id="{3B9BF2A2-B140-30C6-93D5-1162A0FA2B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859" y="2304143"/>
            <a:ext cx="985690" cy="22274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C7B8B0-8286-912E-65E3-792EC33C052A}"/>
              </a:ext>
            </a:extLst>
          </p:cNvPr>
          <p:cNvCxnSpPr>
            <a:cxnSpLocks/>
          </p:cNvCxnSpPr>
          <p:nvPr/>
        </p:nvCxnSpPr>
        <p:spPr>
          <a:xfrm flipH="1">
            <a:off x="2907990" y="5905679"/>
            <a:ext cx="27286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5A14E2-A8B8-F8B0-45FF-B1DC0BC1262B}"/>
              </a:ext>
            </a:extLst>
          </p:cNvPr>
          <p:cNvCxnSpPr>
            <a:cxnSpLocks/>
          </p:cNvCxnSpPr>
          <p:nvPr/>
        </p:nvCxnSpPr>
        <p:spPr>
          <a:xfrm flipH="1">
            <a:off x="2907991" y="3365989"/>
            <a:ext cx="28822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1486D1-002A-6C20-BF26-0B481DC1EC24}"/>
              </a:ext>
            </a:extLst>
          </p:cNvPr>
          <p:cNvCxnSpPr>
            <a:cxnSpLocks/>
          </p:cNvCxnSpPr>
          <p:nvPr/>
        </p:nvCxnSpPr>
        <p:spPr>
          <a:xfrm flipV="1">
            <a:off x="3029102" y="3365990"/>
            <a:ext cx="0" cy="253969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B4F4E0-CF4E-2AB0-D1DE-4FF5A7E26EBD}"/>
              </a:ext>
            </a:extLst>
          </p:cNvPr>
          <p:cNvCxnSpPr>
            <a:cxnSpLocks/>
          </p:cNvCxnSpPr>
          <p:nvPr/>
        </p:nvCxnSpPr>
        <p:spPr>
          <a:xfrm flipV="1">
            <a:off x="3177521" y="4438553"/>
            <a:ext cx="0" cy="1784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B87B09-7352-7535-347A-AD286415D6D0}"/>
              </a:ext>
            </a:extLst>
          </p:cNvPr>
          <p:cNvCxnSpPr>
            <a:cxnSpLocks/>
          </p:cNvCxnSpPr>
          <p:nvPr/>
        </p:nvCxnSpPr>
        <p:spPr>
          <a:xfrm>
            <a:off x="3177521" y="6174539"/>
            <a:ext cx="2635722" cy="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EF25CF2-F3C7-4008-E01F-F534FAF34307}"/>
              </a:ext>
            </a:extLst>
          </p:cNvPr>
          <p:cNvSpPr txBox="1"/>
          <p:nvPr/>
        </p:nvSpPr>
        <p:spPr>
          <a:xfrm>
            <a:off x="4206222" y="5945230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13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62935-D391-2BA1-ADFD-01323BEB9617}"/>
              </a:ext>
            </a:extLst>
          </p:cNvPr>
          <p:cNvSpPr txBox="1"/>
          <p:nvPr/>
        </p:nvSpPr>
        <p:spPr>
          <a:xfrm rot="16200000">
            <a:off x="2602459" y="4571413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12 cm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EB31A7-80DE-6831-31AC-A50BD93EC88F}"/>
              </a:ext>
            </a:extLst>
          </p:cNvPr>
          <p:cNvCxnSpPr>
            <a:cxnSpLocks/>
          </p:cNvCxnSpPr>
          <p:nvPr/>
        </p:nvCxnSpPr>
        <p:spPr>
          <a:xfrm flipV="1">
            <a:off x="5820921" y="4483505"/>
            <a:ext cx="0" cy="1739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D2EA7F6-D253-90EC-1E89-53473B333F94}"/>
              </a:ext>
            </a:extLst>
          </p:cNvPr>
          <p:cNvSpPr txBox="1"/>
          <p:nvPr/>
        </p:nvSpPr>
        <p:spPr>
          <a:xfrm>
            <a:off x="873151" y="4287798"/>
            <a:ext cx="2073003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Focusing Magnet BF</a:t>
            </a:r>
          </a:p>
          <a:p>
            <a:r>
              <a:rPr lang="en-US" sz="1350" dirty="0">
                <a:solidFill>
                  <a:schemeClr val="tx1"/>
                </a:solidFill>
              </a:rPr>
              <a:t>G</a:t>
            </a:r>
            <a:r>
              <a:rPr lang="en-US" sz="1350" baseline="-25000" dirty="0">
                <a:solidFill>
                  <a:schemeClr val="tx1"/>
                </a:solidFill>
              </a:rPr>
              <a:t>F</a:t>
            </a:r>
            <a:r>
              <a:rPr lang="en-US" sz="1350" dirty="0">
                <a:solidFill>
                  <a:schemeClr val="tx1"/>
                </a:solidFill>
              </a:rPr>
              <a:t>= -41.13 T/m</a:t>
            </a:r>
          </a:p>
          <a:p>
            <a:r>
              <a:rPr lang="en-US" sz="1350" dirty="0">
                <a:solidFill>
                  <a:schemeClr val="tx1"/>
                </a:solidFill>
              </a:rPr>
              <a:t>L</a:t>
            </a:r>
            <a:r>
              <a:rPr lang="en-US" sz="1350" baseline="-25000" dirty="0">
                <a:solidFill>
                  <a:schemeClr val="tx1"/>
                </a:solidFill>
              </a:rPr>
              <a:t>QF</a:t>
            </a:r>
            <a:r>
              <a:rPr lang="en-US" sz="1350" dirty="0">
                <a:solidFill>
                  <a:schemeClr val="tx1"/>
                </a:solidFill>
              </a:rPr>
              <a:t>= 1.67 m</a:t>
            </a:r>
          </a:p>
          <a:p>
            <a:r>
              <a:rPr lang="en-US" sz="1350" dirty="0">
                <a:solidFill>
                  <a:schemeClr val="tx1"/>
                </a:solidFill>
              </a:rPr>
              <a:t>B</a:t>
            </a:r>
            <a:r>
              <a:rPr lang="en-US" sz="1350" baseline="-25000" dirty="0">
                <a:solidFill>
                  <a:schemeClr val="tx1"/>
                </a:solidFill>
              </a:rPr>
              <a:t>F</a:t>
            </a:r>
            <a:r>
              <a:rPr lang="en-US" sz="1350" dirty="0">
                <a:solidFill>
                  <a:schemeClr val="tx1"/>
                </a:solidFill>
              </a:rPr>
              <a:t>= -0.812 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6272EA-BEB8-E865-2720-D85F8F434C81}"/>
              </a:ext>
            </a:extLst>
          </p:cNvPr>
          <p:cNvSpPr txBox="1"/>
          <p:nvPr/>
        </p:nvSpPr>
        <p:spPr>
          <a:xfrm>
            <a:off x="6432112" y="4283267"/>
            <a:ext cx="2289409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tx1"/>
                </a:solidFill>
              </a:rPr>
              <a:t>Defocusing Magnet BD</a:t>
            </a:r>
          </a:p>
          <a:p>
            <a:r>
              <a:rPr lang="en-US" sz="1350" dirty="0">
                <a:solidFill>
                  <a:schemeClr val="tx1"/>
                </a:solidFill>
              </a:rPr>
              <a:t>G</a:t>
            </a:r>
            <a:r>
              <a:rPr lang="en-US" sz="1350" baseline="-25000" dirty="0">
                <a:solidFill>
                  <a:schemeClr val="tx1"/>
                </a:solidFill>
              </a:rPr>
              <a:t>D</a:t>
            </a:r>
            <a:r>
              <a:rPr lang="en-US" sz="1350" dirty="0">
                <a:solidFill>
                  <a:schemeClr val="tx1"/>
                </a:solidFill>
              </a:rPr>
              <a:t>= 43.44 T/m</a:t>
            </a:r>
          </a:p>
          <a:p>
            <a:r>
              <a:rPr lang="en-US" sz="1350" dirty="0">
                <a:solidFill>
                  <a:schemeClr val="tx1"/>
                </a:solidFill>
              </a:rPr>
              <a:t>L</a:t>
            </a:r>
            <a:r>
              <a:rPr lang="en-US" sz="1350" baseline="-25000" dirty="0">
                <a:solidFill>
                  <a:schemeClr val="tx1"/>
                </a:solidFill>
              </a:rPr>
              <a:t>BD</a:t>
            </a:r>
            <a:r>
              <a:rPr lang="en-US" sz="1350" dirty="0">
                <a:solidFill>
                  <a:schemeClr val="tx1"/>
                </a:solidFill>
              </a:rPr>
              <a:t>= 1.24 m</a:t>
            </a:r>
          </a:p>
          <a:p>
            <a:r>
              <a:rPr lang="en-US" sz="1350" dirty="0">
                <a:solidFill>
                  <a:schemeClr val="tx1"/>
                </a:solidFill>
              </a:rPr>
              <a:t>B</a:t>
            </a:r>
            <a:r>
              <a:rPr lang="en-US" sz="1350" baseline="-25000" dirty="0">
                <a:solidFill>
                  <a:schemeClr val="tx1"/>
                </a:solidFill>
              </a:rPr>
              <a:t>D</a:t>
            </a:r>
            <a:r>
              <a:rPr lang="en-US" sz="1350" dirty="0">
                <a:solidFill>
                  <a:schemeClr val="tx1"/>
                </a:solidFill>
              </a:rPr>
              <a:t>= -0.593 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0A02FD1-0FB4-F795-6D54-0D285084C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886" y="3359414"/>
            <a:ext cx="2728686" cy="2636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568114-B32C-516F-16EE-41418ECE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627" y="3344511"/>
            <a:ext cx="2786711" cy="260072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35037E-335D-85C1-5A08-41427210278E}"/>
              </a:ext>
            </a:extLst>
          </p:cNvPr>
          <p:cNvCxnSpPr>
            <a:cxnSpLocks/>
          </p:cNvCxnSpPr>
          <p:nvPr/>
        </p:nvCxnSpPr>
        <p:spPr>
          <a:xfrm flipH="1">
            <a:off x="8773660" y="5945231"/>
            <a:ext cx="27286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315D6E1-7186-58A5-16FD-C7256405CA39}"/>
              </a:ext>
            </a:extLst>
          </p:cNvPr>
          <p:cNvCxnSpPr>
            <a:cxnSpLocks/>
          </p:cNvCxnSpPr>
          <p:nvPr/>
        </p:nvCxnSpPr>
        <p:spPr>
          <a:xfrm flipH="1">
            <a:off x="8773661" y="3405541"/>
            <a:ext cx="28822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46F062-D937-F27C-C83B-C3BB808DF2CB}"/>
              </a:ext>
            </a:extLst>
          </p:cNvPr>
          <p:cNvCxnSpPr>
            <a:cxnSpLocks/>
          </p:cNvCxnSpPr>
          <p:nvPr/>
        </p:nvCxnSpPr>
        <p:spPr>
          <a:xfrm flipV="1">
            <a:off x="8894773" y="3405541"/>
            <a:ext cx="0" cy="253969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2CE0B8-CA8D-3944-CB5D-FF9E5DF9B165}"/>
              </a:ext>
            </a:extLst>
          </p:cNvPr>
          <p:cNvCxnSpPr>
            <a:cxnSpLocks/>
          </p:cNvCxnSpPr>
          <p:nvPr/>
        </p:nvCxnSpPr>
        <p:spPr>
          <a:xfrm flipV="1">
            <a:off x="9043192" y="4478104"/>
            <a:ext cx="0" cy="1784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F6710-6E10-37EB-5887-22EE23751334}"/>
              </a:ext>
            </a:extLst>
          </p:cNvPr>
          <p:cNvCxnSpPr>
            <a:cxnSpLocks/>
          </p:cNvCxnSpPr>
          <p:nvPr/>
        </p:nvCxnSpPr>
        <p:spPr>
          <a:xfrm>
            <a:off x="9043192" y="6214091"/>
            <a:ext cx="2635722" cy="0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D80C07A-0C77-E758-116A-36116764499B}"/>
              </a:ext>
            </a:extLst>
          </p:cNvPr>
          <p:cNvSpPr txBox="1"/>
          <p:nvPr/>
        </p:nvSpPr>
        <p:spPr>
          <a:xfrm>
            <a:off x="10071892" y="5984782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13 cm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670462-4B5A-226A-46E3-4E24CB6A6567}"/>
              </a:ext>
            </a:extLst>
          </p:cNvPr>
          <p:cNvSpPr txBox="1"/>
          <p:nvPr/>
        </p:nvSpPr>
        <p:spPr>
          <a:xfrm rot="16200000">
            <a:off x="8468130" y="4610964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12 cm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EDBB417-DA9E-8D53-5120-5134D6D40258}"/>
              </a:ext>
            </a:extLst>
          </p:cNvPr>
          <p:cNvCxnSpPr>
            <a:cxnSpLocks/>
          </p:cNvCxnSpPr>
          <p:nvPr/>
        </p:nvCxnSpPr>
        <p:spPr>
          <a:xfrm flipV="1">
            <a:off x="11686591" y="4523056"/>
            <a:ext cx="0" cy="1739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Content Placeholder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E01BDF0-BCA2-0235-8DCD-CF10DA4472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798" y="843302"/>
            <a:ext cx="4153532" cy="2076766"/>
          </a:xfrm>
          <a:prstGeom prst="rect">
            <a:avLst/>
          </a:prstGeom>
          <a:solidFill>
            <a:srgbClr val="FFFF99"/>
          </a:solidFill>
        </p:spPr>
      </p:pic>
    </p:spTree>
    <p:extLst>
      <p:ext uri="{BB962C8B-B14F-4D97-AF65-F5344CB8AC3E}">
        <p14:creationId xmlns:p14="http://schemas.microsoft.com/office/powerpoint/2010/main" val="2677472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AD9A4-62ED-412D-E50D-1D06F69A1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of Recirculating Beams in FFA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9648C-B8F7-4FAB-8490-B47614E5C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801699-0174-DE44-14A6-BA355148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CEBAF_Dec'22_east_faster">
            <a:hlinkClick r:id="" action="ppaction://media"/>
            <a:extLst>
              <a:ext uri="{FF2B5EF4-FFF2-40B4-BE49-F238E27FC236}">
                <a16:creationId xmlns:a16="http://schemas.microsoft.com/office/drawing/2014/main" id="{2DB54785-4071-C0BD-78C5-D5A9072928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0634" y="1015063"/>
            <a:ext cx="9402644" cy="52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7D47D-49A8-D72A-9A15-B237654A0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 GeV – Near Term Strategy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1C087D-F9B8-2D7B-9CB5-950206611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2C9A6C-57F9-A2A3-78A9-3DEDD807A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8CE452-BA22-442D-F4A5-C60084AD8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914400"/>
            <a:ext cx="11469129" cy="543474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Accelerator design focus for the next few years should be: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</a:rPr>
              <a:t>Developing a pre-conceptual design for FFA racetrack to reach 22 GeV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</a:rPr>
              <a:t>Complete design of FFA arcs and transitions to </a:t>
            </a:r>
            <a:r>
              <a:rPr lang="en-US" dirty="0" err="1">
                <a:solidFill>
                  <a:srgbClr val="002060"/>
                </a:solidFill>
              </a:rPr>
              <a:t>linacs</a:t>
            </a:r>
            <a:endParaRPr lang="en-US" dirty="0">
              <a:solidFill>
                <a:srgbClr val="00206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</a:rPr>
              <a:t>Design extraction system for all FFA passes to Halls A, B, C, D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</a:rPr>
              <a:t>Study SR emittance and polarization effects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</a:rPr>
              <a:t>Design 650 MeV recirculating injector</a:t>
            </a:r>
          </a:p>
          <a:p>
            <a:pPr lvl="1">
              <a:lnSpc>
                <a:spcPct val="150000"/>
              </a:lnSpc>
            </a:pPr>
            <a:endParaRPr lang="en-US" sz="9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Technical design focus for the next few years should be: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</a:rPr>
              <a:t>Testing resilience of permanent magnets in CEBAF beam environment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</a:rPr>
              <a:t>Testing performance of an FFA FODO cell with multi GeV beams at CEBAF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</a:rPr>
              <a:t>Designing and prototyping beam separation components (splitter, septa, RF cavities)</a:t>
            </a:r>
          </a:p>
        </p:txBody>
      </p:sp>
    </p:spTree>
    <p:extLst>
      <p:ext uri="{BB962C8B-B14F-4D97-AF65-F5344CB8AC3E}">
        <p14:creationId xmlns:p14="http://schemas.microsoft.com/office/powerpoint/2010/main" val="1858997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3C531-38CF-82F3-E280-32BBB4543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sz="2400" kern="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BAF baseline: 123 MeV polarized e-/e+ injector + 12 GeV CEBAF (e-/e+)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361D3-D28A-7B78-46F0-B64B584E5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Talk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A03CB9-11DF-9586-2E11-5EC7CEA4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8510971-147D-5DE5-E92C-F9D00AE58D82}"/>
              </a:ext>
            </a:extLst>
          </p:cNvPr>
          <p:cNvSpPr txBox="1">
            <a:spLocks/>
          </p:cNvSpPr>
          <p:nvPr/>
        </p:nvSpPr>
        <p:spPr bwMode="auto">
          <a:xfrm>
            <a:off x="293594" y="990600"/>
            <a:ext cx="6584576" cy="17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Developing a pre-conceptual design for a new e-/e+ injector at the LERF with a new CEBAF transport tunnel to reach the top energy of 12 GeV</a:t>
            </a:r>
            <a:endParaRPr lang="en-US" sz="2000" b="1" kern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183CBDF4-28B2-DC9A-E4D8-8F568F3E8F9E}"/>
              </a:ext>
            </a:extLst>
          </p:cNvPr>
          <p:cNvSpPr txBox="1">
            <a:spLocks/>
          </p:cNvSpPr>
          <p:nvPr/>
        </p:nvSpPr>
        <p:spPr bwMode="auto">
          <a:xfrm>
            <a:off x="1633086" y="5410200"/>
            <a:ext cx="4920114" cy="100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85700" indent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Enabling Technology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5700" indent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High-current spin-polarized electron source + compact &amp; tunable high power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A58796-816D-82C2-02A9-1A1EC5696E58}"/>
              </a:ext>
            </a:extLst>
          </p:cNvPr>
          <p:cNvCxnSpPr>
            <a:cxnSpLocks/>
          </p:cNvCxnSpPr>
          <p:nvPr/>
        </p:nvCxnSpPr>
        <p:spPr>
          <a:xfrm>
            <a:off x="685800" y="2285911"/>
            <a:ext cx="1056423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A3634510-3E58-C707-AC27-1476BA9AC390}"/>
              </a:ext>
            </a:extLst>
          </p:cNvPr>
          <p:cNvSpPr txBox="1">
            <a:spLocks/>
          </p:cNvSpPr>
          <p:nvPr/>
        </p:nvSpPr>
        <p:spPr bwMode="auto">
          <a:xfrm>
            <a:off x="7162800" y="829235"/>
            <a:ext cx="493946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000" b="1" kern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Electron Source</a:t>
            </a:r>
          </a:p>
          <a:p>
            <a:pPr lvl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Diffracted-Bragg Reflector polarized GaAs/</a:t>
            </a:r>
            <a:r>
              <a:rPr lang="en-US" sz="18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GaAsP</a:t>
            </a: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photocathodes</a:t>
            </a:r>
          </a:p>
          <a:p>
            <a:pPr lvl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 high power 120 kW SRF </a:t>
            </a:r>
            <a:r>
              <a:rPr lang="en-US" sz="18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endParaRPr lang="en-US" sz="1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Source</a:t>
            </a:r>
          </a:p>
          <a:p>
            <a:pPr lvl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power (20 kW) target</a:t>
            </a:r>
          </a:p>
          <a:p>
            <a:pPr lvl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conducting magnet and capture region for tunable intensity/polarization</a:t>
            </a:r>
          </a:p>
          <a:p>
            <a:pPr lvl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SRF </a:t>
            </a:r>
            <a:r>
              <a:rPr lang="en-US" sz="18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bunch compressor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Modified CEBAF for bi-polar operation, low-</a:t>
            </a:r>
            <a:r>
              <a:rPr lang="en-US" sz="2000" kern="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disperson</a:t>
            </a:r>
            <a:r>
              <a:rPr lang="en-US" sz="2000" kern="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 optics, low-current diagnostics</a:t>
            </a:r>
            <a:endParaRPr lang="en-US" sz="1800" kern="0" dirty="0">
              <a:solidFill>
                <a:schemeClr val="tx1"/>
              </a:solidFill>
              <a:latin typeface="Arial"/>
              <a:ea typeface="MS PGothic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01333-F849-8540-26E2-8A106F18FD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860"/>
          <a:stretch/>
        </p:blipFill>
        <p:spPr>
          <a:xfrm>
            <a:off x="685799" y="2513964"/>
            <a:ext cx="6193189" cy="262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75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D808C-93E6-8EFD-2545-BE14644FD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LERF Polarized Positron Injector Concept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219A5-C718-5442-275F-3A3BEDC07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00162-4399-CB54-DB34-688EC92C0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3C2824-7497-7A1B-2093-AF63040C3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122" y="1271914"/>
            <a:ext cx="8695177" cy="33556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AF7D15-BE27-5789-E2A9-CADA22C97CC0}"/>
              </a:ext>
            </a:extLst>
          </p:cNvPr>
          <p:cNvSpPr txBox="1"/>
          <p:nvPr/>
        </p:nvSpPr>
        <p:spPr>
          <a:xfrm>
            <a:off x="152401" y="854995"/>
            <a:ext cx="7066335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078163" algn="l"/>
              </a:tabLs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Two challenging injectors have to be built</a:t>
            </a:r>
          </a:p>
          <a:p>
            <a:pPr>
              <a:tabLst>
                <a:tab pos="3078163" algn="l"/>
              </a:tabLst>
            </a:pP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&gt;1 mA polarized e- injector &gt;150 MeV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&gt;100 kW target &amp;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cw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-collection beam line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302D8E-A6BD-5FDB-A089-479A79730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54" y="2617822"/>
            <a:ext cx="2229170" cy="1668799"/>
          </a:xfrm>
          <a:prstGeom prst="rect">
            <a:avLst/>
          </a:prstGeom>
          <a:ln w="63500">
            <a:solidFill>
              <a:srgbClr val="C00000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F11302-AEF0-1D87-BC2F-081B9D04ECFA}"/>
              </a:ext>
            </a:extLst>
          </p:cNvPr>
          <p:cNvCxnSpPr>
            <a:cxnSpLocks/>
          </p:cNvCxnSpPr>
          <p:nvPr/>
        </p:nvCxnSpPr>
        <p:spPr>
          <a:xfrm flipV="1">
            <a:off x="2668324" y="3151167"/>
            <a:ext cx="1017244" cy="277833"/>
          </a:xfrm>
          <a:prstGeom prst="straightConnector1">
            <a:avLst/>
          </a:prstGeom>
          <a:ln w="3810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CC4082D-0E49-D8B8-86C6-C2479FB090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831"/>
          <a:stretch/>
        </p:blipFill>
        <p:spPr>
          <a:xfrm>
            <a:off x="2509324" y="4701310"/>
            <a:ext cx="1637829" cy="19063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530BB3-E669-11CC-AAD1-786FA9B7F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077" y="4592211"/>
            <a:ext cx="3870020" cy="21245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A9FC924-B520-7EB0-FFC5-0654CBE40F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5181" y="4627601"/>
            <a:ext cx="3492034" cy="166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46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0A9A5-C002-2246-D4C6-6D9F3EC68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Year e</a:t>
            </a:r>
            <a:r>
              <a:rPr lang="en-US" baseline="30000" dirty="0"/>
              <a:t>+</a:t>
            </a:r>
            <a:r>
              <a:rPr lang="en-US" dirty="0"/>
              <a:t> R&amp;D Plan – Proposals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FAADD-1F8C-AB5F-DB4E-26465DE03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B489B8-F593-26EF-3DE7-A7B9E1E1C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FD6B73-92FF-9B9D-BA70-70FB9AA433DD}"/>
              </a:ext>
            </a:extLst>
          </p:cNvPr>
          <p:cNvSpPr txBox="1"/>
          <p:nvPr/>
        </p:nvSpPr>
        <p:spPr>
          <a:xfrm>
            <a:off x="136317" y="860330"/>
            <a:ext cx="3613713" cy="241604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Conceptual Development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improve design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pCDR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Address Critical Risk Areas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mA polarized e- source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high power target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cw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capture cavity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E581D2-403D-8B89-9DA1-1093286EA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34"/>
          <a:stretch/>
        </p:blipFill>
        <p:spPr>
          <a:xfrm>
            <a:off x="4035408" y="1155198"/>
            <a:ext cx="4924896" cy="1891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AACD39-9B9E-04D5-CD48-39ACC2888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6" y="4095947"/>
            <a:ext cx="2293882" cy="243635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EF94ACE-C02D-735E-77A5-917926B09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695" y="4197446"/>
            <a:ext cx="2170279" cy="246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5ED8E0-2486-5D8F-BB36-35CF5D4D9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025" y="5791493"/>
            <a:ext cx="751370" cy="520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EC1A01-66C8-9596-CF00-ABEAA039F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6553" y="1490359"/>
            <a:ext cx="2359457" cy="17695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D8F1F2-C617-4930-380C-7A74B1C3B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4545" y="4115175"/>
            <a:ext cx="4149640" cy="25772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51A9DC-A6C0-BE51-7DC7-8BD0333C34D0}"/>
              </a:ext>
            </a:extLst>
          </p:cNvPr>
          <p:cNvSpPr txBox="1"/>
          <p:nvPr/>
        </p:nvSpPr>
        <p:spPr>
          <a:xfrm>
            <a:off x="9295440" y="844028"/>
            <a:ext cx="2760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>
                <a:solidFill>
                  <a:srgbClr val="009A46"/>
                </a:solidFill>
              </a:rPr>
              <a:t>JLab</a:t>
            </a:r>
            <a:r>
              <a:rPr lang="en-US" i="1" dirty="0">
                <a:solidFill>
                  <a:srgbClr val="009A46"/>
                </a:solidFill>
              </a:rPr>
              <a:t> LDRD to </a:t>
            </a:r>
          </a:p>
          <a:p>
            <a:pPr algn="ctr"/>
            <a:r>
              <a:rPr lang="en-US" i="1" dirty="0">
                <a:solidFill>
                  <a:srgbClr val="009A46"/>
                </a:solidFill>
              </a:rPr>
              <a:t>Measure CEBAF acceptance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463074-4FC5-1012-2C09-EEE5C0EEBBC7}"/>
              </a:ext>
            </a:extLst>
          </p:cNvPr>
          <p:cNvSpPr txBox="1"/>
          <p:nvPr/>
        </p:nvSpPr>
        <p:spPr>
          <a:xfrm>
            <a:off x="4320785" y="854668"/>
            <a:ext cx="4354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9A46"/>
                </a:solidFill>
              </a:rPr>
              <a:t>Concept to provide users e- or e+ on demand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1FC92D-A99A-3A7D-3544-BCBE0CB030A5}"/>
              </a:ext>
            </a:extLst>
          </p:cNvPr>
          <p:cNvSpPr txBox="1"/>
          <p:nvPr/>
        </p:nvSpPr>
        <p:spPr>
          <a:xfrm>
            <a:off x="-30978" y="3492184"/>
            <a:ext cx="2892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>
                <a:solidFill>
                  <a:srgbClr val="FF0000"/>
                </a:solidFill>
              </a:rPr>
              <a:t>JLab</a:t>
            </a:r>
            <a:r>
              <a:rPr lang="en-US" i="1" dirty="0">
                <a:solidFill>
                  <a:srgbClr val="FF0000"/>
                </a:solidFill>
              </a:rPr>
              <a:t> LDRD Proposal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to demonstrate mA e- source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CE3379-803D-8646-5130-D11CE3C376C9}"/>
              </a:ext>
            </a:extLst>
          </p:cNvPr>
          <p:cNvSpPr txBox="1"/>
          <p:nvPr/>
        </p:nvSpPr>
        <p:spPr>
          <a:xfrm>
            <a:off x="3009203" y="3552659"/>
            <a:ext cx="222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009A46"/>
                </a:solidFill>
              </a:rPr>
              <a:t>DOE SBIR Phase2</a:t>
            </a:r>
          </a:p>
          <a:p>
            <a:pPr algn="ctr"/>
            <a:r>
              <a:rPr lang="en-US" i="1" dirty="0">
                <a:solidFill>
                  <a:srgbClr val="009A46"/>
                </a:solidFill>
              </a:rPr>
              <a:t>Test </a:t>
            </a:r>
            <a:r>
              <a:rPr lang="en-US" i="1" dirty="0" err="1">
                <a:solidFill>
                  <a:srgbClr val="009A46"/>
                </a:solidFill>
              </a:rPr>
              <a:t>GaInSn</a:t>
            </a:r>
            <a:r>
              <a:rPr lang="en-US" i="1" dirty="0">
                <a:solidFill>
                  <a:srgbClr val="009A46"/>
                </a:solidFill>
              </a:rPr>
              <a:t> Jet Target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337E4F-69B6-0147-45BE-9BDF32058382}"/>
              </a:ext>
            </a:extLst>
          </p:cNvPr>
          <p:cNvSpPr txBox="1"/>
          <p:nvPr/>
        </p:nvSpPr>
        <p:spPr>
          <a:xfrm>
            <a:off x="5942423" y="3449616"/>
            <a:ext cx="2655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DOE NP Proposal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to test prototype W Target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622A51A6-6345-6D22-01C1-0B73D4B64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626" y="4325171"/>
            <a:ext cx="1132570" cy="21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510FC19-BFE8-BAEF-89B2-417168640121}"/>
              </a:ext>
            </a:extLst>
          </p:cNvPr>
          <p:cNvSpPr txBox="1"/>
          <p:nvPr/>
        </p:nvSpPr>
        <p:spPr>
          <a:xfrm>
            <a:off x="9338272" y="3557335"/>
            <a:ext cx="2717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DOE HEP Proposal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to prototype capture cavity</a:t>
            </a:r>
          </a:p>
        </p:txBody>
      </p:sp>
    </p:spTree>
    <p:extLst>
      <p:ext uri="{BB962C8B-B14F-4D97-AF65-F5344CB8AC3E}">
        <p14:creationId xmlns:p14="http://schemas.microsoft.com/office/powerpoint/2010/main" val="2094861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C989-2F8E-8946-53A3-0B308B638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Year e</a:t>
            </a:r>
            <a:r>
              <a:rPr lang="en-US" baseline="30000" dirty="0"/>
              <a:t>+</a:t>
            </a:r>
            <a:r>
              <a:rPr lang="en-US" dirty="0"/>
              <a:t> R&amp;D Plan – 100 kW Testbed @ LERF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B9E75-8EBE-6C1B-7E28-8089CEF48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5900CB-9EA8-79AD-F282-2CC6AED0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20" y="4542529"/>
            <a:ext cx="2486514" cy="1861452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601915-F315-7841-D1DE-10677EB86975}"/>
              </a:ext>
            </a:extLst>
          </p:cNvPr>
          <p:cNvSpPr txBox="1"/>
          <p:nvPr/>
        </p:nvSpPr>
        <p:spPr>
          <a:xfrm>
            <a:off x="638824" y="3429000"/>
            <a:ext cx="49969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Y1 – Restore 10 mA HVPS &amp; photogun</a:t>
            </a:r>
          </a:p>
          <a:p>
            <a:pP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Y2 – Refurbish 10 MeV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Y3 – Test e</a:t>
            </a:r>
            <a:r>
              <a:rPr lang="en-US" sz="2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sources &amp; e</a:t>
            </a:r>
            <a:r>
              <a:rPr lang="en-US" sz="2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A9A5622-47A3-8A5F-751C-B3BE3D923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81" y="1546364"/>
            <a:ext cx="5782732" cy="43370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3F88E4-0D84-B661-6C49-F090F83CD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96" y="1093264"/>
            <a:ext cx="5203951" cy="200833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4B333CA-F40C-764D-38BA-FB0C1E976386}"/>
              </a:ext>
            </a:extLst>
          </p:cNvPr>
          <p:cNvSpPr/>
          <p:nvPr/>
        </p:nvSpPr>
        <p:spPr>
          <a:xfrm>
            <a:off x="4014692" y="1093263"/>
            <a:ext cx="1289786" cy="1016933"/>
          </a:xfrm>
          <a:prstGeom prst="rect">
            <a:avLst/>
          </a:prstGeom>
          <a:solidFill>
            <a:srgbClr val="FFFF00">
              <a:alpha val="49019"/>
            </a:srgbClr>
          </a:solidFill>
          <a:ln w="76200"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23D2155-D5DF-3862-73C9-E03ABB001720}"/>
              </a:ext>
            </a:extLst>
          </p:cNvPr>
          <p:cNvSpPr txBox="1">
            <a:spLocks/>
          </p:cNvSpPr>
          <p:nvPr/>
        </p:nvSpPr>
        <p:spPr>
          <a:xfrm>
            <a:off x="6807500" y="1164582"/>
            <a:ext cx="4331854" cy="3800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 dirty="0">
                <a:solidFill>
                  <a:srgbClr val="FF0000"/>
                </a:solidFill>
                <a:latin typeface="Arial"/>
                <a:cs typeface="Arial"/>
              </a:rPr>
              <a:t>Existing FEL 100 kW e- photoinjector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F102BE-C883-69E6-71D4-550493605CCE}"/>
              </a:ext>
            </a:extLst>
          </p:cNvPr>
          <p:cNvSpPr/>
          <p:nvPr/>
        </p:nvSpPr>
        <p:spPr>
          <a:xfrm>
            <a:off x="0" y="798141"/>
            <a:ext cx="12191999" cy="5661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Content Placeholder 2">
            <a:extLst>
              <a:ext uri="{FF2B5EF4-FFF2-40B4-BE49-F238E27FC236}">
                <a16:creationId xmlns:a16="http://schemas.microsoft.com/office/drawing/2014/main" id="{5579D5EF-20D2-BCC3-3BCE-5517ACACE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9810" r="13992"/>
          <a:stretch/>
        </p:blipFill>
        <p:spPr>
          <a:xfrm>
            <a:off x="96596" y="1702886"/>
            <a:ext cx="4426506" cy="4356973"/>
          </a:xfrm>
        </p:spPr>
      </p:pic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A2177F9C-794E-F588-FD41-6A89E05F84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r="12813"/>
          <a:stretch/>
        </p:blipFill>
        <p:spPr>
          <a:xfrm>
            <a:off x="7886357" y="1692000"/>
            <a:ext cx="4085123" cy="444637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68AFC34-3715-8D54-AE02-22B44EF5AD31}"/>
              </a:ext>
            </a:extLst>
          </p:cNvPr>
          <p:cNvSpPr txBox="1"/>
          <p:nvPr/>
        </p:nvSpPr>
        <p:spPr>
          <a:xfrm>
            <a:off x="8384920" y="2127503"/>
            <a:ext cx="905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500 kV power supply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CD152B-A729-A569-6A86-CF95B00F8401}"/>
              </a:ext>
            </a:extLst>
          </p:cNvPr>
          <p:cNvSpPr txBox="1"/>
          <p:nvPr/>
        </p:nvSpPr>
        <p:spPr>
          <a:xfrm>
            <a:off x="3605656" y="3944547"/>
            <a:ext cx="905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350 kV power supply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B084CF-6786-6B65-B080-147BCC540785}"/>
              </a:ext>
            </a:extLst>
          </p:cNvPr>
          <p:cNvSpPr txBox="1"/>
          <p:nvPr/>
        </p:nvSpPr>
        <p:spPr>
          <a:xfrm>
            <a:off x="9788738" y="2917469"/>
            <a:ext cx="102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HV cable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3143568-5669-4390-BC9D-644F4BDD9431}"/>
              </a:ext>
            </a:extLst>
          </p:cNvPr>
          <p:cNvSpPr txBox="1"/>
          <p:nvPr/>
        </p:nvSpPr>
        <p:spPr>
          <a:xfrm>
            <a:off x="10049126" y="4925567"/>
            <a:ext cx="126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 photogun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01ED642-BF16-A522-D87B-D962063568CC}"/>
              </a:ext>
            </a:extLst>
          </p:cNvPr>
          <p:cNvSpPr txBox="1"/>
          <p:nvPr/>
        </p:nvSpPr>
        <p:spPr>
          <a:xfrm>
            <a:off x="349145" y="3325367"/>
            <a:ext cx="837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HV cable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9ED63E8-9789-B835-D4D4-09B9F3879199}"/>
              </a:ext>
            </a:extLst>
          </p:cNvPr>
          <p:cNvSpPr txBox="1"/>
          <p:nvPr/>
        </p:nvSpPr>
        <p:spPr>
          <a:xfrm>
            <a:off x="985612" y="3587692"/>
            <a:ext cx="907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photogun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897CC09-EF8E-1289-5770-237C89E8EA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18" b="33798"/>
          <a:stretch/>
        </p:blipFill>
        <p:spPr>
          <a:xfrm rot="5400000">
            <a:off x="3854382" y="2639273"/>
            <a:ext cx="4381060" cy="2486514"/>
          </a:xfrm>
          <a:prstGeom prst="rect">
            <a:avLst/>
          </a:prstGeom>
        </p:spPr>
      </p:pic>
      <p:sp>
        <p:nvSpPr>
          <p:cNvPr id="49" name="Content Placeholder 7">
            <a:extLst>
              <a:ext uri="{FF2B5EF4-FFF2-40B4-BE49-F238E27FC236}">
                <a16:creationId xmlns:a16="http://schemas.microsoft.com/office/drawing/2014/main" id="{597DCA7C-6D8A-3165-8568-7A05E30AEC32}"/>
              </a:ext>
            </a:extLst>
          </p:cNvPr>
          <p:cNvSpPr txBox="1">
            <a:spLocks/>
          </p:cNvSpPr>
          <p:nvPr/>
        </p:nvSpPr>
        <p:spPr>
          <a:xfrm>
            <a:off x="4559500" y="1357217"/>
            <a:ext cx="2902691" cy="3456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</a:rPr>
              <a:t>UITF : MeV Test Facility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3CAE122-5354-452F-80AA-71DA4D26BFB3}"/>
              </a:ext>
            </a:extLst>
          </p:cNvPr>
          <p:cNvSpPr txBox="1"/>
          <p:nvPr/>
        </p:nvSpPr>
        <p:spPr>
          <a:xfrm>
            <a:off x="6032141" y="4447214"/>
            <a:ext cx="907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photogun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691728-2417-0682-9044-7AF10BEA6ED8}"/>
              </a:ext>
            </a:extLst>
          </p:cNvPr>
          <p:cNvSpPr txBox="1"/>
          <p:nvPr/>
        </p:nvSpPr>
        <p:spPr>
          <a:xfrm>
            <a:off x="5648222" y="3067599"/>
            <a:ext cx="837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HV cable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C56508-1C9A-0231-8652-2C69E7118C11}"/>
              </a:ext>
            </a:extLst>
          </p:cNvPr>
          <p:cNvSpPr txBox="1"/>
          <p:nvPr/>
        </p:nvSpPr>
        <p:spPr>
          <a:xfrm>
            <a:off x="5105591" y="2062189"/>
            <a:ext cx="905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450 kV power supply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3DCAC6F-B2C6-8DEA-72D7-C71A48709EBD}"/>
              </a:ext>
            </a:extLst>
          </p:cNvPr>
          <p:cNvCxnSpPr>
            <a:cxnSpLocks/>
          </p:cNvCxnSpPr>
          <p:nvPr/>
        </p:nvCxnSpPr>
        <p:spPr>
          <a:xfrm flipH="1">
            <a:off x="985612" y="3851301"/>
            <a:ext cx="341954" cy="15549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8537BB1-F942-0FAE-B964-7F4E8E7B02BE}"/>
              </a:ext>
            </a:extLst>
          </p:cNvPr>
          <p:cNvSpPr txBox="1"/>
          <p:nvPr/>
        </p:nvSpPr>
        <p:spPr>
          <a:xfrm>
            <a:off x="340795" y="1259295"/>
            <a:ext cx="4161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CEBAF : Nuclear Physics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F2AC7E3-97DE-FFCA-5C53-576B7AB6F64C}"/>
              </a:ext>
            </a:extLst>
          </p:cNvPr>
          <p:cNvSpPr txBox="1"/>
          <p:nvPr/>
        </p:nvSpPr>
        <p:spPr>
          <a:xfrm>
            <a:off x="7740744" y="1259295"/>
            <a:ext cx="4282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</a:rPr>
              <a:t>GTS : Advanced Gun Test Facility</a:t>
            </a:r>
          </a:p>
        </p:txBody>
      </p:sp>
    </p:spTree>
    <p:extLst>
      <p:ext uri="{BB962C8B-B14F-4D97-AF65-F5344CB8AC3E}">
        <p14:creationId xmlns:p14="http://schemas.microsoft.com/office/powerpoint/2010/main" val="257114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43" grpId="0"/>
      <p:bldP spid="44" grpId="0"/>
      <p:bldP spid="45" grpId="0"/>
      <p:bldP spid="46" grpId="0"/>
      <p:bldP spid="47" grpId="0"/>
      <p:bldP spid="49" grpId="0"/>
      <p:bldP spid="50" grpId="0"/>
      <p:bldP spid="51" grpId="0"/>
      <p:bldP spid="52" grpId="0"/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86F22-25AD-A6D4-FE90-E5F0F7453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e</a:t>
            </a:r>
            <a:r>
              <a:rPr lang="en-US" baseline="30000" dirty="0"/>
              <a:t>+</a:t>
            </a:r>
            <a:r>
              <a:rPr lang="en-US" dirty="0"/>
              <a:t> to 12 GeV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AF705-7CF7-3958-228C-139B317D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405E52-9F84-C1FB-4FC5-676751968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A90581-7502-68D5-5CB9-0764B96B6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252" y="1291016"/>
            <a:ext cx="6718096" cy="4510216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F37679D-7741-ECE4-400B-107B6610D427}"/>
              </a:ext>
            </a:extLst>
          </p:cNvPr>
          <p:cNvSpPr txBox="1">
            <a:spLocks/>
          </p:cNvSpPr>
          <p:nvPr/>
        </p:nvSpPr>
        <p:spPr bwMode="auto">
          <a:xfrm>
            <a:off x="86497" y="1291016"/>
            <a:ext cx="4920867" cy="497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3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4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5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larger 6d phase phase</a:t>
            </a:r>
          </a:p>
          <a:p>
            <a:pPr lvl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Designing low-emittance transport and injection line from LERF to CEBAF</a:t>
            </a:r>
          </a:p>
          <a:p>
            <a:pPr lvl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dispersion successfully tested, employ in Arc1 and Arc2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Generating e+ distributions for Users</a:t>
            </a:r>
          </a:p>
          <a:p>
            <a:pPr lvl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S2E lattice in BMAD to track beam and polarization from LERF to halls</a:t>
            </a:r>
          </a:p>
          <a:p>
            <a:pPr lvl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Simulating e+ distributions at more working points (trade off between intensity and polarization)</a:t>
            </a:r>
          </a:p>
        </p:txBody>
      </p:sp>
    </p:spTree>
    <p:extLst>
      <p:ext uri="{BB962C8B-B14F-4D97-AF65-F5344CB8AC3E}">
        <p14:creationId xmlns:p14="http://schemas.microsoft.com/office/powerpoint/2010/main" val="14446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62A78-0C39-D0E0-FD58-E65632D1B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616E6-D526-AEA3-7BB1-6A5BBA007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233B7F-2515-5708-4C57-0E6BCE961BBF}"/>
              </a:ext>
            </a:extLst>
          </p:cNvPr>
          <p:cNvSpPr txBox="1"/>
          <p:nvPr/>
        </p:nvSpPr>
        <p:spPr>
          <a:xfrm>
            <a:off x="150943" y="845971"/>
            <a:ext cx="1189689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b="1" dirty="0">
                <a:solidFill>
                  <a:srgbClr val="C00000"/>
                </a:solidFill>
              </a:rPr>
              <a:t>Ce</a:t>
            </a:r>
            <a:r>
              <a:rPr lang="en-US" sz="2000" b="1" baseline="30000" dirty="0">
                <a:solidFill>
                  <a:srgbClr val="C00000"/>
                </a:solidFill>
              </a:rPr>
              <a:t>+</a:t>
            </a:r>
            <a:r>
              <a:rPr lang="en-US" sz="2000" b="1" dirty="0">
                <a:solidFill>
                  <a:srgbClr val="C00000"/>
                </a:solidFill>
              </a:rPr>
              <a:t>BAF Working Group</a:t>
            </a:r>
            <a:r>
              <a:rPr lang="en-US" sz="2000" dirty="0"/>
              <a:t>, the </a:t>
            </a:r>
            <a:r>
              <a:rPr lang="en-US" sz="2000" b="1" dirty="0">
                <a:solidFill>
                  <a:srgbClr val="C00000"/>
                </a:solidFill>
              </a:rPr>
              <a:t>Jefferson Lab Positron Working Group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and laboratory management have been supportive for progression of activity.</a:t>
            </a:r>
          </a:p>
          <a:p>
            <a:endParaRPr lang="en-US" dirty="0"/>
          </a:p>
          <a:p>
            <a:pPr algn="ctr"/>
            <a:r>
              <a:rPr lang="en-US" sz="2000" dirty="0"/>
              <a:t>J. Benesch, A. </a:t>
            </a:r>
            <a:r>
              <a:rPr lang="en-US" sz="2000" dirty="0" err="1"/>
              <a:t>Bogacz</a:t>
            </a:r>
            <a:r>
              <a:rPr lang="en-US" sz="2000" dirty="0"/>
              <a:t>, L. </a:t>
            </a:r>
            <a:r>
              <a:rPr lang="en-US" sz="2000" dirty="0" err="1"/>
              <a:t>Cardman</a:t>
            </a:r>
            <a:r>
              <a:rPr lang="en-US" sz="2000" dirty="0"/>
              <a:t>, J. Conway, S. </a:t>
            </a:r>
            <a:r>
              <a:rPr lang="en-US" sz="2000" dirty="0" err="1"/>
              <a:t>Covrig</a:t>
            </a:r>
            <a:r>
              <a:rPr lang="en-US" sz="2000" dirty="0"/>
              <a:t>, P. </a:t>
            </a:r>
            <a:r>
              <a:rPr lang="en-US" sz="2000" dirty="0" err="1"/>
              <a:t>Degtiarenko</a:t>
            </a:r>
            <a:r>
              <a:rPr lang="en-US" sz="2000" dirty="0"/>
              <a:t>,</a:t>
            </a:r>
          </a:p>
          <a:p>
            <a:pPr algn="ctr"/>
            <a:r>
              <a:rPr lang="en-US" sz="2000" dirty="0"/>
              <a:t>P. Ghoshal, S. Gopinath, J. </a:t>
            </a:r>
            <a:r>
              <a:rPr lang="en-US" sz="2000" dirty="0" err="1"/>
              <a:t>Gubeli</a:t>
            </a:r>
            <a:r>
              <a:rPr lang="en-US" sz="2000" dirty="0"/>
              <a:t>, S. </a:t>
            </a:r>
            <a:r>
              <a:rPr lang="en-US" sz="2000" dirty="0" err="1"/>
              <a:t>Habet</a:t>
            </a:r>
            <a:r>
              <a:rPr lang="en-US" sz="2000" dirty="0"/>
              <a:t>, C. Hernandez-Garcia, D. </a:t>
            </a:r>
            <a:r>
              <a:rPr lang="en-US" sz="2000" dirty="0" err="1"/>
              <a:t>Higinbotham</a:t>
            </a:r>
            <a:r>
              <a:rPr lang="en-US" sz="2000" dirty="0"/>
              <a:t>,</a:t>
            </a:r>
          </a:p>
          <a:p>
            <a:pPr algn="ctr"/>
            <a:r>
              <a:rPr lang="en-US" sz="2000" dirty="0"/>
              <a:t>A. </a:t>
            </a:r>
            <a:r>
              <a:rPr lang="en-US" sz="2000" dirty="0" err="1"/>
              <a:t>Hofler</a:t>
            </a:r>
            <a:r>
              <a:rPr lang="en-US" sz="2000" dirty="0"/>
              <a:t>, R. </a:t>
            </a:r>
            <a:r>
              <a:rPr lang="en-US" sz="2000" dirty="0" err="1"/>
              <a:t>Kazimi</a:t>
            </a:r>
            <a:r>
              <a:rPr lang="en-US" sz="2000" dirty="0"/>
              <a:t>, M. </a:t>
            </a:r>
            <a:r>
              <a:rPr lang="en-US" sz="2000" dirty="0" err="1"/>
              <a:t>Kostin</a:t>
            </a:r>
            <a:r>
              <a:rPr lang="en-US" sz="2000" dirty="0"/>
              <a:t>, F. Lin, V. </a:t>
            </a:r>
            <a:r>
              <a:rPr lang="en-US" sz="2000" dirty="0" err="1"/>
              <a:t>Kostrum</a:t>
            </a:r>
            <a:r>
              <a:rPr lang="en-US" sz="2000" dirty="0"/>
              <a:t>, V. Lizarraga-Rubio, S. </a:t>
            </a:r>
            <a:r>
              <a:rPr lang="en-US" sz="2000" dirty="0" err="1"/>
              <a:t>Nagaitsev</a:t>
            </a:r>
            <a:r>
              <a:rPr lang="en-US" sz="2000" dirty="0"/>
              <a:t>,</a:t>
            </a:r>
          </a:p>
          <a:p>
            <a:pPr algn="ctr"/>
            <a:r>
              <a:rPr lang="en-US" sz="2000" dirty="0"/>
              <a:t>M. </a:t>
            </a:r>
            <a:r>
              <a:rPr lang="en-US" sz="2000" dirty="0" err="1"/>
              <a:t>Poelker</a:t>
            </a:r>
            <a:r>
              <a:rPr lang="en-US" sz="2000" dirty="0"/>
              <a:t>, N. Raut, B. </a:t>
            </a:r>
            <a:r>
              <a:rPr lang="en-US" sz="2000" dirty="0" err="1"/>
              <a:t>Rimmer</a:t>
            </a:r>
            <a:r>
              <a:rPr lang="en-US" sz="2000" dirty="0"/>
              <a:t>, Y. Roblin, A. </a:t>
            </a:r>
            <a:r>
              <a:rPr lang="en-US" sz="2000" dirty="0" err="1"/>
              <a:t>Seryi</a:t>
            </a:r>
            <a:r>
              <a:rPr lang="en-US" sz="2000" dirty="0"/>
              <a:t>, K. </a:t>
            </a:r>
            <a:r>
              <a:rPr lang="en-US" sz="2000" dirty="0" err="1"/>
              <a:t>Smolenski</a:t>
            </a:r>
            <a:r>
              <a:rPr lang="en-US" sz="2000" dirty="0"/>
              <a:t>, M. </a:t>
            </a:r>
            <a:r>
              <a:rPr lang="en-US" sz="2000" dirty="0" err="1"/>
              <a:t>Spata</a:t>
            </a:r>
            <a:r>
              <a:rPr lang="en-US" sz="2000" dirty="0"/>
              <a:t>, R. Suleiman,</a:t>
            </a:r>
          </a:p>
          <a:p>
            <a:pPr algn="ctr"/>
            <a:r>
              <a:rPr lang="en-US" sz="2000" dirty="0"/>
              <a:t>A. Sy, D. Turner, A. Ushakov, C. Valerio-Lizarraga, E. </a:t>
            </a:r>
            <a:r>
              <a:rPr lang="en-US" sz="2000" dirty="0" err="1"/>
              <a:t>Voutier</a:t>
            </a:r>
            <a:r>
              <a:rPr lang="en-US" sz="2000" dirty="0"/>
              <a:t>, S. Zhang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2B68F7-E7BC-082F-C8F6-D4684286F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415" y="4062578"/>
            <a:ext cx="2504417" cy="572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7F23F1-53A9-8B2E-C05D-947A98F9E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213" y="3842376"/>
            <a:ext cx="1427478" cy="1843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DD04BF-8D4D-A495-C84B-7585C205C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43" y="3927677"/>
            <a:ext cx="2344865" cy="586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329DBD-0698-D460-602A-13E995C7B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813" y="4883461"/>
            <a:ext cx="1800380" cy="1142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2B71CA-4F45-ECAD-21F7-322285CD6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755" y="4635016"/>
            <a:ext cx="2152350" cy="1519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8948-BC46-01A7-69E1-576166CA90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555" y="5054574"/>
            <a:ext cx="2176297" cy="12620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0CA378-B064-D04C-07CC-75A321C20B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5852" y="3470063"/>
            <a:ext cx="1822030" cy="17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81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3C531-38CF-82F3-E280-32BBB4543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GeV CEBAF baseline: 650 MeV </a:t>
            </a:r>
            <a:r>
              <a:rPr lang="en-US" sz="24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</a:t>
            </a: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+ 4-pass CEBAF + 6-pass FFA*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361D3-D28A-7B78-46F0-B64B584E5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Talk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A03CB9-11DF-9586-2E11-5EC7CEA4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8510971-147D-5DE5-E92C-F9D00AE58D82}"/>
              </a:ext>
            </a:extLst>
          </p:cNvPr>
          <p:cNvSpPr txBox="1">
            <a:spLocks/>
          </p:cNvSpPr>
          <p:nvPr/>
        </p:nvSpPr>
        <p:spPr bwMode="auto">
          <a:xfrm>
            <a:off x="293594" y="990600"/>
            <a:ext cx="6584576" cy="17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Developing a pre-conceptual design for additional FFA* racetrack in the existing CEBAF tunnel to reach the top energy of about 22 GeV</a:t>
            </a:r>
            <a:endParaRPr lang="en-US" sz="2000" b="1" kern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26DC9F-10DE-34FE-1637-87D19034C8AE}"/>
              </a:ext>
            </a:extLst>
          </p:cNvPr>
          <p:cNvGrpSpPr/>
          <p:nvPr/>
        </p:nvGrpSpPr>
        <p:grpSpPr>
          <a:xfrm>
            <a:off x="1633086" y="5410200"/>
            <a:ext cx="4710265" cy="1005177"/>
            <a:chOff x="6915973" y="4951942"/>
            <a:chExt cx="4710265" cy="1182289"/>
          </a:xfrm>
        </p:grpSpPr>
        <p:sp>
          <p:nvSpPr>
            <p:cNvPr id="8" name="Content Placeholder 4">
              <a:extLst>
                <a:ext uri="{FF2B5EF4-FFF2-40B4-BE49-F238E27FC236}">
                  <a16:creationId xmlns:a16="http://schemas.microsoft.com/office/drawing/2014/main" id="{183CBDF4-28B2-DC9A-E4D8-8F568F3E8F9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15973" y="4951942"/>
              <a:ext cx="4710265" cy="1182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2"/>
                </a:buBlip>
                <a:defRPr sz="2400">
                  <a:solidFill>
                    <a:srgbClr val="000066"/>
                  </a:solidFill>
                  <a:latin typeface="+mn-lt"/>
                  <a:ea typeface="MS PGothic" pitchFamily="34" charset="-128"/>
                  <a:cs typeface="MS PGothic" charset="0"/>
                </a:defRPr>
              </a:lvl1pPr>
              <a:lvl2pPr marL="742950" indent="-28575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Blip>
                  <a:blip r:embed="rId3"/>
                </a:buBlip>
                <a:defRPr sz="2000">
                  <a:solidFill>
                    <a:srgbClr val="800080"/>
                  </a:solidFill>
                  <a:latin typeface="+mn-lt"/>
                  <a:ea typeface="MS PGothic" pitchFamily="34" charset="-128"/>
                  <a:cs typeface="MS PGothic" charset="0"/>
                </a:defRPr>
              </a:lvl2pPr>
              <a:lvl3pPr marL="1143000" indent="-228600" algn="l" rtl="0" eaLnBrk="0" fontAlgn="base" hangingPunct="0">
                <a:lnSpc>
                  <a:spcPct val="110000"/>
                </a:lnSpc>
                <a:spcBef>
                  <a:spcPct val="45000"/>
                </a:spcBef>
                <a:spcAft>
                  <a:spcPct val="30000"/>
                </a:spcAft>
                <a:buSzPct val="100000"/>
                <a:buBlip>
                  <a:blip r:embed="rId4"/>
                </a:buBlip>
                <a:defRPr>
                  <a:solidFill>
                    <a:srgbClr val="009900"/>
                  </a:solidFill>
                  <a:latin typeface="+mn-lt"/>
                  <a:ea typeface="MS PGothic" pitchFamily="34" charset="-128"/>
                  <a:cs typeface="MS PGothic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MS PGothic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  <a:cs typeface="MS PGothic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85700" indent="0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Enabling Technology</a:t>
              </a:r>
              <a:r>
                <a:rPr 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85700" indent="0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Novel permanent magnets,             -style used for power and cost savings</a:t>
              </a:r>
            </a:p>
          </p:txBody>
        </p:sp>
        <p:pic>
          <p:nvPicPr>
            <p:cNvPr id="9" name="Picture 8" descr="Logo_RR6.jpeg">
              <a:extLst>
                <a:ext uri="{FF2B5EF4-FFF2-40B4-BE49-F238E27FC236}">
                  <a16:creationId xmlns:a16="http://schemas.microsoft.com/office/drawing/2014/main" id="{5C77FFC7-52A8-8D77-C6B4-4416A3C7A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6010" y="5362910"/>
              <a:ext cx="752657" cy="233563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950E88-136B-4445-7D39-E8B1D5459D42}"/>
              </a:ext>
            </a:extLst>
          </p:cNvPr>
          <p:cNvGrpSpPr/>
          <p:nvPr/>
        </p:nvGrpSpPr>
        <p:grpSpPr>
          <a:xfrm>
            <a:off x="685800" y="2285911"/>
            <a:ext cx="4441921" cy="609689"/>
            <a:chOff x="2910177" y="5674101"/>
            <a:chExt cx="5116660" cy="60968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A58796-816D-82C2-02A9-1A1EC5696E58}"/>
                </a:ext>
              </a:extLst>
            </p:cNvPr>
            <p:cNvCxnSpPr>
              <a:cxnSpLocks/>
            </p:cNvCxnSpPr>
            <p:nvPr/>
          </p:nvCxnSpPr>
          <p:spPr>
            <a:xfrm>
              <a:off x="2910177" y="5674101"/>
              <a:ext cx="12168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2C26849B-FE17-6D54-020A-9C43DE3A2D69}"/>
                </a:ext>
              </a:extLst>
            </p:cNvPr>
            <p:cNvSpPr txBox="1">
              <a:spLocks/>
            </p:cNvSpPr>
            <p:nvPr/>
          </p:nvSpPr>
          <p:spPr>
            <a:xfrm>
              <a:off x="2913681" y="5721764"/>
              <a:ext cx="5113156" cy="562026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2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  <a:defRPr sz="20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8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3pPr>
              <a:lvl4pPr marL="16573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PingFangSC-Regular" charset="-122"/>
                <a:buChar char="－"/>
                <a:defRPr sz="16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400" kern="1200" baseline="0">
                  <a:solidFill>
                    <a:schemeClr val="tx1"/>
                  </a:solidFill>
                  <a:latin typeface="Arial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en-US" sz="2000" baseline="30000" dirty="0">
                  <a:latin typeface="Arial" panose="020B0604020202020204" pitchFamily="34" charset="0"/>
                </a:rPr>
                <a:t>*</a:t>
              </a:r>
              <a:r>
                <a:rPr lang="en-US" sz="1600" dirty="0">
                  <a:latin typeface="Arial" panose="020B0604020202020204" pitchFamily="34" charset="0"/>
                </a:rPr>
                <a:t>FFA (Fixed Field Alternating-Gradient)</a:t>
              </a:r>
              <a:endParaRPr lang="en-US" altLang="en-US" sz="1600" dirty="0">
                <a:latin typeface="Arial" panose="020B0604020202020204" pitchFamily="34" charset="0"/>
              </a:endParaRPr>
            </a:p>
            <a:p>
              <a:endParaRPr lang="en-US" sz="1600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4E75485-362D-C41A-FD82-2776E032F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690" y="2947318"/>
            <a:ext cx="5731510" cy="2310482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A3634510-3E58-C707-AC27-1476BA9AC390}"/>
              </a:ext>
            </a:extLst>
          </p:cNvPr>
          <p:cNvSpPr txBox="1">
            <a:spLocks/>
          </p:cNvSpPr>
          <p:nvPr/>
        </p:nvSpPr>
        <p:spPr bwMode="auto">
          <a:xfrm>
            <a:off x="7162800" y="829235"/>
            <a:ext cx="493946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2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3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4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000" b="1" kern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FFA Arc Architecture</a:t>
            </a:r>
          </a:p>
          <a:p>
            <a:pPr lvl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Non-scaling FFA based on high-gradient permanent magnets </a:t>
            </a:r>
          </a:p>
          <a:p>
            <a:pPr lvl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 merger to control orbits, beta functions and dispersion at arc ends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Multi-pass linac optics </a:t>
            </a:r>
          </a:p>
          <a:p>
            <a:pPr lvl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MeV injector upgrade</a:t>
            </a:r>
          </a:p>
          <a:p>
            <a:pPr lvl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Strongly focusing triplet lattice periodic optics for lower passes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Modified CEBAF ‘switchyard’ and TOF correction ‘Splitters</a:t>
            </a:r>
            <a:r>
              <a:rPr lang="en-US" sz="1800" kern="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690296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F6E53-34A4-59DD-87BF-7F26DB5C4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Non Scaling FFA Arc </a:t>
            </a:r>
            <a:r>
              <a:rPr lang="en-US" sz="2400" dirty="0">
                <a:solidFill>
                  <a:srgbClr val="002060"/>
                </a:solidFill>
                <a:latin typeface="Symbol" panose="05050102010706020507" pitchFamily="18" charset="2"/>
              </a:rPr>
              <a:t>-</a:t>
            </a:r>
            <a:r>
              <a:rPr lang="en-US" sz="2400" dirty="0">
                <a:solidFill>
                  <a:srgbClr val="002060"/>
                </a:solidFill>
              </a:rPr>
              <a:t> Compact FODO Cell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9597-8B9E-00A0-DD7E-390BC90F1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7716E-90A1-8C05-8ABC-D5EC11673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012CEF-1E65-D725-EA2F-07E5ED3A2AF9}"/>
              </a:ext>
            </a:extLst>
          </p:cNvPr>
          <p:cNvGrpSpPr/>
          <p:nvPr/>
        </p:nvGrpSpPr>
        <p:grpSpPr>
          <a:xfrm>
            <a:off x="204079" y="1360103"/>
            <a:ext cx="4968287" cy="4595381"/>
            <a:chOff x="80791" y="1570111"/>
            <a:chExt cx="4968287" cy="45953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B75F36-4F65-C86D-9694-50CDA462F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791" y="4514430"/>
              <a:ext cx="4960937" cy="165106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60DA484-E0B2-D912-CBC2-51559F869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37" y="3042270"/>
              <a:ext cx="4960941" cy="165106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8E26B9-3480-C0B9-3832-6BD902A50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36" y="1570111"/>
              <a:ext cx="4960942" cy="165106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789DA4-1C1A-DB6F-3651-18825964E6A7}"/>
                </a:ext>
              </a:extLst>
            </p:cNvPr>
            <p:cNvSpPr/>
            <p:nvPr/>
          </p:nvSpPr>
          <p:spPr>
            <a:xfrm>
              <a:off x="1610139" y="1570111"/>
              <a:ext cx="1808922" cy="178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0B92B89-4CE1-39C8-7D36-52497B710DF3}"/>
              </a:ext>
            </a:extLst>
          </p:cNvPr>
          <p:cNvSpPr txBox="1">
            <a:spLocks/>
          </p:cNvSpPr>
          <p:nvPr/>
        </p:nvSpPr>
        <p:spPr>
          <a:xfrm>
            <a:off x="6368258" y="1591835"/>
            <a:ext cx="5237335" cy="4372598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Large momentum acceptance FFA cell, configured with combined function magnets capable of transporting six beams with energies spanning a factor of two</a:t>
            </a:r>
          </a:p>
          <a:p>
            <a:pPr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Arc composed of 75 cells,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 3.15 m</a:t>
            </a:r>
          </a:p>
          <a:p>
            <a:pPr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Closely spaced orbits for all six beams (~ 4 cm)</a:t>
            </a:r>
          </a:p>
          <a:p>
            <a:pPr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Low betas (~ a few m)</a:t>
            </a:r>
          </a:p>
          <a:p>
            <a:pPr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Extremally low dispersions (a few cm) - Virtue of combined function FFA magnets</a:t>
            </a:r>
          </a:p>
          <a:p>
            <a:pPr marL="0" indent="0"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buNone/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spcBef>
                <a:spcPts val="1350"/>
              </a:spcBef>
              <a:spcAft>
                <a:spcPts val="900"/>
              </a:spcAft>
              <a:buClr>
                <a:srgbClr val="1E7640"/>
              </a:buClr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0CFD5C-6CE8-F0BB-B010-7DC93FE438EA}"/>
              </a:ext>
            </a:extLst>
          </p:cNvPr>
          <p:cNvSpPr txBox="1"/>
          <p:nvPr/>
        </p:nvSpPr>
        <p:spPr>
          <a:xfrm>
            <a:off x="5021828" y="1517995"/>
            <a:ext cx="6083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tx1"/>
                </a:solidFill>
              </a:rPr>
              <a:t>orbits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AB2B63-5CE1-EF08-488E-A7B95BD7A3E8}"/>
              </a:ext>
            </a:extLst>
          </p:cNvPr>
          <p:cNvSpPr txBox="1"/>
          <p:nvPr/>
        </p:nvSpPr>
        <p:spPr>
          <a:xfrm>
            <a:off x="5021827" y="2992108"/>
            <a:ext cx="11974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tx1"/>
                </a:solidFill>
              </a:rPr>
              <a:t>dispersions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016DF0-8AB8-6450-2CE0-900C70940660}"/>
              </a:ext>
            </a:extLst>
          </p:cNvPr>
          <p:cNvSpPr txBox="1"/>
          <p:nvPr/>
        </p:nvSpPr>
        <p:spPr>
          <a:xfrm>
            <a:off x="5021828" y="4552766"/>
            <a:ext cx="13884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tx1"/>
                </a:solidFill>
              </a:rPr>
              <a:t>beta functions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3D484D-6658-1798-7EFA-AE66DA3C52A3}"/>
              </a:ext>
            </a:extLst>
          </p:cNvPr>
          <p:cNvSpPr txBox="1"/>
          <p:nvPr/>
        </p:nvSpPr>
        <p:spPr>
          <a:xfrm>
            <a:off x="10637352" y="5904113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41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0407EBAA4744DB3E22E2D5259322A" ma:contentTypeVersion="9" ma:contentTypeDescription="Create a new document." ma:contentTypeScope="" ma:versionID="69908035f3bd213c142e077da7988aba">
  <xsd:schema xmlns:xsd="http://www.w3.org/2001/XMLSchema" xmlns:xs="http://www.w3.org/2001/XMLSchema" xmlns:p="http://schemas.microsoft.com/office/2006/metadata/properties" xmlns:ns2="8d24de50-05d1-4ead-956f-39ed5306b4ae" xmlns:ns3="b3d45c07-3350-48b8-8699-306b33596a2c" targetNamespace="http://schemas.microsoft.com/office/2006/metadata/properties" ma:root="true" ma:fieldsID="b5af0011b505010a6ff2ece94b85d538" ns2:_="" ns3:_="">
    <xsd:import namespace="8d24de50-05d1-4ead-956f-39ed5306b4ae"/>
    <xsd:import namespace="b3d45c07-3350-48b8-8699-306b33596a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4de50-05d1-4ead-956f-39ed5306b4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45c07-3350-48b8-8699-306b33596a2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B0E6A3-8BC9-49C6-9E7C-A8DC222D01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24de50-05d1-4ead-956f-39ed5306b4ae"/>
    <ds:schemaRef ds:uri="b3d45c07-3350-48b8-8699-306b33596a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D30DDC-902B-43D6-8514-1C9D0557B6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E4D0BC-443C-42D3-A322-679232412D1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469</TotalTime>
  <Words>982</Words>
  <Application>Microsoft Macintosh PowerPoint</Application>
  <PresentationFormat>Widescreen</PresentationFormat>
  <Paragraphs>150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PingFangSC-Regular</vt:lpstr>
      <vt:lpstr>.PingFangSC-Regular</vt:lpstr>
      <vt:lpstr>Arial</vt:lpstr>
      <vt:lpstr>Calibri</vt:lpstr>
      <vt:lpstr>Symbol</vt:lpstr>
      <vt:lpstr>Office Theme</vt:lpstr>
      <vt:lpstr>PowerPoint Presentation</vt:lpstr>
      <vt:lpstr>Ce+BAF baseline: 123 MeV polarized e-/e+ injector + 12 GeV CEBAF (e-/e+)</vt:lpstr>
      <vt:lpstr>LERF Polarized Positron Injector Concept</vt:lpstr>
      <vt:lpstr>3 Year e+ R&amp;D Plan – Proposals</vt:lpstr>
      <vt:lpstr>3 Year e+ R&amp;D Plan – 100 kW Testbed @ LERF</vt:lpstr>
      <vt:lpstr>Accelerating e+ to 12 GeV</vt:lpstr>
      <vt:lpstr>Acknowledgments</vt:lpstr>
      <vt:lpstr>22 GeV CEBAF baseline: 650 MeV inj + 4-pass CEBAF + 6-pass FFA*</vt:lpstr>
      <vt:lpstr>Non Scaling FFA Arc - Compact FODO Cell</vt:lpstr>
      <vt:lpstr>Permanent Magnet Design</vt:lpstr>
      <vt:lpstr>Animation of Recirculating Beams in FFA</vt:lpstr>
      <vt:lpstr>22 GeV – Near Term Strategy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Andriy Ushakov</dc:creator>
  <cp:lastModifiedBy>Joe Grames</cp:lastModifiedBy>
  <cp:revision>61</cp:revision>
  <dcterms:created xsi:type="dcterms:W3CDTF">2023-02-20T01:51:32Z</dcterms:created>
  <dcterms:modified xsi:type="dcterms:W3CDTF">2024-07-07T22:00:34Z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0x010100E520407EBAA4744DB3E22E2D5259322A</vt:lpwstr>
  </property>
</Properties>
</file>