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3020" r:id="rId3"/>
    <p:sldId id="3065" r:id="rId4"/>
    <p:sldId id="3118" r:id="rId5"/>
    <p:sldId id="1160" r:id="rId6"/>
    <p:sldId id="3066" r:id="rId7"/>
    <p:sldId id="3059" r:id="rId8"/>
    <p:sldId id="1169" r:id="rId9"/>
    <p:sldId id="3102" r:id="rId10"/>
    <p:sldId id="3103" r:id="rId11"/>
    <p:sldId id="3107" r:id="rId12"/>
    <p:sldId id="3108" r:id="rId13"/>
    <p:sldId id="3111" r:id="rId14"/>
    <p:sldId id="3112" r:id="rId15"/>
    <p:sldId id="3067" r:id="rId16"/>
    <p:sldId id="3115" r:id="rId17"/>
    <p:sldId id="3116" r:id="rId18"/>
    <p:sldId id="3117" r:id="rId19"/>
    <p:sldId id="30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E4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524" y="80863"/>
            <a:ext cx="6838952" cy="47086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35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000" y="75090"/>
            <a:ext cx="6840000" cy="4699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6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12073467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12132733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101600" y="227013"/>
            <a:ext cx="120904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" name="Text Box 97"/>
          <p:cNvSpPr txBox="1">
            <a:spLocks noChangeArrowheads="1"/>
          </p:cNvSpPr>
          <p:nvPr userDrawn="1"/>
        </p:nvSpPr>
        <p:spPr bwMode="auto">
          <a:xfrm>
            <a:off x="82551" y="6459538"/>
            <a:ext cx="972564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 sz="140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9" name="Line 99"/>
          <p:cNvSpPr>
            <a:spLocks noChangeShapeType="1"/>
          </p:cNvSpPr>
          <p:nvPr userDrawn="1"/>
        </p:nvSpPr>
        <p:spPr bwMode="auto">
          <a:xfrm flipV="1">
            <a:off x="0" y="6434140"/>
            <a:ext cx="12073467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779185" y="130175"/>
            <a:ext cx="5888567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</a:t>
            </a:r>
          </a:p>
        </p:txBody>
      </p:sp>
      <p:sp>
        <p:nvSpPr>
          <p:cNvPr id="4" name="Line 99">
            <a:extLst>
              <a:ext uri="{FF2B5EF4-FFF2-40B4-BE49-F238E27FC236}">
                <a16:creationId xmlns:a16="http://schemas.microsoft.com/office/drawing/2014/main" id="{8797A7BE-0FF4-4D1F-F47A-0C6EA068CE0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434139"/>
            <a:ext cx="12073467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7">
            <a:extLst>
              <a:ext uri="{FF2B5EF4-FFF2-40B4-BE49-F238E27FC236}">
                <a16:creationId xmlns:a16="http://schemas.microsoft.com/office/drawing/2014/main" id="{CD29141C-524B-2059-9B4E-60B52112A0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1" y="6459538"/>
            <a:ext cx="4317999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6" name="Text Box 98">
            <a:extLst>
              <a:ext uri="{FF2B5EF4-FFF2-40B4-BE49-F238E27FC236}">
                <a16:creationId xmlns:a16="http://schemas.microsoft.com/office/drawing/2014/main" id="{ED25C652-23E8-EF6C-22FA-876673442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8807" y="6469065"/>
            <a:ext cx="1268306" cy="35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     July 2o24</a:t>
            </a: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969696"/>
                </a:solidFill>
                <a:latin typeface="Arial" charset="0"/>
              </a:rPr>
              <a:t>Patrick</a:t>
            </a:r>
            <a:r>
              <a:rPr lang="en-GB" sz="900" baseline="0" dirty="0">
                <a:solidFill>
                  <a:srgbClr val="969696"/>
                </a:solidFill>
                <a:latin typeface="Arial" charset="0"/>
              </a:rPr>
              <a:t> </a:t>
            </a:r>
            <a:r>
              <a:rPr lang="en-GB" sz="900" dirty="0">
                <a:solidFill>
                  <a:srgbClr val="969696"/>
                </a:solidFill>
                <a:latin typeface="Arial" charset="0"/>
              </a:rPr>
              <a:t>Achenbach</a:t>
            </a:r>
          </a:p>
        </p:txBody>
      </p:sp>
      <p:sp>
        <p:nvSpPr>
          <p:cNvPr id="10" name="Line 99">
            <a:extLst>
              <a:ext uri="{FF2B5EF4-FFF2-40B4-BE49-F238E27FC236}">
                <a16:creationId xmlns:a16="http://schemas.microsoft.com/office/drawing/2014/main" id="{09D11AA2-66E4-13E2-B85A-B0D0DC5DCC6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434140"/>
            <a:ext cx="12073467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" name="Text Box 98">
            <a:extLst>
              <a:ext uri="{FF2B5EF4-FFF2-40B4-BE49-F238E27FC236}">
                <a16:creationId xmlns:a16="http://schemas.microsoft.com/office/drawing/2014/main" id="{EAAE4A87-E54E-8B5F-C450-E241FD92CD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33" y="6459539"/>
            <a:ext cx="4510589" cy="411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Hall-B Status</a:t>
            </a:r>
            <a:endParaRPr lang="en-GB" sz="9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30F7E5-201A-23E1-0B55-00AF6A7CA6CD}"/>
              </a:ext>
            </a:extLst>
          </p:cNvPr>
          <p:cNvSpPr txBox="1"/>
          <p:nvPr userDrawn="1"/>
        </p:nvSpPr>
        <p:spPr>
          <a:xfrm>
            <a:off x="11682662" y="6481761"/>
            <a:ext cx="50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42F6BC5-9E5B-4604-894B-E77A69DCE419}" type="slidenum">
              <a:rPr lang="en-US" sz="1600" smtClean="0">
                <a:solidFill>
                  <a:schemeClr val="bg1">
                    <a:lumMod val="75000"/>
                  </a:schemeClr>
                </a:solidFill>
              </a:rPr>
              <a:pPr algn="r"/>
              <a:t>‹Nr.›</a:t>
            </a:fld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12132733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101600" y="227013"/>
            <a:ext cx="120904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3151718" y="130175"/>
            <a:ext cx="5888567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044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lab.org/exp_prog/proposals/23/PR12-23-013.pdf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jlab.org/exp_prog/proposals/17/PR12-17-012C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lab.org/exp_prog/proposals/17/PR12-17-012B.pdf" TargetMode="External"/><Relationship Id="rId5" Type="http://schemas.openxmlformats.org/officeDocument/2006/relationships/hyperlink" Target="https://www.jlab.org/exp_prog/proposals/17/PR12-17-012A.pdf" TargetMode="External"/><Relationship Id="rId4" Type="http://schemas.openxmlformats.org/officeDocument/2006/relationships/hyperlink" Target="https://www.jlab.org/exp_prog/proposals/17/PR12-17-012.pdf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hyperlink" Target="https://www.jlab.org/exp_prog/proposals/20/E12-06-106A_Proposal.pdf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jlab.org/exp_prog/proposals/06/PR12-06-106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hyperlink" Target="https://www.jlab.org/exp_prog/proposals/20/E12-06-117A_Proposal.pdf" TargetMode="External"/><Relationship Id="rId4" Type="http://schemas.openxmlformats.org/officeDocument/2006/relationships/hyperlink" Target="https://www.jlab.org/exp_prog/proposals/06/PR12-06-11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Hall-B Status Report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ACD98A-1412-242F-F7F0-91983C126791}"/>
              </a:ext>
            </a:extLst>
          </p:cNvPr>
          <p:cNvSpPr txBox="1">
            <a:spLocks/>
          </p:cNvSpPr>
          <p:nvPr/>
        </p:nvSpPr>
        <p:spPr>
          <a:xfrm>
            <a:off x="3533009" y="1063087"/>
            <a:ext cx="8177259" cy="3222473"/>
          </a:xfrm>
          <a:prstGeom prst="rect">
            <a:avLst/>
          </a:prstGeom>
        </p:spPr>
        <p:txBody>
          <a:bodyPr/>
          <a:lstStyle/>
          <a:p>
            <a:pPr marL="285750" lvl="0" indent="-285750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Status of Hall-B Group</a:t>
            </a:r>
          </a:p>
          <a:p>
            <a:pPr marL="285750" indent="-285750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/>
              <a:t>Status of Hall-B and Operations</a:t>
            </a:r>
          </a:p>
          <a:p>
            <a:pPr marL="285750" indent="-285750" eaLnBrk="0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/>
              <a:t>Status of Hall-B Publications</a:t>
            </a:r>
          </a:p>
        </p:txBody>
      </p:sp>
      <p:sp>
        <p:nvSpPr>
          <p:cNvPr id="5" name="Untertitel 3">
            <a:extLst>
              <a:ext uri="{FF2B5EF4-FFF2-40B4-BE49-F238E27FC236}">
                <a16:creationId xmlns:a16="http://schemas.microsoft.com/office/drawing/2014/main" id="{41B9655B-02BF-5C8D-431C-D907B2A6FCA4}"/>
              </a:ext>
            </a:extLst>
          </p:cNvPr>
          <p:cNvSpPr txBox="1">
            <a:spLocks/>
          </p:cNvSpPr>
          <p:nvPr/>
        </p:nvSpPr>
        <p:spPr bwMode="auto">
          <a:xfrm>
            <a:off x="2484260" y="4879110"/>
            <a:ext cx="6400800" cy="12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algn="ctr"/>
            <a:endParaRPr lang="de-DE" sz="2000" kern="0" dirty="0"/>
          </a:p>
          <a:p>
            <a:pPr algn="ctr"/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en-US" sz="2000" b="0" i="1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2024</a:t>
            </a:r>
            <a:endParaRPr kumimoji="0" lang="de-DE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767F4-B5BA-DDB3-C5A6-09CF40D88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2902450"/>
            <a:ext cx="4258581" cy="42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8C6F-7738-9E44-4CB7-3D3C7E1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Near-Term Schedule 2024-25 </a:t>
            </a:r>
            <a:endParaRPr lang="en-US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97950895-B6C5-7487-C1B3-EAAFA786D000}"/>
              </a:ext>
            </a:extLst>
          </p:cNvPr>
          <p:cNvSpPr txBox="1"/>
          <p:nvPr/>
        </p:nvSpPr>
        <p:spPr>
          <a:xfrm>
            <a:off x="1722000" y="4288960"/>
            <a:ext cx="8748000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  <a:cs typeface="Arial"/>
              </a:rPr>
              <a:t>By next SAD, ALERT program will be completed assuming canonical 50% efficiency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886AB7-ACBB-83E4-5F03-C8AC4EB6AC89}"/>
              </a:ext>
            </a:extLst>
          </p:cNvPr>
          <p:cNvSpPr txBox="1"/>
          <p:nvPr/>
        </p:nvSpPr>
        <p:spPr>
          <a:xfrm>
            <a:off x="1028699" y="2955295"/>
            <a:ext cx="10134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/>
              </a:rPr>
              <a:t>Begin of main ALERT run tentatively scheduled for </a:t>
            </a:r>
            <a:r>
              <a:rPr lang="en-US" b="1" dirty="0">
                <a:latin typeface="+mj-lt"/>
                <a:cs typeface="Arial"/>
              </a:rPr>
              <a:t>February 2024</a:t>
            </a:r>
            <a:endParaRPr lang="en-US" sz="1800" b="1" dirty="0">
              <a:latin typeface="+mj-lt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cs typeface="Arial"/>
              </a:rPr>
              <a:t>Followed by </a:t>
            </a:r>
            <a:r>
              <a:rPr lang="en-US" sz="1800" b="1" dirty="0">
                <a:latin typeface="+mj-lt"/>
                <a:cs typeface="Arial"/>
              </a:rPr>
              <a:t>low-pass run with ALERT</a:t>
            </a:r>
            <a:r>
              <a:rPr lang="en-US" sz="1800" dirty="0">
                <a:latin typeface="+mj-lt"/>
                <a:cs typeface="Arial"/>
              </a:rPr>
              <a:t> that was awarded 17 PAC days by last year’s PAC51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cs typeface="Arial"/>
              </a:rPr>
              <a:t>With </a:t>
            </a:r>
            <a:r>
              <a:rPr lang="en-US" sz="1800" b="1" dirty="0">
                <a:latin typeface="+mj-lt"/>
                <a:cs typeface="Arial"/>
              </a:rPr>
              <a:t>only 24 weeks of physics operation</a:t>
            </a:r>
            <a:r>
              <a:rPr lang="en-US" sz="1800" dirty="0">
                <a:latin typeface="+mj-lt"/>
                <a:cs typeface="Arial"/>
              </a:rPr>
              <a:t>, no other runs scheduled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791F91C-239D-609F-211A-E8C1F4E26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07645"/>
              </p:ext>
            </p:extLst>
          </p:nvPr>
        </p:nvGraphicFramePr>
        <p:xfrm>
          <a:off x="1028699" y="816919"/>
          <a:ext cx="10134601" cy="1785600"/>
        </p:xfrm>
        <a:graphic>
          <a:graphicData uri="http://schemas.openxmlformats.org/drawingml/2006/table">
            <a:tbl>
              <a:tblPr/>
              <a:tblGrid>
                <a:gridCol w="996028">
                  <a:extLst>
                    <a:ext uri="{9D8B030D-6E8A-4147-A177-3AD203B41FA5}">
                      <a16:colId xmlns:a16="http://schemas.microsoft.com/office/drawing/2014/main" val="3365885397"/>
                    </a:ext>
                  </a:extLst>
                </a:gridCol>
                <a:gridCol w="1195234">
                  <a:extLst>
                    <a:ext uri="{9D8B030D-6E8A-4147-A177-3AD203B41FA5}">
                      <a16:colId xmlns:a16="http://schemas.microsoft.com/office/drawing/2014/main" val="31624580"/>
                    </a:ext>
                  </a:extLst>
                </a:gridCol>
                <a:gridCol w="1195234">
                  <a:extLst>
                    <a:ext uri="{9D8B030D-6E8A-4147-A177-3AD203B41FA5}">
                      <a16:colId xmlns:a16="http://schemas.microsoft.com/office/drawing/2014/main" val="217665995"/>
                    </a:ext>
                  </a:extLst>
                </a:gridCol>
                <a:gridCol w="796825">
                  <a:extLst>
                    <a:ext uri="{9D8B030D-6E8A-4147-A177-3AD203B41FA5}">
                      <a16:colId xmlns:a16="http://schemas.microsoft.com/office/drawing/2014/main" val="3634064858"/>
                    </a:ext>
                  </a:extLst>
                </a:gridCol>
                <a:gridCol w="796825">
                  <a:extLst>
                    <a:ext uri="{9D8B030D-6E8A-4147-A177-3AD203B41FA5}">
                      <a16:colId xmlns:a16="http://schemas.microsoft.com/office/drawing/2014/main" val="1980396586"/>
                    </a:ext>
                  </a:extLst>
                </a:gridCol>
                <a:gridCol w="796825">
                  <a:extLst>
                    <a:ext uri="{9D8B030D-6E8A-4147-A177-3AD203B41FA5}">
                      <a16:colId xmlns:a16="http://schemas.microsoft.com/office/drawing/2014/main" val="1706828136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874196500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384967535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24518899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08863082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996136253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SAD or scheduled Run Group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Calendar Days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Before Run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PAC Days  = Cal. Days/2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Actual PAC Days from ABUs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After Run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82848"/>
                  </a:ext>
                </a:extLst>
              </a:tr>
              <a:tr h="43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Setup / Status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Beam Energy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Start Date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End Date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8549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RG-L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ALERT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high pressure gas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2025-02-10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2025-05-31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9648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RG-T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ALERT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high pressure gas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6.6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2025-05-31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2025-07-04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3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SAD 2025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2025-07-04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sum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503" marR="3503" marT="350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7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3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55;p24">
            <a:extLst>
              <a:ext uri="{FF2B5EF4-FFF2-40B4-BE49-F238E27FC236}">
                <a16:creationId xmlns:a16="http://schemas.microsoft.com/office/drawing/2014/main" id="{D2026950-AB4A-EFAA-D53C-B23BF1C7276F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839" y="4087757"/>
            <a:ext cx="1979158" cy="16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3;p24">
            <a:extLst>
              <a:ext uri="{FF2B5EF4-FFF2-40B4-BE49-F238E27FC236}">
                <a16:creationId xmlns:a16="http://schemas.microsoft.com/office/drawing/2014/main" id="{C2D408AF-E434-1F57-2D64-5809DF8E592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837" y="2987368"/>
            <a:ext cx="3089164" cy="2821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 Experiments and Detectors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2C4AAAD-BFB2-129D-E35B-C6FA76FEADF7}"/>
              </a:ext>
            </a:extLst>
          </p:cNvPr>
          <p:cNvSpPr txBox="1"/>
          <p:nvPr/>
        </p:nvSpPr>
        <p:spPr>
          <a:xfrm>
            <a:off x="867403" y="3019498"/>
            <a:ext cx="66562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Low Energy Recoil Tracker (ALERT):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Hyperbolic drift chamber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Time-of-Flight array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Target straw for H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baseline="30000" dirty="0"/>
              <a:t>4</a:t>
            </a:r>
            <a:r>
              <a:rPr lang="en-US" dirty="0"/>
              <a:t>He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5AFBCAD-756F-AA78-3228-E8255EEC5BAE}"/>
              </a:ext>
            </a:extLst>
          </p:cNvPr>
          <p:cNvSpPr txBox="1"/>
          <p:nvPr/>
        </p:nvSpPr>
        <p:spPr>
          <a:xfrm>
            <a:off x="985520" y="5822608"/>
            <a:ext cx="10220960" cy="4001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i="0" u="none" strike="noStrike" baseline="0" dirty="0">
                <a:latin typeface="ArialMT"/>
              </a:rPr>
              <a:t>ALERT is effectively replacing the CVT detector similarly to the BONuS</a:t>
            </a:r>
            <a:r>
              <a:rPr lang="en-US" sz="2000" dirty="0">
                <a:latin typeface="ArialMT"/>
              </a:rPr>
              <a:t>12 </a:t>
            </a:r>
            <a:r>
              <a:rPr lang="en-US" sz="2000" b="0" i="0" u="none" strike="noStrike" baseline="0" dirty="0">
                <a:latin typeface="ArialMT"/>
              </a:rPr>
              <a:t>experiment</a:t>
            </a:r>
            <a:endParaRPr lang="en-US" sz="2000" dirty="0"/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30F47D4B-8811-F5A3-303E-E3D88C79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55404"/>
              </p:ext>
            </p:extLst>
          </p:nvPr>
        </p:nvGraphicFramePr>
        <p:xfrm>
          <a:off x="360627" y="787736"/>
          <a:ext cx="11470747" cy="2113280"/>
        </p:xfrm>
        <a:graphic>
          <a:graphicData uri="http://schemas.openxmlformats.org/drawingml/2006/table">
            <a:tbl>
              <a:tblPr firstRow="1" bandRow="1"/>
              <a:tblGrid>
                <a:gridCol w="111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203">
                  <a:extLst>
                    <a:ext uri="{9D8B030D-6E8A-4147-A177-3AD203B41FA5}">
                      <a16:colId xmlns:a16="http://schemas.microsoft.com/office/drawing/2014/main" val="2079604124"/>
                    </a:ext>
                  </a:extLst>
                </a:gridCol>
                <a:gridCol w="885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2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Proposal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Physics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Exp. Contact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Rating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PAC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 Days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 Contact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E12-17-012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  <a:hlinkClick r:id="rId4"/>
                        </a:rPr>
                        <a:t>Partonic structure of light nuclei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Z.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Meziani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CLAS12; ALERT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R. Dupre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High pressure gaseous H, D, </a:t>
                      </a:r>
                      <a:r>
                        <a:rPr lang="en-US" sz="1400" b="0" baseline="30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832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E12-17-012A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  <a:hlinkClick r:id="rId5"/>
                        </a:rPr>
                        <a:t>Tagged EMC measurements on light nuclei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R. Dupre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108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E12-17-012B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  <a:hlinkClick r:id="rId6"/>
                        </a:rPr>
                        <a:t>Spectator-tagged DVCS on light nuclei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W. Armstrong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828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E12-17-012C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  <a:hlinkClick r:id="rId7"/>
                        </a:rPr>
                        <a:t>Other physics opportunities with ALERT 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M.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Defurne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40824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E12-23-013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Arial Narrow"/>
                          <a:cs typeface="Arial Narrow"/>
                          <a:hlinkClick r:id="rId8"/>
                        </a:rPr>
                        <a:t>Measuring short-range correlations with ALERT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F.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Hauenstein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992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E12-23-013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Measuring short-range correlations with ALERT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Hauenstein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6.6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73741"/>
                  </a:ext>
                </a:extLst>
              </a:tr>
            </a:tbl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96291540-EED3-A61F-6D67-4057463EE2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9" y="4333665"/>
            <a:ext cx="5237131" cy="12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8C6F-7738-9E44-4CB7-3D3C7E1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Conditional Schedule 2025-26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F417D6-8E43-771E-F772-531883725D40}"/>
              </a:ext>
            </a:extLst>
          </p:cNvPr>
          <p:cNvGraphicFramePr>
            <a:graphicFrameLocks noGrp="1"/>
          </p:cNvGraphicFramePr>
          <p:nvPr/>
        </p:nvGraphicFramePr>
        <p:xfrm>
          <a:off x="1024380" y="770813"/>
          <a:ext cx="10134601" cy="11029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6029">
                  <a:extLst>
                    <a:ext uri="{9D8B030D-6E8A-4147-A177-3AD203B41FA5}">
                      <a16:colId xmlns:a16="http://schemas.microsoft.com/office/drawing/2014/main" val="405468655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1295444785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100549963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2691330849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1857120369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302118037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33111057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99138333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871593471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64820069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1763274243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SAD or scheduled Run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Calendar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Before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PAC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Actual PAC Days from ABUs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After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3497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Setup / Status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Beam Energy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Start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End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75433"/>
                  </a:ext>
                </a:extLst>
              </a:tr>
              <a:tr h="342900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Assuming ~ 100 PAC days in this period and successful Experiment Readiness Review in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60022"/>
                  </a:ext>
                </a:extLst>
              </a:tr>
            </a:tbl>
          </a:graphicData>
        </a:graphic>
      </p:graphicFrame>
      <p:sp>
        <p:nvSpPr>
          <p:cNvPr id="3" name="TextBox 13">
            <a:extLst>
              <a:ext uri="{FF2B5EF4-FFF2-40B4-BE49-F238E27FC236}">
                <a16:creationId xmlns:a16="http://schemas.microsoft.com/office/drawing/2014/main" id="{0B086CDB-378B-80ED-3A1B-6695232F3514}"/>
              </a:ext>
            </a:extLst>
          </p:cNvPr>
          <p:cNvSpPr txBox="1"/>
          <p:nvPr/>
        </p:nvSpPr>
        <p:spPr>
          <a:xfrm>
            <a:off x="985520" y="3326127"/>
            <a:ext cx="7640687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err="1">
                <a:latin typeface="+mj-lt"/>
                <a:cs typeface="Arial"/>
              </a:rPr>
              <a:t>PRad</a:t>
            </a:r>
            <a:r>
              <a:rPr lang="en-US" b="1" dirty="0">
                <a:latin typeface="+mj-lt"/>
                <a:cs typeface="Arial"/>
              </a:rPr>
              <a:t>-II and X17</a:t>
            </a:r>
            <a:r>
              <a:rPr lang="en-US" dirty="0">
                <a:latin typeface="+mj-lt"/>
                <a:cs typeface="Arial"/>
              </a:rPr>
              <a:t> will </a:t>
            </a:r>
            <a:r>
              <a:rPr lang="en-US" b="1" dirty="0">
                <a:latin typeface="+mj-lt"/>
                <a:cs typeface="Arial"/>
              </a:rPr>
              <a:t>run with inner </a:t>
            </a:r>
            <a:r>
              <a:rPr lang="en-US" b="1" dirty="0" err="1">
                <a:latin typeface="+mj-lt"/>
                <a:cs typeface="Arial"/>
              </a:rPr>
              <a:t>HyCal</a:t>
            </a:r>
            <a:r>
              <a:rPr lang="en-US" b="1" dirty="0">
                <a:latin typeface="+mj-lt"/>
                <a:cs typeface="Arial"/>
              </a:rPr>
              <a:t>, new readout electronics,</a:t>
            </a:r>
            <a:r>
              <a:rPr lang="en-US" dirty="0">
                <a:latin typeface="+mj-lt"/>
                <a:cs typeface="Arial"/>
              </a:rPr>
              <a:t> and </a:t>
            </a:r>
            <a:r>
              <a:rPr lang="en-US" b="1" dirty="0">
                <a:latin typeface="+mj-lt"/>
                <a:cs typeface="Arial"/>
              </a:rPr>
              <a:t>new GEM trackers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97D3185-671C-2DBA-C951-4391785B8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45281"/>
              </p:ext>
            </p:extLst>
          </p:nvPr>
        </p:nvGraphicFramePr>
        <p:xfrm>
          <a:off x="1028700" y="1882728"/>
          <a:ext cx="10134600" cy="13716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532933721"/>
                    </a:ext>
                  </a:extLst>
                </a:gridCol>
                <a:gridCol w="1150192">
                  <a:extLst>
                    <a:ext uri="{9D8B030D-6E8A-4147-A177-3AD203B41FA5}">
                      <a16:colId xmlns:a16="http://schemas.microsoft.com/office/drawing/2014/main" val="2851128522"/>
                    </a:ext>
                  </a:extLst>
                </a:gridCol>
                <a:gridCol w="1178804">
                  <a:extLst>
                    <a:ext uri="{9D8B030D-6E8A-4147-A177-3AD203B41FA5}">
                      <a16:colId xmlns:a16="http://schemas.microsoft.com/office/drawing/2014/main" val="1613813260"/>
                    </a:ext>
                  </a:extLst>
                </a:gridCol>
                <a:gridCol w="815249">
                  <a:extLst>
                    <a:ext uri="{9D8B030D-6E8A-4147-A177-3AD203B41FA5}">
                      <a16:colId xmlns:a16="http://schemas.microsoft.com/office/drawing/2014/main" val="67086120"/>
                    </a:ext>
                  </a:extLst>
                </a:gridCol>
                <a:gridCol w="716555">
                  <a:extLst>
                    <a:ext uri="{9D8B030D-6E8A-4147-A177-3AD203B41FA5}">
                      <a16:colId xmlns:a16="http://schemas.microsoft.com/office/drawing/2014/main" val="16577464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4713942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380609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1134738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2328359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4942778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4367189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RG-O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PRad-II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jet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0.7; 2.1; 3.5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2025-26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138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reconfigure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change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468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RG-Q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X17 search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 foil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2.2; 3.3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2025-26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5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SAD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sum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42452"/>
                  </a:ext>
                </a:extLst>
              </a:tr>
            </a:tbl>
          </a:graphicData>
        </a:graphic>
      </p:graphicFrame>
      <p:pic>
        <p:nvPicPr>
          <p:cNvPr id="5" name="Picture 4" descr="hycal3_oct">
            <a:extLst>
              <a:ext uri="{FF2B5EF4-FFF2-40B4-BE49-F238E27FC236}">
                <a16:creationId xmlns:a16="http://schemas.microsoft.com/office/drawing/2014/main" id="{8111E2AD-4C60-0468-E0B8-453C962B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301" y="3345238"/>
            <a:ext cx="2517109" cy="290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05F97903-0BF1-615A-3F3D-FBF3855DD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55" y="3976769"/>
            <a:ext cx="6840000" cy="225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1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8C6F-7738-9E44-4CB7-3D3C7E1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Conditional Schedule 2026-27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F417D6-8E43-771E-F772-531883725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92942"/>
              </p:ext>
            </p:extLst>
          </p:nvPr>
        </p:nvGraphicFramePr>
        <p:xfrm>
          <a:off x="1040945" y="758065"/>
          <a:ext cx="10134601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6029">
                  <a:extLst>
                    <a:ext uri="{9D8B030D-6E8A-4147-A177-3AD203B41FA5}">
                      <a16:colId xmlns:a16="http://schemas.microsoft.com/office/drawing/2014/main" val="405468655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1295444785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100549963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2691330849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1857120369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302118037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33111057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99138333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871593471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64820069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1763274243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SAD or scheduled Run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Calendar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Before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PAC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Actual PAC Days from ABUs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After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3497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Setup / Status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Beam Energy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Start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End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75433"/>
                  </a:ext>
                </a:extLst>
              </a:tr>
              <a:tr h="342900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Assuming ~ 100 PAC days in this period and successful Experiment Readiness Review in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68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RG-C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long. pol. NH3/ND3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2026-27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971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RG-G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long. pol. 7LiD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2026-27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94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SAD 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sum: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94763"/>
                  </a:ext>
                </a:extLst>
              </a:tr>
            </a:tbl>
          </a:graphicData>
        </a:graphic>
      </p:graphicFrame>
      <p:sp>
        <p:nvSpPr>
          <p:cNvPr id="4" name="TextBox 13">
            <a:extLst>
              <a:ext uri="{FF2B5EF4-FFF2-40B4-BE49-F238E27FC236}">
                <a16:creationId xmlns:a16="http://schemas.microsoft.com/office/drawing/2014/main" id="{07C82007-C1C9-070C-0D98-24CD579C5600}"/>
              </a:ext>
            </a:extLst>
          </p:cNvPr>
          <p:cNvSpPr txBox="1"/>
          <p:nvPr/>
        </p:nvSpPr>
        <p:spPr>
          <a:xfrm>
            <a:off x="985520" y="3346287"/>
            <a:ext cx="10220960" cy="1985159"/>
          </a:xfrm>
          <a:prstGeom prst="rect">
            <a:avLst/>
          </a:prstGeom>
          <a:noFill/>
          <a:ln w="317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/>
              </a:rPr>
              <a:t>RG-C</a:t>
            </a:r>
            <a:r>
              <a:rPr lang="en-US" dirty="0">
                <a:latin typeface="+mj-lt"/>
                <a:cs typeface="Arial"/>
              </a:rPr>
              <a:t> will have </a:t>
            </a:r>
            <a:r>
              <a:rPr lang="en-US" b="1" dirty="0">
                <a:latin typeface="+mj-lt"/>
                <a:cs typeface="Arial"/>
              </a:rPr>
              <a:t>to return for 40 days </a:t>
            </a:r>
            <a:r>
              <a:rPr lang="en-US" dirty="0">
                <a:latin typeface="+mj-lt"/>
                <a:cs typeface="Arial"/>
              </a:rPr>
              <a:t>to complete its approved 120 PAC day program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/>
              </a:rPr>
              <a:t>Consecutive execution of RG-C and RG-G would minimize substantial overhead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/>
              </a:rPr>
              <a:t>RG-G no longer requests a double target but will alternate between NH</a:t>
            </a:r>
            <a:r>
              <a:rPr lang="en-US" baseline="-25000" dirty="0">
                <a:latin typeface="+mj-lt"/>
                <a:cs typeface="Arial"/>
              </a:rPr>
              <a:t>3</a:t>
            </a:r>
            <a:r>
              <a:rPr lang="en-US" dirty="0">
                <a:latin typeface="+mj-lt"/>
                <a:cs typeface="Arial"/>
              </a:rPr>
              <a:t> and </a:t>
            </a:r>
            <a:r>
              <a:rPr lang="en-US" baseline="30000" dirty="0">
                <a:latin typeface="+mj-lt"/>
                <a:cs typeface="Arial"/>
              </a:rPr>
              <a:t>7</a:t>
            </a:r>
            <a:r>
              <a:rPr lang="en-US" dirty="0">
                <a:latin typeface="+mj-lt"/>
                <a:cs typeface="Arial"/>
              </a:rPr>
              <a:t>LiD;</a:t>
            </a:r>
            <a:br>
              <a:rPr lang="en-US" dirty="0">
                <a:latin typeface="+mj-lt"/>
                <a:cs typeface="Arial"/>
              </a:rPr>
            </a:br>
            <a:r>
              <a:rPr lang="en-US" b="1" dirty="0">
                <a:latin typeface="+mj-lt"/>
                <a:cs typeface="Arial"/>
              </a:rPr>
              <a:t>no modifications to the polarized target will be necessary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/>
              </a:rPr>
              <a:t>Well aligned </a:t>
            </a:r>
            <a:r>
              <a:rPr lang="en-US" dirty="0">
                <a:latin typeface="+mj-lt"/>
                <a:cs typeface="Arial"/>
              </a:rPr>
              <a:t>with the </a:t>
            </a:r>
            <a:r>
              <a:rPr lang="en-US" b="1" dirty="0">
                <a:latin typeface="+mj-lt"/>
                <a:cs typeface="Arial"/>
              </a:rPr>
              <a:t>Spin-Polarized Fusion Project</a:t>
            </a:r>
            <a:r>
              <a:rPr lang="en-US" dirty="0">
                <a:latin typeface="+mj-lt"/>
                <a:cs typeface="Arial"/>
              </a:rPr>
              <a:t>: </a:t>
            </a:r>
            <a:r>
              <a:rPr lang="en-US" b="1" dirty="0">
                <a:latin typeface="+mj-lt"/>
                <a:cs typeface="Arial"/>
              </a:rPr>
              <a:t>irradiation</a:t>
            </a:r>
            <a:r>
              <a:rPr lang="en-US" dirty="0">
                <a:latin typeface="+mj-lt"/>
                <a:cs typeface="Arial"/>
              </a:rPr>
              <a:t> using 8 MeV beam from injector and a variable temperature </a:t>
            </a:r>
            <a:r>
              <a:rPr lang="en-US" b="1" dirty="0">
                <a:latin typeface="+mj-lt"/>
                <a:cs typeface="Arial"/>
              </a:rPr>
              <a:t>cryostat;</a:t>
            </a:r>
            <a:r>
              <a:rPr lang="en-US" dirty="0">
                <a:latin typeface="+mj-lt"/>
                <a:cs typeface="Arial"/>
              </a:rPr>
              <a:t> commissioning expected 2024-25</a:t>
            </a:r>
          </a:p>
        </p:txBody>
      </p:sp>
    </p:spTree>
    <p:extLst>
      <p:ext uri="{BB962C8B-B14F-4D97-AF65-F5344CB8AC3E}">
        <p14:creationId xmlns:p14="http://schemas.microsoft.com/office/powerpoint/2010/main" val="95356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Status of Publications Since Sept 2023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767F4-B5BA-DDB3-C5A6-09CF40D88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2902450"/>
            <a:ext cx="4258581" cy="425858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5563779-E670-CD83-5F68-BF5E933447D1}"/>
              </a:ext>
            </a:extLst>
          </p:cNvPr>
          <p:cNvSpPr txBox="1"/>
          <p:nvPr/>
        </p:nvSpPr>
        <p:spPr>
          <a:xfrm>
            <a:off x="1295400" y="1240135"/>
            <a:ext cx="960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i="1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proceedings, no papers under review, no pre-prints …</a:t>
            </a:r>
            <a:endParaRPr kumimoji="0" lang="en-US" sz="1800" b="0" i="1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71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6E59F-2B82-8824-D8A0-E22CD3FF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 Collaboration Publications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4A9F13-9DBD-71F0-0160-CC1A337AB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527" y="1260869"/>
            <a:ext cx="6480000" cy="279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3D830B-5352-924B-6BCE-4B3B3C244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9" y="1867183"/>
            <a:ext cx="4320000" cy="282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BDF3C1-328F-787D-8894-44C8385896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65" y="4225010"/>
            <a:ext cx="6480000" cy="198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B7AB3CA-794D-1BFC-9967-52825AB10AF3}"/>
              </a:ext>
            </a:extLst>
          </p:cNvPr>
          <p:cNvSpPr txBox="1"/>
          <p:nvPr/>
        </p:nvSpPr>
        <p:spPr>
          <a:xfrm>
            <a:off x="149382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CLAS12 Analysis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5E83BBC-644A-A2BE-A88E-563C58659A23}"/>
              </a:ext>
            </a:extLst>
          </p:cNvPr>
          <p:cNvSpPr txBox="1"/>
          <p:nvPr/>
        </p:nvSpPr>
        <p:spPr>
          <a:xfrm>
            <a:off x="758291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CLAS Analysis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F8E6536-DF89-9553-E0FD-E92273A52163}"/>
              </a:ext>
            </a:extLst>
          </p:cNvPr>
          <p:cNvSpPr txBox="1"/>
          <p:nvPr/>
        </p:nvSpPr>
        <p:spPr>
          <a:xfrm>
            <a:off x="324464" y="5117139"/>
            <a:ext cx="54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i="1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more CLAS Collaboration papers submitted</a:t>
            </a:r>
            <a:endParaRPr kumimoji="0" lang="en-US" sz="1800" b="0" i="1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7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6E59F-2B82-8824-D8A0-E22CD3FF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Publications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D9A054-AA1E-60AE-346F-21A1CD482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12" y="1221674"/>
            <a:ext cx="5400000" cy="26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704F61F-23E9-D489-AD28-CDA515F53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671" y="1293778"/>
            <a:ext cx="5220000" cy="432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BFFB51-FA9B-E105-052E-618D3A4F2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83" y="4150026"/>
            <a:ext cx="6480000" cy="16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24FAEAF-D9A5-DA77-2EB2-3CC79E03B89E}"/>
              </a:ext>
            </a:extLst>
          </p:cNvPr>
          <p:cNvSpPr txBox="1"/>
          <p:nvPr/>
        </p:nvSpPr>
        <p:spPr>
          <a:xfrm>
            <a:off x="149382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AI/ML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DA4613-FB59-9B36-6342-056CE2B43D38}"/>
              </a:ext>
            </a:extLst>
          </p:cNvPr>
          <p:cNvSpPr txBox="1"/>
          <p:nvPr/>
        </p:nvSpPr>
        <p:spPr>
          <a:xfrm>
            <a:off x="758291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282230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6E59F-2B82-8824-D8A0-E22CD3FF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Publications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ADA282-5C16-EDF9-4CF3-40AA1971B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05" y="1241400"/>
            <a:ext cx="6120000" cy="255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ED9C24-BE0B-F407-1C9B-D38FEE016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400" y="3440447"/>
            <a:ext cx="4896000" cy="292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A4AB1AE-4080-BF34-3DD8-0B1C6767B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5" y="1259957"/>
            <a:ext cx="5400000" cy="2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CE9827-53FF-A248-CB45-FB65ED3DFDAC}"/>
              </a:ext>
            </a:extLst>
          </p:cNvPr>
          <p:cNvSpPr txBox="1"/>
          <p:nvPr/>
        </p:nvSpPr>
        <p:spPr>
          <a:xfrm>
            <a:off x="149382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High-level analysis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E61D41-69D8-5BEA-6C74-94ED8261B3AD}"/>
              </a:ext>
            </a:extLst>
          </p:cNvPr>
          <p:cNvSpPr txBox="1"/>
          <p:nvPr/>
        </p:nvSpPr>
        <p:spPr>
          <a:xfrm>
            <a:off x="7582919" y="770258"/>
            <a:ext cx="2880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Reviews</a:t>
            </a:r>
          </a:p>
        </p:txBody>
      </p:sp>
    </p:spTree>
    <p:extLst>
      <p:ext uri="{BB962C8B-B14F-4D97-AF65-F5344CB8AC3E}">
        <p14:creationId xmlns:p14="http://schemas.microsoft.com/office/powerpoint/2010/main" val="47244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Thank You For Your Attention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767F4-B5BA-DDB3-C5A6-09CF40D88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2902450"/>
            <a:ext cx="4258581" cy="42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9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latin typeface="+mn-lt"/>
              </a:rPr>
              <a:t>Status of Hall B Group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767F4-B5BA-DDB3-C5A6-09CF40D88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2902450"/>
            <a:ext cx="4258581" cy="42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8">
            <a:extLst>
              <a:ext uri="{FF2B5EF4-FFF2-40B4-BE49-F238E27FC236}">
                <a16:creationId xmlns:a16="http://schemas.microsoft.com/office/drawing/2014/main" id="{CFBA4E2F-C90B-E5A0-C917-CDBC6B8AF0F0}"/>
              </a:ext>
            </a:extLst>
          </p:cNvPr>
          <p:cNvGrpSpPr>
            <a:grpSpLocks noChangeAspect="1"/>
          </p:cNvGrpSpPr>
          <p:nvPr/>
        </p:nvGrpSpPr>
        <p:grpSpPr>
          <a:xfrm>
            <a:off x="6265629" y="381003"/>
            <a:ext cx="5868046" cy="4368023"/>
            <a:chOff x="390144" y="2426232"/>
            <a:chExt cx="5282184" cy="3931920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3089CBF-9891-A433-6777-C65319426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44" y="2426232"/>
              <a:ext cx="5132832" cy="393192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1" name="Right Triangle 27">
              <a:extLst>
                <a:ext uri="{FF2B5EF4-FFF2-40B4-BE49-F238E27FC236}">
                  <a16:creationId xmlns:a16="http://schemas.microsoft.com/office/drawing/2014/main" id="{0DE0F26F-8580-9FEF-B098-0DE3B6CF281C}"/>
                </a:ext>
              </a:extLst>
            </p:cNvPr>
            <p:cNvSpPr/>
            <p:nvPr/>
          </p:nvSpPr>
          <p:spPr bwMode="auto">
            <a:xfrm rot="10920000">
              <a:off x="4489704" y="2451825"/>
              <a:ext cx="1182624" cy="145350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D2EE43D-53DA-D396-3773-A366CEC1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Grafik 3" descr="Ein Bild, das Kleidung, Person, Gebäude, Schuhwerk enthält.&#10;&#10;Automatisch generierte Beschreibung">
            <a:extLst>
              <a:ext uri="{FF2B5EF4-FFF2-40B4-BE49-F238E27FC236}">
                <a16:creationId xmlns:a16="http://schemas.microsoft.com/office/drawing/2014/main" id="{F61D12F1-CD7A-72DB-EFC5-F10A54042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87" y="751115"/>
            <a:ext cx="4320000" cy="253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CC66DE-1A41-8626-56EA-EDC3D463045F}"/>
              </a:ext>
            </a:extLst>
          </p:cNvPr>
          <p:cNvSpPr txBox="1"/>
          <p:nvPr/>
        </p:nvSpPr>
        <p:spPr>
          <a:xfrm>
            <a:off x="141583" y="3401228"/>
            <a:ext cx="6226559" cy="7232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CLAS Collaboration</a:t>
            </a:r>
            <a:r>
              <a:rPr lang="en-US" dirty="0"/>
              <a:t> (44 institutions, 198 members) 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1" dirty="0"/>
              <a:t>HPS Collaboration</a:t>
            </a:r>
            <a:r>
              <a:rPr lang="en-US" sz="1800" dirty="0"/>
              <a:t>; </a:t>
            </a:r>
            <a:r>
              <a:rPr lang="en-US" b="1" dirty="0" err="1">
                <a:latin typeface="+mj-lt"/>
              </a:rPr>
              <a:t>PRad</a:t>
            </a:r>
            <a:r>
              <a:rPr lang="en-US" b="1" dirty="0">
                <a:latin typeface="+mj-lt"/>
              </a:rPr>
              <a:t>-II</a:t>
            </a:r>
            <a:r>
              <a:rPr lang="en-US" dirty="0">
                <a:latin typeface="+mj-lt"/>
              </a:rPr>
              <a:t>/X17/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TFF </a:t>
            </a:r>
            <a:r>
              <a:rPr lang="en-US" b="1" dirty="0">
                <a:latin typeface="+mj-lt"/>
              </a:rPr>
              <a:t>Groups</a:t>
            </a:r>
            <a:endParaRPr lang="en-US" b="1" dirty="0"/>
          </a:p>
        </p:txBody>
      </p:sp>
      <p:sp>
        <p:nvSpPr>
          <p:cNvPr id="12" name="Rectangle 81">
            <a:extLst>
              <a:ext uri="{FF2B5EF4-FFF2-40B4-BE49-F238E27FC236}">
                <a16:creationId xmlns:a16="http://schemas.microsoft.com/office/drawing/2014/main" id="{839137FE-AE9D-5C7D-52CA-1118401BACAA}"/>
              </a:ext>
            </a:extLst>
          </p:cNvPr>
          <p:cNvSpPr/>
          <p:nvPr/>
        </p:nvSpPr>
        <p:spPr>
          <a:xfrm>
            <a:off x="4967470" y="810550"/>
            <a:ext cx="3859197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CLAS12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ℓH2</a:t>
            </a:r>
            <a:r>
              <a:rPr lang="en-US" dirty="0"/>
              <a:t> &amp; </a:t>
            </a:r>
            <a:r>
              <a:rPr lang="en-US" sz="1800" dirty="0"/>
              <a:t>ℓD2 </a:t>
            </a:r>
            <a:r>
              <a:rPr lang="en-US" dirty="0"/>
              <a:t>cryo-target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Long. polarized NH</a:t>
            </a:r>
            <a:r>
              <a:rPr lang="en-US" baseline="-25000" dirty="0"/>
              <a:t>3</a:t>
            </a:r>
            <a:r>
              <a:rPr lang="en-US" dirty="0"/>
              <a:t>/ND</a:t>
            </a:r>
            <a:r>
              <a:rPr lang="en-US" baseline="-25000" dirty="0"/>
              <a:t>3 </a:t>
            </a:r>
            <a:r>
              <a:rPr lang="en-US" dirty="0"/>
              <a:t>target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Solid nuclear targets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17A323B-5242-5BFF-B948-E1E2B9040E8A}"/>
              </a:ext>
            </a:extLst>
          </p:cNvPr>
          <p:cNvSpPr txBox="1"/>
          <p:nvPr/>
        </p:nvSpPr>
        <p:spPr>
          <a:xfrm>
            <a:off x="6744893" y="4821423"/>
            <a:ext cx="544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rgbClr val="0000CC"/>
                </a:solidFill>
                <a:latin typeface="+mj-lt"/>
              </a:rPr>
              <a:t>[V.D. Burkert et al., Nucl. Inst. and Meth. A 959, 163419 (2020)]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327D84-911D-C45B-2C36-498C84F51DD5}"/>
              </a:ext>
            </a:extLst>
          </p:cNvPr>
          <p:cNvSpPr txBox="1"/>
          <p:nvPr/>
        </p:nvSpPr>
        <p:spPr>
          <a:xfrm>
            <a:off x="4988646" y="1977396"/>
            <a:ext cx="484986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err="1"/>
              <a:t>HyCal</a:t>
            </a:r>
            <a:r>
              <a:rPr lang="en-US" sz="1800" dirty="0"/>
              <a:t> setup upstream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HPS setup</a:t>
            </a:r>
            <a:r>
              <a:rPr lang="en-US" sz="1800" dirty="0"/>
              <a:t> </a:t>
            </a:r>
            <a:r>
              <a:rPr lang="en-US" dirty="0"/>
              <a:t>in alcove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15" name="Grafik 14" descr="Ein Bild, das Kleidung, Person, Mann, Schuhwerk enthält.&#10;&#10;Automatisch generierte Beschreibung">
            <a:extLst>
              <a:ext uri="{FF2B5EF4-FFF2-40B4-BE49-F238E27FC236}">
                <a16:creationId xmlns:a16="http://schemas.microsoft.com/office/drawing/2014/main" id="{6204646A-27D9-05CC-8619-D5F9E0822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172" y="4201888"/>
            <a:ext cx="4099662" cy="211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E456FBC-7636-AFC4-18B8-6A92132D8F1C}"/>
              </a:ext>
            </a:extLst>
          </p:cNvPr>
          <p:cNvSpPr txBox="1"/>
          <p:nvPr/>
        </p:nvSpPr>
        <p:spPr>
          <a:xfrm>
            <a:off x="6263538" y="5240463"/>
            <a:ext cx="5897913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Hall B Group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22 </a:t>
            </a:r>
            <a:r>
              <a:rPr lang="en-US" dirty="0"/>
              <a:t>Staff Scientists, 2 Postdocs, joint appointments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6</a:t>
            </a:r>
            <a:r>
              <a:rPr lang="de-DE" dirty="0">
                <a:latin typeface="+mj-lt"/>
              </a:rPr>
              <a:t> Technical &amp; 3 Engineering/Designer </a:t>
            </a:r>
            <a:r>
              <a:rPr lang="en-US" dirty="0">
                <a:latin typeface="+mj-lt"/>
              </a:rPr>
              <a:t>staff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796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and Out of Hall-B Group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624" y="285686"/>
            <a:ext cx="110935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In: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Hall-B Postdoc </a:t>
            </a:r>
            <a:r>
              <a:rPr lang="en-US" b="1" dirty="0">
                <a:latin typeface="+mj-lt"/>
              </a:rPr>
              <a:t>Richard Tyson</a:t>
            </a:r>
            <a:r>
              <a:rPr lang="en-US" dirty="0">
                <a:latin typeface="+mj-lt"/>
              </a:rPr>
              <a:t> started in </a:t>
            </a:r>
            <a:r>
              <a:rPr lang="en-US" b="1" dirty="0">
                <a:latin typeface="+mj-lt"/>
              </a:rPr>
              <a:t>Nov 2023</a:t>
            </a:r>
            <a:r>
              <a:rPr lang="en-US" dirty="0">
                <a:latin typeface="+mj-lt"/>
              </a:rPr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b="1" dirty="0">
                <a:latin typeface="+mj-lt"/>
              </a:rPr>
              <a:t>J/ψ near threshold photoproduction</a:t>
            </a:r>
            <a:r>
              <a:rPr lang="en-US" dirty="0">
                <a:latin typeface="+mj-lt"/>
              </a:rPr>
              <a:t> of the proton and neutron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Development of </a:t>
            </a:r>
            <a:r>
              <a:rPr lang="en-US" b="1" dirty="0">
                <a:latin typeface="+mj-lt"/>
              </a:rPr>
              <a:t>AI/ML</a:t>
            </a:r>
            <a:r>
              <a:rPr lang="en-US" dirty="0">
                <a:latin typeface="+mj-lt"/>
              </a:rPr>
              <a:t> level-3 trigger for CLAS12, also organizing a CLAS AI/ML Group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Hall-B Staff Scientist </a:t>
            </a:r>
            <a:r>
              <a:rPr lang="en-US" b="1" dirty="0">
                <a:latin typeface="+mj-lt"/>
              </a:rPr>
              <a:t>Raffaella De Vita</a:t>
            </a:r>
            <a:r>
              <a:rPr lang="en-US" dirty="0">
                <a:latin typeface="+mj-lt"/>
              </a:rPr>
              <a:t> started in </a:t>
            </a:r>
            <a:r>
              <a:rPr lang="en-US" b="1" dirty="0">
                <a:latin typeface="+mj-lt"/>
              </a:rPr>
              <a:t>Nov 2023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Development of offline </a:t>
            </a:r>
            <a:r>
              <a:rPr lang="en-US" b="1" dirty="0">
                <a:latin typeface="+mj-lt"/>
              </a:rPr>
              <a:t>CLAS12 software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automated calibrations</a:t>
            </a:r>
            <a:endParaRPr lang="en-US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CLAS12 experiments with higher-than-design luminosity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LDRD &amp; Hall-B </a:t>
            </a:r>
            <a:r>
              <a:rPr lang="en-US" b="1" dirty="0">
                <a:latin typeface="+mj-lt"/>
              </a:rPr>
              <a:t>Postdoc Sara </a:t>
            </a:r>
            <a:r>
              <a:rPr lang="de-DE" b="1" dirty="0" err="1"/>
              <a:t>Liyanaarachchi</a:t>
            </a:r>
            <a:r>
              <a:rPr lang="de-DE" dirty="0"/>
              <a:t> </a:t>
            </a:r>
            <a:r>
              <a:rPr lang="en-US" dirty="0">
                <a:latin typeface="+mj-lt"/>
              </a:rPr>
              <a:t>started in </a:t>
            </a:r>
            <a:r>
              <a:rPr lang="en-US" b="1" dirty="0">
                <a:latin typeface="+mj-lt"/>
              </a:rPr>
              <a:t>May 2024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Develop a new </a:t>
            </a:r>
            <a:r>
              <a:rPr lang="en-US" b="1" dirty="0">
                <a:latin typeface="+mj-lt"/>
              </a:rPr>
              <a:t>high-rate micropattern gaseous detector</a:t>
            </a:r>
            <a:r>
              <a:rPr lang="en-US" dirty="0">
                <a:latin typeface="+mj-lt"/>
              </a:rPr>
              <a:t> for high-luminosity experiments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PhD from Hampton U (supervisor Michael Kohl), years of experience with GEM detectors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Spin-Polarized Fusion &amp; Hall-B </a:t>
            </a:r>
            <a:r>
              <a:rPr lang="en-US" b="1" dirty="0">
                <a:latin typeface="+mj-lt"/>
              </a:rPr>
              <a:t>Systems Engineer Phillip </a:t>
            </a:r>
            <a:r>
              <a:rPr lang="en-US" b="1" dirty="0" err="1">
                <a:latin typeface="+mj-lt"/>
              </a:rPr>
              <a:t>Dobrenz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started in </a:t>
            </a:r>
            <a:r>
              <a:rPr lang="en-US" b="1" dirty="0">
                <a:latin typeface="+mj-lt"/>
              </a:rPr>
              <a:t>May 2024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Design and commission </a:t>
            </a:r>
            <a:r>
              <a:rPr lang="en-US" b="1" dirty="0">
                <a:latin typeface="+mj-lt"/>
              </a:rPr>
              <a:t>cryogenic equipment</a:t>
            </a:r>
            <a:r>
              <a:rPr lang="en-US" dirty="0">
                <a:latin typeface="+mj-lt"/>
              </a:rPr>
              <a:t> and contribute to </a:t>
            </a:r>
            <a:r>
              <a:rPr lang="en-US" b="1" dirty="0">
                <a:latin typeface="+mj-lt"/>
              </a:rPr>
              <a:t>Hall B target systems</a:t>
            </a:r>
          </a:p>
          <a:p>
            <a:pPr lvl="1">
              <a:spcAft>
                <a:spcPts val="600"/>
              </a:spcAft>
            </a:pPr>
            <a:endParaRPr lang="en-US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Out: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Hall-B </a:t>
            </a:r>
            <a:r>
              <a:rPr lang="en-US" b="1" dirty="0">
                <a:latin typeface="+mj-lt"/>
              </a:rPr>
              <a:t>Postdoc Pierre </a:t>
            </a:r>
            <a:r>
              <a:rPr lang="en-US" b="1" dirty="0" err="1">
                <a:latin typeface="+mj-lt"/>
              </a:rPr>
              <a:t>Chatagnon</a:t>
            </a:r>
            <a:r>
              <a:rPr lang="en-US" dirty="0">
                <a:latin typeface="+mj-lt"/>
              </a:rPr>
              <a:t> accepted an offer for a permanent position at CEA in </a:t>
            </a:r>
            <a:r>
              <a:rPr lang="en-US" dirty="0" err="1">
                <a:latin typeface="+mj-lt"/>
              </a:rPr>
              <a:t>Saclay</a:t>
            </a:r>
            <a:endParaRPr lang="en-US" dirty="0">
              <a:latin typeface="+mj-lt"/>
            </a:endParaRPr>
          </a:p>
        </p:txBody>
      </p:sp>
      <p:pic>
        <p:nvPicPr>
          <p:cNvPr id="6" name="Grafik 5" descr="Ein Bild, das Person, draußen, Menschliches Gesicht, Himmel enthält.&#10;&#10;Automatisch generierte Beschreibung">
            <a:extLst>
              <a:ext uri="{FF2B5EF4-FFF2-40B4-BE49-F238E27FC236}">
                <a16:creationId xmlns:a16="http://schemas.microsoft.com/office/drawing/2014/main" id="{675468D0-F66F-7DE6-2581-36C49B90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6847" y="4096438"/>
            <a:ext cx="1260000" cy="12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Grafik 7" descr="Ein Bild, das Menschliches Gesicht, Person, Lächeln, draußen enthält.&#10;&#10;Automatisch generierte Beschreibung">
            <a:extLst>
              <a:ext uri="{FF2B5EF4-FFF2-40B4-BE49-F238E27FC236}">
                <a16:creationId xmlns:a16="http://schemas.microsoft.com/office/drawing/2014/main" id="{29075809-D68A-E8F4-431C-E834B67EE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729"/>
          <a:stretch/>
        </p:blipFill>
        <p:spPr>
          <a:xfrm>
            <a:off x="10888514" y="2850271"/>
            <a:ext cx="1260000" cy="12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 descr="Ein Bild, das draußen, Person, Gebäude, Mann enthält.&#10;&#10;Automatisch generierte Beschreibung">
            <a:extLst>
              <a:ext uri="{FF2B5EF4-FFF2-40B4-BE49-F238E27FC236}">
                <a16:creationId xmlns:a16="http://schemas.microsoft.com/office/drawing/2014/main" id="{7D0B7DC3-720C-6DBD-7C37-D89A6CE3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" t="-1648"/>
          <a:stretch/>
        </p:blipFill>
        <p:spPr>
          <a:xfrm>
            <a:off x="10888514" y="356467"/>
            <a:ext cx="1260000" cy="12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 descr="Ein Bild, das Text, Person, posieren enthält.&#10;&#10;Automatisch generierte Beschreibung">
            <a:extLst>
              <a:ext uri="{FF2B5EF4-FFF2-40B4-BE49-F238E27FC236}">
                <a16:creationId xmlns:a16="http://schemas.microsoft.com/office/drawing/2014/main" id="{7A93DE11-7571-6E9A-DAFD-5ADF24128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64" r="-61"/>
          <a:stretch/>
        </p:blipFill>
        <p:spPr>
          <a:xfrm>
            <a:off x="10386847" y="1609115"/>
            <a:ext cx="1260000" cy="12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223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894D1C-2A30-5DA3-1BBE-9EFFE633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Status of Hall-B and Operations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767F4-B5BA-DDB3-C5A6-09CF40D88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2902450"/>
            <a:ext cx="4258581" cy="42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9BDAF-AF43-CCE9-9114-9A90B9B0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Cryo-Target Operation in Hall B</a:t>
            </a:r>
          </a:p>
        </p:txBody>
      </p:sp>
      <p:pic>
        <p:nvPicPr>
          <p:cNvPr id="3" name="Grafik 2" descr="Ein Bild, das Text, Marktplatz, Regal Ständer, Geschäft enthält.&#10;&#10;Automatisch generierte Beschreibung">
            <a:extLst>
              <a:ext uri="{FF2B5EF4-FFF2-40B4-BE49-F238E27FC236}">
                <a16:creationId xmlns:a16="http://schemas.microsoft.com/office/drawing/2014/main" id="{352F8D71-1126-B228-4D35-5FC80331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293" y="3284251"/>
            <a:ext cx="5873485" cy="307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DB9970-2F63-D764-CAEC-0973FAEF3214}"/>
              </a:ext>
            </a:extLst>
          </p:cNvPr>
          <p:cNvSpPr txBox="1"/>
          <p:nvPr/>
        </p:nvSpPr>
        <p:spPr>
          <a:xfrm>
            <a:off x="130698" y="647148"/>
            <a:ext cx="484986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Installed &amp; commissioned in </a:t>
            </a:r>
            <a:r>
              <a:rPr lang="en-US" b="1" dirty="0"/>
              <a:t>Sept 2023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ℓH</a:t>
            </a:r>
            <a:r>
              <a:rPr lang="en-US" sz="1800" baseline="-25000" dirty="0"/>
              <a:t>2</a:t>
            </a:r>
            <a:r>
              <a:rPr lang="en-US" dirty="0"/>
              <a:t> &amp; </a:t>
            </a:r>
            <a:r>
              <a:rPr lang="en-US" sz="1800" dirty="0"/>
              <a:t>ℓD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r>
              <a:rPr lang="en-US" dirty="0"/>
              <a:t>operation until </a:t>
            </a:r>
            <a:r>
              <a:rPr lang="en-US" b="1" dirty="0"/>
              <a:t>May 2024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Combined with </a:t>
            </a:r>
            <a:r>
              <a:rPr lang="en-US" b="1" dirty="0">
                <a:latin typeface="+mj-lt"/>
              </a:rPr>
              <a:t>RG-D/E solid targets</a:t>
            </a:r>
            <a:endParaRPr lang="en-US" b="1" dirty="0"/>
          </a:p>
        </p:txBody>
      </p:sp>
      <p:pic>
        <p:nvPicPr>
          <p:cNvPr id="4" name="Grafik 3" descr="Ein Bild, das Person, Im Haus, Fabrik enthält.&#10;&#10;Automatisch generierte Beschreibung">
            <a:extLst>
              <a:ext uri="{FF2B5EF4-FFF2-40B4-BE49-F238E27FC236}">
                <a16:creationId xmlns:a16="http://schemas.microsoft.com/office/drawing/2014/main" id="{9194EA3A-39F1-22A0-5030-0BA9ED6D95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336" y="73084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Ein Bild, das Kleidung, Pfeife Flöte Rohr, Metall, Person enthält.&#10;&#10;Automatisch generierte Beschreibung">
            <a:extLst>
              <a:ext uri="{FF2B5EF4-FFF2-40B4-BE49-F238E27FC236}">
                <a16:creationId xmlns:a16="http://schemas.microsoft.com/office/drawing/2014/main" id="{85AB5EB9-9320-4719-81DC-C3F8AD6E82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97" y="1713051"/>
            <a:ext cx="3456000" cy="229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CE1DA5-3D25-5353-8DE8-AC3B11A237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5" t="4413" r="4337" b="3842"/>
          <a:stretch/>
        </p:blipFill>
        <p:spPr>
          <a:xfrm>
            <a:off x="8284683" y="892367"/>
            <a:ext cx="3780000" cy="219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AC09D58F-560C-C469-580E-EABC5D9FE4E4}"/>
              </a:ext>
            </a:extLst>
          </p:cNvPr>
          <p:cNvSpPr/>
          <p:nvPr/>
        </p:nvSpPr>
        <p:spPr>
          <a:xfrm>
            <a:off x="3468666" y="3357584"/>
            <a:ext cx="522502" cy="275031"/>
          </a:xfrm>
          <a:prstGeom prst="wedgeRectCallout">
            <a:avLst>
              <a:gd name="adj1" fmla="val -82561"/>
              <a:gd name="adj2" fmla="val -15828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foils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EEED4A71-0206-BBCD-33FF-AD4213002788}"/>
              </a:ext>
            </a:extLst>
          </p:cNvPr>
          <p:cNvSpPr/>
          <p:nvPr/>
        </p:nvSpPr>
        <p:spPr>
          <a:xfrm flipH="1">
            <a:off x="2237963" y="3106273"/>
            <a:ext cx="522502" cy="267815"/>
          </a:xfrm>
          <a:prstGeom prst="wedgeRectCallout">
            <a:avLst>
              <a:gd name="adj1" fmla="val -69927"/>
              <a:gd name="adj2" fmla="val 27391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</a:rPr>
              <a:t>ℓD</a:t>
            </a:r>
            <a:r>
              <a:rPr lang="en-US" altLang="en-US" sz="1600" baseline="-25000" dirty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" name="Grafik 19" descr="Ein Bild, das Im Haus, Wand, Fahrrad, Stuhl enthält.&#10;&#10;Automatisch generierte Beschreibung">
            <a:extLst>
              <a:ext uri="{FF2B5EF4-FFF2-40B4-BE49-F238E27FC236}">
                <a16:creationId xmlns:a16="http://schemas.microsoft.com/office/drawing/2014/main" id="{EE43FDD6-32C8-E10A-7AB2-A03E5A4DE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97" y="4115868"/>
            <a:ext cx="3492000" cy="162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E6450BE-C230-649B-E467-D661B35D147A}"/>
              </a:ext>
            </a:extLst>
          </p:cNvPr>
          <p:cNvSpPr/>
          <p:nvPr/>
        </p:nvSpPr>
        <p:spPr>
          <a:xfrm>
            <a:off x="1660060" y="4545563"/>
            <a:ext cx="1182292" cy="489138"/>
          </a:xfrm>
          <a:prstGeom prst="wedgeRectCallout">
            <a:avLst>
              <a:gd name="adj1" fmla="val -34389"/>
              <a:gd name="adj2" fmla="val -11323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flag assemblies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59863A1-5B38-5C8F-C49F-DF9D7EB72BBC}"/>
              </a:ext>
            </a:extLst>
          </p:cNvPr>
          <p:cNvSpPr txBox="1"/>
          <p:nvPr/>
        </p:nvSpPr>
        <p:spPr>
          <a:xfrm>
            <a:off x="130698" y="5785692"/>
            <a:ext cx="528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1" i="0" u="none" strike="noStrike" baseline="0" dirty="0">
                <a:latin typeface="+mj-lt"/>
              </a:rPr>
              <a:t> All target system performed excellent</a:t>
            </a:r>
            <a:r>
              <a:rPr lang="en-US" sz="1800" b="0" i="0" u="none" strike="noStrike" baseline="0" dirty="0">
                <a:latin typeface="+mj-lt"/>
              </a:rPr>
              <a:t> with fast changes and stable &amp; robust operation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DB5EE8B-2F52-AC20-D684-B934F42EDF3C}"/>
              </a:ext>
            </a:extLst>
          </p:cNvPr>
          <p:cNvSpPr txBox="1"/>
          <p:nvPr/>
        </p:nvSpPr>
        <p:spPr>
          <a:xfrm>
            <a:off x="577158" y="4122680"/>
            <a:ext cx="792000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9999"/>
              </a:lnSpc>
            </a:pPr>
            <a:r>
              <a:rPr lang="en-US" sz="1600" b="1" dirty="0"/>
              <a:t>RG-D:</a:t>
            </a:r>
            <a:endParaRPr lang="en-US" sz="1600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B98288C-086A-7A5E-9278-70FC23F12697}"/>
              </a:ext>
            </a:extLst>
          </p:cNvPr>
          <p:cNvSpPr txBox="1"/>
          <p:nvPr/>
        </p:nvSpPr>
        <p:spPr>
          <a:xfrm>
            <a:off x="566273" y="1640736"/>
            <a:ext cx="792000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9999"/>
              </a:lnSpc>
            </a:pPr>
            <a:r>
              <a:rPr lang="en-US" sz="1600" b="1" dirty="0"/>
              <a:t>RG-E: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304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197" y="4292275"/>
            <a:ext cx="4608000" cy="20578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Beam-Dump Power Upgrade Completed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35" y="660597"/>
            <a:ext cx="2644048" cy="352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59" y="660597"/>
            <a:ext cx="2644048" cy="352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4746C0-FD0B-4F2C-B6EE-634F0F94B5F0}"/>
              </a:ext>
            </a:extLst>
          </p:cNvPr>
          <p:cNvSpPr txBox="1">
            <a:spLocks/>
          </p:cNvSpPr>
          <p:nvPr/>
        </p:nvSpPr>
        <p:spPr>
          <a:xfrm>
            <a:off x="441699" y="4319147"/>
            <a:ext cx="6198588" cy="1406740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983">
              <a:lnSpc>
                <a:spcPts val="225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Faraday cup was moved downstream during </a:t>
            </a:r>
            <a:r>
              <a:rPr lang="en-US" sz="1800" b="1" dirty="0"/>
              <a:t>SAD 2023</a:t>
            </a:r>
            <a:r>
              <a:rPr lang="en-US" sz="1800" dirty="0"/>
              <a:t> </a:t>
            </a:r>
          </a:p>
          <a:p>
            <a:pPr defTabSz="685983">
              <a:lnSpc>
                <a:spcPts val="225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Replacement of ion pump during </a:t>
            </a:r>
            <a:r>
              <a:rPr lang="en-US" sz="1800" b="1" dirty="0"/>
              <a:t>winter break 2023-24</a:t>
            </a:r>
            <a:r>
              <a:rPr lang="en-US" sz="1800" dirty="0"/>
              <a:t> </a:t>
            </a:r>
          </a:p>
          <a:p>
            <a:pPr defTabSz="685983">
              <a:lnSpc>
                <a:spcPts val="225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New dump position has better radiation shielding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1666240" y="2082800"/>
            <a:ext cx="1260173" cy="7758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3585366" y="2283436"/>
            <a:ext cx="572877" cy="1150422"/>
          </a:xfrm>
          <a:prstGeom prst="straightConnector1">
            <a:avLst/>
          </a:prstGeom>
          <a:ln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585365" y="2283436"/>
            <a:ext cx="611436" cy="1150422"/>
          </a:xfrm>
          <a:prstGeom prst="straightConnector1">
            <a:avLst/>
          </a:prstGeom>
          <a:ln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id="{379BEF1E-2B85-3F67-DD54-501CA0EB10C6}"/>
              </a:ext>
            </a:extLst>
          </p:cNvPr>
          <p:cNvCxnSpPr>
            <a:cxnSpLocks/>
          </p:cNvCxnSpPr>
          <p:nvPr/>
        </p:nvCxnSpPr>
        <p:spPr>
          <a:xfrm>
            <a:off x="8523234" y="5368455"/>
            <a:ext cx="181979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 picture containing text, building, sign, outdoor&#10;&#10;Description automatically generated">
            <a:extLst>
              <a:ext uri="{FF2B5EF4-FFF2-40B4-BE49-F238E27FC236}">
                <a16:creationId xmlns:a16="http://schemas.microsoft.com/office/drawing/2014/main" id="{47E66606-EC03-3F54-32AD-48DDB3E5B0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6" y="660596"/>
            <a:ext cx="2644049" cy="352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557846CE-FB32-9E96-BF7F-F503FC674C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34848" y="875802"/>
            <a:ext cx="3517330" cy="310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24F488-18F8-1CE0-EB92-ACA08B1900E6}"/>
              </a:ext>
            </a:extLst>
          </p:cNvPr>
          <p:cNvSpPr txBox="1"/>
          <p:nvPr/>
        </p:nvSpPr>
        <p:spPr>
          <a:xfrm>
            <a:off x="457202" y="5607616"/>
            <a:ext cx="6248400" cy="66107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defTabSz="685983">
              <a:lnSpc>
                <a:spcPts val="225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defRPr/>
            </a:pPr>
            <a:r>
              <a:rPr lang="en-US" sz="1800" dirty="0"/>
              <a:t>Faraday cup with beam blocker </a:t>
            </a:r>
            <a:r>
              <a:rPr lang="en-US" sz="1800" b="1" dirty="0"/>
              <a:t>approved for 17 kW</a:t>
            </a:r>
            <a:br>
              <a:rPr lang="en-US" sz="1800" dirty="0"/>
            </a:br>
            <a:r>
              <a:rPr lang="en-US" sz="1800" dirty="0"/>
              <a:t>corresponding to beam currents of ~ </a:t>
            </a:r>
            <a:r>
              <a:rPr lang="en-US" sz="1800" b="1" dirty="0"/>
              <a:t>1.6 µA at 10.6 GeV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93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4E5D-8FA4-2D83-7A5A-0EA3AB3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Timeline Since SAD 2023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95A7A2-0E05-52F3-E1DE-D392E0A47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63563"/>
              </p:ext>
            </p:extLst>
          </p:nvPr>
        </p:nvGraphicFramePr>
        <p:xfrm>
          <a:off x="1028700" y="694142"/>
          <a:ext cx="10134601" cy="35032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6029">
                  <a:extLst>
                    <a:ext uri="{9D8B030D-6E8A-4147-A177-3AD203B41FA5}">
                      <a16:colId xmlns:a16="http://schemas.microsoft.com/office/drawing/2014/main" val="1169073388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3179848959"/>
                    </a:ext>
                  </a:extLst>
                </a:gridCol>
                <a:gridCol w="1195235">
                  <a:extLst>
                    <a:ext uri="{9D8B030D-6E8A-4147-A177-3AD203B41FA5}">
                      <a16:colId xmlns:a16="http://schemas.microsoft.com/office/drawing/2014/main" val="2770534923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4233534522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2685520125"/>
                    </a:ext>
                  </a:extLst>
                </a:gridCol>
                <a:gridCol w="796824">
                  <a:extLst>
                    <a:ext uri="{9D8B030D-6E8A-4147-A177-3AD203B41FA5}">
                      <a16:colId xmlns:a16="http://schemas.microsoft.com/office/drawing/2014/main" val="19523654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96282280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2612808631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3684525708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1139834892"/>
                    </a:ext>
                  </a:extLst>
                </a:gridCol>
                <a:gridCol w="871526">
                  <a:extLst>
                    <a:ext uri="{9D8B030D-6E8A-4147-A177-3AD203B41FA5}">
                      <a16:colId xmlns:a16="http://schemas.microsoft.com/office/drawing/2014/main" val="3478728072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SAD or scheduled Run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C9C9C9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Calendar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Before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Scheduled PAC Days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Actual PAC Days from ABUs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Remaining PAC Days After Run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86225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Setup / Status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Beam Energy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Start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 Narrow" panose="020B0606020202030204" pitchFamily="34" charset="0"/>
                        </a:rPr>
                        <a:t>End 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661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RG-D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liq. D2 &amp; nuclear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2023-10-01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2023-12-15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057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RG-K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D96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liq. H2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2023-12-15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2023-12-18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07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winter break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2023-12-18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2024-01-10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2718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RG-K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D96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liq. H2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2024-01-11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2024-02-12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240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RG-K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D966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liq. H2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2024-02-12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2024-03-11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300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2024-03-11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2024-03-15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407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RG-E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liq. D2 &amp; nuclear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2024-03-15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2024-05-20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094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SAD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rial Narrow" panose="020B0606020202030204" pitchFamily="34" charset="0"/>
                        </a:rPr>
                        <a:t>2024-05-20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sum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60444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A599649-3CF6-1DD3-FE2E-ED6E900CE632}"/>
              </a:ext>
            </a:extLst>
          </p:cNvPr>
          <p:cNvSpPr txBox="1"/>
          <p:nvPr/>
        </p:nvSpPr>
        <p:spPr>
          <a:xfrm>
            <a:off x="892763" y="4205014"/>
            <a:ext cx="10428508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December 15, 2023: RG-D experiments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completed </a:t>
            </a:r>
            <a:r>
              <a:rPr lang="en-US" dirty="0">
                <a:latin typeface="+mj-lt"/>
              </a:rPr>
              <a:t>and will not come back to the floor of Hall B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March 11, 2024: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RG-K</a:t>
            </a:r>
            <a:r>
              <a:rPr lang="en-US" dirty="0">
                <a:latin typeface="+mj-lt"/>
              </a:rPr>
              <a:t> finished 37 PAC days of data-taking with ℓH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and lower-pass beams; </a:t>
            </a:r>
            <a:r>
              <a:rPr lang="en-US" b="1" dirty="0">
                <a:latin typeface="+mj-lt"/>
              </a:rPr>
              <a:t>reached highest momentum resolutions</a:t>
            </a:r>
            <a:r>
              <a:rPr lang="en-US" dirty="0">
                <a:latin typeface="+mj-lt"/>
              </a:rPr>
              <a:t> in CLAS12, necessary for baryon spectroscopy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May 19, 2024: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RG-E</a:t>
            </a:r>
            <a:r>
              <a:rPr lang="en-US" dirty="0">
                <a:latin typeface="+mj-lt"/>
              </a:rPr>
              <a:t> ended data-taking for 27 of 33 PAC days that were scheduled suffering from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m</a:t>
            </a:r>
            <a:r>
              <a:rPr lang="en-US" sz="1800" b="1" i="0" u="none" strike="noStrike" baseline="0" dirty="0">
                <a:latin typeface="+mj-lt"/>
              </a:rPr>
              <a:t>ajor downtimes</a:t>
            </a:r>
            <a:r>
              <a:rPr lang="en-US" sz="1800" b="0" i="0" u="none" strike="noStrike" baseline="0" dirty="0">
                <a:latin typeface="+mj-lt"/>
              </a:rPr>
              <a:t> of 50 + 270 hours </a:t>
            </a:r>
            <a:r>
              <a:rPr lang="en-US" sz="1800" b="1" i="0" u="none" strike="noStrike" baseline="0" dirty="0">
                <a:latin typeface="+mj-lt"/>
              </a:rPr>
              <a:t>due to </a:t>
            </a:r>
            <a:r>
              <a:rPr lang="en-US" sz="1800" b="0" i="0" u="none" strike="noStrike" baseline="0" dirty="0">
                <a:latin typeface="+mj-lt"/>
              </a:rPr>
              <a:t>two vacuum events / beam strikes in the </a:t>
            </a:r>
            <a:r>
              <a:rPr lang="en-US" sz="1800" b="1" i="0" u="none" strike="noStrike" baseline="0" dirty="0">
                <a:latin typeface="+mj-lt"/>
              </a:rPr>
              <a:t>accelerator</a:t>
            </a:r>
            <a:endParaRPr lang="en-US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/>
              </a:rPr>
              <a:t>In 4½ weeks FY22 + 30 weeks FY23: </a:t>
            </a:r>
            <a:r>
              <a:rPr lang="en-US" b="1" dirty="0">
                <a:latin typeface="+mj-lt"/>
                <a:cs typeface="Arial"/>
              </a:rPr>
              <a:t>50% (+/- 20%) efficiency</a:t>
            </a:r>
            <a:r>
              <a:rPr lang="en-US" dirty="0">
                <a:latin typeface="+mj-lt"/>
                <a:cs typeface="Arial"/>
              </a:rPr>
              <a:t> for PAC days </a:t>
            </a:r>
            <a:r>
              <a:rPr lang="en-US" dirty="0" err="1">
                <a:latin typeface="+mj-lt"/>
                <a:cs typeface="Arial"/>
              </a:rPr>
              <a:t>wrt</a:t>
            </a:r>
            <a:r>
              <a:rPr lang="en-US" dirty="0">
                <a:latin typeface="+mj-lt"/>
                <a:cs typeface="Arial"/>
              </a:rPr>
              <a:t>. calendar days</a:t>
            </a:r>
          </a:p>
        </p:txBody>
      </p:sp>
    </p:spTree>
    <p:extLst>
      <p:ext uri="{BB962C8B-B14F-4D97-AF65-F5344CB8AC3E}">
        <p14:creationId xmlns:p14="http://schemas.microsoft.com/office/powerpoint/2010/main" val="290265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4303868-FDC0-6D60-6883-2C2A6A4BABEB}"/>
              </a:ext>
            </a:extLst>
          </p:cNvPr>
          <p:cNvSpPr txBox="1"/>
          <p:nvPr/>
        </p:nvSpPr>
        <p:spPr>
          <a:xfrm>
            <a:off x="66102" y="3042418"/>
            <a:ext cx="3794215" cy="1354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RG-D</a:t>
            </a:r>
            <a:r>
              <a:rPr lang="en-US" dirty="0">
                <a:latin typeface="+mj-lt"/>
              </a:rPr>
              <a:t> used 3 different solid targets </a:t>
            </a:r>
            <a:r>
              <a:rPr lang="en-US" dirty="0" err="1">
                <a:latin typeface="+mj-lt"/>
              </a:rPr>
              <a:t>separatly</a:t>
            </a:r>
            <a:r>
              <a:rPr lang="en-US" dirty="0">
                <a:latin typeface="+mj-lt"/>
              </a:rPr>
              <a:t> from </a:t>
            </a:r>
            <a:r>
              <a:rPr lang="en-US" dirty="0"/>
              <a:t>ℓD</a:t>
            </a:r>
            <a:r>
              <a:rPr lang="en-US" baseline="-25000" dirty="0"/>
              <a:t>2</a:t>
            </a:r>
            <a:endParaRPr lang="en-US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RG-E</a:t>
            </a:r>
            <a:r>
              <a:rPr lang="en-US" dirty="0">
                <a:latin typeface="+mj-lt"/>
              </a:rPr>
              <a:t> used 5 different solid targets simultaneously with </a:t>
            </a:r>
            <a:r>
              <a:rPr lang="en-US" dirty="0"/>
              <a:t>ℓD</a:t>
            </a:r>
            <a:r>
              <a:rPr lang="en-US" baseline="-2500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CBCCD-B1BB-5F58-29BE-FB9BB23C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Hadrons and Cold Nuclear Matter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BEDA884D-9072-ADC8-3A5F-EE98AF11E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57901"/>
              </p:ext>
            </p:extLst>
          </p:nvPr>
        </p:nvGraphicFramePr>
        <p:xfrm>
          <a:off x="66101" y="725620"/>
          <a:ext cx="12059797" cy="2164080"/>
        </p:xfrm>
        <a:graphic>
          <a:graphicData uri="http://schemas.openxmlformats.org/drawingml/2006/table">
            <a:tbl>
              <a:tblPr firstRow="1" bandRow="1"/>
              <a:tblGrid>
                <a:gridCol w="105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079604124"/>
                    </a:ext>
                  </a:extLst>
                </a:gridCol>
                <a:gridCol w="660494">
                  <a:extLst>
                    <a:ext uri="{9D8B030D-6E8A-4147-A177-3AD203B41FA5}">
                      <a16:colId xmlns:a16="http://schemas.microsoft.com/office/drawing/2014/main" val="1597552475"/>
                    </a:ext>
                  </a:extLst>
                </a:gridCol>
                <a:gridCol w="679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2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5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8549">
                  <a:extLst>
                    <a:ext uri="{9D8B030D-6E8A-4147-A177-3AD203B41FA5}">
                      <a16:colId xmlns:a16="http://schemas.microsoft.com/office/drawing/2014/main" val="3549030399"/>
                    </a:ext>
                  </a:extLst>
                </a:gridCol>
              </a:tblGrid>
              <a:tr h="228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Proposal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Physics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Exp. Contact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Rating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PAC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Jeop.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 Days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 Contact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E12-06-106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  <a:hlinkClick r:id="rId2"/>
                        </a:rPr>
                        <a:t>Color transparency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  <a:hlinkClick r:id="rId2"/>
                        </a:rPr>
                        <a:t> in exclusive vector meson production 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L. El Fassi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B+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CLAS12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RG-D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L. El Fassi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Nuclear &amp; liquid D</a:t>
                      </a:r>
                      <a:r>
                        <a:rPr lang="en-US" sz="1400" b="0" i="0" baseline="-250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baseline="0" dirty="0">
                          <a:latin typeface="Arial Narrow"/>
                          <a:cs typeface="Arial Narrow"/>
                        </a:rPr>
                        <a:t>40 d</a:t>
                      </a:r>
                    </a:p>
                    <a:p>
                      <a:pPr algn="ctr"/>
                      <a:r>
                        <a:rPr lang="en-US" sz="1400" b="1" i="0" baseline="0" dirty="0">
                          <a:latin typeface="Arial Narrow"/>
                          <a:cs typeface="Arial Narrow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63705"/>
                  </a:ext>
                </a:extLst>
              </a:tr>
              <a:tr h="23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E12-06-106A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  <a:hlinkClick r:id="rId3"/>
                        </a:rPr>
                        <a:t>Nuclear TMDs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R. Dupre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baseline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44074"/>
                  </a:ext>
                </a:extLst>
              </a:tr>
              <a:tr h="23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E12-06-117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  <a:hlinkClick r:id="rId4"/>
                        </a:rPr>
                        <a:t>Quark propagation and hadron formation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W. Brooks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CLAS12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RG-E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H. Hakobyan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Nuclear &amp; liquid D</a:t>
                      </a:r>
                      <a:r>
                        <a:rPr lang="en-US" sz="1400" b="0" i="0" baseline="-250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1400" b="0" i="0" dirty="0">
                          <a:latin typeface="Arial Narrow"/>
                          <a:cs typeface="Arial Narrow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i="0" baseline="0" dirty="0">
                          <a:latin typeface="Arial Narrow"/>
                          <a:cs typeface="Arial Narrow"/>
                        </a:rPr>
                        <a:t>27 d</a:t>
                      </a:r>
                    </a:p>
                    <a:p>
                      <a:pPr algn="ctr"/>
                      <a:r>
                        <a:rPr lang="en-US" sz="1400" b="1" i="0" baseline="0" dirty="0">
                          <a:latin typeface="Arial Narrow"/>
                          <a:cs typeface="Arial Narrow"/>
                        </a:rPr>
                        <a:t>45%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59439"/>
                  </a:ext>
                </a:extLst>
              </a:tr>
              <a:tr h="23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E12-06-117A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 err="1">
                          <a:solidFill>
                            <a:srgbClr val="0070C0"/>
                          </a:solidFill>
                          <a:latin typeface="Arial Narrow"/>
                          <a:cs typeface="Arial Narrow"/>
                          <a:hlinkClick r:id="rId5"/>
                        </a:rPr>
                        <a:t>Dihadron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latin typeface="Arial Narrow"/>
                          <a:cs typeface="Arial Narrow"/>
                          <a:hlinkClick r:id="rId5"/>
                        </a:rPr>
                        <a:t> measurements in electron-nucleus scattering</a:t>
                      </a:r>
                      <a:endParaRPr lang="en-US" sz="1400" b="0" i="0" dirty="0">
                        <a:solidFill>
                          <a:srgbClr val="0070C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M. Arratia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baseline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61126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C355553-677C-43EB-00B3-AFCFB1B773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-20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000" y="2999870"/>
            <a:ext cx="4140000" cy="3458559"/>
          </a:xfrm>
          <a:prstGeom prst="rect">
            <a:avLst/>
          </a:prstGeom>
        </p:spPr>
      </p:pic>
      <p:sp>
        <p:nvSpPr>
          <p:cNvPr id="6" name="TextBox 23">
            <a:extLst>
              <a:ext uri="{FF2B5EF4-FFF2-40B4-BE49-F238E27FC236}">
                <a16:creationId xmlns:a16="http://schemas.microsoft.com/office/drawing/2014/main" id="{ABBCE241-30D6-E8B5-C43F-474EF3E989BE}"/>
              </a:ext>
            </a:extLst>
          </p:cNvPr>
          <p:cNvSpPr txBox="1"/>
          <p:nvPr/>
        </p:nvSpPr>
        <p:spPr>
          <a:xfrm rot="19740000">
            <a:off x="8490723" y="4450076"/>
            <a:ext cx="3346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rgbClr val="D2D2D2">
                    <a:alpha val="60000"/>
                  </a:srgbClr>
                </a:solidFill>
                <a:cs typeface="Arial"/>
              </a:rPr>
              <a:t>PRELIMINARY</a:t>
            </a:r>
            <a:endParaRPr lang="en-US" sz="3600" dirty="0">
              <a:solidFill>
                <a:srgbClr val="D2D2D2">
                  <a:alpha val="60000"/>
                </a:srgbClr>
              </a:solidFill>
            </a:endParaRPr>
          </a:p>
        </p:txBody>
      </p:sp>
      <p:pic>
        <p:nvPicPr>
          <p:cNvPr id="8" name="Grafik 7" descr="Ein Bild, das Text, Schrift, Handschrift, Screenshot enthält.&#10;&#10;Automatisch generierte Beschreibung">
            <a:extLst>
              <a:ext uri="{FF2B5EF4-FFF2-40B4-BE49-F238E27FC236}">
                <a16:creationId xmlns:a16="http://schemas.microsoft.com/office/drawing/2014/main" id="{93506AF6-A8EE-658D-2CAB-73FABF52B8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644" y="5269354"/>
            <a:ext cx="2010849" cy="113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5B7CA07-D5CE-9BE9-7A3C-C6FA18F16327}"/>
              </a:ext>
            </a:extLst>
          </p:cNvPr>
          <p:cNvGrpSpPr/>
          <p:nvPr/>
        </p:nvGrpSpPr>
        <p:grpSpPr>
          <a:xfrm>
            <a:off x="3748825" y="3037838"/>
            <a:ext cx="4333128" cy="3157764"/>
            <a:chOff x="7013791" y="955628"/>
            <a:chExt cx="4333128" cy="315776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3B9DAA7-3634-39B5-A3E1-FCC691AF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-10000" contrast="30000"/>
            </a:blip>
            <a:stretch>
              <a:fillRect/>
            </a:stretch>
          </p:blipFill>
          <p:spPr>
            <a:xfrm>
              <a:off x="7013791" y="955628"/>
              <a:ext cx="4333128" cy="3157764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E1E66564-60B4-F046-5268-FA76A3BF6B30}"/>
                </a:ext>
              </a:extLst>
            </p:cNvPr>
            <p:cNvSpPr/>
            <p:nvPr/>
          </p:nvSpPr>
          <p:spPr bwMode="auto">
            <a:xfrm>
              <a:off x="7177156" y="1227207"/>
              <a:ext cx="284922" cy="26239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68EF757B-2F53-E518-CAF8-67FC5057C2B1}"/>
                </a:ext>
              </a:extLst>
            </p:cNvPr>
            <p:cNvSpPr txBox="1"/>
            <p:nvPr/>
          </p:nvSpPr>
          <p:spPr>
            <a:xfrm rot="19740000">
              <a:off x="7527050" y="2430377"/>
              <a:ext cx="334645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solidFill>
                    <a:srgbClr val="D2D2D2">
                      <a:alpha val="60000"/>
                    </a:srgbClr>
                  </a:solidFill>
                  <a:cs typeface="Arial"/>
                </a:rPr>
                <a:t>PRELIMINARY</a:t>
              </a:r>
              <a:endParaRPr lang="en-US" sz="3600" dirty="0">
                <a:solidFill>
                  <a:srgbClr val="D2D2D2">
                    <a:alpha val="60000"/>
                  </a:srgbClr>
                </a:solidFill>
              </a:endParaRPr>
            </a:p>
          </p:txBody>
        </p:sp>
      </p:grpSp>
      <p:sp>
        <p:nvSpPr>
          <p:cNvPr id="13" name="Textfeld 2">
            <a:extLst>
              <a:ext uri="{FF2B5EF4-FFF2-40B4-BE49-F238E27FC236}">
                <a16:creationId xmlns:a16="http://schemas.microsoft.com/office/drawing/2014/main" id="{3A9079C5-3405-6461-7BF8-813D0452CA8F}"/>
              </a:ext>
            </a:extLst>
          </p:cNvPr>
          <p:cNvSpPr txBox="1"/>
          <p:nvPr/>
        </p:nvSpPr>
        <p:spPr>
          <a:xfrm>
            <a:off x="4067904" y="6112683"/>
            <a:ext cx="367531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[Matthew </a:t>
            </a:r>
            <a:r>
              <a:rPr lang="en-US" sz="1400" dirty="0" err="1">
                <a:solidFill>
                  <a:srgbClr val="0000CC"/>
                </a:solidFill>
              </a:rPr>
              <a:t>Maynes</a:t>
            </a:r>
            <a:r>
              <a:rPr lang="en-US" sz="1400" dirty="0">
                <a:solidFill>
                  <a:srgbClr val="0000CC"/>
                </a:solidFill>
              </a:rPr>
              <a:t>, APS April Meeting 2024]</a:t>
            </a:r>
            <a:endParaRPr lang="en-US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1A00784-2D95-076C-1996-3E9953943930}"/>
              </a:ext>
            </a:extLst>
          </p:cNvPr>
          <p:cNvSpPr txBox="1"/>
          <p:nvPr/>
        </p:nvSpPr>
        <p:spPr>
          <a:xfrm>
            <a:off x="4343612" y="2925250"/>
            <a:ext cx="2692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9999"/>
              </a:lnSpc>
            </a:pPr>
            <a:r>
              <a:rPr lang="en-US" sz="1600" b="1" dirty="0"/>
              <a:t>RG-D:</a:t>
            </a:r>
            <a:endParaRPr lang="en-US" sz="160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80976CC-5A41-9ADF-A077-6A5CC6309117}"/>
              </a:ext>
            </a:extLst>
          </p:cNvPr>
          <p:cNvSpPr txBox="1"/>
          <p:nvPr/>
        </p:nvSpPr>
        <p:spPr>
          <a:xfrm>
            <a:off x="9035779" y="3143090"/>
            <a:ext cx="2692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9999"/>
              </a:lnSpc>
            </a:pPr>
            <a:r>
              <a:rPr lang="en-US" sz="1600" b="1" dirty="0"/>
              <a:t>RG-E:</a:t>
            </a:r>
            <a:endParaRPr lang="en-US" sz="1600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6301E3F-4097-7220-45D1-C99F92C08E1D}"/>
              </a:ext>
            </a:extLst>
          </p:cNvPr>
          <p:cNvSpPr txBox="1"/>
          <p:nvPr/>
        </p:nvSpPr>
        <p:spPr>
          <a:xfrm>
            <a:off x="126727" y="4523561"/>
            <a:ext cx="3902273" cy="12003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+mj-lt"/>
                <a:cs typeface="Arial"/>
              </a:rPr>
              <a:t>Together, a large fraction of data-taking for the</a:t>
            </a:r>
            <a:r>
              <a:rPr lang="en-US" b="1" dirty="0">
                <a:latin typeface="+mj-lt"/>
                <a:cs typeface="Arial"/>
              </a:rPr>
              <a:t> Hadrons and Cold Nuclear Matter</a:t>
            </a:r>
            <a:r>
              <a:rPr lang="en-US" dirty="0">
                <a:latin typeface="+mj-lt"/>
                <a:cs typeface="Arial"/>
              </a:rPr>
              <a:t> program in Hall B was completed within a year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AC1F9C9-60B2-121D-8E16-3343E2E45AB0}"/>
              </a:ext>
            </a:extLst>
          </p:cNvPr>
          <p:cNvSpPr txBox="1"/>
          <p:nvPr/>
        </p:nvSpPr>
        <p:spPr>
          <a:xfrm>
            <a:off x="6498433" y="3346240"/>
            <a:ext cx="1139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+mj-lt"/>
              </a:rPr>
              <a:t>ρ</a:t>
            </a:r>
            <a:r>
              <a:rPr lang="de-DE" b="1" dirty="0">
                <a:latin typeface="+mj-lt"/>
              </a:rPr>
              <a:t>-meson</a:t>
            </a:r>
            <a:r>
              <a:rPr lang="en-US" b="1" dirty="0">
                <a:latin typeface="+mj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72305"/>
      </p:ext>
    </p:extLst>
  </p:cSld>
  <p:clrMapOvr>
    <a:masterClrMapping/>
  </p:clrMapOvr>
</p:sld>
</file>

<file path=ppt/theme/theme1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0</TotalTime>
  <Words>1337</Words>
  <Application>Microsoft Office PowerPoint</Application>
  <PresentationFormat>Breitbild</PresentationFormat>
  <Paragraphs>395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ArialMT</vt:lpstr>
      <vt:lpstr>Calibri</vt:lpstr>
      <vt:lpstr>Symbol</vt:lpstr>
      <vt:lpstr>Verdana</vt:lpstr>
      <vt:lpstr>Wingdings</vt:lpstr>
      <vt:lpstr>1_Streifen</vt:lpstr>
      <vt:lpstr>2_Streifen</vt:lpstr>
      <vt:lpstr>Hall-B Status Report</vt:lpstr>
      <vt:lpstr>Status of Hall B Group</vt:lpstr>
      <vt:lpstr>Overview</vt:lpstr>
      <vt:lpstr>In and Out of Hall-B Group </vt:lpstr>
      <vt:lpstr>Status of Hall-B and Operations</vt:lpstr>
      <vt:lpstr>New Cryo-Target Operation in Hall B</vt:lpstr>
      <vt:lpstr>Beam-Dump Power Upgrade Completed</vt:lpstr>
      <vt:lpstr>Timeline Since SAD 2023</vt:lpstr>
      <vt:lpstr>Status of Hadrons and Cold Nuclear Matter</vt:lpstr>
      <vt:lpstr>Near-Term Schedule 2024-25 </vt:lpstr>
      <vt:lpstr>ALERT Experiments and Detectors</vt:lpstr>
      <vt:lpstr>Conditional Schedule 2025-26</vt:lpstr>
      <vt:lpstr>Conditional Schedule 2026-27</vt:lpstr>
      <vt:lpstr>Status of Publications Since Sept 2023</vt:lpstr>
      <vt:lpstr>CLAS Collaboration Publications</vt:lpstr>
      <vt:lpstr>Technical Publications</vt:lpstr>
      <vt:lpstr>Other Publications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Hall-B Status</dc:title>
  <dc:creator>Patrick Achenbach</dc:creator>
  <cp:lastModifiedBy>Patrick Achenbach</cp:lastModifiedBy>
  <cp:revision>58</cp:revision>
  <dcterms:created xsi:type="dcterms:W3CDTF">2023-01-24T04:15:49Z</dcterms:created>
  <dcterms:modified xsi:type="dcterms:W3CDTF">2024-07-08T18:03:30Z</dcterms:modified>
</cp:coreProperties>
</file>