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309" r:id="rId2"/>
    <p:sldId id="453" r:id="rId3"/>
    <p:sldId id="489" r:id="rId4"/>
    <p:sldId id="828" r:id="rId5"/>
    <p:sldId id="827" r:id="rId6"/>
    <p:sldId id="826" r:id="rId7"/>
    <p:sldId id="568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2B2A"/>
    <a:srgbClr val="FFCE32"/>
    <a:srgbClr val="B3AFAA"/>
    <a:srgbClr val="8AA84D"/>
    <a:srgbClr val="63D7FF"/>
    <a:srgbClr val="F2F2F2"/>
    <a:srgbClr val="F3F1F4"/>
    <a:srgbClr val="7ED6E2"/>
    <a:srgbClr val="22538D"/>
    <a:srgbClr val="6F2E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36" autoAdjust="0"/>
    <p:restoredTop sz="96366" autoAdjust="0"/>
  </p:normalViewPr>
  <p:slideViewPr>
    <p:cSldViewPr snapToGrid="0" snapToObjects="1">
      <p:cViewPr varScale="1">
        <p:scale>
          <a:sx n="44" d="100"/>
          <a:sy n="44" d="100"/>
        </p:scale>
        <p:origin x="232" y="1344"/>
      </p:cViewPr>
      <p:guideLst/>
    </p:cSldViewPr>
  </p:slideViewPr>
  <p:outlineViewPr>
    <p:cViewPr>
      <p:scale>
        <a:sx n="33" d="100"/>
        <a:sy n="33" d="100"/>
      </p:scale>
      <p:origin x="0" y="-11706"/>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7/7/24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82762" eaLnBrk="1" fontAlgn="auto" latinLnBrk="0" hangingPunct="1">
              <a:lnSpc>
                <a:spcPct val="100000"/>
              </a:lnSpc>
              <a:spcBef>
                <a:spcPts val="0"/>
              </a:spcBef>
              <a:spcAft>
                <a:spcPts val="0"/>
              </a:spcAft>
              <a:buClrTx/>
              <a:buSzTx/>
              <a:buFontTx/>
              <a:buNone/>
              <a:tabLst/>
              <a:defRPr/>
            </a:pPr>
            <a:fld id="{FBBF1341-3AFE-B447-A831-9671D6A7009B}" type="slidenum">
              <a:rPr kumimoji="0" lang="en-US" sz="1200" b="0" i="0" u="none" strike="noStrike" kern="0" cap="none" spc="0" normalizeH="0" baseline="0" noProof="0">
                <a:ln>
                  <a:noFill/>
                </a:ln>
                <a:solidFill>
                  <a:prstClr val="black"/>
                </a:solidFill>
                <a:effectLst/>
                <a:uLnTx/>
                <a:uFillTx/>
                <a:latin typeface="Calibri" panose="020F0502020204030204"/>
              </a:rPr>
              <a:pPr marL="0" marR="0" lvl="0" indent="0" algn="r" defTabSz="882762" eaLnBrk="1" fontAlgn="auto" latinLnBrk="0" hangingPunct="1">
                <a:lnSpc>
                  <a:spcPct val="100000"/>
                </a:lnSpc>
                <a:spcBef>
                  <a:spcPts val="0"/>
                </a:spcBef>
                <a:spcAft>
                  <a:spcPts val="0"/>
                </a:spcAft>
                <a:buClrTx/>
                <a:buSzTx/>
                <a:buFontTx/>
                <a:buNone/>
                <a:tabLst/>
                <a:defRPr/>
              </a:pPr>
              <a:t>7</a:t>
            </a:fld>
            <a:endParaRPr kumimoji="0" lang="en-US" sz="1200" b="0" i="0" u="none" strike="noStrike" kern="0" cap="none" spc="0" normalizeH="0" baseline="0" noProof="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813123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fld id="{C1B74398-39EA-0749-9F74-6FE982C11DA9}" type="datetime2">
              <a:rPr lang="en-US" smtClean="0"/>
              <a:pPr/>
              <a:t>Sunday, July 7, 2024</a:t>
            </a:fld>
            <a:endParaRPr lang="en-US" dirty="0"/>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a:t>Author</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a:t>Questions?</a:t>
            </a:r>
          </a:p>
        </p:txBody>
      </p:sp>
      <p:sp>
        <p:nvSpPr>
          <p:cNvPr id="32" name="Date Placeholder 31"/>
          <p:cNvSpPr>
            <a:spLocks noGrp="1"/>
          </p:cNvSpPr>
          <p:nvPr>
            <p:ph type="dt" sz="half" idx="12"/>
          </p:nvPr>
        </p:nvSpPr>
        <p:spPr>
          <a:xfrm>
            <a:off x="4760743" y="6341667"/>
            <a:ext cx="3208124" cy="365125"/>
          </a:xfrm>
        </p:spPr>
        <p:txBody>
          <a:bodyPr/>
          <a:lstStyle>
            <a:lvl1pPr algn="ctr">
              <a:defRPr baseline="0">
                <a:solidFill>
                  <a:schemeClr val="tx1"/>
                </a:solidFill>
                <a:latin typeface="Arial" charset="0"/>
              </a:defRPr>
            </a:lvl1pPr>
          </a:lstStyle>
          <a:p>
            <a:fld id="{C1B74398-39EA-0749-9F74-6FE982C11DA9}" type="datetime2">
              <a:rPr lang="en-US" smtClean="0"/>
              <a:pPr/>
              <a:t>Sunday, July 7, 2024</a:t>
            </a:fld>
            <a:endParaRPr lang="en-US" dirty="0"/>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63" y="161927"/>
            <a:ext cx="11425236" cy="484748"/>
          </a:xfrm>
        </p:spPr>
        <p:txBody>
          <a:bodyPr/>
          <a:lstStyle>
            <a:lvl1pPr>
              <a:defRPr>
                <a:solidFill>
                  <a:srgbClr val="A91B1B"/>
                </a:solidFill>
              </a:defRPr>
            </a:lvl1pPr>
          </a:lstStyle>
          <a:p>
            <a:r>
              <a:rPr lang="en-US"/>
              <a:t>Click to edit Master title style</a:t>
            </a:r>
          </a:p>
        </p:txBody>
      </p:sp>
      <p:sp>
        <p:nvSpPr>
          <p:cNvPr id="3" name="Content Placeholder 2"/>
          <p:cNvSpPr>
            <a:spLocks noGrp="1"/>
          </p:cNvSpPr>
          <p:nvPr>
            <p:ph idx="1"/>
          </p:nvPr>
        </p:nvSpPr>
        <p:spPr>
          <a:xfrm>
            <a:off x="347563" y="1508760"/>
            <a:ext cx="11372771" cy="4047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3725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3251200" y="6437672"/>
            <a:ext cx="5384800" cy="365125"/>
          </a:xfrm>
          <a:prstGeom prst="rect">
            <a:avLst/>
          </a:prstGeom>
        </p:spPr>
        <p:txBody>
          <a:bodyPr/>
          <a:lstStyle/>
          <a:p>
            <a:r>
              <a:rPr lang="en-US" dirty="0"/>
              <a:t>Trieste 2008: Short-Range Structure of Nuclei</a:t>
            </a:r>
          </a:p>
        </p:txBody>
      </p:sp>
    </p:spTree>
    <p:extLst>
      <p:ext uri="{BB962C8B-B14F-4D97-AF65-F5344CB8AC3E}">
        <p14:creationId xmlns:p14="http://schemas.microsoft.com/office/powerpoint/2010/main" val="338375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DC57488-3539-8349-95E7-E0E3D7B2EDB0}" type="datetime2">
              <a:rPr lang="en-US" smtClean="0"/>
              <a:pPr/>
              <a:t>Sunday, July 7, 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Talk Title Here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3642"/>
            <a:ext cx="12192000" cy="617838"/>
          </a:xfrm>
        </p:spPr>
        <p:txBody>
          <a:bodyPr/>
          <a:lstStyle/>
          <a:p>
            <a:pPr algn="ctr"/>
            <a:r>
              <a:rPr lang="en-US" sz="3600" b="1" dirty="0">
                <a:effectLst/>
              </a:rPr>
              <a:t>Accelerator Update</a:t>
            </a:r>
            <a:endParaRPr lang="en-US" sz="3600" dirty="0"/>
          </a:p>
        </p:txBody>
      </p:sp>
      <p:sp>
        <p:nvSpPr>
          <p:cNvPr id="3" name="Subtitle 2"/>
          <p:cNvSpPr>
            <a:spLocks noGrp="1"/>
          </p:cNvSpPr>
          <p:nvPr>
            <p:ph type="subTitle" idx="1"/>
          </p:nvPr>
        </p:nvSpPr>
        <p:spPr>
          <a:xfrm>
            <a:off x="335929" y="1345760"/>
            <a:ext cx="5271818" cy="1727608"/>
          </a:xfrm>
        </p:spPr>
        <p:txBody>
          <a:bodyPr>
            <a:normAutofit/>
          </a:bodyPr>
          <a:lstStyle/>
          <a:p>
            <a:endParaRPr lang="en-US" dirty="0">
              <a:solidFill>
                <a:schemeClr val="tx1"/>
              </a:solidFill>
            </a:endParaRPr>
          </a:p>
          <a:p>
            <a:r>
              <a:rPr lang="en-US" dirty="0">
                <a:solidFill>
                  <a:schemeClr val="tx1"/>
                </a:solidFill>
              </a:rPr>
              <a:t>by</a:t>
            </a:r>
          </a:p>
          <a:p>
            <a:r>
              <a:rPr lang="en-US" dirty="0">
                <a:solidFill>
                  <a:schemeClr val="tx1"/>
                </a:solidFill>
              </a:rPr>
              <a:t>Douglas Higinbotham</a:t>
            </a:r>
            <a:endParaRPr lang="en-US" dirty="0"/>
          </a:p>
        </p:txBody>
      </p:sp>
    </p:spTree>
    <p:extLst>
      <p:ext uri="{BB962C8B-B14F-4D97-AF65-F5344CB8AC3E}">
        <p14:creationId xmlns:p14="http://schemas.microsoft.com/office/powerpoint/2010/main" val="459193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Aerial view of Thomas Jefferson National Accelerator Facility">
            <a:extLst>
              <a:ext uri="{FF2B5EF4-FFF2-40B4-BE49-F238E27FC236}">
                <a16:creationId xmlns:a16="http://schemas.microsoft.com/office/drawing/2014/main" id="{581534C9-90A4-F670-CF3D-1A1653CCED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939"/>
          <a:stretch/>
        </p:blipFill>
        <p:spPr bwMode="auto">
          <a:xfrm>
            <a:off x="0" y="1297309"/>
            <a:ext cx="12192000" cy="51477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9C7C466-236F-F845-8159-B4A62EC5CD9F}"/>
              </a:ext>
            </a:extLst>
          </p:cNvPr>
          <p:cNvSpPr>
            <a:spLocks noGrp="1"/>
          </p:cNvSpPr>
          <p:nvPr>
            <p:ph type="title"/>
          </p:nvPr>
        </p:nvSpPr>
        <p:spPr>
          <a:xfrm>
            <a:off x="84221" y="297394"/>
            <a:ext cx="12107779" cy="484748"/>
          </a:xfrm>
        </p:spPr>
        <p:txBody>
          <a:bodyPr>
            <a:noAutofit/>
          </a:bodyPr>
          <a:lstStyle/>
          <a:p>
            <a:r>
              <a:rPr lang="en-US" sz="2400" b="0" dirty="0">
                <a:solidFill>
                  <a:schemeClr val="bg1"/>
                </a:solidFill>
              </a:rPr>
              <a:t>CEBAF: Race track design to send polarized electrons at different  energies and different currents to multiple halls </a:t>
            </a:r>
            <a:r>
              <a:rPr lang="en-US" sz="2400" b="0" dirty="0" err="1">
                <a:solidFill>
                  <a:schemeClr val="bg1"/>
                </a:solidFill>
              </a:rPr>
              <a:t>simulationsly</a:t>
            </a:r>
            <a:r>
              <a:rPr lang="en-US" sz="2400" b="0" dirty="0">
                <a:solidFill>
                  <a:schemeClr val="bg1"/>
                </a:solidFill>
              </a:rPr>
              <a:t> with up to 1.1 Megawatt of power.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AD7ED5-9FE7-7DCB-D29D-7666074D56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0104" y="1195492"/>
            <a:ext cx="5160425" cy="4587045"/>
          </a:xfrm>
          <a:prstGeom prst="rect">
            <a:avLst/>
          </a:prstGeom>
          <a:ln>
            <a:noFill/>
          </a:ln>
          <a:effectLst>
            <a:outerShdw blurRad="292100" dist="139700" dir="2700000" algn="tl" rotWithShape="0">
              <a:srgbClr val="333333">
                <a:alpha val="65000"/>
              </a:srgbClr>
            </a:outerShdw>
          </a:effectLst>
        </p:spPr>
      </p:pic>
      <p:pic>
        <p:nvPicPr>
          <p:cNvPr id="8" name="Picture Placeholder 9">
            <a:extLst>
              <a:ext uri="{FF2B5EF4-FFF2-40B4-BE49-F238E27FC236}">
                <a16:creationId xmlns:a16="http://schemas.microsoft.com/office/drawing/2014/main" id="{F18EA47A-7D72-FBCA-DCAC-2230828F183A}"/>
              </a:ext>
            </a:extLst>
          </p:cNvPr>
          <p:cNvPicPr>
            <a:picLocks noChangeAspect="1"/>
          </p:cNvPicPr>
          <p:nvPr/>
        </p:nvPicPr>
        <p:blipFill>
          <a:blip r:embed="rId3" cstate="print">
            <a:extLst>
              <a:ext uri="{28A0092B-C50C-407E-A947-70E740481C1C}">
                <a14:useLocalDpi xmlns:a14="http://schemas.microsoft.com/office/drawing/2010/main"/>
              </a:ext>
            </a:extLst>
          </a:blip>
          <a:srcRect l="12338" r="12338"/>
          <a:stretch>
            <a:fillRect/>
          </a:stretch>
        </p:blipFill>
        <p:spPr>
          <a:xfrm>
            <a:off x="331470" y="1075463"/>
            <a:ext cx="5703911" cy="4707074"/>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6238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CA00-F339-47DF-F046-6DBF7F99E048}"/>
              </a:ext>
            </a:extLst>
          </p:cNvPr>
          <p:cNvSpPr>
            <a:spLocks noGrp="1"/>
          </p:cNvSpPr>
          <p:nvPr>
            <p:ph type="title"/>
          </p:nvPr>
        </p:nvSpPr>
        <p:spPr>
          <a:xfrm>
            <a:off x="370114" y="137217"/>
            <a:ext cx="11285837" cy="487490"/>
          </a:xfrm>
        </p:spPr>
        <p:txBody>
          <a:bodyPr/>
          <a:lstStyle/>
          <a:p>
            <a:r>
              <a:rPr lang="en-US" b="1" dirty="0"/>
              <a:t>CEBAF Accomplishments  During Last Run Period</a:t>
            </a:r>
            <a:endParaRPr lang="en-US" dirty="0"/>
          </a:p>
        </p:txBody>
      </p:sp>
      <p:sp>
        <p:nvSpPr>
          <p:cNvPr id="5" name="Slide Number Placeholder 4">
            <a:extLst>
              <a:ext uri="{FF2B5EF4-FFF2-40B4-BE49-F238E27FC236}">
                <a16:creationId xmlns:a16="http://schemas.microsoft.com/office/drawing/2014/main" id="{660169BC-A3D0-CE5C-6331-85A2EC3DE801}"/>
              </a:ext>
            </a:extLst>
          </p:cNvPr>
          <p:cNvSpPr>
            <a:spLocks noGrp="1"/>
          </p:cNvSpPr>
          <p:nvPr>
            <p:ph type="sldNum" sz="quarter" idx="12"/>
          </p:nvPr>
        </p:nvSpPr>
        <p:spPr/>
        <p:txBody>
          <a:bodyPr/>
          <a:lstStyle/>
          <a:p>
            <a:fld id="{07E1C93C-5050-FC42-8F10-D22D4F119D13}" type="slidenum">
              <a:rPr lang="en-US" smtClean="0"/>
              <a:pPr/>
              <a:t>4</a:t>
            </a:fld>
            <a:endParaRPr lang="en-US" dirty="0"/>
          </a:p>
        </p:txBody>
      </p:sp>
      <p:sp>
        <p:nvSpPr>
          <p:cNvPr id="6" name="Content Placeholder 2">
            <a:extLst>
              <a:ext uri="{FF2B5EF4-FFF2-40B4-BE49-F238E27FC236}">
                <a16:creationId xmlns:a16="http://schemas.microsoft.com/office/drawing/2014/main" id="{1BFD4138-BF79-D3DA-68C6-93F5A893522E}"/>
              </a:ext>
            </a:extLst>
          </p:cNvPr>
          <p:cNvSpPr>
            <a:spLocks noGrp="1"/>
          </p:cNvSpPr>
          <p:nvPr>
            <p:ph idx="1"/>
          </p:nvPr>
        </p:nvSpPr>
        <p:spPr>
          <a:xfrm>
            <a:off x="370114" y="794116"/>
            <a:ext cx="11821886" cy="5926667"/>
          </a:xfrm>
        </p:spPr>
        <p:txBody>
          <a:bodyPr>
            <a:normAutofit fontScale="85000" lnSpcReduction="20000"/>
          </a:bodyPr>
          <a:lstStyle/>
          <a:p>
            <a:r>
              <a:rPr lang="en-US" dirty="0"/>
              <a:t>Hall A</a:t>
            </a:r>
          </a:p>
          <a:p>
            <a:pPr lvl="1"/>
            <a:r>
              <a:rPr lang="en-US" dirty="0"/>
              <a:t>39 PAC Days Completed with major reconfirmation from pol. </a:t>
            </a:r>
            <a:r>
              <a:rPr lang="en-US" baseline="30000" dirty="0"/>
              <a:t>3</a:t>
            </a:r>
            <a:r>
              <a:rPr lang="en-US" dirty="0"/>
              <a:t>He to cryo-target during run</a:t>
            </a:r>
          </a:p>
          <a:p>
            <a:pPr lvl="1"/>
            <a:r>
              <a:rPr lang="en-US" b="1" dirty="0"/>
              <a:t>Completed</a:t>
            </a:r>
            <a:r>
              <a:rPr lang="en-US" dirty="0"/>
              <a:t> Polarized </a:t>
            </a:r>
            <a:r>
              <a:rPr lang="en-US" baseline="30000" dirty="0"/>
              <a:t>3</a:t>
            </a:r>
            <a:r>
              <a:rPr lang="en-US" dirty="0"/>
              <a:t>He GEN Experiment (E12-09-016) </a:t>
            </a:r>
          </a:p>
          <a:p>
            <a:pPr lvl="1"/>
            <a:r>
              <a:rPr lang="en-US" b="1" dirty="0"/>
              <a:t>Completed</a:t>
            </a:r>
            <a:r>
              <a:rPr lang="en-US" dirty="0"/>
              <a:t> GEN Recoil Polarization Experiment (E12-17-004) </a:t>
            </a:r>
          </a:p>
          <a:p>
            <a:pPr lvl="1"/>
            <a:r>
              <a:rPr lang="en-US" b="1" dirty="0"/>
              <a:t>Completed</a:t>
            </a:r>
            <a:r>
              <a:rPr lang="en-US" dirty="0"/>
              <a:t> K</a:t>
            </a:r>
            <a:r>
              <a:rPr lang="en-US" baseline="-25000" dirty="0"/>
              <a:t>LL </a:t>
            </a:r>
            <a:r>
              <a:rPr lang="en-US" dirty="0"/>
              <a:t>Experiment (E12-20-008) </a:t>
            </a:r>
          </a:p>
          <a:p>
            <a:pPr lvl="1"/>
            <a:r>
              <a:rPr lang="en-US" dirty="0"/>
              <a:t>Unfortunately due to beam dump problems the short, A</a:t>
            </a:r>
            <a:r>
              <a:rPr lang="en-US" baseline="-25000" dirty="0"/>
              <a:t>LL</a:t>
            </a:r>
            <a:r>
              <a:rPr lang="en-US" dirty="0"/>
              <a:t> experiment (E12-20-008) was canceled. </a:t>
            </a:r>
          </a:p>
          <a:p>
            <a:r>
              <a:rPr lang="en-US" dirty="0"/>
              <a:t>Hall B</a:t>
            </a:r>
          </a:p>
          <a:p>
            <a:pPr lvl="1"/>
            <a:r>
              <a:rPr lang="en-US" dirty="0"/>
              <a:t>104 PAC Days Completed</a:t>
            </a:r>
          </a:p>
          <a:p>
            <a:pPr lvl="1"/>
            <a:r>
              <a:rPr lang="en-US" b="1" dirty="0"/>
              <a:t>Completed</a:t>
            </a:r>
            <a:r>
              <a:rPr lang="en-US" dirty="0"/>
              <a:t> Run Group D (E12-06-106 and A)</a:t>
            </a:r>
          </a:p>
          <a:p>
            <a:pPr lvl="1"/>
            <a:r>
              <a:rPr lang="en-US" dirty="0"/>
              <a:t>Partially Completed Run Groups K (E12-16-010, A, and B) and E (E12-06-117)</a:t>
            </a:r>
          </a:p>
          <a:p>
            <a:r>
              <a:rPr lang="en-US" dirty="0"/>
              <a:t>Hall C</a:t>
            </a:r>
          </a:p>
          <a:p>
            <a:pPr lvl="1"/>
            <a:r>
              <a:rPr lang="en-US" dirty="0"/>
              <a:t>116 PAC Days Completed</a:t>
            </a:r>
          </a:p>
          <a:p>
            <a:pPr lvl="1"/>
            <a:r>
              <a:rPr lang="en-US" dirty="0"/>
              <a:t>Partially Completed Neutral Particle Spectrometer (NPS) Run Group (E12-13-010, E12-13-007, E12-22-006, E12-23-014) </a:t>
            </a:r>
          </a:p>
          <a:p>
            <a:r>
              <a:rPr lang="en-US" dirty="0"/>
              <a:t>Hall D</a:t>
            </a:r>
          </a:p>
          <a:p>
            <a:pPr lvl="1"/>
            <a:r>
              <a:rPr lang="en-US" dirty="0"/>
              <a:t>4 opportunistic calendar days</a:t>
            </a:r>
          </a:p>
          <a:p>
            <a:pPr lvl="1"/>
            <a:r>
              <a:rPr lang="en-US" dirty="0"/>
              <a:t>Installation of new calorimeter during most of the run period</a:t>
            </a:r>
          </a:p>
          <a:p>
            <a:pPr lvl="1"/>
            <a:r>
              <a:rPr lang="en-US" dirty="0"/>
              <a:t>Opportunistically extracted beam to Hall D for short beam test in March ‘24</a:t>
            </a:r>
          </a:p>
          <a:p>
            <a:pPr lvl="1"/>
            <a:r>
              <a:rPr lang="en-US" dirty="0"/>
              <a:t>Test went very smoothly, checking out beamline and detector performance</a:t>
            </a:r>
          </a:p>
          <a:p>
            <a:pPr lvl="1"/>
            <a:endParaRPr lang="en-US" dirty="0"/>
          </a:p>
          <a:p>
            <a:pPr marL="0" indent="0" algn="ctr">
              <a:buNone/>
            </a:pPr>
            <a:r>
              <a:rPr lang="en-US" sz="2100" b="1" dirty="0"/>
              <a:t>TOTAL OF 259 PAC DAYS RUN, 5 Experiments Completed and 8 Experiments Partially Completed</a:t>
            </a:r>
          </a:p>
          <a:p>
            <a:pPr marL="0" indent="0" algn="ctr">
              <a:buNone/>
            </a:pPr>
            <a:r>
              <a:rPr lang="en-US" sz="2100" b="1" i="1" dirty="0">
                <a:solidFill>
                  <a:srgbClr val="FF0000"/>
                </a:solidFill>
              </a:rPr>
              <a:t>HUGE THANK YOU TO LEADERSHIP FOR RUNNING 30 WEEKS INSTEAD of 27 WEEKS</a:t>
            </a:r>
          </a:p>
        </p:txBody>
      </p:sp>
    </p:spTree>
    <p:extLst>
      <p:ext uri="{BB962C8B-B14F-4D97-AF65-F5344CB8AC3E}">
        <p14:creationId xmlns:p14="http://schemas.microsoft.com/office/powerpoint/2010/main" val="2388485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77001-5AC6-A2A4-3DE9-6D429CA3F0F9}"/>
              </a:ext>
            </a:extLst>
          </p:cNvPr>
          <p:cNvSpPr>
            <a:spLocks noGrp="1"/>
          </p:cNvSpPr>
          <p:nvPr>
            <p:ph type="title"/>
          </p:nvPr>
        </p:nvSpPr>
        <p:spPr>
          <a:xfrm>
            <a:off x="350262" y="158420"/>
            <a:ext cx="11285837" cy="487490"/>
          </a:xfrm>
        </p:spPr>
        <p:txBody>
          <a:bodyPr/>
          <a:lstStyle/>
          <a:p>
            <a:r>
              <a:rPr lang="en-US" dirty="0"/>
              <a:t>Upcoming Schedule</a:t>
            </a:r>
          </a:p>
        </p:txBody>
      </p:sp>
      <p:sp>
        <p:nvSpPr>
          <p:cNvPr id="5" name="Slide Number Placeholder 4">
            <a:extLst>
              <a:ext uri="{FF2B5EF4-FFF2-40B4-BE49-F238E27FC236}">
                <a16:creationId xmlns:a16="http://schemas.microsoft.com/office/drawing/2014/main" id="{DF64E4BC-1855-5BC5-5B8A-8A21D1513451}"/>
              </a:ext>
            </a:extLst>
          </p:cNvPr>
          <p:cNvSpPr>
            <a:spLocks noGrp="1"/>
          </p:cNvSpPr>
          <p:nvPr>
            <p:ph type="sldNum" sz="quarter" idx="12"/>
          </p:nvPr>
        </p:nvSpPr>
        <p:spPr/>
        <p:txBody>
          <a:bodyPr/>
          <a:lstStyle/>
          <a:p>
            <a:fld id="{07E1C93C-5050-FC42-8F10-D22D4F119D13}" type="slidenum">
              <a:rPr lang="en-US" smtClean="0"/>
              <a:pPr/>
              <a:t>5</a:t>
            </a:fld>
            <a:endParaRPr lang="en-US" dirty="0"/>
          </a:p>
        </p:txBody>
      </p:sp>
      <p:sp>
        <p:nvSpPr>
          <p:cNvPr id="3" name="TextBox 2">
            <a:extLst>
              <a:ext uri="{FF2B5EF4-FFF2-40B4-BE49-F238E27FC236}">
                <a16:creationId xmlns:a16="http://schemas.microsoft.com/office/drawing/2014/main" id="{F9D8AB07-ACA2-2041-6DB4-4201B3F54B0A}"/>
              </a:ext>
            </a:extLst>
          </p:cNvPr>
          <p:cNvSpPr txBox="1"/>
          <p:nvPr/>
        </p:nvSpPr>
        <p:spPr>
          <a:xfrm>
            <a:off x="185195" y="1031340"/>
            <a:ext cx="11864051"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CEBAF has now run at an energy of 1047 MeV/</a:t>
            </a:r>
            <a:r>
              <a:rPr lang="en-US" sz="2400" dirty="0" err="1"/>
              <a:t>linac</a:t>
            </a:r>
            <a:r>
              <a:rPr lang="en-US" sz="2400" dirty="0"/>
              <a:t> for two run periods; with lower trips this year as we had a lot more gradient: ~10.5 GeV max to Hall’s A,B,C and ~11.6 GeV to D </a:t>
            </a:r>
          </a:p>
          <a:p>
            <a:pPr marL="285750" indent="-285750">
              <a:buFont typeface="Arial" panose="020B0604020202020204" pitchFamily="34" charset="0"/>
              <a:buChar char="•"/>
            </a:pPr>
            <a:r>
              <a:rPr lang="en-US" sz="2400" dirty="0"/>
              <a:t>Many discussions about how far to push CEBAF for the next run.</a:t>
            </a:r>
          </a:p>
          <a:p>
            <a:pPr marL="742950" lvl="1" indent="-285750">
              <a:buFont typeface="Arial" panose="020B0604020202020204" pitchFamily="34" charset="0"/>
              <a:buChar char="•"/>
            </a:pPr>
            <a:r>
              <a:rPr lang="en-US" sz="2400" dirty="0"/>
              <a:t>Goal to push up to an energy that is within Moller’s required energy ( 10.6 to 11 GeV).</a:t>
            </a:r>
          </a:p>
          <a:p>
            <a:pPr marL="742950" lvl="1" indent="-285750">
              <a:buFont typeface="Arial" panose="020B0604020202020204" pitchFamily="34" charset="0"/>
              <a:buChar char="•"/>
            </a:pPr>
            <a:r>
              <a:rPr lang="en-US" sz="2400" dirty="0"/>
              <a:t>Hall D is now requesting (this PAC) linear polarization; so we have considered that too.</a:t>
            </a:r>
          </a:p>
          <a:p>
            <a:pPr marL="742950" lvl="1" indent="-285750">
              <a:buFont typeface="Arial" panose="020B0604020202020204" pitchFamily="34" charset="0"/>
              <a:buChar char="•"/>
            </a:pPr>
            <a:r>
              <a:rPr lang="en-US" sz="2400" dirty="0"/>
              <a:t>This has pushed us to picked 1060 MeV/</a:t>
            </a:r>
            <a:r>
              <a:rPr lang="en-US" sz="2400" dirty="0" err="1"/>
              <a:t>linac</a:t>
            </a:r>
            <a:r>
              <a:rPr lang="en-US" sz="2400" dirty="0"/>
              <a:t> plus the ~100 MeV from the injector</a:t>
            </a:r>
          </a:p>
          <a:p>
            <a:pPr marL="1200150" lvl="2" indent="-285750">
              <a:buFont typeface="Arial" panose="020B0604020202020204" pitchFamily="34" charset="0"/>
              <a:buChar char="•"/>
            </a:pPr>
            <a:r>
              <a:rPr lang="en-US" sz="2400" dirty="0"/>
              <a:t>10.7 GeV to Halls A, B, C</a:t>
            </a:r>
          </a:p>
          <a:p>
            <a:pPr marL="1200150" lvl="2" indent="-285750">
              <a:buFont typeface="Arial" panose="020B0604020202020204" pitchFamily="34" charset="0"/>
              <a:buChar char="•"/>
            </a:pPr>
            <a:r>
              <a:rPr lang="en-US" sz="2400" dirty="0"/>
              <a:t>11.8 GeV to Hall D</a:t>
            </a:r>
          </a:p>
          <a:p>
            <a:pPr marL="285750" indent="-285750">
              <a:buFont typeface="Arial" panose="020B0604020202020204" pitchFamily="34" charset="0"/>
              <a:buChar char="•"/>
            </a:pPr>
            <a:r>
              <a:rPr lang="en-US" sz="2400" dirty="0"/>
              <a:t>Next slide will show the schedule we made a couple of months ago BUT two items are causing it to be redone  </a:t>
            </a:r>
          </a:p>
          <a:p>
            <a:pPr marL="742950" lvl="1" indent="-285750">
              <a:buFont typeface="Arial" panose="020B0604020202020204" pitchFamily="34" charset="0"/>
              <a:buChar char="•"/>
            </a:pPr>
            <a:r>
              <a:rPr lang="en-US" sz="2400" dirty="0"/>
              <a:t>Budget with ~25 weeks of physics running expected in FY25</a:t>
            </a:r>
          </a:p>
          <a:p>
            <a:pPr marL="742950" lvl="1" indent="-285750">
              <a:buFont typeface="Arial" panose="020B0604020202020204" pitchFamily="34" charset="0"/>
              <a:buChar char="•"/>
            </a:pPr>
            <a:r>
              <a:rPr lang="en-US" sz="2400" dirty="0"/>
              <a:t>Lock-out Tag-out Pause</a:t>
            </a:r>
          </a:p>
          <a:p>
            <a:pPr marL="285750" indent="-285750">
              <a:buFont typeface="Arial" panose="020B0604020202020204" pitchFamily="34" charset="0"/>
              <a:buChar char="•"/>
            </a:pPr>
            <a:r>
              <a:rPr lang="en-US" sz="2400" dirty="0"/>
              <a:t>And of course, the priorities and new experiments approved PAC52 will also influence the long term schedule.</a:t>
            </a:r>
          </a:p>
        </p:txBody>
      </p:sp>
    </p:spTree>
    <p:extLst>
      <p:ext uri="{BB962C8B-B14F-4D97-AF65-F5344CB8AC3E}">
        <p14:creationId xmlns:p14="http://schemas.microsoft.com/office/powerpoint/2010/main" val="1419859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77001-5AC6-A2A4-3DE9-6D429CA3F0F9}"/>
              </a:ext>
            </a:extLst>
          </p:cNvPr>
          <p:cNvSpPr>
            <a:spLocks noGrp="1"/>
          </p:cNvSpPr>
          <p:nvPr>
            <p:ph type="title"/>
          </p:nvPr>
        </p:nvSpPr>
        <p:spPr/>
        <p:txBody>
          <a:bodyPr/>
          <a:lstStyle/>
          <a:p>
            <a:r>
              <a:rPr lang="en-US" dirty="0"/>
              <a:t>Long Term Schedule ( recently made, though already out of date )</a:t>
            </a:r>
          </a:p>
        </p:txBody>
      </p:sp>
      <p:sp>
        <p:nvSpPr>
          <p:cNvPr id="4" name="Footer Placeholder 3">
            <a:extLst>
              <a:ext uri="{FF2B5EF4-FFF2-40B4-BE49-F238E27FC236}">
                <a16:creationId xmlns:a16="http://schemas.microsoft.com/office/drawing/2014/main" id="{91F71BC8-9AF9-A3F1-D887-7CAFC83117C4}"/>
              </a:ext>
            </a:extLst>
          </p:cNvPr>
          <p:cNvSpPr>
            <a:spLocks noGrp="1"/>
          </p:cNvSpPr>
          <p:nvPr>
            <p:ph type="ftr" sz="quarter" idx="11"/>
          </p:nvPr>
        </p:nvSpPr>
        <p:spPr/>
        <p:txBody>
          <a:bodyPr/>
          <a:lstStyle/>
          <a:p>
            <a:r>
              <a:rPr lang="en-US"/>
              <a:t>Talk Title Here</a:t>
            </a:r>
            <a:endParaRPr lang="en-US" dirty="0"/>
          </a:p>
        </p:txBody>
      </p:sp>
      <p:sp>
        <p:nvSpPr>
          <p:cNvPr id="5" name="Slide Number Placeholder 4">
            <a:extLst>
              <a:ext uri="{FF2B5EF4-FFF2-40B4-BE49-F238E27FC236}">
                <a16:creationId xmlns:a16="http://schemas.microsoft.com/office/drawing/2014/main" id="{DF64E4BC-1855-5BC5-5B8A-8A21D1513451}"/>
              </a:ext>
            </a:extLst>
          </p:cNvPr>
          <p:cNvSpPr>
            <a:spLocks noGrp="1"/>
          </p:cNvSpPr>
          <p:nvPr>
            <p:ph type="sldNum" sz="quarter" idx="12"/>
          </p:nvPr>
        </p:nvSpPr>
        <p:spPr/>
        <p:txBody>
          <a:bodyPr/>
          <a:lstStyle/>
          <a:p>
            <a:fld id="{07E1C93C-5050-FC42-8F10-D22D4F119D13}" type="slidenum">
              <a:rPr lang="en-US" smtClean="0"/>
              <a:pPr/>
              <a:t>6</a:t>
            </a:fld>
            <a:endParaRPr lang="en-US" dirty="0"/>
          </a:p>
        </p:txBody>
      </p:sp>
      <p:pic>
        <p:nvPicPr>
          <p:cNvPr id="8" name="Picture 7">
            <a:extLst>
              <a:ext uri="{FF2B5EF4-FFF2-40B4-BE49-F238E27FC236}">
                <a16:creationId xmlns:a16="http://schemas.microsoft.com/office/drawing/2014/main" id="{13179E69-6943-7683-E12D-C1C656F00526}"/>
              </a:ext>
            </a:extLst>
          </p:cNvPr>
          <p:cNvPicPr>
            <a:picLocks noChangeAspect="1"/>
          </p:cNvPicPr>
          <p:nvPr/>
        </p:nvPicPr>
        <p:blipFill rotWithShape="1">
          <a:blip r:embed="rId2"/>
          <a:srcRect l="1983" t="1793" r="1793" b="12905"/>
          <a:stretch/>
        </p:blipFill>
        <p:spPr>
          <a:xfrm>
            <a:off x="-14614" y="87301"/>
            <a:ext cx="12218190" cy="6691358"/>
          </a:xfrm>
          <a:prstGeom prst="rect">
            <a:avLst/>
          </a:prstGeom>
        </p:spPr>
      </p:pic>
    </p:spTree>
    <p:extLst>
      <p:ext uri="{BB962C8B-B14F-4D97-AF65-F5344CB8AC3E}">
        <p14:creationId xmlns:p14="http://schemas.microsoft.com/office/powerpoint/2010/main" val="2421655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Detailed Break-Down Of One Week of CEBAF Operations</a:t>
            </a:r>
            <a:endParaRPr lang="en-US" sz="3200" dirty="0">
              <a:latin typeface="Arial" panose="020B0604020202020204" pitchFamily="34" charset="0"/>
              <a:cs typeface="Arial" panose="020B0604020202020204" pitchFamily="34" charset="0"/>
            </a:endParaRPr>
          </a:p>
        </p:txBody>
      </p:sp>
      <p:graphicFrame>
        <p:nvGraphicFramePr>
          <p:cNvPr id="3" name="Table 6">
            <a:extLst>
              <a:ext uri="{FF2B5EF4-FFF2-40B4-BE49-F238E27FC236}">
                <a16:creationId xmlns:a16="http://schemas.microsoft.com/office/drawing/2014/main" id="{D8C834B9-792B-C1B8-2AB5-1459922904E5}"/>
              </a:ext>
            </a:extLst>
          </p:cNvPr>
          <p:cNvGraphicFramePr>
            <a:graphicFrameLocks noGrp="1"/>
          </p:cNvGraphicFramePr>
          <p:nvPr/>
        </p:nvGraphicFramePr>
        <p:xfrm>
          <a:off x="381000" y="812309"/>
          <a:ext cx="11430000" cy="3708400"/>
        </p:xfrm>
        <a:graphic>
          <a:graphicData uri="http://schemas.openxmlformats.org/drawingml/2006/table">
            <a:tbl>
              <a:tblPr firstRow="1" bandRow="1">
                <a:tableStyleId>{5C22544A-7EE6-4342-B048-85BDC9FD1C3A}</a:tableStyleId>
              </a:tblPr>
              <a:tblGrid>
                <a:gridCol w="4669971">
                  <a:extLst>
                    <a:ext uri="{9D8B030D-6E8A-4147-A177-3AD203B41FA5}">
                      <a16:colId xmlns:a16="http://schemas.microsoft.com/office/drawing/2014/main" val="3014789607"/>
                    </a:ext>
                  </a:extLst>
                </a:gridCol>
                <a:gridCol w="3200400">
                  <a:extLst>
                    <a:ext uri="{9D8B030D-6E8A-4147-A177-3AD203B41FA5}">
                      <a16:colId xmlns:a16="http://schemas.microsoft.com/office/drawing/2014/main" val="1481037652"/>
                    </a:ext>
                  </a:extLst>
                </a:gridCol>
                <a:gridCol w="3559629">
                  <a:extLst>
                    <a:ext uri="{9D8B030D-6E8A-4147-A177-3AD203B41FA5}">
                      <a16:colId xmlns:a16="http://schemas.microsoft.com/office/drawing/2014/main" val="23004845"/>
                    </a:ext>
                  </a:extLst>
                </a:gridCol>
              </a:tblGrid>
              <a:tr h="370840">
                <a:tc>
                  <a:txBody>
                    <a:bodyPr/>
                    <a:lstStyle/>
                    <a:p>
                      <a:r>
                        <a:rPr lang="en-US" dirty="0"/>
                        <a:t>Category</a:t>
                      </a:r>
                    </a:p>
                  </a:txBody>
                  <a:tcPr/>
                </a:tc>
                <a:tc>
                  <a:txBody>
                    <a:bodyPr/>
                    <a:lstStyle/>
                    <a:p>
                      <a:r>
                        <a:rPr lang="en-US" dirty="0"/>
                        <a:t>Restore Days (hours/week)</a:t>
                      </a:r>
                    </a:p>
                  </a:txBody>
                  <a:tcPr/>
                </a:tc>
                <a:tc>
                  <a:txBody>
                    <a:bodyPr/>
                    <a:lstStyle/>
                    <a:p>
                      <a:r>
                        <a:rPr lang="en-US" dirty="0"/>
                        <a:t>Research Days (hours/week)</a:t>
                      </a:r>
                    </a:p>
                  </a:txBody>
                  <a:tcPr/>
                </a:tc>
                <a:extLst>
                  <a:ext uri="{0D108BD9-81ED-4DB2-BD59-A6C34878D82A}">
                    <a16:rowId xmlns:a16="http://schemas.microsoft.com/office/drawing/2014/main" val="3100974363"/>
                  </a:ext>
                </a:extLst>
              </a:tr>
              <a:tr h="370840">
                <a:tc>
                  <a:txBody>
                    <a:bodyPr/>
                    <a:lstStyle/>
                    <a:p>
                      <a:r>
                        <a:rPr lang="en-US" dirty="0"/>
                        <a:t>Scheduled Maintenance </a:t>
                      </a:r>
                    </a:p>
                  </a:txBody>
                  <a:tcPr/>
                </a:tc>
                <a:tc>
                  <a:txBody>
                    <a:bodyPr/>
                    <a:lstStyle/>
                    <a:p>
                      <a:r>
                        <a:rPr lang="en-US" dirty="0"/>
                        <a:t>40</a:t>
                      </a:r>
                    </a:p>
                  </a:txBody>
                  <a:tcPr/>
                </a:tc>
                <a:tc>
                  <a:txBody>
                    <a:bodyPr/>
                    <a:lstStyle/>
                    <a:p>
                      <a:r>
                        <a:rPr lang="en-US" dirty="0"/>
                        <a:t>12</a:t>
                      </a:r>
                    </a:p>
                  </a:txBody>
                  <a:tcPr/>
                </a:tc>
                <a:extLst>
                  <a:ext uri="{0D108BD9-81ED-4DB2-BD59-A6C34878D82A}">
                    <a16:rowId xmlns:a16="http://schemas.microsoft.com/office/drawing/2014/main" val="2452935339"/>
                  </a:ext>
                </a:extLst>
              </a:tr>
              <a:tr h="370840">
                <a:tc>
                  <a:txBody>
                    <a:bodyPr/>
                    <a:lstStyle/>
                    <a:p>
                      <a:r>
                        <a:rPr lang="en-US" dirty="0"/>
                        <a:t>Scheduled Beam Studies</a:t>
                      </a:r>
                    </a:p>
                  </a:txBody>
                  <a:tcPr/>
                </a:tc>
                <a:tc>
                  <a:txBody>
                    <a:bodyPr/>
                    <a:lstStyle/>
                    <a:p>
                      <a:r>
                        <a:rPr lang="en-US" dirty="0"/>
                        <a:t>64</a:t>
                      </a:r>
                    </a:p>
                  </a:txBody>
                  <a:tcPr/>
                </a:tc>
                <a:tc>
                  <a:txBody>
                    <a:bodyPr/>
                    <a:lstStyle/>
                    <a:p>
                      <a:r>
                        <a:rPr lang="en-US" dirty="0"/>
                        <a:t>12</a:t>
                      </a:r>
                    </a:p>
                  </a:txBody>
                  <a:tcPr/>
                </a:tc>
                <a:extLst>
                  <a:ext uri="{0D108BD9-81ED-4DB2-BD59-A6C34878D82A}">
                    <a16:rowId xmlns:a16="http://schemas.microsoft.com/office/drawing/2014/main" val="773000350"/>
                  </a:ext>
                </a:extLst>
              </a:tr>
              <a:tr h="370840">
                <a:tc>
                  <a:txBody>
                    <a:bodyPr/>
                    <a:lstStyle/>
                    <a:p>
                      <a:r>
                        <a:rPr lang="en-US" dirty="0"/>
                        <a:t>Planned Average Tune Time</a:t>
                      </a:r>
                    </a:p>
                  </a:txBody>
                  <a:tcPr/>
                </a:tc>
                <a:tc>
                  <a:txBody>
                    <a:bodyPr/>
                    <a:lstStyle/>
                    <a:p>
                      <a:r>
                        <a:rPr lang="en-US" dirty="0"/>
                        <a:t>64</a:t>
                      </a:r>
                    </a:p>
                  </a:txBody>
                  <a:tcPr/>
                </a:tc>
                <a:tc>
                  <a:txBody>
                    <a:bodyPr/>
                    <a:lstStyle/>
                    <a:p>
                      <a:r>
                        <a:rPr lang="en-US" dirty="0"/>
                        <a:t>8</a:t>
                      </a:r>
                    </a:p>
                  </a:txBody>
                  <a:tcPr/>
                </a:tc>
                <a:extLst>
                  <a:ext uri="{0D108BD9-81ED-4DB2-BD59-A6C34878D82A}">
                    <a16:rowId xmlns:a16="http://schemas.microsoft.com/office/drawing/2014/main" val="4074759749"/>
                  </a:ext>
                </a:extLst>
              </a:tr>
              <a:tr h="370840">
                <a:tc>
                  <a:txBody>
                    <a:bodyPr/>
                    <a:lstStyle/>
                    <a:p>
                      <a:r>
                        <a:rPr lang="en-US" dirty="0"/>
                        <a:t>Hall Down When Beam Available (BANU)  *</a:t>
                      </a:r>
                    </a:p>
                  </a:txBody>
                  <a:tcPr/>
                </a:tc>
                <a:tc>
                  <a:txBody>
                    <a:bodyPr/>
                    <a:lstStyle/>
                    <a:p>
                      <a:r>
                        <a:rPr lang="en-US" dirty="0"/>
                        <a:t>-</a:t>
                      </a:r>
                    </a:p>
                  </a:txBody>
                  <a:tcPr/>
                </a:tc>
                <a:tc>
                  <a:txBody>
                    <a:bodyPr/>
                    <a:lstStyle/>
                    <a:p>
                      <a:r>
                        <a:rPr lang="en-US" dirty="0"/>
                        <a:t>16</a:t>
                      </a:r>
                    </a:p>
                  </a:txBody>
                  <a:tcPr/>
                </a:tc>
                <a:extLst>
                  <a:ext uri="{0D108BD9-81ED-4DB2-BD59-A6C34878D82A}">
                    <a16:rowId xmlns:a16="http://schemas.microsoft.com/office/drawing/2014/main" val="2926654992"/>
                  </a:ext>
                </a:extLst>
              </a:tr>
              <a:tr h="370840">
                <a:tc>
                  <a:txBody>
                    <a:bodyPr/>
                    <a:lstStyle/>
                    <a:p>
                      <a:r>
                        <a:rPr lang="en-US" dirty="0"/>
                        <a:t>Trips **</a:t>
                      </a:r>
                    </a:p>
                  </a:txBody>
                  <a:tcPr/>
                </a:tc>
                <a:tc>
                  <a:txBody>
                    <a:bodyPr/>
                    <a:lstStyle/>
                    <a:p>
                      <a:r>
                        <a:rPr lang="en-US" dirty="0"/>
                        <a:t>-</a:t>
                      </a:r>
                    </a:p>
                  </a:txBody>
                  <a:tcPr/>
                </a:tc>
                <a:tc>
                  <a:txBody>
                    <a:bodyPr/>
                    <a:lstStyle/>
                    <a:p>
                      <a:r>
                        <a:rPr lang="en-US" dirty="0"/>
                        <a:t>8</a:t>
                      </a:r>
                    </a:p>
                  </a:txBody>
                  <a:tcPr/>
                </a:tc>
                <a:extLst>
                  <a:ext uri="{0D108BD9-81ED-4DB2-BD59-A6C34878D82A}">
                    <a16:rowId xmlns:a16="http://schemas.microsoft.com/office/drawing/2014/main" val="3798317968"/>
                  </a:ext>
                </a:extLst>
              </a:tr>
              <a:tr h="370840">
                <a:tc>
                  <a:txBody>
                    <a:bodyPr/>
                    <a:lstStyle/>
                    <a:p>
                      <a:r>
                        <a:rPr lang="en-US" dirty="0"/>
                        <a:t>Down Time Events ***</a:t>
                      </a:r>
                    </a:p>
                  </a:txBody>
                  <a:tcPr/>
                </a:tc>
                <a:tc>
                  <a:txBody>
                    <a:bodyPr/>
                    <a:lstStyle/>
                    <a:p>
                      <a:r>
                        <a:rPr lang="en-US" dirty="0"/>
                        <a:t>-</a:t>
                      </a:r>
                    </a:p>
                  </a:txBody>
                  <a:tcPr/>
                </a:tc>
                <a:tc>
                  <a:txBody>
                    <a:bodyPr/>
                    <a:lstStyle/>
                    <a:p>
                      <a:r>
                        <a:rPr lang="en-US" dirty="0"/>
                        <a:t>24</a:t>
                      </a:r>
                    </a:p>
                  </a:txBody>
                  <a:tcPr/>
                </a:tc>
                <a:extLst>
                  <a:ext uri="{0D108BD9-81ED-4DB2-BD59-A6C34878D82A}">
                    <a16:rowId xmlns:a16="http://schemas.microsoft.com/office/drawing/2014/main" val="3198077814"/>
                  </a:ext>
                </a:extLst>
              </a:tr>
              <a:tr h="370840">
                <a:tc>
                  <a:txBody>
                    <a:bodyPr/>
                    <a:lstStyle/>
                    <a:p>
                      <a:r>
                        <a:rPr lang="en-US" dirty="0"/>
                        <a:t>Planned Configuration Changes ****</a:t>
                      </a:r>
                    </a:p>
                  </a:txBody>
                  <a:tcPr/>
                </a:tc>
                <a:tc>
                  <a:txBody>
                    <a:bodyPr/>
                    <a:lstStyle/>
                    <a:p>
                      <a:r>
                        <a:rPr lang="en-US" dirty="0"/>
                        <a:t>-</a:t>
                      </a:r>
                    </a:p>
                  </a:txBody>
                  <a:tcPr/>
                </a:tc>
                <a:tc>
                  <a:txBody>
                    <a:bodyPr/>
                    <a:lstStyle/>
                    <a:p>
                      <a:r>
                        <a:rPr lang="en-US" dirty="0"/>
                        <a:t>4</a:t>
                      </a:r>
                    </a:p>
                  </a:txBody>
                  <a:tcPr/>
                </a:tc>
                <a:extLst>
                  <a:ext uri="{0D108BD9-81ED-4DB2-BD59-A6C34878D82A}">
                    <a16:rowId xmlns:a16="http://schemas.microsoft.com/office/drawing/2014/main" val="1803671750"/>
                  </a:ext>
                </a:extLst>
              </a:tr>
              <a:tr h="370840">
                <a:tc>
                  <a:txBody>
                    <a:bodyPr/>
                    <a:lstStyle/>
                    <a:p>
                      <a:r>
                        <a:rPr lang="en-US" dirty="0"/>
                        <a:t>Actual Beam Used By Exp. Hall (ABU) </a:t>
                      </a:r>
                    </a:p>
                  </a:txBody>
                  <a:tcPr/>
                </a:tc>
                <a:tc>
                  <a:txBody>
                    <a:bodyPr/>
                    <a:lstStyle/>
                    <a:p>
                      <a:r>
                        <a:rPr lang="en-US" dirty="0"/>
                        <a:t>-</a:t>
                      </a:r>
                    </a:p>
                  </a:txBody>
                  <a:tcPr/>
                </a:tc>
                <a:tc>
                  <a:txBody>
                    <a:bodyPr/>
                    <a:lstStyle/>
                    <a:p>
                      <a:r>
                        <a:rPr lang="en-US" dirty="0"/>
                        <a:t>84</a:t>
                      </a:r>
                    </a:p>
                  </a:txBody>
                  <a:tcPr/>
                </a:tc>
                <a:extLst>
                  <a:ext uri="{0D108BD9-81ED-4DB2-BD59-A6C34878D82A}">
                    <a16:rowId xmlns:a16="http://schemas.microsoft.com/office/drawing/2014/main" val="1281411312"/>
                  </a:ext>
                </a:extLst>
              </a:tr>
              <a:tr h="370840">
                <a:tc>
                  <a:txBody>
                    <a:bodyPr/>
                    <a:lstStyle/>
                    <a:p>
                      <a:r>
                        <a:rPr lang="en-US" b="1" dirty="0"/>
                        <a:t>Total Hours Per Week</a:t>
                      </a:r>
                    </a:p>
                  </a:txBody>
                  <a:tcPr/>
                </a:tc>
                <a:tc>
                  <a:txBody>
                    <a:bodyPr/>
                    <a:lstStyle/>
                    <a:p>
                      <a:r>
                        <a:rPr lang="en-US" b="1" dirty="0"/>
                        <a:t>168</a:t>
                      </a:r>
                    </a:p>
                  </a:txBody>
                  <a:tcPr/>
                </a:tc>
                <a:tc>
                  <a:txBody>
                    <a:bodyPr/>
                    <a:lstStyle/>
                    <a:p>
                      <a:r>
                        <a:rPr lang="en-US" b="1" dirty="0"/>
                        <a:t>168</a:t>
                      </a:r>
                    </a:p>
                  </a:txBody>
                  <a:tcPr/>
                </a:tc>
                <a:extLst>
                  <a:ext uri="{0D108BD9-81ED-4DB2-BD59-A6C34878D82A}">
                    <a16:rowId xmlns:a16="http://schemas.microsoft.com/office/drawing/2014/main" val="153318338"/>
                  </a:ext>
                </a:extLst>
              </a:tr>
            </a:tbl>
          </a:graphicData>
        </a:graphic>
      </p:graphicFrame>
      <p:sp>
        <p:nvSpPr>
          <p:cNvPr id="4" name="Right Brace 3">
            <a:extLst>
              <a:ext uri="{FF2B5EF4-FFF2-40B4-BE49-F238E27FC236}">
                <a16:creationId xmlns:a16="http://schemas.microsoft.com/office/drawing/2014/main" id="{B1096E5D-4693-9567-9552-BB7EEDCCF6A1}"/>
              </a:ext>
            </a:extLst>
          </p:cNvPr>
          <p:cNvSpPr/>
          <p:nvPr/>
        </p:nvSpPr>
        <p:spPr>
          <a:xfrm>
            <a:off x="8768339" y="2340428"/>
            <a:ext cx="566057" cy="168728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ln>
                <a:solidFill>
                  <a:sysClr val="windowText" lastClr="000000"/>
                </a:solidFill>
              </a:ln>
            </a:endParaRPr>
          </a:p>
        </p:txBody>
      </p:sp>
      <p:sp>
        <p:nvSpPr>
          <p:cNvPr id="5" name="TextBox 4">
            <a:extLst>
              <a:ext uri="{FF2B5EF4-FFF2-40B4-BE49-F238E27FC236}">
                <a16:creationId xmlns:a16="http://schemas.microsoft.com/office/drawing/2014/main" id="{9ADAD14A-411D-E9F9-A02E-87F3008B6E50}"/>
              </a:ext>
            </a:extLst>
          </p:cNvPr>
          <p:cNvSpPr txBox="1"/>
          <p:nvPr/>
        </p:nvSpPr>
        <p:spPr>
          <a:xfrm flipH="1">
            <a:off x="9427027" y="2999405"/>
            <a:ext cx="2291342" cy="369332"/>
          </a:xfrm>
          <a:prstGeom prst="rect">
            <a:avLst/>
          </a:prstGeom>
          <a:noFill/>
        </p:spPr>
        <p:txBody>
          <a:bodyPr wrap="square" rtlCol="0">
            <a:spAutoFit/>
          </a:bodyPr>
          <a:lstStyle/>
          <a:p>
            <a:r>
              <a:rPr lang="en-US" dirty="0"/>
              <a:t>136 Research hours</a:t>
            </a:r>
          </a:p>
        </p:txBody>
      </p:sp>
      <p:sp>
        <p:nvSpPr>
          <p:cNvPr id="6" name="TextBox 5">
            <a:extLst>
              <a:ext uri="{FF2B5EF4-FFF2-40B4-BE49-F238E27FC236}">
                <a16:creationId xmlns:a16="http://schemas.microsoft.com/office/drawing/2014/main" id="{F20E3E76-A334-266B-9594-429BB95436FE}"/>
              </a:ext>
            </a:extLst>
          </p:cNvPr>
          <p:cNvSpPr txBox="1"/>
          <p:nvPr/>
        </p:nvSpPr>
        <p:spPr>
          <a:xfrm>
            <a:off x="294256" y="4686344"/>
            <a:ext cx="11897744" cy="1569660"/>
          </a:xfrm>
          <a:prstGeom prst="rect">
            <a:avLst/>
          </a:prstGeom>
          <a:noFill/>
        </p:spPr>
        <p:txBody>
          <a:bodyPr wrap="square" rtlCol="0">
            <a:spAutoFit/>
          </a:bodyPr>
          <a:lstStyle/>
          <a:p>
            <a:r>
              <a:rPr lang="en-US" sz="1200" dirty="0">
                <a:effectLst/>
                <a:latin typeface="Aptos" panose="020B0004020202020204" pitchFamily="34" charset="0"/>
                <a:ea typeface="Calibri" panose="020F0502020204030204" pitchFamily="34" charset="0"/>
                <a:cs typeface="Calibri" panose="020F0502020204030204" pitchFamily="34" charset="0"/>
              </a:rPr>
              <a:t>*   The number one source of lost time in the accelerator is down time events.   These are any equipment problem that stops beam from accelerator to the halls.    Depending on when an event happens, the planned weekly maintenance can be done in parallel, also, when possible, beam studies are done during this time.   </a:t>
            </a:r>
          </a:p>
          <a:p>
            <a:br>
              <a:rPr lang="en-US" sz="1200" dirty="0">
                <a:effectLst/>
                <a:latin typeface="Aptos" panose="020B0004020202020204" pitchFamily="34" charset="0"/>
                <a:ea typeface="Calibri" panose="020F0502020204030204" pitchFamily="34" charset="0"/>
                <a:cs typeface="Calibri" panose="020F0502020204030204" pitchFamily="34" charset="0"/>
              </a:rPr>
            </a:br>
            <a:r>
              <a:rPr lang="en-US" sz="1200" dirty="0">
                <a:effectLst/>
                <a:latin typeface="Aptos" panose="020B0004020202020204" pitchFamily="34" charset="0"/>
                <a:ea typeface="Calibri" panose="020F0502020204030204" pitchFamily="34" charset="0"/>
                <a:cs typeface="Calibri" panose="020F0502020204030204" pitchFamily="34" charset="0"/>
              </a:rPr>
              <a:t>** Currently  trips cause ~1 hour per shift  and in the past, prior to recent CPP improvement, we even need to limit current to the high power halls to keep the trip rate reasonable.</a:t>
            </a:r>
            <a:br>
              <a:rPr lang="en-US" sz="1200" dirty="0">
                <a:effectLst/>
                <a:latin typeface="Aptos" panose="020B0004020202020204" pitchFamily="34" charset="0"/>
                <a:ea typeface="Calibri" panose="020F0502020204030204" pitchFamily="34" charset="0"/>
                <a:cs typeface="Calibri" panose="020F0502020204030204" pitchFamily="34" charset="0"/>
              </a:rPr>
            </a:br>
            <a:br>
              <a:rPr lang="en-US" sz="1200" dirty="0">
                <a:effectLst/>
                <a:latin typeface="Aptos" panose="020B0004020202020204" pitchFamily="34" charset="0"/>
                <a:ea typeface="Calibri" panose="020F0502020204030204" pitchFamily="34" charset="0"/>
                <a:cs typeface="Calibri" panose="020F0502020204030204" pitchFamily="34" charset="0"/>
              </a:rPr>
            </a:br>
            <a:r>
              <a:rPr lang="en-US" sz="1200" dirty="0">
                <a:effectLst/>
                <a:latin typeface="Aptos" panose="020B0004020202020204" pitchFamily="34" charset="0"/>
                <a:ea typeface="Calibri" panose="020F0502020204030204" pitchFamily="34" charset="0"/>
                <a:cs typeface="Calibri" panose="020F0502020204030204" pitchFamily="34" charset="0"/>
              </a:rPr>
              <a:t>*** Though some events, such as a cryo-event, can bring all the halls down together, typically individual downs  are due to DAQ or detector problems.</a:t>
            </a:r>
            <a:br>
              <a:rPr lang="en-US" sz="1200" dirty="0">
                <a:effectLst/>
                <a:latin typeface="Aptos" panose="020B0004020202020204" pitchFamily="34" charset="0"/>
                <a:ea typeface="Calibri" panose="020F0502020204030204" pitchFamily="34" charset="0"/>
                <a:cs typeface="Calibri" panose="020F0502020204030204" pitchFamily="34" charset="0"/>
              </a:rPr>
            </a:br>
            <a:br>
              <a:rPr lang="en-US" sz="1200" dirty="0">
                <a:effectLst/>
                <a:latin typeface="Aptos" panose="020B0004020202020204" pitchFamily="34" charset="0"/>
                <a:ea typeface="Calibri" panose="020F0502020204030204" pitchFamily="34" charset="0"/>
                <a:cs typeface="Calibri" panose="020F0502020204030204" pitchFamily="34" charset="0"/>
              </a:rPr>
            </a:br>
            <a:r>
              <a:rPr lang="en-US" sz="1200" dirty="0">
                <a:effectLst/>
                <a:latin typeface="Aptos" panose="020B0004020202020204" pitchFamily="34" charset="0"/>
                <a:ea typeface="Calibri" panose="020F0502020204030204" pitchFamily="34" charset="0"/>
                <a:cs typeface="Calibri" panose="020F0502020204030204" pitchFamily="34" charset="0"/>
              </a:rPr>
              <a:t>**** Planned changes, such as a pass change, will stop beam to all the halls while the accelerator configuration is changed. </a:t>
            </a:r>
            <a:endParaRPr lang="en-US" sz="1200" dirty="0"/>
          </a:p>
        </p:txBody>
      </p:sp>
    </p:spTree>
    <p:extLst>
      <p:ext uri="{BB962C8B-B14F-4D97-AF65-F5344CB8AC3E}">
        <p14:creationId xmlns:p14="http://schemas.microsoft.com/office/powerpoint/2010/main" val="539338169"/>
      </p:ext>
    </p:extLst>
  </p:cSld>
  <p:clrMapOvr>
    <a:masterClrMapping/>
  </p:clrMapOvr>
</p:sld>
</file>

<file path=ppt/theme/theme1.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B28AA59-C18E-FC4D-BD87-1D7964E0E4F6}" vid="{969E4A27-902D-3340-850E-95490CE2F5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20804</TotalTime>
  <Words>670</Words>
  <Application>Microsoft Macintosh PowerPoint</Application>
  <PresentationFormat>Widescreen</PresentationFormat>
  <Paragraphs>79</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PingFangSC-Regular</vt:lpstr>
      <vt:lpstr>.PingFangSC-Regular</vt:lpstr>
      <vt:lpstr>Aptos</vt:lpstr>
      <vt:lpstr>Arial</vt:lpstr>
      <vt:lpstr>Calibri</vt:lpstr>
      <vt:lpstr>Office Theme</vt:lpstr>
      <vt:lpstr>Accelerator Update</vt:lpstr>
      <vt:lpstr>CEBAF: Race track design to send polarized electrons at different  energies and different currents to multiple halls simulationsly with up to 1.1 Megawatt of power.</vt:lpstr>
      <vt:lpstr>PowerPoint Presentation</vt:lpstr>
      <vt:lpstr>CEBAF Accomplishments  During Last Run Period</vt:lpstr>
      <vt:lpstr>Upcoming Schedule</vt:lpstr>
      <vt:lpstr>Long Term Schedule ( recently made, though already out of date )</vt:lpstr>
      <vt:lpstr>Detailed Break-Down Of One Week of CEBAF Operations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Positron Program</dc:title>
  <dc:creator>Douglas Higinbotham</dc:creator>
  <cp:lastModifiedBy>Douglas Higinbotham</cp:lastModifiedBy>
  <cp:revision>26</cp:revision>
  <dcterms:created xsi:type="dcterms:W3CDTF">2022-09-07T17:52:16Z</dcterms:created>
  <dcterms:modified xsi:type="dcterms:W3CDTF">2024-07-08T01:09:05Z</dcterms:modified>
</cp:coreProperties>
</file>