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77" r:id="rId2"/>
    <p:sldMasterId id="2147483729" r:id="rId3"/>
    <p:sldMasterId id="2147483743" r:id="rId4"/>
    <p:sldMasterId id="2147483750" r:id="rId5"/>
    <p:sldMasterId id="2147483759" r:id="rId6"/>
  </p:sldMasterIdLst>
  <p:notesMasterIdLst>
    <p:notesMasterId r:id="rId27"/>
  </p:notesMasterIdLst>
  <p:sldIdLst>
    <p:sldId id="304" r:id="rId7"/>
    <p:sldId id="5944" r:id="rId8"/>
    <p:sldId id="5935" r:id="rId9"/>
    <p:sldId id="5681" r:id="rId10"/>
    <p:sldId id="5683" r:id="rId11"/>
    <p:sldId id="5682" r:id="rId12"/>
    <p:sldId id="5589" r:id="rId13"/>
    <p:sldId id="1290" r:id="rId14"/>
    <p:sldId id="294" r:id="rId15"/>
    <p:sldId id="282" r:id="rId16"/>
    <p:sldId id="309" r:id="rId17"/>
    <p:sldId id="1388" r:id="rId18"/>
    <p:sldId id="283" r:id="rId19"/>
    <p:sldId id="5591" r:id="rId20"/>
    <p:sldId id="5590" r:id="rId21"/>
    <p:sldId id="288" r:id="rId22"/>
    <p:sldId id="301" r:id="rId23"/>
    <p:sldId id="300" r:id="rId24"/>
    <p:sldId id="5945" r:id="rId25"/>
    <p:sldId id="559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BE0"/>
    <a:srgbClr val="7BBE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6" autoAdjust="0"/>
    <p:restoredTop sz="94662"/>
  </p:normalViewPr>
  <p:slideViewPr>
    <p:cSldViewPr snapToGrid="0" snapToObjects="1" showGuides="1">
      <p:cViewPr varScale="1">
        <p:scale>
          <a:sx n="109" d="100"/>
          <a:sy n="109" d="100"/>
        </p:scale>
        <p:origin x="168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jeffersonlab.sharepoint.com/sites/ULOTasks/Shared%20Documents/ULO/Rolf/User%20Growth%20FY06-23%20Stuart's%20Forma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279281592006064"/>
          <c:y val="7.782937162966197E-2"/>
          <c:w val="0.64426216230107125"/>
          <c:h val="0.80840239984109685"/>
        </c:manualLayout>
      </c:layout>
      <c:lineChart>
        <c:grouping val="standard"/>
        <c:varyColors val="0"/>
        <c:ser>
          <c:idx val="0"/>
          <c:order val="0"/>
          <c:tx>
            <c:strRef>
              <c:f>'Thia Projection'!$P$1</c:f>
              <c:strCache>
                <c:ptCount val="1"/>
                <c:pt idx="0">
                  <c:v>US University Users</c:v>
                </c:pt>
              </c:strCache>
            </c:strRef>
          </c:tx>
          <c:spPr>
            <a:ln w="28575" cap="rnd">
              <a:solidFill>
                <a:srgbClr val="0070C0"/>
              </a:solidFill>
              <a:prstDash val="solid"/>
              <a:round/>
            </a:ln>
            <a:effectLst/>
          </c:spPr>
          <c:marker>
            <c:symbol val="circle"/>
            <c:size val="5"/>
            <c:spPr>
              <a:solidFill>
                <a:srgbClr val="0070C0"/>
              </a:solidFill>
              <a:ln w="9525">
                <a:solidFill>
                  <a:srgbClr val="0070C0"/>
                </a:solidFill>
                <a:prstDash val="solid"/>
              </a:ln>
              <a:effectLst/>
            </c:spPr>
          </c:marker>
          <c:cat>
            <c:strRef>
              <c:f>'Thia Projection'!$O$2:$O$26</c:f>
              <c:strCache>
                <c:ptCount val="25"/>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pt idx="17">
                  <c:v>FY23</c:v>
                </c:pt>
                <c:pt idx="18">
                  <c:v>FY24</c:v>
                </c:pt>
                <c:pt idx="19">
                  <c:v>FY25</c:v>
                </c:pt>
                <c:pt idx="20">
                  <c:v>FY26</c:v>
                </c:pt>
                <c:pt idx="21">
                  <c:v>FY27</c:v>
                </c:pt>
                <c:pt idx="22">
                  <c:v>FY28</c:v>
                </c:pt>
                <c:pt idx="23">
                  <c:v>FY29</c:v>
                </c:pt>
                <c:pt idx="24">
                  <c:v>FY30</c:v>
                </c:pt>
              </c:strCache>
            </c:strRef>
          </c:cat>
          <c:val>
            <c:numRef>
              <c:f>'Thia Projection'!$P$2:$P$26</c:f>
              <c:numCache>
                <c:formatCode>General</c:formatCode>
                <c:ptCount val="25"/>
                <c:pt idx="0">
                  <c:v>584</c:v>
                </c:pt>
                <c:pt idx="1">
                  <c:v>555</c:v>
                </c:pt>
                <c:pt idx="2">
                  <c:v>545</c:v>
                </c:pt>
                <c:pt idx="3">
                  <c:v>527</c:v>
                </c:pt>
                <c:pt idx="4">
                  <c:v>574</c:v>
                </c:pt>
                <c:pt idx="5" formatCode="0">
                  <c:v>586</c:v>
                </c:pt>
                <c:pt idx="6" formatCode="0">
                  <c:v>605</c:v>
                </c:pt>
                <c:pt idx="7" formatCode="0">
                  <c:v>556</c:v>
                </c:pt>
                <c:pt idx="8" formatCode="0">
                  <c:v>657</c:v>
                </c:pt>
                <c:pt idx="9" formatCode="0">
                  <c:v>663</c:v>
                </c:pt>
                <c:pt idx="10" formatCode="0">
                  <c:v>692</c:v>
                </c:pt>
                <c:pt idx="11" formatCode="0">
                  <c:v>724</c:v>
                </c:pt>
                <c:pt idx="12">
                  <c:v>795</c:v>
                </c:pt>
                <c:pt idx="13">
                  <c:v>801</c:v>
                </c:pt>
                <c:pt idx="14" formatCode="0">
                  <c:v>839</c:v>
                </c:pt>
                <c:pt idx="15" formatCode="0">
                  <c:v>840</c:v>
                </c:pt>
                <c:pt idx="16" formatCode="0">
                  <c:v>982</c:v>
                </c:pt>
                <c:pt idx="17">
                  <c:v>987</c:v>
                </c:pt>
                <c:pt idx="18">
                  <c:v>987</c:v>
                </c:pt>
                <c:pt idx="19">
                  <c:v>987</c:v>
                </c:pt>
                <c:pt idx="20" formatCode="0">
                  <c:v>995</c:v>
                </c:pt>
                <c:pt idx="21" formatCode="0">
                  <c:v>1003</c:v>
                </c:pt>
                <c:pt idx="22" formatCode="0">
                  <c:v>1011</c:v>
                </c:pt>
                <c:pt idx="23">
                  <c:v>1019</c:v>
                </c:pt>
                <c:pt idx="24" formatCode="0">
                  <c:v>1027</c:v>
                </c:pt>
              </c:numCache>
            </c:numRef>
          </c:val>
          <c:smooth val="0"/>
          <c:extLst>
            <c:ext xmlns:c16="http://schemas.microsoft.com/office/drawing/2014/chart" uri="{C3380CC4-5D6E-409C-BE32-E72D297353CC}">
              <c16:uniqueId val="{00000000-3504-CA49-8BCD-E2A8EDD5730C}"/>
            </c:ext>
          </c:extLst>
        </c:ser>
        <c:ser>
          <c:idx val="1"/>
          <c:order val="1"/>
          <c:tx>
            <c:strRef>
              <c:f>'Thia Projection'!$Q$1</c:f>
              <c:strCache>
                <c:ptCount val="1"/>
                <c:pt idx="0">
                  <c:v>International Users</c:v>
                </c:pt>
              </c:strCache>
            </c:strRef>
          </c:tx>
          <c:spPr>
            <a:ln w="28575" cap="rnd">
              <a:solidFill>
                <a:srgbClr val="FF0000"/>
              </a:solidFill>
              <a:prstDash val="solid"/>
              <a:round/>
            </a:ln>
            <a:effectLst/>
          </c:spPr>
          <c:marker>
            <c:symbol val="circle"/>
            <c:size val="5"/>
            <c:spPr>
              <a:solidFill>
                <a:srgbClr val="FF0000"/>
              </a:solidFill>
              <a:ln w="9525">
                <a:solidFill>
                  <a:srgbClr val="FF0000"/>
                </a:solidFill>
                <a:prstDash val="solid"/>
              </a:ln>
              <a:effectLst/>
            </c:spPr>
          </c:marker>
          <c:cat>
            <c:strRef>
              <c:f>'Thia Projection'!$O$2:$O$26</c:f>
              <c:strCache>
                <c:ptCount val="25"/>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pt idx="17">
                  <c:v>FY23</c:v>
                </c:pt>
                <c:pt idx="18">
                  <c:v>FY24</c:v>
                </c:pt>
                <c:pt idx="19">
                  <c:v>FY25</c:v>
                </c:pt>
                <c:pt idx="20">
                  <c:v>FY26</c:v>
                </c:pt>
                <c:pt idx="21">
                  <c:v>FY27</c:v>
                </c:pt>
                <c:pt idx="22">
                  <c:v>FY28</c:v>
                </c:pt>
                <c:pt idx="23">
                  <c:v>FY29</c:v>
                </c:pt>
                <c:pt idx="24">
                  <c:v>FY30</c:v>
                </c:pt>
              </c:strCache>
            </c:strRef>
          </c:cat>
          <c:val>
            <c:numRef>
              <c:f>'Thia Projection'!$Q$2:$Q$26</c:f>
              <c:numCache>
                <c:formatCode>General</c:formatCode>
                <c:ptCount val="25"/>
                <c:pt idx="0">
                  <c:v>429</c:v>
                </c:pt>
                <c:pt idx="1">
                  <c:v>445</c:v>
                </c:pt>
                <c:pt idx="2">
                  <c:v>442</c:v>
                </c:pt>
                <c:pt idx="3">
                  <c:v>407</c:v>
                </c:pt>
                <c:pt idx="4">
                  <c:v>402</c:v>
                </c:pt>
                <c:pt idx="5" formatCode="0">
                  <c:v>417</c:v>
                </c:pt>
                <c:pt idx="6" formatCode="0">
                  <c:v>408</c:v>
                </c:pt>
                <c:pt idx="7" formatCode="0">
                  <c:v>418</c:v>
                </c:pt>
                <c:pt idx="8" formatCode="0">
                  <c:v>482</c:v>
                </c:pt>
                <c:pt idx="9" formatCode="0">
                  <c:v>564</c:v>
                </c:pt>
                <c:pt idx="10" formatCode="0">
                  <c:v>543</c:v>
                </c:pt>
                <c:pt idx="11" formatCode="0">
                  <c:v>567</c:v>
                </c:pt>
                <c:pt idx="12">
                  <c:v>557</c:v>
                </c:pt>
                <c:pt idx="13">
                  <c:v>581</c:v>
                </c:pt>
                <c:pt idx="14" formatCode="0">
                  <c:v>542</c:v>
                </c:pt>
                <c:pt idx="15" formatCode="0">
                  <c:v>589</c:v>
                </c:pt>
                <c:pt idx="16" formatCode="0">
                  <c:v>634</c:v>
                </c:pt>
                <c:pt idx="17">
                  <c:v>666</c:v>
                </c:pt>
                <c:pt idx="18">
                  <c:v>666</c:v>
                </c:pt>
                <c:pt idx="19">
                  <c:v>669</c:v>
                </c:pt>
                <c:pt idx="20" formatCode="0">
                  <c:v>672</c:v>
                </c:pt>
                <c:pt idx="21" formatCode="0">
                  <c:v>675</c:v>
                </c:pt>
                <c:pt idx="22" formatCode="0">
                  <c:v>678</c:v>
                </c:pt>
                <c:pt idx="23">
                  <c:v>681</c:v>
                </c:pt>
                <c:pt idx="24" formatCode="0">
                  <c:v>685</c:v>
                </c:pt>
              </c:numCache>
            </c:numRef>
          </c:val>
          <c:smooth val="0"/>
          <c:extLst>
            <c:ext xmlns:c16="http://schemas.microsoft.com/office/drawing/2014/chart" uri="{C3380CC4-5D6E-409C-BE32-E72D297353CC}">
              <c16:uniqueId val="{00000001-3504-CA49-8BCD-E2A8EDD5730C}"/>
            </c:ext>
          </c:extLst>
        </c:ser>
        <c:ser>
          <c:idx val="2"/>
          <c:order val="2"/>
          <c:tx>
            <c:strRef>
              <c:f>'Thia Projection'!$R$1</c:f>
              <c:strCache>
                <c:ptCount val="1"/>
                <c:pt idx="0">
                  <c:v>Other Users</c:v>
                </c:pt>
              </c:strCache>
            </c:strRef>
          </c:tx>
          <c:spPr>
            <a:ln w="28575" cap="rnd">
              <a:solidFill>
                <a:srgbClr val="92D050"/>
              </a:solidFill>
              <a:prstDash val="solid"/>
              <a:round/>
            </a:ln>
            <a:effectLst/>
          </c:spPr>
          <c:marker>
            <c:symbol val="circle"/>
            <c:size val="5"/>
            <c:spPr>
              <a:solidFill>
                <a:srgbClr val="92D050"/>
              </a:solidFill>
              <a:ln w="9525">
                <a:solidFill>
                  <a:srgbClr val="92D050"/>
                </a:solidFill>
                <a:prstDash val="solid"/>
              </a:ln>
              <a:effectLst/>
            </c:spPr>
          </c:marker>
          <c:cat>
            <c:strRef>
              <c:f>'Thia Projection'!$O$2:$O$26</c:f>
              <c:strCache>
                <c:ptCount val="25"/>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pt idx="17">
                  <c:v>FY23</c:v>
                </c:pt>
                <c:pt idx="18">
                  <c:v>FY24</c:v>
                </c:pt>
                <c:pt idx="19">
                  <c:v>FY25</c:v>
                </c:pt>
                <c:pt idx="20">
                  <c:v>FY26</c:v>
                </c:pt>
                <c:pt idx="21">
                  <c:v>FY27</c:v>
                </c:pt>
                <c:pt idx="22">
                  <c:v>FY28</c:v>
                </c:pt>
                <c:pt idx="23">
                  <c:v>FY29</c:v>
                </c:pt>
                <c:pt idx="24">
                  <c:v>FY30</c:v>
                </c:pt>
              </c:strCache>
            </c:strRef>
          </c:cat>
          <c:val>
            <c:numRef>
              <c:f>'Thia Projection'!$R$2:$R$26</c:f>
              <c:numCache>
                <c:formatCode>General</c:formatCode>
                <c:ptCount val="25"/>
                <c:pt idx="0">
                  <c:v>240</c:v>
                </c:pt>
                <c:pt idx="1">
                  <c:v>247</c:v>
                </c:pt>
                <c:pt idx="2">
                  <c:v>253</c:v>
                </c:pt>
                <c:pt idx="3">
                  <c:v>269</c:v>
                </c:pt>
                <c:pt idx="4">
                  <c:v>286</c:v>
                </c:pt>
                <c:pt idx="5" formatCode="0">
                  <c:v>274</c:v>
                </c:pt>
                <c:pt idx="6" formatCode="0">
                  <c:v>265</c:v>
                </c:pt>
                <c:pt idx="7" formatCode="0">
                  <c:v>287</c:v>
                </c:pt>
                <c:pt idx="8" formatCode="0">
                  <c:v>241</c:v>
                </c:pt>
                <c:pt idx="9" formatCode="0">
                  <c:v>283</c:v>
                </c:pt>
                <c:pt idx="10" formatCode="0">
                  <c:v>295</c:v>
                </c:pt>
                <c:pt idx="11" formatCode="0">
                  <c:v>306</c:v>
                </c:pt>
                <c:pt idx="12" formatCode="0">
                  <c:v>278</c:v>
                </c:pt>
                <c:pt idx="13" formatCode="0">
                  <c:v>309</c:v>
                </c:pt>
                <c:pt idx="14" formatCode="0">
                  <c:v>242</c:v>
                </c:pt>
                <c:pt idx="15" formatCode="0">
                  <c:v>263</c:v>
                </c:pt>
                <c:pt idx="16" formatCode="0">
                  <c:v>273</c:v>
                </c:pt>
                <c:pt idx="17">
                  <c:v>251</c:v>
                </c:pt>
                <c:pt idx="18">
                  <c:v>251</c:v>
                </c:pt>
                <c:pt idx="19" formatCode="0">
                  <c:v>267</c:v>
                </c:pt>
                <c:pt idx="20" formatCode="0">
                  <c:v>275</c:v>
                </c:pt>
                <c:pt idx="21" formatCode="0">
                  <c:v>283</c:v>
                </c:pt>
                <c:pt idx="22" formatCode="0">
                  <c:v>291</c:v>
                </c:pt>
                <c:pt idx="23" formatCode="0">
                  <c:v>299</c:v>
                </c:pt>
                <c:pt idx="24" formatCode="0">
                  <c:v>307</c:v>
                </c:pt>
              </c:numCache>
            </c:numRef>
          </c:val>
          <c:smooth val="0"/>
          <c:extLst>
            <c:ext xmlns:c16="http://schemas.microsoft.com/office/drawing/2014/chart" uri="{C3380CC4-5D6E-409C-BE32-E72D297353CC}">
              <c16:uniqueId val="{00000002-3504-CA49-8BCD-E2A8EDD5730C}"/>
            </c:ext>
          </c:extLst>
        </c:ser>
        <c:ser>
          <c:idx val="3"/>
          <c:order val="3"/>
          <c:tx>
            <c:strRef>
              <c:f>'Thia Projection'!$S$1</c:f>
              <c:strCache>
                <c:ptCount val="1"/>
                <c:pt idx="0">
                  <c:v>Total Users</c:v>
                </c:pt>
              </c:strCache>
            </c:strRef>
          </c:tx>
          <c:spPr>
            <a:ln w="28575" cap="rnd">
              <a:solidFill>
                <a:srgbClr val="7030A0"/>
              </a:solidFill>
              <a:prstDash val="solid"/>
              <a:round/>
            </a:ln>
            <a:effectLst/>
          </c:spPr>
          <c:marker>
            <c:symbol val="circle"/>
            <c:size val="5"/>
            <c:spPr>
              <a:solidFill>
                <a:srgbClr val="7030A0"/>
              </a:solidFill>
              <a:ln w="9525">
                <a:solidFill>
                  <a:srgbClr val="7030A0"/>
                </a:solidFill>
                <a:prstDash val="solid"/>
              </a:ln>
              <a:effectLst/>
            </c:spPr>
          </c:marker>
          <c:cat>
            <c:strRef>
              <c:f>'Thia Projection'!$O$2:$O$26</c:f>
              <c:strCache>
                <c:ptCount val="25"/>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FY21</c:v>
                </c:pt>
                <c:pt idx="16">
                  <c:v>FY22</c:v>
                </c:pt>
                <c:pt idx="17">
                  <c:v>FY23</c:v>
                </c:pt>
                <c:pt idx="18">
                  <c:v>FY24</c:v>
                </c:pt>
                <c:pt idx="19">
                  <c:v>FY25</c:v>
                </c:pt>
                <c:pt idx="20">
                  <c:v>FY26</c:v>
                </c:pt>
                <c:pt idx="21">
                  <c:v>FY27</c:v>
                </c:pt>
                <c:pt idx="22">
                  <c:v>FY28</c:v>
                </c:pt>
                <c:pt idx="23">
                  <c:v>FY29</c:v>
                </c:pt>
                <c:pt idx="24">
                  <c:v>FY30</c:v>
                </c:pt>
              </c:strCache>
            </c:strRef>
          </c:cat>
          <c:val>
            <c:numRef>
              <c:f>'Thia Projection'!$S$2:$S$26</c:f>
              <c:numCache>
                <c:formatCode>General</c:formatCode>
                <c:ptCount val="25"/>
                <c:pt idx="0">
                  <c:v>1253</c:v>
                </c:pt>
                <c:pt idx="1">
                  <c:v>1247</c:v>
                </c:pt>
                <c:pt idx="2">
                  <c:v>1240</c:v>
                </c:pt>
                <c:pt idx="3">
                  <c:v>1203</c:v>
                </c:pt>
                <c:pt idx="4">
                  <c:v>1262</c:v>
                </c:pt>
                <c:pt idx="5" formatCode="0">
                  <c:v>1277</c:v>
                </c:pt>
                <c:pt idx="6" formatCode="0">
                  <c:v>1278</c:v>
                </c:pt>
                <c:pt idx="7" formatCode="0">
                  <c:v>1261</c:v>
                </c:pt>
                <c:pt idx="8" formatCode="0">
                  <c:v>1380</c:v>
                </c:pt>
                <c:pt idx="9" formatCode="0">
                  <c:v>1510</c:v>
                </c:pt>
                <c:pt idx="10" formatCode="0">
                  <c:v>1530</c:v>
                </c:pt>
                <c:pt idx="11" formatCode="0">
                  <c:v>1597</c:v>
                </c:pt>
                <c:pt idx="12">
                  <c:v>1630</c:v>
                </c:pt>
                <c:pt idx="13" formatCode="0">
                  <c:v>1691</c:v>
                </c:pt>
                <c:pt idx="14" formatCode="0">
                  <c:v>1623</c:v>
                </c:pt>
                <c:pt idx="15" formatCode="0">
                  <c:v>1692</c:v>
                </c:pt>
                <c:pt idx="16" formatCode="0">
                  <c:v>1889</c:v>
                </c:pt>
                <c:pt idx="17">
                  <c:v>1904</c:v>
                </c:pt>
                <c:pt idx="18">
                  <c:v>1904</c:v>
                </c:pt>
                <c:pt idx="19" formatCode="0">
                  <c:v>1923</c:v>
                </c:pt>
                <c:pt idx="20" formatCode="0">
                  <c:v>1942</c:v>
                </c:pt>
                <c:pt idx="21" formatCode="0">
                  <c:v>1961</c:v>
                </c:pt>
                <c:pt idx="22" formatCode="0">
                  <c:v>1980</c:v>
                </c:pt>
                <c:pt idx="23" formatCode="0">
                  <c:v>1999</c:v>
                </c:pt>
                <c:pt idx="24" formatCode="0">
                  <c:v>2019</c:v>
                </c:pt>
              </c:numCache>
            </c:numRef>
          </c:val>
          <c:smooth val="0"/>
          <c:extLst>
            <c:ext xmlns:c16="http://schemas.microsoft.com/office/drawing/2014/chart" uri="{C3380CC4-5D6E-409C-BE32-E72D297353CC}">
              <c16:uniqueId val="{00000003-3504-CA49-8BCD-E2A8EDD5730C}"/>
            </c:ext>
          </c:extLst>
        </c:ser>
        <c:dLbls>
          <c:showLegendKey val="0"/>
          <c:showVal val="0"/>
          <c:showCatName val="0"/>
          <c:showSerName val="0"/>
          <c:showPercent val="0"/>
          <c:showBubbleSize val="0"/>
        </c:dLbls>
        <c:marker val="1"/>
        <c:smooth val="0"/>
        <c:axId val="1651528712"/>
        <c:axId val="1651521032"/>
      </c:lineChart>
      <c:catAx>
        <c:axId val="16515287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651521032"/>
        <c:crosses val="autoZero"/>
        <c:auto val="1"/>
        <c:lblAlgn val="ctr"/>
        <c:lblOffset val="100"/>
        <c:noMultiLvlLbl val="0"/>
      </c:catAx>
      <c:valAx>
        <c:axId val="1651521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651528712"/>
        <c:crosses val="autoZero"/>
        <c:crossBetween val="between"/>
        <c:majorUnit val="200"/>
      </c:valAx>
      <c:spPr>
        <a:solidFill>
          <a:sysClr val="window" lastClr="FFFFFF"/>
        </a:solidFill>
        <a:ln>
          <a:noFill/>
        </a:ln>
        <a:effectLst/>
      </c:spPr>
    </c:plotArea>
    <c:legend>
      <c:legendPos val="r"/>
      <c:layout>
        <c:manualLayout>
          <c:xMode val="edge"/>
          <c:yMode val="edge"/>
          <c:x val="3.6806246782682523E-3"/>
          <c:y val="9.3728336920790314E-2"/>
          <c:w val="0.19663518034603469"/>
          <c:h val="0.9041069322934934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bg2">
        <a:lumMod val="5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7/8/24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7</a:t>
            </a:fld>
            <a:endParaRPr lang="en-US"/>
          </a:p>
        </p:txBody>
      </p:sp>
    </p:spTree>
    <p:extLst>
      <p:ext uri="{BB962C8B-B14F-4D97-AF65-F5344CB8AC3E}">
        <p14:creationId xmlns:p14="http://schemas.microsoft.com/office/powerpoint/2010/main" val="3753068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pPr defTabSz="914400"/>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a:t>Author</a:t>
            </a:r>
          </a:p>
        </p:txBody>
      </p:sp>
    </p:spTree>
    <p:extLst>
      <p:ext uri="{BB962C8B-B14F-4D97-AF65-F5344CB8AC3E}">
        <p14:creationId xmlns:p14="http://schemas.microsoft.com/office/powerpoint/2010/main" val="98623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033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173571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537504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758663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495382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5008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buClr>
                <a:srgbClr val="C00000"/>
              </a:buClr>
            </a:pPr>
            <a:endParaRPr lang="en-US" sz="2400" dirty="0">
              <a:solidFill>
                <a:srgbClr val="002060"/>
              </a:solidFill>
              <a:latin typeface="Times" pitchFamily="18" charset="0"/>
            </a:endParaRPr>
          </a:p>
          <a:p>
            <a:pPr defTabSz="914400"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5" name="Rectangle 4"/>
          <p:cNvSpPr/>
          <p:nvPr userDrawn="1"/>
        </p:nvSpPr>
        <p:spPr>
          <a:xfrm>
            <a:off x="4552974" y="6542646"/>
            <a:ext cx="341760" cy="246221"/>
          </a:xfrm>
          <a:prstGeom prst="rect">
            <a:avLst/>
          </a:prstGeom>
        </p:spPr>
        <p:txBody>
          <a:bodyPr wrap="none">
            <a:spAutoFit/>
          </a:bodyPr>
          <a:lstStyle/>
          <a:p>
            <a:pPr defTabSz="914400">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defTabSz="914400">
                <a:defRPr/>
              </a:pPr>
              <a:t>‹#›</a:t>
            </a:fld>
            <a:endParaRPr lang="en-US" sz="1000" kern="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2947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a:t>Click to edit Master title style</a:t>
            </a:r>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buClr>
                <a:srgbClr val="C00000"/>
              </a:buClr>
            </a:pPr>
            <a:endParaRPr lang="en-US" sz="2400" dirty="0">
              <a:solidFill>
                <a:srgbClr val="002060"/>
              </a:solidFill>
              <a:latin typeface="Times" pitchFamily="18" charset="0"/>
            </a:endParaRPr>
          </a:p>
          <a:p>
            <a:pPr defTabSz="914400" eaLnBrk="0" fontAlgn="base" hangingPunct="0">
              <a:spcBef>
                <a:spcPct val="0"/>
              </a:spcBef>
              <a:spcAft>
                <a:spcPct val="0"/>
              </a:spcAft>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4000" b="1" dirty="0">
              <a:solidFill>
                <a:srgbClr val="C00000"/>
              </a:solidFill>
              <a:latin typeface="Arial" pitchFamily="34" charset="0"/>
              <a:cs typeface="Arial" pitchFamily="34" charset="0"/>
            </a:endParaRPr>
          </a:p>
        </p:txBody>
      </p:sp>
      <p:sp>
        <p:nvSpPr>
          <p:cNvPr id="6" name="Rectangle 5"/>
          <p:cNvSpPr/>
          <p:nvPr userDrawn="1"/>
        </p:nvSpPr>
        <p:spPr>
          <a:xfrm>
            <a:off x="4552974" y="6542646"/>
            <a:ext cx="341760" cy="246221"/>
          </a:xfrm>
          <a:prstGeom prst="rect">
            <a:avLst/>
          </a:prstGeom>
        </p:spPr>
        <p:txBody>
          <a:bodyPr wrap="none">
            <a:spAutoFit/>
          </a:bodyPr>
          <a:lstStyle/>
          <a:p>
            <a:pPr defTabSz="914400">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defTabSz="914400">
                <a:defRPr/>
              </a:pPr>
              <a:t>‹#›</a:t>
            </a:fld>
            <a:endParaRPr lang="en-US" sz="1000" kern="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590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 y="2941865"/>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8" y="1720794"/>
            <a:ext cx="4051834" cy="3246671"/>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8" y="5126730"/>
            <a:ext cx="4051834" cy="420862"/>
          </a:xfrm>
        </p:spPr>
        <p:txBody>
          <a:bodyPr>
            <a:normAutofit/>
          </a:bodyPr>
          <a:lstStyle>
            <a:lvl1pPr marL="0" indent="0">
              <a:buFontTx/>
              <a:buNone/>
              <a:defRPr sz="165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8"/>
            <a:ext cx="2057400" cy="365125"/>
          </a:xfr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2708705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13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31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9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1" y="966055"/>
            <a:ext cx="4086997"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0032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5"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5" y="3439836"/>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660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5"/>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5" y="983118"/>
            <a:ext cx="4148781" cy="5364633"/>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4089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1"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1" y="3595166"/>
            <a:ext cx="4086225"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67834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7" y="966055"/>
            <a:ext cx="4148781"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925097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5"/>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5" y="3439833"/>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5" y="983116"/>
            <a:ext cx="4148781"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207161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4"/>
            <a:ext cx="4148781" cy="2907915"/>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1" y="6407801"/>
            <a:ext cx="1329050" cy="430392"/>
          </a:xfrm>
          <a:prstGeom prst="rect">
            <a:avLst/>
          </a:prstGeom>
        </p:spPr>
      </p:pic>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5" y="939512"/>
            <a:ext cx="4148781" cy="2907916"/>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5" y="3966757"/>
            <a:ext cx="4148781"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573541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 y="2941865"/>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7" y="505595"/>
            <a:ext cx="5774500" cy="617838"/>
          </a:xfrm>
        </p:spPr>
        <p:txBody>
          <a:bodyPr anchor="b">
            <a:noAutofit/>
          </a:bodyPr>
          <a:lstStyle>
            <a:lvl1pPr algn="l">
              <a:defRPr sz="225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4"/>
            <a:ext cx="1629561" cy="273531"/>
          </a:xfrm>
          <a:prstGeom prst="rect">
            <a:avLst/>
          </a:prstGeom>
        </p:spPr>
      </p:pic>
      <p:sp>
        <p:nvSpPr>
          <p:cNvPr id="9" name="Picture Placeholder 8"/>
          <p:cNvSpPr>
            <a:spLocks noGrp="1"/>
          </p:cNvSpPr>
          <p:nvPr>
            <p:ph type="pic" sz="quarter" idx="13"/>
          </p:nvPr>
        </p:nvSpPr>
        <p:spPr>
          <a:xfrm>
            <a:off x="4506688"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9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8"/>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05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9" y="1726359"/>
            <a:ext cx="4098242" cy="3861333"/>
          </a:xfrm>
        </p:spPr>
        <p:txBody>
          <a:bodyPr>
            <a:normAutofit/>
          </a:bodyPr>
          <a:lstStyle>
            <a:lvl1pPr marL="257175" indent="-257175">
              <a:buFont typeface="Arial" charset="0"/>
              <a:buChar char="•"/>
              <a:defRPr sz="1650" baseline="0">
                <a:solidFill>
                  <a:schemeClr val="accent1"/>
                </a:solidFill>
              </a:defRPr>
            </a:lvl1pPr>
            <a:lvl2pPr marL="514350" indent="-171450">
              <a:buFont typeface=".PingFangSC-Regular" charset="-122"/>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PingFangSC-Regular" charset="-122"/>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307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screen">
            <a:alphaModFix amt="43000"/>
            <a:extLst>
              <a:ext uri="{28A0092B-C50C-407E-A947-70E740481C1C}">
                <a14:useLocalDpi xmlns:a14="http://schemas.microsoft.com/office/drawing/2010/main"/>
              </a:ext>
            </a:extLst>
          </a:blip>
          <a:srcRect/>
          <a:stretch/>
        </p:blipFill>
        <p:spPr>
          <a:xfrm>
            <a:off x="-1" y="2"/>
            <a:ext cx="9144000" cy="6076045"/>
          </a:xfrm>
          <a:prstGeom prst="rect">
            <a:avLst/>
          </a:prstGeom>
        </p:spPr>
      </p:pic>
      <p:sp>
        <p:nvSpPr>
          <p:cNvPr id="10" name="TextBox 9"/>
          <p:cNvSpPr txBox="1"/>
          <p:nvPr userDrawn="1"/>
        </p:nvSpPr>
        <p:spPr>
          <a:xfrm>
            <a:off x="254321" y="6343230"/>
            <a:ext cx="2020221" cy="323165"/>
          </a:xfrm>
          <a:prstGeom prst="rect">
            <a:avLst/>
          </a:prstGeom>
          <a:noFill/>
        </p:spPr>
        <p:txBody>
          <a:bodyPr wrap="square" rtlCol="0">
            <a:spAutoFit/>
          </a:bodyPr>
          <a:lstStyle/>
          <a:p>
            <a:r>
              <a:rPr lang="en-US" sz="75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254320" y="610558"/>
            <a:ext cx="8670779" cy="484748"/>
          </a:xfrm>
        </p:spPr>
        <p:txBody>
          <a:bodyPr/>
          <a:lstStyle>
            <a:lvl1pPr algn="l">
              <a:defRPr sz="2250"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254320" y="4070982"/>
            <a:ext cx="8365544" cy="1246977"/>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04769" y="6476357"/>
            <a:ext cx="1319496"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9124265"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9144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688028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695D5-77EA-B1A8-8082-1D49D535FA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D8B331-1BD5-344C-558B-BE10383F3B9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17C522A-A922-6006-EE4D-31944A643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73FB8C-7A48-E7B0-B83B-0891C0BDAA00}"/>
              </a:ext>
            </a:extLst>
          </p:cNvPr>
          <p:cNvSpPr>
            <a:spLocks noGrp="1"/>
          </p:cNvSpPr>
          <p:nvPr>
            <p:ph type="sldNum" sz="quarter" idx="12"/>
          </p:nvPr>
        </p:nvSpPr>
        <p:spPr/>
        <p:txBody>
          <a:bodyPr/>
          <a:lstStyle/>
          <a:p>
            <a:fld id="{B559C760-0228-1245-8084-BBE2B2ADCEBF}" type="slidenum">
              <a:rPr lang="en-US" smtClean="0"/>
              <a:t>‹#›</a:t>
            </a:fld>
            <a:endParaRPr lang="en-US"/>
          </a:p>
        </p:txBody>
      </p:sp>
    </p:spTree>
    <p:extLst>
      <p:ext uri="{BB962C8B-B14F-4D97-AF65-F5344CB8AC3E}">
        <p14:creationId xmlns:p14="http://schemas.microsoft.com/office/powerpoint/2010/main" val="3331330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a:t>Click icon to add picture</a:t>
            </a:r>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a:t>Name, Title</a:t>
            </a:r>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a:t>Edit Master text styles</a:t>
            </a:r>
          </a:p>
        </p:txBody>
      </p:sp>
    </p:spTree>
    <p:extLst>
      <p:ext uri="{BB962C8B-B14F-4D97-AF65-F5344CB8AC3E}">
        <p14:creationId xmlns:p14="http://schemas.microsoft.com/office/powerpoint/2010/main" val="73067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2"/>
            <a:ext cx="9144000" cy="6076045"/>
          </a:xfrm>
          <a:prstGeom prst="rect">
            <a:avLst/>
          </a:prstGeom>
        </p:spPr>
      </p:pic>
      <p:sp>
        <p:nvSpPr>
          <p:cNvPr id="10" name="TextBox 9"/>
          <p:cNvSpPr txBox="1"/>
          <p:nvPr userDrawn="1"/>
        </p:nvSpPr>
        <p:spPr>
          <a:xfrm>
            <a:off x="254321" y="6343230"/>
            <a:ext cx="2020221" cy="438582"/>
          </a:xfrm>
          <a:prstGeom prst="rect">
            <a:avLst/>
          </a:prstGeom>
          <a:noFill/>
        </p:spPr>
        <p:txBody>
          <a:bodyPr wrap="square" rtlCol="0">
            <a:spAutoFit/>
          </a:bodyPr>
          <a:lstStyle/>
          <a:p>
            <a:r>
              <a:rPr lang="en-US" sz="750" b="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254320" y="610558"/>
            <a:ext cx="8670779" cy="386644"/>
          </a:xfrm>
        </p:spPr>
        <p:txBody>
          <a:bodyPr/>
          <a:lstStyle>
            <a:lvl1pPr algn="l">
              <a:defRPr sz="2250" b="1" baseline="0">
                <a:solidFill>
                  <a:srgbClr val="A91B1B"/>
                </a:solidFill>
                <a:latin typeface="+mn-lt"/>
              </a:defRPr>
            </a:lvl1pPr>
          </a:lstStyle>
          <a:p>
            <a:r>
              <a:rPr lang="en-US"/>
              <a:t>Click to edit Master title style</a:t>
            </a:r>
          </a:p>
        </p:txBody>
      </p:sp>
      <p:sp>
        <p:nvSpPr>
          <p:cNvPr id="3" name="Subtitle 2"/>
          <p:cNvSpPr>
            <a:spLocks noGrp="1"/>
          </p:cNvSpPr>
          <p:nvPr userDrawn="1">
            <p:ph type="subTitle" idx="1" hasCustomPrompt="1"/>
          </p:nvPr>
        </p:nvSpPr>
        <p:spPr>
          <a:xfrm>
            <a:off x="254320" y="4070982"/>
            <a:ext cx="8365544" cy="1246977"/>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04769" y="6476357"/>
            <a:ext cx="1319496"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9124265"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9144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72810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672" y="161927"/>
            <a:ext cx="8568927" cy="386644"/>
          </a:xfrm>
        </p:spPr>
        <p:txBody>
          <a:bodyPr/>
          <a:lstStyle>
            <a:lvl1pPr>
              <a:defRPr>
                <a:solidFill>
                  <a:srgbClr val="A91B1B"/>
                </a:solidFill>
              </a:defRPr>
            </a:lvl1pPr>
          </a:lstStyle>
          <a:p>
            <a:r>
              <a:rPr lang="en-US"/>
              <a:t>Click to edit Master title style</a:t>
            </a:r>
          </a:p>
        </p:txBody>
      </p:sp>
      <p:sp>
        <p:nvSpPr>
          <p:cNvPr id="3" name="Content Placeholder 2"/>
          <p:cNvSpPr>
            <a:spLocks noGrp="1"/>
          </p:cNvSpPr>
          <p:nvPr>
            <p:ph idx="1"/>
          </p:nvPr>
        </p:nvSpPr>
        <p:spPr>
          <a:xfrm>
            <a:off x="260673" y="1508760"/>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044" indent="-166688">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946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0672" y="223423"/>
            <a:ext cx="8628678" cy="386644"/>
          </a:xfrm>
        </p:spPr>
        <p:txBody>
          <a:bodyPr/>
          <a:lstStyle>
            <a:lvl1pPr>
              <a:defRPr>
                <a:solidFill>
                  <a:srgbClr val="A91B1B"/>
                </a:solidFill>
              </a:defRPr>
            </a:lvl1pPr>
          </a:lstStyle>
          <a:p>
            <a:r>
              <a:rPr lang="en-US"/>
              <a:t>Click to edit Master title style</a:t>
            </a:r>
          </a:p>
        </p:txBody>
      </p:sp>
      <p:sp>
        <p:nvSpPr>
          <p:cNvPr id="3" name="Text Placeholder 2"/>
          <p:cNvSpPr>
            <a:spLocks noGrp="1"/>
          </p:cNvSpPr>
          <p:nvPr>
            <p:ph type="body" idx="1"/>
          </p:nvPr>
        </p:nvSpPr>
        <p:spPr>
          <a:xfrm>
            <a:off x="260671" y="1444752"/>
            <a:ext cx="4192529"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1" y="2270334"/>
            <a:ext cx="4192529" cy="3373229"/>
          </a:xfrm>
        </p:spPr>
        <p:txBody>
          <a:bodyPr/>
          <a:lstStyle>
            <a:lvl1pPr>
              <a:defRPr sz="1800"/>
            </a:lvl1pPr>
            <a:lvl2pPr>
              <a:defRPr sz="1500"/>
            </a:lvl2pPr>
            <a:lvl3pPr>
              <a:defRPr sz="1350"/>
            </a:lvl3pPr>
            <a:lvl4pPr>
              <a:defRPr sz="1200"/>
            </a:lvl4pPr>
            <a:lvl5pPr marL="1112044" indent="-166688">
              <a:buFont typeface="Arial" panose="020B0604020202020204" pitchFamily="34" charset="0"/>
              <a:buChar cha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44752"/>
            <a:ext cx="4150031"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270334"/>
            <a:ext cx="4150031" cy="3373229"/>
          </a:xfrm>
        </p:spPr>
        <p:txBody>
          <a:bodyPr/>
          <a:lstStyle>
            <a:lvl1pPr>
              <a:defRPr sz="1800"/>
            </a:lvl1pPr>
            <a:lvl2pPr>
              <a:defRPr sz="1500"/>
            </a:lvl2pPr>
            <a:lvl3pPr>
              <a:defRPr sz="1350"/>
            </a:lvl3pPr>
            <a:lvl4pPr>
              <a:defRPr sz="1200"/>
            </a:lvl4pPr>
            <a:lvl5pPr marL="1112044" indent="-166688">
              <a:defRPr lang="en-US" sz="13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821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61" y="251239"/>
            <a:ext cx="8628678" cy="386644"/>
          </a:xfrm>
        </p:spPr>
        <p:txBody>
          <a:bodyPr/>
          <a:lstStyle>
            <a:lvl1pPr>
              <a:defRPr>
                <a:solidFill>
                  <a:srgbClr val="A91B1B"/>
                </a:solidFill>
              </a:defRPr>
            </a:lvl1pPr>
          </a:lstStyle>
          <a:p>
            <a:r>
              <a:rPr lang="en-US"/>
              <a:t>Click to edit Master title style</a:t>
            </a:r>
          </a:p>
        </p:txBody>
      </p:sp>
    </p:spTree>
    <p:extLst>
      <p:ext uri="{BB962C8B-B14F-4D97-AF65-F5344CB8AC3E}">
        <p14:creationId xmlns:p14="http://schemas.microsoft.com/office/powerpoint/2010/main" val="3393618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47026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JLab-Default">
    <p:spTree>
      <p:nvGrpSpPr>
        <p:cNvPr id="1" name=""/>
        <p:cNvGrpSpPr/>
        <p:nvPr/>
      </p:nvGrpSpPr>
      <p:grpSpPr>
        <a:xfrm>
          <a:off x="0" y="0"/>
          <a:ext cx="0" cy="0"/>
          <a:chOff x="0" y="0"/>
          <a:chExt cx="0" cy="0"/>
        </a:xfrm>
      </p:grpSpPr>
      <p:sp>
        <p:nvSpPr>
          <p:cNvPr id="4" name="PlaceHolder 1"/>
          <p:cNvSpPr>
            <a:spLocks noGrp="1"/>
          </p:cNvSpPr>
          <p:nvPr>
            <p:ph type="title"/>
          </p:nvPr>
        </p:nvSpPr>
        <p:spPr>
          <a:xfrm>
            <a:off x="684994" y="75344"/>
            <a:ext cx="7770447" cy="760833"/>
          </a:xfrm>
          <a:prstGeom prst="rect">
            <a:avLst/>
          </a:prstGeom>
          <a:noFill/>
          <a:ln w="0">
            <a:noFill/>
          </a:ln>
        </p:spPr>
        <p:txBody>
          <a:bodyPr lIns="0" tIns="0" rIns="0" bIns="0" anchor="ctr">
            <a:noAutofit/>
          </a:bodyPr>
          <a:lstStyle>
            <a:lvl1pPr indent="0" algn="ctr">
              <a:lnSpc>
                <a:spcPct val="93000"/>
              </a:lnSpc>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lvl1pPr>
          </a:lstStyle>
          <a:p>
            <a:pPr indent="0" algn="ctr">
              <a:lnSpc>
                <a:spcPct val="93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704" b="1" strike="noStrike" spc="-1">
              <a:solidFill>
                <a:srgbClr val="800000"/>
              </a:solidFill>
              <a:latin typeface="Arial"/>
            </a:endParaRPr>
          </a:p>
        </p:txBody>
      </p:sp>
      <p:sp>
        <p:nvSpPr>
          <p:cNvPr id="5" name="PlaceHolder 2"/>
          <p:cNvSpPr>
            <a:spLocks noGrp="1"/>
          </p:cNvSpPr>
          <p:nvPr>
            <p:ph/>
          </p:nvPr>
        </p:nvSpPr>
        <p:spPr>
          <a:xfrm>
            <a:off x="684994" y="1065689"/>
            <a:ext cx="3791801" cy="5017490"/>
          </a:xfrm>
          <a:prstGeom prst="rect">
            <a:avLst/>
          </a:prstGeom>
          <a:noFill/>
          <a:ln w="0">
            <a:noFill/>
          </a:ln>
        </p:spPr>
        <p:txBody>
          <a:bodyPr lIns="0" tIns="0" rIns="0" bIns="0" anchor="t">
            <a:noAutofit/>
          </a:bodyPr>
          <a:lstStyle>
            <a:lvl1pPr indent="0">
              <a:lnSpc>
                <a:spcPct val="93000"/>
              </a:lnSpc>
              <a:spcBef>
                <a:spcPts val="364"/>
              </a:spcBef>
              <a:buNone/>
              <a:tabLst>
                <a:tab pos="86670" algn="l"/>
                <a:tab pos="429570" algn="l"/>
                <a:tab pos="772470" algn="l"/>
                <a:tab pos="1115370" algn="l"/>
                <a:tab pos="1458270" algn="l"/>
                <a:tab pos="1801170" algn="l"/>
                <a:tab pos="2144070" algn="l"/>
                <a:tab pos="2486970" algn="l"/>
                <a:tab pos="2829870" algn="l"/>
                <a:tab pos="3172770" algn="l"/>
                <a:tab pos="3515670" algn="l"/>
                <a:tab pos="3858570" algn="l"/>
                <a:tab pos="4201470" algn="l"/>
                <a:tab pos="4544370" algn="l"/>
                <a:tab pos="4887270" algn="l"/>
                <a:tab pos="5230170" algn="l"/>
                <a:tab pos="5573070" algn="l"/>
                <a:tab pos="5915970" algn="l"/>
                <a:tab pos="6258870" algn="l"/>
                <a:tab pos="6601770" algn="l"/>
              </a:tabLst>
              <a:defRPr/>
            </a:lvl1pPr>
          </a:lstStyle>
          <a:p>
            <a:pPr indent="0">
              <a:lnSpc>
                <a:spcPct val="93000"/>
              </a:lnSpc>
              <a:spcBef>
                <a:spcPts val="485"/>
              </a:spcBef>
              <a:buNone/>
              <a:tabLst>
                <a:tab pos="115560" algn="l"/>
                <a:tab pos="572760" algn="l"/>
                <a:tab pos="1029960" algn="l"/>
                <a:tab pos="1487160" algn="l"/>
                <a:tab pos="1944360" algn="l"/>
                <a:tab pos="2401560" algn="l"/>
                <a:tab pos="2858760" algn="l"/>
                <a:tab pos="3315960" algn="l"/>
                <a:tab pos="3773160" algn="l"/>
                <a:tab pos="4230360" algn="l"/>
                <a:tab pos="4687560" algn="l"/>
                <a:tab pos="5144760" algn="l"/>
                <a:tab pos="5601960" algn="l"/>
                <a:tab pos="6059160" algn="l"/>
                <a:tab pos="6516360" algn="l"/>
                <a:tab pos="6973560" algn="l"/>
                <a:tab pos="7430760" algn="l"/>
                <a:tab pos="7887960" algn="l"/>
                <a:tab pos="8345160" algn="l"/>
                <a:tab pos="8802360" algn="l"/>
              </a:tabLst>
            </a:pPr>
            <a:endParaRPr lang="en-US" sz="1795" b="0" strike="noStrike" spc="-1">
              <a:solidFill>
                <a:srgbClr val="000080"/>
              </a:solidFill>
              <a:latin typeface="Arial"/>
            </a:endParaRPr>
          </a:p>
        </p:txBody>
      </p:sp>
      <p:sp>
        <p:nvSpPr>
          <p:cNvPr id="6" name="PlaceHolder 3"/>
          <p:cNvSpPr>
            <a:spLocks noGrp="1"/>
          </p:cNvSpPr>
          <p:nvPr>
            <p:ph/>
          </p:nvPr>
        </p:nvSpPr>
        <p:spPr>
          <a:xfrm>
            <a:off x="4666580" y="1065689"/>
            <a:ext cx="3791801" cy="5017490"/>
          </a:xfrm>
          <a:prstGeom prst="rect">
            <a:avLst/>
          </a:prstGeom>
          <a:noFill/>
          <a:ln w="0">
            <a:noFill/>
          </a:ln>
        </p:spPr>
        <p:txBody>
          <a:bodyPr lIns="0" tIns="0" rIns="0" bIns="0" anchor="t">
            <a:noAutofit/>
          </a:bodyPr>
          <a:lstStyle>
            <a:lvl1pPr indent="0">
              <a:lnSpc>
                <a:spcPct val="93000"/>
              </a:lnSpc>
              <a:spcBef>
                <a:spcPts val="364"/>
              </a:spcBef>
              <a:buNone/>
              <a:tabLst>
                <a:tab pos="86670" algn="l"/>
                <a:tab pos="429570" algn="l"/>
                <a:tab pos="772470" algn="l"/>
                <a:tab pos="1115370" algn="l"/>
                <a:tab pos="1458270" algn="l"/>
                <a:tab pos="1801170" algn="l"/>
                <a:tab pos="2144070" algn="l"/>
                <a:tab pos="2486970" algn="l"/>
                <a:tab pos="2829870" algn="l"/>
                <a:tab pos="3172770" algn="l"/>
                <a:tab pos="3515670" algn="l"/>
                <a:tab pos="3858570" algn="l"/>
                <a:tab pos="4201470" algn="l"/>
                <a:tab pos="4544370" algn="l"/>
                <a:tab pos="4887270" algn="l"/>
                <a:tab pos="5230170" algn="l"/>
                <a:tab pos="5573070" algn="l"/>
                <a:tab pos="5915970" algn="l"/>
                <a:tab pos="6258870" algn="l"/>
                <a:tab pos="6601770" algn="l"/>
              </a:tabLst>
              <a:defRPr/>
            </a:lvl1pPr>
          </a:lstStyle>
          <a:p>
            <a:pPr indent="0">
              <a:lnSpc>
                <a:spcPct val="93000"/>
              </a:lnSpc>
              <a:spcBef>
                <a:spcPts val="485"/>
              </a:spcBef>
              <a:buNone/>
              <a:tabLst>
                <a:tab pos="115560" algn="l"/>
                <a:tab pos="572760" algn="l"/>
                <a:tab pos="1029960" algn="l"/>
                <a:tab pos="1487160" algn="l"/>
                <a:tab pos="1944360" algn="l"/>
                <a:tab pos="2401560" algn="l"/>
                <a:tab pos="2858760" algn="l"/>
                <a:tab pos="3315960" algn="l"/>
                <a:tab pos="3773160" algn="l"/>
                <a:tab pos="4230360" algn="l"/>
                <a:tab pos="4687560" algn="l"/>
                <a:tab pos="5144760" algn="l"/>
                <a:tab pos="5601960" algn="l"/>
                <a:tab pos="6059160" algn="l"/>
                <a:tab pos="6516360" algn="l"/>
                <a:tab pos="6973560" algn="l"/>
                <a:tab pos="7430760" algn="l"/>
                <a:tab pos="7887960" algn="l"/>
                <a:tab pos="8345160" algn="l"/>
                <a:tab pos="8802360" algn="l"/>
              </a:tabLst>
            </a:pPr>
            <a:endParaRPr lang="en-US" sz="1795" b="0" strike="noStrike" spc="-1">
              <a:solidFill>
                <a:srgbClr val="000080"/>
              </a:solidFill>
              <a:latin typeface="Arial"/>
            </a:endParaRPr>
          </a:p>
        </p:txBody>
      </p:sp>
    </p:spTree>
    <p:extLst>
      <p:ext uri="{BB962C8B-B14F-4D97-AF65-F5344CB8AC3E}">
        <p14:creationId xmlns:p14="http://schemas.microsoft.com/office/powerpoint/2010/main" val="3227943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2"/>
            <a:ext cx="9144000" cy="6076045"/>
          </a:xfrm>
          <a:prstGeom prst="rect">
            <a:avLst/>
          </a:prstGeom>
        </p:spPr>
      </p:pic>
      <p:sp>
        <p:nvSpPr>
          <p:cNvPr id="10" name="TextBox 9"/>
          <p:cNvSpPr txBox="1"/>
          <p:nvPr userDrawn="1"/>
        </p:nvSpPr>
        <p:spPr>
          <a:xfrm>
            <a:off x="254321" y="6343230"/>
            <a:ext cx="2020221" cy="438582"/>
          </a:xfrm>
          <a:prstGeom prst="rect">
            <a:avLst/>
          </a:prstGeom>
          <a:noFill/>
        </p:spPr>
        <p:txBody>
          <a:bodyPr wrap="square" rtlCol="0">
            <a:spAutoFit/>
          </a:bodyPr>
          <a:lstStyle/>
          <a:p>
            <a:r>
              <a:rPr lang="en-US" sz="750" b="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254320" y="610558"/>
            <a:ext cx="8670779" cy="386644"/>
          </a:xfrm>
        </p:spPr>
        <p:txBody>
          <a:bodyPr/>
          <a:lstStyle>
            <a:lvl1pPr algn="l">
              <a:defRPr sz="2250" b="1" baseline="0">
                <a:solidFill>
                  <a:srgbClr val="A91B1B"/>
                </a:solidFill>
                <a:latin typeface="+mn-lt"/>
              </a:defRPr>
            </a:lvl1pPr>
          </a:lstStyle>
          <a:p>
            <a:r>
              <a:rPr lang="en-US"/>
              <a:t>Click to edit Master title style</a:t>
            </a:r>
          </a:p>
        </p:txBody>
      </p:sp>
      <p:sp>
        <p:nvSpPr>
          <p:cNvPr id="3" name="Subtitle 2"/>
          <p:cNvSpPr>
            <a:spLocks noGrp="1"/>
          </p:cNvSpPr>
          <p:nvPr userDrawn="1">
            <p:ph type="subTitle" idx="1" hasCustomPrompt="1"/>
          </p:nvPr>
        </p:nvSpPr>
        <p:spPr>
          <a:xfrm>
            <a:off x="254320" y="4070982"/>
            <a:ext cx="8365544" cy="1246977"/>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04769" y="6476357"/>
            <a:ext cx="1319496"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9124265"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9144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18265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672" y="161927"/>
            <a:ext cx="8568927" cy="386644"/>
          </a:xfrm>
        </p:spPr>
        <p:txBody>
          <a:bodyPr/>
          <a:lstStyle>
            <a:lvl1pPr>
              <a:defRPr>
                <a:solidFill>
                  <a:srgbClr val="A91B1B"/>
                </a:solidFill>
              </a:defRPr>
            </a:lvl1pPr>
          </a:lstStyle>
          <a:p>
            <a:r>
              <a:rPr lang="en-US"/>
              <a:t>Click to edit Master title style</a:t>
            </a:r>
          </a:p>
        </p:txBody>
      </p:sp>
      <p:sp>
        <p:nvSpPr>
          <p:cNvPr id="3" name="Content Placeholder 2"/>
          <p:cNvSpPr>
            <a:spLocks noGrp="1"/>
          </p:cNvSpPr>
          <p:nvPr>
            <p:ph idx="1"/>
          </p:nvPr>
        </p:nvSpPr>
        <p:spPr>
          <a:xfrm>
            <a:off x="260673" y="1508760"/>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044" indent="-166688">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560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0672" y="223423"/>
            <a:ext cx="8628678" cy="386644"/>
          </a:xfrm>
        </p:spPr>
        <p:txBody>
          <a:bodyPr/>
          <a:lstStyle>
            <a:lvl1pPr>
              <a:defRPr>
                <a:solidFill>
                  <a:srgbClr val="A91B1B"/>
                </a:solidFill>
              </a:defRPr>
            </a:lvl1pPr>
          </a:lstStyle>
          <a:p>
            <a:r>
              <a:rPr lang="en-US"/>
              <a:t>Click to edit Master title style</a:t>
            </a:r>
          </a:p>
        </p:txBody>
      </p:sp>
      <p:sp>
        <p:nvSpPr>
          <p:cNvPr id="3" name="Text Placeholder 2"/>
          <p:cNvSpPr>
            <a:spLocks noGrp="1"/>
          </p:cNvSpPr>
          <p:nvPr>
            <p:ph type="body" idx="1"/>
          </p:nvPr>
        </p:nvSpPr>
        <p:spPr>
          <a:xfrm>
            <a:off x="260671" y="1444752"/>
            <a:ext cx="4192529"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1" y="2270334"/>
            <a:ext cx="4192529" cy="3373229"/>
          </a:xfrm>
        </p:spPr>
        <p:txBody>
          <a:bodyPr/>
          <a:lstStyle>
            <a:lvl1pPr>
              <a:defRPr sz="1800"/>
            </a:lvl1pPr>
            <a:lvl2pPr>
              <a:defRPr sz="1500"/>
            </a:lvl2pPr>
            <a:lvl3pPr>
              <a:defRPr sz="1350"/>
            </a:lvl3pPr>
            <a:lvl4pPr>
              <a:defRPr sz="1200"/>
            </a:lvl4pPr>
            <a:lvl5pPr marL="1112044" indent="-166688">
              <a:buFont typeface="Arial" panose="020B0604020202020204" pitchFamily="34" charset="0"/>
              <a:buChar cha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44752"/>
            <a:ext cx="4150031"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270334"/>
            <a:ext cx="4150031" cy="3373229"/>
          </a:xfrm>
        </p:spPr>
        <p:txBody>
          <a:bodyPr/>
          <a:lstStyle>
            <a:lvl1pPr>
              <a:defRPr sz="1800"/>
            </a:lvl1pPr>
            <a:lvl2pPr>
              <a:defRPr sz="1500"/>
            </a:lvl2pPr>
            <a:lvl3pPr>
              <a:defRPr sz="1350"/>
            </a:lvl3pPr>
            <a:lvl4pPr>
              <a:defRPr sz="1200"/>
            </a:lvl4pPr>
            <a:lvl5pPr marL="1112044" indent="-166688">
              <a:defRPr lang="en-US" sz="13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621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61" y="251239"/>
            <a:ext cx="8628678" cy="386644"/>
          </a:xfrm>
        </p:spPr>
        <p:txBody>
          <a:bodyPr/>
          <a:lstStyle>
            <a:lvl1pPr>
              <a:defRPr>
                <a:solidFill>
                  <a:srgbClr val="A91B1B"/>
                </a:solidFill>
              </a:defRPr>
            </a:lvl1pPr>
          </a:lstStyle>
          <a:p>
            <a:r>
              <a:rPr lang="en-US"/>
              <a:t>Click to edit Master title style</a:t>
            </a:r>
          </a:p>
        </p:txBody>
      </p:sp>
    </p:spTree>
    <p:extLst>
      <p:ext uri="{BB962C8B-B14F-4D97-AF65-F5344CB8AC3E}">
        <p14:creationId xmlns:p14="http://schemas.microsoft.com/office/powerpoint/2010/main" val="234445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4070748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628650" y="365126"/>
            <a:ext cx="7886700" cy="38664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628649" y="1289786"/>
            <a:ext cx="7886699"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628649" y="1160585"/>
            <a:ext cx="7886699"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628649" y="6154616"/>
            <a:ext cx="7886699"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9C080B03-0329-44F7-B368-E3F0962CE7DA}"/>
              </a:ext>
            </a:extLst>
          </p:cNvPr>
          <p:cNvSpPr>
            <a:spLocks noGrp="1"/>
          </p:cNvSpPr>
          <p:nvPr>
            <p:ph type="ftr" sz="quarter" idx="3"/>
          </p:nvPr>
        </p:nvSpPr>
        <p:spPr>
          <a:xfrm>
            <a:off x="628650" y="6311900"/>
            <a:ext cx="2628900" cy="365125"/>
          </a:xfrm>
          <a:prstGeom prst="rect">
            <a:avLst/>
          </a:prstGeom>
        </p:spPr>
        <p:txBody>
          <a:bodyPr vert="horz" lIns="91440" tIns="45720" rIns="91440" bIns="45720" rtlCol="0" anchor="ctr"/>
          <a:lstStyle>
            <a:lvl1pPr algn="l">
              <a:defRPr sz="750" i="1">
                <a:solidFill>
                  <a:schemeClr val="tx1">
                    <a:lumMod val="75000"/>
                  </a:schemeClr>
                </a:solidFill>
                <a:latin typeface="Avenir" panose="020B0503020203020204" pitchFamily="34" charset="0"/>
              </a:defRPr>
            </a:lvl1pPr>
          </a:lstStyle>
          <a:p>
            <a:endParaRPr lang="en-US"/>
          </a:p>
        </p:txBody>
      </p: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4249511" y="6311901"/>
            <a:ext cx="477611" cy="365125"/>
          </a:xfrm>
          <a:prstGeom prst="rect">
            <a:avLst/>
          </a:prstGeom>
        </p:spPr>
        <p:txBody>
          <a:bodyPr vert="horz" lIns="91440" tIns="45720" rIns="91440" bIns="45720" rtlCol="0" anchor="ctr"/>
          <a:lstStyle>
            <a:lvl1pPr algn="l">
              <a:defRPr sz="75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2995727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253262" y="365126"/>
            <a:ext cx="8503920" cy="38664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253263" y="1289786"/>
            <a:ext cx="8503919"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253262" y="1170211"/>
            <a:ext cx="850392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253262" y="6173867"/>
            <a:ext cx="850392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6E9A168-9968-4C9E-8E25-B47C1A9BB409}"/>
              </a:ext>
            </a:extLst>
          </p:cNvPr>
          <p:cNvSpPr>
            <a:spLocks noGrp="1"/>
          </p:cNvSpPr>
          <p:nvPr>
            <p:ph type="sldNum" sz="quarter" idx="4"/>
          </p:nvPr>
        </p:nvSpPr>
        <p:spPr>
          <a:xfrm>
            <a:off x="4249511" y="6311901"/>
            <a:ext cx="477611" cy="365125"/>
          </a:xfrm>
          <a:prstGeom prst="rect">
            <a:avLst/>
          </a:prstGeom>
        </p:spPr>
        <p:txBody>
          <a:bodyPr vert="horz" lIns="91440" tIns="45720" rIns="91440" bIns="45720" rtlCol="0" anchor="ctr"/>
          <a:lstStyle>
            <a:lvl1pPr algn="l">
              <a:defRPr sz="75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628650" y="6311900"/>
            <a:ext cx="2628900" cy="365125"/>
          </a:xfrm>
          <a:prstGeom prst="rect">
            <a:avLst/>
          </a:prstGeom>
        </p:spPr>
        <p:txBody>
          <a:bodyPr vert="horz" lIns="91440" tIns="45720" rIns="91440" bIns="45720" rtlCol="0" anchor="ctr"/>
          <a:lstStyle>
            <a:lvl1pPr algn="l">
              <a:defRPr sz="750" i="1">
                <a:solidFill>
                  <a:schemeClr val="tx1">
                    <a:lumMod val="75000"/>
                  </a:schemeClr>
                </a:solidFill>
                <a:latin typeface="Avenir" panose="020B0503020203020204" pitchFamily="34" charset="0"/>
              </a:defRPr>
            </a:lvl1pPr>
          </a:lstStyle>
          <a:p>
            <a:endParaRPr lang="en-US"/>
          </a:p>
        </p:txBody>
      </p:sp>
    </p:spTree>
    <p:extLst>
      <p:ext uri="{BB962C8B-B14F-4D97-AF65-F5344CB8AC3E}">
        <p14:creationId xmlns:p14="http://schemas.microsoft.com/office/powerpoint/2010/main" val="49540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8464378" cy="5260392"/>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1C05184-0D19-4BF7-BCDF-17BDACD459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7381" y="6386244"/>
            <a:ext cx="1071001" cy="462435"/>
          </a:xfrm>
          <a:prstGeom prst="rect">
            <a:avLst/>
          </a:prstGeom>
        </p:spPr>
      </p:pic>
      <p:sp>
        <p:nvSpPr>
          <p:cNvPr id="12" name="Slide Number Placeholder 5">
            <a:extLst>
              <a:ext uri="{FF2B5EF4-FFF2-40B4-BE49-F238E27FC236}">
                <a16:creationId xmlns:a16="http://schemas.microsoft.com/office/drawing/2014/main" id="{2E496E45-AD96-469D-A038-41C4064C4A59}"/>
              </a:ext>
            </a:extLst>
          </p:cNvPr>
          <p:cNvSpPr>
            <a:spLocks noGrp="1"/>
          </p:cNvSpPr>
          <p:nvPr>
            <p:ph type="sldNum" sz="quarter" idx="12"/>
          </p:nvPr>
        </p:nvSpPr>
        <p:spPr>
          <a:xfrm>
            <a:off x="4273029" y="6511199"/>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
        <p:nvSpPr>
          <p:cNvPr id="15" name="Footer Placeholder 3">
            <a:extLst>
              <a:ext uri="{FF2B5EF4-FFF2-40B4-BE49-F238E27FC236}">
                <a16:creationId xmlns:a16="http://schemas.microsoft.com/office/drawing/2014/main" id="{FB1D7CE1-126B-4835-A713-284CF0B8C4AF}"/>
              </a:ext>
            </a:extLst>
          </p:cNvPr>
          <p:cNvSpPr>
            <a:spLocks noGrp="1"/>
          </p:cNvSpPr>
          <p:nvPr>
            <p:ph type="ftr" sz="quarter" idx="11"/>
          </p:nvPr>
        </p:nvSpPr>
        <p:spPr>
          <a:xfrm>
            <a:off x="308920" y="6547104"/>
            <a:ext cx="1922437" cy="231554"/>
          </a:xfrm>
        </p:spPr>
        <p:txBody>
          <a:bodyPr anchor="t"/>
          <a:lstStyle>
            <a:lvl1pPr algn="l">
              <a:defRPr sz="675"/>
            </a:lvl1pPr>
          </a:lstStyle>
          <a:p>
            <a:endParaRPr lang="en-US"/>
          </a:p>
        </p:txBody>
      </p:sp>
    </p:spTree>
    <p:extLst>
      <p:ext uri="{BB962C8B-B14F-4D97-AF65-F5344CB8AC3E}">
        <p14:creationId xmlns:p14="http://schemas.microsoft.com/office/powerpoint/2010/main" val="3195897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239424" y="365126"/>
            <a:ext cx="8503920" cy="38664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EC42A2-A5E5-7D44-B052-7421E678CB49}"/>
              </a:ext>
            </a:extLst>
          </p:cNvPr>
          <p:cNvSpPr>
            <a:spLocks noGrp="1"/>
          </p:cNvSpPr>
          <p:nvPr>
            <p:ph sz="half" idx="1"/>
          </p:nvPr>
        </p:nvSpPr>
        <p:spPr>
          <a:xfrm>
            <a:off x="239424" y="1289786"/>
            <a:ext cx="8503920" cy="46655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90931573-8B22-D446-9D77-6F56FCB358BA}"/>
              </a:ext>
            </a:extLst>
          </p:cNvPr>
          <p:cNvCxnSpPr>
            <a:cxnSpLocks/>
          </p:cNvCxnSpPr>
          <p:nvPr userDrawn="1"/>
        </p:nvCxnSpPr>
        <p:spPr>
          <a:xfrm>
            <a:off x="239425" y="1170209"/>
            <a:ext cx="850392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DAC3EB-D54A-C44E-BF90-38EC2E5B976D}"/>
              </a:ext>
            </a:extLst>
          </p:cNvPr>
          <p:cNvCxnSpPr>
            <a:cxnSpLocks/>
          </p:cNvCxnSpPr>
          <p:nvPr userDrawn="1"/>
        </p:nvCxnSpPr>
        <p:spPr>
          <a:xfrm>
            <a:off x="239424" y="6173866"/>
            <a:ext cx="850392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0EDB187-E22D-448D-97A0-129BDDB6B2A0}"/>
              </a:ext>
            </a:extLst>
          </p:cNvPr>
          <p:cNvSpPr>
            <a:spLocks noGrp="1"/>
          </p:cNvSpPr>
          <p:nvPr>
            <p:ph type="ftr" sz="quarter" idx="3"/>
          </p:nvPr>
        </p:nvSpPr>
        <p:spPr>
          <a:xfrm>
            <a:off x="239424" y="6310312"/>
            <a:ext cx="3439607" cy="365125"/>
          </a:xfrm>
          <a:prstGeom prst="rect">
            <a:avLst/>
          </a:prstGeom>
        </p:spPr>
        <p:txBody>
          <a:bodyPr vert="horz" lIns="91440" tIns="45720" rIns="91440" bIns="45720" rtlCol="0" anchor="ctr"/>
          <a:lstStyle>
            <a:lvl1pPr algn="l">
              <a:defRPr sz="750" i="1">
                <a:solidFill>
                  <a:schemeClr val="tx1">
                    <a:lumMod val="75000"/>
                  </a:schemeClr>
                </a:solidFill>
                <a:latin typeface="Avenir" panose="020B0503020203020204" pitchFamily="34" charset="0"/>
              </a:defRPr>
            </a:lvl1pPr>
          </a:lstStyle>
          <a:p>
            <a:endParaRPr lang="en-US"/>
          </a:p>
        </p:txBody>
      </p:sp>
      <p:pic>
        <p:nvPicPr>
          <p:cNvPr id="7" name="Picture 6">
            <a:extLst>
              <a:ext uri="{FF2B5EF4-FFF2-40B4-BE49-F238E27FC236}">
                <a16:creationId xmlns:a16="http://schemas.microsoft.com/office/drawing/2014/main" id="{869F86C8-3D58-4B6E-9D07-5F596641D161}"/>
              </a:ext>
            </a:extLst>
          </p:cNvPr>
          <p:cNvPicPr>
            <a:picLocks noChangeAspect="1"/>
          </p:cNvPicPr>
          <p:nvPr userDrawn="1"/>
        </p:nvPicPr>
        <p:blipFill>
          <a:blip r:embed="rId2"/>
          <a:stretch>
            <a:fillRect/>
          </a:stretch>
        </p:blipFill>
        <p:spPr>
          <a:xfrm>
            <a:off x="6964647" y="6185986"/>
            <a:ext cx="1622763" cy="672015"/>
          </a:xfrm>
          <a:prstGeom prst="rect">
            <a:avLst/>
          </a:prstGeom>
        </p:spPr>
      </p:pic>
      <p:sp>
        <p:nvSpPr>
          <p:cNvPr id="10" name="Slide Number Placeholder 5">
            <a:extLst>
              <a:ext uri="{FF2B5EF4-FFF2-40B4-BE49-F238E27FC236}">
                <a16:creationId xmlns:a16="http://schemas.microsoft.com/office/drawing/2014/main" id="{60E99138-7031-4AC2-AE98-63A4C80539CF}"/>
              </a:ext>
            </a:extLst>
          </p:cNvPr>
          <p:cNvSpPr>
            <a:spLocks noGrp="1"/>
          </p:cNvSpPr>
          <p:nvPr>
            <p:ph type="sldNum" sz="quarter" idx="4"/>
          </p:nvPr>
        </p:nvSpPr>
        <p:spPr>
          <a:xfrm>
            <a:off x="4249511" y="6311901"/>
            <a:ext cx="477611" cy="365125"/>
          </a:xfrm>
          <a:prstGeom prst="rect">
            <a:avLst/>
          </a:prstGeom>
        </p:spPr>
        <p:txBody>
          <a:bodyPr vert="horz" lIns="91440" tIns="45720" rIns="91440" bIns="45720" rtlCol="0" anchor="ctr"/>
          <a:lstStyle>
            <a:lvl1pPr algn="l">
              <a:defRPr sz="750">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1890604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2"/>
            <a:ext cx="9144000" cy="6076045"/>
          </a:xfrm>
          <a:prstGeom prst="rect">
            <a:avLst/>
          </a:prstGeom>
        </p:spPr>
      </p:pic>
      <p:sp>
        <p:nvSpPr>
          <p:cNvPr id="10" name="TextBox 9"/>
          <p:cNvSpPr txBox="1"/>
          <p:nvPr userDrawn="1"/>
        </p:nvSpPr>
        <p:spPr>
          <a:xfrm>
            <a:off x="254321" y="6343230"/>
            <a:ext cx="2020221" cy="438582"/>
          </a:xfrm>
          <a:prstGeom prst="rect">
            <a:avLst/>
          </a:prstGeom>
          <a:noFill/>
        </p:spPr>
        <p:txBody>
          <a:bodyPr wrap="square" rtlCol="0">
            <a:spAutoFit/>
          </a:bodyPr>
          <a:lstStyle/>
          <a:p>
            <a:r>
              <a:rPr lang="en-US" sz="750" b="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254320" y="610558"/>
            <a:ext cx="8670779" cy="386644"/>
          </a:xfrm>
        </p:spPr>
        <p:txBody>
          <a:bodyPr/>
          <a:lstStyle>
            <a:lvl1pPr algn="l">
              <a:defRPr sz="2250" b="1" baseline="0">
                <a:solidFill>
                  <a:srgbClr val="A91B1B"/>
                </a:solidFill>
                <a:latin typeface="+mn-lt"/>
              </a:defRPr>
            </a:lvl1pPr>
          </a:lstStyle>
          <a:p>
            <a:r>
              <a:rPr lang="en-US"/>
              <a:t>Click to edit Master title style</a:t>
            </a:r>
          </a:p>
        </p:txBody>
      </p:sp>
      <p:sp>
        <p:nvSpPr>
          <p:cNvPr id="3" name="Subtitle 2"/>
          <p:cNvSpPr>
            <a:spLocks noGrp="1"/>
          </p:cNvSpPr>
          <p:nvPr userDrawn="1">
            <p:ph type="subTitle" idx="1" hasCustomPrompt="1"/>
          </p:nvPr>
        </p:nvSpPr>
        <p:spPr>
          <a:xfrm>
            <a:off x="254320" y="4070982"/>
            <a:ext cx="8365544" cy="1246977"/>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04769" y="6476357"/>
            <a:ext cx="1319496"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9124265"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9144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21687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672" y="161927"/>
            <a:ext cx="8568927" cy="386644"/>
          </a:xfrm>
        </p:spPr>
        <p:txBody>
          <a:bodyPr/>
          <a:lstStyle>
            <a:lvl1pPr>
              <a:defRPr>
                <a:solidFill>
                  <a:srgbClr val="A91B1B"/>
                </a:solidFill>
              </a:defRPr>
            </a:lvl1pPr>
          </a:lstStyle>
          <a:p>
            <a:r>
              <a:rPr lang="en-US"/>
              <a:t>Click to edit Master title style</a:t>
            </a:r>
          </a:p>
        </p:txBody>
      </p:sp>
      <p:sp>
        <p:nvSpPr>
          <p:cNvPr id="3" name="Content Placeholder 2"/>
          <p:cNvSpPr>
            <a:spLocks noGrp="1"/>
          </p:cNvSpPr>
          <p:nvPr>
            <p:ph idx="1"/>
          </p:nvPr>
        </p:nvSpPr>
        <p:spPr>
          <a:xfrm>
            <a:off x="260673" y="1508760"/>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044" indent="-166688">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024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0672" y="223423"/>
            <a:ext cx="8628678" cy="386644"/>
          </a:xfrm>
        </p:spPr>
        <p:txBody>
          <a:bodyPr/>
          <a:lstStyle>
            <a:lvl1pPr>
              <a:defRPr>
                <a:solidFill>
                  <a:srgbClr val="A91B1B"/>
                </a:solidFill>
              </a:defRPr>
            </a:lvl1pPr>
          </a:lstStyle>
          <a:p>
            <a:r>
              <a:rPr lang="en-US"/>
              <a:t>Click to edit Master title style</a:t>
            </a:r>
          </a:p>
        </p:txBody>
      </p:sp>
      <p:sp>
        <p:nvSpPr>
          <p:cNvPr id="3" name="Text Placeholder 2"/>
          <p:cNvSpPr>
            <a:spLocks noGrp="1"/>
          </p:cNvSpPr>
          <p:nvPr>
            <p:ph type="body" idx="1"/>
          </p:nvPr>
        </p:nvSpPr>
        <p:spPr>
          <a:xfrm>
            <a:off x="260671" y="1444752"/>
            <a:ext cx="4192529"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1" y="2270334"/>
            <a:ext cx="4192529" cy="3373229"/>
          </a:xfrm>
        </p:spPr>
        <p:txBody>
          <a:bodyPr/>
          <a:lstStyle>
            <a:lvl1pPr>
              <a:defRPr sz="1800"/>
            </a:lvl1pPr>
            <a:lvl2pPr>
              <a:defRPr sz="1500"/>
            </a:lvl2pPr>
            <a:lvl3pPr>
              <a:defRPr sz="1350"/>
            </a:lvl3pPr>
            <a:lvl4pPr>
              <a:defRPr sz="1200"/>
            </a:lvl4pPr>
            <a:lvl5pPr marL="1112044" indent="-166688">
              <a:buFont typeface="Arial" panose="020B0604020202020204" pitchFamily="34" charset="0"/>
              <a:buChar cha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44752"/>
            <a:ext cx="4150031" cy="821190"/>
          </a:xfrm>
        </p:spPr>
        <p:txBody>
          <a:bodyPr anchor="b"/>
          <a:lstStyle>
            <a:lvl1pPr marL="0" indent="0">
              <a:buNone/>
              <a:defRPr sz="1800" b="1">
                <a:solidFill>
                  <a:srgbClr val="A91B1B"/>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270334"/>
            <a:ext cx="4150031" cy="3373229"/>
          </a:xfrm>
        </p:spPr>
        <p:txBody>
          <a:bodyPr/>
          <a:lstStyle>
            <a:lvl1pPr>
              <a:defRPr sz="1800"/>
            </a:lvl1pPr>
            <a:lvl2pPr>
              <a:defRPr sz="1500"/>
            </a:lvl2pPr>
            <a:lvl3pPr>
              <a:defRPr sz="1350"/>
            </a:lvl3pPr>
            <a:lvl4pPr>
              <a:defRPr sz="1200"/>
            </a:lvl4pPr>
            <a:lvl5pPr marL="1112044" indent="-166688">
              <a:defRPr lang="en-US" sz="13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743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61" y="251239"/>
            <a:ext cx="8628678" cy="386644"/>
          </a:xfrm>
        </p:spPr>
        <p:txBody>
          <a:bodyPr/>
          <a:lstStyle>
            <a:lvl1pPr>
              <a:defRPr>
                <a:solidFill>
                  <a:srgbClr val="A91B1B"/>
                </a:solidFill>
              </a:defRPr>
            </a:lvl1pPr>
          </a:lstStyle>
          <a:p>
            <a:r>
              <a:rPr lang="en-US" dirty="0"/>
              <a:t>Click to edit Master title style</a:t>
            </a:r>
          </a:p>
        </p:txBody>
      </p:sp>
    </p:spTree>
    <p:extLst>
      <p:ext uri="{BB962C8B-B14F-4D97-AF65-F5344CB8AC3E}">
        <p14:creationId xmlns:p14="http://schemas.microsoft.com/office/powerpoint/2010/main" val="1561269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4200813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JLab-Default">
    <p:spTree>
      <p:nvGrpSpPr>
        <p:cNvPr id="1" name=""/>
        <p:cNvGrpSpPr/>
        <p:nvPr/>
      </p:nvGrpSpPr>
      <p:grpSpPr>
        <a:xfrm>
          <a:off x="0" y="0"/>
          <a:ext cx="0" cy="0"/>
          <a:chOff x="0" y="0"/>
          <a:chExt cx="0" cy="0"/>
        </a:xfrm>
      </p:grpSpPr>
      <p:sp>
        <p:nvSpPr>
          <p:cNvPr id="4" name="PlaceHolder 1"/>
          <p:cNvSpPr>
            <a:spLocks noGrp="1"/>
          </p:cNvSpPr>
          <p:nvPr>
            <p:ph type="title"/>
          </p:nvPr>
        </p:nvSpPr>
        <p:spPr>
          <a:xfrm>
            <a:off x="684994" y="75344"/>
            <a:ext cx="7770447" cy="760833"/>
          </a:xfrm>
          <a:prstGeom prst="rect">
            <a:avLst/>
          </a:prstGeom>
          <a:noFill/>
          <a:ln w="0">
            <a:noFill/>
          </a:ln>
        </p:spPr>
        <p:txBody>
          <a:bodyPr lIns="0" tIns="0" rIns="0" bIns="0" anchor="ctr">
            <a:noAutofit/>
          </a:bodyPr>
          <a:lstStyle>
            <a:lvl1pPr indent="0" algn="ctr">
              <a:lnSpc>
                <a:spcPct val="93000"/>
              </a:lnSpc>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lvl1pPr>
          </a:lstStyle>
          <a:p>
            <a:pPr indent="0" algn="ctr">
              <a:lnSpc>
                <a:spcPct val="93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704" b="1" strike="noStrike" spc="-1">
              <a:solidFill>
                <a:srgbClr val="800000"/>
              </a:solidFill>
              <a:latin typeface="Arial"/>
            </a:endParaRPr>
          </a:p>
        </p:txBody>
      </p:sp>
      <p:sp>
        <p:nvSpPr>
          <p:cNvPr id="5" name="PlaceHolder 2"/>
          <p:cNvSpPr>
            <a:spLocks noGrp="1"/>
          </p:cNvSpPr>
          <p:nvPr>
            <p:ph/>
          </p:nvPr>
        </p:nvSpPr>
        <p:spPr>
          <a:xfrm>
            <a:off x="684994" y="1065689"/>
            <a:ext cx="3791801" cy="5017490"/>
          </a:xfrm>
          <a:prstGeom prst="rect">
            <a:avLst/>
          </a:prstGeom>
          <a:noFill/>
          <a:ln w="0">
            <a:noFill/>
          </a:ln>
        </p:spPr>
        <p:txBody>
          <a:bodyPr lIns="0" tIns="0" rIns="0" bIns="0" anchor="t">
            <a:noAutofit/>
          </a:bodyPr>
          <a:lstStyle>
            <a:lvl1pPr indent="0">
              <a:lnSpc>
                <a:spcPct val="93000"/>
              </a:lnSpc>
              <a:spcBef>
                <a:spcPts val="364"/>
              </a:spcBef>
              <a:buNone/>
              <a:tabLst>
                <a:tab pos="86670" algn="l"/>
                <a:tab pos="429570" algn="l"/>
                <a:tab pos="772470" algn="l"/>
                <a:tab pos="1115370" algn="l"/>
                <a:tab pos="1458270" algn="l"/>
                <a:tab pos="1801170" algn="l"/>
                <a:tab pos="2144070" algn="l"/>
                <a:tab pos="2486970" algn="l"/>
                <a:tab pos="2829870" algn="l"/>
                <a:tab pos="3172770" algn="l"/>
                <a:tab pos="3515670" algn="l"/>
                <a:tab pos="3858570" algn="l"/>
                <a:tab pos="4201470" algn="l"/>
                <a:tab pos="4544370" algn="l"/>
                <a:tab pos="4887270" algn="l"/>
                <a:tab pos="5230170" algn="l"/>
                <a:tab pos="5573070" algn="l"/>
                <a:tab pos="5915970" algn="l"/>
                <a:tab pos="6258870" algn="l"/>
                <a:tab pos="6601770" algn="l"/>
              </a:tabLst>
              <a:defRPr/>
            </a:lvl1pPr>
          </a:lstStyle>
          <a:p>
            <a:pPr indent="0">
              <a:lnSpc>
                <a:spcPct val="93000"/>
              </a:lnSpc>
              <a:spcBef>
                <a:spcPts val="485"/>
              </a:spcBef>
              <a:buNone/>
              <a:tabLst>
                <a:tab pos="115560" algn="l"/>
                <a:tab pos="572760" algn="l"/>
                <a:tab pos="1029960" algn="l"/>
                <a:tab pos="1487160" algn="l"/>
                <a:tab pos="1944360" algn="l"/>
                <a:tab pos="2401560" algn="l"/>
                <a:tab pos="2858760" algn="l"/>
                <a:tab pos="3315960" algn="l"/>
                <a:tab pos="3773160" algn="l"/>
                <a:tab pos="4230360" algn="l"/>
                <a:tab pos="4687560" algn="l"/>
                <a:tab pos="5144760" algn="l"/>
                <a:tab pos="5601960" algn="l"/>
                <a:tab pos="6059160" algn="l"/>
                <a:tab pos="6516360" algn="l"/>
                <a:tab pos="6973560" algn="l"/>
                <a:tab pos="7430760" algn="l"/>
                <a:tab pos="7887960" algn="l"/>
                <a:tab pos="8345160" algn="l"/>
                <a:tab pos="8802360" algn="l"/>
              </a:tabLst>
            </a:pPr>
            <a:endParaRPr lang="en-US" sz="1795" b="0" strike="noStrike" spc="-1">
              <a:solidFill>
                <a:srgbClr val="000080"/>
              </a:solidFill>
              <a:latin typeface="Arial"/>
            </a:endParaRPr>
          </a:p>
        </p:txBody>
      </p:sp>
      <p:sp>
        <p:nvSpPr>
          <p:cNvPr id="6" name="PlaceHolder 3"/>
          <p:cNvSpPr>
            <a:spLocks noGrp="1"/>
          </p:cNvSpPr>
          <p:nvPr>
            <p:ph/>
          </p:nvPr>
        </p:nvSpPr>
        <p:spPr>
          <a:xfrm>
            <a:off x="4666580" y="1065689"/>
            <a:ext cx="3791801" cy="5017490"/>
          </a:xfrm>
          <a:prstGeom prst="rect">
            <a:avLst/>
          </a:prstGeom>
          <a:noFill/>
          <a:ln w="0">
            <a:noFill/>
          </a:ln>
        </p:spPr>
        <p:txBody>
          <a:bodyPr lIns="0" tIns="0" rIns="0" bIns="0" anchor="t">
            <a:noAutofit/>
          </a:bodyPr>
          <a:lstStyle>
            <a:lvl1pPr indent="0">
              <a:lnSpc>
                <a:spcPct val="93000"/>
              </a:lnSpc>
              <a:spcBef>
                <a:spcPts val="364"/>
              </a:spcBef>
              <a:buNone/>
              <a:tabLst>
                <a:tab pos="86670" algn="l"/>
                <a:tab pos="429570" algn="l"/>
                <a:tab pos="772470" algn="l"/>
                <a:tab pos="1115370" algn="l"/>
                <a:tab pos="1458270" algn="l"/>
                <a:tab pos="1801170" algn="l"/>
                <a:tab pos="2144070" algn="l"/>
                <a:tab pos="2486970" algn="l"/>
                <a:tab pos="2829870" algn="l"/>
                <a:tab pos="3172770" algn="l"/>
                <a:tab pos="3515670" algn="l"/>
                <a:tab pos="3858570" algn="l"/>
                <a:tab pos="4201470" algn="l"/>
                <a:tab pos="4544370" algn="l"/>
                <a:tab pos="4887270" algn="l"/>
                <a:tab pos="5230170" algn="l"/>
                <a:tab pos="5573070" algn="l"/>
                <a:tab pos="5915970" algn="l"/>
                <a:tab pos="6258870" algn="l"/>
                <a:tab pos="6601770" algn="l"/>
              </a:tabLst>
              <a:defRPr/>
            </a:lvl1pPr>
          </a:lstStyle>
          <a:p>
            <a:pPr indent="0">
              <a:lnSpc>
                <a:spcPct val="93000"/>
              </a:lnSpc>
              <a:spcBef>
                <a:spcPts val="485"/>
              </a:spcBef>
              <a:buNone/>
              <a:tabLst>
                <a:tab pos="115560" algn="l"/>
                <a:tab pos="572760" algn="l"/>
                <a:tab pos="1029960" algn="l"/>
                <a:tab pos="1487160" algn="l"/>
                <a:tab pos="1944360" algn="l"/>
                <a:tab pos="2401560" algn="l"/>
                <a:tab pos="2858760" algn="l"/>
                <a:tab pos="3315960" algn="l"/>
                <a:tab pos="3773160" algn="l"/>
                <a:tab pos="4230360" algn="l"/>
                <a:tab pos="4687560" algn="l"/>
                <a:tab pos="5144760" algn="l"/>
                <a:tab pos="5601960" algn="l"/>
                <a:tab pos="6059160" algn="l"/>
                <a:tab pos="6516360" algn="l"/>
                <a:tab pos="6973560" algn="l"/>
                <a:tab pos="7430760" algn="l"/>
                <a:tab pos="7887960" algn="l"/>
                <a:tab pos="8345160" algn="l"/>
                <a:tab pos="8802360" algn="l"/>
              </a:tabLst>
            </a:pPr>
            <a:endParaRPr lang="en-US" sz="1795" b="0" strike="noStrike" spc="-1">
              <a:solidFill>
                <a:srgbClr val="000080"/>
              </a:solidFill>
              <a:latin typeface="Arial"/>
            </a:endParaRPr>
          </a:p>
        </p:txBody>
      </p:sp>
    </p:spTree>
    <p:extLst>
      <p:ext uri="{BB962C8B-B14F-4D97-AF65-F5344CB8AC3E}">
        <p14:creationId xmlns:p14="http://schemas.microsoft.com/office/powerpoint/2010/main" val="98683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74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solidFill>
                <a:srgbClr val="000000"/>
              </a:solidFill>
            </a:endParaRPr>
          </a:p>
        </p:txBody>
      </p:sp>
    </p:spTree>
    <p:extLst>
      <p:ext uri="{BB962C8B-B14F-4D97-AF65-F5344CB8AC3E}">
        <p14:creationId xmlns:p14="http://schemas.microsoft.com/office/powerpoint/2010/main" val="172980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649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2367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68363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1.jpeg"/><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400"/>
            <a:fld id="{07E1C93C-5050-FC42-8F10-D22D4F119D13}" type="slidenum">
              <a:rPr lang="en-US" smtClean="0">
                <a:solidFill>
                  <a:srgbClr val="000000">
                    <a:tint val="75000"/>
                  </a:srgbClr>
                </a:solidFill>
              </a:rPr>
              <a:pPr defTabSz="914400"/>
              <a:t>‹#›</a:t>
            </a:fld>
            <a:endParaRPr lang="en-US" dirty="0">
              <a:solidFill>
                <a:srgbClr val="000000">
                  <a:tint val="75000"/>
                </a:srgbClr>
              </a:solidFill>
            </a:endParaRPr>
          </a:p>
        </p:txBody>
      </p:sp>
    </p:spTree>
    <p:extLst>
      <p:ext uri="{BB962C8B-B14F-4D97-AF65-F5344CB8AC3E}">
        <p14:creationId xmlns:p14="http://schemas.microsoft.com/office/powerpoint/2010/main" val="5559480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713" r:id="rId5"/>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pPr defTabSz="914400"/>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defTabSz="914400"/>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400"/>
            <a:fld id="{07E1C93C-5050-FC42-8F10-D22D4F119D13}" type="slidenum">
              <a:rPr lang="en-US" smtClean="0">
                <a:solidFill>
                  <a:srgbClr val="000000">
                    <a:tint val="75000"/>
                  </a:srgbClr>
                </a:solidFill>
              </a:rPr>
              <a:pPr defTabSz="914400"/>
              <a:t>‹#›</a:t>
            </a:fld>
            <a:endParaRPr lang="en-US" dirty="0">
              <a:solidFill>
                <a:srgbClr val="000000">
                  <a:tint val="75000"/>
                </a:srgbClr>
              </a:solidFill>
            </a:endParaRPr>
          </a:p>
        </p:txBody>
      </p:sp>
    </p:spTree>
    <p:extLst>
      <p:ext uri="{BB962C8B-B14F-4D97-AF65-F5344CB8AC3E}">
        <p14:creationId xmlns:p14="http://schemas.microsoft.com/office/powerpoint/2010/main" val="69557000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75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35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68333734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4995" y="289937"/>
            <a:ext cx="8533574" cy="3866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260672" y="1508762"/>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ChangeArrowheads="1"/>
          </p:cNvSpPr>
          <p:nvPr/>
        </p:nvSpPr>
        <p:spPr bwMode="auto">
          <a:xfrm flipH="1">
            <a:off x="4436631" y="6583362"/>
            <a:ext cx="210301" cy="152400"/>
          </a:xfrm>
          <a:prstGeom prst="rect">
            <a:avLst/>
          </a:prstGeom>
          <a:noFill/>
          <a:ln w="9525">
            <a:noFill/>
            <a:miter lim="800000"/>
            <a:headEnd/>
            <a:tailEnd/>
          </a:ln>
          <a:effectLst/>
        </p:spPr>
        <p:txBody>
          <a:bodyPr lIns="0" tIns="0" rIns="0" bIns="0"/>
          <a:lstStyle/>
          <a:p>
            <a:pPr algn="r" defTabSz="129779">
              <a:lnSpc>
                <a:spcPct val="90000"/>
              </a:lnSpc>
              <a:tabLst>
                <a:tab pos="172641" algn="l"/>
              </a:tabLst>
              <a:defRPr/>
            </a:pPr>
            <a:fld id="{040BB257-551A-4736-B50F-DCF1BA034C06}" type="slidenum">
              <a:rPr lang="en-US" sz="750" smtClean="0">
                <a:solidFill>
                  <a:schemeClr val="bg1">
                    <a:lumMod val="75000"/>
                  </a:schemeClr>
                </a:solidFill>
                <a:latin typeface="Arial" pitchFamily="34" charset="0"/>
                <a:cs typeface="Arial" pitchFamily="34" charset="0"/>
              </a:rPr>
              <a:pPr algn="r" defTabSz="129779">
                <a:lnSpc>
                  <a:spcPct val="90000"/>
                </a:lnSpc>
                <a:tabLst>
                  <a:tab pos="172641" algn="l"/>
                </a:tabLst>
                <a:defRPr/>
              </a:pPr>
              <a:t>‹#›</a:t>
            </a:fld>
            <a:endParaRPr lang="en-US" sz="75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74994" y="6477000"/>
            <a:ext cx="2895600" cy="182562"/>
          </a:xfrm>
          <a:prstGeom prst="rect">
            <a:avLst/>
          </a:prstGeom>
          <a:ln/>
        </p:spPr>
        <p:txBody>
          <a:bodyPr anchor="ctr"/>
          <a:lstStyle/>
          <a:p>
            <a:pPr algn="l"/>
            <a:endParaRPr lang="en-US" sz="75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282233" y="6510173"/>
            <a:ext cx="2895600" cy="182562"/>
          </a:xfrm>
          <a:prstGeom prst="rect">
            <a:avLst/>
          </a:prstGeom>
          <a:ln/>
        </p:spPr>
        <p:txBody>
          <a:bodyPr anchor="ctr"/>
          <a:lstStyle/>
          <a:p>
            <a:pPr algn="l"/>
            <a:r>
              <a:rPr lang="en-US" sz="750">
                <a:solidFill>
                  <a:srgbClr val="BFBFBF"/>
                </a:solidFill>
                <a:latin typeface="Arial" pitchFamily="34" charset="0"/>
                <a:cs typeface="Arial" pitchFamily="34" charset="0"/>
              </a:rPr>
              <a:t>CEBAF Ops Review, June 25-27, 2024</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773459" y="6468741"/>
            <a:ext cx="1319496"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29670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hdr="0" ftr="0" dt="0"/>
  <p:txStyles>
    <p:titleStyle>
      <a:lvl1pPr algn="l" rtl="0" eaLnBrk="1" fontAlgn="base" hangingPunct="1">
        <a:lnSpc>
          <a:spcPct val="85000"/>
        </a:lnSpc>
        <a:spcBef>
          <a:spcPct val="0"/>
        </a:spcBef>
        <a:spcAft>
          <a:spcPct val="0"/>
        </a:spcAft>
        <a:defRPr sz="225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172641" indent="-172641"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06" indent="-2095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00" indent="-172641"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441" indent="-129779"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mn-lt"/>
          <a:ea typeface="+mn-ea"/>
          <a:cs typeface="+mn-cs"/>
        </a:defRPr>
      </a:lvl4pPr>
      <a:lvl5pPr marL="1112044" indent="-166688" algn="l" rtl="0" eaLnBrk="1" fontAlgn="base" hangingPunct="1">
        <a:lnSpc>
          <a:spcPct val="90000"/>
        </a:lnSpc>
        <a:spcBef>
          <a:spcPts val="450"/>
        </a:spcBef>
        <a:spcAft>
          <a:spcPct val="0"/>
        </a:spcAft>
        <a:buClr>
          <a:schemeClr val="tx2"/>
        </a:buClr>
        <a:buFont typeface="Arial"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4995" y="289937"/>
            <a:ext cx="8533574" cy="3866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260672" y="1508762"/>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ChangeArrowheads="1"/>
          </p:cNvSpPr>
          <p:nvPr/>
        </p:nvSpPr>
        <p:spPr bwMode="auto">
          <a:xfrm flipH="1">
            <a:off x="4436631" y="6583362"/>
            <a:ext cx="210301" cy="152400"/>
          </a:xfrm>
          <a:prstGeom prst="rect">
            <a:avLst/>
          </a:prstGeom>
          <a:noFill/>
          <a:ln w="9525">
            <a:noFill/>
            <a:miter lim="800000"/>
            <a:headEnd/>
            <a:tailEnd/>
          </a:ln>
          <a:effectLst/>
        </p:spPr>
        <p:txBody>
          <a:bodyPr lIns="0" tIns="0" rIns="0" bIns="0"/>
          <a:lstStyle/>
          <a:p>
            <a:pPr algn="r" defTabSz="129779">
              <a:lnSpc>
                <a:spcPct val="90000"/>
              </a:lnSpc>
              <a:tabLst>
                <a:tab pos="172641" algn="l"/>
              </a:tabLst>
              <a:defRPr/>
            </a:pPr>
            <a:fld id="{040BB257-551A-4736-B50F-DCF1BA034C06}" type="slidenum">
              <a:rPr lang="en-US" sz="750" smtClean="0">
                <a:solidFill>
                  <a:schemeClr val="bg1">
                    <a:lumMod val="75000"/>
                  </a:schemeClr>
                </a:solidFill>
                <a:latin typeface="Arial" pitchFamily="34" charset="0"/>
                <a:cs typeface="Arial" pitchFamily="34" charset="0"/>
              </a:rPr>
              <a:pPr algn="r" defTabSz="129779">
                <a:lnSpc>
                  <a:spcPct val="90000"/>
                </a:lnSpc>
                <a:tabLst>
                  <a:tab pos="172641" algn="l"/>
                </a:tabLst>
                <a:defRPr/>
              </a:pPr>
              <a:t>‹#›</a:t>
            </a:fld>
            <a:endParaRPr lang="en-US" sz="75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74994" y="6477000"/>
            <a:ext cx="2895600" cy="182562"/>
          </a:xfrm>
          <a:prstGeom prst="rect">
            <a:avLst/>
          </a:prstGeom>
          <a:ln/>
        </p:spPr>
        <p:txBody>
          <a:bodyPr anchor="ctr"/>
          <a:lstStyle/>
          <a:p>
            <a:pPr algn="l"/>
            <a:endParaRPr lang="en-US" sz="750">
              <a:solidFill>
                <a:srgbClr val="BFBFBF"/>
              </a:solidFill>
              <a:latin typeface="Arial" pitchFamily="34" charset="0"/>
              <a:cs typeface="Arial" pitchFamily="34" charset="0"/>
            </a:endParaRP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773459" y="6468741"/>
            <a:ext cx="1319496"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20684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Lst>
  <p:hf hdr="0" ftr="0" dt="0"/>
  <p:txStyles>
    <p:titleStyle>
      <a:lvl1pPr algn="l" rtl="0" eaLnBrk="1" fontAlgn="base" hangingPunct="1">
        <a:lnSpc>
          <a:spcPct val="85000"/>
        </a:lnSpc>
        <a:spcBef>
          <a:spcPct val="0"/>
        </a:spcBef>
        <a:spcAft>
          <a:spcPct val="0"/>
        </a:spcAft>
        <a:defRPr sz="225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172641" indent="-172641"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06" indent="-2095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00" indent="-172641"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441" indent="-129779"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mn-lt"/>
          <a:ea typeface="+mn-ea"/>
          <a:cs typeface="+mn-cs"/>
        </a:defRPr>
      </a:lvl4pPr>
      <a:lvl5pPr marL="1112044" indent="-166688" algn="l" rtl="0" eaLnBrk="1" fontAlgn="base" hangingPunct="1">
        <a:lnSpc>
          <a:spcPct val="90000"/>
        </a:lnSpc>
        <a:spcBef>
          <a:spcPts val="450"/>
        </a:spcBef>
        <a:spcAft>
          <a:spcPct val="0"/>
        </a:spcAft>
        <a:buClr>
          <a:schemeClr val="tx2"/>
        </a:buClr>
        <a:buFont typeface="Arial"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4995" y="289937"/>
            <a:ext cx="8533574" cy="3866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260672" y="1508762"/>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ChangeArrowheads="1"/>
          </p:cNvSpPr>
          <p:nvPr/>
        </p:nvSpPr>
        <p:spPr bwMode="auto">
          <a:xfrm flipH="1">
            <a:off x="4436631" y="6583362"/>
            <a:ext cx="210301" cy="152400"/>
          </a:xfrm>
          <a:prstGeom prst="rect">
            <a:avLst/>
          </a:prstGeom>
          <a:noFill/>
          <a:ln w="9525">
            <a:noFill/>
            <a:miter lim="800000"/>
            <a:headEnd/>
            <a:tailEnd/>
          </a:ln>
          <a:effectLst/>
        </p:spPr>
        <p:txBody>
          <a:bodyPr lIns="0" tIns="0" rIns="0" bIns="0"/>
          <a:lstStyle/>
          <a:p>
            <a:pPr algn="r" defTabSz="129779">
              <a:lnSpc>
                <a:spcPct val="90000"/>
              </a:lnSpc>
              <a:tabLst>
                <a:tab pos="172641" algn="l"/>
              </a:tabLst>
              <a:defRPr/>
            </a:pPr>
            <a:fld id="{040BB257-551A-4736-B50F-DCF1BA034C06}" type="slidenum">
              <a:rPr lang="en-US" sz="750" smtClean="0">
                <a:solidFill>
                  <a:schemeClr val="bg1">
                    <a:lumMod val="75000"/>
                  </a:schemeClr>
                </a:solidFill>
                <a:latin typeface="Arial" pitchFamily="34" charset="0"/>
                <a:cs typeface="Arial" pitchFamily="34" charset="0"/>
              </a:rPr>
              <a:pPr algn="r" defTabSz="129779">
                <a:lnSpc>
                  <a:spcPct val="90000"/>
                </a:lnSpc>
                <a:tabLst>
                  <a:tab pos="172641" algn="l"/>
                </a:tabLst>
                <a:defRPr/>
              </a:pPr>
              <a:t>‹#›</a:t>
            </a:fld>
            <a:endParaRPr lang="en-US" sz="75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74994" y="6477000"/>
            <a:ext cx="2895600" cy="182562"/>
          </a:xfrm>
          <a:prstGeom prst="rect">
            <a:avLst/>
          </a:prstGeom>
          <a:ln/>
        </p:spPr>
        <p:txBody>
          <a:bodyPr anchor="ctr"/>
          <a:lstStyle/>
          <a:p>
            <a:pPr algn="l"/>
            <a:endParaRPr lang="en-US" sz="75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282233" y="6510173"/>
            <a:ext cx="2895600" cy="182562"/>
          </a:xfrm>
          <a:prstGeom prst="rect">
            <a:avLst/>
          </a:prstGeom>
          <a:ln/>
        </p:spPr>
        <p:txBody>
          <a:bodyPr anchor="ctr"/>
          <a:lstStyle/>
          <a:p>
            <a:pPr algn="l"/>
            <a:r>
              <a:rPr lang="en-US" sz="750">
                <a:solidFill>
                  <a:srgbClr val="BFBFBF"/>
                </a:solidFill>
                <a:latin typeface="Arial" pitchFamily="34" charset="0"/>
                <a:cs typeface="Arial" pitchFamily="34" charset="0"/>
              </a:rPr>
              <a:t>CEBAF Ops Review, June 25-27, 2024</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773459" y="6468741"/>
            <a:ext cx="1319496"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55963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Lst>
  <p:hf hdr="0" dt="0"/>
  <p:txStyles>
    <p:titleStyle>
      <a:lvl1pPr algn="l" rtl="0" eaLnBrk="1" fontAlgn="base" hangingPunct="1">
        <a:lnSpc>
          <a:spcPct val="85000"/>
        </a:lnSpc>
        <a:spcBef>
          <a:spcPct val="0"/>
        </a:spcBef>
        <a:spcAft>
          <a:spcPct val="0"/>
        </a:spcAft>
        <a:defRPr sz="225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172641" indent="-172641"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06" indent="-2095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00" indent="-172641"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441" indent="-129779"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mn-lt"/>
          <a:ea typeface="+mn-ea"/>
          <a:cs typeface="+mn-cs"/>
        </a:defRPr>
      </a:lvl4pPr>
      <a:lvl5pPr marL="1112044" indent="-166688" algn="l" rtl="0" eaLnBrk="1" fontAlgn="base" hangingPunct="1">
        <a:lnSpc>
          <a:spcPct val="90000"/>
        </a:lnSpc>
        <a:spcBef>
          <a:spcPts val="450"/>
        </a:spcBef>
        <a:spcAft>
          <a:spcPct val="0"/>
        </a:spcAft>
        <a:buClr>
          <a:schemeClr val="tx2"/>
        </a:buClr>
        <a:buFont typeface="Arial"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google.com/imgres?q=lots%20of%20writing%20work&amp;imgurl=https%3A%2F%2Fmedia.licdn.com%2Fdms%2Fimage%2FD4E12AQGsj0lRfiq6og%2Farticle-cover_image-shrink_720_1280%2F0%2F1699937356703%3Fe%3D2147483647%26v%3Dbeta%26t%3D8bDhzKDilXwVEXubboqSc-4EpoRa4_mTuFvrYqMASXo&amp;imgrefurl=https%3A%2F%2Fwww.linkedin.com%2Fpulse%2Fexperienced-writers-know-good-writing-starts-lot-mediocre-phil-rosen-cdipe%3Ftrk%3Dportfolio_article-card_title&amp;docid=Qm1dhY3hzJBfmM&amp;tbnid=dKBEYIaCOOuPqM&amp;vet=12ahUKEwiO4uqiyZaHAxV7LVkFHTbqDQYQM3oECFgQAA..i&amp;w=1280&amp;h=717&amp;hcb=2&amp;ved=2ahUKEwiO4uqiyZaHAxV7LVkFHTbqDQYQM3oECFgQAA"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imgres?imgurl=https%3A%2F%2Fi1.wp.com%2Fai2future.com%2Fwp-content%2Fuploads%2F2019%2F07%2FKresimir-Kumericki.jpeg%3Ffit%3D320%252C303%26ssl%3D1&amp;tbnid=Fr9B3yff1YekOM&amp;vet=12ahUKEwjilP2sqpeBAxU7F1kFHa2bDh4QMygAegQIARBI..i&amp;imgrefurl=https%3A%2F%2Fai2future.com%2Fspeakers%2Fkresimir-kumericki%2F&amp;docid=5ZT93BiBHogfQM&amp;w=320&amp;h=303&amp;q=Kre%C5%A1imir%20Kumeri%C4%8Dki&amp;client=firefox-b-1-d&amp;ved=2ahUKEwjilP2sqpeBAxU7F1kFHa2bDh4QMygAegQIARBI" TargetMode="External"/><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imgres?q=thank%20you%20for%20bearing%20with%20us&amp;imgurl=https%3A%2F%2Flookaside.fbsbx.com%2Flookaside%2Fcrawler%2Fmedia%2F%3Fmedia_id%3D1960953077302426&amp;imgrefurl=https%3A%2F%2Fwww.facebook.com%2FEiremed%2Fposts%2Four-new-websites-are-now-up-and-running-to-celebrate-we-are-offering-free-shippi%2F1960956870635380%2F&amp;docid=-bh8f4WmVTRUVM&amp;tbnid=6nJ8DAIAL5S66M&amp;vet=12ahUKEwizvueHypaHAxU-FVkFHZYnCTkQM3oFCIUBEAA..i&amp;w=640&amp;h=359&amp;hcb=2&amp;ved=2ahUKEwizvueHypaHAxU-FVkFHZYnCTkQM3oFCIUBEAA" TargetMode="External"/><Relationship Id="rId2" Type="http://schemas.openxmlformats.org/officeDocument/2006/relationships/hyperlink" Target="https://www.google.com/imgres?q=bear%20with%20us&amp;imgurl=https%3A%2F%2Fcdn.getmidnight.com%2F45d07b00b0188a892509950ff919e14e%2F2023%2F03%2FPlease-bare-with-me-or-bear-with-me.png&amp;imgrefurl=https%3A%2F%2Flanguagetool.org%2Finsights%2Fpost%2Fspelling-bear-vs-bare-with-me%2F&amp;docid=YbSlaDsWLEDSiM&amp;tbnid=Crflv1CkYiDcjM&amp;vet=12ahUKEwjlgfvgyZaHAxXOFVkFHaK_CwUQM3oECC4QAA..i&amp;w=1120&amp;h=1120&amp;hcb=2&amp;ved=2ahUKEwjlgfvgyZaHAxXOFVkFHaK_CwUQM3oECC4QAA"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hyperlink" Target="https://misportal.jlab.org/ul/ul_office/ExperimentDB/rptApprovedExperimentsByHallAndTopicDays.cfm" TargetMode="Externa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hyperlink" Target="https://misportal.jlab.org/ul/ul_office/ExperimentDB/rptApprovedExperimentsByHallAndTopic.cfm" TargetMode="Externa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23.emf"/><Relationship Id="rId4" Type="http://schemas.openxmlformats.org/officeDocument/2006/relationships/package" Target="../embeddings/Microsoft_Excel_Worksheet.xlsx"/></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60D373-8DB4-4935-B93A-E3A727B7A783}"/>
              </a:ext>
            </a:extLst>
          </p:cNvPr>
          <p:cNvPicPr>
            <a:picLocks noChangeAspect="1"/>
          </p:cNvPicPr>
          <p:nvPr/>
        </p:nvPicPr>
        <p:blipFill>
          <a:blip r:embed="rId2"/>
          <a:stretch>
            <a:fillRect/>
          </a:stretch>
        </p:blipFill>
        <p:spPr>
          <a:xfrm>
            <a:off x="0" y="1287539"/>
            <a:ext cx="9144000" cy="4886798"/>
          </a:xfrm>
          <a:prstGeom prst="rect">
            <a:avLst/>
          </a:prstGeom>
        </p:spPr>
      </p:pic>
      <p:sp>
        <p:nvSpPr>
          <p:cNvPr id="8" name="Title 7"/>
          <p:cNvSpPr txBox="1">
            <a:spLocks noGrp="1"/>
          </p:cNvSpPr>
          <p:nvPr>
            <p:ph type="ctrTitle"/>
          </p:nvPr>
        </p:nvSpPr>
        <p:spPr>
          <a:xfrm>
            <a:off x="304393" y="505595"/>
            <a:ext cx="7937298" cy="480131"/>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r>
              <a:rPr lang="en-US" sz="2800" dirty="0">
                <a:latin typeface="Arial" pitchFamily="34" charset="0"/>
                <a:cs typeface="Arial" pitchFamily="34" charset="0"/>
              </a:rPr>
              <a:t>PAC51 Charge and Agenda</a:t>
            </a:r>
            <a:endParaRPr lang="en-US" sz="2800" b="1" dirty="0">
              <a:latin typeface="Arial" pitchFamily="34" charset="0"/>
              <a:cs typeface="Arial" pitchFamily="34" charset="0"/>
            </a:endParaRPr>
          </a:p>
        </p:txBody>
      </p:sp>
      <p:sp>
        <p:nvSpPr>
          <p:cNvPr id="10" name="Text Placeholder 5"/>
          <p:cNvSpPr>
            <a:spLocks noGrp="1"/>
          </p:cNvSpPr>
          <p:nvPr>
            <p:ph type="body" sz="quarter" idx="14"/>
          </p:nvPr>
        </p:nvSpPr>
        <p:spPr>
          <a:xfrm>
            <a:off x="93785" y="1371600"/>
            <a:ext cx="2168769" cy="1051775"/>
          </a:xfrm>
          <a:solidFill>
            <a:schemeClr val="bg2"/>
          </a:solidFill>
        </p:spPr>
        <p:txBody>
          <a:bodyPr>
            <a:normAutofit fontScale="62500" lnSpcReduction="20000"/>
          </a:bodyPr>
          <a:lstStyle/>
          <a:p>
            <a:endParaRPr lang="en-US" sz="100" b="1" dirty="0">
              <a:solidFill>
                <a:schemeClr val="tx1"/>
              </a:solidFill>
            </a:endParaRPr>
          </a:p>
          <a:p>
            <a:pPr>
              <a:lnSpc>
                <a:spcPct val="120000"/>
              </a:lnSpc>
            </a:pPr>
            <a:r>
              <a:rPr lang="en-US" sz="3300" dirty="0">
                <a:solidFill>
                  <a:schemeClr val="tx1"/>
                </a:solidFill>
              </a:rPr>
              <a:t>Cynthia Keppel</a:t>
            </a:r>
          </a:p>
          <a:p>
            <a:pPr lvl="0">
              <a:lnSpc>
                <a:spcPct val="120000"/>
              </a:lnSpc>
              <a:spcBef>
                <a:spcPts val="0"/>
              </a:spcBef>
            </a:pPr>
            <a:r>
              <a:rPr lang="en-US" sz="2500" dirty="0">
                <a:solidFill>
                  <a:srgbClr val="5E5E5E"/>
                </a:solidFill>
                <a:latin typeface="Arial" charset="0"/>
                <a:cs typeface="+mn-cs"/>
              </a:rPr>
              <a:t>PAC52</a:t>
            </a:r>
          </a:p>
          <a:p>
            <a:pPr lvl="0">
              <a:lnSpc>
                <a:spcPct val="120000"/>
              </a:lnSpc>
              <a:spcBef>
                <a:spcPts val="0"/>
              </a:spcBef>
            </a:pPr>
            <a:r>
              <a:rPr lang="en-US" sz="2500" dirty="0">
                <a:solidFill>
                  <a:srgbClr val="5E5E5E"/>
                </a:solidFill>
                <a:latin typeface="Arial" charset="0"/>
                <a:cs typeface="+mn-cs"/>
              </a:rPr>
              <a:t>July 8, 2024</a:t>
            </a:r>
          </a:p>
          <a:p>
            <a:endParaRPr lang="en-US" sz="2400" b="1" dirty="0">
              <a:solidFill>
                <a:schemeClr val="tx1"/>
              </a:solidFill>
            </a:endParaRPr>
          </a:p>
        </p:txBody>
      </p:sp>
    </p:spTree>
    <p:extLst>
      <p:ext uri="{BB962C8B-B14F-4D97-AF65-F5344CB8AC3E}">
        <p14:creationId xmlns:p14="http://schemas.microsoft.com/office/powerpoint/2010/main" val="143061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Conditional Approval</a:t>
            </a:r>
          </a:p>
        </p:txBody>
      </p:sp>
      <p:sp>
        <p:nvSpPr>
          <p:cNvPr id="2" name="Content Placeholder 1"/>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a:prstGeom prst="rect">
            <a:avLst/>
          </a:prstGeom>
        </p:spPr>
        <p:txBody>
          <a:bodyPr/>
          <a:lstStyle/>
          <a:p>
            <a:fld id="{E3020C3D-3A9E-4365-A324-D17EE06C8554}" type="slidenum">
              <a:rPr lang="en-US" smtClean="0"/>
              <a:pPr/>
              <a:t>10</a:t>
            </a:fld>
            <a:endParaRPr lang="en-US" dirty="0"/>
          </a:p>
        </p:txBody>
      </p:sp>
      <p:sp>
        <p:nvSpPr>
          <p:cNvPr id="5" name="TextBox 4"/>
          <p:cNvSpPr txBox="1"/>
          <p:nvPr/>
        </p:nvSpPr>
        <p:spPr>
          <a:xfrm>
            <a:off x="1246765" y="1473645"/>
            <a:ext cx="7416589" cy="2677656"/>
          </a:xfrm>
          <a:prstGeom prst="rect">
            <a:avLst/>
          </a:prstGeom>
          <a:noFill/>
        </p:spPr>
        <p:txBody>
          <a:bodyPr wrap="square" rtlCol="0">
            <a:spAutoFit/>
          </a:bodyPr>
          <a:lstStyle/>
          <a:p>
            <a:r>
              <a:rPr lang="en-US" sz="2400" dirty="0">
                <a:solidFill>
                  <a:srgbClr val="002060"/>
                </a:solidFill>
                <a:latin typeface="Arial" pitchFamily="34" charset="0"/>
                <a:cs typeface="Arial" pitchFamily="34" charset="0"/>
              </a:rPr>
              <a:t>Two types:</a:t>
            </a:r>
          </a:p>
          <a:p>
            <a:endParaRPr lang="en-US" sz="2400" dirty="0">
              <a:solidFill>
                <a:srgbClr val="002060"/>
              </a:solidFill>
              <a:latin typeface="Arial" pitchFamily="34" charset="0"/>
              <a:cs typeface="Arial" pitchFamily="34" charset="0"/>
            </a:endParaRPr>
          </a:p>
          <a:p>
            <a:pPr>
              <a:tabLst>
                <a:tab pos="804863" algn="l"/>
              </a:tabLst>
            </a:pPr>
            <a:r>
              <a:rPr lang="en-US" sz="2400" dirty="0">
                <a:solidFill>
                  <a:srgbClr val="FF0000"/>
                </a:solidFill>
                <a:latin typeface="Arial" pitchFamily="34" charset="0"/>
                <a:cs typeface="Arial" pitchFamily="34" charset="0"/>
              </a:rPr>
              <a:t>C1 </a:t>
            </a:r>
            <a:r>
              <a:rPr lang="en-US" sz="2400" dirty="0">
                <a:solidFill>
                  <a:srgbClr val="002060"/>
                </a:solidFill>
                <a:latin typeface="Arial" pitchFamily="34" charset="0"/>
                <a:cs typeface="Arial" pitchFamily="34" charset="0"/>
              </a:rPr>
              <a:t>– 	Approval (with grade and time allocation) pending technical review, no need to return to PAC</a:t>
            </a:r>
          </a:p>
          <a:p>
            <a:pPr>
              <a:tabLst>
                <a:tab pos="804863" algn="l"/>
              </a:tabLst>
            </a:pPr>
            <a:endParaRPr lang="en-US" sz="2400" dirty="0">
              <a:solidFill>
                <a:srgbClr val="002060"/>
              </a:solidFill>
              <a:latin typeface="Arial" pitchFamily="34" charset="0"/>
              <a:cs typeface="Arial" pitchFamily="34" charset="0"/>
            </a:endParaRPr>
          </a:p>
          <a:p>
            <a:pPr>
              <a:tabLst>
                <a:tab pos="804863" algn="l"/>
              </a:tabLst>
            </a:pPr>
            <a:r>
              <a:rPr lang="en-US" sz="2400" dirty="0">
                <a:solidFill>
                  <a:srgbClr val="FF0000"/>
                </a:solidFill>
                <a:latin typeface="Arial" pitchFamily="34" charset="0"/>
                <a:cs typeface="Arial" pitchFamily="34" charset="0"/>
              </a:rPr>
              <a:t>C2 </a:t>
            </a:r>
            <a:r>
              <a:rPr lang="en-US" sz="2400" dirty="0">
                <a:solidFill>
                  <a:srgbClr val="002060"/>
                </a:solidFill>
                <a:latin typeface="Arial" pitchFamily="34" charset="0"/>
                <a:cs typeface="Arial" pitchFamily="34" charset="0"/>
              </a:rPr>
              <a:t>– 	Approval pending further review by future PAC</a:t>
            </a:r>
          </a:p>
          <a:p>
            <a:endParaRPr lang="en-US" sz="24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765568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Jeopardy</a:t>
            </a:r>
          </a:p>
        </p:txBody>
      </p:sp>
      <p:sp>
        <p:nvSpPr>
          <p:cNvPr id="3" name="Content Placeholder 2"/>
          <p:cNvSpPr>
            <a:spLocks noGrp="1"/>
          </p:cNvSpPr>
          <p:nvPr>
            <p:ph idx="4294967295"/>
          </p:nvPr>
        </p:nvSpPr>
        <p:spPr>
          <a:xfrm>
            <a:off x="308919" y="1067900"/>
            <a:ext cx="8464378" cy="5086715"/>
          </a:xfrm>
        </p:spPr>
        <p:txBody>
          <a:bodyPr>
            <a:normAutofit fontScale="85000" lnSpcReduction="20000"/>
          </a:bodyPr>
          <a:lstStyle/>
          <a:p>
            <a:pPr marL="0" indent="0">
              <a:buNone/>
            </a:pPr>
            <a:r>
              <a:rPr lang="en-US" b="1" dirty="0"/>
              <a:t>Policy</a:t>
            </a:r>
            <a:endParaRPr lang="en-US" dirty="0"/>
          </a:p>
          <a:p>
            <a:pPr marL="0" indent="0">
              <a:buNone/>
            </a:pPr>
            <a:r>
              <a:rPr lang="en-US" dirty="0"/>
              <a:t>Finalized after discussion with UGBOD in September 2016</a:t>
            </a:r>
          </a:p>
          <a:p>
            <a:pPr marL="0" indent="0">
              <a:buNone/>
            </a:pPr>
            <a:endParaRPr lang="en-US" dirty="0"/>
          </a:p>
          <a:p>
            <a:pPr marL="0" indent="0">
              <a:buNone/>
            </a:pPr>
            <a:r>
              <a:rPr lang="en-US" b="1" dirty="0"/>
              <a:t>Rationale</a:t>
            </a:r>
          </a:p>
          <a:p>
            <a:r>
              <a:rPr lang="en-US" dirty="0"/>
              <a:t>Use normal yearly PAC in ~4 year cycle to address all presently approved proposals that have not been scheduled. Estimate ~5-10 proposals per meeting</a:t>
            </a:r>
          </a:p>
          <a:p>
            <a:r>
              <a:rPr lang="en-US" dirty="0"/>
              <a:t> Started in 2019, now steady state - proposals that have been approved for 4 years or more but are not scheduled will be considered in Jeopardy. </a:t>
            </a:r>
          </a:p>
          <a:p>
            <a:pPr lvl="1">
              <a:buFontTx/>
              <a:buChar char="-"/>
            </a:pPr>
            <a:r>
              <a:rPr lang="en-US" sz="2600" i="1" dirty="0">
                <a:solidFill>
                  <a:srgbClr val="0070C0"/>
                </a:solidFill>
              </a:rPr>
              <a:t>Changed to “not completed” instead of “not scheduled”</a:t>
            </a:r>
          </a:p>
          <a:p>
            <a:pPr lvl="1">
              <a:buFontTx/>
              <a:buChar char="-"/>
            </a:pPr>
            <a:r>
              <a:rPr lang="en-US" sz="2600" i="1" dirty="0">
                <a:solidFill>
                  <a:srgbClr val="0070C0"/>
                </a:solidFill>
              </a:rPr>
              <a:t>Does not speak to projected long term schedule</a:t>
            </a:r>
          </a:p>
          <a:p>
            <a:pPr lvl="1">
              <a:buFontTx/>
              <a:buChar char="-"/>
            </a:pPr>
            <a:r>
              <a:rPr lang="en-US" sz="2600" i="1" dirty="0">
                <a:solidFill>
                  <a:schemeClr val="accent1"/>
                </a:solidFill>
              </a:rPr>
              <a:t>New beam time or significant resource requests must be submitted as full proposals</a:t>
            </a:r>
          </a:p>
          <a:p>
            <a:pPr lvl="1">
              <a:buFontTx/>
              <a:buChar char="-"/>
            </a:pPr>
            <a:r>
              <a:rPr lang="en-US" sz="2600" i="1" dirty="0">
                <a:solidFill>
                  <a:schemeClr val="accent1"/>
                </a:solidFill>
              </a:rPr>
              <a:t>Major changes to configurations should come back as new proposals</a:t>
            </a: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9713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5187B-53C0-444D-AB2B-C1D9D074F747}"/>
              </a:ext>
            </a:extLst>
          </p:cNvPr>
          <p:cNvSpPr>
            <a:spLocks noGrp="1"/>
          </p:cNvSpPr>
          <p:nvPr>
            <p:ph type="title"/>
          </p:nvPr>
        </p:nvSpPr>
        <p:spPr/>
        <p:txBody>
          <a:bodyPr/>
          <a:lstStyle/>
          <a:p>
            <a:r>
              <a:rPr lang="en-US" dirty="0"/>
              <a:t>Jeopardy issues</a:t>
            </a:r>
          </a:p>
        </p:txBody>
      </p:sp>
      <p:sp>
        <p:nvSpPr>
          <p:cNvPr id="3" name="Slide Number Placeholder 2">
            <a:extLst>
              <a:ext uri="{FF2B5EF4-FFF2-40B4-BE49-F238E27FC236}">
                <a16:creationId xmlns:a16="http://schemas.microsoft.com/office/drawing/2014/main" id="{4E2CFD8A-8701-458D-B4A7-CCB0CE80ABD0}"/>
              </a:ext>
            </a:extLst>
          </p:cNvPr>
          <p:cNvSpPr>
            <a:spLocks noGrp="1"/>
          </p:cNvSpPr>
          <p:nvPr>
            <p:ph type="sldNum" sz="quarter" idx="12"/>
          </p:nvPr>
        </p:nvSpPr>
        <p:spPr/>
        <p:txBody>
          <a:bodyPr/>
          <a:lstStyle/>
          <a:p>
            <a:fld id="{07E1C93C-5050-FC42-8F10-D22D4F119D13}" type="slidenum">
              <a:rPr lang="en-US" smtClean="0">
                <a:solidFill>
                  <a:srgbClr val="000000"/>
                </a:solidFill>
              </a:rPr>
              <a:pPr/>
              <a:t>12</a:t>
            </a:fld>
            <a:endParaRPr lang="en-US" dirty="0">
              <a:solidFill>
                <a:srgbClr val="000000"/>
              </a:solidFill>
            </a:endParaRPr>
          </a:p>
        </p:txBody>
      </p:sp>
      <p:sp>
        <p:nvSpPr>
          <p:cNvPr id="4" name="TextBox 3">
            <a:extLst>
              <a:ext uri="{FF2B5EF4-FFF2-40B4-BE49-F238E27FC236}">
                <a16:creationId xmlns:a16="http://schemas.microsoft.com/office/drawing/2014/main" id="{62045BBB-D78C-485F-BAF3-BFFBEABD3869}"/>
              </a:ext>
            </a:extLst>
          </p:cNvPr>
          <p:cNvSpPr txBox="1"/>
          <p:nvPr/>
        </p:nvSpPr>
        <p:spPr>
          <a:xfrm>
            <a:off x="182183" y="844062"/>
            <a:ext cx="8717850" cy="6124754"/>
          </a:xfrm>
          <a:prstGeom prst="rect">
            <a:avLst/>
          </a:prstGeom>
          <a:noFill/>
        </p:spPr>
        <p:txBody>
          <a:bodyPr wrap="square" rtlCol="0">
            <a:spAutoFit/>
          </a:bodyPr>
          <a:lstStyle/>
          <a:p>
            <a:pPr marL="457200" indent="-457200">
              <a:buAutoNum type="arabicParenR"/>
            </a:pPr>
            <a:r>
              <a:rPr lang="en-US" sz="2400" dirty="0"/>
              <a:t>Is there any new information that would affect the scientific importance or impact of the Experiment since it was originally proposed? </a:t>
            </a:r>
          </a:p>
          <a:p>
            <a:pPr marL="457200" indent="-457200">
              <a:buAutoNum type="arabicParenR"/>
            </a:pPr>
            <a:endParaRPr lang="en-US" dirty="0"/>
          </a:p>
          <a:p>
            <a:r>
              <a:rPr lang="en-US" sz="2400" dirty="0"/>
              <a:t>2) If the Experiment has already received a portion of its allocated beam time and/or is on the presently published </a:t>
            </a:r>
            <a:r>
              <a:rPr lang="en-US" sz="2400" dirty="0">
                <a:solidFill>
                  <a:schemeClr val="accent1"/>
                </a:solidFill>
              </a:rPr>
              <a:t>near term </a:t>
            </a:r>
            <a:r>
              <a:rPr lang="en-US" sz="2400" dirty="0"/>
              <a:t>NPES schedule, the spokespersons should provide an analysis of the existing data set, the projected result for any additional time on the published schedule, and the projected result for the complete data set including all remaining unscheduled time. The goal is to show the physics impact of the respective data sets. </a:t>
            </a:r>
          </a:p>
          <a:p>
            <a:endParaRPr lang="en-US" dirty="0"/>
          </a:p>
          <a:p>
            <a:r>
              <a:rPr lang="en-US" sz="2400" dirty="0"/>
              <a:t>3) What is the status of the collaboration in terms of institutes, committed staff, and prospective students?</a:t>
            </a:r>
          </a:p>
          <a:p>
            <a:endParaRPr lang="en-US" dirty="0"/>
          </a:p>
          <a:p>
            <a:r>
              <a:rPr lang="en-US" sz="2400" dirty="0"/>
              <a:t>4) Should the remaining beam time allocation and experiment grade be reconsidered? </a:t>
            </a:r>
          </a:p>
        </p:txBody>
      </p:sp>
    </p:spTree>
    <p:extLst>
      <p:ext uri="{BB962C8B-B14F-4D97-AF65-F5344CB8AC3E}">
        <p14:creationId xmlns:p14="http://schemas.microsoft.com/office/powerpoint/2010/main" val="4121921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Proposals with Parallel/GROUP Running</a:t>
            </a:r>
          </a:p>
        </p:txBody>
      </p:sp>
      <p:sp>
        <p:nvSpPr>
          <p:cNvPr id="3" name="Content Placeholder 2"/>
          <p:cNvSpPr>
            <a:spLocks noGrp="1"/>
          </p:cNvSpPr>
          <p:nvPr>
            <p:ph idx="1"/>
          </p:nvPr>
        </p:nvSpPr>
        <p:spPr/>
        <p:txBody>
          <a:bodyPr>
            <a:normAutofit fontScale="92500"/>
          </a:bodyPr>
          <a:lstStyle/>
          <a:p>
            <a:pPr marL="463550" indent="-463550"/>
            <a:r>
              <a:rPr lang="en-US" sz="2800" dirty="0"/>
              <a:t>Parallel running procedure (in equal time, </a:t>
            </a:r>
            <a:r>
              <a:rPr lang="en-US" sz="2800" dirty="0">
                <a:solidFill>
                  <a:srgbClr val="0070C0"/>
                </a:solidFill>
              </a:rPr>
              <a:t>conditions</a:t>
            </a:r>
            <a:r>
              <a:rPr lang="en-US" sz="2800" dirty="0"/>
              <a:t>)</a:t>
            </a:r>
          </a:p>
          <a:p>
            <a:pPr marL="1146175" lvl="1" indent="-627063"/>
            <a:r>
              <a:rPr lang="en-US" sz="2800" dirty="0"/>
              <a:t>Intent is to encourage new proposals of “run groups”</a:t>
            </a:r>
          </a:p>
          <a:p>
            <a:pPr marL="1146175" indent="-627063">
              <a:buNone/>
            </a:pPr>
            <a:r>
              <a:rPr lang="en-US" sz="2800" dirty="0">
                <a:solidFill>
                  <a:srgbClr val="002060"/>
                </a:solidFill>
              </a:rPr>
              <a:t>–	Only a brief s</a:t>
            </a:r>
            <a:r>
              <a:rPr lang="en-US" sz="2800" dirty="0"/>
              <a:t>ummary needed for additions to existing run group </a:t>
            </a:r>
          </a:p>
          <a:p>
            <a:pPr marL="1146175" indent="-627063">
              <a:buNone/>
            </a:pPr>
            <a:r>
              <a:rPr lang="en-US" sz="2800" dirty="0">
                <a:latin typeface="Arial" panose="020B0604020202020204" pitchFamily="34" charset="0"/>
              </a:rPr>
              <a:t>	- </a:t>
            </a:r>
            <a:r>
              <a:rPr lang="en-US" sz="2400" i="1" dirty="0">
                <a:latin typeface="Arial" panose="020B0604020202020204" pitchFamily="34" charset="0"/>
              </a:rPr>
              <a:t>These run in parallel with previously approved or conditionally approved proposals, so they are considered already approved (or conditional) and are presented by approved collaboration or Hall leadership</a:t>
            </a:r>
          </a:p>
          <a:p>
            <a:pPr marL="1146175" indent="-627063">
              <a:buNone/>
            </a:pPr>
            <a:r>
              <a:rPr lang="en-US" sz="2400" i="1" dirty="0">
                <a:latin typeface="Arial" panose="020B0604020202020204" pitchFamily="34" charset="0"/>
              </a:rPr>
              <a:t>	– The PAC will provide a written comment for each of these in the report.</a:t>
            </a:r>
          </a:p>
          <a:p>
            <a:pPr marL="1146175" indent="-627063">
              <a:buNone/>
            </a:pPr>
            <a:r>
              <a:rPr lang="en-US" sz="2400" i="1" dirty="0">
                <a:latin typeface="Arial" panose="020B0604020202020204" pitchFamily="34" charset="0"/>
              </a:rPr>
              <a:t>	- </a:t>
            </a:r>
            <a:r>
              <a:rPr lang="en-US" sz="2400" i="1" dirty="0">
                <a:solidFill>
                  <a:srgbClr val="0070C0"/>
                </a:solidFill>
                <a:latin typeface="Arial" panose="020B0604020202020204" pitchFamily="34" charset="0"/>
              </a:rPr>
              <a:t>Summary is different from collaboration endorsement – should speak only to impact on approved experiment/group, science remains with PAC</a:t>
            </a:r>
          </a:p>
          <a:p>
            <a:pPr marL="1146175" indent="-627063">
              <a:buNone/>
            </a:pPr>
            <a:endParaRPr lang="en-US" sz="2800" dirty="0"/>
          </a:p>
          <a:p>
            <a:pPr marL="1146175" indent="-627063">
              <a:buNone/>
            </a:pPr>
            <a:endParaRPr lang="en-US" sz="2800" dirty="0"/>
          </a:p>
        </p:txBody>
      </p:sp>
      <p:sp>
        <p:nvSpPr>
          <p:cNvPr id="4" name="Slide Number Placeholder 3"/>
          <p:cNvSpPr>
            <a:spLocks noGrp="1"/>
          </p:cNvSpPr>
          <p:nvPr>
            <p:ph type="sldNum" sz="quarter" idx="12"/>
          </p:nvPr>
        </p:nvSpPr>
        <p:spPr>
          <a:prstGeom prst="rect">
            <a:avLst/>
          </a:prstGeom>
        </p:spPr>
        <p:txBody>
          <a:bodyPr/>
          <a:lstStyle/>
          <a:p>
            <a:fld id="{E3020C3D-3A9E-4365-A324-D17EE06C8554}" type="slidenum">
              <a:rPr lang="en-US" smtClean="0"/>
              <a:pPr/>
              <a:t>13</a:t>
            </a:fld>
            <a:endParaRPr lang="en-US"/>
          </a:p>
        </p:txBody>
      </p:sp>
    </p:spTree>
    <p:extLst>
      <p:ext uri="{BB962C8B-B14F-4D97-AF65-F5344CB8AC3E}">
        <p14:creationId xmlns:p14="http://schemas.microsoft.com/office/powerpoint/2010/main" val="1327810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Reminder about letters of intent</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rPr>
              <a:t>Letters of Intent will be given the same “rights” to their scientific ideas as are currently afforded to deferred experiments, i.e.:</a:t>
            </a:r>
          </a:p>
          <a:p>
            <a:pPr lvl="1"/>
            <a:r>
              <a:rPr lang="en-US" sz="2600" i="1" dirty="0">
                <a:latin typeface="Arial" panose="020B0604020202020204" pitchFamily="34" charset="0"/>
              </a:rPr>
              <a:t>LOI has established a claim to a physics measurement that lasts for the next two successive PAC meetings.</a:t>
            </a:r>
          </a:p>
          <a:p>
            <a:pPr marL="0" indent="0">
              <a:buNone/>
            </a:pPr>
            <a:endParaRPr lang="en-US" sz="2800" dirty="0"/>
          </a:p>
          <a:p>
            <a:pPr marL="0" indent="0">
              <a:buNone/>
            </a:pPr>
            <a:endParaRPr lang="en-US" sz="2800" dirty="0"/>
          </a:p>
        </p:txBody>
      </p:sp>
      <p:sp>
        <p:nvSpPr>
          <p:cNvPr id="4" name="Slide Number Placeholder 3"/>
          <p:cNvSpPr>
            <a:spLocks noGrp="1"/>
          </p:cNvSpPr>
          <p:nvPr>
            <p:ph type="sldNum" sz="quarter" idx="12"/>
          </p:nvPr>
        </p:nvSpPr>
        <p:spPr>
          <a:prstGeom prst="rect">
            <a:avLst/>
          </a:prstGeom>
        </p:spPr>
        <p:txBody>
          <a:bodyPr/>
          <a:lstStyle/>
          <a:p>
            <a:fld id="{E3020C3D-3A9E-4365-A324-D17EE06C8554}" type="slidenum">
              <a:rPr lang="en-US" smtClean="0"/>
              <a:pPr/>
              <a:t>14</a:t>
            </a:fld>
            <a:endParaRPr lang="en-US"/>
          </a:p>
        </p:txBody>
      </p:sp>
    </p:spTree>
    <p:extLst>
      <p:ext uri="{BB962C8B-B14F-4D97-AF65-F5344CB8AC3E}">
        <p14:creationId xmlns:p14="http://schemas.microsoft.com/office/powerpoint/2010/main" val="2552642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Policy on Equipment Availability</a:t>
            </a:r>
          </a:p>
        </p:txBody>
      </p:sp>
      <p:sp>
        <p:nvSpPr>
          <p:cNvPr id="3" name="Content Placeholder 2"/>
          <p:cNvSpPr>
            <a:spLocks noGrp="1"/>
          </p:cNvSpPr>
          <p:nvPr>
            <p:ph idx="1"/>
          </p:nvPr>
        </p:nvSpPr>
        <p:spPr/>
        <p:txBody>
          <a:bodyPr>
            <a:normAutofit/>
          </a:bodyPr>
          <a:lstStyle/>
          <a:p>
            <a:pPr marL="0" indent="0">
              <a:buNone/>
            </a:pPr>
            <a:r>
              <a:rPr lang="en-US" sz="2800" dirty="0"/>
              <a:t>Categories for resource availability:</a:t>
            </a:r>
          </a:p>
          <a:p>
            <a:pPr marL="682625" indent="-682625">
              <a:buNone/>
            </a:pPr>
            <a:r>
              <a:rPr lang="en-US" sz="2800" dirty="0">
                <a:solidFill>
                  <a:srgbClr val="002060"/>
                </a:solidFill>
              </a:rPr>
              <a:t>–</a:t>
            </a:r>
            <a:r>
              <a:rPr lang="en-US" sz="2800" dirty="0"/>
              <a:t> 	Stage I: resources need to be 	identified/obtained</a:t>
            </a:r>
          </a:p>
          <a:p>
            <a:pPr marL="682625" indent="-682625">
              <a:buNone/>
            </a:pPr>
            <a:r>
              <a:rPr lang="en-US" sz="2800" dirty="0">
                <a:solidFill>
                  <a:srgbClr val="002060"/>
                </a:solidFill>
              </a:rPr>
              <a:t> – 	</a:t>
            </a:r>
            <a:r>
              <a:rPr lang="en-US" sz="2800" dirty="0"/>
              <a:t>Stage II: resources are essentially available</a:t>
            </a:r>
          </a:p>
          <a:p>
            <a:pPr marL="682625" indent="-682625">
              <a:buNone/>
            </a:pPr>
            <a:endParaRPr lang="en-US" sz="2800" dirty="0"/>
          </a:p>
          <a:p>
            <a:pPr marL="0" indent="0">
              <a:buNone/>
            </a:pPr>
            <a:r>
              <a:rPr lang="en-US" sz="2800" dirty="0"/>
              <a:t>This will be considered a Laboratory issue </a:t>
            </a:r>
          </a:p>
          <a:p>
            <a:pPr marL="0" indent="0">
              <a:buNone/>
            </a:pPr>
            <a:r>
              <a:rPr lang="en-US" sz="2800" dirty="0"/>
              <a:t>(not for PAC) </a:t>
            </a:r>
            <a:r>
              <a:rPr lang="en-US" sz="2800" dirty="0">
                <a:solidFill>
                  <a:srgbClr val="0070C0"/>
                </a:solidFill>
              </a:rPr>
              <a:t>– addressed by Experimental Readiness Review process</a:t>
            </a:r>
          </a:p>
          <a:p>
            <a:pPr marL="0" indent="0">
              <a:buNone/>
            </a:pPr>
            <a:endParaRPr lang="en-US" sz="2800" dirty="0"/>
          </a:p>
          <a:p>
            <a:pPr marL="0" indent="0">
              <a:buNone/>
            </a:pPr>
            <a:endParaRPr lang="en-US" sz="2800" dirty="0"/>
          </a:p>
        </p:txBody>
      </p:sp>
      <p:sp>
        <p:nvSpPr>
          <p:cNvPr id="4" name="Slide Number Placeholder 3"/>
          <p:cNvSpPr>
            <a:spLocks noGrp="1"/>
          </p:cNvSpPr>
          <p:nvPr>
            <p:ph type="sldNum" sz="quarter" idx="12"/>
          </p:nvPr>
        </p:nvSpPr>
        <p:spPr>
          <a:prstGeom prst="rect">
            <a:avLst/>
          </a:prstGeom>
        </p:spPr>
        <p:txBody>
          <a:bodyPr/>
          <a:lstStyle/>
          <a:p>
            <a:fld id="{E3020C3D-3A9E-4365-A324-D17EE06C8554}" type="slidenum">
              <a:rPr lang="en-US" smtClean="0"/>
              <a:pPr/>
              <a:t>15</a:t>
            </a:fld>
            <a:endParaRPr lang="en-US"/>
          </a:p>
        </p:txBody>
      </p:sp>
    </p:spTree>
    <p:extLst>
      <p:ext uri="{BB962C8B-B14F-4D97-AF65-F5344CB8AC3E}">
        <p14:creationId xmlns:p14="http://schemas.microsoft.com/office/powerpoint/2010/main" val="2483541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 Report</a:t>
            </a:r>
          </a:p>
        </p:txBody>
      </p:sp>
      <p:sp>
        <p:nvSpPr>
          <p:cNvPr id="3" name="Content Placeholder 2"/>
          <p:cNvSpPr>
            <a:spLocks noGrp="1"/>
          </p:cNvSpPr>
          <p:nvPr>
            <p:ph idx="1"/>
          </p:nvPr>
        </p:nvSpPr>
        <p:spPr/>
        <p:txBody>
          <a:bodyPr>
            <a:normAutofit/>
          </a:bodyPr>
          <a:lstStyle/>
          <a:p>
            <a:pPr marL="0" indent="0">
              <a:buNone/>
            </a:pPr>
            <a:r>
              <a:rPr lang="en-US" sz="2800" dirty="0"/>
              <a:t>Draft report text must be complete before closeout on Friday. We will review all the draft text Friday afternoon before the closeout. </a:t>
            </a:r>
          </a:p>
          <a:p>
            <a:pPr marL="0" indent="0">
              <a:buNone/>
            </a:pPr>
            <a:endParaRPr lang="en-US" sz="2800" dirty="0"/>
          </a:p>
          <a:p>
            <a:pPr marL="0" indent="0">
              <a:buNone/>
            </a:pPr>
            <a:r>
              <a:rPr lang="en-US" sz="2800" dirty="0"/>
              <a:t>Pamela Cole will assemble the draft text into a report for a final round of edits by email during 2 weeks following the PAC meeting. </a:t>
            </a:r>
          </a:p>
        </p:txBody>
      </p:sp>
      <p:sp>
        <p:nvSpPr>
          <p:cNvPr id="4" name="Slide Number Placeholder 3">
            <a:extLst>
              <a:ext uri="{FF2B5EF4-FFF2-40B4-BE49-F238E27FC236}">
                <a16:creationId xmlns:a16="http://schemas.microsoft.com/office/drawing/2014/main" id="{FAB879F7-7104-8948-B382-5E8BF5DAFE9A}"/>
              </a:ext>
            </a:extLst>
          </p:cNvPr>
          <p:cNvSpPr>
            <a:spLocks noGrp="1"/>
          </p:cNvSpPr>
          <p:nvPr>
            <p:ph type="sldNum" sz="quarter" idx="12"/>
          </p:nvPr>
        </p:nvSpPr>
        <p:spPr/>
        <p:txBody>
          <a:bodyPr/>
          <a:lstStyle/>
          <a:p>
            <a:fld id="{07E1C93C-5050-FC42-8F10-D22D4F119D13}" type="slidenum">
              <a:rPr lang="en-US" smtClean="0">
                <a:solidFill>
                  <a:srgbClr val="000000"/>
                </a:solidFill>
              </a:rPr>
              <a:pPr/>
              <a:t>16</a:t>
            </a:fld>
            <a:endParaRPr lang="en-US" dirty="0">
              <a:solidFill>
                <a:srgbClr val="000000"/>
              </a:solidFill>
            </a:endParaRPr>
          </a:p>
        </p:txBody>
      </p:sp>
      <p:pic>
        <p:nvPicPr>
          <p:cNvPr id="4098" name="Picture 2" descr="Experienced writers know good writing ...">
            <a:hlinkClick r:id="rId2"/>
            <a:extLst>
              <a:ext uri="{FF2B5EF4-FFF2-40B4-BE49-F238E27FC236}">
                <a16:creationId xmlns:a16="http://schemas.microsoft.com/office/drawing/2014/main" id="{9D8C2D36-DDE8-894C-85A3-480E4F186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985" y="4214149"/>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920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User </a:t>
            </a:r>
            <a:r>
              <a:rPr lang="en-US" dirty="0">
                <a:solidFill>
                  <a:srgbClr val="0070C0"/>
                </a:solidFill>
              </a:rPr>
              <a:t>Chair and Chair elect </a:t>
            </a:r>
            <a:r>
              <a:rPr lang="en-US" dirty="0"/>
              <a:t>on PAC</a:t>
            </a:r>
          </a:p>
        </p:txBody>
      </p:sp>
      <p:sp>
        <p:nvSpPr>
          <p:cNvPr id="3" name="Content Placeholder 2"/>
          <p:cNvSpPr>
            <a:spLocks noGrp="1"/>
          </p:cNvSpPr>
          <p:nvPr>
            <p:ph idx="1"/>
          </p:nvPr>
        </p:nvSpPr>
        <p:spPr/>
        <p:txBody>
          <a:bodyPr>
            <a:normAutofit/>
          </a:bodyPr>
          <a:lstStyle/>
          <a:p>
            <a:r>
              <a:rPr lang="en-US" sz="2800" dirty="0"/>
              <a:t> Monitor communications between PAC and spokespersons – identify issues.</a:t>
            </a:r>
          </a:p>
          <a:p>
            <a:r>
              <a:rPr lang="en-US" sz="2800" dirty="0"/>
              <a:t> Monitor PAC meeting proceedings for conflicts of interest.</a:t>
            </a:r>
          </a:p>
          <a:p>
            <a:r>
              <a:rPr lang="en-US" sz="2800" dirty="0"/>
              <a:t>Monitor PAC meeting proceedings to identify issues of fairness and ethical behavior.</a:t>
            </a:r>
          </a:p>
          <a:p>
            <a:r>
              <a:rPr lang="en-US" sz="2800" dirty="0"/>
              <a:t> Participate in all scientific discussions to provide additional expertise (except where there is a conflict of interest).</a:t>
            </a:r>
          </a:p>
          <a:p>
            <a:r>
              <a:rPr lang="en-US" sz="2800" dirty="0">
                <a:solidFill>
                  <a:srgbClr val="0070C0"/>
                </a:solidFill>
              </a:rPr>
              <a:t>Should not vote on grading. </a:t>
            </a:r>
          </a:p>
          <a:p>
            <a:endParaRPr lang="en-US" sz="2800" dirty="0"/>
          </a:p>
        </p:txBody>
      </p:sp>
      <p:sp>
        <p:nvSpPr>
          <p:cNvPr id="4" name="Slide Number Placeholder 3">
            <a:extLst>
              <a:ext uri="{FF2B5EF4-FFF2-40B4-BE49-F238E27FC236}">
                <a16:creationId xmlns:a16="http://schemas.microsoft.com/office/drawing/2014/main" id="{A60D6F39-90AF-484E-B65E-6D6B79F9EF2D}"/>
              </a:ext>
            </a:extLst>
          </p:cNvPr>
          <p:cNvSpPr>
            <a:spLocks noGrp="1"/>
          </p:cNvSpPr>
          <p:nvPr>
            <p:ph type="sldNum" sz="quarter" idx="12"/>
          </p:nvPr>
        </p:nvSpPr>
        <p:spPr/>
        <p:txBody>
          <a:bodyPr/>
          <a:lstStyle/>
          <a:p>
            <a:fld id="{07E1C93C-5050-FC42-8F10-D22D4F119D13}" type="slidenum">
              <a:rPr lang="en-US" smtClean="0">
                <a:solidFill>
                  <a:srgbClr val="000000"/>
                </a:solidFill>
              </a:rPr>
              <a:pPr/>
              <a:t>17</a:t>
            </a:fld>
            <a:endParaRPr lang="en-US" dirty="0">
              <a:solidFill>
                <a:srgbClr val="000000"/>
              </a:solidFill>
            </a:endParaRPr>
          </a:p>
        </p:txBody>
      </p:sp>
    </p:spTree>
    <p:extLst>
      <p:ext uri="{BB962C8B-B14F-4D97-AF65-F5344CB8AC3E}">
        <p14:creationId xmlns:p14="http://schemas.microsoft.com/office/powerpoint/2010/main" val="3774090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with PAC</a:t>
            </a:r>
          </a:p>
        </p:txBody>
      </p:sp>
      <p:sp>
        <p:nvSpPr>
          <p:cNvPr id="3" name="Content Placeholder 2"/>
          <p:cNvSpPr>
            <a:spLocks noGrp="1"/>
          </p:cNvSpPr>
          <p:nvPr>
            <p:ph idx="1"/>
          </p:nvPr>
        </p:nvSpPr>
        <p:spPr/>
        <p:txBody>
          <a:bodyPr>
            <a:normAutofit/>
          </a:bodyPr>
          <a:lstStyle/>
          <a:p>
            <a:pPr marL="0" indent="0">
              <a:buNone/>
            </a:pPr>
            <a:r>
              <a:rPr lang="en-US" sz="2800" b="1" dirty="0"/>
              <a:t>Communication with PAC members should be limited to:</a:t>
            </a:r>
          </a:p>
          <a:p>
            <a:pPr marL="0" indent="0">
              <a:buNone/>
            </a:pPr>
            <a:endParaRPr lang="en-US" sz="2800" dirty="0"/>
          </a:p>
          <a:p>
            <a:r>
              <a:rPr lang="en-US" sz="2800" dirty="0"/>
              <a:t> Submission of proposal before the deadline</a:t>
            </a:r>
          </a:p>
          <a:p>
            <a:endParaRPr lang="en-US" sz="2800" dirty="0"/>
          </a:p>
          <a:p>
            <a:r>
              <a:rPr lang="en-US" sz="2800" dirty="0"/>
              <a:t>Presentation/discussion at PAC meeting, must be in-person (not remote connection)</a:t>
            </a:r>
          </a:p>
          <a:p>
            <a:endParaRPr lang="en-US" sz="2800" dirty="0"/>
          </a:p>
          <a:p>
            <a:r>
              <a:rPr lang="en-US" sz="2800" dirty="0"/>
              <a:t>Responses from spokespersons and/or contact person to inquiries from PAC for further information or clarification</a:t>
            </a:r>
          </a:p>
          <a:p>
            <a:endParaRPr lang="en-US" sz="2800" dirty="0"/>
          </a:p>
          <a:p>
            <a:endParaRPr lang="en-US" dirty="0"/>
          </a:p>
        </p:txBody>
      </p:sp>
      <p:sp>
        <p:nvSpPr>
          <p:cNvPr id="4" name="Slide Number Placeholder 3">
            <a:extLst>
              <a:ext uri="{FF2B5EF4-FFF2-40B4-BE49-F238E27FC236}">
                <a16:creationId xmlns:a16="http://schemas.microsoft.com/office/drawing/2014/main" id="{6BEF3A9D-BAD7-7147-BF62-ABEB7ED0D8C1}"/>
              </a:ext>
            </a:extLst>
          </p:cNvPr>
          <p:cNvSpPr>
            <a:spLocks noGrp="1"/>
          </p:cNvSpPr>
          <p:nvPr>
            <p:ph type="sldNum" sz="quarter" idx="12"/>
          </p:nvPr>
        </p:nvSpPr>
        <p:spPr/>
        <p:txBody>
          <a:bodyPr/>
          <a:lstStyle/>
          <a:p>
            <a:fld id="{07E1C93C-5050-FC42-8F10-D22D4F119D13}" type="slidenum">
              <a:rPr lang="en-US" smtClean="0">
                <a:solidFill>
                  <a:srgbClr val="000000"/>
                </a:solidFill>
              </a:rPr>
              <a:pPr/>
              <a:t>18</a:t>
            </a:fld>
            <a:endParaRPr lang="en-US" dirty="0">
              <a:solidFill>
                <a:srgbClr val="000000"/>
              </a:solidFill>
            </a:endParaRPr>
          </a:p>
        </p:txBody>
      </p:sp>
    </p:spTree>
    <p:extLst>
      <p:ext uri="{BB962C8B-B14F-4D97-AF65-F5344CB8AC3E}">
        <p14:creationId xmlns:p14="http://schemas.microsoft.com/office/powerpoint/2010/main" val="440306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1CF3-10BB-4049-B39E-6826FA0134CC}"/>
              </a:ext>
            </a:extLst>
          </p:cNvPr>
          <p:cNvSpPr>
            <a:spLocks noGrp="1"/>
          </p:cNvSpPr>
          <p:nvPr>
            <p:ph type="title"/>
          </p:nvPr>
        </p:nvSpPr>
        <p:spPr/>
        <p:txBody>
          <a:bodyPr/>
          <a:lstStyle/>
          <a:p>
            <a:r>
              <a:rPr lang="en-US" dirty="0" err="1"/>
              <a:t>SOme</a:t>
            </a:r>
            <a:r>
              <a:rPr lang="en-US" dirty="0"/>
              <a:t> last </a:t>
            </a:r>
            <a:r>
              <a:rPr lang="en-US" dirty="0" err="1"/>
              <a:t>noteS</a:t>
            </a:r>
            <a:endParaRPr lang="en-US" dirty="0"/>
          </a:p>
        </p:txBody>
      </p:sp>
      <p:sp>
        <p:nvSpPr>
          <p:cNvPr id="3" name="Content Placeholder 2">
            <a:extLst>
              <a:ext uri="{FF2B5EF4-FFF2-40B4-BE49-F238E27FC236}">
                <a16:creationId xmlns:a16="http://schemas.microsoft.com/office/drawing/2014/main" id="{411B418B-4D0D-9F4D-A7A4-B93929212B55}"/>
              </a:ext>
            </a:extLst>
          </p:cNvPr>
          <p:cNvSpPr>
            <a:spLocks noGrp="1"/>
          </p:cNvSpPr>
          <p:nvPr>
            <p:ph idx="1"/>
          </p:nvPr>
        </p:nvSpPr>
        <p:spPr/>
        <p:txBody>
          <a:bodyPr>
            <a:normAutofit lnSpcReduction="10000"/>
          </a:bodyPr>
          <a:lstStyle/>
          <a:p>
            <a:pPr marL="0" indent="0">
              <a:buNone/>
            </a:pPr>
            <a:r>
              <a:rPr lang="en-US" dirty="0"/>
              <a:t>We had a proposal withdrawn at the last minute this time – I believe a new situation</a:t>
            </a:r>
          </a:p>
          <a:p>
            <a:pPr lvl="1"/>
            <a:r>
              <a:rPr lang="en-US" dirty="0"/>
              <a:t>Decided to inform, but keep it with the PAC</a:t>
            </a:r>
          </a:p>
          <a:p>
            <a:pPr lvl="1"/>
            <a:r>
              <a:rPr lang="en-US" dirty="0"/>
              <a:t>Comments may be useful to the collaboration</a:t>
            </a:r>
          </a:p>
          <a:p>
            <a:pPr lvl="1"/>
            <a:r>
              <a:rPr lang="en-US" dirty="0"/>
              <a:t>Does not need to go into PAC report other than noting withdrawn</a:t>
            </a:r>
          </a:p>
          <a:p>
            <a:pPr lvl="1"/>
            <a:endParaRPr lang="en-US" dirty="0"/>
          </a:p>
          <a:p>
            <a:pPr marL="0" indent="0">
              <a:buNone/>
            </a:pPr>
            <a:r>
              <a:rPr lang="en-US" dirty="0"/>
              <a:t>The agenda is available on </a:t>
            </a:r>
            <a:r>
              <a:rPr lang="en-US" dirty="0" err="1"/>
              <a:t>indico</a:t>
            </a:r>
            <a:r>
              <a:rPr lang="en-US" dirty="0"/>
              <a:t> here:</a:t>
            </a:r>
          </a:p>
          <a:p>
            <a:pPr marL="0" indent="0">
              <a:buNone/>
            </a:pPr>
            <a:r>
              <a:rPr lang="en-US" dirty="0">
                <a:solidFill>
                  <a:srgbClr val="0070C0"/>
                </a:solidFill>
              </a:rPr>
              <a:t>https://</a:t>
            </a:r>
            <a:r>
              <a:rPr lang="en-US" dirty="0" err="1">
                <a:solidFill>
                  <a:srgbClr val="0070C0"/>
                </a:solidFill>
              </a:rPr>
              <a:t>indico.jlab.org</a:t>
            </a:r>
            <a:r>
              <a:rPr lang="en-US" dirty="0">
                <a:solidFill>
                  <a:srgbClr val="0070C0"/>
                </a:solidFill>
              </a:rPr>
              <a:t>/event/838/</a:t>
            </a:r>
          </a:p>
          <a:p>
            <a:pPr lvl="1"/>
            <a:r>
              <a:rPr lang="en-US" dirty="0"/>
              <a:t>Groups of open session talks ”sandwiched” between Executive Summary discussions</a:t>
            </a:r>
          </a:p>
          <a:p>
            <a:pPr lvl="1"/>
            <a:r>
              <a:rPr lang="en-US" dirty="0"/>
              <a:t>Open sessions end Thursday lunch</a:t>
            </a:r>
          </a:p>
          <a:p>
            <a:pPr lvl="1"/>
            <a:r>
              <a:rPr lang="en-US" dirty="0"/>
              <a:t>Close-out (draft report complete) Friday at 2:30 pm</a:t>
            </a:r>
          </a:p>
          <a:p>
            <a:pPr lvl="1"/>
            <a:r>
              <a:rPr lang="en-US" dirty="0"/>
              <a:t>Reception tonight</a:t>
            </a:r>
          </a:p>
          <a:p>
            <a:pPr lvl="1"/>
            <a:r>
              <a:rPr lang="en-US" dirty="0"/>
              <a:t>Celebration for Stuart tomorrow evening starting at 4:30 at Traditions Brewery – we can coordinate rides together (it’s close, but not a walk), let Pam or any of us know if you need directions</a:t>
            </a:r>
          </a:p>
        </p:txBody>
      </p:sp>
      <p:sp>
        <p:nvSpPr>
          <p:cNvPr id="4" name="Slide Number Placeholder 3">
            <a:extLst>
              <a:ext uri="{FF2B5EF4-FFF2-40B4-BE49-F238E27FC236}">
                <a16:creationId xmlns:a16="http://schemas.microsoft.com/office/drawing/2014/main" id="{9307E0CA-9E13-F747-8DFA-78006FDD1662}"/>
              </a:ext>
            </a:extLst>
          </p:cNvPr>
          <p:cNvSpPr>
            <a:spLocks noGrp="1"/>
          </p:cNvSpPr>
          <p:nvPr>
            <p:ph type="sldNum" sz="quarter" idx="12"/>
          </p:nvPr>
        </p:nvSpPr>
        <p:spPr/>
        <p:txBody>
          <a:bodyPr/>
          <a:lstStyle/>
          <a:p>
            <a:fld id="{07E1C93C-5050-FC42-8F10-D22D4F119D13}" type="slidenum">
              <a:rPr lang="en-US" smtClean="0">
                <a:solidFill>
                  <a:srgbClr val="000000"/>
                </a:solidFill>
              </a:rPr>
              <a:pPr/>
              <a:t>19</a:t>
            </a:fld>
            <a:endParaRPr lang="en-US" dirty="0">
              <a:solidFill>
                <a:srgbClr val="000000"/>
              </a:solidFill>
            </a:endParaRPr>
          </a:p>
        </p:txBody>
      </p:sp>
    </p:spTree>
    <p:extLst>
      <p:ext uri="{BB962C8B-B14F-4D97-AF65-F5344CB8AC3E}">
        <p14:creationId xmlns:p14="http://schemas.microsoft.com/office/powerpoint/2010/main" val="458688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31D1-495A-E942-9032-A3F7EE368465}"/>
              </a:ext>
            </a:extLst>
          </p:cNvPr>
          <p:cNvSpPr>
            <a:spLocks noGrp="1"/>
          </p:cNvSpPr>
          <p:nvPr>
            <p:ph type="title"/>
          </p:nvPr>
        </p:nvSpPr>
        <p:spPr/>
        <p:txBody>
          <a:bodyPr/>
          <a:lstStyle/>
          <a:p>
            <a:r>
              <a:rPr lang="en-US" dirty="0"/>
              <a:t>Welcome PAC members!!</a:t>
            </a:r>
          </a:p>
        </p:txBody>
      </p:sp>
      <p:sp>
        <p:nvSpPr>
          <p:cNvPr id="4" name="Slide Number Placeholder 3">
            <a:extLst>
              <a:ext uri="{FF2B5EF4-FFF2-40B4-BE49-F238E27FC236}">
                <a16:creationId xmlns:a16="http://schemas.microsoft.com/office/drawing/2014/main" id="{1D17B0E9-3A44-B640-835E-114E7F333F9F}"/>
              </a:ext>
            </a:extLst>
          </p:cNvPr>
          <p:cNvSpPr>
            <a:spLocks noGrp="1"/>
          </p:cNvSpPr>
          <p:nvPr>
            <p:ph type="sldNum" sz="quarter" idx="12"/>
          </p:nvPr>
        </p:nvSpPr>
        <p:spPr/>
        <p:txBody>
          <a:bodyPr/>
          <a:lstStyle/>
          <a:p>
            <a:fld id="{07E1C93C-5050-FC42-8F10-D22D4F119D13}" type="slidenum">
              <a:rPr lang="en-US" smtClean="0">
                <a:solidFill>
                  <a:srgbClr val="000000"/>
                </a:solidFill>
              </a:rPr>
              <a:pPr/>
              <a:t>2</a:t>
            </a:fld>
            <a:endParaRPr lang="en-US" dirty="0">
              <a:solidFill>
                <a:srgbClr val="000000"/>
              </a:solidFill>
            </a:endParaRPr>
          </a:p>
        </p:txBody>
      </p:sp>
      <p:pic>
        <p:nvPicPr>
          <p:cNvPr id="5" name="Picture 2" descr="http://www.lnf.infn.it/~dinezza/images/head.jpg">
            <a:extLst>
              <a:ext uri="{FF2B5EF4-FFF2-40B4-BE49-F238E27FC236}">
                <a16:creationId xmlns:a16="http://schemas.microsoft.com/office/drawing/2014/main" id="{DA6EB29A-3D87-CB46-9FBD-5289904FE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35" y="4482838"/>
            <a:ext cx="3871066" cy="15871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Krešimir Kumerički - AI2FUTURE">
            <a:hlinkClick r:id="rId3"/>
            <a:extLst>
              <a:ext uri="{FF2B5EF4-FFF2-40B4-BE49-F238E27FC236}">
                <a16:creationId xmlns:a16="http://schemas.microsoft.com/office/drawing/2014/main" id="{9DCFC8D0-798C-C64E-8B58-CB3A7A71E9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985" y="4205066"/>
            <a:ext cx="2273624" cy="2142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20140001_2085">
            <a:extLst>
              <a:ext uri="{FF2B5EF4-FFF2-40B4-BE49-F238E27FC236}">
                <a16:creationId xmlns:a16="http://schemas.microsoft.com/office/drawing/2014/main" id="{8E8D9EE9-12F7-5745-8A50-51BE94B7F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7994" y="3901358"/>
            <a:ext cx="4959158" cy="26844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7A5B63D-60FE-0343-BAF3-79E19E217D00}"/>
              </a:ext>
            </a:extLst>
          </p:cNvPr>
          <p:cNvSpPr/>
          <p:nvPr/>
        </p:nvSpPr>
        <p:spPr>
          <a:xfrm>
            <a:off x="8773297" y="3656902"/>
            <a:ext cx="2643855" cy="296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D22D63-E926-C841-8EA0-D984D6505A62}"/>
              </a:ext>
            </a:extLst>
          </p:cNvPr>
          <p:cNvSpPr/>
          <p:nvPr/>
        </p:nvSpPr>
        <p:spPr>
          <a:xfrm>
            <a:off x="308919" y="972485"/>
            <a:ext cx="8647512" cy="3539430"/>
          </a:xfrm>
          <a:prstGeom prst="rect">
            <a:avLst/>
          </a:prstGeom>
        </p:spPr>
        <p:txBody>
          <a:bodyPr wrap="square">
            <a:spAutoFit/>
          </a:bodyPr>
          <a:lstStyle/>
          <a:p>
            <a:r>
              <a:rPr lang="en-US" sz="2000" i="1" u="sng" dirty="0">
                <a:solidFill>
                  <a:schemeClr val="accent1"/>
                </a:solidFill>
              </a:rPr>
              <a:t>MANY, MANY, MANY THANKS!!!!</a:t>
            </a:r>
            <a:r>
              <a:rPr lang="en-US" sz="2000" dirty="0">
                <a:solidFill>
                  <a:schemeClr val="accent1"/>
                </a:solidFill>
              </a:rPr>
              <a:t>  </a:t>
            </a:r>
            <a:r>
              <a:rPr lang="en-US" sz="2000" dirty="0"/>
              <a:t>Serving on the PAC is critical and greatly appreciated work. Your expert input is absolutely essential to the success of the Jefferson Lab program. </a:t>
            </a:r>
            <a:endParaRPr lang="en-US" sz="2000" i="1" u="sng" dirty="0"/>
          </a:p>
          <a:p>
            <a:endParaRPr lang="en-US" sz="2000" dirty="0">
              <a:solidFill>
                <a:schemeClr val="accent1"/>
              </a:solidFill>
            </a:endParaRPr>
          </a:p>
          <a:p>
            <a:r>
              <a:rPr lang="en-US" sz="2000" dirty="0">
                <a:solidFill>
                  <a:schemeClr val="accent1"/>
                </a:solidFill>
              </a:rPr>
              <a:t>Committee Member Changes for PAC52</a:t>
            </a:r>
            <a:br>
              <a:rPr lang="en-US" sz="2000" dirty="0"/>
            </a:br>
            <a:r>
              <a:rPr lang="en-US" sz="2000" dirty="0"/>
              <a:t>- Barbara Erasmus and Matthias Grosse </a:t>
            </a:r>
            <a:r>
              <a:rPr lang="en-US" sz="2000" dirty="0" err="1"/>
              <a:t>Perdekamp</a:t>
            </a:r>
            <a:r>
              <a:rPr lang="en-US" sz="2000" dirty="0"/>
              <a:t> have rotated off.</a:t>
            </a:r>
            <a:br>
              <a:rPr lang="en-US" sz="2000" dirty="0"/>
            </a:br>
            <a:r>
              <a:rPr lang="en-US" sz="2000" dirty="0"/>
              <a:t>- New Incoming Chair (one year overlap, Markus Diehl still Chair) Pasquale </a:t>
            </a:r>
            <a:r>
              <a:rPr lang="en-US" sz="2000" dirty="0" err="1"/>
              <a:t>DiNezza</a:t>
            </a:r>
            <a:r>
              <a:rPr lang="en-US" sz="2000" dirty="0"/>
              <a:t> (INFN) – welcome!</a:t>
            </a:r>
            <a:br>
              <a:rPr lang="en-US" sz="2000" dirty="0"/>
            </a:br>
            <a:r>
              <a:rPr lang="en-US" sz="2000" dirty="0"/>
              <a:t>- Welcome also to </a:t>
            </a:r>
            <a:r>
              <a:rPr lang="en-US" sz="2000" dirty="0" err="1"/>
              <a:t>Krešimir</a:t>
            </a:r>
            <a:r>
              <a:rPr lang="en-US" sz="2000" dirty="0"/>
              <a:t> </a:t>
            </a:r>
            <a:r>
              <a:rPr lang="en-US" sz="2000" dirty="0" err="1"/>
              <a:t>Kumerički</a:t>
            </a:r>
            <a:r>
              <a:rPr lang="en-US" sz="2000" dirty="0"/>
              <a:t> (University of Zagreb) and Cynthia </a:t>
            </a:r>
            <a:r>
              <a:rPr lang="en-US" sz="2000" dirty="0" err="1"/>
              <a:t>Hadjidakis</a:t>
            </a:r>
            <a:r>
              <a:rPr lang="en-US" sz="2000" dirty="0"/>
              <a:t> (</a:t>
            </a:r>
            <a:r>
              <a:rPr lang="en-US" sz="2000" dirty="0" err="1"/>
              <a:t>Université</a:t>
            </a:r>
            <a:r>
              <a:rPr lang="en-US" sz="2000" dirty="0"/>
              <a:t> Paris-</a:t>
            </a:r>
            <a:r>
              <a:rPr lang="en-US" sz="2000" dirty="0" err="1"/>
              <a:t>Saclay</a:t>
            </a:r>
            <a:r>
              <a:rPr lang="en-US" sz="2000" dirty="0"/>
              <a:t>/CNRS).</a:t>
            </a:r>
          </a:p>
          <a:p>
            <a:endParaRPr lang="en-US" sz="2400" dirty="0"/>
          </a:p>
        </p:txBody>
      </p:sp>
    </p:spTree>
    <p:extLst>
      <p:ext uri="{BB962C8B-B14F-4D97-AF65-F5344CB8AC3E}">
        <p14:creationId xmlns:p14="http://schemas.microsoft.com/office/powerpoint/2010/main" val="3640025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CBAD-F80C-7A43-A031-CBF65469ECE8}"/>
              </a:ext>
            </a:extLst>
          </p:cNvPr>
          <p:cNvSpPr>
            <a:spLocks noGrp="1"/>
          </p:cNvSpPr>
          <p:nvPr>
            <p:ph type="title"/>
          </p:nvPr>
        </p:nvSpPr>
        <p:spPr/>
        <p:txBody>
          <a:bodyPr/>
          <a:lstStyle/>
          <a:p>
            <a:r>
              <a:rPr lang="en-US" i="1" dirty="0">
                <a:solidFill>
                  <a:schemeClr val="accent1"/>
                </a:solidFill>
              </a:rPr>
              <a:t>Thank you!</a:t>
            </a:r>
          </a:p>
        </p:txBody>
      </p:sp>
      <p:sp>
        <p:nvSpPr>
          <p:cNvPr id="3" name="Content Placeholder 2">
            <a:extLst>
              <a:ext uri="{FF2B5EF4-FFF2-40B4-BE49-F238E27FC236}">
                <a16:creationId xmlns:a16="http://schemas.microsoft.com/office/drawing/2014/main" id="{516A8C1A-0422-5E4E-B3F7-F4B14BB4C7BE}"/>
              </a:ext>
            </a:extLst>
          </p:cNvPr>
          <p:cNvSpPr>
            <a:spLocks noGrp="1"/>
          </p:cNvSpPr>
          <p:nvPr>
            <p:ph idx="1"/>
          </p:nvPr>
        </p:nvSpPr>
        <p:spPr/>
        <p:txBody>
          <a:bodyPr/>
          <a:lstStyle/>
          <a:p>
            <a:r>
              <a:rPr lang="en-US" dirty="0"/>
              <a:t>We’re still new, bear with us!</a:t>
            </a:r>
          </a:p>
          <a:p>
            <a:r>
              <a:rPr lang="en-US" dirty="0"/>
              <a:t>Questions?</a:t>
            </a:r>
          </a:p>
          <a:p>
            <a:r>
              <a:rPr lang="en-US" dirty="0"/>
              <a:t>Please feel free/encouraged to discuss any suggestions informally with Doug and I. We will also meet with Markus and Pasquale after this meeting. </a:t>
            </a:r>
            <a:endParaRPr lang="en-US" b="1" dirty="0">
              <a:hlinkClick r:id="rId2"/>
            </a:endParaRPr>
          </a:p>
          <a:p>
            <a:endParaRPr lang="en-US" dirty="0"/>
          </a:p>
        </p:txBody>
      </p:sp>
      <p:sp>
        <p:nvSpPr>
          <p:cNvPr id="4" name="Slide Number Placeholder 3">
            <a:extLst>
              <a:ext uri="{FF2B5EF4-FFF2-40B4-BE49-F238E27FC236}">
                <a16:creationId xmlns:a16="http://schemas.microsoft.com/office/drawing/2014/main" id="{37F8CDE8-F6ED-3340-9AA6-9937B98F1364}"/>
              </a:ext>
            </a:extLst>
          </p:cNvPr>
          <p:cNvSpPr>
            <a:spLocks noGrp="1"/>
          </p:cNvSpPr>
          <p:nvPr>
            <p:ph type="sldNum" sz="quarter" idx="12"/>
          </p:nvPr>
        </p:nvSpPr>
        <p:spPr/>
        <p:txBody>
          <a:bodyPr/>
          <a:lstStyle/>
          <a:p>
            <a:fld id="{07E1C93C-5050-FC42-8F10-D22D4F119D13}" type="slidenum">
              <a:rPr lang="en-US" smtClean="0">
                <a:solidFill>
                  <a:srgbClr val="000000"/>
                </a:solidFill>
              </a:rPr>
              <a:pPr/>
              <a:t>20</a:t>
            </a:fld>
            <a:endParaRPr lang="en-US" dirty="0">
              <a:solidFill>
                <a:srgbClr val="000000"/>
              </a:solidFill>
            </a:endParaRPr>
          </a:p>
        </p:txBody>
      </p:sp>
      <p:pic>
        <p:nvPicPr>
          <p:cNvPr id="5124" name="Picture 4" descr="EireMed - Our New Websites are now Up ...">
            <a:hlinkClick r:id="rId3"/>
            <a:extLst>
              <a:ext uri="{FF2B5EF4-FFF2-40B4-BE49-F238E27FC236}">
                <a16:creationId xmlns:a16="http://schemas.microsoft.com/office/drawing/2014/main" id="{3252BC6D-2E92-4244-87F2-4D858490C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0046" y="3207143"/>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0A8CC-2EB0-C257-9E7E-9034A9FF565C}"/>
              </a:ext>
            </a:extLst>
          </p:cNvPr>
          <p:cNvSpPr>
            <a:spLocks noGrp="1"/>
          </p:cNvSpPr>
          <p:nvPr>
            <p:ph type="title"/>
          </p:nvPr>
        </p:nvSpPr>
        <p:spPr>
          <a:xfrm>
            <a:off x="5181353" y="730273"/>
            <a:ext cx="3868862" cy="415145"/>
          </a:xfrm>
        </p:spPr>
        <p:txBody>
          <a:bodyPr/>
          <a:lstStyle/>
          <a:p>
            <a:r>
              <a:rPr lang="en-US" b="0" dirty="0">
                <a:solidFill>
                  <a:schemeClr val="accent1"/>
                </a:solidFill>
                <a:effectLst>
                  <a:outerShdw blurRad="38100" dist="38100" dir="2700000" algn="tl">
                    <a:srgbClr val="000000">
                      <a:alpha val="43137"/>
                    </a:srgbClr>
                  </a:outerShdw>
                </a:effectLst>
              </a:rPr>
              <a:t>Jefferson Lab Science in the Long Range Plan</a:t>
            </a:r>
          </a:p>
        </p:txBody>
      </p:sp>
      <p:pic>
        <p:nvPicPr>
          <p:cNvPr id="3" name="Content Placeholder 2">
            <a:extLst>
              <a:ext uri="{FF2B5EF4-FFF2-40B4-BE49-F238E27FC236}">
                <a16:creationId xmlns:a16="http://schemas.microsoft.com/office/drawing/2014/main" id="{6EF61F26-D13F-4522-A35A-0EAE4E2291E6}"/>
              </a:ext>
            </a:extLst>
          </p:cNvPr>
          <p:cNvPicPr>
            <a:picLocks noGrp="1" noChangeAspect="1"/>
          </p:cNvPicPr>
          <p:nvPr>
            <p:ph idx="4294967295"/>
          </p:nvPr>
        </p:nvPicPr>
        <p:blipFill>
          <a:blip r:embed="rId2"/>
          <a:stretch>
            <a:fillRect/>
          </a:stretch>
        </p:blipFill>
        <p:spPr>
          <a:xfrm>
            <a:off x="229882" y="287119"/>
            <a:ext cx="4787595" cy="1716598"/>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4BA65ECC-68FB-4879-8073-D37C50588783}"/>
              </a:ext>
            </a:extLst>
          </p:cNvPr>
          <p:cNvSpPr txBox="1">
            <a:spLocks/>
          </p:cNvSpPr>
          <p:nvPr/>
        </p:nvSpPr>
        <p:spPr bwMode="auto">
          <a:xfrm>
            <a:off x="229882" y="1613590"/>
            <a:ext cx="8632764" cy="4787210"/>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spcBef>
                <a:spcPts val="1050"/>
              </a:spcBef>
              <a:spcAft>
                <a:spcPts val="450"/>
              </a:spcAft>
              <a:buClr>
                <a:srgbClr val="1E7640"/>
              </a:buClr>
              <a:buNone/>
            </a:pPr>
            <a:endParaRPr lang="en-US" sz="1400" b="1" dirty="0">
              <a:solidFill>
                <a:prstClr val="black"/>
              </a:solidFill>
              <a:latin typeface="Calibri Light" panose="020F0302020204030204" pitchFamily="34" charset="0"/>
              <a:cs typeface="Calibri Light" panose="020F0302020204030204" pitchFamily="34" charset="0"/>
            </a:endParaRPr>
          </a:p>
          <a:p>
            <a:pPr marL="0" indent="0" defTabSz="685800">
              <a:spcBef>
                <a:spcPts val="1050"/>
              </a:spcBef>
              <a:spcAft>
                <a:spcPts val="450"/>
              </a:spcAft>
              <a:buClr>
                <a:srgbClr val="1E7640"/>
              </a:buClr>
              <a:buNone/>
            </a:pPr>
            <a:endParaRPr lang="en-US" sz="1400" b="1" dirty="0">
              <a:solidFill>
                <a:prstClr val="black"/>
              </a:solidFill>
              <a:latin typeface="Calibri Light" panose="020F0302020204030204" pitchFamily="34" charset="0"/>
              <a:cs typeface="Calibri Light" panose="020F0302020204030204" pitchFamily="34" charset="0"/>
            </a:endParaRPr>
          </a:p>
          <a:p>
            <a:pPr marL="85725" lvl="1" indent="0" defTabSz="685800">
              <a:spcBef>
                <a:spcPts val="600"/>
              </a:spcBef>
              <a:spcAft>
                <a:spcPts val="450"/>
              </a:spcAft>
              <a:buClr>
                <a:srgbClr val="1E7640"/>
              </a:buClr>
              <a:buNone/>
            </a:pPr>
            <a:r>
              <a:rPr lang="en-US" sz="1600" i="1" u="sng" dirty="0">
                <a:solidFill>
                  <a:srgbClr val="7030A0"/>
                </a:solidFill>
                <a:latin typeface="Arial"/>
                <a:cs typeface="Calibri" panose="020F0502020204030204" pitchFamily="34" charset="0"/>
              </a:rPr>
              <a:t>Recommendation 1</a:t>
            </a:r>
            <a:r>
              <a:rPr lang="en-US" sz="1600" dirty="0">
                <a:solidFill>
                  <a:srgbClr val="7030A0"/>
                </a:solidFill>
                <a:latin typeface="Arial"/>
                <a:cs typeface="Calibri" panose="020F0502020204030204" pitchFamily="34" charset="0"/>
              </a:rPr>
              <a:t>: "Continuing effective operation of the national user facilities ATLAS, CEBAF, and FRIB..”</a:t>
            </a:r>
          </a:p>
          <a:p>
            <a:pPr marL="515541" lvl="3" indent="-257175" defTabSz="685800">
              <a:spcBef>
                <a:spcPts val="600"/>
              </a:spcBef>
              <a:spcAft>
                <a:spcPts val="450"/>
              </a:spcAft>
              <a:buClr>
                <a:srgbClr val="1E7640"/>
              </a:buClr>
              <a:buFont typeface="Courier New" panose="02070309020205020404" pitchFamily="49" charset="0"/>
              <a:buChar char="o"/>
            </a:pPr>
            <a:r>
              <a:rPr lang="en-US" sz="1600" dirty="0">
                <a:solidFill>
                  <a:srgbClr val="7030A0"/>
                </a:solidFill>
                <a:latin typeface="Arial"/>
                <a:cs typeface="Calibri" panose="020F0502020204030204" pitchFamily="34" charset="0"/>
              </a:rPr>
              <a:t>Jefferson Lab science features prominently in both the QCD and fundamental symmetries discussions </a:t>
            </a:r>
          </a:p>
          <a:p>
            <a:pPr marL="85725" lvl="1" indent="0" defTabSz="685800">
              <a:spcBef>
                <a:spcPts val="600"/>
              </a:spcBef>
              <a:spcAft>
                <a:spcPts val="450"/>
              </a:spcAft>
              <a:buClr>
                <a:srgbClr val="1E7640"/>
              </a:buClr>
              <a:buNone/>
            </a:pPr>
            <a:r>
              <a:rPr lang="en-US" sz="1600" i="1" u="sng" dirty="0">
                <a:solidFill>
                  <a:prstClr val="black"/>
                </a:solidFill>
                <a:latin typeface="Arial"/>
                <a:cs typeface="Calibri" panose="020F0502020204030204" pitchFamily="34" charset="0"/>
              </a:rPr>
              <a:t>Recommendation 3</a:t>
            </a:r>
            <a:r>
              <a:rPr lang="en-US" sz="1600" dirty="0">
                <a:solidFill>
                  <a:prstClr val="black"/>
                </a:solidFill>
                <a:latin typeface="Arial"/>
                <a:cs typeface="Calibri" panose="020F0502020204030204" pitchFamily="34" charset="0"/>
              </a:rPr>
              <a:t>: “We recommend…..the EIC as the highest priority for facility construction.”</a:t>
            </a:r>
          </a:p>
          <a:p>
            <a:pPr marL="85725" lvl="1" indent="0" defTabSz="685800">
              <a:spcBef>
                <a:spcPts val="600"/>
              </a:spcBef>
              <a:spcAft>
                <a:spcPts val="450"/>
              </a:spcAft>
              <a:buClr>
                <a:srgbClr val="1E7640"/>
              </a:buClr>
              <a:buNone/>
            </a:pPr>
            <a:r>
              <a:rPr lang="en-US" sz="1600" i="1" u="sng" dirty="0">
                <a:solidFill>
                  <a:srgbClr val="7030A0"/>
                </a:solidFill>
                <a:latin typeface="Arial"/>
                <a:cs typeface="Calibri" panose="020F0502020204030204" pitchFamily="34" charset="0"/>
              </a:rPr>
              <a:t>Recommendation 4</a:t>
            </a:r>
            <a:r>
              <a:rPr lang="en-US" sz="1600" dirty="0">
                <a:solidFill>
                  <a:srgbClr val="7030A0"/>
                </a:solidFill>
                <a:latin typeface="Arial"/>
                <a:cs typeface="Calibri" panose="020F0502020204030204" pitchFamily="34" charset="0"/>
              </a:rPr>
              <a:t>: “Strategic opportunities exist to realize a range of projects that lay the foundation for the discovery science of tomorrow. These projects include……the Solenoidal Large Intensity Device (</a:t>
            </a:r>
            <a:r>
              <a:rPr lang="en-US" sz="1600" dirty="0" err="1">
                <a:solidFill>
                  <a:srgbClr val="7030A0"/>
                </a:solidFill>
                <a:latin typeface="Arial"/>
                <a:cs typeface="Calibri" panose="020F0502020204030204" pitchFamily="34" charset="0"/>
              </a:rPr>
              <a:t>SoLID</a:t>
            </a:r>
            <a:r>
              <a:rPr lang="en-US" sz="1600" dirty="0">
                <a:solidFill>
                  <a:srgbClr val="7030A0"/>
                </a:solidFill>
                <a:latin typeface="Arial"/>
                <a:cs typeface="Calibri" panose="020F0502020204030204" pitchFamily="34" charset="0"/>
              </a:rPr>
              <a:t>) at Jefferson Lab…”</a:t>
            </a:r>
          </a:p>
          <a:p>
            <a:pPr marL="85725" lvl="1" indent="0" defTabSz="685800">
              <a:spcBef>
                <a:spcPts val="600"/>
              </a:spcBef>
              <a:spcAft>
                <a:spcPts val="450"/>
              </a:spcAft>
              <a:buClr>
                <a:srgbClr val="1E7640"/>
              </a:buClr>
              <a:buNone/>
            </a:pPr>
            <a:r>
              <a:rPr lang="en-US" sz="1600" i="1" u="sng" dirty="0">
                <a:solidFill>
                  <a:prstClr val="black"/>
                </a:solidFill>
                <a:latin typeface="Arial"/>
                <a:cs typeface="Calibri" panose="020F0502020204030204" pitchFamily="34" charset="0"/>
              </a:rPr>
              <a:t>Recommendation 4: </a:t>
            </a:r>
            <a:r>
              <a:rPr lang="en-US" sz="1600" dirty="0">
                <a:solidFill>
                  <a:prstClr val="black"/>
                </a:solidFill>
                <a:latin typeface="Arial"/>
                <a:cs typeface="Calibri" panose="020F0502020204030204" pitchFamily="34" charset="0"/>
              </a:rPr>
              <a:t>“Future advances in nuclear physics rely upon a vibrant program of detector and accelerator R&amp;D……influence fields such as medicine”</a:t>
            </a:r>
          </a:p>
          <a:p>
            <a:pPr marL="515541" lvl="3" indent="-257175" defTabSz="685800">
              <a:spcBef>
                <a:spcPts val="600"/>
              </a:spcBef>
              <a:spcAft>
                <a:spcPts val="450"/>
              </a:spcAft>
              <a:buClr>
                <a:srgbClr val="1E7640"/>
              </a:buClr>
              <a:buFont typeface="Courier New" panose="02070309020205020404" pitchFamily="49" charset="0"/>
              <a:buChar char="o"/>
            </a:pPr>
            <a:r>
              <a:rPr lang="en-US" sz="1600" dirty="0" err="1">
                <a:solidFill>
                  <a:prstClr val="black"/>
                </a:solidFill>
                <a:latin typeface="Arial"/>
                <a:cs typeface="Calibri" panose="020F0502020204030204" pitchFamily="34" charset="0"/>
              </a:rPr>
              <a:t>MicroPattern</a:t>
            </a:r>
            <a:r>
              <a:rPr lang="en-US" sz="1600" dirty="0">
                <a:solidFill>
                  <a:prstClr val="black"/>
                </a:solidFill>
                <a:latin typeface="Arial"/>
                <a:cs typeface="Calibri" panose="020F0502020204030204" pitchFamily="34" charset="0"/>
              </a:rPr>
              <a:t> Gaseous Detection Center (proposed), </a:t>
            </a:r>
            <a:r>
              <a:rPr lang="en-US" sz="1600" dirty="0" err="1">
                <a:solidFill>
                  <a:prstClr val="black"/>
                </a:solidFill>
                <a:latin typeface="Arial"/>
                <a:cs typeface="Calibri" panose="020F0502020204030204" pitchFamily="34" charset="0"/>
              </a:rPr>
              <a:t>BioMedical</a:t>
            </a:r>
            <a:r>
              <a:rPr lang="en-US" sz="1600" dirty="0">
                <a:solidFill>
                  <a:prstClr val="black"/>
                </a:solidFill>
                <a:latin typeface="Arial"/>
                <a:cs typeface="Calibri" panose="020F0502020204030204" pitchFamily="34" charset="0"/>
              </a:rPr>
              <a:t> Research and Innovation Center (launched 2022)</a:t>
            </a:r>
          </a:p>
          <a:p>
            <a:pPr marL="85725" lvl="1" indent="0" defTabSz="685800">
              <a:spcBef>
                <a:spcPts val="600"/>
              </a:spcBef>
              <a:spcAft>
                <a:spcPts val="450"/>
              </a:spcAft>
              <a:buClr>
                <a:srgbClr val="1E7640"/>
              </a:buClr>
              <a:buNone/>
            </a:pPr>
            <a:r>
              <a:rPr lang="en-US" sz="1600" i="1" dirty="0">
                <a:solidFill>
                  <a:srgbClr val="7030A0"/>
                </a:solidFill>
                <a:latin typeface="Arial"/>
                <a:cs typeface="Calibri" panose="020F0502020204030204" pitchFamily="34" charset="0"/>
              </a:rPr>
              <a:t>Positron and 22 GeV CEBAF upgrades also mentioned positively in text</a:t>
            </a:r>
          </a:p>
          <a:p>
            <a:pPr marL="172641" indent="-172641" defTabSz="685800">
              <a:spcBef>
                <a:spcPts val="1050"/>
              </a:spcBef>
              <a:buClr>
                <a:srgbClr val="1E7640"/>
              </a:buClr>
            </a:pPr>
            <a:endParaRPr lang="en-US" sz="2100" dirty="0">
              <a:solidFill>
                <a:srgbClr val="FF0000"/>
              </a:solidFill>
            </a:endParaRPr>
          </a:p>
        </p:txBody>
      </p:sp>
    </p:spTree>
    <p:extLst>
      <p:ext uri="{BB962C8B-B14F-4D97-AF65-F5344CB8AC3E}">
        <p14:creationId xmlns:p14="http://schemas.microsoft.com/office/powerpoint/2010/main" val="2119324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F425-6A47-50FA-6DF9-066930648D28}"/>
              </a:ext>
            </a:extLst>
          </p:cNvPr>
          <p:cNvSpPr>
            <a:spLocks noGrp="1"/>
          </p:cNvSpPr>
          <p:nvPr>
            <p:ph type="title"/>
          </p:nvPr>
        </p:nvSpPr>
        <p:spPr>
          <a:xfrm>
            <a:off x="257662" y="858822"/>
            <a:ext cx="8628678" cy="386644"/>
          </a:xfrm>
        </p:spPr>
        <p:txBody>
          <a:bodyPr/>
          <a:lstStyle/>
          <a:p>
            <a:r>
              <a:rPr lang="en-US" b="0" i="1" dirty="0">
                <a:solidFill>
                  <a:schemeClr val="tx1"/>
                </a:solidFill>
              </a:rPr>
              <a:t>Approved PAC Days by Physics Topic</a:t>
            </a:r>
          </a:p>
        </p:txBody>
      </p:sp>
      <p:sp>
        <p:nvSpPr>
          <p:cNvPr id="4" name="TextBox 3">
            <a:extLst>
              <a:ext uri="{FF2B5EF4-FFF2-40B4-BE49-F238E27FC236}">
                <a16:creationId xmlns:a16="http://schemas.microsoft.com/office/drawing/2014/main" id="{B7F112B8-CAB7-58A4-DC5A-5D15DA84C0CE}"/>
              </a:ext>
            </a:extLst>
          </p:cNvPr>
          <p:cNvSpPr txBox="1"/>
          <p:nvPr/>
        </p:nvSpPr>
        <p:spPr>
          <a:xfrm>
            <a:off x="0" y="5684356"/>
            <a:ext cx="9144000" cy="279307"/>
          </a:xfrm>
          <a:prstGeom prst="rect">
            <a:avLst/>
          </a:prstGeom>
          <a:noFill/>
        </p:spPr>
        <p:txBody>
          <a:bodyPr wrap="square" rtlCol="0">
            <a:spAutoFit/>
          </a:bodyPr>
          <a:lstStyle/>
          <a:p>
            <a:pPr algn="ctr" defTabSz="685800">
              <a:lnSpc>
                <a:spcPct val="90000"/>
              </a:lnSpc>
            </a:pPr>
            <a:r>
              <a:rPr lang="en-US" sz="1350" dirty="0">
                <a:solidFill>
                  <a:prstClr val="black"/>
                </a:solidFill>
                <a:latin typeface="Arial"/>
              </a:rPr>
              <a:t>Reference:  </a:t>
            </a:r>
            <a:r>
              <a:rPr lang="en-US" sz="1350" dirty="0">
                <a:solidFill>
                  <a:prstClr val="black"/>
                </a:solidFill>
                <a:latin typeface="Arial"/>
                <a:hlinkClick r:id="rId2"/>
              </a:rPr>
              <a:t>https://misportal.jlab.org/ul/ul_office/ExperimentDB/rptApprovedExperimentsByHallAndTopicDays.cfm</a:t>
            </a:r>
            <a:r>
              <a:rPr lang="en-US" sz="1350" dirty="0">
                <a:solidFill>
                  <a:prstClr val="black"/>
                </a:solidFill>
                <a:latin typeface="Arial"/>
              </a:rPr>
              <a:t>    </a:t>
            </a:r>
          </a:p>
        </p:txBody>
      </p:sp>
      <p:graphicFrame>
        <p:nvGraphicFramePr>
          <p:cNvPr id="5" name="Table 5">
            <a:extLst>
              <a:ext uri="{FF2B5EF4-FFF2-40B4-BE49-F238E27FC236}">
                <a16:creationId xmlns:a16="http://schemas.microsoft.com/office/drawing/2014/main" id="{C6047854-7D7F-0BDE-2A0D-A84F6B667422}"/>
              </a:ext>
            </a:extLst>
          </p:cNvPr>
          <p:cNvGraphicFramePr>
            <a:graphicFrameLocks noGrp="1"/>
          </p:cNvGraphicFramePr>
          <p:nvPr>
            <p:extLst>
              <p:ext uri="{D42A27DB-BD31-4B8C-83A1-F6EECF244321}">
                <p14:modId xmlns:p14="http://schemas.microsoft.com/office/powerpoint/2010/main" val="55721079"/>
              </p:ext>
            </p:extLst>
          </p:nvPr>
        </p:nvGraphicFramePr>
        <p:xfrm>
          <a:off x="175599" y="1469932"/>
          <a:ext cx="8886338" cy="4039915"/>
        </p:xfrm>
        <a:graphic>
          <a:graphicData uri="http://schemas.openxmlformats.org/drawingml/2006/table">
            <a:tbl>
              <a:tblPr firstRow="1" bandRow="1">
                <a:tableStyleId>{5C22544A-7EE6-4342-B048-85BDC9FD1C3A}</a:tableStyleId>
              </a:tblPr>
              <a:tblGrid>
                <a:gridCol w="5108503">
                  <a:extLst>
                    <a:ext uri="{9D8B030D-6E8A-4147-A177-3AD203B41FA5}">
                      <a16:colId xmlns:a16="http://schemas.microsoft.com/office/drawing/2014/main" val="2130942264"/>
                    </a:ext>
                  </a:extLst>
                </a:gridCol>
                <a:gridCol w="755410">
                  <a:extLst>
                    <a:ext uri="{9D8B030D-6E8A-4147-A177-3AD203B41FA5}">
                      <a16:colId xmlns:a16="http://schemas.microsoft.com/office/drawing/2014/main" val="3073883464"/>
                    </a:ext>
                  </a:extLst>
                </a:gridCol>
                <a:gridCol w="734714">
                  <a:extLst>
                    <a:ext uri="{9D8B030D-6E8A-4147-A177-3AD203B41FA5}">
                      <a16:colId xmlns:a16="http://schemas.microsoft.com/office/drawing/2014/main" val="3327427657"/>
                    </a:ext>
                  </a:extLst>
                </a:gridCol>
                <a:gridCol w="765758">
                  <a:extLst>
                    <a:ext uri="{9D8B030D-6E8A-4147-A177-3AD203B41FA5}">
                      <a16:colId xmlns:a16="http://schemas.microsoft.com/office/drawing/2014/main" val="1704536565"/>
                    </a:ext>
                  </a:extLst>
                </a:gridCol>
                <a:gridCol w="755410">
                  <a:extLst>
                    <a:ext uri="{9D8B030D-6E8A-4147-A177-3AD203B41FA5}">
                      <a16:colId xmlns:a16="http://schemas.microsoft.com/office/drawing/2014/main" val="1528022723"/>
                    </a:ext>
                  </a:extLst>
                </a:gridCol>
                <a:gridCol w="766543">
                  <a:extLst>
                    <a:ext uri="{9D8B030D-6E8A-4147-A177-3AD203B41FA5}">
                      <a16:colId xmlns:a16="http://schemas.microsoft.com/office/drawing/2014/main" val="3246427067"/>
                    </a:ext>
                  </a:extLst>
                </a:gridCol>
              </a:tblGrid>
              <a:tr h="488874">
                <a:tc>
                  <a:txBody>
                    <a:bodyPr/>
                    <a:lstStyle/>
                    <a:p>
                      <a:r>
                        <a:rPr lang="en-US" sz="1000" dirty="0"/>
                        <a:t>PHYSICS TOPIC</a:t>
                      </a:r>
                    </a:p>
                  </a:txBody>
                  <a:tcPr marL="68580" marR="68580" marT="34290" marB="34290"/>
                </a:tc>
                <a:tc>
                  <a:txBody>
                    <a:bodyPr/>
                    <a:lstStyle/>
                    <a:p>
                      <a:r>
                        <a:rPr lang="en-US" sz="1000" dirty="0"/>
                        <a:t>Hall A</a:t>
                      </a:r>
                    </a:p>
                  </a:txBody>
                  <a:tcPr marL="68580" marR="68580" marT="34290" marB="34290"/>
                </a:tc>
                <a:tc>
                  <a:txBody>
                    <a:bodyPr/>
                    <a:lstStyle/>
                    <a:p>
                      <a:r>
                        <a:rPr lang="en-US" sz="1000" dirty="0"/>
                        <a:t>Hall B</a:t>
                      </a:r>
                    </a:p>
                  </a:txBody>
                  <a:tcPr marL="68580" marR="68580" marT="34290" marB="34290"/>
                </a:tc>
                <a:tc>
                  <a:txBody>
                    <a:bodyPr/>
                    <a:lstStyle/>
                    <a:p>
                      <a:r>
                        <a:rPr lang="en-US" sz="1000" dirty="0"/>
                        <a:t>Hall C</a:t>
                      </a:r>
                    </a:p>
                  </a:txBody>
                  <a:tcPr marL="68580" marR="68580" marT="34290" marB="34290"/>
                </a:tc>
                <a:tc>
                  <a:txBody>
                    <a:bodyPr/>
                    <a:lstStyle/>
                    <a:p>
                      <a:r>
                        <a:rPr lang="en-US" sz="1000" dirty="0"/>
                        <a:t>Hall D</a:t>
                      </a:r>
                    </a:p>
                  </a:txBody>
                  <a:tcPr marL="68580" marR="68580" marT="34290" marB="34290"/>
                </a:tc>
                <a:tc>
                  <a:txBody>
                    <a:bodyPr/>
                    <a:lstStyle/>
                    <a:p>
                      <a:r>
                        <a:rPr lang="en-US" sz="1000" dirty="0"/>
                        <a:t>Total</a:t>
                      </a:r>
                    </a:p>
                  </a:txBody>
                  <a:tcPr marL="68580" marR="68580" marT="34290" marB="34290"/>
                </a:tc>
                <a:extLst>
                  <a:ext uri="{0D108BD9-81ED-4DB2-BD59-A6C34878D82A}">
                    <a16:rowId xmlns:a16="http://schemas.microsoft.com/office/drawing/2014/main" val="3493728411"/>
                  </a:ext>
                </a:extLst>
              </a:tr>
              <a:tr h="488874">
                <a:tc>
                  <a:txBody>
                    <a:bodyPr/>
                    <a:lstStyle/>
                    <a:p>
                      <a:r>
                        <a:rPr lang="en-US" sz="1000" dirty="0"/>
                        <a:t>The Hadron Spectra as probes of QCD</a:t>
                      </a:r>
                    </a:p>
                    <a:p>
                      <a:r>
                        <a:rPr lang="en-US" sz="1000" dirty="0"/>
                        <a:t>( </a:t>
                      </a:r>
                      <a:r>
                        <a:rPr lang="en-US" sz="1000" dirty="0" err="1"/>
                        <a:t>GlueX</a:t>
                      </a:r>
                      <a:r>
                        <a:rPr lang="en-US" sz="1000" dirty="0"/>
                        <a:t> and heavy baryon and meson spectroscopy)</a:t>
                      </a:r>
                    </a:p>
                  </a:txBody>
                  <a:tcPr marL="68580" marR="68580" marT="34290" marB="34290"/>
                </a:tc>
                <a:tc>
                  <a:txBody>
                    <a:bodyPr/>
                    <a:lstStyle/>
                    <a:p>
                      <a:endParaRPr lang="en-US" sz="1000" dirty="0"/>
                    </a:p>
                  </a:txBody>
                  <a:tcPr marL="68580" marR="68580" marT="34290" marB="34290"/>
                </a:tc>
                <a:tc>
                  <a:txBody>
                    <a:bodyPr/>
                    <a:lstStyle/>
                    <a:p>
                      <a:r>
                        <a:rPr lang="en-US" sz="1000" dirty="0"/>
                        <a:t>219</a:t>
                      </a:r>
                    </a:p>
                  </a:txBody>
                  <a:tcPr marL="68580" marR="68580" marT="34290" marB="34290"/>
                </a:tc>
                <a:tc>
                  <a:txBody>
                    <a:bodyPr/>
                    <a:lstStyle/>
                    <a:p>
                      <a:r>
                        <a:rPr lang="en-US" sz="1000" dirty="0"/>
                        <a:t>11</a:t>
                      </a:r>
                    </a:p>
                  </a:txBody>
                  <a:tcPr marL="68580" marR="68580" marT="34290" marB="34290"/>
                </a:tc>
                <a:tc>
                  <a:txBody>
                    <a:bodyPr/>
                    <a:lstStyle/>
                    <a:p>
                      <a:r>
                        <a:rPr lang="en-US" sz="1000" dirty="0"/>
                        <a:t>420</a:t>
                      </a:r>
                    </a:p>
                  </a:txBody>
                  <a:tcPr marL="68580" marR="68580" marT="34290" marB="34290"/>
                </a:tc>
                <a:tc>
                  <a:txBody>
                    <a:bodyPr/>
                    <a:lstStyle/>
                    <a:p>
                      <a:r>
                        <a:rPr lang="en-US" sz="1000" dirty="0"/>
                        <a:t>650</a:t>
                      </a:r>
                    </a:p>
                  </a:txBody>
                  <a:tcPr marL="68580" marR="68580" marT="34290" marB="34290"/>
                </a:tc>
                <a:extLst>
                  <a:ext uri="{0D108BD9-81ED-4DB2-BD59-A6C34878D82A}">
                    <a16:rowId xmlns:a16="http://schemas.microsoft.com/office/drawing/2014/main" val="1100564530"/>
                  </a:ext>
                </a:extLst>
              </a:tr>
              <a:tr h="488874">
                <a:tc>
                  <a:txBody>
                    <a:bodyPr/>
                    <a:lstStyle/>
                    <a:p>
                      <a:r>
                        <a:rPr lang="en-US" sz="1000" dirty="0"/>
                        <a:t>The transverse structure of the hadrons</a:t>
                      </a:r>
                    </a:p>
                    <a:p>
                      <a:r>
                        <a:rPr lang="en-US" sz="1000" dirty="0"/>
                        <a:t>( Elastic and transition Form Factors )</a:t>
                      </a:r>
                    </a:p>
                  </a:txBody>
                  <a:tcPr marL="68580" marR="68580" marT="34290" marB="34290"/>
                </a:tc>
                <a:tc>
                  <a:txBody>
                    <a:bodyPr/>
                    <a:lstStyle/>
                    <a:p>
                      <a:r>
                        <a:rPr lang="en-US" sz="1000" dirty="0"/>
                        <a:t>52</a:t>
                      </a:r>
                    </a:p>
                  </a:txBody>
                  <a:tcPr marL="68580" marR="68580" marT="34290" marB="34290"/>
                </a:tc>
                <a:tc>
                  <a:txBody>
                    <a:bodyPr/>
                    <a:lstStyle/>
                    <a:p>
                      <a:r>
                        <a:rPr lang="en-US" sz="1000" dirty="0"/>
                        <a:t>40</a:t>
                      </a:r>
                    </a:p>
                  </a:txBody>
                  <a:tcPr marL="68580" marR="68580" marT="34290" marB="34290"/>
                </a:tc>
                <a:tc>
                  <a:txBody>
                    <a:bodyPr/>
                    <a:lstStyle/>
                    <a:p>
                      <a:r>
                        <a:rPr lang="en-US" sz="1000" dirty="0"/>
                        <a:t>168</a:t>
                      </a:r>
                    </a:p>
                  </a:txBody>
                  <a:tcPr marL="68580" marR="68580" marT="34290" marB="34290"/>
                </a:tc>
                <a:tc>
                  <a:txBody>
                    <a:bodyPr/>
                    <a:lstStyle/>
                    <a:p>
                      <a:endParaRPr lang="en-US" sz="1000" dirty="0"/>
                    </a:p>
                  </a:txBody>
                  <a:tcPr marL="68580" marR="68580" marT="34290" marB="34290"/>
                </a:tc>
                <a:tc>
                  <a:txBody>
                    <a:bodyPr/>
                    <a:lstStyle/>
                    <a:p>
                      <a:r>
                        <a:rPr lang="en-US" sz="1000" dirty="0"/>
                        <a:t>260</a:t>
                      </a:r>
                    </a:p>
                  </a:txBody>
                  <a:tcPr marL="68580" marR="68580" marT="34290" marB="34290"/>
                </a:tc>
                <a:extLst>
                  <a:ext uri="{0D108BD9-81ED-4DB2-BD59-A6C34878D82A}">
                    <a16:rowId xmlns:a16="http://schemas.microsoft.com/office/drawing/2014/main" val="2675627244"/>
                  </a:ext>
                </a:extLst>
              </a:tr>
              <a:tr h="488874">
                <a:tc>
                  <a:txBody>
                    <a:bodyPr/>
                    <a:lstStyle/>
                    <a:p>
                      <a:r>
                        <a:rPr lang="en-US" sz="1000" dirty="0"/>
                        <a:t>The longitudinal structure of the hadrons</a:t>
                      </a:r>
                    </a:p>
                    <a:p>
                      <a:r>
                        <a:rPr lang="en-US" sz="1000" dirty="0"/>
                        <a:t>( Unpolarized &amp; polarized parton distribution functions )</a:t>
                      </a:r>
                    </a:p>
                  </a:txBody>
                  <a:tcPr marL="68580" marR="68580" marT="34290" marB="34290"/>
                </a:tc>
                <a:tc>
                  <a:txBody>
                    <a:bodyPr/>
                    <a:lstStyle/>
                    <a:p>
                      <a:r>
                        <a:rPr lang="en-US" sz="1000" dirty="0"/>
                        <a:t>38</a:t>
                      </a:r>
                    </a:p>
                  </a:txBody>
                  <a:tcPr marL="68580" marR="68580" marT="34290" marB="34290"/>
                </a:tc>
                <a:tc>
                  <a:txBody>
                    <a:bodyPr/>
                    <a:lstStyle/>
                    <a:p>
                      <a:r>
                        <a:rPr lang="en-US" sz="1000" dirty="0"/>
                        <a:t>190</a:t>
                      </a:r>
                    </a:p>
                  </a:txBody>
                  <a:tcPr marL="68580" marR="68580" marT="34290" marB="34290"/>
                </a:tc>
                <a:tc>
                  <a:txBody>
                    <a:bodyPr/>
                    <a:lstStyle/>
                    <a:p>
                      <a:r>
                        <a:rPr lang="en-US" sz="1000" dirty="0"/>
                        <a:t>152</a:t>
                      </a:r>
                    </a:p>
                  </a:txBody>
                  <a:tcPr marL="68580" marR="68580" marT="34290" marB="34290"/>
                </a:tc>
                <a:tc>
                  <a:txBody>
                    <a:bodyPr/>
                    <a:lstStyle/>
                    <a:p>
                      <a:r>
                        <a:rPr lang="en-US" sz="1000" dirty="0"/>
                        <a:t>33</a:t>
                      </a:r>
                    </a:p>
                  </a:txBody>
                  <a:tcPr marL="68580" marR="68580" marT="34290" marB="34290"/>
                </a:tc>
                <a:tc>
                  <a:txBody>
                    <a:bodyPr/>
                    <a:lstStyle/>
                    <a:p>
                      <a:r>
                        <a:rPr lang="en-US" sz="1000" dirty="0"/>
                        <a:t>413</a:t>
                      </a:r>
                    </a:p>
                  </a:txBody>
                  <a:tcPr marL="68580" marR="68580" marT="34290" marB="34290"/>
                </a:tc>
                <a:extLst>
                  <a:ext uri="{0D108BD9-81ED-4DB2-BD59-A6C34878D82A}">
                    <a16:rowId xmlns:a16="http://schemas.microsoft.com/office/drawing/2014/main" val="2792645441"/>
                  </a:ext>
                </a:extLst>
              </a:tr>
              <a:tr h="488874">
                <a:tc>
                  <a:txBody>
                    <a:bodyPr/>
                    <a:lstStyle/>
                    <a:p>
                      <a:r>
                        <a:rPr lang="en-US" sz="1000" dirty="0"/>
                        <a:t>The 3D structure of the hadrons</a:t>
                      </a:r>
                    </a:p>
                    <a:p>
                      <a:r>
                        <a:rPr lang="en-US" sz="1100" dirty="0"/>
                        <a:t>( Generalized Parton Distributions and Transverse Momentum Distributions )</a:t>
                      </a:r>
                    </a:p>
                  </a:txBody>
                  <a:tcPr marL="68580" marR="68580" marT="34290" marB="34290"/>
                </a:tc>
                <a:tc>
                  <a:txBody>
                    <a:bodyPr/>
                    <a:lstStyle/>
                    <a:p>
                      <a:r>
                        <a:rPr lang="en-US" sz="1000" dirty="0"/>
                        <a:t>319</a:t>
                      </a:r>
                    </a:p>
                  </a:txBody>
                  <a:tcPr marL="68580" marR="68580" marT="34290" marB="34290"/>
                </a:tc>
                <a:tc>
                  <a:txBody>
                    <a:bodyPr/>
                    <a:lstStyle/>
                    <a:p>
                      <a:r>
                        <a:rPr lang="en-US" sz="1000" dirty="0"/>
                        <a:t>812</a:t>
                      </a:r>
                    </a:p>
                  </a:txBody>
                  <a:tcPr marL="68580" marR="68580" marT="34290" marB="34290"/>
                </a:tc>
                <a:tc>
                  <a:txBody>
                    <a:bodyPr/>
                    <a:lstStyle/>
                    <a:p>
                      <a:r>
                        <a:rPr lang="en-US" sz="1000" dirty="0"/>
                        <a:t>345</a:t>
                      </a:r>
                    </a:p>
                  </a:txBody>
                  <a:tcPr marL="68580" marR="68580" marT="34290" marB="34290"/>
                </a:tc>
                <a:tc>
                  <a:txBody>
                    <a:bodyPr/>
                    <a:lstStyle/>
                    <a:p>
                      <a:endParaRPr lang="en-US" sz="1000" dirty="0"/>
                    </a:p>
                  </a:txBody>
                  <a:tcPr marL="68580" marR="68580" marT="34290" marB="34290"/>
                </a:tc>
                <a:tc>
                  <a:txBody>
                    <a:bodyPr/>
                    <a:lstStyle/>
                    <a:p>
                      <a:r>
                        <a:rPr lang="en-US" sz="1000" dirty="0"/>
                        <a:t>1476</a:t>
                      </a:r>
                    </a:p>
                  </a:txBody>
                  <a:tcPr marL="68580" marR="68580" marT="34290" marB="34290"/>
                </a:tc>
                <a:extLst>
                  <a:ext uri="{0D108BD9-81ED-4DB2-BD59-A6C34878D82A}">
                    <a16:rowId xmlns:a16="http://schemas.microsoft.com/office/drawing/2014/main" val="3111875235"/>
                  </a:ext>
                </a:extLst>
              </a:tr>
              <a:tr h="617797">
                <a:tc>
                  <a:txBody>
                    <a:bodyPr/>
                    <a:lstStyle/>
                    <a:p>
                      <a:r>
                        <a:rPr lang="en-US" sz="1000" dirty="0"/>
                        <a:t>Hadrons and cold nuclear matter</a:t>
                      </a:r>
                    </a:p>
                    <a:p>
                      <a:r>
                        <a:rPr lang="en-US" sz="1200" dirty="0"/>
                        <a:t>( Medium modifications, quark hadronization, short-range correlations, </a:t>
                      </a:r>
                      <a:r>
                        <a:rPr lang="en-US" sz="1200" dirty="0" err="1"/>
                        <a:t>hypernuclear</a:t>
                      </a:r>
                      <a:r>
                        <a:rPr lang="en-US" sz="1200" dirty="0"/>
                        <a:t> spectroscopy, few-body experiments )</a:t>
                      </a:r>
                    </a:p>
                  </a:txBody>
                  <a:tcPr marL="68580" marR="68580" marT="34290" marB="34290"/>
                </a:tc>
                <a:tc>
                  <a:txBody>
                    <a:bodyPr/>
                    <a:lstStyle/>
                    <a:p>
                      <a:r>
                        <a:rPr lang="en-US" sz="1000" dirty="0"/>
                        <a:t>95</a:t>
                      </a:r>
                    </a:p>
                  </a:txBody>
                  <a:tcPr marL="68580" marR="68580" marT="34290" marB="34290"/>
                </a:tc>
                <a:tc>
                  <a:txBody>
                    <a:bodyPr/>
                    <a:lstStyle/>
                    <a:p>
                      <a:r>
                        <a:rPr lang="en-US" sz="1000" dirty="0"/>
                        <a:t>292</a:t>
                      </a:r>
                    </a:p>
                  </a:txBody>
                  <a:tcPr marL="68580" marR="68580" marT="34290" marB="34290"/>
                </a:tc>
                <a:tc>
                  <a:txBody>
                    <a:bodyPr/>
                    <a:lstStyle/>
                    <a:p>
                      <a:r>
                        <a:rPr lang="en-US" sz="1000" dirty="0"/>
                        <a:t>237</a:t>
                      </a:r>
                    </a:p>
                  </a:txBody>
                  <a:tcPr marL="68580" marR="68580" marT="34290" marB="34290"/>
                </a:tc>
                <a:tc>
                  <a:txBody>
                    <a:bodyPr/>
                    <a:lstStyle/>
                    <a:p>
                      <a:r>
                        <a:rPr lang="en-US" sz="1000" dirty="0"/>
                        <a:t> </a:t>
                      </a:r>
                    </a:p>
                  </a:txBody>
                  <a:tcPr marL="68580" marR="68580" marT="34290" marB="34290"/>
                </a:tc>
                <a:tc>
                  <a:txBody>
                    <a:bodyPr/>
                    <a:lstStyle/>
                    <a:p>
                      <a:r>
                        <a:rPr lang="en-US" sz="1000" dirty="0"/>
                        <a:t>624</a:t>
                      </a:r>
                    </a:p>
                  </a:txBody>
                  <a:tcPr marL="68580" marR="68580" marT="34290" marB="34290"/>
                </a:tc>
                <a:extLst>
                  <a:ext uri="{0D108BD9-81ED-4DB2-BD59-A6C34878D82A}">
                    <a16:rowId xmlns:a16="http://schemas.microsoft.com/office/drawing/2014/main" val="1888523780"/>
                  </a:ext>
                </a:extLst>
              </a:tr>
              <a:tr h="488874">
                <a:tc>
                  <a:txBody>
                    <a:bodyPr/>
                    <a:lstStyle/>
                    <a:p>
                      <a:r>
                        <a:rPr lang="en-US" sz="1000" dirty="0"/>
                        <a:t>Tests of the Standard Model and Fundamental Symmetries</a:t>
                      </a:r>
                    </a:p>
                  </a:txBody>
                  <a:tcPr marL="68580" marR="68580" marT="34290" marB="34290"/>
                </a:tc>
                <a:tc>
                  <a:txBody>
                    <a:bodyPr/>
                    <a:lstStyle/>
                    <a:p>
                      <a:r>
                        <a:rPr lang="en-US" sz="1000" dirty="0"/>
                        <a:t>513</a:t>
                      </a:r>
                    </a:p>
                  </a:txBody>
                  <a:tcPr marL="68580" marR="68580" marT="34290" marB="34290"/>
                </a:tc>
                <a:tc>
                  <a:txBody>
                    <a:bodyPr/>
                    <a:lstStyle/>
                    <a:p>
                      <a:r>
                        <a:rPr lang="en-US" sz="1000" dirty="0"/>
                        <a:t>307</a:t>
                      </a:r>
                    </a:p>
                  </a:txBody>
                  <a:tcPr marL="68580" marR="68580" marT="34290" marB="34290"/>
                </a:tc>
                <a:tc>
                  <a:txBody>
                    <a:bodyPr/>
                    <a:lstStyle/>
                    <a:p>
                      <a:endParaRPr lang="en-US" sz="1000" dirty="0"/>
                    </a:p>
                  </a:txBody>
                  <a:tcPr marL="68580" marR="68580" marT="34290" marB="34290"/>
                </a:tc>
                <a:tc>
                  <a:txBody>
                    <a:bodyPr/>
                    <a:lstStyle/>
                    <a:p>
                      <a:r>
                        <a:rPr lang="en-US" sz="1000" dirty="0"/>
                        <a:t> </a:t>
                      </a:r>
                    </a:p>
                  </a:txBody>
                  <a:tcPr marL="68580" marR="68580" marT="34290" marB="34290"/>
                </a:tc>
                <a:tc>
                  <a:txBody>
                    <a:bodyPr/>
                    <a:lstStyle/>
                    <a:p>
                      <a:r>
                        <a:rPr lang="en-US" sz="1000" dirty="0"/>
                        <a:t>820</a:t>
                      </a:r>
                    </a:p>
                  </a:txBody>
                  <a:tcPr marL="68580" marR="68580" marT="34290" marB="34290"/>
                </a:tc>
                <a:extLst>
                  <a:ext uri="{0D108BD9-81ED-4DB2-BD59-A6C34878D82A}">
                    <a16:rowId xmlns:a16="http://schemas.microsoft.com/office/drawing/2014/main" val="3656980050"/>
                  </a:ext>
                </a:extLst>
              </a:tr>
              <a:tr h="488874">
                <a:tc>
                  <a:txBody>
                    <a:bodyPr/>
                    <a:lstStyle/>
                    <a:p>
                      <a:r>
                        <a:rPr lang="en-US" sz="1000" b="1" dirty="0"/>
                        <a:t>Total</a:t>
                      </a:r>
                    </a:p>
                  </a:txBody>
                  <a:tcPr marL="68580" marR="68580" marT="34290" marB="34290"/>
                </a:tc>
                <a:tc>
                  <a:txBody>
                    <a:bodyPr/>
                    <a:lstStyle/>
                    <a:p>
                      <a:r>
                        <a:rPr lang="en-US" sz="1000" dirty="0"/>
                        <a:t>1016</a:t>
                      </a:r>
                    </a:p>
                  </a:txBody>
                  <a:tcPr marL="68580" marR="68580" marT="34290" marB="34290"/>
                </a:tc>
                <a:tc>
                  <a:txBody>
                    <a:bodyPr/>
                    <a:lstStyle/>
                    <a:p>
                      <a:r>
                        <a:rPr lang="en-US" sz="1000" dirty="0"/>
                        <a:t>1860</a:t>
                      </a:r>
                    </a:p>
                  </a:txBody>
                  <a:tcPr marL="68580" marR="68580" marT="34290" marB="34290"/>
                </a:tc>
                <a:tc>
                  <a:txBody>
                    <a:bodyPr/>
                    <a:lstStyle/>
                    <a:p>
                      <a:r>
                        <a:rPr lang="en-US" sz="1000" dirty="0"/>
                        <a:t>913</a:t>
                      </a:r>
                    </a:p>
                  </a:txBody>
                  <a:tcPr marL="68580" marR="68580" marT="34290" marB="34290"/>
                </a:tc>
                <a:tc>
                  <a:txBody>
                    <a:bodyPr/>
                    <a:lstStyle/>
                    <a:p>
                      <a:r>
                        <a:rPr lang="en-US" sz="1000" dirty="0"/>
                        <a:t>453</a:t>
                      </a:r>
                    </a:p>
                  </a:txBody>
                  <a:tcPr marL="68580" marR="68580" marT="34290" marB="34290"/>
                </a:tc>
                <a:tc>
                  <a:txBody>
                    <a:bodyPr/>
                    <a:lstStyle/>
                    <a:p>
                      <a:r>
                        <a:rPr lang="en-US" sz="1000" dirty="0"/>
                        <a:t>4242</a:t>
                      </a:r>
                    </a:p>
                  </a:txBody>
                  <a:tcPr marL="68580" marR="68580" marT="34290" marB="34290"/>
                </a:tc>
                <a:extLst>
                  <a:ext uri="{0D108BD9-81ED-4DB2-BD59-A6C34878D82A}">
                    <a16:rowId xmlns:a16="http://schemas.microsoft.com/office/drawing/2014/main" val="165745497"/>
                  </a:ext>
                </a:extLst>
              </a:tr>
            </a:tbl>
          </a:graphicData>
        </a:graphic>
      </p:graphicFrame>
      <p:sp>
        <p:nvSpPr>
          <p:cNvPr id="3" name="TextBox 2">
            <a:extLst>
              <a:ext uri="{FF2B5EF4-FFF2-40B4-BE49-F238E27FC236}">
                <a16:creationId xmlns:a16="http://schemas.microsoft.com/office/drawing/2014/main" id="{2B987B12-4D0D-3A43-A2D1-CAF2F34F8746}"/>
              </a:ext>
            </a:extLst>
          </p:cNvPr>
          <p:cNvSpPr txBox="1"/>
          <p:nvPr/>
        </p:nvSpPr>
        <p:spPr>
          <a:xfrm>
            <a:off x="422031" y="257908"/>
            <a:ext cx="5216769" cy="480131"/>
          </a:xfrm>
          <a:prstGeom prst="rect">
            <a:avLst/>
          </a:prstGeom>
          <a:noFill/>
        </p:spPr>
        <p:txBody>
          <a:bodyPr wrap="square" rtlCol="0">
            <a:spAutoFit/>
          </a:bodyPr>
          <a:lstStyle/>
          <a:p>
            <a:pPr algn="ctr">
              <a:lnSpc>
                <a:spcPct val="90000"/>
              </a:lnSpc>
            </a:pPr>
            <a:r>
              <a:rPr lang="en-US" sz="2800" b="1" dirty="0">
                <a:solidFill>
                  <a:schemeClr val="accent5"/>
                </a:solidFill>
              </a:rPr>
              <a:t>Background….</a:t>
            </a:r>
          </a:p>
        </p:txBody>
      </p:sp>
    </p:spTree>
    <p:extLst>
      <p:ext uri="{BB962C8B-B14F-4D97-AF65-F5344CB8AC3E}">
        <p14:creationId xmlns:p14="http://schemas.microsoft.com/office/powerpoint/2010/main" val="668971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F425-6A47-50FA-6DF9-066930648D28}"/>
              </a:ext>
            </a:extLst>
          </p:cNvPr>
          <p:cNvSpPr>
            <a:spLocks noGrp="1"/>
          </p:cNvSpPr>
          <p:nvPr>
            <p:ph type="title"/>
          </p:nvPr>
        </p:nvSpPr>
        <p:spPr>
          <a:xfrm>
            <a:off x="351181" y="624414"/>
            <a:ext cx="8628678" cy="386644"/>
          </a:xfrm>
        </p:spPr>
        <p:txBody>
          <a:bodyPr/>
          <a:lstStyle/>
          <a:p>
            <a:r>
              <a:rPr lang="en-US" b="0" i="1" dirty="0">
                <a:solidFill>
                  <a:schemeClr val="tx1"/>
                </a:solidFill>
              </a:rPr>
              <a:t>Number of Approved Experiments by Physics Topic</a:t>
            </a:r>
          </a:p>
        </p:txBody>
      </p:sp>
      <p:sp>
        <p:nvSpPr>
          <p:cNvPr id="4" name="TextBox 3">
            <a:extLst>
              <a:ext uri="{FF2B5EF4-FFF2-40B4-BE49-F238E27FC236}">
                <a16:creationId xmlns:a16="http://schemas.microsoft.com/office/drawing/2014/main" id="{B7F112B8-CAB7-58A4-DC5A-5D15DA84C0CE}"/>
              </a:ext>
            </a:extLst>
          </p:cNvPr>
          <p:cNvSpPr txBox="1"/>
          <p:nvPr/>
        </p:nvSpPr>
        <p:spPr>
          <a:xfrm>
            <a:off x="0" y="5825033"/>
            <a:ext cx="9144000" cy="279307"/>
          </a:xfrm>
          <a:prstGeom prst="rect">
            <a:avLst/>
          </a:prstGeom>
          <a:noFill/>
        </p:spPr>
        <p:txBody>
          <a:bodyPr wrap="square" rtlCol="0">
            <a:spAutoFit/>
          </a:bodyPr>
          <a:lstStyle/>
          <a:p>
            <a:pPr algn="ctr" defTabSz="685800">
              <a:lnSpc>
                <a:spcPct val="90000"/>
              </a:lnSpc>
            </a:pPr>
            <a:r>
              <a:rPr lang="en-US" sz="1350" dirty="0">
                <a:solidFill>
                  <a:prstClr val="black"/>
                </a:solidFill>
                <a:latin typeface="Arial"/>
              </a:rPr>
              <a:t>Reference: </a:t>
            </a:r>
            <a:r>
              <a:rPr lang="en-US" sz="1350" dirty="0">
                <a:solidFill>
                  <a:prstClr val="black"/>
                </a:solidFill>
                <a:latin typeface="Arial"/>
                <a:hlinkClick r:id="rId2"/>
              </a:rPr>
              <a:t>https://misportal.jlab.org/ul/ul_office/ExperimentDB/rptApprovedExperimentsByHallAndTopic.cfm</a:t>
            </a:r>
            <a:r>
              <a:rPr lang="en-US" sz="1350" dirty="0">
                <a:solidFill>
                  <a:prstClr val="black"/>
                </a:solidFill>
                <a:latin typeface="Arial"/>
              </a:rPr>
              <a:t>  </a:t>
            </a:r>
          </a:p>
        </p:txBody>
      </p:sp>
      <p:graphicFrame>
        <p:nvGraphicFramePr>
          <p:cNvPr id="5" name="Table 5">
            <a:extLst>
              <a:ext uri="{FF2B5EF4-FFF2-40B4-BE49-F238E27FC236}">
                <a16:creationId xmlns:a16="http://schemas.microsoft.com/office/drawing/2014/main" id="{C6047854-7D7F-0BDE-2A0D-A84F6B667422}"/>
              </a:ext>
            </a:extLst>
          </p:cNvPr>
          <p:cNvGraphicFramePr>
            <a:graphicFrameLocks noGrp="1"/>
          </p:cNvGraphicFramePr>
          <p:nvPr>
            <p:extLst>
              <p:ext uri="{D42A27DB-BD31-4B8C-83A1-F6EECF244321}">
                <p14:modId xmlns:p14="http://schemas.microsoft.com/office/powerpoint/2010/main" val="2029814636"/>
              </p:ext>
            </p:extLst>
          </p:nvPr>
        </p:nvGraphicFramePr>
        <p:xfrm>
          <a:off x="205031" y="1393857"/>
          <a:ext cx="8733937" cy="4048377"/>
        </p:xfrm>
        <a:graphic>
          <a:graphicData uri="http://schemas.openxmlformats.org/drawingml/2006/table">
            <a:tbl>
              <a:tblPr firstRow="1" bandRow="1">
                <a:tableStyleId>{5C22544A-7EE6-4342-B048-85BDC9FD1C3A}</a:tableStyleId>
              </a:tblPr>
              <a:tblGrid>
                <a:gridCol w="5020893">
                  <a:extLst>
                    <a:ext uri="{9D8B030D-6E8A-4147-A177-3AD203B41FA5}">
                      <a16:colId xmlns:a16="http://schemas.microsoft.com/office/drawing/2014/main" val="2130942264"/>
                    </a:ext>
                  </a:extLst>
                </a:gridCol>
                <a:gridCol w="742455">
                  <a:extLst>
                    <a:ext uri="{9D8B030D-6E8A-4147-A177-3AD203B41FA5}">
                      <a16:colId xmlns:a16="http://schemas.microsoft.com/office/drawing/2014/main" val="3073883464"/>
                    </a:ext>
                  </a:extLst>
                </a:gridCol>
                <a:gridCol w="722113">
                  <a:extLst>
                    <a:ext uri="{9D8B030D-6E8A-4147-A177-3AD203B41FA5}">
                      <a16:colId xmlns:a16="http://schemas.microsoft.com/office/drawing/2014/main" val="3327427657"/>
                    </a:ext>
                  </a:extLst>
                </a:gridCol>
                <a:gridCol w="752625">
                  <a:extLst>
                    <a:ext uri="{9D8B030D-6E8A-4147-A177-3AD203B41FA5}">
                      <a16:colId xmlns:a16="http://schemas.microsoft.com/office/drawing/2014/main" val="1704536565"/>
                    </a:ext>
                  </a:extLst>
                </a:gridCol>
                <a:gridCol w="742455">
                  <a:extLst>
                    <a:ext uri="{9D8B030D-6E8A-4147-A177-3AD203B41FA5}">
                      <a16:colId xmlns:a16="http://schemas.microsoft.com/office/drawing/2014/main" val="1528022723"/>
                    </a:ext>
                  </a:extLst>
                </a:gridCol>
                <a:gridCol w="753396">
                  <a:extLst>
                    <a:ext uri="{9D8B030D-6E8A-4147-A177-3AD203B41FA5}">
                      <a16:colId xmlns:a16="http://schemas.microsoft.com/office/drawing/2014/main" val="3246427067"/>
                    </a:ext>
                  </a:extLst>
                </a:gridCol>
              </a:tblGrid>
              <a:tr h="489898">
                <a:tc>
                  <a:txBody>
                    <a:bodyPr/>
                    <a:lstStyle/>
                    <a:p>
                      <a:r>
                        <a:rPr lang="en-US" sz="1000" dirty="0"/>
                        <a:t>PHYSICS TOPIC</a:t>
                      </a:r>
                    </a:p>
                  </a:txBody>
                  <a:tcPr marL="68580" marR="68580" marT="34290" marB="34290"/>
                </a:tc>
                <a:tc>
                  <a:txBody>
                    <a:bodyPr/>
                    <a:lstStyle/>
                    <a:p>
                      <a:r>
                        <a:rPr lang="en-US" sz="1000" dirty="0"/>
                        <a:t>Hall A</a:t>
                      </a:r>
                    </a:p>
                  </a:txBody>
                  <a:tcPr marL="68580" marR="68580" marT="34290" marB="34290"/>
                </a:tc>
                <a:tc>
                  <a:txBody>
                    <a:bodyPr/>
                    <a:lstStyle/>
                    <a:p>
                      <a:r>
                        <a:rPr lang="en-US" sz="1000" dirty="0"/>
                        <a:t>Hall B</a:t>
                      </a:r>
                    </a:p>
                  </a:txBody>
                  <a:tcPr marL="68580" marR="68580" marT="34290" marB="34290"/>
                </a:tc>
                <a:tc>
                  <a:txBody>
                    <a:bodyPr/>
                    <a:lstStyle/>
                    <a:p>
                      <a:r>
                        <a:rPr lang="en-US" sz="1000" dirty="0"/>
                        <a:t>Hall C</a:t>
                      </a:r>
                    </a:p>
                  </a:txBody>
                  <a:tcPr marL="68580" marR="68580" marT="34290" marB="34290"/>
                </a:tc>
                <a:tc>
                  <a:txBody>
                    <a:bodyPr/>
                    <a:lstStyle/>
                    <a:p>
                      <a:r>
                        <a:rPr lang="en-US" sz="1000" dirty="0"/>
                        <a:t>Hall D</a:t>
                      </a:r>
                    </a:p>
                  </a:txBody>
                  <a:tcPr marL="68580" marR="68580" marT="34290" marB="34290"/>
                </a:tc>
                <a:tc>
                  <a:txBody>
                    <a:bodyPr/>
                    <a:lstStyle/>
                    <a:p>
                      <a:r>
                        <a:rPr lang="en-US" sz="1000" dirty="0"/>
                        <a:t>Total</a:t>
                      </a:r>
                    </a:p>
                  </a:txBody>
                  <a:tcPr marL="68580" marR="68580" marT="34290" marB="34290"/>
                </a:tc>
                <a:extLst>
                  <a:ext uri="{0D108BD9-81ED-4DB2-BD59-A6C34878D82A}">
                    <a16:rowId xmlns:a16="http://schemas.microsoft.com/office/drawing/2014/main" val="3493728411"/>
                  </a:ext>
                </a:extLst>
              </a:tr>
              <a:tr h="489898">
                <a:tc>
                  <a:txBody>
                    <a:bodyPr/>
                    <a:lstStyle/>
                    <a:p>
                      <a:r>
                        <a:rPr lang="en-US" sz="1000" dirty="0"/>
                        <a:t>The Hadron Spectra as probes of QCD</a:t>
                      </a:r>
                    </a:p>
                    <a:p>
                      <a:r>
                        <a:rPr lang="en-US" sz="1000" dirty="0"/>
                        <a:t>( </a:t>
                      </a:r>
                      <a:r>
                        <a:rPr lang="en-US" sz="1000" dirty="0" err="1"/>
                        <a:t>GlueX</a:t>
                      </a:r>
                      <a:r>
                        <a:rPr lang="en-US" sz="1000" dirty="0"/>
                        <a:t> and heavy baryon and meson spectroscopy)</a:t>
                      </a:r>
                    </a:p>
                  </a:txBody>
                  <a:tcPr marL="68580" marR="68580" marT="34290" marB="34290"/>
                </a:tc>
                <a:tc>
                  <a:txBody>
                    <a:bodyPr/>
                    <a:lstStyle/>
                    <a:p>
                      <a:endParaRPr lang="en-US" sz="1000" dirty="0"/>
                    </a:p>
                  </a:txBody>
                  <a:tcPr marL="68580" marR="68580" marT="34290" marB="34290"/>
                </a:tc>
                <a:tc>
                  <a:txBody>
                    <a:bodyPr/>
                    <a:lstStyle/>
                    <a:p>
                      <a:r>
                        <a:rPr lang="en-US" sz="1000" dirty="0"/>
                        <a:t>6</a:t>
                      </a:r>
                    </a:p>
                  </a:txBody>
                  <a:tcPr marL="68580" marR="68580" marT="34290" marB="34290"/>
                </a:tc>
                <a:tc>
                  <a:txBody>
                    <a:bodyPr/>
                    <a:lstStyle/>
                    <a:p>
                      <a:r>
                        <a:rPr lang="en-US" sz="1000" dirty="0"/>
                        <a:t>1</a:t>
                      </a:r>
                    </a:p>
                  </a:txBody>
                  <a:tcPr marL="68580" marR="68580" marT="34290" marB="34290"/>
                </a:tc>
                <a:tc>
                  <a:txBody>
                    <a:bodyPr/>
                    <a:lstStyle/>
                    <a:p>
                      <a:r>
                        <a:rPr lang="en-US" sz="1000" dirty="0"/>
                        <a:t>4</a:t>
                      </a:r>
                    </a:p>
                  </a:txBody>
                  <a:tcPr marL="68580" marR="68580" marT="34290" marB="34290"/>
                </a:tc>
                <a:tc>
                  <a:txBody>
                    <a:bodyPr/>
                    <a:lstStyle/>
                    <a:p>
                      <a:r>
                        <a:rPr lang="en-US" sz="1000" dirty="0"/>
                        <a:t>11</a:t>
                      </a:r>
                    </a:p>
                  </a:txBody>
                  <a:tcPr marL="68580" marR="68580" marT="34290" marB="34290"/>
                </a:tc>
                <a:extLst>
                  <a:ext uri="{0D108BD9-81ED-4DB2-BD59-A6C34878D82A}">
                    <a16:rowId xmlns:a16="http://schemas.microsoft.com/office/drawing/2014/main" val="1100564530"/>
                  </a:ext>
                </a:extLst>
              </a:tr>
              <a:tr h="489898">
                <a:tc>
                  <a:txBody>
                    <a:bodyPr/>
                    <a:lstStyle/>
                    <a:p>
                      <a:r>
                        <a:rPr lang="en-US" sz="1000" dirty="0"/>
                        <a:t>The transverse structure of the hadrons</a:t>
                      </a:r>
                    </a:p>
                    <a:p>
                      <a:r>
                        <a:rPr lang="en-US" sz="1000" dirty="0"/>
                        <a:t>( Elastic and transition Form Factors )</a:t>
                      </a:r>
                    </a:p>
                  </a:txBody>
                  <a:tcPr marL="68580" marR="68580" marT="34290" marB="34290"/>
                </a:tc>
                <a:tc>
                  <a:txBody>
                    <a:bodyPr/>
                    <a:lstStyle/>
                    <a:p>
                      <a:r>
                        <a:rPr lang="en-US" sz="1000" dirty="0"/>
                        <a:t>7</a:t>
                      </a:r>
                    </a:p>
                  </a:txBody>
                  <a:tcPr marL="68580" marR="68580" marT="34290" marB="34290"/>
                </a:tc>
                <a:tc>
                  <a:txBody>
                    <a:bodyPr/>
                    <a:lstStyle/>
                    <a:p>
                      <a:r>
                        <a:rPr lang="en-US" sz="1000" dirty="0"/>
                        <a:t>6</a:t>
                      </a:r>
                    </a:p>
                  </a:txBody>
                  <a:tcPr marL="68580" marR="68580" marT="34290" marB="34290"/>
                </a:tc>
                <a:tc>
                  <a:txBody>
                    <a:bodyPr/>
                    <a:lstStyle/>
                    <a:p>
                      <a:r>
                        <a:rPr lang="en-US" sz="1000" dirty="0"/>
                        <a:t>7</a:t>
                      </a:r>
                    </a:p>
                  </a:txBody>
                  <a:tcPr marL="68580" marR="68580" marT="34290" marB="34290"/>
                </a:tc>
                <a:tc>
                  <a:txBody>
                    <a:bodyPr/>
                    <a:lstStyle/>
                    <a:p>
                      <a:r>
                        <a:rPr lang="en-US" sz="1000" dirty="0"/>
                        <a:t>1</a:t>
                      </a:r>
                    </a:p>
                  </a:txBody>
                  <a:tcPr marL="68580" marR="68580" marT="34290" marB="34290"/>
                </a:tc>
                <a:tc>
                  <a:txBody>
                    <a:bodyPr/>
                    <a:lstStyle/>
                    <a:p>
                      <a:r>
                        <a:rPr lang="en-US" sz="1000" dirty="0"/>
                        <a:t>21</a:t>
                      </a:r>
                    </a:p>
                  </a:txBody>
                  <a:tcPr marL="68580" marR="68580" marT="34290" marB="34290"/>
                </a:tc>
                <a:extLst>
                  <a:ext uri="{0D108BD9-81ED-4DB2-BD59-A6C34878D82A}">
                    <a16:rowId xmlns:a16="http://schemas.microsoft.com/office/drawing/2014/main" val="2675627244"/>
                  </a:ext>
                </a:extLst>
              </a:tr>
              <a:tr h="489898">
                <a:tc>
                  <a:txBody>
                    <a:bodyPr/>
                    <a:lstStyle/>
                    <a:p>
                      <a:r>
                        <a:rPr lang="en-US" sz="1000" dirty="0"/>
                        <a:t>The longitudinal structure of the hadrons</a:t>
                      </a:r>
                    </a:p>
                    <a:p>
                      <a:r>
                        <a:rPr lang="en-US" sz="1000" dirty="0"/>
                        <a:t>( Unpolarized &amp; polarized parton distribution functions )</a:t>
                      </a:r>
                    </a:p>
                  </a:txBody>
                  <a:tcPr marL="68580" marR="68580" marT="34290" marB="34290"/>
                </a:tc>
                <a:tc>
                  <a:txBody>
                    <a:bodyPr/>
                    <a:lstStyle/>
                    <a:p>
                      <a:r>
                        <a:rPr lang="en-US" sz="1000" dirty="0"/>
                        <a:t>5</a:t>
                      </a:r>
                    </a:p>
                  </a:txBody>
                  <a:tcPr marL="68580" marR="68580" marT="34290" marB="34290"/>
                </a:tc>
                <a:tc>
                  <a:txBody>
                    <a:bodyPr/>
                    <a:lstStyle/>
                    <a:p>
                      <a:r>
                        <a:rPr lang="en-US" sz="1000" dirty="0"/>
                        <a:t>5</a:t>
                      </a:r>
                    </a:p>
                  </a:txBody>
                  <a:tcPr marL="68580" marR="68580" marT="34290" marB="34290"/>
                </a:tc>
                <a:tc>
                  <a:txBody>
                    <a:bodyPr/>
                    <a:lstStyle/>
                    <a:p>
                      <a:r>
                        <a:rPr lang="en-US" sz="1000" dirty="0"/>
                        <a:t>8</a:t>
                      </a:r>
                    </a:p>
                  </a:txBody>
                  <a:tcPr marL="68580" marR="68580" marT="34290" marB="34290"/>
                </a:tc>
                <a:tc>
                  <a:txBody>
                    <a:bodyPr/>
                    <a:lstStyle/>
                    <a:p>
                      <a:r>
                        <a:rPr lang="en-US" sz="1000" dirty="0"/>
                        <a:t>1</a:t>
                      </a:r>
                    </a:p>
                  </a:txBody>
                  <a:tcPr marL="68580" marR="68580" marT="34290" marB="34290"/>
                </a:tc>
                <a:tc>
                  <a:txBody>
                    <a:bodyPr/>
                    <a:lstStyle/>
                    <a:p>
                      <a:r>
                        <a:rPr lang="en-US" sz="1000" dirty="0"/>
                        <a:t>19</a:t>
                      </a:r>
                    </a:p>
                  </a:txBody>
                  <a:tcPr marL="68580" marR="68580" marT="34290" marB="34290"/>
                </a:tc>
                <a:extLst>
                  <a:ext uri="{0D108BD9-81ED-4DB2-BD59-A6C34878D82A}">
                    <a16:rowId xmlns:a16="http://schemas.microsoft.com/office/drawing/2014/main" val="2792645441"/>
                  </a:ext>
                </a:extLst>
              </a:tr>
              <a:tr h="489898">
                <a:tc>
                  <a:txBody>
                    <a:bodyPr/>
                    <a:lstStyle/>
                    <a:p>
                      <a:r>
                        <a:rPr lang="en-US" sz="1000" dirty="0"/>
                        <a:t>The 3D structure of the hadrons</a:t>
                      </a:r>
                    </a:p>
                    <a:p>
                      <a:r>
                        <a:rPr lang="en-US" sz="1100" dirty="0"/>
                        <a:t>( Generalized Parton Distributions and Transverse Momentum Distributions )</a:t>
                      </a:r>
                    </a:p>
                  </a:txBody>
                  <a:tcPr marL="68580" marR="68580" marT="34290" marB="34290"/>
                </a:tc>
                <a:tc>
                  <a:txBody>
                    <a:bodyPr/>
                    <a:lstStyle/>
                    <a:p>
                      <a:r>
                        <a:rPr lang="en-US" sz="1000" dirty="0"/>
                        <a:t>10</a:t>
                      </a:r>
                    </a:p>
                  </a:txBody>
                  <a:tcPr marL="68580" marR="68580" marT="34290" marB="34290"/>
                </a:tc>
                <a:tc>
                  <a:txBody>
                    <a:bodyPr/>
                    <a:lstStyle/>
                    <a:p>
                      <a:r>
                        <a:rPr lang="en-US" sz="1000" dirty="0"/>
                        <a:t>14</a:t>
                      </a:r>
                    </a:p>
                  </a:txBody>
                  <a:tcPr marL="68580" marR="68580" marT="34290" marB="34290"/>
                </a:tc>
                <a:tc>
                  <a:txBody>
                    <a:bodyPr/>
                    <a:lstStyle/>
                    <a:p>
                      <a:r>
                        <a:rPr lang="en-US" sz="1000" dirty="0"/>
                        <a:t>10</a:t>
                      </a:r>
                    </a:p>
                  </a:txBody>
                  <a:tcPr marL="68580" marR="68580" marT="34290" marB="34290"/>
                </a:tc>
                <a:tc>
                  <a:txBody>
                    <a:bodyPr/>
                    <a:lstStyle/>
                    <a:p>
                      <a:endParaRPr lang="en-US" sz="1000" dirty="0"/>
                    </a:p>
                  </a:txBody>
                  <a:tcPr marL="68580" marR="68580" marT="34290" marB="34290"/>
                </a:tc>
                <a:tc>
                  <a:txBody>
                    <a:bodyPr/>
                    <a:lstStyle/>
                    <a:p>
                      <a:r>
                        <a:rPr lang="en-US" sz="1000" dirty="0"/>
                        <a:t>34</a:t>
                      </a:r>
                    </a:p>
                  </a:txBody>
                  <a:tcPr marL="68580" marR="68580" marT="34290" marB="34290"/>
                </a:tc>
                <a:extLst>
                  <a:ext uri="{0D108BD9-81ED-4DB2-BD59-A6C34878D82A}">
                    <a16:rowId xmlns:a16="http://schemas.microsoft.com/office/drawing/2014/main" val="3111875235"/>
                  </a:ext>
                </a:extLst>
              </a:tr>
              <a:tr h="619091">
                <a:tc>
                  <a:txBody>
                    <a:bodyPr/>
                    <a:lstStyle/>
                    <a:p>
                      <a:r>
                        <a:rPr lang="en-US" sz="1000" dirty="0"/>
                        <a:t>Hadrons and cold nuclear matter</a:t>
                      </a:r>
                    </a:p>
                    <a:p>
                      <a:r>
                        <a:rPr lang="en-US" sz="1200" dirty="0"/>
                        <a:t>( Medium modifications, quark hadronization, short-range correlations, </a:t>
                      </a:r>
                      <a:r>
                        <a:rPr lang="en-US" sz="1200" dirty="0" err="1"/>
                        <a:t>hypernuclear</a:t>
                      </a:r>
                      <a:r>
                        <a:rPr lang="en-US" sz="1200" dirty="0"/>
                        <a:t> spectroscopy, few-body experiments )</a:t>
                      </a:r>
                    </a:p>
                  </a:txBody>
                  <a:tcPr marL="68580" marR="68580" marT="34290" marB="34290"/>
                </a:tc>
                <a:tc>
                  <a:txBody>
                    <a:bodyPr/>
                    <a:lstStyle/>
                    <a:p>
                      <a:r>
                        <a:rPr lang="en-US" sz="1000" dirty="0"/>
                        <a:t>10</a:t>
                      </a:r>
                    </a:p>
                  </a:txBody>
                  <a:tcPr marL="68580" marR="68580" marT="34290" marB="34290"/>
                </a:tc>
                <a:tc>
                  <a:txBody>
                    <a:bodyPr/>
                    <a:lstStyle/>
                    <a:p>
                      <a:r>
                        <a:rPr lang="en-US" sz="1000" dirty="0"/>
                        <a:t>12</a:t>
                      </a:r>
                    </a:p>
                  </a:txBody>
                  <a:tcPr marL="68580" marR="68580" marT="34290" marB="34290"/>
                </a:tc>
                <a:tc>
                  <a:txBody>
                    <a:bodyPr/>
                    <a:lstStyle/>
                    <a:p>
                      <a:r>
                        <a:rPr lang="en-US" sz="1000" dirty="0"/>
                        <a:t>11</a:t>
                      </a:r>
                    </a:p>
                  </a:txBody>
                  <a:tcPr marL="68580" marR="68580" marT="34290" marB="34290"/>
                </a:tc>
                <a:tc>
                  <a:txBody>
                    <a:bodyPr/>
                    <a:lstStyle/>
                    <a:p>
                      <a:r>
                        <a:rPr lang="en-US" sz="1000" dirty="0"/>
                        <a:t>2</a:t>
                      </a:r>
                    </a:p>
                  </a:txBody>
                  <a:tcPr marL="68580" marR="68580" marT="34290" marB="34290"/>
                </a:tc>
                <a:tc>
                  <a:txBody>
                    <a:bodyPr/>
                    <a:lstStyle/>
                    <a:p>
                      <a:r>
                        <a:rPr lang="en-US" sz="1000" dirty="0"/>
                        <a:t>35</a:t>
                      </a:r>
                    </a:p>
                  </a:txBody>
                  <a:tcPr marL="68580" marR="68580" marT="34290" marB="34290"/>
                </a:tc>
                <a:extLst>
                  <a:ext uri="{0D108BD9-81ED-4DB2-BD59-A6C34878D82A}">
                    <a16:rowId xmlns:a16="http://schemas.microsoft.com/office/drawing/2014/main" val="1888523780"/>
                  </a:ext>
                </a:extLst>
              </a:tr>
              <a:tr h="489898">
                <a:tc>
                  <a:txBody>
                    <a:bodyPr/>
                    <a:lstStyle/>
                    <a:p>
                      <a:r>
                        <a:rPr lang="en-US" sz="1000" dirty="0"/>
                        <a:t>Tests of the Standard Model and Fundamental Symmetries</a:t>
                      </a:r>
                    </a:p>
                  </a:txBody>
                  <a:tcPr marL="68580" marR="68580" marT="34290" marB="34290"/>
                </a:tc>
                <a:tc>
                  <a:txBody>
                    <a:bodyPr/>
                    <a:lstStyle/>
                    <a:p>
                      <a:r>
                        <a:rPr lang="en-US" sz="1000" dirty="0"/>
                        <a:t>3</a:t>
                      </a:r>
                    </a:p>
                  </a:txBody>
                  <a:tcPr marL="68580" marR="68580" marT="34290" marB="34290"/>
                </a:tc>
                <a:tc>
                  <a:txBody>
                    <a:bodyPr/>
                    <a:lstStyle/>
                    <a:p>
                      <a:r>
                        <a:rPr lang="en-US" sz="1000" dirty="0"/>
                        <a:t>3</a:t>
                      </a:r>
                    </a:p>
                  </a:txBody>
                  <a:tcPr marL="68580" marR="68580" marT="34290" marB="34290"/>
                </a:tc>
                <a:tc>
                  <a:txBody>
                    <a:bodyPr/>
                    <a:lstStyle/>
                    <a:p>
                      <a:endParaRPr lang="en-US" sz="1000" dirty="0"/>
                    </a:p>
                  </a:txBody>
                  <a:tcPr marL="68580" marR="68580" marT="34290" marB="34290"/>
                </a:tc>
                <a:tc>
                  <a:txBody>
                    <a:bodyPr/>
                    <a:lstStyle/>
                    <a:p>
                      <a:r>
                        <a:rPr lang="en-US" sz="1000" dirty="0"/>
                        <a:t>1</a:t>
                      </a:r>
                    </a:p>
                  </a:txBody>
                  <a:tcPr marL="68580" marR="68580" marT="34290" marB="34290"/>
                </a:tc>
                <a:tc>
                  <a:txBody>
                    <a:bodyPr/>
                    <a:lstStyle/>
                    <a:p>
                      <a:r>
                        <a:rPr lang="en-US" sz="1000" dirty="0"/>
                        <a:t>7</a:t>
                      </a:r>
                    </a:p>
                  </a:txBody>
                  <a:tcPr marL="68580" marR="68580" marT="34290" marB="34290"/>
                </a:tc>
                <a:extLst>
                  <a:ext uri="{0D108BD9-81ED-4DB2-BD59-A6C34878D82A}">
                    <a16:rowId xmlns:a16="http://schemas.microsoft.com/office/drawing/2014/main" val="3656980050"/>
                  </a:ext>
                </a:extLst>
              </a:tr>
              <a:tr h="489898">
                <a:tc>
                  <a:txBody>
                    <a:bodyPr/>
                    <a:lstStyle/>
                    <a:p>
                      <a:r>
                        <a:rPr lang="en-US" sz="1000" b="1" dirty="0"/>
                        <a:t>Total</a:t>
                      </a:r>
                    </a:p>
                  </a:txBody>
                  <a:tcPr marL="68580" marR="68580" marT="34290" marB="34290"/>
                </a:tc>
                <a:tc>
                  <a:txBody>
                    <a:bodyPr/>
                    <a:lstStyle/>
                    <a:p>
                      <a:r>
                        <a:rPr lang="en-US" sz="1000" dirty="0"/>
                        <a:t>35</a:t>
                      </a:r>
                    </a:p>
                  </a:txBody>
                  <a:tcPr marL="68580" marR="68580" marT="34290" marB="34290"/>
                </a:tc>
                <a:tc>
                  <a:txBody>
                    <a:bodyPr/>
                    <a:lstStyle/>
                    <a:p>
                      <a:r>
                        <a:rPr lang="en-US" sz="1000" dirty="0"/>
                        <a:t>46</a:t>
                      </a:r>
                    </a:p>
                  </a:txBody>
                  <a:tcPr marL="68580" marR="68580" marT="34290" marB="34290"/>
                </a:tc>
                <a:tc>
                  <a:txBody>
                    <a:bodyPr/>
                    <a:lstStyle/>
                    <a:p>
                      <a:r>
                        <a:rPr lang="en-US" sz="1000" dirty="0"/>
                        <a:t>37</a:t>
                      </a:r>
                    </a:p>
                  </a:txBody>
                  <a:tcPr marL="68580" marR="68580" marT="34290" marB="34290"/>
                </a:tc>
                <a:tc>
                  <a:txBody>
                    <a:bodyPr/>
                    <a:lstStyle/>
                    <a:p>
                      <a:r>
                        <a:rPr lang="en-US" sz="1000" dirty="0"/>
                        <a:t>9</a:t>
                      </a:r>
                    </a:p>
                  </a:txBody>
                  <a:tcPr marL="68580" marR="68580" marT="34290" marB="34290"/>
                </a:tc>
                <a:tc>
                  <a:txBody>
                    <a:bodyPr/>
                    <a:lstStyle/>
                    <a:p>
                      <a:r>
                        <a:rPr lang="en-US" sz="1000" dirty="0"/>
                        <a:t>127</a:t>
                      </a:r>
                    </a:p>
                  </a:txBody>
                  <a:tcPr marL="68580" marR="68580" marT="34290" marB="34290"/>
                </a:tc>
                <a:extLst>
                  <a:ext uri="{0D108BD9-81ED-4DB2-BD59-A6C34878D82A}">
                    <a16:rowId xmlns:a16="http://schemas.microsoft.com/office/drawing/2014/main" val="165745497"/>
                  </a:ext>
                </a:extLst>
              </a:tr>
            </a:tbl>
          </a:graphicData>
        </a:graphic>
      </p:graphicFrame>
    </p:spTree>
    <p:extLst>
      <p:ext uri="{BB962C8B-B14F-4D97-AF65-F5344CB8AC3E}">
        <p14:creationId xmlns:p14="http://schemas.microsoft.com/office/powerpoint/2010/main" val="1412151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C411-AF8A-DB68-7982-2A8A1C032DEB}"/>
              </a:ext>
            </a:extLst>
          </p:cNvPr>
          <p:cNvSpPr>
            <a:spLocks noGrp="1"/>
          </p:cNvSpPr>
          <p:nvPr>
            <p:ph type="title"/>
          </p:nvPr>
        </p:nvSpPr>
        <p:spPr>
          <a:xfrm>
            <a:off x="252001" y="449572"/>
            <a:ext cx="8628678" cy="386644"/>
          </a:xfrm>
        </p:spPr>
        <p:txBody>
          <a:bodyPr/>
          <a:lstStyle/>
          <a:p>
            <a:r>
              <a:rPr lang="en-US" b="0" i="1" dirty="0">
                <a:solidFill>
                  <a:schemeClr val="tx1"/>
                </a:solidFill>
              </a:rPr>
              <a:t>Status of Approved Experiments</a:t>
            </a:r>
          </a:p>
        </p:txBody>
      </p:sp>
      <p:graphicFrame>
        <p:nvGraphicFramePr>
          <p:cNvPr id="3" name="Table 3">
            <a:extLst>
              <a:ext uri="{FF2B5EF4-FFF2-40B4-BE49-F238E27FC236}">
                <a16:creationId xmlns:a16="http://schemas.microsoft.com/office/drawing/2014/main" id="{917641FC-AD33-0AA4-07A8-D285C0CECC16}"/>
              </a:ext>
            </a:extLst>
          </p:cNvPr>
          <p:cNvGraphicFramePr>
            <a:graphicFrameLocks noGrp="1"/>
          </p:cNvGraphicFramePr>
          <p:nvPr>
            <p:extLst>
              <p:ext uri="{D42A27DB-BD31-4B8C-83A1-F6EECF244321}">
                <p14:modId xmlns:p14="http://schemas.microsoft.com/office/powerpoint/2010/main" val="3845445155"/>
              </p:ext>
            </p:extLst>
          </p:nvPr>
        </p:nvGraphicFramePr>
        <p:xfrm>
          <a:off x="340372" y="1167797"/>
          <a:ext cx="8628680" cy="2872077"/>
        </p:xfrm>
        <a:graphic>
          <a:graphicData uri="http://schemas.openxmlformats.org/drawingml/2006/table">
            <a:tbl>
              <a:tblPr firstRow="1" bandRow="1">
                <a:tableStyleId>{5C22544A-7EE6-4342-B048-85BDC9FD1C3A}</a:tableStyleId>
              </a:tblPr>
              <a:tblGrid>
                <a:gridCol w="1725736">
                  <a:extLst>
                    <a:ext uri="{9D8B030D-6E8A-4147-A177-3AD203B41FA5}">
                      <a16:colId xmlns:a16="http://schemas.microsoft.com/office/drawing/2014/main" val="2618299486"/>
                    </a:ext>
                  </a:extLst>
                </a:gridCol>
                <a:gridCol w="1725736">
                  <a:extLst>
                    <a:ext uri="{9D8B030D-6E8A-4147-A177-3AD203B41FA5}">
                      <a16:colId xmlns:a16="http://schemas.microsoft.com/office/drawing/2014/main" val="2628428426"/>
                    </a:ext>
                  </a:extLst>
                </a:gridCol>
                <a:gridCol w="1725736">
                  <a:extLst>
                    <a:ext uri="{9D8B030D-6E8A-4147-A177-3AD203B41FA5}">
                      <a16:colId xmlns:a16="http://schemas.microsoft.com/office/drawing/2014/main" val="2226391377"/>
                    </a:ext>
                  </a:extLst>
                </a:gridCol>
                <a:gridCol w="1725736">
                  <a:extLst>
                    <a:ext uri="{9D8B030D-6E8A-4147-A177-3AD203B41FA5}">
                      <a16:colId xmlns:a16="http://schemas.microsoft.com/office/drawing/2014/main" val="1629837865"/>
                    </a:ext>
                  </a:extLst>
                </a:gridCol>
                <a:gridCol w="1725736">
                  <a:extLst>
                    <a:ext uri="{9D8B030D-6E8A-4147-A177-3AD203B41FA5}">
                      <a16:colId xmlns:a16="http://schemas.microsoft.com/office/drawing/2014/main" val="3591115615"/>
                    </a:ext>
                  </a:extLst>
                </a:gridCol>
              </a:tblGrid>
              <a:tr h="672824">
                <a:tc>
                  <a:txBody>
                    <a:bodyPr/>
                    <a:lstStyle/>
                    <a:p>
                      <a:endParaRPr lang="en-US" sz="1000" dirty="0"/>
                    </a:p>
                  </a:txBody>
                  <a:tcPr marL="68580" marR="68580" marT="34290" marB="34290"/>
                </a:tc>
                <a:tc>
                  <a:txBody>
                    <a:bodyPr/>
                    <a:lstStyle/>
                    <a:p>
                      <a:r>
                        <a:rPr lang="en-US" sz="1000" dirty="0"/>
                        <a:t>Full Completed</a:t>
                      </a:r>
                    </a:p>
                  </a:txBody>
                  <a:tcPr marL="68580" marR="68580" marT="34290" marB="34290"/>
                </a:tc>
                <a:tc>
                  <a:txBody>
                    <a:bodyPr/>
                    <a:lstStyle/>
                    <a:p>
                      <a:r>
                        <a:rPr lang="en-US" sz="1000" dirty="0"/>
                        <a:t>Partially Completed</a:t>
                      </a:r>
                    </a:p>
                  </a:txBody>
                  <a:tcPr marL="68580" marR="68580" marT="34290" marB="34290"/>
                </a:tc>
                <a:tc>
                  <a:txBody>
                    <a:bodyPr/>
                    <a:lstStyle/>
                    <a:p>
                      <a:r>
                        <a:rPr lang="en-US" sz="1000" dirty="0"/>
                        <a:t>Approved </a:t>
                      </a:r>
                    </a:p>
                    <a:p>
                      <a:r>
                        <a:rPr lang="en-US" sz="1000" dirty="0"/>
                        <a:t>(Not Yet Run)</a:t>
                      </a:r>
                    </a:p>
                  </a:txBody>
                  <a:tcPr marL="68580" marR="68580" marT="34290" marB="34290"/>
                </a:tc>
                <a:tc>
                  <a:txBody>
                    <a:bodyPr/>
                    <a:lstStyle/>
                    <a:p>
                      <a:r>
                        <a:rPr lang="en-US" sz="1000" dirty="0"/>
                        <a:t>Total Approved Number of Experiments</a:t>
                      </a:r>
                    </a:p>
                  </a:txBody>
                  <a:tcPr marL="68580" marR="68580" marT="34290" marB="34290"/>
                </a:tc>
                <a:extLst>
                  <a:ext uri="{0D108BD9-81ED-4DB2-BD59-A6C34878D82A}">
                    <a16:rowId xmlns:a16="http://schemas.microsoft.com/office/drawing/2014/main" val="3785703292"/>
                  </a:ext>
                </a:extLst>
              </a:tr>
              <a:tr h="427382">
                <a:tc>
                  <a:txBody>
                    <a:bodyPr/>
                    <a:lstStyle/>
                    <a:p>
                      <a:r>
                        <a:rPr lang="en-US" sz="1000" dirty="0"/>
                        <a:t>Hall A</a:t>
                      </a:r>
                    </a:p>
                  </a:txBody>
                  <a:tcPr marL="68580" marR="68580" marT="34290" marB="34290"/>
                </a:tc>
                <a:tc>
                  <a:txBody>
                    <a:bodyPr/>
                    <a:lstStyle/>
                    <a:p>
                      <a:r>
                        <a:rPr lang="en-US" sz="1000" dirty="0"/>
                        <a:t>13</a:t>
                      </a:r>
                    </a:p>
                  </a:txBody>
                  <a:tcPr marL="68580" marR="68580" marT="34290" marB="34290"/>
                </a:tc>
                <a:tc>
                  <a:txBody>
                    <a:bodyPr/>
                    <a:lstStyle/>
                    <a:p>
                      <a:r>
                        <a:rPr lang="en-US" sz="1000" dirty="0"/>
                        <a:t>1</a:t>
                      </a:r>
                    </a:p>
                  </a:txBody>
                  <a:tcPr marL="68580" marR="68580" marT="34290" marB="34290"/>
                </a:tc>
                <a:tc>
                  <a:txBody>
                    <a:bodyPr/>
                    <a:lstStyle/>
                    <a:p>
                      <a:r>
                        <a:rPr lang="en-US" sz="1000" dirty="0"/>
                        <a:t>21</a:t>
                      </a:r>
                    </a:p>
                  </a:txBody>
                  <a:tcPr marL="68580" marR="68580" marT="34290" marB="34290"/>
                </a:tc>
                <a:tc>
                  <a:txBody>
                    <a:bodyPr/>
                    <a:lstStyle/>
                    <a:p>
                      <a:r>
                        <a:rPr lang="en-US" sz="1000" dirty="0"/>
                        <a:t>35</a:t>
                      </a:r>
                    </a:p>
                  </a:txBody>
                  <a:tcPr marL="68580" marR="68580" marT="34290" marB="34290"/>
                </a:tc>
                <a:extLst>
                  <a:ext uri="{0D108BD9-81ED-4DB2-BD59-A6C34878D82A}">
                    <a16:rowId xmlns:a16="http://schemas.microsoft.com/office/drawing/2014/main" val="857339492"/>
                  </a:ext>
                </a:extLst>
              </a:tr>
              <a:tr h="477079">
                <a:tc>
                  <a:txBody>
                    <a:bodyPr/>
                    <a:lstStyle/>
                    <a:p>
                      <a:r>
                        <a:rPr lang="en-US" sz="1000" dirty="0"/>
                        <a:t>Hall B</a:t>
                      </a:r>
                    </a:p>
                  </a:txBody>
                  <a:tcPr marL="68580" marR="68580" marT="34290" marB="34290"/>
                </a:tc>
                <a:tc>
                  <a:txBody>
                    <a:bodyPr/>
                    <a:lstStyle/>
                    <a:p>
                      <a:r>
                        <a:rPr lang="en-US" sz="1000" dirty="0"/>
                        <a:t>8</a:t>
                      </a:r>
                    </a:p>
                  </a:txBody>
                  <a:tcPr marL="68580" marR="68580" marT="34290" marB="34290"/>
                </a:tc>
                <a:tc>
                  <a:txBody>
                    <a:bodyPr/>
                    <a:lstStyle/>
                    <a:p>
                      <a:r>
                        <a:rPr lang="en-US" sz="1000" dirty="0"/>
                        <a:t>18</a:t>
                      </a:r>
                    </a:p>
                  </a:txBody>
                  <a:tcPr marL="68580" marR="68580" marT="34290" marB="34290"/>
                </a:tc>
                <a:tc>
                  <a:txBody>
                    <a:bodyPr/>
                    <a:lstStyle/>
                    <a:p>
                      <a:r>
                        <a:rPr lang="en-US" sz="1000" dirty="0"/>
                        <a:t>20</a:t>
                      </a:r>
                    </a:p>
                  </a:txBody>
                  <a:tcPr marL="68580" marR="68580" marT="34290" marB="34290"/>
                </a:tc>
                <a:tc>
                  <a:txBody>
                    <a:bodyPr/>
                    <a:lstStyle/>
                    <a:p>
                      <a:r>
                        <a:rPr lang="en-US" sz="1000" dirty="0"/>
                        <a:t>46</a:t>
                      </a:r>
                    </a:p>
                  </a:txBody>
                  <a:tcPr marL="68580" marR="68580" marT="34290" marB="34290"/>
                </a:tc>
                <a:extLst>
                  <a:ext uri="{0D108BD9-81ED-4DB2-BD59-A6C34878D82A}">
                    <a16:rowId xmlns:a16="http://schemas.microsoft.com/office/drawing/2014/main" val="111428204"/>
                  </a:ext>
                </a:extLst>
              </a:tr>
              <a:tr h="437321">
                <a:tc>
                  <a:txBody>
                    <a:bodyPr/>
                    <a:lstStyle/>
                    <a:p>
                      <a:r>
                        <a:rPr lang="en-US" sz="1000" dirty="0"/>
                        <a:t>Hall C</a:t>
                      </a:r>
                    </a:p>
                  </a:txBody>
                  <a:tcPr marL="68580" marR="68580" marT="34290" marB="34290"/>
                </a:tc>
                <a:tc>
                  <a:txBody>
                    <a:bodyPr/>
                    <a:lstStyle/>
                    <a:p>
                      <a:r>
                        <a:rPr lang="en-US" sz="1000" dirty="0"/>
                        <a:t>12</a:t>
                      </a:r>
                    </a:p>
                  </a:txBody>
                  <a:tcPr marL="68580" marR="68580" marT="34290" marB="34290"/>
                </a:tc>
                <a:tc>
                  <a:txBody>
                    <a:bodyPr/>
                    <a:lstStyle/>
                    <a:p>
                      <a:r>
                        <a:rPr lang="en-US" sz="1000" dirty="0"/>
                        <a:t>7</a:t>
                      </a:r>
                    </a:p>
                  </a:txBody>
                  <a:tcPr marL="68580" marR="68580" marT="34290" marB="34290"/>
                </a:tc>
                <a:tc>
                  <a:txBody>
                    <a:bodyPr/>
                    <a:lstStyle/>
                    <a:p>
                      <a:r>
                        <a:rPr lang="en-US" sz="1000" dirty="0"/>
                        <a:t>18</a:t>
                      </a:r>
                    </a:p>
                  </a:txBody>
                  <a:tcPr marL="68580" marR="68580" marT="34290" marB="34290"/>
                </a:tc>
                <a:tc>
                  <a:txBody>
                    <a:bodyPr/>
                    <a:lstStyle/>
                    <a:p>
                      <a:r>
                        <a:rPr lang="en-US" sz="1000" dirty="0"/>
                        <a:t>37</a:t>
                      </a:r>
                    </a:p>
                  </a:txBody>
                  <a:tcPr marL="68580" marR="68580" marT="34290" marB="34290"/>
                </a:tc>
                <a:extLst>
                  <a:ext uri="{0D108BD9-81ED-4DB2-BD59-A6C34878D82A}">
                    <a16:rowId xmlns:a16="http://schemas.microsoft.com/office/drawing/2014/main" val="2562471675"/>
                  </a:ext>
                </a:extLst>
              </a:tr>
              <a:tr h="457200">
                <a:tc>
                  <a:txBody>
                    <a:bodyPr/>
                    <a:lstStyle/>
                    <a:p>
                      <a:r>
                        <a:rPr lang="en-US" sz="1000" dirty="0"/>
                        <a:t>Hall D</a:t>
                      </a:r>
                    </a:p>
                  </a:txBody>
                  <a:tcPr marL="68580" marR="68580" marT="34290" marB="34290"/>
                </a:tc>
                <a:tc>
                  <a:txBody>
                    <a:bodyPr/>
                    <a:lstStyle/>
                    <a:p>
                      <a:r>
                        <a:rPr lang="en-US" sz="1000" dirty="0"/>
                        <a:t>5</a:t>
                      </a:r>
                    </a:p>
                  </a:txBody>
                  <a:tcPr marL="68580" marR="68580" marT="34290" marB="34290"/>
                </a:tc>
                <a:tc>
                  <a:txBody>
                    <a:bodyPr/>
                    <a:lstStyle/>
                    <a:p>
                      <a:r>
                        <a:rPr lang="en-US" sz="1000" dirty="0"/>
                        <a:t>1</a:t>
                      </a:r>
                    </a:p>
                  </a:txBody>
                  <a:tcPr marL="68580" marR="68580" marT="34290" marB="34290"/>
                </a:tc>
                <a:tc>
                  <a:txBody>
                    <a:bodyPr/>
                    <a:lstStyle/>
                    <a:p>
                      <a:r>
                        <a:rPr lang="en-US" sz="1000" dirty="0"/>
                        <a:t>3</a:t>
                      </a:r>
                    </a:p>
                  </a:txBody>
                  <a:tcPr marL="68580" marR="68580" marT="34290" marB="34290"/>
                </a:tc>
                <a:tc>
                  <a:txBody>
                    <a:bodyPr/>
                    <a:lstStyle/>
                    <a:p>
                      <a:r>
                        <a:rPr lang="en-US" sz="1000" dirty="0"/>
                        <a:t>9</a:t>
                      </a:r>
                    </a:p>
                  </a:txBody>
                  <a:tcPr marL="68580" marR="68580" marT="34290" marB="34290"/>
                </a:tc>
                <a:extLst>
                  <a:ext uri="{0D108BD9-81ED-4DB2-BD59-A6C34878D82A}">
                    <a16:rowId xmlns:a16="http://schemas.microsoft.com/office/drawing/2014/main" val="3396210326"/>
                  </a:ext>
                </a:extLst>
              </a:tr>
              <a:tr h="400271">
                <a:tc>
                  <a:txBody>
                    <a:bodyPr/>
                    <a:lstStyle/>
                    <a:p>
                      <a:r>
                        <a:rPr lang="en-US" sz="1000" dirty="0"/>
                        <a:t>Total</a:t>
                      </a:r>
                    </a:p>
                  </a:txBody>
                  <a:tcPr marL="68580" marR="68580" marT="34290" marB="34290"/>
                </a:tc>
                <a:tc>
                  <a:txBody>
                    <a:bodyPr/>
                    <a:lstStyle/>
                    <a:p>
                      <a:r>
                        <a:rPr lang="en-US" sz="1000" b="1" dirty="0"/>
                        <a:t>38</a:t>
                      </a:r>
                    </a:p>
                  </a:txBody>
                  <a:tcPr marL="68580" marR="68580" marT="34290" marB="34290"/>
                </a:tc>
                <a:tc>
                  <a:txBody>
                    <a:bodyPr/>
                    <a:lstStyle/>
                    <a:p>
                      <a:r>
                        <a:rPr lang="en-US" sz="1000" b="1" dirty="0"/>
                        <a:t>27</a:t>
                      </a:r>
                    </a:p>
                  </a:txBody>
                  <a:tcPr marL="68580" marR="68580" marT="34290" marB="34290"/>
                </a:tc>
                <a:tc>
                  <a:txBody>
                    <a:bodyPr/>
                    <a:lstStyle/>
                    <a:p>
                      <a:r>
                        <a:rPr lang="en-US" sz="1000" b="1" dirty="0"/>
                        <a:t>62</a:t>
                      </a:r>
                    </a:p>
                  </a:txBody>
                  <a:tcPr marL="68580" marR="68580" marT="34290" marB="34290"/>
                </a:tc>
                <a:tc>
                  <a:txBody>
                    <a:bodyPr/>
                    <a:lstStyle/>
                    <a:p>
                      <a:r>
                        <a:rPr lang="en-US" sz="1000" b="1" dirty="0"/>
                        <a:t>127</a:t>
                      </a:r>
                    </a:p>
                  </a:txBody>
                  <a:tcPr marL="68580" marR="68580" marT="34290" marB="34290"/>
                </a:tc>
                <a:extLst>
                  <a:ext uri="{0D108BD9-81ED-4DB2-BD59-A6C34878D82A}">
                    <a16:rowId xmlns:a16="http://schemas.microsoft.com/office/drawing/2014/main" val="1977147035"/>
                  </a:ext>
                </a:extLst>
              </a:tr>
            </a:tbl>
          </a:graphicData>
        </a:graphic>
      </p:graphicFrame>
      <p:sp>
        <p:nvSpPr>
          <p:cNvPr id="4" name="TextBox 3">
            <a:extLst>
              <a:ext uri="{FF2B5EF4-FFF2-40B4-BE49-F238E27FC236}">
                <a16:creationId xmlns:a16="http://schemas.microsoft.com/office/drawing/2014/main" id="{58B1EDA8-EF2B-EA5F-0E16-4197E43628EC}"/>
              </a:ext>
            </a:extLst>
          </p:cNvPr>
          <p:cNvSpPr txBox="1"/>
          <p:nvPr/>
        </p:nvSpPr>
        <p:spPr>
          <a:xfrm>
            <a:off x="340372" y="4316392"/>
            <a:ext cx="8451936" cy="2336024"/>
          </a:xfrm>
          <a:prstGeom prst="rect">
            <a:avLst/>
          </a:prstGeom>
          <a:noFill/>
        </p:spPr>
        <p:txBody>
          <a:bodyPr wrap="square" rtlCol="0">
            <a:spAutoFit/>
          </a:bodyPr>
          <a:lstStyle/>
          <a:p>
            <a:pPr marL="285750" indent="-285750" defTabSz="685800">
              <a:lnSpc>
                <a:spcPct val="90000"/>
              </a:lnSpc>
              <a:buFont typeface="Arial" panose="020B0604020202020204" pitchFamily="34" charset="0"/>
              <a:buChar char="•"/>
            </a:pPr>
            <a:r>
              <a:rPr lang="en-US" dirty="0">
                <a:solidFill>
                  <a:prstClr val="black"/>
                </a:solidFill>
                <a:latin typeface="Arial"/>
              </a:rPr>
              <a:t>Many of the longer experiments prefer to split into distinct run periods where a fraction of the data is collected and analyzed prior to the final full run (i.e. partially completed).    </a:t>
            </a:r>
          </a:p>
          <a:p>
            <a:pPr marL="285750" indent="-285750" defTabSz="685800">
              <a:lnSpc>
                <a:spcPct val="90000"/>
              </a:lnSpc>
              <a:buFont typeface="Arial" panose="020B0604020202020204" pitchFamily="34" charset="0"/>
              <a:buChar char="•"/>
            </a:pPr>
            <a:endParaRPr lang="en-US" dirty="0">
              <a:solidFill>
                <a:prstClr val="black"/>
              </a:solidFill>
              <a:latin typeface="Arial"/>
            </a:endParaRPr>
          </a:p>
          <a:p>
            <a:pPr marL="285750" indent="-285750" defTabSz="685800">
              <a:lnSpc>
                <a:spcPct val="90000"/>
              </a:lnSpc>
              <a:buFont typeface="Arial" panose="020B0604020202020204" pitchFamily="34" charset="0"/>
              <a:buChar char="•"/>
            </a:pPr>
            <a:r>
              <a:rPr lang="en-US" dirty="0">
                <a:solidFill>
                  <a:prstClr val="black"/>
                </a:solidFill>
                <a:latin typeface="Arial"/>
              </a:rPr>
              <a:t>To ensure the relevancy of experiments which haven’t run within a five year window of time, the Jefferson Lab Program Advisory Committee is asked to review experiments in a jeopardy process to ensure the experiments are still world class and can reject, defer, approve or adjust the letter grade of the experiment as deemed appropriate.</a:t>
            </a:r>
          </a:p>
        </p:txBody>
      </p:sp>
    </p:spTree>
    <p:extLst>
      <p:ext uri="{BB962C8B-B14F-4D97-AF65-F5344CB8AC3E}">
        <p14:creationId xmlns:p14="http://schemas.microsoft.com/office/powerpoint/2010/main" val="4088928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E361C7F-B398-0247-808D-4EE303818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211" y="858813"/>
            <a:ext cx="7794259" cy="466988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18" name="Title 1"/>
          <p:cNvSpPr>
            <a:spLocks noGrp="1"/>
          </p:cNvSpPr>
          <p:nvPr>
            <p:ph type="title"/>
          </p:nvPr>
        </p:nvSpPr>
        <p:spPr>
          <a:xfrm>
            <a:off x="-77113" y="128641"/>
            <a:ext cx="9144000" cy="555529"/>
          </a:xfrm>
        </p:spPr>
        <p:txBody>
          <a:bodyPr>
            <a:noAutofit/>
          </a:bodyPr>
          <a:lstStyle/>
          <a:p>
            <a:pPr algn="ctr"/>
            <a:r>
              <a:rPr lang="en-US" sz="2850" b="0" dirty="0">
                <a:latin typeface="+mn-lt"/>
                <a:cs typeface="Avenir Black"/>
              </a:rPr>
              <a:t>Extended Experimental Schedule </a:t>
            </a:r>
            <a:r>
              <a:rPr lang="en-US" sz="2850" b="0" dirty="0">
                <a:solidFill>
                  <a:schemeClr val="accent1"/>
                </a:solidFill>
                <a:latin typeface="+mn-lt"/>
                <a:cs typeface="Avenir Black"/>
              </a:rPr>
              <a:t>– </a:t>
            </a:r>
            <a:r>
              <a:rPr lang="en-US" sz="2800" b="0" i="1" dirty="0">
                <a:solidFill>
                  <a:schemeClr val="accent1"/>
                </a:solidFill>
                <a:latin typeface="+mn-lt"/>
                <a:cs typeface="Avenir Black"/>
              </a:rPr>
              <a:t>has assumptions!</a:t>
            </a:r>
            <a:endParaRPr lang="en-US" sz="2850" b="0" i="1" dirty="0">
              <a:solidFill>
                <a:srgbClr val="FFFFFF"/>
              </a:solidFill>
              <a:latin typeface="+mn-lt"/>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313105" y="5707752"/>
            <a:ext cx="402119" cy="227523"/>
          </a:xfrm>
          <a:prstGeom prst="rect">
            <a:avLst/>
          </a:prstGeom>
        </p:spPr>
        <p:txBody>
          <a:bodyPr vert="horz" lIns="68580" tIns="34290" rIns="68580" bIns="3429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z="1350">
                <a:solidFill>
                  <a:srgbClr val="000000"/>
                </a:solidFill>
              </a:rPr>
              <a:pPr/>
              <a:t>7</a:t>
            </a:fld>
            <a:endParaRPr lang="en-US" sz="1350" dirty="0">
              <a:solidFill>
                <a:srgbClr val="000000"/>
              </a:solidFill>
            </a:endParaRPr>
          </a:p>
        </p:txBody>
      </p:sp>
      <p:cxnSp>
        <p:nvCxnSpPr>
          <p:cNvPr id="6" name="Straight Arrow Connector 5">
            <a:extLst>
              <a:ext uri="{FF2B5EF4-FFF2-40B4-BE49-F238E27FC236}">
                <a16:creationId xmlns:a16="http://schemas.microsoft.com/office/drawing/2014/main" id="{A7AF1AD4-999F-1645-8DE6-1195212FA58C}"/>
              </a:ext>
            </a:extLst>
          </p:cNvPr>
          <p:cNvCxnSpPr>
            <a:cxnSpLocks/>
          </p:cNvCxnSpPr>
          <p:nvPr/>
        </p:nvCxnSpPr>
        <p:spPr>
          <a:xfrm flipH="1">
            <a:off x="7755114" y="1383323"/>
            <a:ext cx="364030" cy="16171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C36EDCA-4D24-E562-B7B2-0DF11334EDAC}"/>
              </a:ext>
            </a:extLst>
          </p:cNvPr>
          <p:cNvSpPr txBox="1"/>
          <p:nvPr/>
        </p:nvSpPr>
        <p:spPr>
          <a:xfrm>
            <a:off x="341226" y="5449419"/>
            <a:ext cx="9874595" cy="1269578"/>
          </a:xfrm>
          <a:prstGeom prst="rect">
            <a:avLst/>
          </a:prstGeom>
          <a:noFill/>
        </p:spPr>
        <p:txBody>
          <a:bodyPr wrap="square" rtlCol="0">
            <a:spAutoFit/>
          </a:bodyPr>
          <a:lstStyle/>
          <a:p>
            <a:pPr defTabSz="685800">
              <a:lnSpc>
                <a:spcPct val="90000"/>
              </a:lnSpc>
              <a:defRPr/>
            </a:pPr>
            <a:endParaRPr lang="en-US" sz="1500" kern="0" dirty="0">
              <a:latin typeface="Century Gothic" panose="020B0502020202020204" pitchFamily="34" charset="0"/>
              <a:cs typeface="Arial" pitchFamily="34" charset="0"/>
            </a:endParaRPr>
          </a:p>
          <a:p>
            <a:r>
              <a:rPr lang="en-US" sz="1600" b="1" i="1" dirty="0">
                <a:solidFill>
                  <a:srgbClr val="0070C0"/>
                </a:solidFill>
                <a:effectLst>
                  <a:outerShdw blurRad="38100" dist="38100" dir="2700000" algn="tl">
                    <a:srgbClr val="000000">
                      <a:alpha val="43137"/>
                    </a:srgbClr>
                  </a:outerShdw>
                </a:effectLst>
                <a:latin typeface="Century Gothic" panose="020B0502020202020204" pitchFamily="34" charset="0"/>
              </a:rPr>
              <a:t>Not static!...</a:t>
            </a:r>
            <a:endParaRPr lang="en-US" sz="1600" dirty="0">
              <a:solidFill>
                <a:srgbClr val="002060"/>
              </a:solidFill>
              <a:latin typeface="Century Gothic" panose="020B0502020202020204" pitchFamily="34" charset="0"/>
            </a:endParaRPr>
          </a:p>
          <a:p>
            <a:pPr indent="-214313">
              <a:buFont typeface="Arial" panose="020B0604020202020204" pitchFamily="34" charset="0"/>
              <a:buChar char="•"/>
            </a:pPr>
            <a:r>
              <a:rPr lang="en-US" sz="1600" dirty="0">
                <a:solidFill>
                  <a:srgbClr val="002060"/>
                </a:solidFill>
                <a:latin typeface="Century Gothic" panose="020B0502020202020204" pitchFamily="34" charset="0"/>
              </a:rPr>
              <a:t>Need to design, build install for upcoming experiments</a:t>
            </a:r>
          </a:p>
          <a:p>
            <a:pPr indent="-214313">
              <a:buFont typeface="Arial" panose="020B0604020202020204" pitchFamily="34" charset="0"/>
              <a:buChar char="•"/>
            </a:pPr>
            <a:r>
              <a:rPr lang="en-US" sz="1600" dirty="0">
                <a:solidFill>
                  <a:srgbClr val="002060"/>
                </a:solidFill>
                <a:latin typeface="Century Gothic" panose="020B0502020202020204" pitchFamily="34" charset="0"/>
              </a:rPr>
              <a:t>Need to remove, decommission completed experiments</a:t>
            </a:r>
            <a:endParaRPr lang="en-US" sz="1500" kern="0" dirty="0">
              <a:latin typeface="Century Gothic" panose="020B0502020202020204" pitchFamily="34" charset="0"/>
              <a:cs typeface="Arial" pitchFamily="34" charset="0"/>
            </a:endParaRPr>
          </a:p>
          <a:p>
            <a:pPr indent="-257175" defTabSz="685800">
              <a:buFont typeface="Arial" panose="020B0604020202020204" pitchFamily="34" charset="0"/>
              <a:buChar char="•"/>
              <a:defRPr/>
            </a:pPr>
            <a:r>
              <a:rPr lang="en-US" sz="1500" kern="0" dirty="0">
                <a:latin typeface="Century Gothic" panose="020B0502020202020204" pitchFamily="34" charset="0"/>
                <a:cs typeface="Arial" pitchFamily="34" charset="0"/>
              </a:rPr>
              <a:t>May move into upgrade era</a:t>
            </a:r>
            <a:endParaRPr lang="en-US" sz="1500" dirty="0">
              <a:latin typeface="Century Gothic" panose="020B0502020202020204" pitchFamily="34" charset="0"/>
            </a:endParaRPr>
          </a:p>
        </p:txBody>
      </p:sp>
      <p:sp>
        <p:nvSpPr>
          <p:cNvPr id="3" name="TextBox 2">
            <a:extLst>
              <a:ext uri="{FF2B5EF4-FFF2-40B4-BE49-F238E27FC236}">
                <a16:creationId xmlns:a16="http://schemas.microsoft.com/office/drawing/2014/main" id="{756BB008-5381-8044-8E66-7BE1D49EEDF6}"/>
              </a:ext>
            </a:extLst>
          </p:cNvPr>
          <p:cNvSpPr txBox="1"/>
          <p:nvPr/>
        </p:nvSpPr>
        <p:spPr>
          <a:xfrm>
            <a:off x="8124092" y="1087080"/>
            <a:ext cx="1125415" cy="3816429"/>
          </a:xfrm>
          <a:prstGeom prst="rect">
            <a:avLst/>
          </a:prstGeom>
          <a:noFill/>
        </p:spPr>
        <p:txBody>
          <a:bodyPr wrap="square" rtlCol="0">
            <a:spAutoFit/>
          </a:bodyPr>
          <a:lstStyle/>
          <a:p>
            <a:r>
              <a:rPr lang="en-US" sz="1600" kern="0" dirty="0" err="1">
                <a:latin typeface="Century Gothic" panose="020B0502020202020204" pitchFamily="34" charset="0"/>
                <a:cs typeface="Arial" pitchFamily="34" charset="0"/>
              </a:rPr>
              <a:t>SoLID</a:t>
            </a:r>
            <a:r>
              <a:rPr lang="en-US" sz="1600" kern="0" dirty="0">
                <a:latin typeface="Century Gothic" panose="020B0502020202020204" pitchFamily="34" charset="0"/>
                <a:cs typeface="Arial" pitchFamily="34" charset="0"/>
              </a:rPr>
              <a:t> install could start ~mid-FY29</a:t>
            </a:r>
          </a:p>
          <a:p>
            <a:endParaRPr lang="en-US" sz="1600" kern="0" dirty="0">
              <a:latin typeface="Century Gothic" panose="020B0502020202020204" pitchFamily="34" charset="0"/>
              <a:cs typeface="Arial" pitchFamily="34" charset="0"/>
            </a:endParaRPr>
          </a:p>
          <a:p>
            <a:r>
              <a:rPr lang="en-US" sz="1600" kern="0" dirty="0">
                <a:latin typeface="Century Gothic" panose="020B0502020202020204" pitchFamily="34" charset="0"/>
                <a:cs typeface="Arial" pitchFamily="34" charset="0"/>
              </a:rPr>
              <a:t>We’re in a safety pause – expect to restart January 2025</a:t>
            </a:r>
          </a:p>
          <a:p>
            <a:endParaRPr lang="en-US" dirty="0"/>
          </a:p>
        </p:txBody>
      </p:sp>
      <p:cxnSp>
        <p:nvCxnSpPr>
          <p:cNvPr id="11" name="Straight Arrow Connector 10">
            <a:extLst>
              <a:ext uri="{FF2B5EF4-FFF2-40B4-BE49-F238E27FC236}">
                <a16:creationId xmlns:a16="http://schemas.microsoft.com/office/drawing/2014/main" id="{AF91F056-1951-344D-9DF0-CA6BAFE372BE}"/>
              </a:ext>
            </a:extLst>
          </p:cNvPr>
          <p:cNvCxnSpPr>
            <a:cxnSpLocks/>
          </p:cNvCxnSpPr>
          <p:nvPr/>
        </p:nvCxnSpPr>
        <p:spPr>
          <a:xfrm flipH="1" flipV="1">
            <a:off x="4067908" y="1465384"/>
            <a:ext cx="4138247" cy="188741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974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5CA83-8CC0-814D-AB25-4CF6A5334490}"/>
              </a:ext>
            </a:extLst>
          </p:cNvPr>
          <p:cNvSpPr>
            <a:spLocks noGrp="1"/>
          </p:cNvSpPr>
          <p:nvPr>
            <p:ph type="title"/>
          </p:nvPr>
        </p:nvSpPr>
        <p:spPr>
          <a:xfrm>
            <a:off x="360527" y="0"/>
            <a:ext cx="6348284" cy="931428"/>
          </a:xfrm>
        </p:spPr>
        <p:txBody>
          <a:bodyPr>
            <a:normAutofit/>
          </a:bodyPr>
          <a:lstStyle/>
          <a:p>
            <a:r>
              <a:rPr lang="en-US" sz="2400" i="1" dirty="0"/>
              <a:t>Exciting times!</a:t>
            </a:r>
          </a:p>
        </p:txBody>
      </p:sp>
      <p:sp>
        <p:nvSpPr>
          <p:cNvPr id="3" name="Content Placeholder 2">
            <a:extLst>
              <a:ext uri="{FF2B5EF4-FFF2-40B4-BE49-F238E27FC236}">
                <a16:creationId xmlns:a16="http://schemas.microsoft.com/office/drawing/2014/main" id="{670B3403-F92E-7446-BC03-1E60961EA825}"/>
              </a:ext>
            </a:extLst>
          </p:cNvPr>
          <p:cNvSpPr>
            <a:spLocks noGrp="1"/>
          </p:cNvSpPr>
          <p:nvPr>
            <p:ph idx="1"/>
          </p:nvPr>
        </p:nvSpPr>
        <p:spPr>
          <a:xfrm>
            <a:off x="203399" y="1230923"/>
            <a:ext cx="5270783" cy="4393136"/>
          </a:xfrm>
        </p:spPr>
        <p:txBody>
          <a:bodyPr>
            <a:normAutofit/>
          </a:bodyPr>
          <a:lstStyle/>
          <a:p>
            <a:r>
              <a:rPr lang="en-US" sz="2000" dirty="0">
                <a:latin typeface="+mn-lt"/>
              </a:rPr>
              <a:t>Record numbers of PAC submissions</a:t>
            </a:r>
          </a:p>
          <a:p>
            <a:pPr lvl="1"/>
            <a:r>
              <a:rPr lang="en-US" sz="1800" dirty="0">
                <a:latin typeface="+mn-lt"/>
              </a:rPr>
              <a:t>Positrons, user increase, new questions to unravel</a:t>
            </a:r>
          </a:p>
        </p:txBody>
      </p:sp>
      <p:pic>
        <p:nvPicPr>
          <p:cNvPr id="1028" name="Picture 4" descr="cid:image003.png@01D9A4FD.F5016210">
            <a:extLst>
              <a:ext uri="{FF2B5EF4-FFF2-40B4-BE49-F238E27FC236}">
                <a16:creationId xmlns:a16="http://schemas.microsoft.com/office/drawing/2014/main" id="{3FD94363-AA18-5343-BDA2-D8A148394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85" y="2546144"/>
            <a:ext cx="5298830" cy="31339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a:extLst>
              <a:ext uri="{FF2B5EF4-FFF2-40B4-BE49-F238E27FC236}">
                <a16:creationId xmlns:a16="http://schemas.microsoft.com/office/drawing/2014/main" id="{22904C72-EB76-7044-AC8A-BA8ED15A654B}"/>
              </a:ext>
            </a:extLst>
          </p:cNvPr>
          <p:cNvGraphicFramePr>
            <a:graphicFrameLocks noChangeAspect="1"/>
          </p:cNvGraphicFramePr>
          <p:nvPr>
            <p:extLst>
              <p:ext uri="{D42A27DB-BD31-4B8C-83A1-F6EECF244321}">
                <p14:modId xmlns:p14="http://schemas.microsoft.com/office/powerpoint/2010/main" val="3442507791"/>
              </p:ext>
            </p:extLst>
          </p:nvPr>
        </p:nvGraphicFramePr>
        <p:xfrm>
          <a:off x="5328139" y="1531340"/>
          <a:ext cx="3733800" cy="1711325"/>
        </p:xfrm>
        <a:graphic>
          <a:graphicData uri="http://schemas.openxmlformats.org/presentationml/2006/ole">
            <mc:AlternateContent xmlns:mc="http://schemas.openxmlformats.org/markup-compatibility/2006">
              <mc:Choice xmlns:v="urn:schemas-microsoft-com:vml" Requires="v">
                <p:oleObj spid="_x0000_s2096" name="Worksheet" r:id="rId4" imgW="2768600" imgH="1270000" progId="Excel.Sheet.12">
                  <p:embed/>
                </p:oleObj>
              </mc:Choice>
              <mc:Fallback>
                <p:oleObj name="Worksheet" r:id="rId4" imgW="2768600" imgH="1270000" progId="Excel.Sheet.12">
                  <p:embed/>
                  <p:pic>
                    <p:nvPicPr>
                      <p:cNvPr id="6" name="Object 5">
                        <a:extLst>
                          <a:ext uri="{FF2B5EF4-FFF2-40B4-BE49-F238E27FC236}">
                            <a16:creationId xmlns:a16="http://schemas.microsoft.com/office/drawing/2014/main" id="{902BCC70-3491-48C1-8F26-F1BABF72CB14}"/>
                          </a:ext>
                        </a:extLst>
                      </p:cNvPr>
                      <p:cNvPicPr/>
                      <p:nvPr/>
                    </p:nvPicPr>
                    <p:blipFill>
                      <a:blip r:embed="rId5"/>
                      <a:stretch>
                        <a:fillRect/>
                      </a:stretch>
                    </p:blipFill>
                    <p:spPr>
                      <a:xfrm>
                        <a:off x="5328139" y="1531340"/>
                        <a:ext cx="3733800" cy="1711325"/>
                      </a:xfrm>
                      <a:prstGeom prst="rect">
                        <a:avLst/>
                      </a:prstGeom>
                      <a:solidFill>
                        <a:schemeClr val="bg1"/>
                      </a:solidFill>
                      <a:ln w="25400">
                        <a:solidFill>
                          <a:schemeClr val="accent1"/>
                        </a:solidFill>
                      </a:ln>
                    </p:spPr>
                  </p:pic>
                </p:oleObj>
              </mc:Fallback>
            </mc:AlternateContent>
          </a:graphicData>
        </a:graphic>
      </p:graphicFrame>
      <p:sp>
        <p:nvSpPr>
          <p:cNvPr id="7" name="TextBox 6">
            <a:extLst>
              <a:ext uri="{FF2B5EF4-FFF2-40B4-BE49-F238E27FC236}">
                <a16:creationId xmlns:a16="http://schemas.microsoft.com/office/drawing/2014/main" id="{4370FC2A-5A0D-DD4C-A779-8B5EE9C611EB}"/>
              </a:ext>
            </a:extLst>
          </p:cNvPr>
          <p:cNvSpPr txBox="1"/>
          <p:nvPr/>
        </p:nvSpPr>
        <p:spPr>
          <a:xfrm>
            <a:off x="5474182" y="1086653"/>
            <a:ext cx="2004646" cy="400110"/>
          </a:xfrm>
          <a:prstGeom prst="rect">
            <a:avLst/>
          </a:prstGeom>
          <a:noFill/>
        </p:spPr>
        <p:txBody>
          <a:bodyPr wrap="square" rtlCol="0">
            <a:spAutoFit/>
          </a:bodyPr>
          <a:lstStyle/>
          <a:p>
            <a:r>
              <a:rPr lang="en-US" sz="2000" dirty="0">
                <a:solidFill>
                  <a:schemeClr val="accent1"/>
                </a:solidFill>
              </a:rPr>
              <a:t>PAC 52</a:t>
            </a:r>
          </a:p>
        </p:txBody>
      </p:sp>
      <p:sp>
        <p:nvSpPr>
          <p:cNvPr id="4" name="Slide Number Placeholder 3">
            <a:extLst>
              <a:ext uri="{FF2B5EF4-FFF2-40B4-BE49-F238E27FC236}">
                <a16:creationId xmlns:a16="http://schemas.microsoft.com/office/drawing/2014/main" id="{91C5FC33-75F1-A24D-91BE-CA569315963C}"/>
              </a:ext>
            </a:extLst>
          </p:cNvPr>
          <p:cNvSpPr>
            <a:spLocks noGrp="1"/>
          </p:cNvSpPr>
          <p:nvPr>
            <p:ph type="sldNum" sz="quarter" idx="12"/>
          </p:nvPr>
        </p:nvSpPr>
        <p:spPr/>
        <p:txBody>
          <a:bodyPr/>
          <a:lstStyle/>
          <a:p>
            <a:fld id="{07E1C93C-5050-FC42-8F10-D22D4F119D13}" type="slidenum">
              <a:rPr lang="en-US" smtClean="0"/>
              <a:pPr/>
              <a:t>8</a:t>
            </a:fld>
            <a:endParaRPr lang="en-US" dirty="0"/>
          </a:p>
        </p:txBody>
      </p:sp>
      <p:graphicFrame>
        <p:nvGraphicFramePr>
          <p:cNvPr id="9" name="Chart 8">
            <a:extLst>
              <a:ext uri="{FF2B5EF4-FFF2-40B4-BE49-F238E27FC236}">
                <a16:creationId xmlns:a16="http://schemas.microsoft.com/office/drawing/2014/main" id="{9469CD16-503E-E84D-9277-08B64BF3F96B}"/>
              </a:ext>
            </a:extLst>
          </p:cNvPr>
          <p:cNvGraphicFramePr>
            <a:graphicFrameLocks/>
          </p:cNvGraphicFramePr>
          <p:nvPr>
            <p:extLst>
              <p:ext uri="{D42A27DB-BD31-4B8C-83A1-F6EECF244321}">
                <p14:modId xmlns:p14="http://schemas.microsoft.com/office/powerpoint/2010/main" val="1641542467"/>
              </p:ext>
            </p:extLst>
          </p:nvPr>
        </p:nvGraphicFramePr>
        <p:xfrm>
          <a:off x="5322275" y="3392322"/>
          <a:ext cx="3716217" cy="2774017"/>
        </p:xfrm>
        <a:graphic>
          <a:graphicData uri="http://schemas.openxmlformats.org/drawingml/2006/chart">
            <c:chart xmlns:c="http://schemas.openxmlformats.org/drawingml/2006/chart" xmlns:r="http://schemas.openxmlformats.org/officeDocument/2006/relationships" r:id="rId6"/>
          </a:graphicData>
        </a:graphic>
      </p:graphicFrame>
      <p:sp>
        <p:nvSpPr>
          <p:cNvPr id="5" name="Rectangle 4">
            <a:extLst>
              <a:ext uri="{FF2B5EF4-FFF2-40B4-BE49-F238E27FC236}">
                <a16:creationId xmlns:a16="http://schemas.microsoft.com/office/drawing/2014/main" id="{2D245F64-7BEA-774E-B82E-6BB89F3C2F32}"/>
              </a:ext>
            </a:extLst>
          </p:cNvPr>
          <p:cNvSpPr/>
          <p:nvPr/>
        </p:nvSpPr>
        <p:spPr>
          <a:xfrm>
            <a:off x="8335107" y="3392323"/>
            <a:ext cx="902677" cy="277401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965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11016" y="228072"/>
            <a:ext cx="8464378" cy="487490"/>
          </a:xfrm>
        </p:spPr>
        <p:txBody>
          <a:bodyPr>
            <a:normAutofit fontScale="90000"/>
          </a:bodyPr>
          <a:lstStyle/>
          <a:p>
            <a:r>
              <a:rPr lang="en-US" sz="3600" b="1" dirty="0">
                <a:latin typeface="Arial" pitchFamily="34" charset="0"/>
                <a:cs typeface="Arial" pitchFamily="34" charset="0"/>
              </a:rPr>
              <a:t>PAC52</a:t>
            </a:r>
            <a:endParaRPr lang="en-US" sz="2200" b="0" dirty="0">
              <a:latin typeface="Arial" pitchFamily="34" charset="0"/>
              <a:cs typeface="Arial" pitchFamily="34" charset="0"/>
            </a:endParaRPr>
          </a:p>
        </p:txBody>
      </p:sp>
      <p:sp>
        <p:nvSpPr>
          <p:cNvPr id="5" name="TextBox 4"/>
          <p:cNvSpPr txBox="1"/>
          <p:nvPr/>
        </p:nvSpPr>
        <p:spPr>
          <a:xfrm>
            <a:off x="211016" y="914401"/>
            <a:ext cx="8704384" cy="4993675"/>
          </a:xfrm>
          <a:prstGeom prst="rect">
            <a:avLst/>
          </a:prstGeom>
          <a:noFill/>
        </p:spPr>
        <p:txBody>
          <a:bodyPr wrap="square" rtlCol="0">
            <a:spAutoFit/>
          </a:bodyPr>
          <a:lstStyle/>
          <a:p>
            <a:pPr lvl="0"/>
            <a:endParaRPr lang="en-US" sz="1050" dirty="0">
              <a:latin typeface="Arial" pitchFamily="34" charset="0"/>
              <a:cs typeface="Arial" pitchFamily="34" charset="0"/>
            </a:endParaRPr>
          </a:p>
          <a:p>
            <a:pPr lvl="0"/>
            <a:r>
              <a:rPr lang="en-US" sz="2000" b="1" u="sng" dirty="0">
                <a:solidFill>
                  <a:srgbClr val="002060"/>
                </a:solidFill>
                <a:latin typeface="Arial" pitchFamily="34" charset="0"/>
                <a:cs typeface="Arial" pitchFamily="34" charset="0"/>
              </a:rPr>
              <a:t>Charge</a:t>
            </a:r>
            <a:r>
              <a:rPr lang="en-US" sz="2000" b="1" dirty="0">
                <a:solidFill>
                  <a:srgbClr val="002060"/>
                </a:solidFill>
                <a:latin typeface="Arial" pitchFamily="34" charset="0"/>
                <a:cs typeface="Arial" pitchFamily="34" charset="0"/>
              </a:rPr>
              <a:t>:</a:t>
            </a:r>
            <a:endParaRPr lang="en-US" sz="1200" b="1" dirty="0">
              <a:solidFill>
                <a:srgbClr val="002060"/>
              </a:solidFill>
              <a:latin typeface="Arial" pitchFamily="34" charset="0"/>
              <a:cs typeface="Arial" pitchFamily="34" charset="0"/>
            </a:endParaRPr>
          </a:p>
          <a:p>
            <a:pPr lvl="0"/>
            <a:endParaRPr lang="en-US" sz="1050" b="1" dirty="0">
              <a:latin typeface="Arial" pitchFamily="34" charset="0"/>
              <a:cs typeface="Arial" pitchFamily="34" charset="0"/>
            </a:endParaRPr>
          </a:p>
          <a:p>
            <a:pPr lvl="0"/>
            <a:r>
              <a:rPr lang="en-US" sz="1750" dirty="0">
                <a:latin typeface="Arial" pitchFamily="34" charset="0"/>
                <a:cs typeface="Arial" pitchFamily="34" charset="0"/>
              </a:rPr>
              <a:t>Review new proposals, previously conditionally approved proposals, jeopardy proposals, and letters of intent</a:t>
            </a:r>
            <a:r>
              <a:rPr lang="en-US" sz="1750" baseline="30000" dirty="0">
                <a:latin typeface="Arial" pitchFamily="34" charset="0"/>
                <a:cs typeface="Arial" pitchFamily="34" charset="0"/>
              </a:rPr>
              <a:t> </a:t>
            </a:r>
            <a:r>
              <a:rPr lang="en-US" sz="1750" dirty="0">
                <a:latin typeface="Arial" pitchFamily="34" charset="0"/>
                <a:cs typeface="Arial" pitchFamily="34" charset="0"/>
              </a:rPr>
              <a:t>for experiments that will utilize CEBAF and provide advice on their scientific merit, technical feasibility and resource requirements.</a:t>
            </a:r>
          </a:p>
          <a:p>
            <a:r>
              <a:rPr lang="en-US" sz="1750" dirty="0">
                <a:latin typeface="Arial" pitchFamily="34" charset="0"/>
                <a:cs typeface="Arial" pitchFamily="34" charset="0"/>
              </a:rPr>
              <a:t> </a:t>
            </a:r>
          </a:p>
          <a:p>
            <a:pPr lvl="0"/>
            <a:r>
              <a:rPr lang="en-US" sz="1750" dirty="0">
                <a:latin typeface="Arial" pitchFamily="34" charset="0"/>
                <a:cs typeface="Arial" pitchFamily="34" charset="0"/>
              </a:rPr>
              <a:t>Identify proposals that represent high quality physics within the range of scientific importance represented by the previously approved proposals and recommend for </a:t>
            </a:r>
            <a:r>
              <a:rPr lang="en-US" sz="1750" dirty="0">
                <a:solidFill>
                  <a:srgbClr val="C00000"/>
                </a:solidFill>
                <a:latin typeface="Arial" pitchFamily="34" charset="0"/>
                <a:cs typeface="Arial" pitchFamily="34" charset="0"/>
              </a:rPr>
              <a:t>approval</a:t>
            </a:r>
            <a:r>
              <a:rPr lang="en-US" sz="1750" dirty="0">
                <a:latin typeface="Arial" pitchFamily="34" charset="0"/>
                <a:cs typeface="Arial" pitchFamily="34" charset="0"/>
              </a:rPr>
              <a:t>. </a:t>
            </a:r>
          </a:p>
          <a:p>
            <a:pPr lvl="0"/>
            <a:r>
              <a:rPr lang="en-US" sz="1750" dirty="0">
                <a:latin typeface="Arial" pitchFamily="34" charset="0"/>
                <a:cs typeface="Arial" pitchFamily="34" charset="0"/>
              </a:rPr>
              <a:t>	</a:t>
            </a:r>
          </a:p>
          <a:p>
            <a:pPr lvl="0"/>
            <a:r>
              <a:rPr lang="en-US" sz="1750" dirty="0">
                <a:latin typeface="Arial" pitchFamily="34" charset="0"/>
                <a:cs typeface="Arial" pitchFamily="34" charset="0"/>
              </a:rPr>
              <a:t>Also provide a recommendation for scientific rating for experiments newly recommended for approval, and on continued approval and scientific rating for worthy jeopardy proposals</a:t>
            </a:r>
          </a:p>
          <a:p>
            <a:pPr lvl="0"/>
            <a:endParaRPr lang="en-US" sz="1750" dirty="0">
              <a:latin typeface="Arial" pitchFamily="34" charset="0"/>
              <a:cs typeface="Arial" pitchFamily="34" charset="0"/>
            </a:endParaRPr>
          </a:p>
          <a:p>
            <a:pPr lvl="0"/>
            <a:r>
              <a:rPr lang="en-US" sz="1750" dirty="0">
                <a:latin typeface="Arial" pitchFamily="34" charset="0"/>
                <a:cs typeface="Arial" pitchFamily="34" charset="0"/>
              </a:rPr>
              <a:t>Identify other proposals with physics that have the potential for falling into this category pending clarification of scientific and/or technical issues and recommend for </a:t>
            </a:r>
            <a:r>
              <a:rPr lang="en-US" sz="1750" dirty="0">
                <a:solidFill>
                  <a:srgbClr val="C00000"/>
                </a:solidFill>
                <a:latin typeface="Arial" pitchFamily="34" charset="0"/>
                <a:cs typeface="Arial" pitchFamily="34" charset="0"/>
              </a:rPr>
              <a:t>conditional approval. </a:t>
            </a:r>
            <a:r>
              <a:rPr lang="en-US" sz="1750" dirty="0">
                <a:latin typeface="Arial" pitchFamily="34" charset="0"/>
                <a:cs typeface="Arial" pitchFamily="34" charset="0"/>
              </a:rPr>
              <a:t>Provide comments on technical and scientific issues that should be addressed by the proponents prior to review at a future PAC.</a:t>
            </a:r>
          </a:p>
        </p:txBody>
      </p:sp>
      <p:sp>
        <p:nvSpPr>
          <p:cNvPr id="2" name="Slide Number Placeholder 1">
            <a:extLst>
              <a:ext uri="{FF2B5EF4-FFF2-40B4-BE49-F238E27FC236}">
                <a16:creationId xmlns:a16="http://schemas.microsoft.com/office/drawing/2014/main" id="{00F77248-B13F-684B-BD24-EDE86AC08F86}"/>
              </a:ext>
            </a:extLst>
          </p:cNvPr>
          <p:cNvSpPr>
            <a:spLocks noGrp="1"/>
          </p:cNvSpPr>
          <p:nvPr>
            <p:ph type="sldNum" sz="quarter" idx="12"/>
          </p:nvPr>
        </p:nvSpPr>
        <p:spPr/>
        <p:txBody>
          <a:bodyPr/>
          <a:lstStyle/>
          <a:p>
            <a:fld id="{07E1C93C-5050-FC42-8F10-D22D4F119D13}" type="slidenum">
              <a:rPr lang="en-US" smtClean="0">
                <a:solidFill>
                  <a:srgbClr val="000000"/>
                </a:solidFill>
              </a:rPr>
              <a:pPr/>
              <a:t>9</a:t>
            </a:fld>
            <a:endParaRPr lang="en-US" dirty="0">
              <a:solidFill>
                <a:srgbClr val="000000"/>
              </a:solidFill>
            </a:endParaRPr>
          </a:p>
        </p:txBody>
      </p:sp>
    </p:spTree>
    <p:extLst>
      <p:ext uri="{BB962C8B-B14F-4D97-AF65-F5344CB8AC3E}">
        <p14:creationId xmlns:p14="http://schemas.microsoft.com/office/powerpoint/2010/main" val="2194459176"/>
      </p:ext>
    </p:extLst>
  </p:cSld>
  <p:clrMapOvr>
    <a:masterClrMapping/>
  </p:clrMapOvr>
</p:sld>
</file>

<file path=ppt/theme/theme1.xml><?xml version="1.0" encoding="utf-8"?>
<a:theme xmlns:a="http://schemas.openxmlformats.org/drawingml/2006/main" name="3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2.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3.xml><?xml version="1.0" encoding="utf-8"?>
<a:theme xmlns:a="http://schemas.openxmlformats.org/drawingml/2006/main" name="1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4.xml><?xml version="1.0" encoding="utf-8"?>
<a:theme xmlns:a="http://schemas.openxmlformats.org/drawingml/2006/main" name="2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5.xml><?xml version="1.0" encoding="utf-8"?>
<a:theme xmlns:a="http://schemas.openxmlformats.org/drawingml/2006/main" name="3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6.xml><?xml version="1.0" encoding="utf-8"?>
<a:theme xmlns:a="http://schemas.openxmlformats.org/drawingml/2006/main" name="4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19958</TotalTime>
  <Words>1796</Words>
  <Application>Microsoft Macintosh PowerPoint</Application>
  <PresentationFormat>On-screen Show (4:3)</PresentationFormat>
  <Paragraphs>275</Paragraphs>
  <Slides>20</Slides>
  <Notes>1</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1</vt:i4>
      </vt:variant>
      <vt:variant>
        <vt:lpstr>Slide Titles</vt:lpstr>
      </vt:variant>
      <vt:variant>
        <vt:i4>20</vt:i4>
      </vt:variant>
    </vt:vector>
  </HeadingPairs>
  <TitlesOfParts>
    <vt:vector size="40" baseType="lpstr">
      <vt:lpstr>PingFangSC-Regular</vt:lpstr>
      <vt:lpstr>.AppleSystemUIFont</vt:lpstr>
      <vt:lpstr>.PingFangSC-Regular</vt:lpstr>
      <vt:lpstr>Arial</vt:lpstr>
      <vt:lpstr>Arial Black</vt:lpstr>
      <vt:lpstr>Avenir</vt:lpstr>
      <vt:lpstr>Avenir Black</vt:lpstr>
      <vt:lpstr>Calibri</vt:lpstr>
      <vt:lpstr>Calibri Light</vt:lpstr>
      <vt:lpstr>Century Gothic</vt:lpstr>
      <vt:lpstr>Courier New</vt:lpstr>
      <vt:lpstr>Minion Pro</vt:lpstr>
      <vt:lpstr>Times</vt:lpstr>
      <vt:lpstr>3_JeffersonLabTemplate</vt:lpstr>
      <vt:lpstr>Office Theme</vt:lpstr>
      <vt:lpstr>1_Office Theme</vt:lpstr>
      <vt:lpstr>2_Presentations (Wide Screen)</vt:lpstr>
      <vt:lpstr>3_Presentations (Wide Screen)</vt:lpstr>
      <vt:lpstr>4_Presentations (Wide Screen)</vt:lpstr>
      <vt:lpstr>Worksheet</vt:lpstr>
      <vt:lpstr>PAC51 Charge and Agenda</vt:lpstr>
      <vt:lpstr>Welcome PAC members!!</vt:lpstr>
      <vt:lpstr>Jefferson Lab Science in the Long Range Plan</vt:lpstr>
      <vt:lpstr>Approved PAC Days by Physics Topic</vt:lpstr>
      <vt:lpstr>Number of Approved Experiments by Physics Topic</vt:lpstr>
      <vt:lpstr>Status of Approved Experiments</vt:lpstr>
      <vt:lpstr>Extended Experimental Schedule – has assumptions!</vt:lpstr>
      <vt:lpstr>Exciting times!</vt:lpstr>
      <vt:lpstr>PAC52</vt:lpstr>
      <vt:lpstr>Conditional Approval</vt:lpstr>
      <vt:lpstr>Jeopardy</vt:lpstr>
      <vt:lpstr>Jeopardy issues</vt:lpstr>
      <vt:lpstr>Proposals with Parallel/GROUP Running</vt:lpstr>
      <vt:lpstr>Reminder about letters of intent</vt:lpstr>
      <vt:lpstr>Policy on Equipment Availability</vt:lpstr>
      <vt:lpstr>PAC Report</vt:lpstr>
      <vt:lpstr>Role of User Chair and Chair elect on PAC</vt:lpstr>
      <vt:lpstr>Communication  with PAC</vt:lpstr>
      <vt:lpstr>SOme last noteS</vt:lpstr>
      <vt:lpstr>Thank you!</vt:lpstr>
    </vt:vector>
  </TitlesOfParts>
  <Company>Jefferson Lab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Cynthia (Thia) Keppel</cp:lastModifiedBy>
  <cp:revision>123</cp:revision>
  <dcterms:created xsi:type="dcterms:W3CDTF">2013-08-22T19:51:08Z</dcterms:created>
  <dcterms:modified xsi:type="dcterms:W3CDTF">2024-07-08T04:25:45Z</dcterms:modified>
</cp:coreProperties>
</file>