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4"/>
  </p:sldMasterIdLst>
  <p:notesMasterIdLst>
    <p:notesMasterId r:id="rId16"/>
  </p:notesMasterIdLst>
  <p:handoutMasterIdLst>
    <p:handoutMasterId r:id="rId17"/>
  </p:handoutMasterIdLst>
  <p:sldIdLst>
    <p:sldId id="5408" r:id="rId5"/>
    <p:sldId id="5846" r:id="rId6"/>
    <p:sldId id="5865" r:id="rId7"/>
    <p:sldId id="2759" r:id="rId8"/>
    <p:sldId id="2803" r:id="rId9"/>
    <p:sldId id="2800" r:id="rId10"/>
    <p:sldId id="2817" r:id="rId11"/>
    <p:sldId id="5868" r:id="rId12"/>
    <p:sldId id="5870" r:id="rId13"/>
    <p:sldId id="5871" r:id="rId14"/>
    <p:sldId id="5834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9BA12-75F3-999B-6336-4F962A2E6D06}" name="Matthew Cahill" initials="MC" userId="S::cahill@jlab.org::45bf416e-bc26-4c6a-b4ed-5d6267bd8ebc" providerId="AD"/>
  <p188:author id="{110883EE-9B73-5503-0B64-7A7DC4865B8A}" name="David Dean" initials="DD" userId="S::deandj@jlab.org::9ca1d1dd-abb5-444f-b6db-26d7522c44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22"/>
  </p:normalViewPr>
  <p:slideViewPr>
    <p:cSldViewPr>
      <p:cViewPr varScale="1">
        <p:scale>
          <a:sx n="109" d="100"/>
          <a:sy n="109" d="100"/>
        </p:scale>
        <p:origin x="216" y="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1" d="100"/>
          <a:sy n="131" d="100"/>
        </p:scale>
        <p:origin x="708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82264-9CD3-1D45-B580-28D2222BD359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DC997-FAF2-6D43-9CF0-F42D246A27AC}">
      <dgm:prSet phldrT="[Text]"/>
      <dgm:spPr/>
      <dgm:t>
        <a:bodyPr/>
        <a:lstStyle/>
        <a:p>
          <a:r>
            <a:rPr lang="en-US" dirty="0"/>
            <a:t>Theory</a:t>
          </a:r>
        </a:p>
      </dgm:t>
    </dgm:pt>
    <dgm:pt modelId="{901C20F8-17C2-4D43-A16C-75CD7A73087B}" type="parTrans" cxnId="{F85E13A5-2AD3-4442-9ADB-1144911DB98D}">
      <dgm:prSet/>
      <dgm:spPr/>
      <dgm:t>
        <a:bodyPr/>
        <a:lstStyle/>
        <a:p>
          <a:endParaRPr lang="en-US"/>
        </a:p>
      </dgm:t>
    </dgm:pt>
    <dgm:pt modelId="{F28BAF2E-E4CB-D04C-96EB-A82CFAECD16C}" type="sibTrans" cxnId="{F85E13A5-2AD3-4442-9ADB-1144911DB98D}">
      <dgm:prSet/>
      <dgm:spPr/>
      <dgm:t>
        <a:bodyPr/>
        <a:lstStyle/>
        <a:p>
          <a:endParaRPr lang="en-US"/>
        </a:p>
      </dgm:t>
    </dgm:pt>
    <dgm:pt modelId="{62F1C4AC-45DE-E249-BE9E-B2ABB350654A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9A88788A-24B4-FC45-8CBF-3D1F7F99D423}" type="parTrans" cxnId="{62ADB33E-5ED0-C048-9689-F87D226B5281}">
      <dgm:prSet/>
      <dgm:spPr/>
      <dgm:t>
        <a:bodyPr/>
        <a:lstStyle/>
        <a:p>
          <a:endParaRPr lang="en-US"/>
        </a:p>
      </dgm:t>
    </dgm:pt>
    <dgm:pt modelId="{8EE875F6-E5E8-5844-BEE8-43C71A2FCAF6}" type="sibTrans" cxnId="{62ADB33E-5ED0-C048-9689-F87D226B5281}">
      <dgm:prSet/>
      <dgm:spPr/>
      <dgm:t>
        <a:bodyPr/>
        <a:lstStyle/>
        <a:p>
          <a:endParaRPr lang="en-US"/>
        </a:p>
      </dgm:t>
    </dgm:pt>
    <dgm:pt modelId="{12BFE18A-A669-F24F-B52F-2C9B2242CCEE}">
      <dgm:prSet phldrT="[Text]"/>
      <dgm:spPr/>
      <dgm:t>
        <a:bodyPr/>
        <a:lstStyle/>
        <a:p>
          <a:r>
            <a:rPr lang="en-US" dirty="0"/>
            <a:t>Computation</a:t>
          </a:r>
        </a:p>
      </dgm:t>
    </dgm:pt>
    <dgm:pt modelId="{218B2660-334C-CF45-A18F-B90611BDEE3A}" type="parTrans" cxnId="{D283EF9E-EBA1-6B45-BD83-B0285937465A}">
      <dgm:prSet/>
      <dgm:spPr/>
      <dgm:t>
        <a:bodyPr/>
        <a:lstStyle/>
        <a:p>
          <a:endParaRPr lang="en-US"/>
        </a:p>
      </dgm:t>
    </dgm:pt>
    <dgm:pt modelId="{CB10FDF5-42EC-254E-A4D1-EA05CB57A6B1}" type="sibTrans" cxnId="{D283EF9E-EBA1-6B45-BD83-B0285937465A}">
      <dgm:prSet/>
      <dgm:spPr/>
      <dgm:t>
        <a:bodyPr/>
        <a:lstStyle/>
        <a:p>
          <a:endParaRPr lang="en-US"/>
        </a:p>
      </dgm:t>
    </dgm:pt>
    <dgm:pt modelId="{280251C3-2A65-F44B-8733-AF25EAF1D9E2}" type="pres">
      <dgm:prSet presAssocID="{E8F82264-9CD3-1D45-B580-28D2222BD359}" presName="cycle" presStyleCnt="0">
        <dgm:presLayoutVars>
          <dgm:dir/>
          <dgm:resizeHandles val="exact"/>
        </dgm:presLayoutVars>
      </dgm:prSet>
      <dgm:spPr/>
    </dgm:pt>
    <dgm:pt modelId="{69D86AEB-CFC0-6E44-AD44-CF420C8DC9D0}" type="pres">
      <dgm:prSet presAssocID="{A5DDC997-FAF2-6D43-9CF0-F42D246A27AC}" presName="node" presStyleLbl="node1" presStyleIdx="0" presStyleCnt="3" custRadScaleRad="101709">
        <dgm:presLayoutVars>
          <dgm:bulletEnabled val="1"/>
        </dgm:presLayoutVars>
      </dgm:prSet>
      <dgm:spPr/>
    </dgm:pt>
    <dgm:pt modelId="{CFC0D855-B21E-0345-A12E-634E63499826}" type="pres">
      <dgm:prSet presAssocID="{F28BAF2E-E4CB-D04C-96EB-A82CFAECD16C}" presName="sibTrans" presStyleLbl="sibTrans2D1" presStyleIdx="0" presStyleCnt="3"/>
      <dgm:spPr/>
    </dgm:pt>
    <dgm:pt modelId="{5B2302A0-CFE5-FC46-B1EC-41680DA09DDE}" type="pres">
      <dgm:prSet presAssocID="{F28BAF2E-E4CB-D04C-96EB-A82CFAECD16C}" presName="connectorText" presStyleLbl="sibTrans2D1" presStyleIdx="0" presStyleCnt="3"/>
      <dgm:spPr/>
    </dgm:pt>
    <dgm:pt modelId="{86E9CA19-B631-2344-9D71-81394FCD3A93}" type="pres">
      <dgm:prSet presAssocID="{62F1C4AC-45DE-E249-BE9E-B2ABB350654A}" presName="node" presStyleLbl="node1" presStyleIdx="1" presStyleCnt="3" custRadScaleRad="96505" custRadScaleInc="2036">
        <dgm:presLayoutVars>
          <dgm:bulletEnabled val="1"/>
        </dgm:presLayoutVars>
      </dgm:prSet>
      <dgm:spPr/>
    </dgm:pt>
    <dgm:pt modelId="{199A4D72-4E96-0248-AFAF-5C7A72C5F815}" type="pres">
      <dgm:prSet presAssocID="{8EE875F6-E5E8-5844-BEE8-43C71A2FCAF6}" presName="sibTrans" presStyleLbl="sibTrans2D1" presStyleIdx="1" presStyleCnt="3"/>
      <dgm:spPr/>
    </dgm:pt>
    <dgm:pt modelId="{22BB9C15-B17D-E042-8B0A-4751126C5B6C}" type="pres">
      <dgm:prSet presAssocID="{8EE875F6-E5E8-5844-BEE8-43C71A2FCAF6}" presName="connectorText" presStyleLbl="sibTrans2D1" presStyleIdx="1" presStyleCnt="3"/>
      <dgm:spPr/>
    </dgm:pt>
    <dgm:pt modelId="{E9C5BEF7-ADA5-714E-9D89-DF7461E2A0EA}" type="pres">
      <dgm:prSet presAssocID="{12BFE18A-A669-F24F-B52F-2C9B2242CCEE}" presName="node" presStyleLbl="node1" presStyleIdx="2" presStyleCnt="3">
        <dgm:presLayoutVars>
          <dgm:bulletEnabled val="1"/>
        </dgm:presLayoutVars>
      </dgm:prSet>
      <dgm:spPr/>
    </dgm:pt>
    <dgm:pt modelId="{54C2947A-62FE-684A-8B27-A437823C850B}" type="pres">
      <dgm:prSet presAssocID="{CB10FDF5-42EC-254E-A4D1-EA05CB57A6B1}" presName="sibTrans" presStyleLbl="sibTrans2D1" presStyleIdx="2" presStyleCnt="3"/>
      <dgm:spPr/>
    </dgm:pt>
    <dgm:pt modelId="{9CC85B7B-4F4A-BF47-A95D-85B2267C6753}" type="pres">
      <dgm:prSet presAssocID="{CB10FDF5-42EC-254E-A4D1-EA05CB57A6B1}" presName="connectorText" presStyleLbl="sibTrans2D1" presStyleIdx="2" presStyleCnt="3"/>
      <dgm:spPr/>
    </dgm:pt>
  </dgm:ptLst>
  <dgm:cxnLst>
    <dgm:cxn modelId="{DD126B08-8BD5-F546-A871-A2B745D7DC2D}" type="presOf" srcId="{62F1C4AC-45DE-E249-BE9E-B2ABB350654A}" destId="{86E9CA19-B631-2344-9D71-81394FCD3A93}" srcOrd="0" destOrd="0" presId="urn:microsoft.com/office/officeart/2005/8/layout/cycle2"/>
    <dgm:cxn modelId="{50BA1D2E-12A7-8341-80FF-623FD46EFD60}" type="presOf" srcId="{F28BAF2E-E4CB-D04C-96EB-A82CFAECD16C}" destId="{CFC0D855-B21E-0345-A12E-634E63499826}" srcOrd="0" destOrd="0" presId="urn:microsoft.com/office/officeart/2005/8/layout/cycle2"/>
    <dgm:cxn modelId="{62ADB33E-5ED0-C048-9689-F87D226B5281}" srcId="{E8F82264-9CD3-1D45-B580-28D2222BD359}" destId="{62F1C4AC-45DE-E249-BE9E-B2ABB350654A}" srcOrd="1" destOrd="0" parTransId="{9A88788A-24B4-FC45-8CBF-3D1F7F99D423}" sibTransId="{8EE875F6-E5E8-5844-BEE8-43C71A2FCAF6}"/>
    <dgm:cxn modelId="{65A77867-4016-A145-9D71-457321AB030B}" type="presOf" srcId="{A5DDC997-FAF2-6D43-9CF0-F42D246A27AC}" destId="{69D86AEB-CFC0-6E44-AD44-CF420C8DC9D0}" srcOrd="0" destOrd="0" presId="urn:microsoft.com/office/officeart/2005/8/layout/cycle2"/>
    <dgm:cxn modelId="{EDC9746C-01D0-344C-95A8-E8948FC2CBA1}" type="presOf" srcId="{8EE875F6-E5E8-5844-BEE8-43C71A2FCAF6}" destId="{22BB9C15-B17D-E042-8B0A-4751126C5B6C}" srcOrd="1" destOrd="0" presId="urn:microsoft.com/office/officeart/2005/8/layout/cycle2"/>
    <dgm:cxn modelId="{2FF24272-D5B1-3A43-A750-717039769C68}" type="presOf" srcId="{12BFE18A-A669-F24F-B52F-2C9B2242CCEE}" destId="{E9C5BEF7-ADA5-714E-9D89-DF7461E2A0EA}" srcOrd="0" destOrd="0" presId="urn:microsoft.com/office/officeart/2005/8/layout/cycle2"/>
    <dgm:cxn modelId="{DCC9A57C-DF4B-E04A-92AD-111AE5AF9F39}" type="presOf" srcId="{8EE875F6-E5E8-5844-BEE8-43C71A2FCAF6}" destId="{199A4D72-4E96-0248-AFAF-5C7A72C5F815}" srcOrd="0" destOrd="0" presId="urn:microsoft.com/office/officeart/2005/8/layout/cycle2"/>
    <dgm:cxn modelId="{3858A385-B4CA-5F42-BCE7-1CCC957295F6}" type="presOf" srcId="{E8F82264-9CD3-1D45-B580-28D2222BD359}" destId="{280251C3-2A65-F44B-8733-AF25EAF1D9E2}" srcOrd="0" destOrd="0" presId="urn:microsoft.com/office/officeart/2005/8/layout/cycle2"/>
    <dgm:cxn modelId="{2EDFC79A-10DA-A749-AA30-FF77F83DBA0B}" type="presOf" srcId="{F28BAF2E-E4CB-D04C-96EB-A82CFAECD16C}" destId="{5B2302A0-CFE5-FC46-B1EC-41680DA09DDE}" srcOrd="1" destOrd="0" presId="urn:microsoft.com/office/officeart/2005/8/layout/cycle2"/>
    <dgm:cxn modelId="{D283EF9E-EBA1-6B45-BD83-B0285937465A}" srcId="{E8F82264-9CD3-1D45-B580-28D2222BD359}" destId="{12BFE18A-A669-F24F-B52F-2C9B2242CCEE}" srcOrd="2" destOrd="0" parTransId="{218B2660-334C-CF45-A18F-B90611BDEE3A}" sibTransId="{CB10FDF5-42EC-254E-A4D1-EA05CB57A6B1}"/>
    <dgm:cxn modelId="{F85E13A5-2AD3-4442-9ADB-1144911DB98D}" srcId="{E8F82264-9CD3-1D45-B580-28D2222BD359}" destId="{A5DDC997-FAF2-6D43-9CF0-F42D246A27AC}" srcOrd="0" destOrd="0" parTransId="{901C20F8-17C2-4D43-A16C-75CD7A73087B}" sibTransId="{F28BAF2E-E4CB-D04C-96EB-A82CFAECD16C}"/>
    <dgm:cxn modelId="{4970A4B5-F1D0-F34B-8886-8DD7A27C1584}" type="presOf" srcId="{CB10FDF5-42EC-254E-A4D1-EA05CB57A6B1}" destId="{54C2947A-62FE-684A-8B27-A437823C850B}" srcOrd="0" destOrd="0" presId="urn:microsoft.com/office/officeart/2005/8/layout/cycle2"/>
    <dgm:cxn modelId="{54EDC5D8-CE68-8449-BCE4-FDAB3D422221}" type="presOf" srcId="{CB10FDF5-42EC-254E-A4D1-EA05CB57A6B1}" destId="{9CC85B7B-4F4A-BF47-A95D-85B2267C6753}" srcOrd="1" destOrd="0" presId="urn:microsoft.com/office/officeart/2005/8/layout/cycle2"/>
    <dgm:cxn modelId="{BA68A8BD-2C10-7446-BDFE-2CA274E8FB4D}" type="presParOf" srcId="{280251C3-2A65-F44B-8733-AF25EAF1D9E2}" destId="{69D86AEB-CFC0-6E44-AD44-CF420C8DC9D0}" srcOrd="0" destOrd="0" presId="urn:microsoft.com/office/officeart/2005/8/layout/cycle2"/>
    <dgm:cxn modelId="{73DA5AD1-8370-1E48-B09F-D28A710878E4}" type="presParOf" srcId="{280251C3-2A65-F44B-8733-AF25EAF1D9E2}" destId="{CFC0D855-B21E-0345-A12E-634E63499826}" srcOrd="1" destOrd="0" presId="urn:microsoft.com/office/officeart/2005/8/layout/cycle2"/>
    <dgm:cxn modelId="{722D94CA-A8F4-0845-B42E-E73428EAFA76}" type="presParOf" srcId="{CFC0D855-B21E-0345-A12E-634E63499826}" destId="{5B2302A0-CFE5-FC46-B1EC-41680DA09DDE}" srcOrd="0" destOrd="0" presId="urn:microsoft.com/office/officeart/2005/8/layout/cycle2"/>
    <dgm:cxn modelId="{802A820E-80FB-FE4F-B675-DD29516D8AA3}" type="presParOf" srcId="{280251C3-2A65-F44B-8733-AF25EAF1D9E2}" destId="{86E9CA19-B631-2344-9D71-81394FCD3A93}" srcOrd="2" destOrd="0" presId="urn:microsoft.com/office/officeart/2005/8/layout/cycle2"/>
    <dgm:cxn modelId="{CA22513E-D740-A24A-8D29-24F8296A4351}" type="presParOf" srcId="{280251C3-2A65-F44B-8733-AF25EAF1D9E2}" destId="{199A4D72-4E96-0248-AFAF-5C7A72C5F815}" srcOrd="3" destOrd="0" presId="urn:microsoft.com/office/officeart/2005/8/layout/cycle2"/>
    <dgm:cxn modelId="{51CF1170-0DAF-7649-B255-8B19EC442D77}" type="presParOf" srcId="{199A4D72-4E96-0248-AFAF-5C7A72C5F815}" destId="{22BB9C15-B17D-E042-8B0A-4751126C5B6C}" srcOrd="0" destOrd="0" presId="urn:microsoft.com/office/officeart/2005/8/layout/cycle2"/>
    <dgm:cxn modelId="{FE4A9CD5-D16C-2A4C-AE27-F9768F40FBFD}" type="presParOf" srcId="{280251C3-2A65-F44B-8733-AF25EAF1D9E2}" destId="{E9C5BEF7-ADA5-714E-9D89-DF7461E2A0EA}" srcOrd="4" destOrd="0" presId="urn:microsoft.com/office/officeart/2005/8/layout/cycle2"/>
    <dgm:cxn modelId="{7631D1F9-3753-C741-BE5B-F352D73F406C}" type="presParOf" srcId="{280251C3-2A65-F44B-8733-AF25EAF1D9E2}" destId="{54C2947A-62FE-684A-8B27-A437823C850B}" srcOrd="5" destOrd="0" presId="urn:microsoft.com/office/officeart/2005/8/layout/cycle2"/>
    <dgm:cxn modelId="{D437BA38-CC80-B74D-AA62-5A4B3EE842AD}" type="presParOf" srcId="{54C2947A-62FE-684A-8B27-A437823C850B}" destId="{9CC85B7B-4F4A-BF47-A95D-85B2267C67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86AEB-CFC0-6E44-AD44-CF420C8DC9D0}">
      <dsp:nvSpPr>
        <dsp:cNvPr id="0" name=""/>
        <dsp:cNvSpPr/>
      </dsp:nvSpPr>
      <dsp:spPr>
        <a:xfrm>
          <a:off x="1415382" y="0"/>
          <a:ext cx="1214878" cy="1214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Theory</a:t>
          </a:r>
        </a:p>
      </dsp:txBody>
      <dsp:txXfrm>
        <a:off x="1593297" y="177915"/>
        <a:ext cx="859048" cy="859048"/>
      </dsp:txXfrm>
    </dsp:sp>
    <dsp:sp modelId="{CFC0D855-B21E-0345-A12E-634E63499826}">
      <dsp:nvSpPr>
        <dsp:cNvPr id="0" name=""/>
        <dsp:cNvSpPr/>
      </dsp:nvSpPr>
      <dsp:spPr>
        <a:xfrm rot="3671447">
          <a:off x="2297177" y="1184197"/>
          <a:ext cx="311178" cy="410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321360" y="1225302"/>
        <a:ext cx="217825" cy="246013"/>
      </dsp:txXfrm>
    </dsp:sp>
    <dsp:sp modelId="{86E9CA19-B631-2344-9D71-81394FCD3A93}">
      <dsp:nvSpPr>
        <dsp:cNvPr id="0" name=""/>
        <dsp:cNvSpPr/>
      </dsp:nvSpPr>
      <dsp:spPr>
        <a:xfrm>
          <a:off x="2283760" y="1578972"/>
          <a:ext cx="1214878" cy="1214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</a:t>
          </a:r>
        </a:p>
      </dsp:txBody>
      <dsp:txXfrm>
        <a:off x="2461675" y="1756887"/>
        <a:ext cx="859048" cy="859048"/>
      </dsp:txXfrm>
    </dsp:sp>
    <dsp:sp modelId="{199A4D72-4E96-0248-AFAF-5C7A72C5F815}">
      <dsp:nvSpPr>
        <dsp:cNvPr id="0" name=""/>
        <dsp:cNvSpPr/>
      </dsp:nvSpPr>
      <dsp:spPr>
        <a:xfrm rot="10800474">
          <a:off x="1860197" y="1981279"/>
          <a:ext cx="299317" cy="410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949992" y="2063289"/>
        <a:ext cx="209522" cy="246013"/>
      </dsp:txXfrm>
    </dsp:sp>
    <dsp:sp modelId="{E9C5BEF7-ADA5-714E-9D89-DF7461E2A0EA}">
      <dsp:nvSpPr>
        <dsp:cNvPr id="0" name=""/>
        <dsp:cNvSpPr/>
      </dsp:nvSpPr>
      <dsp:spPr>
        <a:xfrm>
          <a:off x="504131" y="1578726"/>
          <a:ext cx="1214878" cy="1214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Computation</a:t>
          </a:r>
        </a:p>
      </dsp:txBody>
      <dsp:txXfrm>
        <a:off x="682046" y="1756641"/>
        <a:ext cx="859048" cy="859048"/>
      </dsp:txXfrm>
    </dsp:sp>
    <dsp:sp modelId="{54C2947A-62FE-684A-8B27-A437823C850B}">
      <dsp:nvSpPr>
        <dsp:cNvPr id="0" name=""/>
        <dsp:cNvSpPr/>
      </dsp:nvSpPr>
      <dsp:spPr>
        <a:xfrm rot="17999628">
          <a:off x="1401526" y="1199690"/>
          <a:ext cx="322221" cy="410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425697" y="1323554"/>
        <a:ext cx="225555" cy="24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739EF-DE78-4BD6-8C9F-F201D8ACE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33AD-92BB-44BB-BA05-02A7C3F21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D0D0-0137-4454-BC41-5693ABE6EB37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6196-9405-4755-9223-248295672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36A6E-BEC1-44F1-A3BD-E9C2CC433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D98E-0F18-4F0C-8B8D-ADBD8084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1459-2223-604B-9133-6BCC57EA3391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B486-E18D-8C49-8AB8-D9329548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A8D9-87C6-4310-A0FE-05F2F14F3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D6BFE-B0A6-45C5-82EB-152A8FF2C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4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3818">
              <a:defRPr/>
            </a:pPr>
            <a:fld id="{FBBF1341-3AFE-B447-A831-9671D6A7009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81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555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94" y="6343229"/>
            <a:ext cx="26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4" y="610558"/>
            <a:ext cx="11561038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94" y="4070981"/>
            <a:ext cx="11154058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358" y="6476356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5686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1" y="6063449"/>
            <a:ext cx="12192000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3" y="161927"/>
            <a:ext cx="11425236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990600"/>
            <a:ext cx="11372771" cy="5181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4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8" y="251239"/>
            <a:ext cx="11504904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72E877-54EF-3AC0-E7D3-14415E9DB3C2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midd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894A-23D8-DD48-BEBC-5D1CBF39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62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398612" y="6303387"/>
            <a:ext cx="2423899" cy="487083"/>
            <a:chOff x="6293670" y="6370917"/>
            <a:chExt cx="2423899" cy="487083"/>
          </a:xfrm>
        </p:grpSpPr>
        <p:sp>
          <p:nvSpPr>
            <p:cNvPr id="20" name="Rectangle 19"/>
            <p:cNvSpPr/>
            <p:nvPr/>
          </p:nvSpPr>
          <p:spPr>
            <a:xfrm>
              <a:off x="6293670" y="6372406"/>
              <a:ext cx="2423899" cy="447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7FAD72-2B0A-3DD9-AB74-6283FB88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6362" y="6370917"/>
              <a:ext cx="1558663" cy="48708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20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659" y="289937"/>
            <a:ext cx="1137809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508761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812406" y="6659562"/>
            <a:ext cx="280401" cy="10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310" y="6510173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PAC 52, 8 July 2024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0" y="6410631"/>
            <a:ext cx="1759328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9" r:id="rId4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tiff"/><Relationship Id="rId7" Type="http://schemas.openxmlformats.org/officeDocument/2006/relationships/hyperlink" Target="https://www.osti.gov/biblio/22747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3F64-61F1-2087-8E80-D1D1F9D9F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4" y="610558"/>
            <a:ext cx="11561038" cy="511358"/>
          </a:xfrm>
        </p:spPr>
        <p:txBody>
          <a:bodyPr>
            <a:noAutofit/>
          </a:bodyPr>
          <a:lstStyle/>
          <a:p>
            <a:r>
              <a:rPr lang="en-US" sz="3600" dirty="0"/>
              <a:t>PAC 52…Welcome and 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A0EDF-94CE-2AF9-7B53-6BB60DC62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4" y="2692942"/>
            <a:ext cx="11154058" cy="2585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David J. Dean</a:t>
            </a:r>
          </a:p>
          <a:p>
            <a:r>
              <a:rPr lang="en-US" i="1" dirty="0"/>
              <a:t>Deputy Director for Science</a:t>
            </a:r>
          </a:p>
          <a:p>
            <a:endParaRPr lang="en-US" dirty="0"/>
          </a:p>
          <a:p>
            <a:r>
              <a:rPr lang="en-US" b="1" dirty="0"/>
              <a:t>Presented To: </a:t>
            </a:r>
          </a:p>
          <a:p>
            <a:r>
              <a:rPr lang="en-US" dirty="0"/>
              <a:t>PAC 52 meeting</a:t>
            </a:r>
          </a:p>
          <a:p>
            <a:endParaRPr lang="en-US" dirty="0"/>
          </a:p>
          <a:p>
            <a:r>
              <a:rPr lang="en-US" dirty="0"/>
              <a:t>July 8, 2024</a:t>
            </a:r>
          </a:p>
        </p:txBody>
      </p:sp>
    </p:spTree>
    <p:extLst>
      <p:ext uri="{BB962C8B-B14F-4D97-AF65-F5344CB8AC3E}">
        <p14:creationId xmlns:p14="http://schemas.microsoft.com/office/powerpoint/2010/main" val="15633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6B9D-4EC7-6F1A-78E5-F62171E8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Kimberly (Kim) Sawyer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C823-DD5A-5951-F28F-79C8BEED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63" y="990600"/>
            <a:ext cx="7882037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Stuart Henderson has provided the laboratory with a solid trajectory upon which to build. We will celebrate his accomplishments later and this week.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Kim Sawyer will become Jefferson Lab’s fifth Director on 3 August 2024. </a:t>
            </a:r>
          </a:p>
          <a:p>
            <a:r>
              <a:rPr lang="en-US" dirty="0"/>
              <a:t>Previously </a:t>
            </a:r>
          </a:p>
          <a:p>
            <a:pPr lvl="1"/>
            <a:r>
              <a:rPr lang="en-US" dirty="0"/>
              <a:t>Deputy Director and Chief Operations Officer at Argonne National Lab</a:t>
            </a:r>
          </a:p>
          <a:p>
            <a:pPr lvl="1"/>
            <a:r>
              <a:rPr lang="en-US" dirty="0"/>
              <a:t>Deputy Director for Lab Operations and COO at Sandia Labs</a:t>
            </a:r>
          </a:p>
          <a:p>
            <a:pPr lvl="1"/>
            <a:r>
              <a:rPr lang="en-US" dirty="0"/>
              <a:t>VP for Technical Operations at Lockheed Martin</a:t>
            </a:r>
          </a:p>
          <a:p>
            <a:r>
              <a:rPr lang="en-US" dirty="0"/>
              <a:t>Brings a wealth of experience to the position as we navigate this transitional period.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Profile photo of Kim Sawyer">
            <a:extLst>
              <a:ext uri="{FF2B5EF4-FFF2-40B4-BE49-F238E27FC236}">
                <a16:creationId xmlns:a16="http://schemas.microsoft.com/office/drawing/2014/main" id="{FC7FA798-78CF-2261-5C66-C9F549BE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12900"/>
            <a:ext cx="36322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2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546E2E-7C99-4A7E-B72C-BB49197E658B}"/>
              </a:ext>
            </a:extLst>
          </p:cNvPr>
          <p:cNvSpPr txBox="1">
            <a:spLocks/>
          </p:cNvSpPr>
          <p:nvPr/>
        </p:nvSpPr>
        <p:spPr>
          <a:xfrm>
            <a:off x="426720" y="2994660"/>
            <a:ext cx="11338560" cy="29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797979"/>
                </a:solidFill>
                <a:latin typeface="Arial" panose="020B0604020202020204" pitchFamily="34" charset="0"/>
              </a:rPr>
              <a:t>Questions?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F3778-4DE0-1B36-E782-39F0F768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ata Science Concepts: The fundamentals of Data Science">
            <a:extLst>
              <a:ext uri="{FF2B5EF4-FFF2-40B4-BE49-F238E27FC236}">
                <a16:creationId xmlns:a16="http://schemas.microsoft.com/office/drawing/2014/main" id="{F28347B1-EEA2-D510-B47B-334942F35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24874E-DFB9-C44D-DF20-9C85536B537A}"/>
              </a:ext>
            </a:extLst>
          </p:cNvPr>
          <p:cNvSpPr/>
          <p:nvPr/>
        </p:nvSpPr>
        <p:spPr>
          <a:xfrm>
            <a:off x="4124945" y="2967335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978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ta Science Concepts: The fundamentals of Data Science">
            <a:extLst>
              <a:ext uri="{FF2B5EF4-FFF2-40B4-BE49-F238E27FC236}">
                <a16:creationId xmlns:a16="http://schemas.microsoft.com/office/drawing/2014/main" id="{C294D5D0-C5A8-370A-F149-3B0155228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93"/>
            <a:ext cx="12192000" cy="6858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80C0-25A6-F555-21CF-22EE914F75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4900" y="1828800"/>
            <a:ext cx="9982200" cy="2514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Outline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Framing CEBAF science and recent results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A brief word about the contract competition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Introduction of Kimberly Sawyer (Lab Director, effective August 3)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4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3C8F-3E2F-34E6-22A9-ADCE54A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484748"/>
          </a:xfrm>
        </p:spPr>
        <p:txBody>
          <a:bodyPr/>
          <a:lstStyle/>
          <a:p>
            <a:r>
              <a:rPr lang="en-US" dirty="0"/>
              <a:t>Experiments (data) Coupled with Theory Reveal Emergence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B7D4-AE0B-AFD4-4689-58BA090B6F3C}"/>
              </a:ext>
            </a:extLst>
          </p:cNvPr>
          <p:cNvSpPr txBox="1">
            <a:spLocks/>
          </p:cNvSpPr>
          <p:nvPr/>
        </p:nvSpPr>
        <p:spPr bwMode="auto">
          <a:xfrm>
            <a:off x="343548" y="1235516"/>
            <a:ext cx="10718899" cy="84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5E5E5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Quarks and gluons are ‘confined’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experiments ‘see’ hadrons and infer an underlying quark and gluon structure and their dynamics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5E5E5E"/>
              </a:buClr>
              <a:buSzTx/>
              <a:buFont typeface="Arial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D1696-76AD-5F42-06C3-0623AEC6510A}"/>
              </a:ext>
            </a:extLst>
          </p:cNvPr>
          <p:cNvSpPr txBox="1"/>
          <p:nvPr/>
        </p:nvSpPr>
        <p:spPr>
          <a:xfrm>
            <a:off x="4642145" y="2491032"/>
            <a:ext cx="334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Experiments measure outgoing particles (hadrons and leptons)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9EBCC-79D3-987A-C743-AF7D194746B1}"/>
              </a:ext>
            </a:extLst>
          </p:cNvPr>
          <p:cNvSpPr txBox="1"/>
          <p:nvPr/>
        </p:nvSpPr>
        <p:spPr>
          <a:xfrm>
            <a:off x="5397890" y="5356301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Hall B detector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BB988F-59EC-59F0-AE1C-1B6F2BF4F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583934"/>
              </p:ext>
            </p:extLst>
          </p:nvPr>
        </p:nvGraphicFramePr>
        <p:xfrm>
          <a:off x="8092414" y="2560881"/>
          <a:ext cx="4045643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4231784-1C11-30CE-E91A-133A99C3980D}"/>
              </a:ext>
            </a:extLst>
          </p:cNvPr>
          <p:cNvGrpSpPr/>
          <p:nvPr/>
        </p:nvGrpSpPr>
        <p:grpSpPr>
          <a:xfrm>
            <a:off x="410201" y="2693327"/>
            <a:ext cx="4005051" cy="1517074"/>
            <a:chOff x="902260" y="4738048"/>
            <a:chExt cx="4005051" cy="1517074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FD09F32-3F88-B091-151F-F6274EFE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329" y="4891245"/>
              <a:ext cx="1389562" cy="136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E65A5D-F932-61A4-0BBA-796EEAFEB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990" y="5025736"/>
              <a:ext cx="928970" cy="1574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54C30A-9153-D127-3273-D73090EB9971}"/>
                </a:ext>
              </a:extLst>
            </p:cNvPr>
            <p:cNvCxnSpPr>
              <a:cxnSpLocks/>
            </p:cNvCxnSpPr>
            <p:nvPr/>
          </p:nvCxnSpPr>
          <p:spPr>
            <a:xfrm>
              <a:off x="902260" y="4891245"/>
              <a:ext cx="845481" cy="347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705361-4078-3EB4-197D-A51A1A2B3D7F}"/>
                </a:ext>
              </a:extLst>
            </p:cNvPr>
            <p:cNvCxnSpPr>
              <a:cxnSpLocks/>
            </p:cNvCxnSpPr>
            <p:nvPr/>
          </p:nvCxnSpPr>
          <p:spPr>
            <a:xfrm>
              <a:off x="3088590" y="5695291"/>
              <a:ext cx="650290" cy="47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172835-F2F4-EF01-D5FC-9B76D1C0AD38}"/>
                </a:ext>
              </a:extLst>
            </p:cNvPr>
            <p:cNvCxnSpPr>
              <a:cxnSpLocks/>
            </p:cNvCxnSpPr>
            <p:nvPr/>
          </p:nvCxnSpPr>
          <p:spPr>
            <a:xfrm>
              <a:off x="3006931" y="5847691"/>
              <a:ext cx="731949" cy="474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A4C404-2EE0-18BB-80DD-D2AD58C8F4F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510" y="5975302"/>
              <a:ext cx="782370" cy="548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B6A9B0-192D-CEF3-AF64-E53E27DEAA72}"/>
                </a:ext>
              </a:extLst>
            </p:cNvPr>
            <p:cNvSpPr txBox="1"/>
            <p:nvPr/>
          </p:nvSpPr>
          <p:spPr>
            <a:xfrm>
              <a:off x="3850610" y="5757850"/>
              <a:ext cx="105670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Hadrons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6F23CA-135A-6A0E-B3D7-8CA69997271A}"/>
                </a:ext>
              </a:extLst>
            </p:cNvPr>
            <p:cNvSpPr txBox="1"/>
            <p:nvPr/>
          </p:nvSpPr>
          <p:spPr>
            <a:xfrm>
              <a:off x="1189017" y="4738048"/>
              <a:ext cx="31290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A273E-3BDC-190C-7115-9E80BA011340}"/>
                </a:ext>
              </a:extLst>
            </p:cNvPr>
            <p:cNvSpPr txBox="1"/>
            <p:nvPr/>
          </p:nvSpPr>
          <p:spPr>
            <a:xfrm>
              <a:off x="3231633" y="4793215"/>
              <a:ext cx="36420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e’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0AD94A-338E-701E-68A2-DBF2D685539E}"/>
              </a:ext>
            </a:extLst>
          </p:cNvPr>
          <p:cNvSpPr txBox="1"/>
          <p:nvPr/>
        </p:nvSpPr>
        <p:spPr>
          <a:xfrm>
            <a:off x="199183" y="4247515"/>
            <a:ext cx="40776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+mn-cs"/>
              </a:rPr>
              <a:t>True across the sciences: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+mn-cs"/>
              </a:rPr>
              <a:t>“Quantifying emergence and modeling emergent dynamics in a data-driven manner for complex dynamical systems is challenging due to the lack of direct observations at the micro-level.” Yang, et al., arXiv:2308.09952 (2023)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large black box in a factory&#10;&#10;Description automatically generated">
            <a:extLst>
              <a:ext uri="{FF2B5EF4-FFF2-40B4-BE49-F238E27FC236}">
                <a16:creationId xmlns:a16="http://schemas.microsoft.com/office/drawing/2014/main" id="{81B10332-A24B-0E6F-5D84-34C83C8DD3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99" y="3047361"/>
            <a:ext cx="3349891" cy="223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4E73A6-BA90-4651-B3AC-7F787FA43030}"/>
              </a:ext>
            </a:extLst>
          </p:cNvPr>
          <p:cNvSpPr txBox="1"/>
          <p:nvPr/>
        </p:nvSpPr>
        <p:spPr>
          <a:xfrm>
            <a:off x="8687248" y="5450297"/>
            <a:ext cx="311880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combination of experimental data, theory, and computing create a new approach to science</a:t>
            </a:r>
          </a:p>
        </p:txBody>
      </p:sp>
    </p:spTree>
    <p:extLst>
      <p:ext uri="{BB962C8B-B14F-4D97-AF65-F5344CB8AC3E}">
        <p14:creationId xmlns:p14="http://schemas.microsoft.com/office/powerpoint/2010/main" val="886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139C-19FA-713F-F010-5E2713D1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Sustain Global Leadership in Nuclear Physics R&amp;D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073FF6-2ED8-226E-6E1D-7119F136693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panose="020B0503020203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11D4970-59BF-F272-6EF9-3C21690336E5}"/>
              </a:ext>
            </a:extLst>
          </p:cNvPr>
          <p:cNvSpPr/>
          <p:nvPr/>
        </p:nvSpPr>
        <p:spPr>
          <a:xfrm>
            <a:off x="599697" y="1310764"/>
            <a:ext cx="2551770" cy="1453607"/>
          </a:xfrm>
          <a:custGeom>
            <a:avLst/>
            <a:gdLst>
              <a:gd name="connsiteX0" fmla="*/ 0 w 1971850"/>
              <a:gd name="connsiteY0" fmla="*/ 0 h 2694236"/>
              <a:gd name="connsiteX1" fmla="*/ 1971850 w 1971850"/>
              <a:gd name="connsiteY1" fmla="*/ 0 h 2694236"/>
              <a:gd name="connsiteX2" fmla="*/ 1971850 w 1971850"/>
              <a:gd name="connsiteY2" fmla="*/ 2694236 h 2694236"/>
              <a:gd name="connsiteX3" fmla="*/ 0 w 1971850"/>
              <a:gd name="connsiteY3" fmla="*/ 2694236 h 2694236"/>
              <a:gd name="connsiteX4" fmla="*/ 0 w 1971850"/>
              <a:gd name="connsiteY4" fmla="*/ 0 h 26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850" h="2694236">
                <a:moveTo>
                  <a:pt x="0" y="0"/>
                </a:moveTo>
                <a:lnTo>
                  <a:pt x="1971850" y="0"/>
                </a:lnTo>
                <a:lnTo>
                  <a:pt x="1971850" y="2694236"/>
                </a:lnTo>
                <a:lnTo>
                  <a:pt x="0" y="2694236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gradFill>
              <a:gsLst>
                <a:gs pos="0">
                  <a:srgbClr val="BE1D1D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CEBAF delivers a vibrant research program, operating more than 30 weeks per year, supporting ~1,900 users annually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D4EF3BA-3974-0ADD-1EAF-8FDCC27FB2C2}"/>
              </a:ext>
            </a:extLst>
          </p:cNvPr>
          <p:cNvSpPr/>
          <p:nvPr/>
        </p:nvSpPr>
        <p:spPr>
          <a:xfrm>
            <a:off x="3151467" y="1509272"/>
            <a:ext cx="2551770" cy="4070079"/>
          </a:xfrm>
          <a:custGeom>
            <a:avLst/>
            <a:gdLst>
              <a:gd name="connsiteX0" fmla="*/ 0 w 1971850"/>
              <a:gd name="connsiteY0" fmla="*/ 0 h 2625564"/>
              <a:gd name="connsiteX1" fmla="*/ 1971850 w 1971850"/>
              <a:gd name="connsiteY1" fmla="*/ 0 h 2625564"/>
              <a:gd name="connsiteX2" fmla="*/ 1971850 w 1971850"/>
              <a:gd name="connsiteY2" fmla="*/ 2625564 h 2625564"/>
              <a:gd name="connsiteX3" fmla="*/ 0 w 1971850"/>
              <a:gd name="connsiteY3" fmla="*/ 2625564 h 2625564"/>
              <a:gd name="connsiteX4" fmla="*/ 0 w 1971850"/>
              <a:gd name="connsiteY4" fmla="*/ 0 h 26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850" h="2625564">
                <a:moveTo>
                  <a:pt x="0" y="0"/>
                </a:moveTo>
                <a:lnTo>
                  <a:pt x="1971850" y="0"/>
                </a:lnTo>
                <a:lnTo>
                  <a:pt x="1971850" y="2625564"/>
                </a:lnTo>
                <a:lnTo>
                  <a:pt x="0" y="262556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gradFill>
              <a:gsLst>
                <a:gs pos="0">
                  <a:srgbClr val="BE1D1D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venir" panose="020B0503020203020204" pitchFamily="34" charset="0"/>
              </a:rPr>
              <a:t>Ensure that TJNAF maintains a role as the premier cold QCD laboratory in the world through a world-class experimental program and theoretical leadership in hadron structure and spectroscopy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venir" panose="020B0503020203020204" pitchFamily="34" charset="0"/>
              </a:rPr>
              <a:t>Realize CEBAF reliability at 12 GeV and develop concepts for future upgrades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3C77CA4-AD1E-A06F-0C25-705E1BE6555D}"/>
              </a:ext>
            </a:extLst>
          </p:cNvPr>
          <p:cNvSpPr/>
          <p:nvPr/>
        </p:nvSpPr>
        <p:spPr>
          <a:xfrm>
            <a:off x="5703237" y="1706647"/>
            <a:ext cx="2544861" cy="4295409"/>
          </a:xfrm>
          <a:custGeom>
            <a:avLst/>
            <a:gdLst>
              <a:gd name="connsiteX0" fmla="*/ 0 w 1971850"/>
              <a:gd name="connsiteY0" fmla="*/ 0 h 2643119"/>
              <a:gd name="connsiteX1" fmla="*/ 1971850 w 1971850"/>
              <a:gd name="connsiteY1" fmla="*/ 0 h 2643119"/>
              <a:gd name="connsiteX2" fmla="*/ 1971850 w 1971850"/>
              <a:gd name="connsiteY2" fmla="*/ 2643119 h 2643119"/>
              <a:gd name="connsiteX3" fmla="*/ 0 w 1971850"/>
              <a:gd name="connsiteY3" fmla="*/ 2643119 h 2643119"/>
              <a:gd name="connsiteX4" fmla="*/ 0 w 1971850"/>
              <a:gd name="connsiteY4" fmla="*/ 0 h 26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850" h="2643119">
                <a:moveTo>
                  <a:pt x="0" y="0"/>
                </a:moveTo>
                <a:lnTo>
                  <a:pt x="1971850" y="0"/>
                </a:lnTo>
                <a:lnTo>
                  <a:pt x="1971850" y="2643119"/>
                </a:lnTo>
                <a:lnTo>
                  <a:pt x="0" y="264311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gradFill>
              <a:gsLst>
                <a:gs pos="0">
                  <a:srgbClr val="BE1D1D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Physics: </a:t>
            </a:r>
          </a:p>
          <a:p>
            <a:pPr marL="517525" lvl="1" indent="-285750" defTabSz="711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Explore Exotic Hybrid Mesons</a:t>
            </a:r>
          </a:p>
          <a:p>
            <a:pPr marL="517525" lvl="1" indent="-285750" defTabSz="711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Precision nuclear </a:t>
            </a:r>
            <a:r>
              <a:rPr lang="en-US" sz="1400" kern="0" dirty="0" err="1">
                <a:solidFill>
                  <a:srgbClr val="181717"/>
                </a:solidFill>
                <a:latin typeface="Avenir" panose="020B0503020203020204" pitchFamily="34" charset="0"/>
              </a:rPr>
              <a:t>femtography</a:t>
            </a: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 of quarks and gluons</a:t>
            </a:r>
          </a:p>
          <a:p>
            <a:pPr marL="517525" lvl="1" indent="-285750" defTabSz="711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Precis</a:t>
            </a: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ion tests of the Standard Model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+mn-cs"/>
            </a:endParaRP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Continue the CEBAF Performance Plan implementation to ensure high-intensity high-reliability 12 GeV operations. 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Pursue a cost-effective approach to building the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SoLID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 detector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Develop pathways to CEBAF upgrades (positrons and 22 GeV)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7518987-E20D-3D4D-85BD-143E38B2A26E}"/>
              </a:ext>
            </a:extLst>
          </p:cNvPr>
          <p:cNvSpPr/>
          <p:nvPr/>
        </p:nvSpPr>
        <p:spPr>
          <a:xfrm>
            <a:off x="8252470" y="1899346"/>
            <a:ext cx="2763872" cy="2904597"/>
          </a:xfrm>
          <a:custGeom>
            <a:avLst/>
            <a:gdLst>
              <a:gd name="connsiteX0" fmla="*/ 0 w 1989815"/>
              <a:gd name="connsiteY0" fmla="*/ 0 h 2674099"/>
              <a:gd name="connsiteX1" fmla="*/ 1989815 w 1989815"/>
              <a:gd name="connsiteY1" fmla="*/ 0 h 2674099"/>
              <a:gd name="connsiteX2" fmla="*/ 1989815 w 1989815"/>
              <a:gd name="connsiteY2" fmla="*/ 2674099 h 2674099"/>
              <a:gd name="connsiteX3" fmla="*/ 0 w 1989815"/>
              <a:gd name="connsiteY3" fmla="*/ 2674099 h 2674099"/>
              <a:gd name="connsiteX4" fmla="*/ 0 w 1989815"/>
              <a:gd name="connsiteY4" fmla="*/ 0 h 267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815" h="2674099">
                <a:moveTo>
                  <a:pt x="0" y="0"/>
                </a:moveTo>
                <a:lnTo>
                  <a:pt x="1989815" y="0"/>
                </a:lnTo>
                <a:lnTo>
                  <a:pt x="1989815" y="2674099"/>
                </a:lnTo>
                <a:lnTo>
                  <a:pt x="0" y="26740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gradFill>
              <a:gsLst>
                <a:gs pos="0">
                  <a:srgbClr val="BE1D1D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Over the last 5 years: 300 publications including 49 PRLs and 15 Nature articles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107 doctoral theses awarded based on experiments from </a:t>
            </a:r>
            <a:r>
              <a:rPr lang="en-US" sz="1400" kern="0" dirty="0" err="1">
                <a:solidFill>
                  <a:srgbClr val="181717"/>
                </a:solidFill>
                <a:latin typeface="Avenir" panose="020B0503020203020204" pitchFamily="34" charset="0"/>
              </a:rPr>
              <a:t>JLab</a:t>
            </a:r>
            <a:endParaRPr lang="en-US" sz="1400" kern="0" dirty="0">
              <a:solidFill>
                <a:srgbClr val="181717"/>
              </a:solidFill>
              <a:latin typeface="Avenir" panose="020B0503020203020204" pitchFamily="34" charset="0"/>
            </a:endParaRP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23 (int</a:t>
            </a: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er)national awards:             2 DOE Early Career; 3 APS Fellows; </a:t>
            </a:r>
            <a:r>
              <a:rPr lang="en-US" sz="1400" kern="0" dirty="0" err="1">
                <a:solidFill>
                  <a:srgbClr val="181717"/>
                </a:solidFill>
                <a:latin typeface="Avenir" panose="020B0503020203020204" pitchFamily="34" charset="0"/>
              </a:rPr>
              <a:t>Altarelli</a:t>
            </a:r>
            <a:r>
              <a:rPr lang="en-US" sz="1400" kern="0" dirty="0">
                <a:solidFill>
                  <a:srgbClr val="181717"/>
                </a:solidFill>
                <a:latin typeface="Avenir" panose="020B0503020203020204" pitchFamily="34" charset="0"/>
              </a:rPr>
              <a:t> Prize; DOE SC Distinguished Scientist Fellow. 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MOLLER BSM experiment achieves CD-2/3</a:t>
            </a:r>
          </a:p>
          <a:p>
            <a:pPr marL="173038" marR="0" lvl="0" indent="-173038" algn="l" defTabSz="711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9BF50-4387-DACC-4498-E5770D0F9394}"/>
              </a:ext>
            </a:extLst>
          </p:cNvPr>
          <p:cNvSpPr txBox="1"/>
          <p:nvPr/>
        </p:nvSpPr>
        <p:spPr>
          <a:xfrm>
            <a:off x="594470" y="2740304"/>
            <a:ext cx="21874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</a:rPr>
              <a:t>MOLLER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7622C-F4B6-CD2A-12F7-46E6D01760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1" y="2594061"/>
            <a:ext cx="2415738" cy="147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E53D8-F664-4689-1DBF-5791B6C33A92}"/>
              </a:ext>
            </a:extLst>
          </p:cNvPr>
          <p:cNvSpPr txBox="1"/>
          <p:nvPr/>
        </p:nvSpPr>
        <p:spPr>
          <a:xfrm>
            <a:off x="678528" y="4072273"/>
            <a:ext cx="2420186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bg1"/>
                </a:solidFill>
                <a:cs typeface="Calibri Light" panose="020F0302020204030204" pitchFamily="34" charset="0"/>
              </a:rPr>
              <a:t>Hall A GEMs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Hall A/C Staff scientist, Holly </a:t>
            </a:r>
            <a:r>
              <a:rPr lang="en-US" sz="1200" dirty="0" err="1">
                <a:solidFill>
                  <a:schemeClr val="bg1"/>
                </a:solidFill>
                <a:cs typeface="Calibri Light" panose="020F0302020204030204" pitchFamily="34" charset="0"/>
              </a:rPr>
              <a:t>Szumila</a:t>
            </a: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-Vance, working with graduate students and postdocs from the University of Virginia on the GEMs used in the Hall A Super </a:t>
            </a:r>
            <a:r>
              <a:rPr lang="en-US" sz="1200" dirty="0" err="1">
                <a:solidFill>
                  <a:schemeClr val="bg1"/>
                </a:solidFill>
                <a:cs typeface="Calibri Light" panose="020F0302020204030204" pitchFamily="34" charset="0"/>
              </a:rPr>
              <a:t>BigBite</a:t>
            </a: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 experiments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934548-051C-9AD5-4D74-DCF11A30DE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112" y="4391313"/>
            <a:ext cx="2505348" cy="170154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138964-D0C3-4DFE-ADEC-15E4B99F29A6}"/>
              </a:ext>
            </a:extLst>
          </p:cNvPr>
          <p:cNvGrpSpPr/>
          <p:nvPr/>
        </p:nvGrpSpPr>
        <p:grpSpPr>
          <a:xfrm>
            <a:off x="8416967" y="4764770"/>
            <a:ext cx="2289186" cy="1869982"/>
            <a:chOff x="290112" y="1579815"/>
            <a:chExt cx="2420429" cy="20745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06C3A8-CFE0-4305-87D4-A94696FA37B1}"/>
                </a:ext>
              </a:extLst>
            </p:cNvPr>
            <p:cNvSpPr/>
            <p:nvPr/>
          </p:nvSpPr>
          <p:spPr>
            <a:xfrm>
              <a:off x="290112" y="1579815"/>
              <a:ext cx="2420429" cy="2074594"/>
            </a:xfrm>
            <a:prstGeom prst="rect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34">
              <a:extLst>
                <a:ext uri="{FF2B5EF4-FFF2-40B4-BE49-F238E27FC236}">
                  <a16:creationId xmlns:a16="http://schemas.microsoft.com/office/drawing/2014/main" id="{D1F6BCB2-F15E-405E-B292-429CB334FB61}"/>
                </a:ext>
              </a:extLst>
            </p:cNvPr>
            <p:cNvSpPr/>
            <p:nvPr/>
          </p:nvSpPr>
          <p:spPr>
            <a:xfrm>
              <a:off x="290112" y="3269180"/>
              <a:ext cx="2420429" cy="377815"/>
            </a:xfrm>
            <a:custGeom>
              <a:avLst/>
              <a:gdLst>
                <a:gd name="connsiteX0" fmla="*/ 0 w 2420429"/>
                <a:gd name="connsiteY0" fmla="*/ 0 h 497902"/>
                <a:gd name="connsiteX1" fmla="*/ 2420429 w 2420429"/>
                <a:gd name="connsiteY1" fmla="*/ 0 h 497902"/>
                <a:gd name="connsiteX2" fmla="*/ 2420429 w 2420429"/>
                <a:gd name="connsiteY2" fmla="*/ 497902 h 497902"/>
                <a:gd name="connsiteX3" fmla="*/ 0 w 2420429"/>
                <a:gd name="connsiteY3" fmla="*/ 497902 h 497902"/>
                <a:gd name="connsiteX4" fmla="*/ 0 w 2420429"/>
                <a:gd name="connsiteY4" fmla="*/ 0 h 4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429" h="497902">
                  <a:moveTo>
                    <a:pt x="0" y="0"/>
                  </a:moveTo>
                  <a:lnTo>
                    <a:pt x="2420429" y="0"/>
                  </a:lnTo>
                  <a:lnTo>
                    <a:pt x="2420429" y="497902"/>
                  </a:lnTo>
                  <a:lnTo>
                    <a:pt x="0" y="497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9392">
                <a:alpha val="58824"/>
              </a:srgbClr>
            </a:solidFill>
            <a:ln w="3175"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American Physical Society Fellow: Alexandre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Deur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ight Arrow 9">
            <a:extLst>
              <a:ext uri="{FF2B5EF4-FFF2-40B4-BE49-F238E27FC236}">
                <a16:creationId xmlns:a16="http://schemas.microsoft.com/office/drawing/2014/main" id="{A63FC2BA-97FD-CCC0-B132-00AB8EAE08B8}"/>
              </a:ext>
            </a:extLst>
          </p:cNvPr>
          <p:cNvSpPr/>
          <p:nvPr/>
        </p:nvSpPr>
        <p:spPr>
          <a:xfrm>
            <a:off x="620487" y="924814"/>
            <a:ext cx="10123714" cy="559780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40" tIns="91440" bIns="91440" anchor="ctr"/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Avenir" panose="020B0503020203020204" pitchFamily="34" charset="0"/>
                <a:cs typeface="Arial" charset="0"/>
              </a:rPr>
              <a:t>Vision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3ACBAFC3-D906-ABF7-84EB-758CC4EBB6F6}"/>
              </a:ext>
            </a:extLst>
          </p:cNvPr>
          <p:cNvSpPr/>
          <p:nvPr/>
        </p:nvSpPr>
        <p:spPr>
          <a:xfrm>
            <a:off x="3189515" y="1122756"/>
            <a:ext cx="7750629" cy="559780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40" tIns="91440" bIns="91440" anchor="ctr"/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Avenir" panose="020B0503020203020204" pitchFamily="34" charset="0"/>
              </a:rPr>
              <a:t>Strategy</a:t>
            </a:r>
          </a:p>
        </p:txBody>
      </p:sp>
      <p:sp>
        <p:nvSpPr>
          <p:cNvPr id="16" name="Right Arrow 11">
            <a:extLst>
              <a:ext uri="{FF2B5EF4-FFF2-40B4-BE49-F238E27FC236}">
                <a16:creationId xmlns:a16="http://schemas.microsoft.com/office/drawing/2014/main" id="{8DCE30B2-F26D-65BD-4988-11CFCF75C9C4}"/>
              </a:ext>
            </a:extLst>
          </p:cNvPr>
          <p:cNvSpPr/>
          <p:nvPr/>
        </p:nvSpPr>
        <p:spPr>
          <a:xfrm>
            <a:off x="5741285" y="1320699"/>
            <a:ext cx="5427460" cy="559780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40" tIns="91440" bIns="91440" anchor="ctr"/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Avenir" panose="020B0503020203020204" pitchFamily="34" charset="0"/>
              </a:rPr>
              <a:t>Priority areas</a:t>
            </a:r>
          </a:p>
        </p:txBody>
      </p:sp>
      <p:sp>
        <p:nvSpPr>
          <p:cNvPr id="18" name="Right Arrow 12">
            <a:extLst>
              <a:ext uri="{FF2B5EF4-FFF2-40B4-BE49-F238E27FC236}">
                <a16:creationId xmlns:a16="http://schemas.microsoft.com/office/drawing/2014/main" id="{D05C29CF-47E9-34B8-D577-6BA393D741A7}"/>
              </a:ext>
            </a:extLst>
          </p:cNvPr>
          <p:cNvSpPr/>
          <p:nvPr/>
        </p:nvSpPr>
        <p:spPr>
          <a:xfrm>
            <a:off x="8408283" y="1497620"/>
            <a:ext cx="2945517" cy="559780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440" tIns="91440" bIns="91440" anchor="ctr"/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Avenir" panose="020B0503020203020204" pitchFamily="34" charset="0"/>
              </a:rPr>
              <a:t>Recent achievements</a:t>
            </a:r>
          </a:p>
        </p:txBody>
      </p:sp>
    </p:spTree>
    <p:extLst>
      <p:ext uri="{BB962C8B-B14F-4D97-AF65-F5344CB8AC3E}">
        <p14:creationId xmlns:p14="http://schemas.microsoft.com/office/powerpoint/2010/main" val="146614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DB15-A40F-CAFB-A849-9B46B3D4AD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cap="none" dirty="0"/>
              <a:t>CEBAF Experiment Locates Gluon Mass in the Proton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743BDD1-DF0D-ECE7-2E53-AA6520EA8E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38491" y="2126547"/>
            <a:ext cx="2690813" cy="2960687"/>
          </a:xfrm>
          <a:solidFill>
            <a:srgbClr val="5CB8E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Near threshold J/psi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photoproduction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experiment 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rgbClr val="000000"/>
                </a:solidFill>
              </a:rPr>
              <a:t>Inner Gluon radius: 0.52 +/- 0.03 </a:t>
            </a:r>
            <a:r>
              <a:rPr lang="en-US" dirty="0" err="1">
                <a:solidFill>
                  <a:srgbClr val="000000"/>
                </a:solidFill>
              </a:rPr>
              <a:t>fm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rgbClr val="000000"/>
                </a:solidFill>
              </a:rPr>
              <a:t>Charge radius: ~0.84-0.88 </a:t>
            </a:r>
            <a:r>
              <a:rPr lang="en-US" dirty="0" err="1">
                <a:solidFill>
                  <a:srgbClr val="000000"/>
                </a:solidFill>
              </a:rPr>
              <a:t>fm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rgbClr val="000000"/>
                </a:solidFill>
              </a:rPr>
              <a:t>Scalar gluon rad: 1.069+/-0.056 </a:t>
            </a:r>
            <a:r>
              <a:rPr lang="en-US" dirty="0" err="1">
                <a:solidFill>
                  <a:srgbClr val="000000"/>
                </a:solidFill>
              </a:rPr>
              <a:t>fm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 descr="figure 1">
            <a:extLst>
              <a:ext uri="{FF2B5EF4-FFF2-40B4-BE49-F238E27FC236}">
                <a16:creationId xmlns:a16="http://schemas.microsoft.com/office/drawing/2014/main" id="{367AFC98-3C06-336C-577A-7D1715A21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6385" y="3030994"/>
            <a:ext cx="4143974" cy="27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B91C9637-84A4-A890-0E5E-D350D3516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532" y="1273107"/>
            <a:ext cx="3991919" cy="4462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6" descr="Fig. 1">
            <a:extLst>
              <a:ext uri="{FF2B5EF4-FFF2-40B4-BE49-F238E27FC236}">
                <a16:creationId xmlns:a16="http://schemas.microsoft.com/office/drawing/2014/main" id="{A4D0AA0B-9DE6-D447-AA32-0B85DE754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5"/>
          <a:stretch/>
        </p:blipFill>
        <p:spPr bwMode="auto">
          <a:xfrm>
            <a:off x="7902384" y="979135"/>
            <a:ext cx="3595816" cy="22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269D6D-5158-9755-C22D-156BA10D724B}"/>
              </a:ext>
            </a:extLst>
          </p:cNvPr>
          <p:cNvSpPr txBox="1"/>
          <p:nvPr/>
        </p:nvSpPr>
        <p:spPr>
          <a:xfrm>
            <a:off x="1276759" y="6127032"/>
            <a:ext cx="830161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“Determining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gluonic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gravitational form factors of the proton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,"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Duran et al, Nature 615, 813 (2023)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F207-27E2-B22E-A6C7-C453992F0081}"/>
              </a:ext>
            </a:extLst>
          </p:cNvPr>
          <p:cNvSpPr txBox="1"/>
          <p:nvPr/>
        </p:nvSpPr>
        <p:spPr>
          <a:xfrm>
            <a:off x="8887906" y="5725173"/>
            <a:ext cx="249687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Measured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Hall C</a:t>
            </a:r>
          </a:p>
        </p:txBody>
      </p:sp>
    </p:spTree>
    <p:extLst>
      <p:ext uri="{BB962C8B-B14F-4D97-AF65-F5344CB8AC3E}">
        <p14:creationId xmlns:p14="http://schemas.microsoft.com/office/powerpoint/2010/main" val="19793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Mechanical Structure of the Proton: Pressure and Sheer Forces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31E77-16E5-4C58-B1D9-3C4A772E6115}"/>
              </a:ext>
            </a:extLst>
          </p:cNvPr>
          <p:cNvSpPr/>
          <p:nvPr/>
        </p:nvSpPr>
        <p:spPr>
          <a:xfrm>
            <a:off x="6712455" y="860231"/>
            <a:ext cx="5315894" cy="4190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A11D3-B175-4F51-9DF3-EFE103FD4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39" y="1026532"/>
            <a:ext cx="4111365" cy="2935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EEEE4-ADE0-4538-B2DE-A5BEEDDFCC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576" y="1629288"/>
            <a:ext cx="2375089" cy="4138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B4C2C-0D6B-441F-82A1-B2DA18A2D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098" y="1805385"/>
            <a:ext cx="3918626" cy="3491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AA03EC-63DD-4317-9867-6D0352688B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14655" y="4300954"/>
            <a:ext cx="2280761" cy="195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0F98D1-2CF1-4A87-9EED-E4A513E0B133}"/>
              </a:ext>
            </a:extLst>
          </p:cNvPr>
          <p:cNvSpPr txBox="1"/>
          <p:nvPr/>
        </p:nvSpPr>
        <p:spPr>
          <a:xfrm>
            <a:off x="7907098" y="5251441"/>
            <a:ext cx="412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Burkert, V.D.,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61A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Colloquium: Gravitational form factors of the proton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Reviews of Modern Physics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041002 (2023)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00BE5-4112-4221-967C-F8A1BC0C2FB0}"/>
              </a:ext>
            </a:extLst>
          </p:cNvPr>
          <p:cNvSpPr txBox="1"/>
          <p:nvPr/>
        </p:nvSpPr>
        <p:spPr>
          <a:xfrm>
            <a:off x="185598" y="3773549"/>
            <a:ext cx="4560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fr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V.Burkert</a:t>
            </a:r>
            <a:r>
              <a:rPr kumimoji="0" lang="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L. </a:t>
            </a:r>
            <a:r>
              <a:rPr kumimoji="0" lang="fr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Elouadrhiri</a:t>
            </a:r>
            <a:r>
              <a:rPr kumimoji="0" lang="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F.X. Girod, Nature 557 (2018) 7705, 396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AB231-9058-4C50-840C-63A7C3BEFA44}"/>
              </a:ext>
            </a:extLst>
          </p:cNvPr>
          <p:cNvSpPr txBox="1"/>
          <p:nvPr/>
        </p:nvSpPr>
        <p:spPr>
          <a:xfrm>
            <a:off x="1651380" y="1026532"/>
            <a:ext cx="2024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 Distribution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Inside the Proton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FCE67-E572-41A2-95EF-AAF9C49E88E7}"/>
              </a:ext>
            </a:extLst>
          </p:cNvPr>
          <p:cNvSpPr txBox="1"/>
          <p:nvPr/>
        </p:nvSpPr>
        <p:spPr>
          <a:xfrm>
            <a:off x="31286" y="4627861"/>
            <a:ext cx="198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Pierre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Chatagnon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JLab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Post-doc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18CD6-648D-4FD1-B685-2F3B1EEACB5D}"/>
              </a:ext>
            </a:extLst>
          </p:cNvPr>
          <p:cNvSpPr txBox="1"/>
          <p:nvPr/>
        </p:nvSpPr>
        <p:spPr>
          <a:xfrm>
            <a:off x="4665707" y="5796523"/>
            <a:ext cx="7301826" cy="600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2" b="1" i="0" u="none" strike="noStrike" kern="1200" cap="none" spc="0" normalizeH="0" baseline="0" noProof="0" dirty="0">
                <a:ln>
                  <a:noFill/>
                </a:ln>
                <a:solidFill>
                  <a:srgbClr val="0055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breakthrough has paved the way for a completely groundbreaking approach to unraveling the intricate structure of the proton</a:t>
            </a:r>
            <a:r>
              <a:rPr kumimoji="0" lang="en-US" sz="1652" b="0" i="0" u="none" strike="noStrike" kern="1200" cap="none" spc="0" normalizeH="0" baseline="0" noProof="0" dirty="0">
                <a:ln>
                  <a:noFill/>
                </a:ln>
                <a:solidFill>
                  <a:srgbClr val="0055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US" sz="1652" b="1" i="0" u="none" strike="noStrike" kern="1200" cap="none" spc="0" normalizeH="0" baseline="0" noProof="0" dirty="0">
              <a:ln>
                <a:noFill/>
              </a:ln>
              <a:solidFill>
                <a:srgbClr val="0055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 descr="A green and white logo&#10;&#10;Description automatically generated">
            <a:extLst>
              <a:ext uri="{FF2B5EF4-FFF2-40B4-BE49-F238E27FC236}">
                <a16:creationId xmlns:a16="http://schemas.microsoft.com/office/drawing/2014/main" id="{F1B0BA30-1077-4E1E-A0B9-2B87A2D6C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72" y="5237274"/>
            <a:ext cx="1682152" cy="5941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D15848-1080-4269-943A-3B1E138DFD76}"/>
              </a:ext>
            </a:extLst>
          </p:cNvPr>
          <p:cNvSpPr txBox="1"/>
          <p:nvPr/>
        </p:nvSpPr>
        <p:spPr>
          <a:xfrm>
            <a:off x="4365942" y="1051975"/>
            <a:ext cx="3454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Peak pressure in objects on earth, the sun, and the universe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53A6C-2A56-4F13-A706-7D70C20DB2AE}"/>
              </a:ext>
            </a:extLst>
          </p:cNvPr>
          <p:cNvSpPr txBox="1"/>
          <p:nvPr/>
        </p:nvSpPr>
        <p:spPr>
          <a:xfrm>
            <a:off x="7923209" y="996504"/>
            <a:ext cx="4039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Tangential stress force inside the proton changes direction near r ~ 0.45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Peak : 38,000 N (4 metric tons)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806-E407-BC5F-B295-767921FB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Energy Reach and Reliability in CEBAF Operations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8395EAD-F097-FB55-0766-48360CA2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98" y="4548818"/>
            <a:ext cx="5747836" cy="14494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/>
              <a:t>Continuous improvement efforts (CPP) are enabling both better performance and energy reach required by experiments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BFC55-E4E6-3C9B-D53C-92577D90DE31}"/>
              </a:ext>
            </a:extLst>
          </p:cNvPr>
          <p:cNvGrpSpPr/>
          <p:nvPr/>
        </p:nvGrpSpPr>
        <p:grpSpPr>
          <a:xfrm>
            <a:off x="506923" y="882346"/>
            <a:ext cx="5321569" cy="3080053"/>
            <a:chOff x="6545652" y="718277"/>
            <a:chExt cx="5534150" cy="30522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17AFF2-19CF-898D-055D-6CBFEDE7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5652" y="718277"/>
              <a:ext cx="5534150" cy="3052289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DB44283-AEFC-C080-E2CC-66278443BA25}"/>
                </a:ext>
              </a:extLst>
            </p:cNvPr>
            <p:cNvCxnSpPr/>
            <p:nvPr/>
          </p:nvCxnSpPr>
          <p:spPr>
            <a:xfrm flipH="1">
              <a:off x="10411326" y="1491916"/>
              <a:ext cx="160421" cy="417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F8383F-2B02-167C-D9D6-702C2627F6A0}"/>
                </a:ext>
              </a:extLst>
            </p:cNvPr>
            <p:cNvSpPr txBox="1"/>
            <p:nvPr/>
          </p:nvSpPr>
          <p:spPr>
            <a:xfrm>
              <a:off x="10490957" y="1299410"/>
              <a:ext cx="1011815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/>
                <a:t>Lower run 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86E500-584A-7345-ED62-736806D5B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00" y="2069431"/>
              <a:ext cx="2596715" cy="577516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FD5B6D7-3305-9C0F-73FE-7158F4218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376" y="1211311"/>
            <a:ext cx="5907741" cy="443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EA846-B058-3960-2496-FFB431C993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777"/>
          <a:stretch/>
        </p:blipFill>
        <p:spPr>
          <a:xfrm>
            <a:off x="7620000" y="5677908"/>
            <a:ext cx="2563168" cy="9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FE89-0624-92B8-7E57-A4BD50FA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484748"/>
          </a:xfrm>
        </p:spPr>
        <p:txBody>
          <a:bodyPr/>
          <a:lstStyle/>
          <a:p>
            <a:r>
              <a:rPr lang="en-US" i="1" dirty="0"/>
              <a:t>Notional</a:t>
            </a:r>
            <a:r>
              <a:rPr lang="en-US" dirty="0"/>
              <a:t> CEBAF and EIC Efforts on One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B5AB-A7A4-2225-D52F-0EB13DE3C619}"/>
              </a:ext>
            </a:extLst>
          </p:cNvPr>
          <p:cNvSpPr txBox="1">
            <a:spLocks/>
          </p:cNvSpPr>
          <p:nvPr/>
        </p:nvSpPr>
        <p:spPr>
          <a:xfrm>
            <a:off x="203200" y="743679"/>
            <a:ext cx="11988800" cy="16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Accelerator team </a:t>
            </a:r>
            <a:r>
              <a:rPr lang="en-US" sz="2400" dirty="0"/>
              <a:t>has</a:t>
            </a:r>
            <a:r>
              <a:rPr lang="en-US" dirty="0"/>
              <a:t> worked up an early schedule and cost estimate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Schedule assumptions based on a notional timing of when funds might be available (near EIC ramp down based on EIC V3 profile)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For completeness, Moller and </a:t>
            </a:r>
            <a:r>
              <a:rPr lang="en-US" dirty="0" err="1"/>
              <a:t>SoLID</a:t>
            </a:r>
            <a:r>
              <a:rPr lang="en-US" dirty="0"/>
              <a:t> (part of 12 GeV program) are shown; positron source dev shown</a:t>
            </a:r>
          </a:p>
          <a:p>
            <a:pPr>
              <a:lnSpc>
                <a:spcPct val="120000"/>
              </a:lnSpc>
            </a:pPr>
            <a:r>
              <a:rPr lang="en-US" dirty="0"/>
              <a:t>EIC Project is shown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13C90-7061-E357-EC43-04078C7EC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92901"/>
              </p:ext>
            </p:extLst>
          </p:nvPr>
        </p:nvGraphicFramePr>
        <p:xfrm>
          <a:off x="228599" y="2282988"/>
          <a:ext cx="11734802" cy="404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600">
                  <a:extLst>
                    <a:ext uri="{9D8B030D-6E8A-4147-A177-3AD203B41FA5}">
                      <a16:colId xmlns:a16="http://schemas.microsoft.com/office/drawing/2014/main" val="3245820759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95882932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25850933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05141630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7272375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9840096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83210904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319201064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483012914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1501210289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534719806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4146864008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4246468890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123788311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1659654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7401156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112748238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71314620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49223128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927868410"/>
                    </a:ext>
                  </a:extLst>
                </a:gridCol>
              </a:tblGrid>
              <a:tr h="3114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Activities</a:t>
                      </a:r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Fiscal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4215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7383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Moller (MIE, 413.3B, CD-2/3)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98028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 err="1"/>
                        <a:t>SoLID</a:t>
                      </a:r>
                      <a:r>
                        <a:rPr lang="en-US" sz="1400" dirty="0"/>
                        <a:t> (LRP, Rec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39040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Positron Source (R&amp;D)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77216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CEBAF Upgrade </a:t>
                      </a:r>
                      <a:r>
                        <a:rPr lang="en-US" sz="1400" dirty="0" err="1"/>
                        <a:t>preCDR</a:t>
                      </a:r>
                      <a:r>
                        <a:rPr lang="en-US" sz="1400" dirty="0"/>
                        <a:t>/preplan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08701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Positron Project (potential)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50217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Transport 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134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22 GeV Development (R&amp;D)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60016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22 GeV Project (potential)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0603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EIC  Project (V4.2, CD-1, CD-3A)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3767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696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CEBAF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7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4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22A3-B6FB-81D1-2F15-44D74B01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484748"/>
          </a:xfrm>
        </p:spPr>
        <p:txBody>
          <a:bodyPr/>
          <a:lstStyle/>
          <a:p>
            <a:r>
              <a:rPr lang="en-US" dirty="0"/>
              <a:t>Management and Operations (M&amp;O) Contract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26AA-A717-B950-06EE-6A372F29A1F7}"/>
              </a:ext>
            </a:extLst>
          </p:cNvPr>
          <p:cNvSpPr txBox="1">
            <a:spLocks/>
          </p:cNvSpPr>
          <p:nvPr/>
        </p:nvSpPr>
        <p:spPr>
          <a:xfrm>
            <a:off x="490791" y="1005290"/>
            <a:ext cx="7087309" cy="3685075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Jefferson Lab is a Government Owned-Contractor Operated (GOCO) Federally Funded Research and Development Center (FFRDC)</a:t>
            </a:r>
          </a:p>
          <a:p>
            <a:r>
              <a:rPr lang="en-US" sz="1800" dirty="0"/>
              <a:t>Jefferson Lab has been managed by:</a:t>
            </a:r>
          </a:p>
          <a:p>
            <a:pPr lvl="1"/>
            <a:r>
              <a:rPr lang="en-US" sz="1600" dirty="0"/>
              <a:t>Southeastern Universities Research Association: 1984-2005</a:t>
            </a:r>
          </a:p>
          <a:p>
            <a:pPr lvl="1"/>
            <a:r>
              <a:rPr lang="en-US" sz="1600" dirty="0"/>
              <a:t>Jefferson Science Associates: 2006-present</a:t>
            </a:r>
          </a:p>
          <a:p>
            <a:r>
              <a:rPr lang="en-US" sz="1800" dirty="0"/>
              <a:t>Most DOE National Labs’ M&amp;O contracts are re-competed every ~20 years</a:t>
            </a:r>
          </a:p>
          <a:p>
            <a:r>
              <a:rPr lang="en-US" sz="1800" dirty="0"/>
              <a:t>Department of Energy announced intent to compete the M&amp;O Contract for Jefferson Lab with a new contract in place on June 1, 2025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44E46-AD93-F3B3-3EF8-F34CEDD8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54" y="1335102"/>
            <a:ext cx="3350805" cy="311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792A6-F1C4-99B1-40D4-B43929D6ABB3}"/>
              </a:ext>
            </a:extLst>
          </p:cNvPr>
          <p:cNvSpPr txBox="1"/>
          <p:nvPr/>
        </p:nvSpPr>
        <p:spPr>
          <a:xfrm>
            <a:off x="7378398" y="4551866"/>
            <a:ext cx="405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Contract signing ceremony on May 31, 2006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55CA0D-C7FF-87E8-9EE6-852B26562D1B}"/>
              </a:ext>
            </a:extLst>
          </p:cNvPr>
          <p:cNvSpPr txBox="1">
            <a:spLocks/>
          </p:cNvSpPr>
          <p:nvPr/>
        </p:nvSpPr>
        <p:spPr>
          <a:xfrm>
            <a:off x="508934" y="4783889"/>
            <a:ext cx="11285837" cy="147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Request for Proposals issued on July 3, 2024 – due date 30 September 2024</a:t>
            </a:r>
          </a:p>
          <a:p>
            <a:r>
              <a:rPr lang="en-US" sz="1800" dirty="0"/>
              <a:t>SURA will respond with a proposal</a:t>
            </a:r>
          </a:p>
          <a:p>
            <a:r>
              <a:rPr lang="en-US" sz="1800" dirty="0"/>
              <a:t>The next M&amp;O contractor is expected to transition lab staff to the new employer so staff should not fear that their employment is in jeopardy; programs continue as today (there will be a PAC 53-75-100!!!!)</a:t>
            </a:r>
          </a:p>
        </p:txBody>
      </p:sp>
    </p:spTree>
    <p:extLst>
      <p:ext uri="{BB962C8B-B14F-4D97-AF65-F5344CB8AC3E}">
        <p14:creationId xmlns:p14="http://schemas.microsoft.com/office/powerpoint/2010/main" val="59070112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B2F93EDB7EF43B5AA317BEEBE52C0" ma:contentTypeVersion="12" ma:contentTypeDescription="Create a new document." ma:contentTypeScope="" ma:versionID="0cf2a0221b789efaff1ba92f5c675945">
  <xsd:schema xmlns:xsd="http://www.w3.org/2001/XMLSchema" xmlns:xs="http://www.w3.org/2001/XMLSchema" xmlns:p="http://schemas.microsoft.com/office/2006/metadata/properties" xmlns:ns3="7a88a02c-e9d6-4b6c-b48a-bde4fb266a17" xmlns:ns4="cfcb42d0-0ca3-42df-9bbd-c42f9305e417" targetNamespace="http://schemas.microsoft.com/office/2006/metadata/properties" ma:root="true" ma:fieldsID="3491f0742cbfd218dbf8f1fd12d9538a" ns3:_="" ns4:_="">
    <xsd:import namespace="7a88a02c-e9d6-4b6c-b48a-bde4fb266a17"/>
    <xsd:import namespace="cfcb42d0-0ca3-42df-9bbd-c42f9305e4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8a02c-e9d6-4b6c-b48a-bde4fb266a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b42d0-0ca3-42df-9bbd-c42f9305e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C97C0-C2A0-44FB-B0EB-269FD7CE8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8a02c-e9d6-4b6c-b48a-bde4fb266a17"/>
    <ds:schemaRef ds:uri="cfcb42d0-0ca3-42df-9bbd-c42f9305e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4D2349-8184-49BB-A0BD-7E401EF228B3}">
  <ds:schemaRefs>
    <ds:schemaRef ds:uri="http://purl.org/dc/elements/1.1/"/>
    <ds:schemaRef ds:uri="http://www.w3.org/XML/1998/namespace"/>
    <ds:schemaRef ds:uri="http://schemas.microsoft.com/office/2006/metadata/properties"/>
    <ds:schemaRef ds:uri="7a88a02c-e9d6-4b6c-b48a-bde4fb266a1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fcb42d0-0ca3-42df-9bbd-c42f9305e41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7509B9-0484-4569-B3D1-479BFC4DB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1006</Words>
  <Application>Microsoft Macintosh PowerPoint</Application>
  <PresentationFormat>Widescreen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Avenir</vt:lpstr>
      <vt:lpstr>Calibri</vt:lpstr>
      <vt:lpstr>Calibri Light</vt:lpstr>
      <vt:lpstr>Lucida Grande</vt:lpstr>
      <vt:lpstr>Söhne</vt:lpstr>
      <vt:lpstr>Wingdings 2</vt:lpstr>
      <vt:lpstr>Presentations (Wide Screen)</vt:lpstr>
      <vt:lpstr>PAC 52…Welcome and perspectives</vt:lpstr>
      <vt:lpstr>PowerPoint Presentation</vt:lpstr>
      <vt:lpstr>Experiments (data) Coupled with Theory Reveal Emergence</vt:lpstr>
      <vt:lpstr>Sustain Global Leadership in Nuclear Physics R&amp;D</vt:lpstr>
      <vt:lpstr>CEBAF Experiment Locates Gluon Mass in the Proton </vt:lpstr>
      <vt:lpstr>Mechanical Structure of the Proton: Pressure and Sheer Forces</vt:lpstr>
      <vt:lpstr>Energy Reach and Reliability in CEBAF Operations</vt:lpstr>
      <vt:lpstr>Notional CEBAF and EIC Efforts on One Chart</vt:lpstr>
      <vt:lpstr>Management and Operations (M&amp;O) Contract Competition</vt:lpstr>
      <vt:lpstr>Introducing Kimberly (Kim) Sawyer 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HPDF Capabilities and Impacts on VA and Virginia Universities</dc:title>
  <dc:creator>Deborah Dowd</dc:creator>
  <cp:lastModifiedBy>David Dean</cp:lastModifiedBy>
  <cp:revision>76</cp:revision>
  <dcterms:created xsi:type="dcterms:W3CDTF">2022-09-08T14:58:30Z</dcterms:created>
  <dcterms:modified xsi:type="dcterms:W3CDTF">2024-07-08T14:18:49Z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2022-09-08T00:00:00Z</vt:filetime>
  </property>
  <property fmtid="{D5CDD505-2E9C-101B-9397-08002B2CF9AE}" pid="5" name="Producer">
    <vt:lpwstr>Adobe PDF Library 22.2.223</vt:lpwstr>
  </property>
  <property fmtid="{D5CDD505-2E9C-101B-9397-08002B2CF9AE}" pid="6" name="ContentTypeId">
    <vt:lpwstr>0x010100216B2F93EDB7EF43B5AA317BEEBE52C0</vt:lpwstr>
  </property>
</Properties>
</file>