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5" r:id="rId4"/>
    <p:sldMasterId id="2147483701" r:id="rId5"/>
  </p:sldMasterIdLst>
  <p:notesMasterIdLst>
    <p:notesMasterId r:id="rId25"/>
  </p:notesMasterIdLst>
  <p:handoutMasterIdLst>
    <p:handoutMasterId r:id="rId26"/>
  </p:handoutMasterIdLst>
  <p:sldIdLst>
    <p:sldId id="5408" r:id="rId6"/>
    <p:sldId id="5846" r:id="rId7"/>
    <p:sldId id="5859" r:id="rId8"/>
    <p:sldId id="5879" r:id="rId9"/>
    <p:sldId id="5862" r:id="rId10"/>
    <p:sldId id="5852" r:id="rId11"/>
    <p:sldId id="5855" r:id="rId12"/>
    <p:sldId id="5870" r:id="rId13"/>
    <p:sldId id="5871" r:id="rId14"/>
    <p:sldId id="5872" r:id="rId15"/>
    <p:sldId id="5873" r:id="rId16"/>
    <p:sldId id="5874" r:id="rId17"/>
    <p:sldId id="5875" r:id="rId18"/>
    <p:sldId id="5876" r:id="rId19"/>
    <p:sldId id="5877" r:id="rId20"/>
    <p:sldId id="5878" r:id="rId21"/>
    <p:sldId id="5828" r:id="rId22"/>
    <p:sldId id="5880" r:id="rId23"/>
    <p:sldId id="5853" r:id="rId24"/>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A9BA12-75F3-999B-6336-4F962A2E6D06}" name="Matthew Cahill" initials="MC" userId="S::cahill@jlab.org::45bf416e-bc26-4c6a-b4ed-5d6267bd8eb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2"/>
    <p:restoredTop sz="94576"/>
  </p:normalViewPr>
  <p:slideViewPr>
    <p:cSldViewPr>
      <p:cViewPr varScale="1">
        <p:scale>
          <a:sx n="114" d="100"/>
          <a:sy n="114" d="100"/>
        </p:scale>
        <p:origin x="176" y="264"/>
      </p:cViewPr>
      <p:guideLst>
        <p:guide orient="horz" pos="2880"/>
        <p:guide pos="2160"/>
      </p:guideLst>
    </p:cSldViewPr>
  </p:slideViewPr>
  <p:notesTextViewPr>
    <p:cViewPr>
      <p:scale>
        <a:sx n="100" d="100"/>
        <a:sy n="100" d="100"/>
      </p:scale>
      <p:origin x="0" y="0"/>
    </p:cViewPr>
  </p:notesTextViewPr>
  <p:notesViewPr>
    <p:cSldViewPr>
      <p:cViewPr varScale="1">
        <p:scale>
          <a:sx n="131" d="100"/>
          <a:sy n="131" d="100"/>
        </p:scale>
        <p:origin x="708" y="12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A90BCD-05C9-BD47-A66B-CFB52C83FF01}" type="doc">
      <dgm:prSet loTypeId="urn:microsoft.com/office/officeart/2005/8/layout/hChevron3" loCatId="" qsTypeId="urn:microsoft.com/office/officeart/2005/8/quickstyle/simple1" qsCatId="simple" csTypeId="urn:microsoft.com/office/officeart/2005/8/colors/accent1_2" csCatId="accent1" phldr="1"/>
      <dgm:spPr/>
    </dgm:pt>
    <dgm:pt modelId="{000E2A22-8D7C-094F-99B1-6ECE77553907}">
      <dgm:prSet phldrT="[Text]" custT="1"/>
      <dgm:spPr/>
      <dgm:t>
        <a:bodyPr/>
        <a:lstStyle/>
        <a:p>
          <a:r>
            <a:rPr lang="en-US" sz="1800" dirty="0"/>
            <a:t>Time Sensitive Patterns</a:t>
          </a:r>
        </a:p>
      </dgm:t>
    </dgm:pt>
    <dgm:pt modelId="{DE5220C3-9D41-4B42-AF61-BE7980254F16}" type="parTrans" cxnId="{075FEBCA-0CF4-B947-81D5-D1F77511F48A}">
      <dgm:prSet/>
      <dgm:spPr/>
      <dgm:t>
        <a:bodyPr/>
        <a:lstStyle/>
        <a:p>
          <a:endParaRPr lang="en-US" sz="1800"/>
        </a:p>
      </dgm:t>
    </dgm:pt>
    <dgm:pt modelId="{7EAC37A9-1831-4D49-94B6-ACAAFD7398CE}" type="sibTrans" cxnId="{075FEBCA-0CF4-B947-81D5-D1F77511F48A}">
      <dgm:prSet/>
      <dgm:spPr/>
      <dgm:t>
        <a:bodyPr/>
        <a:lstStyle/>
        <a:p>
          <a:endParaRPr lang="en-US" sz="1800"/>
        </a:p>
      </dgm:t>
    </dgm:pt>
    <dgm:pt modelId="{76449E53-02B1-804F-A4FC-7F69549C3A00}">
      <dgm:prSet phldrT="[Text]" custT="1"/>
      <dgm:spPr/>
      <dgm:t>
        <a:bodyPr/>
        <a:lstStyle/>
        <a:p>
          <a:r>
            <a:rPr lang="en-US" sz="1800" dirty="0"/>
            <a:t>Data Integration Intensive Patterns</a:t>
          </a:r>
        </a:p>
      </dgm:t>
    </dgm:pt>
    <dgm:pt modelId="{931A12FD-9CFA-7D41-9EED-AD57757B9EA7}" type="parTrans" cxnId="{F06CBFF9-3A51-A045-9C8F-8BC74A9729A4}">
      <dgm:prSet/>
      <dgm:spPr/>
      <dgm:t>
        <a:bodyPr/>
        <a:lstStyle/>
        <a:p>
          <a:endParaRPr lang="en-US" sz="1800"/>
        </a:p>
      </dgm:t>
    </dgm:pt>
    <dgm:pt modelId="{CF42FA2C-A14D-5E47-94A6-C6A5E0DBCE2E}" type="sibTrans" cxnId="{F06CBFF9-3A51-A045-9C8F-8BC74A9729A4}">
      <dgm:prSet/>
      <dgm:spPr/>
      <dgm:t>
        <a:bodyPr/>
        <a:lstStyle/>
        <a:p>
          <a:endParaRPr lang="en-US" sz="1800"/>
        </a:p>
      </dgm:t>
    </dgm:pt>
    <dgm:pt modelId="{24E7068A-F8F5-5643-9AAB-D82D75D2396C}">
      <dgm:prSet phldrT="[Text]" custT="1"/>
      <dgm:spPr/>
      <dgm:t>
        <a:bodyPr/>
        <a:lstStyle/>
        <a:p>
          <a:r>
            <a:rPr lang="en-US" sz="1800" dirty="0"/>
            <a:t>Long-Term Campaign Patterns</a:t>
          </a:r>
        </a:p>
      </dgm:t>
    </dgm:pt>
    <dgm:pt modelId="{F5296E00-DDBB-5941-9F38-C9D2B42C3B66}" type="parTrans" cxnId="{A9B542A2-ACF9-4A45-8D9D-108F9F6B7F8B}">
      <dgm:prSet/>
      <dgm:spPr/>
      <dgm:t>
        <a:bodyPr/>
        <a:lstStyle/>
        <a:p>
          <a:endParaRPr lang="en-US" sz="1800"/>
        </a:p>
      </dgm:t>
    </dgm:pt>
    <dgm:pt modelId="{5357021B-104B-DA4F-8B9A-3775842341A0}" type="sibTrans" cxnId="{A9B542A2-ACF9-4A45-8D9D-108F9F6B7F8B}">
      <dgm:prSet/>
      <dgm:spPr/>
      <dgm:t>
        <a:bodyPr/>
        <a:lstStyle/>
        <a:p>
          <a:endParaRPr lang="en-US" sz="1800"/>
        </a:p>
      </dgm:t>
    </dgm:pt>
    <dgm:pt modelId="{7D93A146-F4D7-2644-A369-89E0DF5742C2}" type="pres">
      <dgm:prSet presAssocID="{08A90BCD-05C9-BD47-A66B-CFB52C83FF01}" presName="Name0" presStyleCnt="0">
        <dgm:presLayoutVars>
          <dgm:dir/>
          <dgm:resizeHandles val="exact"/>
        </dgm:presLayoutVars>
      </dgm:prSet>
      <dgm:spPr/>
    </dgm:pt>
    <dgm:pt modelId="{9B04C16F-C576-FC46-AC89-18F10DEBAA2C}" type="pres">
      <dgm:prSet presAssocID="{000E2A22-8D7C-094F-99B1-6ECE77553907}" presName="parTxOnly" presStyleLbl="node1" presStyleIdx="0" presStyleCnt="3">
        <dgm:presLayoutVars>
          <dgm:bulletEnabled val="1"/>
        </dgm:presLayoutVars>
      </dgm:prSet>
      <dgm:spPr/>
    </dgm:pt>
    <dgm:pt modelId="{7A014C17-44AF-7C42-925E-DB8347F22234}" type="pres">
      <dgm:prSet presAssocID="{7EAC37A9-1831-4D49-94B6-ACAAFD7398CE}" presName="parSpace" presStyleCnt="0"/>
      <dgm:spPr/>
    </dgm:pt>
    <dgm:pt modelId="{6A436D61-3493-0A4C-A023-0299060F2756}" type="pres">
      <dgm:prSet presAssocID="{76449E53-02B1-804F-A4FC-7F69549C3A00}" presName="parTxOnly" presStyleLbl="node1" presStyleIdx="1" presStyleCnt="3" custLinFactNeighborX="1970" custLinFactNeighborY="-9403">
        <dgm:presLayoutVars>
          <dgm:bulletEnabled val="1"/>
        </dgm:presLayoutVars>
      </dgm:prSet>
      <dgm:spPr/>
    </dgm:pt>
    <dgm:pt modelId="{BA483EA4-988B-814B-BB77-6E0B6F731D87}" type="pres">
      <dgm:prSet presAssocID="{CF42FA2C-A14D-5E47-94A6-C6A5E0DBCE2E}" presName="parSpace" presStyleCnt="0"/>
      <dgm:spPr/>
    </dgm:pt>
    <dgm:pt modelId="{C48FF615-A540-3E40-A012-F20F7A968CE7}" type="pres">
      <dgm:prSet presAssocID="{24E7068A-F8F5-5643-9AAB-D82D75D2396C}" presName="parTxOnly" presStyleLbl="node1" presStyleIdx="2" presStyleCnt="3">
        <dgm:presLayoutVars>
          <dgm:bulletEnabled val="1"/>
        </dgm:presLayoutVars>
      </dgm:prSet>
      <dgm:spPr/>
    </dgm:pt>
  </dgm:ptLst>
  <dgm:cxnLst>
    <dgm:cxn modelId="{F89C3A27-6BF4-1E4D-AAAA-A787D780760C}" type="presOf" srcId="{76449E53-02B1-804F-A4FC-7F69549C3A00}" destId="{6A436D61-3493-0A4C-A023-0299060F2756}" srcOrd="0" destOrd="0" presId="urn:microsoft.com/office/officeart/2005/8/layout/hChevron3"/>
    <dgm:cxn modelId="{6F37A655-6000-A345-A44F-C848B4550D73}" type="presOf" srcId="{24E7068A-F8F5-5643-9AAB-D82D75D2396C}" destId="{C48FF615-A540-3E40-A012-F20F7A968CE7}" srcOrd="0" destOrd="0" presId="urn:microsoft.com/office/officeart/2005/8/layout/hChevron3"/>
    <dgm:cxn modelId="{BF92F35D-51C9-BF40-B92E-3551B0B9044A}" type="presOf" srcId="{08A90BCD-05C9-BD47-A66B-CFB52C83FF01}" destId="{7D93A146-F4D7-2644-A369-89E0DF5742C2}" srcOrd="0" destOrd="0" presId="urn:microsoft.com/office/officeart/2005/8/layout/hChevron3"/>
    <dgm:cxn modelId="{F8DB3788-669E-7C41-9C04-5D1203496C53}" type="presOf" srcId="{000E2A22-8D7C-094F-99B1-6ECE77553907}" destId="{9B04C16F-C576-FC46-AC89-18F10DEBAA2C}" srcOrd="0" destOrd="0" presId="urn:microsoft.com/office/officeart/2005/8/layout/hChevron3"/>
    <dgm:cxn modelId="{A9B542A2-ACF9-4A45-8D9D-108F9F6B7F8B}" srcId="{08A90BCD-05C9-BD47-A66B-CFB52C83FF01}" destId="{24E7068A-F8F5-5643-9AAB-D82D75D2396C}" srcOrd="2" destOrd="0" parTransId="{F5296E00-DDBB-5941-9F38-C9D2B42C3B66}" sibTransId="{5357021B-104B-DA4F-8B9A-3775842341A0}"/>
    <dgm:cxn modelId="{075FEBCA-0CF4-B947-81D5-D1F77511F48A}" srcId="{08A90BCD-05C9-BD47-A66B-CFB52C83FF01}" destId="{000E2A22-8D7C-094F-99B1-6ECE77553907}" srcOrd="0" destOrd="0" parTransId="{DE5220C3-9D41-4B42-AF61-BE7980254F16}" sibTransId="{7EAC37A9-1831-4D49-94B6-ACAAFD7398CE}"/>
    <dgm:cxn modelId="{F06CBFF9-3A51-A045-9C8F-8BC74A9729A4}" srcId="{08A90BCD-05C9-BD47-A66B-CFB52C83FF01}" destId="{76449E53-02B1-804F-A4FC-7F69549C3A00}" srcOrd="1" destOrd="0" parTransId="{931A12FD-9CFA-7D41-9EED-AD57757B9EA7}" sibTransId="{CF42FA2C-A14D-5E47-94A6-C6A5E0DBCE2E}"/>
    <dgm:cxn modelId="{D5738F5E-5BA1-9641-94E1-D1613A37D6BC}" type="presParOf" srcId="{7D93A146-F4D7-2644-A369-89E0DF5742C2}" destId="{9B04C16F-C576-FC46-AC89-18F10DEBAA2C}" srcOrd="0" destOrd="0" presId="urn:microsoft.com/office/officeart/2005/8/layout/hChevron3"/>
    <dgm:cxn modelId="{9F7D5553-4E11-D74E-8E57-5F4E183C0C5D}" type="presParOf" srcId="{7D93A146-F4D7-2644-A369-89E0DF5742C2}" destId="{7A014C17-44AF-7C42-925E-DB8347F22234}" srcOrd="1" destOrd="0" presId="urn:microsoft.com/office/officeart/2005/8/layout/hChevron3"/>
    <dgm:cxn modelId="{646F3B50-9F5C-8640-BC13-45836C43091D}" type="presParOf" srcId="{7D93A146-F4D7-2644-A369-89E0DF5742C2}" destId="{6A436D61-3493-0A4C-A023-0299060F2756}" srcOrd="2" destOrd="0" presId="urn:microsoft.com/office/officeart/2005/8/layout/hChevron3"/>
    <dgm:cxn modelId="{996BC560-EB78-8E47-9592-8F09FC207971}" type="presParOf" srcId="{7D93A146-F4D7-2644-A369-89E0DF5742C2}" destId="{BA483EA4-988B-814B-BB77-6E0B6F731D87}" srcOrd="3" destOrd="0" presId="urn:microsoft.com/office/officeart/2005/8/layout/hChevron3"/>
    <dgm:cxn modelId="{2DB0E22A-3283-554C-AE06-54EBFEE4AE9F}" type="presParOf" srcId="{7D93A146-F4D7-2644-A369-89E0DF5742C2}" destId="{C48FF615-A540-3E40-A012-F20F7A968CE7}"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4C16F-C576-FC46-AC89-18F10DEBAA2C}">
      <dsp:nvSpPr>
        <dsp:cNvPr id="0" name=""/>
        <dsp:cNvSpPr/>
      </dsp:nvSpPr>
      <dsp:spPr>
        <a:xfrm>
          <a:off x="3571" y="0"/>
          <a:ext cx="3123406" cy="75112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Time Sensitive Patterns</a:t>
          </a:r>
        </a:p>
      </dsp:txBody>
      <dsp:txXfrm>
        <a:off x="3571" y="0"/>
        <a:ext cx="2935625" cy="751126"/>
      </dsp:txXfrm>
    </dsp:sp>
    <dsp:sp modelId="{6A436D61-3493-0A4C-A023-0299060F2756}">
      <dsp:nvSpPr>
        <dsp:cNvPr id="0" name=""/>
        <dsp:cNvSpPr/>
      </dsp:nvSpPr>
      <dsp:spPr>
        <a:xfrm>
          <a:off x="2514603" y="0"/>
          <a:ext cx="3123406" cy="75112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Data Integration Intensive Patterns</a:t>
          </a:r>
        </a:p>
      </dsp:txBody>
      <dsp:txXfrm>
        <a:off x="2890166" y="0"/>
        <a:ext cx="2372280" cy="751126"/>
      </dsp:txXfrm>
    </dsp:sp>
    <dsp:sp modelId="{C48FF615-A540-3E40-A012-F20F7A968CE7}">
      <dsp:nvSpPr>
        <dsp:cNvPr id="0" name=""/>
        <dsp:cNvSpPr/>
      </dsp:nvSpPr>
      <dsp:spPr>
        <a:xfrm>
          <a:off x="5001021" y="0"/>
          <a:ext cx="3123406" cy="75112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Long-Term Campaign Patterns</a:t>
          </a:r>
        </a:p>
      </dsp:txBody>
      <dsp:txXfrm>
        <a:off x="5376584" y="0"/>
        <a:ext cx="2372280" cy="75112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6739EF-DE78-4BD6-8C9F-F201D8ACEAC0}"/>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FC33AD-92BB-44BB-BA05-02A7C3F2124B}"/>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3645D0D0-0137-4454-BC41-5693ABE6EB37}" type="datetimeFigureOut">
              <a:rPr lang="en-US" smtClean="0"/>
              <a:t>3/14/24</a:t>
            </a:fld>
            <a:endParaRPr lang="en-US"/>
          </a:p>
        </p:txBody>
      </p:sp>
      <p:sp>
        <p:nvSpPr>
          <p:cNvPr id="4" name="Footer Placeholder 3">
            <a:extLst>
              <a:ext uri="{FF2B5EF4-FFF2-40B4-BE49-F238E27FC236}">
                <a16:creationId xmlns:a16="http://schemas.microsoft.com/office/drawing/2014/main" id="{BE8B6196-9405-4755-9223-248295672DC0}"/>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ED36A6E-BEC1-44F1-A3BD-E9C2CC433E4D}"/>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6366D98E-0F18-4F0C-8B8D-ADBD80845C3B}" type="slidenum">
              <a:rPr lang="en-US" smtClean="0"/>
              <a:t>‹#›</a:t>
            </a:fld>
            <a:endParaRPr lang="en-US"/>
          </a:p>
        </p:txBody>
      </p:sp>
    </p:spTree>
    <p:extLst>
      <p:ext uri="{BB962C8B-B14F-4D97-AF65-F5344CB8AC3E}">
        <p14:creationId xmlns:p14="http://schemas.microsoft.com/office/powerpoint/2010/main" val="2262167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2931459-2223-604B-9133-6BCC57EA3391}" type="datetimeFigureOut">
              <a:rPr lang="en-US" smtClean="0"/>
              <a:t>3/14/24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EC6B486-E18D-8C49-8AB8-D9329548D07C}" type="slidenum">
              <a:rPr lang="en-US" smtClean="0"/>
              <a:t>‹#›</a:t>
            </a:fld>
            <a:endParaRPr lang="en-US"/>
          </a:p>
        </p:txBody>
      </p:sp>
    </p:spTree>
    <p:extLst>
      <p:ext uri="{BB962C8B-B14F-4D97-AF65-F5344CB8AC3E}">
        <p14:creationId xmlns:p14="http://schemas.microsoft.com/office/powerpoint/2010/main" val="1236537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4</a:t>
            </a:fld>
            <a:endParaRPr lang="en-US"/>
          </a:p>
        </p:txBody>
      </p:sp>
    </p:spTree>
    <p:extLst>
      <p:ext uri="{BB962C8B-B14F-4D97-AF65-F5344CB8AC3E}">
        <p14:creationId xmlns:p14="http://schemas.microsoft.com/office/powerpoint/2010/main" val="12830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5</a:t>
            </a:fld>
            <a:endParaRPr lang="en-US"/>
          </a:p>
        </p:txBody>
      </p:sp>
    </p:spTree>
    <p:extLst>
      <p:ext uri="{BB962C8B-B14F-4D97-AF65-F5344CB8AC3E}">
        <p14:creationId xmlns:p14="http://schemas.microsoft.com/office/powerpoint/2010/main" val="27769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6</a:t>
            </a:fld>
            <a:endParaRPr lang="en-US"/>
          </a:p>
        </p:txBody>
      </p:sp>
    </p:spTree>
    <p:extLst>
      <p:ext uri="{BB962C8B-B14F-4D97-AF65-F5344CB8AC3E}">
        <p14:creationId xmlns:p14="http://schemas.microsoft.com/office/powerpoint/2010/main" val="415156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18</a:t>
            </a:fld>
            <a:endParaRPr lang="en-US"/>
          </a:p>
        </p:txBody>
      </p:sp>
    </p:spTree>
    <p:extLst>
      <p:ext uri="{BB962C8B-B14F-4D97-AF65-F5344CB8AC3E}">
        <p14:creationId xmlns:p14="http://schemas.microsoft.com/office/powerpoint/2010/main" val="4063152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1" y="1"/>
            <a:ext cx="12192000" cy="6076045"/>
          </a:xfrm>
          <a:prstGeom prst="rect">
            <a:avLst/>
          </a:prstGeom>
        </p:spPr>
      </p:pic>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406358" y="6476356"/>
            <a:ext cx="1759328"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7881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dirty="0"/>
              <a:t>Click to edit Master title style</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69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F7382-5E1C-4B4F-A2BE-730A0DABBEE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94DCB94-70F6-43B1-8C3E-93DF33027743}"/>
              </a:ext>
            </a:extLst>
          </p:cNvPr>
          <p:cNvSpPr>
            <a:spLocks noGrp="1"/>
          </p:cNvSpPr>
          <p:nvPr>
            <p:ph type="ftr" sz="quarter" idx="11"/>
          </p:nvPr>
        </p:nvSpPr>
        <p:spPr>
          <a:xfrm>
            <a:off x="4038600" y="6356350"/>
            <a:ext cx="4114800" cy="365125"/>
          </a:xfrm>
          <a:prstGeom prst="rect">
            <a:avLst/>
          </a:prstGeom>
        </p:spPr>
        <p:txBody>
          <a:bodyPr/>
          <a:lstStyle/>
          <a:p>
            <a:r>
              <a:rPr lang="en-US"/>
              <a:t>CLAS Collaboration Meeting</a:t>
            </a:r>
          </a:p>
        </p:txBody>
      </p:sp>
      <p:sp>
        <p:nvSpPr>
          <p:cNvPr id="4" name="Slide Number Placeholder 3">
            <a:extLst>
              <a:ext uri="{FF2B5EF4-FFF2-40B4-BE49-F238E27FC236}">
                <a16:creationId xmlns:a16="http://schemas.microsoft.com/office/drawing/2014/main" id="{BF19AB88-57ED-48FA-ADF8-90F697909B3A}"/>
              </a:ext>
            </a:extLst>
          </p:cNvPr>
          <p:cNvSpPr>
            <a:spLocks noGrp="1"/>
          </p:cNvSpPr>
          <p:nvPr>
            <p:ph type="sldNum" sz="quarter" idx="12"/>
          </p:nvPr>
        </p:nvSpPr>
        <p:spPr/>
        <p:txBody>
          <a:bodyPr/>
          <a:lstStyle/>
          <a:p>
            <a:fld id="{7A4BB82A-85AA-4495-AB6C-1CAA31F5EE0C}" type="slidenum">
              <a:rPr lang="en-US" smtClean="0"/>
              <a:t>‹#›</a:t>
            </a:fld>
            <a:endParaRPr lang="en-US"/>
          </a:p>
        </p:txBody>
      </p:sp>
    </p:spTree>
    <p:extLst>
      <p:ext uri="{BB962C8B-B14F-4D97-AF65-F5344CB8AC3E}">
        <p14:creationId xmlns:p14="http://schemas.microsoft.com/office/powerpoint/2010/main" val="396068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4771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045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dirty="0"/>
              <a:t>Click to edit Master title style</a:t>
            </a:r>
          </a:p>
        </p:txBody>
      </p:sp>
    </p:spTree>
    <p:extLst>
      <p:ext uri="{BB962C8B-B14F-4D97-AF65-F5344CB8AC3E}">
        <p14:creationId xmlns:p14="http://schemas.microsoft.com/office/powerpoint/2010/main" val="237667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dirty="0"/>
              <a:t>Click to edit Master title style</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581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1" y="1"/>
            <a:ext cx="12192000" cy="6076045"/>
          </a:xfrm>
          <a:prstGeom prst="rect">
            <a:avLst/>
          </a:prstGeom>
        </p:spPr>
      </p:pic>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406358" y="6476356"/>
            <a:ext cx="1759328"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88231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D9CE46E7-6323-DC6D-B5A9-2715ED47195A}"/>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04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62C4858A-275D-2E7B-F3E0-4127DCDF3EE9}"/>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871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3A72E877-54EF-3AC0-E7D3-14415E9DB3C2}"/>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6789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5915507" y="6583362"/>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r>
              <a:rPr lang="en-US" sz="1000" dirty="0">
                <a:solidFill>
                  <a:srgbClr val="BFBFBF"/>
                </a:solidFill>
                <a:latin typeface="Arial" pitchFamily="34" charset="0"/>
                <a:cs typeface="Arial" pitchFamily="34" charset="0"/>
              </a:rPr>
              <a:t>February 20, 2024</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364612" y="6468740"/>
            <a:ext cx="1759328"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3125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5812406" y="6659562"/>
            <a:ext cx="280401" cy="109373"/>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r>
              <a:rPr lang="en-US" sz="1000" dirty="0">
                <a:solidFill>
                  <a:srgbClr val="BFBFBF"/>
                </a:solidFill>
                <a:latin typeface="Arial" pitchFamily="34" charset="0"/>
                <a:cs typeface="Arial" pitchFamily="34" charset="0"/>
              </a:rPr>
              <a:t>CLAS Collaboration Meeting, March 14, 2024</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10364612" y="6468740"/>
            <a:ext cx="1759328"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172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8" r:id="rId6"/>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8.png"/><Relationship Id="rId7" Type="http://schemas.openxmlformats.org/officeDocument/2006/relationships/diagramColors" Target="../diagrams/colors1.xml"/><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image" Target="../media/image14.tiff"/><Relationship Id="rId1" Type="http://schemas.openxmlformats.org/officeDocument/2006/relationships/slideLayout" Target="../slideLayouts/slideLayout9.xml"/><Relationship Id="rId6" Type="http://schemas.openxmlformats.org/officeDocument/2006/relationships/hyperlink" Target="https://www.osti.gov/biblio/2274730" TargetMode="External"/><Relationship Id="rId5" Type="http://schemas.openxmlformats.org/officeDocument/2006/relationships/image" Target="../media/image17.jpeg"/><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A3F64-61F1-2087-8E80-D1D1F9D9FA57}"/>
              </a:ext>
            </a:extLst>
          </p:cNvPr>
          <p:cNvSpPr>
            <a:spLocks noGrp="1"/>
          </p:cNvSpPr>
          <p:nvPr>
            <p:ph type="ctrTitle"/>
          </p:nvPr>
        </p:nvSpPr>
        <p:spPr>
          <a:xfrm>
            <a:off x="339094" y="610558"/>
            <a:ext cx="11561038" cy="511358"/>
          </a:xfrm>
        </p:spPr>
        <p:txBody>
          <a:bodyPr>
            <a:noAutofit/>
          </a:bodyPr>
          <a:lstStyle/>
          <a:p>
            <a:r>
              <a:rPr lang="en-US" sz="3600" dirty="0">
                <a:latin typeface="Calibri" panose="020F0502020204030204" pitchFamily="34" charset="0"/>
                <a:cs typeface="Times New Roman" panose="02020603050405020304" pitchFamily="18" charset="0"/>
              </a:rPr>
              <a:t>DOE Annual Laboratory Plan 2024 Development</a:t>
            </a:r>
            <a:endParaRPr lang="en-US" sz="3600" dirty="0"/>
          </a:p>
        </p:txBody>
      </p:sp>
      <p:sp>
        <p:nvSpPr>
          <p:cNvPr id="3" name="Subtitle 2">
            <a:extLst>
              <a:ext uri="{FF2B5EF4-FFF2-40B4-BE49-F238E27FC236}">
                <a16:creationId xmlns:a16="http://schemas.microsoft.com/office/drawing/2014/main" id="{EECA0EDF-94CE-2AF9-7B53-6BB60DC6222F}"/>
              </a:ext>
            </a:extLst>
          </p:cNvPr>
          <p:cNvSpPr>
            <a:spLocks noGrp="1"/>
          </p:cNvSpPr>
          <p:nvPr>
            <p:ph type="subTitle" idx="1"/>
          </p:nvPr>
        </p:nvSpPr>
        <p:spPr>
          <a:xfrm>
            <a:off x="339094" y="2692942"/>
            <a:ext cx="11154058" cy="2585323"/>
          </a:xfrm>
        </p:spPr>
        <p:txBody>
          <a:bodyPr>
            <a:normAutofit lnSpcReduction="10000"/>
          </a:bodyPr>
          <a:lstStyle/>
          <a:p>
            <a:r>
              <a:rPr lang="en-US" b="1" dirty="0"/>
              <a:t>David J. Dean</a:t>
            </a:r>
          </a:p>
          <a:p>
            <a:r>
              <a:rPr lang="en-US" i="1" dirty="0"/>
              <a:t>Deputy Director for Science</a:t>
            </a:r>
          </a:p>
          <a:p>
            <a:endParaRPr lang="en-US" dirty="0"/>
          </a:p>
          <a:p>
            <a:r>
              <a:rPr lang="en-US" b="1" dirty="0"/>
              <a:t>Presented To: </a:t>
            </a:r>
          </a:p>
          <a:p>
            <a:r>
              <a:rPr lang="en-US" dirty="0"/>
              <a:t>JSA Board</a:t>
            </a:r>
          </a:p>
          <a:p>
            <a:endParaRPr lang="en-US" dirty="0"/>
          </a:p>
          <a:p>
            <a:r>
              <a:rPr lang="en-US" dirty="0"/>
              <a:t>February 20, 2024</a:t>
            </a:r>
          </a:p>
        </p:txBody>
      </p:sp>
    </p:spTree>
    <p:extLst>
      <p:ext uri="{BB962C8B-B14F-4D97-AF65-F5344CB8AC3E}">
        <p14:creationId xmlns:p14="http://schemas.microsoft.com/office/powerpoint/2010/main" val="1563369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971ED-6CAD-45C9-0585-BAA513F02068}"/>
              </a:ext>
            </a:extLst>
          </p:cNvPr>
          <p:cNvSpPr>
            <a:spLocks noGrp="1"/>
          </p:cNvSpPr>
          <p:nvPr>
            <p:ph type="title"/>
          </p:nvPr>
        </p:nvSpPr>
        <p:spPr/>
        <p:txBody>
          <a:bodyPr/>
          <a:lstStyle/>
          <a:p>
            <a:r>
              <a:rPr lang="en-US" dirty="0"/>
              <a:t>Moller: Probing the Standard Model to 27 </a:t>
            </a:r>
            <a:r>
              <a:rPr lang="en-US" dirty="0" err="1"/>
              <a:t>TeV</a:t>
            </a:r>
            <a:endParaRPr lang="en-US" dirty="0"/>
          </a:p>
        </p:txBody>
      </p:sp>
      <p:pic>
        <p:nvPicPr>
          <p:cNvPr id="3" name="Picture 4" descr="MOLLER">
            <a:extLst>
              <a:ext uri="{FF2B5EF4-FFF2-40B4-BE49-F238E27FC236}">
                <a16:creationId xmlns:a16="http://schemas.microsoft.com/office/drawing/2014/main" id="{352F9377-C66A-A1A2-F8D8-62C2501CEA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44447" y="1153061"/>
            <a:ext cx="3905035" cy="2229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885B0B-102D-35FA-4783-E61733BFE5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30"/>
          <a:stretch/>
        </p:blipFill>
        <p:spPr>
          <a:xfrm>
            <a:off x="154383" y="1099056"/>
            <a:ext cx="7604570" cy="4407405"/>
          </a:xfrm>
          <a:prstGeom prst="rect">
            <a:avLst/>
          </a:prstGeom>
        </p:spPr>
      </p:pic>
      <p:sp>
        <p:nvSpPr>
          <p:cNvPr id="5" name="TextBox 4">
            <a:extLst>
              <a:ext uri="{FF2B5EF4-FFF2-40B4-BE49-F238E27FC236}">
                <a16:creationId xmlns:a16="http://schemas.microsoft.com/office/drawing/2014/main" id="{78641EC8-DA8C-077E-3A78-8DC89A49F4C5}"/>
              </a:ext>
            </a:extLst>
          </p:cNvPr>
          <p:cNvSpPr txBox="1"/>
          <p:nvPr/>
        </p:nvSpPr>
        <p:spPr>
          <a:xfrm>
            <a:off x="8780929" y="3899647"/>
            <a:ext cx="316855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MOLLER will probe energy regions for Beyond Standard Model Physics to ~27 </a:t>
            </a:r>
            <a:r>
              <a:rPr kumimoji="0" lang="en-US" sz="1800" b="0" i="0" u="none" strike="noStrike" kern="1200" cap="none" spc="0" normalizeH="0" baseline="0" noProof="0" dirty="0" err="1">
                <a:ln>
                  <a:noFill/>
                </a:ln>
                <a:solidFill>
                  <a:prstClr val="black"/>
                </a:solidFill>
                <a:effectLst/>
                <a:uLnTx/>
                <a:uFillTx/>
                <a:latin typeface="Arial"/>
                <a:ea typeface="+mn-ea"/>
                <a:cs typeface="+mn-cs"/>
              </a:rPr>
              <a:t>TeV</a:t>
            </a:r>
            <a:r>
              <a:rPr kumimoji="0" lang="en-US" sz="1800" b="0" i="0" u="none" strike="noStrike" kern="1200" cap="none" spc="0" normalizeH="0" baseline="0" noProof="0" dirty="0">
                <a:ln>
                  <a:noFill/>
                </a:ln>
                <a:solidFill>
                  <a:prstClr val="black"/>
                </a:solidFill>
                <a:effectLst/>
                <a:uLnTx/>
                <a:uFillTx/>
                <a:latin typeface="Arial"/>
                <a:ea typeface="+mn-ea"/>
                <a:cs typeface="+mn-cs"/>
              </a:rPr>
              <a:t> in this Q-weak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LHC energies: 13 </a:t>
            </a:r>
            <a:r>
              <a:rPr kumimoji="0" lang="en-US" sz="1800" b="0" i="0" u="none" strike="noStrike" kern="1200" cap="none" spc="0" normalizeH="0" baseline="0" noProof="0" dirty="0" err="1">
                <a:ln>
                  <a:noFill/>
                </a:ln>
                <a:solidFill>
                  <a:prstClr val="black"/>
                </a:solidFill>
                <a:effectLst/>
                <a:uLnTx/>
                <a:uFillTx/>
                <a:latin typeface="Arial"/>
                <a:ea typeface="+mn-ea"/>
                <a:cs typeface="+mn-cs"/>
              </a:rPr>
              <a:t>TeV</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4AFECD18-DBE7-2A07-5E7A-3D2A35F7834F}"/>
              </a:ext>
            </a:extLst>
          </p:cNvPr>
          <p:cNvSpPr txBox="1"/>
          <p:nvPr/>
        </p:nvSpPr>
        <p:spPr>
          <a:xfrm>
            <a:off x="2101363" y="5692922"/>
            <a:ext cx="7218484" cy="6740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Excellent t</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echnical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work being accomplished.</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OPA Review recommended proceeding to CD-2/3 following several plan updates.</a:t>
            </a:r>
          </a:p>
        </p:txBody>
      </p:sp>
    </p:spTree>
    <p:extLst>
      <p:ext uri="{BB962C8B-B14F-4D97-AF65-F5344CB8AC3E}">
        <p14:creationId xmlns:p14="http://schemas.microsoft.com/office/powerpoint/2010/main" val="1998932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8064B-46C3-4DBE-B5A7-21952CEE9C5A}"/>
              </a:ext>
            </a:extLst>
          </p:cNvPr>
          <p:cNvSpPr>
            <a:spLocks noGrp="1"/>
          </p:cNvSpPr>
          <p:nvPr>
            <p:ph type="title"/>
          </p:nvPr>
        </p:nvSpPr>
        <p:spPr/>
        <p:txBody>
          <a:bodyPr/>
          <a:lstStyle/>
          <a:p>
            <a:r>
              <a:rPr lang="en-US" dirty="0" err="1"/>
              <a:t>SoLID</a:t>
            </a:r>
            <a:r>
              <a:rPr lang="en-US" dirty="0"/>
              <a:t>: Fully enables CEBAF 12 GeV at Intensity Frontier</a:t>
            </a:r>
          </a:p>
        </p:txBody>
      </p:sp>
      <p:pic>
        <p:nvPicPr>
          <p:cNvPr id="3" name="Picture Placeholder 20" descr="A screenshot of a computer&#10;&#10;Description automatically generated">
            <a:extLst>
              <a:ext uri="{FF2B5EF4-FFF2-40B4-BE49-F238E27FC236}">
                <a16:creationId xmlns:a16="http://schemas.microsoft.com/office/drawing/2014/main" id="{9978EEA9-EEB6-F023-DBD7-A9579B958D53}"/>
              </a:ext>
            </a:extLst>
          </p:cNvPr>
          <p:cNvPicPr>
            <a:picLocks noChangeAspect="1"/>
          </p:cNvPicPr>
          <p:nvPr/>
        </p:nvPicPr>
        <p:blipFill rotWithShape="1">
          <a:blip r:embed="rId2"/>
          <a:srcRect l="5177" t="28995" r="67811" b="19725"/>
          <a:stretch/>
        </p:blipFill>
        <p:spPr>
          <a:xfrm>
            <a:off x="6386119" y="2087319"/>
            <a:ext cx="2887690" cy="371804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1CFE174-C9C0-6D5B-402F-EC43F137C8E7}"/>
              </a:ext>
            </a:extLst>
          </p:cNvPr>
          <p:cNvSpPr txBox="1"/>
          <p:nvPr/>
        </p:nvSpPr>
        <p:spPr>
          <a:xfrm>
            <a:off x="6179218" y="816186"/>
            <a:ext cx="582356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SoLID</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Whitepaper Published in: </a:t>
            </a:r>
            <a:r>
              <a:rPr kumimoji="0" lang="en-US" sz="16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J.Phys.G</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50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Highlights of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SoLID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scientific programs and instrumentation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Risk-reducing R&amp;D continues!</a:t>
            </a:r>
          </a:p>
        </p:txBody>
      </p:sp>
      <p:sp>
        <p:nvSpPr>
          <p:cNvPr id="5" name="TextBox 4">
            <a:extLst>
              <a:ext uri="{FF2B5EF4-FFF2-40B4-BE49-F238E27FC236}">
                <a16:creationId xmlns:a16="http://schemas.microsoft.com/office/drawing/2014/main" id="{60E23509-A0C1-265E-BA60-92A53091D3BC}"/>
              </a:ext>
            </a:extLst>
          </p:cNvPr>
          <p:cNvSpPr txBox="1"/>
          <p:nvPr/>
        </p:nvSpPr>
        <p:spPr>
          <a:xfrm>
            <a:off x="6248721" y="5834855"/>
            <a:ext cx="33761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Electromagnetic Calorimeter Prototype for the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SoLID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Project at Jefferson Lab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TIPP, SPRINGER NATURE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7EE4A3E-6959-C573-0E2A-53BE39537201}"/>
              </a:ext>
            </a:extLst>
          </p:cNvPr>
          <p:cNvSpPr txBox="1"/>
          <p:nvPr/>
        </p:nvSpPr>
        <p:spPr>
          <a:xfrm>
            <a:off x="680081" y="5502154"/>
            <a:ext cx="4756103" cy="830997"/>
          </a:xfrm>
          <a:prstGeom prst="rect">
            <a:avLst/>
          </a:prstGeom>
          <a:solidFill>
            <a:srgbClr val="92D050"/>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SoLID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cost updated FY2023 (TPC = ~$92M)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Experimental operations and CE, with some sacrifice, could support ~$24M dependencies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4">
            <a:extLst>
              <a:ext uri="{FF2B5EF4-FFF2-40B4-BE49-F238E27FC236}">
                <a16:creationId xmlns:a16="http://schemas.microsoft.com/office/drawing/2014/main" id="{50FD98A6-346B-4391-E35A-80CD8F5C1CB9}"/>
              </a:ext>
            </a:extLst>
          </p:cNvPr>
          <p:cNvSpPr txBox="1">
            <a:spLocks/>
          </p:cNvSpPr>
          <p:nvPr/>
        </p:nvSpPr>
        <p:spPr>
          <a:xfrm>
            <a:off x="422753" y="939439"/>
            <a:ext cx="5494825" cy="4520863"/>
          </a:xfrm>
          <a:prstGeom prst="rect">
            <a:avLst/>
          </a:prstGeom>
        </p:spPr>
        <p:txBody>
          <a:bodyPr>
            <a:normAutofit lnSpcReduction="10000"/>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n-US" sz="1800"/>
              <a:t>The SoLID science program was endorsed by the 2023 NSAC Long Range Plan (Recommendation #4) as one of the projects </a:t>
            </a:r>
            <a:r>
              <a:rPr lang="en-US" sz="1800">
                <a:solidFill>
                  <a:srgbClr val="7030A0"/>
                </a:solidFill>
              </a:rPr>
              <a:t>"that lay the foundation for the discovery science of tomorrow". SoLID is mentioned positively over 25 times in the Plan.</a:t>
            </a:r>
          </a:p>
          <a:p>
            <a:pPr>
              <a:lnSpc>
                <a:spcPct val="120000"/>
              </a:lnSpc>
            </a:pPr>
            <a:r>
              <a:rPr lang="en-US" sz="1800"/>
              <a:t>Nucleon spin, proton mass, BSM experiments require precision measurements of small cross sections and asymmetries, combined with multiple particle detection</a:t>
            </a:r>
          </a:p>
          <a:p>
            <a:pPr>
              <a:lnSpc>
                <a:spcPct val="120000"/>
              </a:lnSpc>
            </a:pPr>
            <a:r>
              <a:rPr lang="en-US" sz="1800"/>
              <a:t>There is a critical need for a high luminosity 10</a:t>
            </a:r>
            <a:r>
              <a:rPr lang="en-US" sz="1800" baseline="30000"/>
              <a:t>37</a:t>
            </a:r>
            <a:r>
              <a:rPr lang="en-US" sz="1800"/>
              <a:t>-10</a:t>
            </a:r>
            <a:r>
              <a:rPr lang="en-US" sz="1800" baseline="30000"/>
              <a:t>39</a:t>
            </a:r>
            <a:r>
              <a:rPr lang="en-US" sz="1800"/>
              <a:t> cm</a:t>
            </a:r>
            <a:r>
              <a:rPr lang="en-US" sz="1800" baseline="30000"/>
              <a:t>-2</a:t>
            </a:r>
            <a:r>
              <a:rPr lang="en-US" sz="1800"/>
              <a:t>s</a:t>
            </a:r>
            <a:r>
              <a:rPr lang="en-US" sz="1800" baseline="30000"/>
              <a:t>-1</a:t>
            </a:r>
            <a:r>
              <a:rPr lang="en-US" sz="1800"/>
              <a:t> </a:t>
            </a:r>
            <a:r>
              <a:rPr lang="en-US" sz="1800" b="1"/>
              <a:t>and</a:t>
            </a:r>
            <a:r>
              <a:rPr lang="en-US" sz="1800"/>
              <a:t> large acceptance working in tandem – takes full advantage of Jefferson Lab capabilities </a:t>
            </a:r>
            <a:endParaRPr lang="en-US" sz="1800" dirty="0"/>
          </a:p>
        </p:txBody>
      </p:sp>
      <p:pic>
        <p:nvPicPr>
          <p:cNvPr id="8" name="Picture 7">
            <a:extLst>
              <a:ext uri="{FF2B5EF4-FFF2-40B4-BE49-F238E27FC236}">
                <a16:creationId xmlns:a16="http://schemas.microsoft.com/office/drawing/2014/main" id="{FD382541-2F48-3C8E-B851-74C76A50B9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25306" y="1732659"/>
            <a:ext cx="2548403" cy="453049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D7934D4-ECEF-B32A-2A3E-E88C736B85FA}"/>
              </a:ext>
            </a:extLst>
          </p:cNvPr>
          <p:cNvSpPr txBox="1"/>
          <p:nvPr/>
        </p:nvSpPr>
        <p:spPr>
          <a:xfrm>
            <a:off x="9695455" y="5834855"/>
            <a:ext cx="1697902" cy="3416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Magnet testing</a:t>
            </a:r>
          </a:p>
        </p:txBody>
      </p:sp>
    </p:spTree>
    <p:extLst>
      <p:ext uri="{BB962C8B-B14F-4D97-AF65-F5344CB8AC3E}">
        <p14:creationId xmlns:p14="http://schemas.microsoft.com/office/powerpoint/2010/main" val="56265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86BE-6E90-2A5B-1F98-EA73CDDE52E9}"/>
              </a:ext>
            </a:extLst>
          </p:cNvPr>
          <p:cNvSpPr>
            <a:spLocks noGrp="1"/>
          </p:cNvSpPr>
          <p:nvPr>
            <p:ph type="title"/>
          </p:nvPr>
        </p:nvSpPr>
        <p:spPr/>
        <p:txBody>
          <a:bodyPr/>
          <a:lstStyle/>
          <a:p>
            <a:r>
              <a:rPr lang="en-US" dirty="0"/>
              <a:t>EIC Project and Generic R&amp;D Highlights at </a:t>
            </a:r>
            <a:r>
              <a:rPr lang="en-US" dirty="0" err="1"/>
              <a:t>JLab</a:t>
            </a:r>
            <a:endParaRPr lang="en-US" dirty="0"/>
          </a:p>
        </p:txBody>
      </p:sp>
      <p:pic>
        <p:nvPicPr>
          <p:cNvPr id="3" name="Picture 2">
            <a:extLst>
              <a:ext uri="{FF2B5EF4-FFF2-40B4-BE49-F238E27FC236}">
                <a16:creationId xmlns:a16="http://schemas.microsoft.com/office/drawing/2014/main" id="{2AFDAE45-4432-18D7-AA4A-FE500BFC9F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7742"/>
          <a:stretch/>
        </p:blipFill>
        <p:spPr>
          <a:xfrm rot="5400000">
            <a:off x="3571379" y="4281178"/>
            <a:ext cx="2350566" cy="2186487"/>
          </a:xfrm>
          <a:prstGeom prst="rect">
            <a:avLst/>
          </a:prstGeom>
          <a:ln>
            <a:noFill/>
          </a:ln>
          <a:effectLst>
            <a:outerShdw blurRad="292100" dist="139700" dir="2700000" algn="tl" rotWithShape="0">
              <a:srgbClr val="333333">
                <a:alpha val="65000"/>
              </a:srgbClr>
            </a:outerShdw>
          </a:effectLst>
        </p:spPr>
      </p:pic>
      <p:sp>
        <p:nvSpPr>
          <p:cNvPr id="4" name="Content Placeholder 13">
            <a:extLst>
              <a:ext uri="{FF2B5EF4-FFF2-40B4-BE49-F238E27FC236}">
                <a16:creationId xmlns:a16="http://schemas.microsoft.com/office/drawing/2014/main" id="{F63D7F22-910D-6388-3A8A-36D66DEC3E91}"/>
              </a:ext>
            </a:extLst>
          </p:cNvPr>
          <p:cNvSpPr txBox="1">
            <a:spLocks/>
          </p:cNvSpPr>
          <p:nvPr/>
        </p:nvSpPr>
        <p:spPr>
          <a:xfrm>
            <a:off x="6451529" y="3841698"/>
            <a:ext cx="5530433" cy="25252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Arial"/>
              </a:rPr>
              <a:t>Thank you: EIC Generic Detector R&amp;D ($2M) funded for a second year.</a:t>
            </a: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Arial"/>
              </a:rPr>
              <a:t>A few highlighted proposals funded in 2023:   </a:t>
            </a:r>
            <a:endPar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Generic Glass Scintillators for EIC Calorimetry R&amp;D</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Z tagging mini-DIRC </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Photonics-Based Readout and Power Delivery by Light for Large-Area MAP Sensors </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A Fast Timing MAPS Detector for the EIC</a:t>
            </a:r>
            <a:r>
              <a:rPr kumimoji="0" lang="en-US" sz="1500" b="0" i="0" u="none" strike="noStrike" kern="1200" cap="none" spc="0" normalizeH="0" baseline="0" noProof="0" dirty="0">
                <a:ln>
                  <a:noFill/>
                </a:ln>
                <a:solidFill>
                  <a:srgbClr val="000000"/>
                </a:solidFill>
                <a:effectLst/>
                <a:uLnTx/>
                <a:uFillTx/>
                <a:latin typeface="Arial"/>
                <a:ea typeface="+mn-ea"/>
                <a:cs typeface="Arial"/>
              </a:rPr>
              <a:t> </a:t>
            </a:r>
            <a:endPar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pic>
        <p:nvPicPr>
          <p:cNvPr id="5" name="Picture 4">
            <a:extLst>
              <a:ext uri="{FF2B5EF4-FFF2-40B4-BE49-F238E27FC236}">
                <a16:creationId xmlns:a16="http://schemas.microsoft.com/office/drawing/2014/main" id="{6D963355-C2AA-6FFA-C70D-6A435D39141C}"/>
              </a:ext>
            </a:extLst>
          </p:cNvPr>
          <p:cNvPicPr>
            <a:picLocks noChangeAspect="1"/>
          </p:cNvPicPr>
          <p:nvPr/>
        </p:nvPicPr>
        <p:blipFill>
          <a:blip r:embed="rId3"/>
          <a:stretch>
            <a:fillRect/>
          </a:stretch>
        </p:blipFill>
        <p:spPr>
          <a:xfrm>
            <a:off x="6350070" y="1038433"/>
            <a:ext cx="3115504" cy="2553115"/>
          </a:xfrm>
          <a:prstGeom prst="rect">
            <a:avLst/>
          </a:prstGeom>
        </p:spPr>
      </p:pic>
      <p:pic>
        <p:nvPicPr>
          <p:cNvPr id="6" name="Picture 5">
            <a:extLst>
              <a:ext uri="{FF2B5EF4-FFF2-40B4-BE49-F238E27FC236}">
                <a16:creationId xmlns:a16="http://schemas.microsoft.com/office/drawing/2014/main" id="{562B7ADA-31ED-C733-A252-C738F15188B3}"/>
              </a:ext>
            </a:extLst>
          </p:cNvPr>
          <p:cNvPicPr>
            <a:picLocks noChangeAspect="1"/>
          </p:cNvPicPr>
          <p:nvPr/>
        </p:nvPicPr>
        <p:blipFill>
          <a:blip r:embed="rId4"/>
          <a:stretch>
            <a:fillRect/>
          </a:stretch>
        </p:blipFill>
        <p:spPr>
          <a:xfrm>
            <a:off x="9515475" y="1039052"/>
            <a:ext cx="2607366" cy="2452481"/>
          </a:xfrm>
          <a:prstGeom prst="rect">
            <a:avLst/>
          </a:prstGeom>
          <a:ln>
            <a:noFill/>
          </a:ln>
          <a:effectLst>
            <a:outerShdw blurRad="292100" dist="139700" dir="2700000" algn="tl" rotWithShape="0">
              <a:srgbClr val="333333">
                <a:alpha val="65000"/>
              </a:srgbClr>
            </a:outerShdw>
          </a:effectLst>
        </p:spPr>
      </p:pic>
      <p:sp>
        <p:nvSpPr>
          <p:cNvPr id="7" name="Content Placeholder 13">
            <a:extLst>
              <a:ext uri="{FF2B5EF4-FFF2-40B4-BE49-F238E27FC236}">
                <a16:creationId xmlns:a16="http://schemas.microsoft.com/office/drawing/2014/main" id="{A8438F2C-3A0A-7E88-0ECE-FA1FC3A88D79}"/>
              </a:ext>
            </a:extLst>
          </p:cNvPr>
          <p:cNvSpPr txBox="1">
            <a:spLocks/>
          </p:cNvSpPr>
          <p:nvPr/>
        </p:nvSpPr>
        <p:spPr>
          <a:xfrm>
            <a:off x="256526" y="728028"/>
            <a:ext cx="5944563" cy="35854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srgbClr val="000000"/>
                </a:solidFill>
                <a:effectLst/>
                <a:uLnTx/>
                <a:uFillTx/>
                <a:latin typeface="Arial" charset="0"/>
                <a:ea typeface="+mn-ea"/>
                <a:cs typeface="Arial" panose="020B0604020202020204" pitchFamily="34" charset="0"/>
              </a:rPr>
              <a:t>JLab</a:t>
            </a: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leads the EIC detector and international community efforts to success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Completed FDR for detector solenoid</a:t>
            </a:r>
          </a:p>
          <a:p>
            <a:pPr marL="228600" marR="0" lvl="0" indent="-228600" algn="l" defTabSz="914400" rtl="0" eaLnBrk="1" fontAlgn="auto" latinLnBrk="0" hangingPunct="1">
              <a:lnSpc>
                <a:spcPct val="114999"/>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srgbClr val="000000"/>
                </a:solidFill>
                <a:effectLst/>
                <a:uLnTx/>
                <a:uFillTx/>
                <a:latin typeface="Arial"/>
                <a:ea typeface="+mn-ea"/>
                <a:cs typeface="Arial"/>
              </a:rPr>
              <a:t>JLab</a:t>
            </a:r>
            <a:r>
              <a:rPr kumimoji="0" lang="en-US" sz="1500" b="0" i="0" u="none" strike="noStrike" kern="1200" cap="none" spc="0" normalizeH="0" baseline="0" noProof="0" dirty="0">
                <a:ln>
                  <a:noFill/>
                </a:ln>
                <a:solidFill>
                  <a:srgbClr val="000000"/>
                </a:solidFill>
                <a:effectLst/>
                <a:uLnTx/>
                <a:uFillTx/>
                <a:latin typeface="Arial"/>
                <a:ea typeface="+mn-ea"/>
                <a:cs typeface="Arial"/>
              </a:rPr>
              <a:t> leveraging expertise in cryomodule design and construction to support EIC SRF efforts</a:t>
            </a:r>
            <a:endParaRPr kumimoji="0" lang="en-US" sz="1500" b="0" i="0" u="none" strike="noStrike" kern="1200" cap="none" spc="0" normalizeH="0" baseline="0" noProof="0" dirty="0">
              <a:ln>
                <a:noFill/>
              </a:ln>
              <a:solidFill>
                <a:srgbClr val="808080"/>
              </a:solidFill>
              <a:effectLst/>
              <a:uLnTx/>
              <a:uFillTx/>
              <a:latin typeface="Arial"/>
              <a:ea typeface="+mn-ea"/>
              <a:cs typeface="Arial"/>
            </a:endParaRPr>
          </a:p>
          <a:p>
            <a:pPr marL="685800" marR="0" lvl="1" indent="-228600" algn="l" defTabSz="914400" rtl="0" eaLnBrk="1" fontAlgn="auto" latinLnBrk="0" hangingPunct="1">
              <a:lnSpc>
                <a:spcPct val="114999"/>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Final design review for the first article 591 MHz single cell recently completed</a:t>
            </a:r>
            <a:endParaRPr kumimoji="0" lang="en-US" sz="1400" b="0" i="0" u="none" strike="noStrike" kern="1200" cap="none" spc="0" normalizeH="0" baseline="0" noProof="0" dirty="0">
              <a:ln>
                <a:noFill/>
              </a:ln>
              <a:solidFill>
                <a:srgbClr val="808080"/>
              </a:solidFill>
              <a:effectLst/>
              <a:uLnTx/>
              <a:uFillTx/>
              <a:latin typeface="Arial"/>
              <a:ea typeface="+mn-ea"/>
              <a:cs typeface="Arial"/>
            </a:endParaRPr>
          </a:p>
          <a:p>
            <a:pPr marL="685800" marR="0" lvl="1" indent="-228600" algn="l" defTabSz="914400" rtl="0" eaLnBrk="1" fontAlgn="auto" latinLnBrk="0" hangingPunct="1">
              <a:lnSpc>
                <a:spcPct val="114999"/>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Development of prototype elliptical and crab cavities underway</a:t>
            </a:r>
            <a:endParaRPr kumimoji="0" lang="en-US" sz="1400" b="0" i="0" u="none" strike="noStrike" kern="1200" cap="none" spc="0" normalizeH="0" baseline="0" noProof="0" dirty="0">
              <a:ln>
                <a:noFill/>
              </a:ln>
              <a:solidFill>
                <a:srgbClr val="808080"/>
              </a:solidFill>
              <a:effectLst/>
              <a:uLnTx/>
              <a:uFillTx/>
              <a:latin typeface="Arial"/>
              <a:ea typeface="+mn-ea"/>
              <a:cs typeface="Arial"/>
            </a:endParaRPr>
          </a:p>
          <a:p>
            <a:pPr marL="228600" marR="0" lvl="0" indent="-228600" algn="l" defTabSz="914400" rtl="0" eaLnBrk="1" fontAlgn="auto" latinLnBrk="0" hangingPunct="1">
              <a:lnSpc>
                <a:spcPct val="114999"/>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Arial"/>
              </a:rPr>
              <a:t>400+ quadrupole magnets from APS being refurbished at </a:t>
            </a:r>
            <a:r>
              <a:rPr kumimoji="0" lang="en-US" sz="1500" b="0" i="0" u="none" strike="noStrike" kern="1200" cap="none" spc="0" normalizeH="0" baseline="0" noProof="0" dirty="0" err="1">
                <a:ln>
                  <a:noFill/>
                </a:ln>
                <a:solidFill>
                  <a:srgbClr val="000000"/>
                </a:solidFill>
                <a:effectLst/>
                <a:uLnTx/>
                <a:uFillTx/>
                <a:latin typeface="Arial"/>
                <a:ea typeface="+mn-ea"/>
                <a:cs typeface="Arial"/>
              </a:rPr>
              <a:t>JLab</a:t>
            </a:r>
            <a:r>
              <a:rPr kumimoji="0" lang="en-US" sz="1500" b="0" i="0" u="none" strike="noStrike" kern="1200" cap="none" spc="0" normalizeH="0" baseline="0" noProof="0" dirty="0">
                <a:ln>
                  <a:noFill/>
                </a:ln>
                <a:solidFill>
                  <a:srgbClr val="000000"/>
                </a:solidFill>
                <a:effectLst/>
                <a:uLnTx/>
                <a:uFillTx/>
                <a:latin typeface="Arial"/>
                <a:ea typeface="+mn-ea"/>
                <a:cs typeface="Arial"/>
              </a:rPr>
              <a:t> Magnet Measurement Facility for use in EIC</a:t>
            </a:r>
            <a:endParaRPr kumimoji="0" lang="en-US" sz="1500" b="0" i="0" u="none" strike="noStrike" kern="1200" cap="none" spc="0" normalizeH="0" baseline="0" noProof="0" dirty="0">
              <a:ln>
                <a:noFill/>
              </a:ln>
              <a:solidFill>
                <a:srgbClr val="808080"/>
              </a:solidFill>
              <a:effectLst/>
              <a:uLnTx/>
              <a:uFillTx/>
              <a:latin typeface="Arial"/>
              <a:ea typeface="+mn-ea"/>
              <a:cs typeface="Arial"/>
            </a:endParaRPr>
          </a:p>
          <a:p>
            <a:pPr marL="228600" marR="0" lvl="0" indent="-228600" algn="l" defTabSz="914400" rtl="0" eaLnBrk="1" fontAlgn="auto" latinLnBrk="0" hangingPunct="1">
              <a:lnSpc>
                <a:spcPct val="114999"/>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srgbClr val="000000"/>
                </a:solidFill>
                <a:effectLst/>
                <a:uLnTx/>
                <a:uFillTx/>
                <a:latin typeface="Arial"/>
                <a:ea typeface="+mn-ea"/>
                <a:cs typeface="Arial"/>
              </a:rPr>
              <a:t>JLab</a:t>
            </a:r>
            <a:r>
              <a:rPr kumimoji="0" lang="en-US" sz="1500" b="0" i="0" u="none" strike="noStrike" kern="1200" cap="none" spc="0" normalizeH="0" baseline="0" noProof="0" dirty="0">
                <a:ln>
                  <a:noFill/>
                </a:ln>
                <a:solidFill>
                  <a:srgbClr val="000000"/>
                </a:solidFill>
                <a:effectLst/>
                <a:uLnTx/>
                <a:uFillTx/>
                <a:latin typeface="Arial"/>
                <a:ea typeface="+mn-ea"/>
                <a:cs typeface="Arial"/>
              </a:rPr>
              <a:t> cryogenics staff managing significant satellite </a:t>
            </a:r>
            <a:r>
              <a:rPr kumimoji="0" lang="en-US" sz="1500" b="0" i="0" u="none" strike="noStrike" kern="1200" cap="none" spc="0" normalizeH="0" baseline="0" noProof="0" dirty="0" err="1">
                <a:ln>
                  <a:noFill/>
                </a:ln>
                <a:solidFill>
                  <a:srgbClr val="000000"/>
                </a:solidFill>
                <a:effectLst/>
                <a:uLnTx/>
                <a:uFillTx/>
                <a:latin typeface="Arial"/>
                <a:ea typeface="+mn-ea"/>
                <a:cs typeface="Arial"/>
              </a:rPr>
              <a:t>cryoplant</a:t>
            </a:r>
            <a:r>
              <a:rPr kumimoji="0" lang="en-US" sz="1500" b="0" i="0" u="none" strike="noStrike" kern="1200" cap="none" spc="0" normalizeH="0" baseline="0" noProof="0" dirty="0">
                <a:ln>
                  <a:noFill/>
                </a:ln>
                <a:solidFill>
                  <a:srgbClr val="000000"/>
                </a:solidFill>
                <a:effectLst/>
                <a:uLnTx/>
                <a:uFillTx/>
                <a:latin typeface="Arial"/>
                <a:ea typeface="+mn-ea"/>
                <a:cs typeface="Arial"/>
              </a:rPr>
              <a:t> procurement effort.</a:t>
            </a:r>
          </a:p>
        </p:txBody>
      </p:sp>
      <p:sp>
        <p:nvSpPr>
          <p:cNvPr id="8" name="Arrow: Curved Right 25">
            <a:extLst>
              <a:ext uri="{FF2B5EF4-FFF2-40B4-BE49-F238E27FC236}">
                <a16:creationId xmlns:a16="http://schemas.microsoft.com/office/drawing/2014/main" id="{2C852EB9-DDC7-116F-4D22-1C67E92FEF95}"/>
              </a:ext>
            </a:extLst>
          </p:cNvPr>
          <p:cNvSpPr/>
          <p:nvPr/>
        </p:nvSpPr>
        <p:spPr>
          <a:xfrm rot="20403172" flipH="1">
            <a:off x="5833681" y="3158260"/>
            <a:ext cx="356044" cy="1607911"/>
          </a:xfrm>
          <a:prstGeom prst="curvedRightArrow">
            <a:avLst>
              <a:gd name="adj1" fmla="val 14501"/>
              <a:gd name="adj2" fmla="val 36049"/>
              <a:gd name="adj3" fmla="val 163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1928AF4-9397-CAAE-564A-006F34A42398}"/>
              </a:ext>
            </a:extLst>
          </p:cNvPr>
          <p:cNvPicPr>
            <a:picLocks noChangeAspect="1"/>
          </p:cNvPicPr>
          <p:nvPr/>
        </p:nvPicPr>
        <p:blipFill rotWithShape="1">
          <a:blip r:embed="rId5"/>
          <a:srcRect b="8031"/>
          <a:stretch/>
        </p:blipFill>
        <p:spPr>
          <a:xfrm>
            <a:off x="67893" y="4258790"/>
            <a:ext cx="3234600" cy="2255113"/>
          </a:xfrm>
          <a:prstGeom prst="rect">
            <a:avLst/>
          </a:prstGeom>
        </p:spPr>
      </p:pic>
      <p:sp>
        <p:nvSpPr>
          <p:cNvPr id="10" name="Arrow: Curved Right 24">
            <a:extLst>
              <a:ext uri="{FF2B5EF4-FFF2-40B4-BE49-F238E27FC236}">
                <a16:creationId xmlns:a16="http://schemas.microsoft.com/office/drawing/2014/main" id="{4731E6B8-AF9D-F824-1DD0-36731CC5DC2D}"/>
              </a:ext>
            </a:extLst>
          </p:cNvPr>
          <p:cNvSpPr/>
          <p:nvPr/>
        </p:nvSpPr>
        <p:spPr>
          <a:xfrm rot="679924">
            <a:off x="142655" y="2740526"/>
            <a:ext cx="330165" cy="2025452"/>
          </a:xfrm>
          <a:prstGeom prst="curvedRightArrow">
            <a:avLst>
              <a:gd name="adj1" fmla="val 14501"/>
              <a:gd name="adj2" fmla="val 36049"/>
              <a:gd name="adj3" fmla="val 163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960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FE1F6-9EE0-C795-B870-526733F71987}"/>
              </a:ext>
            </a:extLst>
          </p:cNvPr>
          <p:cNvSpPr>
            <a:spLocks noGrp="1"/>
          </p:cNvSpPr>
          <p:nvPr>
            <p:ph type="title"/>
          </p:nvPr>
        </p:nvSpPr>
        <p:spPr/>
        <p:txBody>
          <a:bodyPr/>
          <a:lstStyle/>
          <a:p>
            <a:r>
              <a:rPr lang="en-US" dirty="0"/>
              <a:t>Accelerator S&amp;T Advances Enable Future Capability</a:t>
            </a:r>
          </a:p>
        </p:txBody>
      </p:sp>
      <p:sp>
        <p:nvSpPr>
          <p:cNvPr id="3" name="Content Placeholder 2">
            <a:extLst>
              <a:ext uri="{FF2B5EF4-FFF2-40B4-BE49-F238E27FC236}">
                <a16:creationId xmlns:a16="http://schemas.microsoft.com/office/drawing/2014/main" id="{9CC1CCDA-1301-F30D-5FDE-C40FEBBCFB15}"/>
              </a:ext>
            </a:extLst>
          </p:cNvPr>
          <p:cNvSpPr txBox="1">
            <a:spLocks/>
          </p:cNvSpPr>
          <p:nvPr/>
        </p:nvSpPr>
        <p:spPr>
          <a:xfrm>
            <a:off x="182768" y="872354"/>
            <a:ext cx="7104004" cy="1258764"/>
          </a:xfrm>
          <a:prstGeom prst="rect">
            <a:avLst/>
          </a:prstGeom>
        </p:spPr>
        <p:txBody>
          <a:bodyPr>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base" latinLnBrk="0" hangingPunct="1">
              <a:lnSpc>
                <a:spcPct val="90000"/>
              </a:lnSpc>
              <a:spcBef>
                <a:spcPts val="1400"/>
              </a:spcBef>
              <a:spcAft>
                <a:spcPct val="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Developing design and layout of polarized positron production in support of CEBAF upgrade preparations</a:t>
            </a:r>
          </a:p>
          <a:p>
            <a:pPr marL="230188" marR="0" lvl="0" indent="-230188" algn="l" defTabSz="914400" rtl="0" eaLnBrk="1" fontAlgn="base" latinLnBrk="0" hangingPunct="1">
              <a:lnSpc>
                <a:spcPct val="90000"/>
              </a:lnSpc>
              <a:spcBef>
                <a:spcPts val="1400"/>
              </a:spcBef>
              <a:spcAft>
                <a:spcPct val="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Continue FFA 22 GeV design efforts including LDRD on assessing permanent magnet material performance in real tunnel environment</a:t>
            </a:r>
          </a:p>
        </p:txBody>
      </p:sp>
      <p:sp>
        <p:nvSpPr>
          <p:cNvPr id="4" name="Content Placeholder 2">
            <a:extLst>
              <a:ext uri="{FF2B5EF4-FFF2-40B4-BE49-F238E27FC236}">
                <a16:creationId xmlns:a16="http://schemas.microsoft.com/office/drawing/2014/main" id="{E1D553B1-6BCD-4CA3-3992-1EE996B3DD68}"/>
              </a:ext>
            </a:extLst>
          </p:cNvPr>
          <p:cNvSpPr txBox="1">
            <a:spLocks/>
          </p:cNvSpPr>
          <p:nvPr/>
        </p:nvSpPr>
        <p:spPr>
          <a:xfrm>
            <a:off x="6975082" y="3666532"/>
            <a:ext cx="5058010" cy="1200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Achieved 500 kV in a novel SF6 high voltage connector – key for mA beam for e+ production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Demonstrated longer lifetime photocathode with "robust" chemistry</a:t>
            </a:r>
          </a:p>
        </p:txBody>
      </p:sp>
      <p:pic>
        <p:nvPicPr>
          <p:cNvPr id="5" name="Picture 4">
            <a:extLst>
              <a:ext uri="{FF2B5EF4-FFF2-40B4-BE49-F238E27FC236}">
                <a16:creationId xmlns:a16="http://schemas.microsoft.com/office/drawing/2014/main" id="{F3654246-4D8D-4611-F634-82B441DA4D9D}"/>
              </a:ext>
            </a:extLst>
          </p:cNvPr>
          <p:cNvPicPr>
            <a:picLocks noChangeAspect="1"/>
          </p:cNvPicPr>
          <p:nvPr/>
        </p:nvPicPr>
        <p:blipFill>
          <a:blip r:embed="rId2"/>
          <a:stretch>
            <a:fillRect/>
          </a:stretch>
        </p:blipFill>
        <p:spPr>
          <a:xfrm>
            <a:off x="700439" y="2104008"/>
            <a:ext cx="5842404" cy="2268082"/>
          </a:xfrm>
          <a:prstGeom prst="rect">
            <a:avLst/>
          </a:prstGeom>
        </p:spPr>
      </p:pic>
      <p:pic>
        <p:nvPicPr>
          <p:cNvPr id="6" name="Picture 5">
            <a:extLst>
              <a:ext uri="{FF2B5EF4-FFF2-40B4-BE49-F238E27FC236}">
                <a16:creationId xmlns:a16="http://schemas.microsoft.com/office/drawing/2014/main" id="{425AE8A5-ADF9-D4DB-1DF3-835455DC8787}"/>
              </a:ext>
            </a:extLst>
          </p:cNvPr>
          <p:cNvPicPr>
            <a:picLocks noChangeAspect="1"/>
          </p:cNvPicPr>
          <p:nvPr/>
        </p:nvPicPr>
        <p:blipFill>
          <a:blip r:embed="rId3"/>
          <a:stretch>
            <a:fillRect/>
          </a:stretch>
        </p:blipFill>
        <p:spPr>
          <a:xfrm>
            <a:off x="10434452" y="735986"/>
            <a:ext cx="1457674" cy="2825873"/>
          </a:xfrm>
          <a:prstGeom prst="rect">
            <a:avLst/>
          </a:prstGeom>
        </p:spPr>
      </p:pic>
      <p:pic>
        <p:nvPicPr>
          <p:cNvPr id="7" name="Picture 6">
            <a:extLst>
              <a:ext uri="{FF2B5EF4-FFF2-40B4-BE49-F238E27FC236}">
                <a16:creationId xmlns:a16="http://schemas.microsoft.com/office/drawing/2014/main" id="{DE319106-7842-567F-B1E7-6A36C8B240C2}"/>
              </a:ext>
            </a:extLst>
          </p:cNvPr>
          <p:cNvPicPr>
            <a:picLocks noChangeAspect="1"/>
          </p:cNvPicPr>
          <p:nvPr/>
        </p:nvPicPr>
        <p:blipFill>
          <a:blip r:embed="rId4"/>
          <a:stretch>
            <a:fillRect/>
          </a:stretch>
        </p:blipFill>
        <p:spPr>
          <a:xfrm>
            <a:off x="8273836" y="735987"/>
            <a:ext cx="1605602" cy="266096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F7FF7A4-A452-1C6B-5B40-B4BABBD199A0}"/>
              </a:ext>
            </a:extLst>
          </p:cNvPr>
          <p:cNvPicPr>
            <a:picLocks noChangeAspect="1"/>
          </p:cNvPicPr>
          <p:nvPr/>
        </p:nvPicPr>
        <p:blipFill>
          <a:blip r:embed="rId5"/>
          <a:stretch>
            <a:fillRect/>
          </a:stretch>
        </p:blipFill>
        <p:spPr>
          <a:xfrm>
            <a:off x="4664628" y="4479239"/>
            <a:ext cx="2273494" cy="1882451"/>
          </a:xfrm>
          <a:prstGeom prst="rect">
            <a:avLst/>
          </a:prstGeom>
        </p:spPr>
      </p:pic>
      <p:sp>
        <p:nvSpPr>
          <p:cNvPr id="9" name="TextBox 8">
            <a:extLst>
              <a:ext uri="{FF2B5EF4-FFF2-40B4-BE49-F238E27FC236}">
                <a16:creationId xmlns:a16="http://schemas.microsoft.com/office/drawing/2014/main" id="{B8BF922A-F57A-AE75-CFFD-FC5F49F3DC59}"/>
              </a:ext>
            </a:extLst>
          </p:cNvPr>
          <p:cNvSpPr txBox="1"/>
          <p:nvPr/>
        </p:nvSpPr>
        <p:spPr>
          <a:xfrm>
            <a:off x="700439" y="5780292"/>
            <a:ext cx="3747052"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Measured Atomic Force Microscopy topography and calculated superheating field suppression factor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E. Lechner et al, Phys. Rev. Accel. Beams 26, 103101 (2023)  </a:t>
            </a:r>
          </a:p>
        </p:txBody>
      </p:sp>
      <p:sp>
        <p:nvSpPr>
          <p:cNvPr id="10" name="Content Placeholder 2">
            <a:extLst>
              <a:ext uri="{FF2B5EF4-FFF2-40B4-BE49-F238E27FC236}">
                <a16:creationId xmlns:a16="http://schemas.microsoft.com/office/drawing/2014/main" id="{264377A4-5810-AC21-BF09-DAF8D0C0BB90}"/>
              </a:ext>
            </a:extLst>
          </p:cNvPr>
          <p:cNvSpPr txBox="1">
            <a:spLocks/>
          </p:cNvSpPr>
          <p:nvPr/>
        </p:nvSpPr>
        <p:spPr>
          <a:xfrm>
            <a:off x="182768" y="4479239"/>
            <a:ext cx="4390233" cy="1472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Achieved new fundamental understanding on impact of SRF surface topology to attainable accelerating gradient in cavities. A major milestone toward next generation high-Q</a:t>
            </a:r>
            <a:r>
              <a:rPr kumimoji="0" lang="en-US" sz="1600" b="0" i="0" u="none" strike="noStrike" kern="1200" cap="none" spc="0" normalizeH="0" baseline="-25000" noProof="0" dirty="0">
                <a:ln>
                  <a:noFill/>
                </a:ln>
                <a:solidFill>
                  <a:prstClr val="black"/>
                </a:solidFill>
                <a:effectLst/>
                <a:uLnTx/>
                <a:uFillTx/>
                <a:latin typeface="Arial" charset="0"/>
                <a:ea typeface="+mn-ea"/>
                <a:cs typeface="Arial" panose="020B0604020202020204" pitchFamily="34" charset="0"/>
              </a:rPr>
              <a:t>0</a:t>
            </a:r>
            <a:r>
              <a:rPr kumimoji="0" lang="en-US"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/High-Gradient SRF cavities.</a:t>
            </a:r>
          </a:p>
        </p:txBody>
      </p:sp>
      <p:pic>
        <p:nvPicPr>
          <p:cNvPr id="11" name="Picture 10">
            <a:extLst>
              <a:ext uri="{FF2B5EF4-FFF2-40B4-BE49-F238E27FC236}">
                <a16:creationId xmlns:a16="http://schemas.microsoft.com/office/drawing/2014/main" id="{7202B42A-B005-7D99-D6F3-91EE084CADBB}"/>
              </a:ext>
            </a:extLst>
          </p:cNvPr>
          <p:cNvPicPr>
            <a:picLocks noChangeAspect="1"/>
          </p:cNvPicPr>
          <p:nvPr/>
        </p:nvPicPr>
        <p:blipFill rotWithShape="1">
          <a:blip r:embed="rId6"/>
          <a:srcRect l="5469" t="5348" r="7524" b="5172"/>
          <a:stretch/>
        </p:blipFill>
        <p:spPr>
          <a:xfrm>
            <a:off x="9524663" y="4704490"/>
            <a:ext cx="2259875" cy="1065499"/>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7F3C2DDC-F96D-C4C0-1B77-D8FDED50677B}"/>
              </a:ext>
            </a:extLst>
          </p:cNvPr>
          <p:cNvSpPr txBox="1">
            <a:spLocks/>
          </p:cNvSpPr>
          <p:nvPr/>
        </p:nvSpPr>
        <p:spPr>
          <a:xfrm>
            <a:off x="6975081" y="5132551"/>
            <a:ext cx="5091413" cy="1472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First multi-cell Nb cavity </a:t>
            </a:r>
            <a:br>
              <a:rPr kumimoji="0" lang="en-US"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with conduction-cooling </a:t>
            </a:r>
            <a:br>
              <a:rPr kumimoji="0" lang="en-US"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br>
            <a:r>
              <a:rPr kumimoji="0" lang="en-US" sz="1600"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rPr>
              <a:t>Nb</a:t>
            </a:r>
            <a:r>
              <a:rPr kumimoji="0" lang="en-US"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 ring made with </a:t>
            </a:r>
            <a:br>
              <a:rPr kumimoji="0" lang="en-US"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in-house EBW machine. On schedule to coat its inner surface with Nb3Sn using in-house vapor diffusion furnace. </a:t>
            </a:r>
          </a:p>
        </p:txBody>
      </p:sp>
    </p:spTree>
    <p:extLst>
      <p:ext uri="{BB962C8B-B14F-4D97-AF65-F5344CB8AC3E}">
        <p14:creationId xmlns:p14="http://schemas.microsoft.com/office/powerpoint/2010/main" val="48057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8F9E-C265-F15B-4FA8-458AD6B043F3}"/>
              </a:ext>
            </a:extLst>
          </p:cNvPr>
          <p:cNvSpPr>
            <a:spLocks noGrp="1"/>
          </p:cNvSpPr>
          <p:nvPr>
            <p:ph type="title"/>
          </p:nvPr>
        </p:nvSpPr>
        <p:spPr/>
        <p:txBody>
          <a:bodyPr/>
          <a:lstStyle/>
          <a:p>
            <a:r>
              <a:rPr lang="en-US" dirty="0"/>
              <a:t>Scientific Vignettes for the 22 GeV Upgrade</a:t>
            </a:r>
          </a:p>
        </p:txBody>
      </p:sp>
      <p:sp>
        <p:nvSpPr>
          <p:cNvPr id="12" name="Rectangle 11">
            <a:extLst>
              <a:ext uri="{FF2B5EF4-FFF2-40B4-BE49-F238E27FC236}">
                <a16:creationId xmlns:a16="http://schemas.microsoft.com/office/drawing/2014/main" id="{EE5028FC-0181-06C4-7B60-0C66915AB154}"/>
              </a:ext>
            </a:extLst>
          </p:cNvPr>
          <p:cNvSpPr/>
          <p:nvPr/>
        </p:nvSpPr>
        <p:spPr>
          <a:xfrm>
            <a:off x="4359965" y="887896"/>
            <a:ext cx="3320332" cy="5579440"/>
          </a:xfrm>
          <a:prstGeom prst="rect">
            <a:avLst/>
          </a:prstGeom>
          <a:solidFill>
            <a:srgbClr val="BE1D1D">
              <a:alpha val="10000"/>
            </a:srgbClr>
          </a:solidFill>
          <a:ln w="12700" cap="flat" cmpd="sng" algn="ctr">
            <a:solidFill>
              <a:srgbClr val="BE1D1D"/>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Are there pure exotic states?</a:t>
            </a:r>
          </a:p>
        </p:txBody>
      </p:sp>
      <p:sp>
        <p:nvSpPr>
          <p:cNvPr id="13" name="Rectangle 12">
            <a:extLst>
              <a:ext uri="{FF2B5EF4-FFF2-40B4-BE49-F238E27FC236}">
                <a16:creationId xmlns:a16="http://schemas.microsoft.com/office/drawing/2014/main" id="{2B56241A-551E-1BFB-F824-44341A59C500}"/>
              </a:ext>
            </a:extLst>
          </p:cNvPr>
          <p:cNvSpPr/>
          <p:nvPr/>
        </p:nvSpPr>
        <p:spPr>
          <a:xfrm>
            <a:off x="355637" y="887896"/>
            <a:ext cx="3711884" cy="5579440"/>
          </a:xfrm>
          <a:prstGeom prst="rect">
            <a:avLst/>
          </a:prstGeom>
          <a:solidFill>
            <a:srgbClr val="BE1D1D">
              <a:alpha val="10000"/>
            </a:srgbClr>
          </a:solidFill>
          <a:ln w="12700" cap="flat" cmpd="sng" algn="ctr">
            <a:solidFill>
              <a:srgbClr val="BE1D1D"/>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How does QCD generate hadrons?</a:t>
            </a:r>
          </a:p>
        </p:txBody>
      </p:sp>
      <p:sp>
        <p:nvSpPr>
          <p:cNvPr id="14" name="Rectangle 13">
            <a:extLst>
              <a:ext uri="{FF2B5EF4-FFF2-40B4-BE49-F238E27FC236}">
                <a16:creationId xmlns:a16="http://schemas.microsoft.com/office/drawing/2014/main" id="{DEAB86AF-33E1-22C8-5500-CBF13C6F06B6}"/>
              </a:ext>
            </a:extLst>
          </p:cNvPr>
          <p:cNvSpPr/>
          <p:nvPr/>
        </p:nvSpPr>
        <p:spPr>
          <a:xfrm>
            <a:off x="7865424" y="887896"/>
            <a:ext cx="4190814" cy="5579440"/>
          </a:xfrm>
          <a:prstGeom prst="rect">
            <a:avLst/>
          </a:prstGeom>
          <a:solidFill>
            <a:srgbClr val="BE1D1D">
              <a:alpha val="10000"/>
            </a:srgbClr>
          </a:solidFill>
          <a:ln w="12700" cap="flat" cmpd="sng" algn="ctr">
            <a:solidFill>
              <a:srgbClr val="BE1D1D"/>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Can we harness threshold charmonium production to probe proton/gluon properties? </a:t>
            </a:r>
          </a:p>
        </p:txBody>
      </p:sp>
      <mc:AlternateContent xmlns:mc="http://schemas.openxmlformats.org/markup-compatibility/2006">
        <mc:Choice xmlns:a14="http://schemas.microsoft.com/office/drawing/2010/main" Requires="a14">
          <p:sp>
            <p:nvSpPr>
              <p:cNvPr id="15" name="Direct probe of the   coupling without rescattering effects provides unique complementary data to constrain interpretation of   data.">
                <a:extLst>
                  <a:ext uri="{FF2B5EF4-FFF2-40B4-BE49-F238E27FC236}">
                    <a16:creationId xmlns:a16="http://schemas.microsoft.com/office/drawing/2014/main" id="{4031AAF0-88BB-19A5-86D1-961A5045393C}"/>
                  </a:ext>
                </a:extLst>
              </p:cNvPr>
              <p:cNvSpPr txBox="1">
                <a:spLocks/>
              </p:cNvSpPr>
              <p:nvPr/>
            </p:nvSpPr>
            <p:spPr>
              <a:xfrm>
                <a:off x="4671866" y="4321875"/>
                <a:ext cx="2848268" cy="153142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vert="horz" wrap="square" lIns="26789" tIns="26789" rIns="26789" bIns="26789"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sz="3300"/>
                </a:pPr>
                <a:r>
                  <a:rPr lang="en-US" sz="1600" kern="0" dirty="0">
                    <a:solidFill>
                      <a:srgbClr val="000000"/>
                    </a:solidFill>
                    <a:latin typeface="Arial" panose="020B0604020202020204" pitchFamily="34" charset="0"/>
                  </a:rPr>
                  <a:t>Direct (photon) probe of the </a:t>
                </a:r>
              </a:p>
              <a:p>
                <a:pPr marL="0" indent="0">
                  <a:lnSpc>
                    <a:spcPct val="100000"/>
                  </a:lnSpc>
                  <a:spcBef>
                    <a:spcPts val="0"/>
                  </a:spcBef>
                  <a:buFont typeface="Arial" panose="020B0604020202020204" pitchFamily="34" charset="0"/>
                  <a:buNone/>
                  <a:defRPr sz="3300"/>
                </a:pPr>
                <a14:m>
                  <m:oMath xmlns:m="http://schemas.openxmlformats.org/officeDocument/2006/math">
                    <m:sSub>
                      <m:sSubPr>
                        <m:ctrlPr>
                          <a:rPr lang="ar-AE" sz="1600" i="1" kern="0">
                            <a:solidFill>
                              <a:srgbClr val="C82505"/>
                            </a:solidFill>
                            <a:latin typeface="Cambria Math" panose="02040503050406030204" pitchFamily="18" charset="0"/>
                            <a:cs typeface="+mn-cs"/>
                          </a:rPr>
                        </m:ctrlPr>
                      </m:sSubPr>
                      <m:e>
                        <m:r>
                          <a:rPr lang="ar-AE" sz="1600" i="1" kern="0" smtClean="0">
                            <a:solidFill>
                              <a:srgbClr val="C82505"/>
                            </a:solidFill>
                            <a:latin typeface="Cambria Math" panose="02040503050406030204" pitchFamily="18" charset="0"/>
                            <a:cs typeface="+mn-cs"/>
                          </a:rPr>
                          <m:t>𝑍</m:t>
                        </m:r>
                      </m:e>
                      <m:sub>
                        <m:r>
                          <a:rPr lang="ar-AE" sz="1600" i="1" kern="0" smtClean="0">
                            <a:solidFill>
                              <a:srgbClr val="C82505"/>
                            </a:solidFill>
                            <a:latin typeface="Cambria Math" panose="02040503050406030204" pitchFamily="18" charset="0"/>
                            <a:cs typeface="+mn-cs"/>
                          </a:rPr>
                          <m:t>𝑐</m:t>
                        </m:r>
                      </m:sub>
                    </m:sSub>
                    <m:r>
                      <a:rPr lang="ar-AE" sz="1600" i="1" kern="0" smtClean="0">
                        <a:solidFill>
                          <a:srgbClr val="C82505"/>
                        </a:solidFill>
                        <a:latin typeface="Cambria Math" panose="02040503050406030204" pitchFamily="18" charset="0"/>
                        <a:cs typeface="+mn-cs"/>
                      </a:rPr>
                      <m:t>→</m:t>
                    </m:r>
                    <m:r>
                      <a:rPr lang="ar-AE" sz="1600" i="1" kern="0" smtClean="0">
                        <a:solidFill>
                          <a:srgbClr val="C82505"/>
                        </a:solidFill>
                        <a:latin typeface="Cambria Math" panose="02040503050406030204" pitchFamily="18" charset="0"/>
                        <a:cs typeface="+mn-cs"/>
                      </a:rPr>
                      <m:t>𝐽</m:t>
                    </m:r>
                    <m:r>
                      <a:rPr lang="ar-AE" sz="1600" i="1" kern="0" smtClean="0">
                        <a:solidFill>
                          <a:srgbClr val="C82505"/>
                        </a:solidFill>
                        <a:latin typeface="Cambria Math" panose="02040503050406030204" pitchFamily="18" charset="0"/>
                        <a:cs typeface="+mn-cs"/>
                      </a:rPr>
                      <m:t>/</m:t>
                    </m:r>
                    <m:r>
                      <a:rPr lang="ar-AE" sz="1600" i="1" kern="0" smtClean="0">
                        <a:solidFill>
                          <a:srgbClr val="C82505"/>
                        </a:solidFill>
                        <a:latin typeface="Cambria Math" panose="02040503050406030204" pitchFamily="18" charset="0"/>
                        <a:cs typeface="+mn-cs"/>
                      </a:rPr>
                      <m:t>𝜓𝜋</m:t>
                    </m:r>
                  </m:oMath>
                </a14:m>
                <a:r>
                  <a:rPr lang="ar-AE" sz="1600" kern="0" dirty="0">
                    <a:solidFill>
                      <a:srgbClr val="929292"/>
                    </a:solidFill>
                    <a:latin typeface="Arial" panose="020B0604020202020204" pitchFamily="34" charset="0"/>
                  </a:rPr>
                  <a:t> </a:t>
                </a:r>
                <a:r>
                  <a:rPr lang="en-US" sz="1600" kern="0" dirty="0">
                    <a:solidFill>
                      <a:srgbClr val="000000"/>
                    </a:solidFill>
                    <a:latin typeface="Arial" panose="020B0604020202020204" pitchFamily="34" charset="0"/>
                  </a:rPr>
                  <a:t>coupling without </a:t>
                </a:r>
                <a:r>
                  <a:rPr lang="en-US" sz="1600" kern="0" dirty="0" err="1">
                    <a:solidFill>
                      <a:srgbClr val="000000"/>
                    </a:solidFill>
                    <a:latin typeface="Arial" panose="020B0604020202020204" pitchFamily="34" charset="0"/>
                  </a:rPr>
                  <a:t>rescattering</a:t>
                </a:r>
                <a:r>
                  <a:rPr lang="en-US" sz="1600" kern="0" dirty="0">
                    <a:solidFill>
                      <a:srgbClr val="000000"/>
                    </a:solidFill>
                    <a:latin typeface="Arial" panose="020B0604020202020204" pitchFamily="34" charset="0"/>
                  </a:rPr>
                  <a:t> effects provides </a:t>
                </a:r>
                <a:r>
                  <a:rPr lang="en-US" sz="1600" u="sng" kern="0" dirty="0">
                    <a:solidFill>
                      <a:srgbClr val="000000"/>
                    </a:solidFill>
                    <a:latin typeface="Arial" panose="020B0604020202020204" pitchFamily="34" charset="0"/>
                  </a:rPr>
                  <a:t>unique complementary data </a:t>
                </a:r>
                <a:r>
                  <a:rPr lang="en-US" sz="1600" kern="0" dirty="0">
                    <a:solidFill>
                      <a:srgbClr val="000000"/>
                    </a:solidFill>
                    <a:latin typeface="Arial" panose="020B0604020202020204" pitchFamily="34" charset="0"/>
                  </a:rPr>
                  <a:t>to constrain interpretation of </a:t>
                </a:r>
                <a14:m>
                  <m:oMath xmlns:m="http://schemas.openxmlformats.org/officeDocument/2006/math">
                    <m:sSup>
                      <m:sSupPr>
                        <m:ctrlPr>
                          <a:rPr lang="ar-AE" sz="1600" i="1" kern="0">
                            <a:solidFill>
                              <a:srgbClr val="000000"/>
                            </a:solidFill>
                            <a:latin typeface="Cambria Math" panose="02040503050406030204" pitchFamily="18" charset="0"/>
                            <a:cs typeface="+mn-cs"/>
                          </a:rPr>
                        </m:ctrlPr>
                      </m:sSupPr>
                      <m:e>
                        <m:r>
                          <a:rPr lang="ar-AE" sz="1600" i="1" kern="0" smtClean="0">
                            <a:solidFill>
                              <a:srgbClr val="000000"/>
                            </a:solidFill>
                            <a:latin typeface="Cambria Math" panose="02040503050406030204" pitchFamily="18" charset="0"/>
                            <a:cs typeface="+mn-cs"/>
                          </a:rPr>
                          <m:t>𝑒</m:t>
                        </m:r>
                      </m:e>
                      <m:sup>
                        <m:r>
                          <a:rPr lang="ar-AE" sz="1600" i="1" kern="0" smtClean="0">
                            <a:solidFill>
                              <a:srgbClr val="000000"/>
                            </a:solidFill>
                            <a:latin typeface="Cambria Math" panose="02040503050406030204" pitchFamily="18" charset="0"/>
                            <a:cs typeface="+mn-cs"/>
                          </a:rPr>
                          <m:t>+</m:t>
                        </m:r>
                      </m:sup>
                    </m:sSup>
                    <m:sSup>
                      <m:sSupPr>
                        <m:ctrlPr>
                          <a:rPr lang="ar-AE" sz="1600" i="1" kern="0">
                            <a:solidFill>
                              <a:srgbClr val="000000"/>
                            </a:solidFill>
                            <a:latin typeface="Cambria Math" panose="02040503050406030204" pitchFamily="18" charset="0"/>
                            <a:cs typeface="+mn-cs"/>
                          </a:rPr>
                        </m:ctrlPr>
                      </m:sSupPr>
                      <m:e>
                        <m:r>
                          <a:rPr lang="ar-AE" sz="1600" i="1" kern="0" smtClean="0">
                            <a:solidFill>
                              <a:srgbClr val="000000"/>
                            </a:solidFill>
                            <a:latin typeface="Cambria Math" panose="02040503050406030204" pitchFamily="18" charset="0"/>
                            <a:cs typeface="+mn-cs"/>
                          </a:rPr>
                          <m:t>𝑒</m:t>
                        </m:r>
                      </m:e>
                      <m:sup>
                        <m:r>
                          <a:rPr lang="ar-AE" sz="1600" i="1" kern="0" smtClean="0">
                            <a:solidFill>
                              <a:srgbClr val="000000"/>
                            </a:solidFill>
                            <a:latin typeface="Cambria Math" panose="02040503050406030204" pitchFamily="18" charset="0"/>
                            <a:cs typeface="+mn-cs"/>
                          </a:rPr>
                          <m:t>−</m:t>
                        </m:r>
                      </m:sup>
                    </m:sSup>
                  </m:oMath>
                </a14:m>
                <a:r>
                  <a:rPr lang="ar-AE" sz="1600" kern="0" dirty="0">
                    <a:solidFill>
                      <a:srgbClr val="000000"/>
                    </a:solidFill>
                    <a:latin typeface="Arial" panose="020B0604020202020204" pitchFamily="34" charset="0"/>
                  </a:rPr>
                  <a:t> </a:t>
                </a:r>
                <a:r>
                  <a:rPr lang="en-US" sz="1600" kern="0" dirty="0">
                    <a:latin typeface="Arial" panose="020B0604020202020204" pitchFamily="34" charset="0"/>
                  </a:rPr>
                  <a:t>and B decays data</a:t>
                </a:r>
                <a:r>
                  <a:rPr lang="en-US" sz="1600" kern="0" dirty="0">
                    <a:solidFill>
                      <a:srgbClr val="000000"/>
                    </a:solidFill>
                    <a:latin typeface="Arial" panose="020B0604020202020204" pitchFamily="34" charset="0"/>
                  </a:rPr>
                  <a:t>.</a:t>
                </a:r>
              </a:p>
            </p:txBody>
          </p:sp>
        </mc:Choice>
        <mc:Fallback>
          <p:sp>
            <p:nvSpPr>
              <p:cNvPr id="15" name="Direct probe of the   coupling without rescattering effects provides unique complementary data to constrain interpretation of   data.">
                <a:extLst>
                  <a:ext uri="{FF2B5EF4-FFF2-40B4-BE49-F238E27FC236}">
                    <a16:creationId xmlns:a16="http://schemas.microsoft.com/office/drawing/2014/main" id="{4031AAF0-88BB-19A5-86D1-961A5045393C}"/>
                  </a:ext>
                </a:extLst>
              </p:cNvPr>
              <p:cNvSpPr txBox="1">
                <a:spLocks noRot="1" noChangeAspect="1" noMove="1" noResize="1" noEditPoints="1" noAdjustHandles="1" noChangeArrowheads="1" noChangeShapeType="1" noTextEdit="1"/>
              </p:cNvSpPr>
              <p:nvPr/>
            </p:nvSpPr>
            <p:spPr>
              <a:xfrm>
                <a:off x="4671866" y="4321875"/>
                <a:ext cx="2848268" cy="1531429"/>
              </a:xfrm>
              <a:prstGeom prst="rect">
                <a:avLst/>
              </a:prstGeom>
              <a:blipFill>
                <a:blip r:embed="rId2"/>
                <a:stretch>
                  <a:fillRect l="-3097" t="-2479" r="-3097" b="-6612"/>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sp>
        <p:nvSpPr>
          <p:cNvPr id="16" name="Content Placeholder 9">
            <a:extLst>
              <a:ext uri="{FF2B5EF4-FFF2-40B4-BE49-F238E27FC236}">
                <a16:creationId xmlns:a16="http://schemas.microsoft.com/office/drawing/2014/main" id="{D82B3407-2A46-7D21-CC88-9879516DF6CD}"/>
              </a:ext>
            </a:extLst>
          </p:cNvPr>
          <p:cNvSpPr txBox="1">
            <a:spLocks/>
          </p:cNvSpPr>
          <p:nvPr/>
        </p:nvSpPr>
        <p:spPr>
          <a:xfrm>
            <a:off x="355637" y="4233865"/>
            <a:ext cx="3695378" cy="21378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200">
                <a:latin typeface="Arial" panose="020B0604020202020204" pitchFamily="34" charset="0"/>
              </a:rPr>
              <a:t>In the context of the </a:t>
            </a:r>
            <a:r>
              <a:rPr lang="en-US" sz="1200">
                <a:latin typeface="Helvetica" pitchFamily="2" charset="0"/>
              </a:rPr>
              <a:t>CSM approach, </a:t>
            </a:r>
            <a:r>
              <a:rPr lang="en-US" sz="1200">
                <a:solidFill>
                  <a:prstClr val="black"/>
                </a:solidFill>
                <a:latin typeface="Arial" panose="020B0604020202020204" pitchFamily="34" charset="0"/>
              </a:rPr>
              <a:t>Q</a:t>
            </a:r>
            <a:r>
              <a:rPr lang="en-US" sz="1200" baseline="30000">
                <a:solidFill>
                  <a:prstClr val="black"/>
                </a:solidFill>
                <a:latin typeface="Arial" panose="020B0604020202020204" pitchFamily="34" charset="0"/>
              </a:rPr>
              <a:t>2</a:t>
            </a:r>
            <a:r>
              <a:rPr lang="en-US" sz="1200">
                <a:solidFill>
                  <a:prstClr val="black"/>
                </a:solidFill>
                <a:latin typeface="Arial" panose="020B0604020202020204" pitchFamily="34" charset="0"/>
              </a:rPr>
              <a:t> evolution of the </a:t>
            </a:r>
            <a:r>
              <a:rPr lang="en-US" sz="1200">
                <a:solidFill>
                  <a:prstClr val="black"/>
                </a:solidFill>
                <a:latin typeface="Symbol" pitchFamily="2" charset="2"/>
              </a:rPr>
              <a:t>g</a:t>
            </a:r>
            <a:r>
              <a:rPr lang="en-US" sz="1200" baseline="-25000">
                <a:solidFill>
                  <a:prstClr val="black"/>
                </a:solidFill>
                <a:latin typeface="Arial" panose="020B0604020202020204" pitchFamily="34" charset="0"/>
              </a:rPr>
              <a:t>v</a:t>
            </a:r>
            <a:r>
              <a:rPr lang="en-US" sz="1200">
                <a:solidFill>
                  <a:prstClr val="black"/>
                </a:solidFill>
                <a:latin typeface="Arial" panose="020B0604020202020204" pitchFamily="34" charset="0"/>
              </a:rPr>
              <a:t>pN* electrocouplings could offer an insight into hadron mass generation and the emergence of the N* structure from QCD </a:t>
            </a:r>
          </a:p>
          <a:p>
            <a:pPr>
              <a:lnSpc>
                <a:spcPct val="120000"/>
              </a:lnSpc>
            </a:pPr>
            <a:r>
              <a:rPr lang="en-US" sz="1200">
                <a:solidFill>
                  <a:prstClr val="black"/>
                </a:solidFill>
                <a:latin typeface="Arial" panose="020B0604020202020204" pitchFamily="34" charset="0"/>
              </a:rPr>
              <a:t>Simulations indicate JLab22 is the only foreseeable facility to extend these measurements up to 30 GeV</a:t>
            </a:r>
            <a:r>
              <a:rPr lang="en-US" sz="1200" baseline="30000">
                <a:solidFill>
                  <a:prstClr val="black"/>
                </a:solidFill>
                <a:latin typeface="Arial" panose="020B0604020202020204" pitchFamily="34" charset="0"/>
              </a:rPr>
              <a:t>2</a:t>
            </a:r>
            <a:r>
              <a:rPr lang="en-US" sz="1200">
                <a:solidFill>
                  <a:prstClr val="black"/>
                </a:solidFill>
                <a:latin typeface="Arial" panose="020B0604020202020204" pitchFamily="34" charset="0"/>
              </a:rPr>
              <a:t> and down to </a:t>
            </a:r>
            <a:r>
              <a:rPr lang="en-US" sz="1200">
                <a:solidFill>
                  <a:prstClr val="black"/>
                </a:solidFill>
                <a:latin typeface="Symbol" pitchFamily="2" charset="2"/>
              </a:rPr>
              <a:t>a</a:t>
            </a:r>
            <a:r>
              <a:rPr lang="en-US" sz="1200" baseline="-25000">
                <a:solidFill>
                  <a:prstClr val="black"/>
                </a:solidFill>
                <a:latin typeface="Arial" panose="020B0604020202020204" pitchFamily="34" charset="0"/>
              </a:rPr>
              <a:t>s</a:t>
            </a:r>
            <a:r>
              <a:rPr lang="en-US" sz="1200">
                <a:solidFill>
                  <a:prstClr val="black"/>
                </a:solidFill>
                <a:latin typeface="Arial" panose="020B0604020202020204" pitchFamily="34" charset="0"/>
              </a:rPr>
              <a:t>/</a:t>
            </a:r>
            <a:r>
              <a:rPr lang="en-US" sz="1200">
                <a:solidFill>
                  <a:prstClr val="black"/>
                </a:solidFill>
                <a:latin typeface="Symbol" pitchFamily="2" charset="2"/>
              </a:rPr>
              <a:t>p</a:t>
            </a:r>
            <a:r>
              <a:rPr lang="en-US" sz="1200">
                <a:solidFill>
                  <a:prstClr val="black"/>
                </a:solidFill>
                <a:latin typeface="Arial" panose="020B0604020202020204" pitchFamily="34" charset="0"/>
              </a:rPr>
              <a:t>=0.15 where non-and perturbative QCD coexist.</a:t>
            </a:r>
            <a:endParaRPr lang="en-US" sz="1200" b="1" dirty="0">
              <a:solidFill>
                <a:prstClr val="black"/>
              </a:solidFill>
              <a:latin typeface="Arial" panose="020B0604020202020204" pitchFamily="34" charset="0"/>
            </a:endParaRPr>
          </a:p>
        </p:txBody>
      </p:sp>
      <p:sp>
        <p:nvSpPr>
          <p:cNvPr id="17" name="Content Placeholder 6">
            <a:extLst>
              <a:ext uri="{FF2B5EF4-FFF2-40B4-BE49-F238E27FC236}">
                <a16:creationId xmlns:a16="http://schemas.microsoft.com/office/drawing/2014/main" id="{4D2C90FA-97AB-F9ED-AE05-871AF8C75E0A}"/>
              </a:ext>
            </a:extLst>
          </p:cNvPr>
          <p:cNvSpPr txBox="1">
            <a:spLocks/>
          </p:cNvSpPr>
          <p:nvPr/>
        </p:nvSpPr>
        <p:spPr>
          <a:xfrm>
            <a:off x="8120467" y="4552330"/>
            <a:ext cx="3832994" cy="1938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defRPr/>
            </a:pPr>
            <a:r>
              <a:rPr lang="en-US" sz="1400" dirty="0">
                <a:solidFill>
                  <a:srgbClr val="000000"/>
                </a:solidFill>
                <a:latin typeface="Arial" panose="020B0604020202020204" pitchFamily="34" charset="0"/>
              </a:rPr>
              <a:t>Exclusive charmonium production near threshold probes gluon/mass properties of proton (mass radius, gravitational form factors, D-term, anomalous contribution to proton mass), however </a:t>
            </a:r>
          </a:p>
          <a:p>
            <a:pPr marL="742950" lvl="1" indent="-285750">
              <a:lnSpc>
                <a:spcPct val="120000"/>
              </a:lnSpc>
              <a:spcBef>
                <a:spcPts val="0"/>
              </a:spcBef>
              <a:buFont typeface="Wingdings" pitchFamily="2" charset="2"/>
              <a:buChar char="§"/>
              <a:defRPr/>
            </a:pPr>
            <a:r>
              <a:rPr lang="en-US" sz="1400" dirty="0">
                <a:solidFill>
                  <a:srgbClr val="000000"/>
                </a:solidFill>
                <a:latin typeface="Arial" panose="020B0604020202020204" pitchFamily="34" charset="0"/>
              </a:rPr>
              <a:t>assuming factorization</a:t>
            </a:r>
          </a:p>
          <a:p>
            <a:pPr marL="742950" lvl="1" indent="-285750">
              <a:lnSpc>
                <a:spcPct val="120000"/>
              </a:lnSpc>
              <a:spcBef>
                <a:spcPts val="0"/>
              </a:spcBef>
              <a:buFont typeface="Wingdings" pitchFamily="2" charset="2"/>
              <a:buChar char="§"/>
              <a:defRPr/>
            </a:pPr>
            <a:r>
              <a:rPr lang="en-US" sz="1400" dirty="0">
                <a:solidFill>
                  <a:srgbClr val="000000"/>
                </a:solidFill>
                <a:latin typeface="Arial" panose="020B0604020202020204" pitchFamily="34" charset="0"/>
              </a:rPr>
              <a:t>assuming two-gluon exchange </a:t>
            </a:r>
          </a:p>
        </p:txBody>
      </p:sp>
      <p:pic>
        <p:nvPicPr>
          <p:cNvPr id="18" name="Picture 17">
            <a:extLst>
              <a:ext uri="{FF2B5EF4-FFF2-40B4-BE49-F238E27FC236}">
                <a16:creationId xmlns:a16="http://schemas.microsoft.com/office/drawing/2014/main" id="{52D8E5C6-66F2-89F6-F667-F3547BAD3E09}"/>
              </a:ext>
            </a:extLst>
          </p:cNvPr>
          <p:cNvPicPr>
            <a:picLocks noChangeAspect="1"/>
          </p:cNvPicPr>
          <p:nvPr/>
        </p:nvPicPr>
        <p:blipFill>
          <a:blip r:embed="rId3"/>
          <a:stretch>
            <a:fillRect/>
          </a:stretch>
        </p:blipFill>
        <p:spPr>
          <a:xfrm>
            <a:off x="510780" y="1182873"/>
            <a:ext cx="3556741" cy="2984192"/>
          </a:xfrm>
          <a:prstGeom prst="rect">
            <a:avLst/>
          </a:prstGeom>
        </p:spPr>
      </p:pic>
      <p:pic>
        <p:nvPicPr>
          <p:cNvPr id="19" name="Picture 18">
            <a:extLst>
              <a:ext uri="{FF2B5EF4-FFF2-40B4-BE49-F238E27FC236}">
                <a16:creationId xmlns:a16="http://schemas.microsoft.com/office/drawing/2014/main" id="{C70BD43B-FF7D-390A-63BF-B3A286AE1B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59068" y="1550227"/>
            <a:ext cx="3191483" cy="2611781"/>
          </a:xfrm>
          <a:prstGeom prst="rect">
            <a:avLst/>
          </a:prstGeom>
        </p:spPr>
      </p:pic>
      <p:pic>
        <p:nvPicPr>
          <p:cNvPr id="20" name="AN17_xsec_jpsi_chic_psip_comp_8_17range.pdf" descr="AN17_xsec_jpsi_chic_psip_comp_8_17range.pdf">
            <a:extLst>
              <a:ext uri="{FF2B5EF4-FFF2-40B4-BE49-F238E27FC236}">
                <a16:creationId xmlns:a16="http://schemas.microsoft.com/office/drawing/2014/main" id="{8BB53ECD-D2E7-BABC-0758-34536923937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31685" y="1765576"/>
            <a:ext cx="4058292" cy="2762874"/>
          </a:xfrm>
          <a:prstGeom prst="rect">
            <a:avLst/>
          </a:prstGeom>
          <a:ln w="12700">
            <a:miter lim="400000"/>
          </a:ln>
        </p:spPr>
      </p:pic>
    </p:spTree>
    <p:extLst>
      <p:ext uri="{BB962C8B-B14F-4D97-AF65-F5344CB8AC3E}">
        <p14:creationId xmlns:p14="http://schemas.microsoft.com/office/powerpoint/2010/main" val="415960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E33D-EC8F-D13D-AF8F-6D763C005767}"/>
              </a:ext>
            </a:extLst>
          </p:cNvPr>
          <p:cNvSpPr>
            <a:spLocks noGrp="1"/>
          </p:cNvSpPr>
          <p:nvPr>
            <p:ph type="title"/>
          </p:nvPr>
        </p:nvSpPr>
        <p:spPr>
          <a:xfrm>
            <a:off x="0" y="251239"/>
            <a:ext cx="12192000" cy="458587"/>
          </a:xfrm>
        </p:spPr>
        <p:txBody>
          <a:bodyPr/>
          <a:lstStyle/>
          <a:p>
            <a:r>
              <a:rPr lang="en-US" sz="2800" dirty="0"/>
              <a:t>Technically Feasible, Cost Effective, and Innovative Path to 22 GeV</a:t>
            </a:r>
          </a:p>
        </p:txBody>
      </p:sp>
      <p:sp>
        <p:nvSpPr>
          <p:cNvPr id="3" name="Subtitle 2">
            <a:extLst>
              <a:ext uri="{FF2B5EF4-FFF2-40B4-BE49-F238E27FC236}">
                <a16:creationId xmlns:a16="http://schemas.microsoft.com/office/drawing/2014/main" id="{11959804-58F0-3BE2-5016-0C2369A8D535}"/>
              </a:ext>
            </a:extLst>
          </p:cNvPr>
          <p:cNvSpPr txBox="1">
            <a:spLocks/>
          </p:cNvSpPr>
          <p:nvPr/>
        </p:nvSpPr>
        <p:spPr bwMode="auto">
          <a:xfrm>
            <a:off x="410604" y="966789"/>
            <a:ext cx="11287125" cy="19857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t>Capitalizing on recent science insights and US-led accelerator science and technology innovations, develop a staged program at the luminosity frontier </a:t>
            </a:r>
          </a:p>
          <a:p>
            <a:pPr marL="285750" indent="-285750">
              <a:buFont typeface="Arial" panose="020B0604020202020204" pitchFamily="34" charset="0"/>
              <a:buChar char="•"/>
            </a:pPr>
            <a:r>
              <a:rPr lang="en-US" sz="1600"/>
              <a:t>Positrons (e+) in the LERF (former FEL) with transport to CEBAF (validation of the scattering formalism)</a:t>
            </a:r>
          </a:p>
          <a:p>
            <a:pPr marL="285750" indent="-285750">
              <a:buFont typeface="Arial" panose="020B0604020202020204" pitchFamily="34" charset="0"/>
              <a:buChar char="•"/>
            </a:pPr>
            <a:r>
              <a:rPr lang="en-US" sz="1600"/>
              <a:t>Injection energy Upgrade for </a:t>
            </a:r>
            <a:r>
              <a:rPr lang="en-US" sz="1600">
                <a:solidFill>
                  <a:srgbClr val="0070C0"/>
                </a:solidFill>
              </a:rPr>
              <a:t>650 MeV Electron (e-) in LERF [see Afanasev et al., EPJ A 57, 188 (2021)]</a:t>
            </a:r>
          </a:p>
          <a:p>
            <a:pPr marL="285750" indent="-285750">
              <a:buFont typeface="Arial" panose="020B0604020202020204" pitchFamily="34" charset="0"/>
              <a:buChar char="•"/>
            </a:pPr>
            <a:r>
              <a:rPr lang="en-US" sz="1600">
                <a:solidFill>
                  <a:srgbClr val="0070C0"/>
                </a:solidFill>
              </a:rPr>
              <a:t>Replace arcs on each side with new FFA permanent magnet arcs to upgrade to 22 GeV</a:t>
            </a:r>
          </a:p>
          <a:p>
            <a:pPr marL="285750" indent="-285750">
              <a:buFont typeface="Arial" panose="020B0604020202020204" pitchFamily="34" charset="0"/>
              <a:buChar char="•"/>
            </a:pPr>
            <a:r>
              <a:rPr lang="en-US" sz="1600"/>
              <a:t>The science and technology of the e+ and energy upgrade are discussed in the 2023 Long Range Plan</a:t>
            </a:r>
          </a:p>
          <a:p>
            <a:endParaRPr lang="en-US" dirty="0"/>
          </a:p>
        </p:txBody>
      </p:sp>
      <p:pic>
        <p:nvPicPr>
          <p:cNvPr id="4" name="Picture 3">
            <a:extLst>
              <a:ext uri="{FF2B5EF4-FFF2-40B4-BE49-F238E27FC236}">
                <a16:creationId xmlns:a16="http://schemas.microsoft.com/office/drawing/2014/main" id="{11D4EBD2-6C04-C8DB-EDD7-713E87D11E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7036" y="3191281"/>
            <a:ext cx="7977927" cy="3246670"/>
          </a:xfrm>
          <a:prstGeom prst="rect">
            <a:avLst/>
          </a:prstGeom>
        </p:spPr>
      </p:pic>
    </p:spTree>
    <p:extLst>
      <p:ext uri="{BB962C8B-B14F-4D97-AF65-F5344CB8AC3E}">
        <p14:creationId xmlns:p14="http://schemas.microsoft.com/office/powerpoint/2010/main" val="3817006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F110-5CB8-61EF-723E-13095263C7DA}"/>
              </a:ext>
            </a:extLst>
          </p:cNvPr>
          <p:cNvSpPr>
            <a:spLocks noGrp="1"/>
          </p:cNvSpPr>
          <p:nvPr>
            <p:ph type="title"/>
          </p:nvPr>
        </p:nvSpPr>
        <p:spPr/>
        <p:txBody>
          <a:bodyPr/>
          <a:lstStyle/>
          <a:p>
            <a:r>
              <a:rPr lang="en-US" dirty="0"/>
              <a:t>High Level CEBAF Schedule (FY24 – FY42)</a:t>
            </a:r>
          </a:p>
        </p:txBody>
      </p:sp>
      <p:sp>
        <p:nvSpPr>
          <p:cNvPr id="3" name="Content Placeholder 2">
            <a:extLst>
              <a:ext uri="{FF2B5EF4-FFF2-40B4-BE49-F238E27FC236}">
                <a16:creationId xmlns:a16="http://schemas.microsoft.com/office/drawing/2014/main" id="{B52D46DA-7F31-96E1-F72B-3C1E7473BEAB}"/>
              </a:ext>
            </a:extLst>
          </p:cNvPr>
          <p:cNvSpPr txBox="1">
            <a:spLocks/>
          </p:cNvSpPr>
          <p:nvPr/>
        </p:nvSpPr>
        <p:spPr>
          <a:xfrm>
            <a:off x="132081" y="838200"/>
            <a:ext cx="11988800" cy="1183640"/>
          </a:xfrm>
          <a:prstGeom prst="rect">
            <a:avLst/>
          </a:prstGeom>
        </p:spPr>
        <p:txBody>
          <a:bodyPr>
            <a:normAutofit fontScale="62500" lnSpcReduction="20000"/>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a:t>Accelerator team </a:t>
            </a:r>
            <a:r>
              <a:rPr lang="en-US" sz="2400"/>
              <a:t>has</a:t>
            </a:r>
            <a:r>
              <a:rPr lang="en-US"/>
              <a:t> worked up an early schedule and cost estimate</a:t>
            </a:r>
          </a:p>
          <a:p>
            <a:pPr lvl="1">
              <a:lnSpc>
                <a:spcPct val="120000"/>
              </a:lnSpc>
            </a:pPr>
            <a:r>
              <a:rPr lang="en-US"/>
              <a:t>Schedule assumptions based on a notional timing of when funds might be available (near EIC ramp down based on EIC V3 profile)</a:t>
            </a:r>
          </a:p>
          <a:p>
            <a:pPr lvl="1">
              <a:lnSpc>
                <a:spcPct val="120000"/>
              </a:lnSpc>
            </a:pPr>
            <a:r>
              <a:rPr lang="en-US"/>
              <a:t>For completeness, Moller and SoLID (part of 12 GeV program) are shown; positron source dev shown</a:t>
            </a:r>
            <a:endParaRPr lang="en-US" dirty="0"/>
          </a:p>
        </p:txBody>
      </p:sp>
      <p:sp>
        <p:nvSpPr>
          <p:cNvPr id="4" name="TextBox 3">
            <a:extLst>
              <a:ext uri="{FF2B5EF4-FFF2-40B4-BE49-F238E27FC236}">
                <a16:creationId xmlns:a16="http://schemas.microsoft.com/office/drawing/2014/main" id="{FB409E32-2CB5-BB62-08B8-AB310C88F79D}"/>
              </a:ext>
            </a:extLst>
          </p:cNvPr>
          <p:cNvSpPr txBox="1"/>
          <p:nvPr/>
        </p:nvSpPr>
        <p:spPr>
          <a:xfrm>
            <a:off x="1848683" y="5371377"/>
            <a:ext cx="8925841" cy="1200329"/>
          </a:xfrm>
          <a:prstGeom prst="rect">
            <a:avLst/>
          </a:prstGeom>
          <a:noFill/>
        </p:spPr>
        <p:txBody>
          <a:bodyPr wrap="none" rtlCol="0">
            <a:spAutoFit/>
          </a:body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FY24 $$</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Phase 1: tie LERF to CEBAF &amp; injector for e+		$104M ($80M – $157M)	</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Phase 2: High Energy Upgrade (includes FFAs)		$251M ($194M – $377M)</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Total cost (Class 4 estimate)			$355M ($273M – $532M)</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Pre-R&amp;D (FY26 – FY28)				$3.0M/year (+$0.5M/year in LDRD)</a:t>
            </a:r>
          </a:p>
        </p:txBody>
      </p:sp>
      <p:graphicFrame>
        <p:nvGraphicFramePr>
          <p:cNvPr id="5" name="Table 4">
            <a:extLst>
              <a:ext uri="{FF2B5EF4-FFF2-40B4-BE49-F238E27FC236}">
                <a16:creationId xmlns:a16="http://schemas.microsoft.com/office/drawing/2014/main" id="{8B445542-91CA-ACC3-0F5A-D178FC58C4C0}"/>
              </a:ext>
            </a:extLst>
          </p:cNvPr>
          <p:cNvGraphicFramePr>
            <a:graphicFrameLocks noGrp="1"/>
          </p:cNvGraphicFramePr>
          <p:nvPr/>
        </p:nvGraphicFramePr>
        <p:xfrm>
          <a:off x="726180" y="1945966"/>
          <a:ext cx="10668002" cy="3425411"/>
        </p:xfrm>
        <a:graphic>
          <a:graphicData uri="http://schemas.openxmlformats.org/drawingml/2006/table">
            <a:tbl>
              <a:tblPr firstRow="1" bandRow="1">
                <a:tableStyleId>{5C22544A-7EE6-4342-B048-85BDC9FD1C3A}</a:tableStyleId>
              </a:tblPr>
              <a:tblGrid>
                <a:gridCol w="1909800">
                  <a:extLst>
                    <a:ext uri="{9D8B030D-6E8A-4147-A177-3AD203B41FA5}">
                      <a16:colId xmlns:a16="http://schemas.microsoft.com/office/drawing/2014/main" val="3245820759"/>
                    </a:ext>
                  </a:extLst>
                </a:gridCol>
                <a:gridCol w="460958">
                  <a:extLst>
                    <a:ext uri="{9D8B030D-6E8A-4147-A177-3AD203B41FA5}">
                      <a16:colId xmlns:a16="http://schemas.microsoft.com/office/drawing/2014/main" val="958829321"/>
                    </a:ext>
                  </a:extLst>
                </a:gridCol>
                <a:gridCol w="460958">
                  <a:extLst>
                    <a:ext uri="{9D8B030D-6E8A-4147-A177-3AD203B41FA5}">
                      <a16:colId xmlns:a16="http://schemas.microsoft.com/office/drawing/2014/main" val="3525850933"/>
                    </a:ext>
                  </a:extLst>
                </a:gridCol>
                <a:gridCol w="460958">
                  <a:extLst>
                    <a:ext uri="{9D8B030D-6E8A-4147-A177-3AD203B41FA5}">
                      <a16:colId xmlns:a16="http://schemas.microsoft.com/office/drawing/2014/main" val="3051416307"/>
                    </a:ext>
                  </a:extLst>
                </a:gridCol>
                <a:gridCol w="460958">
                  <a:extLst>
                    <a:ext uri="{9D8B030D-6E8A-4147-A177-3AD203B41FA5}">
                      <a16:colId xmlns:a16="http://schemas.microsoft.com/office/drawing/2014/main" val="3572723755"/>
                    </a:ext>
                  </a:extLst>
                </a:gridCol>
                <a:gridCol w="460958">
                  <a:extLst>
                    <a:ext uri="{9D8B030D-6E8A-4147-A177-3AD203B41FA5}">
                      <a16:colId xmlns:a16="http://schemas.microsoft.com/office/drawing/2014/main" val="3598400961"/>
                    </a:ext>
                  </a:extLst>
                </a:gridCol>
                <a:gridCol w="460958">
                  <a:extLst>
                    <a:ext uri="{9D8B030D-6E8A-4147-A177-3AD203B41FA5}">
                      <a16:colId xmlns:a16="http://schemas.microsoft.com/office/drawing/2014/main" val="2832109047"/>
                    </a:ext>
                  </a:extLst>
                </a:gridCol>
                <a:gridCol w="460958">
                  <a:extLst>
                    <a:ext uri="{9D8B030D-6E8A-4147-A177-3AD203B41FA5}">
                      <a16:colId xmlns:a16="http://schemas.microsoft.com/office/drawing/2014/main" val="2319201064"/>
                    </a:ext>
                  </a:extLst>
                </a:gridCol>
                <a:gridCol w="460958">
                  <a:extLst>
                    <a:ext uri="{9D8B030D-6E8A-4147-A177-3AD203B41FA5}">
                      <a16:colId xmlns:a16="http://schemas.microsoft.com/office/drawing/2014/main" val="2483012914"/>
                    </a:ext>
                  </a:extLst>
                </a:gridCol>
                <a:gridCol w="460958">
                  <a:extLst>
                    <a:ext uri="{9D8B030D-6E8A-4147-A177-3AD203B41FA5}">
                      <a16:colId xmlns:a16="http://schemas.microsoft.com/office/drawing/2014/main" val="1501210289"/>
                    </a:ext>
                  </a:extLst>
                </a:gridCol>
                <a:gridCol w="460958">
                  <a:extLst>
                    <a:ext uri="{9D8B030D-6E8A-4147-A177-3AD203B41FA5}">
                      <a16:colId xmlns:a16="http://schemas.microsoft.com/office/drawing/2014/main" val="534719806"/>
                    </a:ext>
                  </a:extLst>
                </a:gridCol>
                <a:gridCol w="460958">
                  <a:extLst>
                    <a:ext uri="{9D8B030D-6E8A-4147-A177-3AD203B41FA5}">
                      <a16:colId xmlns:a16="http://schemas.microsoft.com/office/drawing/2014/main" val="4146864008"/>
                    </a:ext>
                  </a:extLst>
                </a:gridCol>
                <a:gridCol w="460958">
                  <a:extLst>
                    <a:ext uri="{9D8B030D-6E8A-4147-A177-3AD203B41FA5}">
                      <a16:colId xmlns:a16="http://schemas.microsoft.com/office/drawing/2014/main" val="4246468890"/>
                    </a:ext>
                  </a:extLst>
                </a:gridCol>
                <a:gridCol w="460958">
                  <a:extLst>
                    <a:ext uri="{9D8B030D-6E8A-4147-A177-3AD203B41FA5}">
                      <a16:colId xmlns:a16="http://schemas.microsoft.com/office/drawing/2014/main" val="1237883111"/>
                    </a:ext>
                  </a:extLst>
                </a:gridCol>
                <a:gridCol w="460958">
                  <a:extLst>
                    <a:ext uri="{9D8B030D-6E8A-4147-A177-3AD203B41FA5}">
                      <a16:colId xmlns:a16="http://schemas.microsoft.com/office/drawing/2014/main" val="3516596547"/>
                    </a:ext>
                  </a:extLst>
                </a:gridCol>
                <a:gridCol w="460958">
                  <a:extLst>
                    <a:ext uri="{9D8B030D-6E8A-4147-A177-3AD203B41FA5}">
                      <a16:colId xmlns:a16="http://schemas.microsoft.com/office/drawing/2014/main" val="274011565"/>
                    </a:ext>
                  </a:extLst>
                </a:gridCol>
                <a:gridCol w="460958">
                  <a:extLst>
                    <a:ext uri="{9D8B030D-6E8A-4147-A177-3AD203B41FA5}">
                      <a16:colId xmlns:a16="http://schemas.microsoft.com/office/drawing/2014/main" val="2112748238"/>
                    </a:ext>
                  </a:extLst>
                </a:gridCol>
                <a:gridCol w="460958">
                  <a:extLst>
                    <a:ext uri="{9D8B030D-6E8A-4147-A177-3AD203B41FA5}">
                      <a16:colId xmlns:a16="http://schemas.microsoft.com/office/drawing/2014/main" val="3713146201"/>
                    </a:ext>
                  </a:extLst>
                </a:gridCol>
                <a:gridCol w="460958">
                  <a:extLst>
                    <a:ext uri="{9D8B030D-6E8A-4147-A177-3AD203B41FA5}">
                      <a16:colId xmlns:a16="http://schemas.microsoft.com/office/drawing/2014/main" val="3492231285"/>
                    </a:ext>
                  </a:extLst>
                </a:gridCol>
                <a:gridCol w="460958">
                  <a:extLst>
                    <a:ext uri="{9D8B030D-6E8A-4147-A177-3AD203B41FA5}">
                      <a16:colId xmlns:a16="http://schemas.microsoft.com/office/drawing/2014/main" val="3927868410"/>
                    </a:ext>
                  </a:extLst>
                </a:gridCol>
              </a:tblGrid>
              <a:tr h="311401">
                <a:tc>
                  <a:txBody>
                    <a:bodyPr/>
                    <a:lstStyle/>
                    <a:p>
                      <a:pPr algn="ctr"/>
                      <a:r>
                        <a:rPr lang="en-US" sz="1400" dirty="0"/>
                        <a:t>Activities</a:t>
                      </a:r>
                    </a:p>
                  </a:txBody>
                  <a:tcPr/>
                </a:tc>
                <a:tc gridSpan="19">
                  <a:txBody>
                    <a:bodyPr/>
                    <a:lstStyle/>
                    <a:p>
                      <a:pPr algn="ctr"/>
                      <a:r>
                        <a:rPr lang="en-US" sz="1400" dirty="0"/>
                        <a:t>Fiscal Year</a:t>
                      </a:r>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773542151"/>
                  </a:ext>
                </a:extLst>
              </a:tr>
              <a:tr h="311401">
                <a:tc>
                  <a:txBody>
                    <a:bodyPr/>
                    <a:lstStyle/>
                    <a:p>
                      <a:endParaRPr lang="en-US" sz="1400" dirty="0"/>
                    </a:p>
                  </a:txBody>
                  <a:tcPr/>
                </a:tc>
                <a:tc>
                  <a:txBody>
                    <a:bodyPr/>
                    <a:lstStyle/>
                    <a:p>
                      <a:r>
                        <a:rPr lang="en-US" sz="1400" dirty="0"/>
                        <a:t>24</a:t>
                      </a:r>
                    </a:p>
                  </a:txBody>
                  <a:tcPr/>
                </a:tc>
                <a:tc>
                  <a:txBody>
                    <a:bodyPr/>
                    <a:lstStyle/>
                    <a:p>
                      <a:r>
                        <a:rPr lang="en-US" sz="1400" dirty="0"/>
                        <a:t>25</a:t>
                      </a:r>
                    </a:p>
                  </a:txBody>
                  <a:tcPr/>
                </a:tc>
                <a:tc>
                  <a:txBody>
                    <a:bodyPr/>
                    <a:lstStyle/>
                    <a:p>
                      <a:r>
                        <a:rPr lang="en-US" sz="1400" dirty="0"/>
                        <a:t>26</a:t>
                      </a:r>
                    </a:p>
                  </a:txBody>
                  <a:tcPr/>
                </a:tc>
                <a:tc>
                  <a:txBody>
                    <a:bodyPr/>
                    <a:lstStyle/>
                    <a:p>
                      <a:r>
                        <a:rPr lang="en-US" sz="1400" dirty="0"/>
                        <a:t>27</a:t>
                      </a:r>
                    </a:p>
                  </a:txBody>
                  <a:tcPr/>
                </a:tc>
                <a:tc>
                  <a:txBody>
                    <a:bodyPr/>
                    <a:lstStyle/>
                    <a:p>
                      <a:r>
                        <a:rPr lang="en-US" sz="1400" dirty="0"/>
                        <a:t>28</a:t>
                      </a:r>
                    </a:p>
                  </a:txBody>
                  <a:tcPr/>
                </a:tc>
                <a:tc>
                  <a:txBody>
                    <a:bodyPr/>
                    <a:lstStyle/>
                    <a:p>
                      <a:r>
                        <a:rPr lang="en-US" sz="1400" dirty="0"/>
                        <a:t>29</a:t>
                      </a:r>
                    </a:p>
                  </a:txBody>
                  <a:tcPr/>
                </a:tc>
                <a:tc>
                  <a:txBody>
                    <a:bodyPr/>
                    <a:lstStyle/>
                    <a:p>
                      <a:r>
                        <a:rPr lang="en-US" sz="1400" dirty="0"/>
                        <a:t>30</a:t>
                      </a:r>
                    </a:p>
                  </a:txBody>
                  <a:tcPr/>
                </a:tc>
                <a:tc>
                  <a:txBody>
                    <a:bodyPr/>
                    <a:lstStyle/>
                    <a:p>
                      <a:r>
                        <a:rPr lang="en-US" sz="1400" dirty="0"/>
                        <a:t>31</a:t>
                      </a:r>
                    </a:p>
                  </a:txBody>
                  <a:tcPr/>
                </a:tc>
                <a:tc>
                  <a:txBody>
                    <a:bodyPr/>
                    <a:lstStyle/>
                    <a:p>
                      <a:r>
                        <a:rPr lang="en-US" sz="1400" dirty="0"/>
                        <a:t>32</a:t>
                      </a:r>
                    </a:p>
                  </a:txBody>
                  <a:tcPr/>
                </a:tc>
                <a:tc>
                  <a:txBody>
                    <a:bodyPr/>
                    <a:lstStyle/>
                    <a:p>
                      <a:r>
                        <a:rPr lang="en-US" sz="1400" dirty="0"/>
                        <a:t>33</a:t>
                      </a:r>
                    </a:p>
                  </a:txBody>
                  <a:tcPr/>
                </a:tc>
                <a:tc>
                  <a:txBody>
                    <a:bodyPr/>
                    <a:lstStyle/>
                    <a:p>
                      <a:r>
                        <a:rPr lang="en-US" sz="1400" dirty="0"/>
                        <a:t>34</a:t>
                      </a:r>
                    </a:p>
                  </a:txBody>
                  <a:tcPr/>
                </a:tc>
                <a:tc>
                  <a:txBody>
                    <a:bodyPr/>
                    <a:lstStyle/>
                    <a:p>
                      <a:r>
                        <a:rPr lang="en-US" sz="1400" dirty="0"/>
                        <a:t>35</a:t>
                      </a:r>
                    </a:p>
                  </a:txBody>
                  <a:tcPr/>
                </a:tc>
                <a:tc>
                  <a:txBody>
                    <a:bodyPr/>
                    <a:lstStyle/>
                    <a:p>
                      <a:r>
                        <a:rPr lang="en-US" sz="1400" dirty="0"/>
                        <a:t>36</a:t>
                      </a:r>
                    </a:p>
                  </a:txBody>
                  <a:tcPr/>
                </a:tc>
                <a:tc>
                  <a:txBody>
                    <a:bodyPr/>
                    <a:lstStyle/>
                    <a:p>
                      <a:r>
                        <a:rPr lang="en-US" sz="1400" dirty="0"/>
                        <a:t>37</a:t>
                      </a:r>
                    </a:p>
                  </a:txBody>
                  <a:tcPr/>
                </a:tc>
                <a:tc>
                  <a:txBody>
                    <a:bodyPr/>
                    <a:lstStyle/>
                    <a:p>
                      <a:r>
                        <a:rPr lang="en-US" sz="1400" dirty="0"/>
                        <a:t>38</a:t>
                      </a:r>
                    </a:p>
                  </a:txBody>
                  <a:tcPr/>
                </a:tc>
                <a:tc>
                  <a:txBody>
                    <a:bodyPr/>
                    <a:lstStyle/>
                    <a:p>
                      <a:r>
                        <a:rPr lang="en-US" sz="1400" dirty="0"/>
                        <a:t>39</a:t>
                      </a:r>
                    </a:p>
                  </a:txBody>
                  <a:tcPr/>
                </a:tc>
                <a:tc>
                  <a:txBody>
                    <a:bodyPr/>
                    <a:lstStyle/>
                    <a:p>
                      <a:r>
                        <a:rPr lang="en-US" sz="1400" dirty="0"/>
                        <a:t>40</a:t>
                      </a:r>
                    </a:p>
                  </a:txBody>
                  <a:tcPr/>
                </a:tc>
                <a:tc>
                  <a:txBody>
                    <a:bodyPr/>
                    <a:lstStyle/>
                    <a:p>
                      <a:r>
                        <a:rPr lang="en-US" sz="1400" dirty="0"/>
                        <a:t>41</a:t>
                      </a:r>
                    </a:p>
                  </a:txBody>
                  <a:tcPr/>
                </a:tc>
                <a:tc>
                  <a:txBody>
                    <a:bodyPr/>
                    <a:lstStyle/>
                    <a:p>
                      <a:r>
                        <a:rPr lang="en-US" sz="1400" dirty="0"/>
                        <a:t>42</a:t>
                      </a:r>
                    </a:p>
                  </a:txBody>
                  <a:tcPr/>
                </a:tc>
                <a:extLst>
                  <a:ext uri="{0D108BD9-81ED-4DB2-BD59-A6C34878D82A}">
                    <a16:rowId xmlns:a16="http://schemas.microsoft.com/office/drawing/2014/main" val="244587383"/>
                  </a:ext>
                </a:extLst>
              </a:tr>
              <a:tr h="311401">
                <a:tc>
                  <a:txBody>
                    <a:bodyPr/>
                    <a:lstStyle/>
                    <a:p>
                      <a:r>
                        <a:rPr lang="en-US" sz="1400" dirty="0"/>
                        <a:t>Moller (413.3B)</a:t>
                      </a:r>
                    </a:p>
                  </a:txBody>
                  <a:tcPr/>
                </a:tc>
                <a:tc>
                  <a:txBody>
                    <a:bodyPr/>
                    <a:lstStyle/>
                    <a:p>
                      <a:endParaRPr lang="en-US" sz="1400" dirty="0"/>
                    </a:p>
                  </a:txBody>
                  <a:tcPr>
                    <a:solidFill>
                      <a:schemeClr val="accent6">
                        <a:lumMod val="20000"/>
                        <a:lumOff val="80000"/>
                      </a:schemeClr>
                    </a:solidFill>
                  </a:tcPr>
                </a:tc>
                <a:tc>
                  <a:txBody>
                    <a:bodyPr/>
                    <a:lstStyle/>
                    <a:p>
                      <a:endParaRPr lang="en-US" sz="1400" dirty="0"/>
                    </a:p>
                  </a:txBody>
                  <a:tcPr>
                    <a:solidFill>
                      <a:schemeClr val="accent6">
                        <a:lumMod val="20000"/>
                        <a:lumOff val="80000"/>
                      </a:schemeClr>
                    </a:solidFill>
                  </a:tcPr>
                </a:tc>
                <a:tc>
                  <a:txBody>
                    <a:bodyPr/>
                    <a:lstStyle/>
                    <a:p>
                      <a:endParaRPr lang="en-US" sz="1400" dirty="0"/>
                    </a:p>
                  </a:txBody>
                  <a:tcPr>
                    <a:solidFill>
                      <a:schemeClr val="accent6">
                        <a:lumMod val="20000"/>
                        <a:lumOff val="80000"/>
                      </a:schemeClr>
                    </a:solidFill>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3196898028"/>
                  </a:ext>
                </a:extLst>
              </a:tr>
              <a:tr h="311401">
                <a:tc>
                  <a:txBody>
                    <a:bodyPr/>
                    <a:lstStyle/>
                    <a:p>
                      <a:r>
                        <a:rPr lang="en-US" sz="1400" dirty="0" err="1"/>
                        <a:t>SoLID</a:t>
                      </a:r>
                      <a:r>
                        <a:rPr lang="en-US" sz="1400" dirty="0"/>
                        <a:t> (LRP)</a:t>
                      </a:r>
                    </a:p>
                  </a:txBody>
                  <a:tcPr/>
                </a:tc>
                <a:tc>
                  <a:txBody>
                    <a:bodyPr/>
                    <a:lstStyle/>
                    <a:p>
                      <a:endParaRPr lang="en-US" sz="1400"/>
                    </a:p>
                  </a:txBody>
                  <a:tcPr/>
                </a:tc>
                <a:tc>
                  <a:txBody>
                    <a:bodyPr/>
                    <a:lstStyle/>
                    <a:p>
                      <a:endParaRPr lang="en-US" sz="1400" dirty="0"/>
                    </a:p>
                  </a:txBody>
                  <a:tcPr>
                    <a:solidFill>
                      <a:schemeClr val="tx2">
                        <a:lumMod val="20000"/>
                        <a:lumOff val="80000"/>
                      </a:schemeClr>
                    </a:solidFill>
                  </a:tcPr>
                </a:tc>
                <a:tc>
                  <a:txBody>
                    <a:bodyPr/>
                    <a:lstStyle/>
                    <a:p>
                      <a:endParaRPr lang="en-US" sz="1400" dirty="0"/>
                    </a:p>
                  </a:txBody>
                  <a:tcPr>
                    <a:solidFill>
                      <a:schemeClr val="tx2">
                        <a:lumMod val="20000"/>
                        <a:lumOff val="80000"/>
                      </a:schemeClr>
                    </a:solidFill>
                  </a:tcPr>
                </a:tc>
                <a:tc>
                  <a:txBody>
                    <a:bodyPr/>
                    <a:lstStyle/>
                    <a:p>
                      <a:endParaRPr lang="en-US" sz="1400" dirty="0"/>
                    </a:p>
                  </a:txBody>
                  <a:tcPr>
                    <a:solidFill>
                      <a:schemeClr val="tx2">
                        <a:lumMod val="20000"/>
                        <a:lumOff val="80000"/>
                      </a:schemeClr>
                    </a:solidFill>
                  </a:tcPr>
                </a:tc>
                <a:tc>
                  <a:txBody>
                    <a:bodyPr/>
                    <a:lstStyle/>
                    <a:p>
                      <a:endParaRPr lang="en-US" sz="1400" dirty="0"/>
                    </a:p>
                  </a:txBody>
                  <a:tcPr>
                    <a:solidFill>
                      <a:schemeClr val="tx2">
                        <a:lumMod val="20000"/>
                        <a:lumOff val="80000"/>
                      </a:schemeClr>
                    </a:solidFill>
                  </a:tcPr>
                </a:tc>
                <a:tc>
                  <a:txBody>
                    <a:bodyPr/>
                    <a:lstStyle/>
                    <a:p>
                      <a:endParaRPr lang="en-US" sz="1400" dirty="0"/>
                    </a:p>
                  </a:txBody>
                  <a:tcPr>
                    <a:solidFill>
                      <a:schemeClr val="tx2">
                        <a:lumMod val="20000"/>
                        <a:lumOff val="80000"/>
                      </a:schemeClr>
                    </a:solidFill>
                  </a:tcPr>
                </a:tc>
                <a:tc>
                  <a:txBody>
                    <a:bodyPr/>
                    <a:lstStyle/>
                    <a:p>
                      <a:endParaRPr lang="en-US" sz="1400" dirty="0"/>
                    </a:p>
                  </a:txBody>
                  <a:tcPr>
                    <a:solidFill>
                      <a:schemeClr val="tx2">
                        <a:lumMod val="20000"/>
                        <a:lumOff val="80000"/>
                      </a:schemeClr>
                    </a:solidFill>
                  </a:tcPr>
                </a:tc>
                <a:tc>
                  <a:txBody>
                    <a:bodyPr/>
                    <a:lstStyle/>
                    <a:p>
                      <a:endParaRPr lang="en-US" sz="1400" dirty="0"/>
                    </a:p>
                  </a:txBody>
                  <a:tcPr>
                    <a:solidFill>
                      <a:schemeClr val="tx2">
                        <a:lumMod val="20000"/>
                        <a:lumOff val="80000"/>
                      </a:schemeClr>
                    </a:solidFill>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4031039040"/>
                  </a:ext>
                </a:extLst>
              </a:tr>
              <a:tr h="311401">
                <a:tc>
                  <a:txBody>
                    <a:bodyPr/>
                    <a:lstStyle/>
                    <a:p>
                      <a:r>
                        <a:rPr lang="en-US" sz="1400" dirty="0"/>
                        <a:t>Positron Source Dev</a:t>
                      </a:r>
                    </a:p>
                  </a:txBody>
                  <a:tcPr/>
                </a:tc>
                <a:tc>
                  <a:txBody>
                    <a:bodyPr/>
                    <a:lstStyle/>
                    <a:p>
                      <a:endParaRPr lang="en-US" sz="1400" dirty="0"/>
                    </a:p>
                  </a:txBody>
                  <a:tcPr>
                    <a:solidFill>
                      <a:schemeClr val="tx2">
                        <a:lumMod val="40000"/>
                        <a:lumOff val="60000"/>
                      </a:schemeClr>
                    </a:solidFill>
                  </a:tcPr>
                </a:tc>
                <a:tc>
                  <a:txBody>
                    <a:bodyPr/>
                    <a:lstStyle/>
                    <a:p>
                      <a:endParaRPr lang="en-US" sz="1400" dirty="0"/>
                    </a:p>
                  </a:txBody>
                  <a:tcPr>
                    <a:solidFill>
                      <a:schemeClr val="tx2">
                        <a:lumMod val="40000"/>
                        <a:lumOff val="60000"/>
                      </a:schemeClr>
                    </a:solidFill>
                  </a:tcPr>
                </a:tc>
                <a:tc>
                  <a:txBody>
                    <a:bodyPr/>
                    <a:lstStyle/>
                    <a:p>
                      <a:endParaRPr lang="en-US" sz="1400" dirty="0"/>
                    </a:p>
                  </a:txBody>
                  <a:tcPr>
                    <a:solidFill>
                      <a:schemeClr val="tx2">
                        <a:lumMod val="40000"/>
                        <a:lumOff val="60000"/>
                      </a:schemeClr>
                    </a:solidFill>
                  </a:tcPr>
                </a:tc>
                <a:tc>
                  <a:txBody>
                    <a:bodyPr/>
                    <a:lstStyle/>
                    <a:p>
                      <a:endParaRPr lang="en-US" sz="1400" dirty="0"/>
                    </a:p>
                  </a:txBody>
                  <a:tcPr>
                    <a:solidFill>
                      <a:schemeClr val="tx2">
                        <a:lumMod val="40000"/>
                        <a:lumOff val="60000"/>
                      </a:schemeClr>
                    </a:solidFill>
                  </a:tcPr>
                </a:tc>
                <a:tc>
                  <a:txBody>
                    <a:bodyPr/>
                    <a:lstStyle/>
                    <a:p>
                      <a:endParaRPr lang="en-US" sz="1400" dirty="0"/>
                    </a:p>
                  </a:txBody>
                  <a:tcPr>
                    <a:solidFill>
                      <a:schemeClr val="tx2">
                        <a:lumMod val="40000"/>
                        <a:lumOff val="60000"/>
                      </a:schemeClr>
                    </a:solidFill>
                  </a:tcPr>
                </a:tc>
                <a:tc>
                  <a:txBody>
                    <a:bodyPr/>
                    <a:lstStyle/>
                    <a:p>
                      <a:endParaRPr lang="en-US" sz="1400" dirty="0"/>
                    </a:p>
                  </a:txBody>
                  <a:tcPr>
                    <a:solidFill>
                      <a:schemeClr val="tx2">
                        <a:lumMod val="40000"/>
                        <a:lumOff val="60000"/>
                      </a:schemeClr>
                    </a:solidFill>
                  </a:tcPr>
                </a:tc>
                <a:tc>
                  <a:txBody>
                    <a:bodyPr/>
                    <a:lstStyle/>
                    <a:p>
                      <a:endParaRPr lang="en-US" sz="1400" dirty="0"/>
                    </a:p>
                  </a:txBody>
                  <a:tcPr>
                    <a:solidFill>
                      <a:schemeClr val="tx2">
                        <a:lumMod val="40000"/>
                        <a:lumOff val="60000"/>
                      </a:schemeClr>
                    </a:solidFill>
                  </a:tcPr>
                </a:tc>
                <a:tc>
                  <a:txBody>
                    <a:bodyPr/>
                    <a:lstStyle/>
                    <a:p>
                      <a:endParaRPr lang="en-US" sz="1400" dirty="0"/>
                    </a:p>
                  </a:txBody>
                  <a:tcPr>
                    <a:solidFill>
                      <a:schemeClr val="tx2">
                        <a:lumMod val="40000"/>
                        <a:lumOff val="60000"/>
                      </a:schemeClr>
                    </a:solidFill>
                  </a:tcPr>
                </a:tc>
                <a:tc>
                  <a:txBody>
                    <a:bodyPr/>
                    <a:lstStyle/>
                    <a:p>
                      <a:endParaRPr lang="en-US" sz="1400" dirty="0"/>
                    </a:p>
                  </a:txBody>
                  <a:tcPr>
                    <a:solidFill>
                      <a:schemeClr val="tx2">
                        <a:lumMod val="40000"/>
                        <a:lumOff val="60000"/>
                      </a:schemeClr>
                    </a:solidFill>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520477216"/>
                  </a:ext>
                </a:extLst>
              </a:tr>
              <a:tr h="311401">
                <a:tc>
                  <a:txBody>
                    <a:bodyPr/>
                    <a:lstStyle/>
                    <a:p>
                      <a:r>
                        <a:rPr lang="en-US" sz="1400" dirty="0"/>
                        <a:t>Pre-</a:t>
                      </a:r>
                      <a:r>
                        <a:rPr lang="en-US" sz="1400" dirty="0" err="1"/>
                        <a:t>Proj</a:t>
                      </a:r>
                      <a:r>
                        <a:rPr lang="en-US" sz="1400" dirty="0"/>
                        <a:t> Dev</a:t>
                      </a:r>
                    </a:p>
                  </a:txBody>
                  <a:tcPr/>
                </a:tc>
                <a:tc>
                  <a:txBody>
                    <a:bodyPr/>
                    <a:lstStyle/>
                    <a:p>
                      <a:endParaRPr lang="en-US" sz="1400" dirty="0"/>
                    </a:p>
                  </a:txBody>
                  <a:tcPr>
                    <a:solidFill>
                      <a:schemeClr val="accent3">
                        <a:lumMod val="20000"/>
                        <a:lumOff val="80000"/>
                      </a:schemeClr>
                    </a:solidFill>
                  </a:tcPr>
                </a:tc>
                <a:tc>
                  <a:txBody>
                    <a:bodyPr/>
                    <a:lstStyle/>
                    <a:p>
                      <a:endParaRPr lang="en-US" sz="1400" dirty="0"/>
                    </a:p>
                  </a:txBody>
                  <a:tcPr>
                    <a:solidFill>
                      <a:schemeClr val="accent3">
                        <a:lumMod val="20000"/>
                        <a:lumOff val="80000"/>
                      </a:schemeClr>
                    </a:solidFill>
                  </a:tcPr>
                </a:tc>
                <a:tc>
                  <a:txBody>
                    <a:bodyPr/>
                    <a:lstStyle/>
                    <a:p>
                      <a:endParaRPr lang="en-US" sz="1400" dirty="0"/>
                    </a:p>
                  </a:txBody>
                  <a:tcPr>
                    <a:solidFill>
                      <a:schemeClr val="accent3">
                        <a:lumMod val="20000"/>
                        <a:lumOff val="80000"/>
                      </a:schemeClr>
                    </a:solidFill>
                  </a:tcPr>
                </a:tc>
                <a:tc>
                  <a:txBody>
                    <a:bodyPr/>
                    <a:lstStyle/>
                    <a:p>
                      <a:endParaRPr lang="en-US" sz="1400" dirty="0"/>
                    </a:p>
                  </a:txBody>
                  <a:tcPr>
                    <a:solidFill>
                      <a:schemeClr val="accent3">
                        <a:lumMod val="20000"/>
                        <a:lumOff val="80000"/>
                      </a:schemeClr>
                    </a:solidFill>
                  </a:tcPr>
                </a:tc>
                <a:tc>
                  <a:txBody>
                    <a:bodyPr/>
                    <a:lstStyle/>
                    <a:p>
                      <a:endParaRPr lang="en-US" sz="1400" dirty="0"/>
                    </a:p>
                  </a:txBody>
                  <a:tcPr>
                    <a:solidFill>
                      <a:schemeClr val="accent3">
                        <a:lumMod val="60000"/>
                        <a:lumOff val="40000"/>
                      </a:schemeClr>
                    </a:solidFill>
                  </a:tcPr>
                </a:tc>
                <a:tc>
                  <a:txBody>
                    <a:bodyPr/>
                    <a:lstStyle/>
                    <a:p>
                      <a:endParaRPr lang="en-US" sz="1400" dirty="0"/>
                    </a:p>
                  </a:txBody>
                  <a:tcPr>
                    <a:solidFill>
                      <a:schemeClr val="accent3">
                        <a:lumMod val="60000"/>
                        <a:lumOff val="40000"/>
                      </a:schemeClr>
                    </a:solidFill>
                  </a:tcPr>
                </a:tc>
                <a:tc>
                  <a:txBody>
                    <a:bodyPr/>
                    <a:lstStyle/>
                    <a:p>
                      <a:endParaRPr lang="en-US" sz="1400" dirty="0"/>
                    </a:p>
                  </a:txBody>
                  <a:tcPr>
                    <a:solidFill>
                      <a:schemeClr val="accent3">
                        <a:lumMod val="60000"/>
                        <a:lumOff val="40000"/>
                      </a:schemeClr>
                    </a:solidFill>
                  </a:tcPr>
                </a:tc>
                <a:tc>
                  <a:txBody>
                    <a:bodyPr/>
                    <a:lstStyle/>
                    <a:p>
                      <a:endParaRPr lang="en-US" sz="1400" dirty="0"/>
                    </a:p>
                  </a:txBody>
                  <a:tcPr>
                    <a:solidFill>
                      <a:schemeClr val="accent3">
                        <a:lumMod val="60000"/>
                        <a:lumOff val="40000"/>
                      </a:schemeClr>
                    </a:solidFill>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552087011"/>
                  </a:ext>
                </a:extLst>
              </a:tr>
              <a:tr h="311401">
                <a:tc>
                  <a:txBody>
                    <a:bodyPr/>
                    <a:lstStyle/>
                    <a:p>
                      <a:r>
                        <a:rPr lang="en-US" sz="1400" dirty="0"/>
                        <a:t>Upgrade Phase 1</a:t>
                      </a:r>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dirty="0"/>
                    </a:p>
                  </a:txBody>
                  <a:tcPr/>
                </a:tc>
                <a:tc>
                  <a:txBody>
                    <a:bodyPr/>
                    <a:lstStyle/>
                    <a:p>
                      <a:endParaRPr lang="en-US" sz="1400" dirty="0"/>
                    </a:p>
                  </a:txBody>
                  <a:tcPr>
                    <a:solidFill>
                      <a:schemeClr val="accent1">
                        <a:lumMod val="60000"/>
                        <a:lumOff val="40000"/>
                      </a:schemeClr>
                    </a:solidFill>
                  </a:tcPr>
                </a:tc>
                <a:tc>
                  <a:txBody>
                    <a:bodyPr/>
                    <a:lstStyle/>
                    <a:p>
                      <a:endParaRPr lang="en-US" sz="1400" dirty="0"/>
                    </a:p>
                  </a:txBody>
                  <a:tcPr>
                    <a:solidFill>
                      <a:schemeClr val="accent1">
                        <a:lumMod val="60000"/>
                        <a:lumOff val="40000"/>
                      </a:schemeClr>
                    </a:solidFill>
                  </a:tcPr>
                </a:tc>
                <a:tc>
                  <a:txBody>
                    <a:bodyPr/>
                    <a:lstStyle/>
                    <a:p>
                      <a:endParaRPr lang="en-US" sz="1400" dirty="0"/>
                    </a:p>
                  </a:txBody>
                  <a:tcPr>
                    <a:solidFill>
                      <a:schemeClr val="accent1">
                        <a:lumMod val="60000"/>
                        <a:lumOff val="40000"/>
                      </a:schemeClr>
                    </a:solidFill>
                  </a:tcPr>
                </a:tc>
                <a:tc>
                  <a:txBody>
                    <a:bodyPr/>
                    <a:lstStyle/>
                    <a:p>
                      <a:endParaRPr lang="en-US" sz="1400" dirty="0"/>
                    </a:p>
                  </a:txBody>
                  <a:tcPr>
                    <a:solidFill>
                      <a:schemeClr val="accent1">
                        <a:lumMod val="60000"/>
                        <a:lumOff val="40000"/>
                      </a:schemeClr>
                    </a:solidFill>
                  </a:tcPr>
                </a:tc>
                <a:tc>
                  <a:txBody>
                    <a:bodyPr/>
                    <a:lstStyle/>
                    <a:p>
                      <a:endParaRPr lang="en-US" sz="1400"/>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1890950217"/>
                  </a:ext>
                </a:extLst>
              </a:tr>
              <a:tr h="311401">
                <a:tc>
                  <a:txBody>
                    <a:bodyPr/>
                    <a:lstStyle/>
                    <a:p>
                      <a:r>
                        <a:rPr lang="en-US" sz="1400" dirty="0"/>
                        <a:t>Transport comm/e+</a:t>
                      </a:r>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dirty="0"/>
                    </a:p>
                  </a:txBody>
                  <a:tcPr/>
                </a:tc>
                <a:tc>
                  <a:txBody>
                    <a:bodyPr/>
                    <a:lstStyle/>
                    <a:p>
                      <a:endParaRPr lang="en-US" sz="1400"/>
                    </a:p>
                  </a:txBody>
                  <a:tcPr/>
                </a:tc>
                <a:tc>
                  <a:txBody>
                    <a:bodyPr/>
                    <a:lstStyle/>
                    <a:p>
                      <a:endParaRPr lang="en-US" sz="1400" dirty="0"/>
                    </a:p>
                  </a:txBody>
                  <a:tcPr/>
                </a:tc>
                <a:tc>
                  <a:txBody>
                    <a:bodyPr/>
                    <a:lstStyle/>
                    <a:p>
                      <a:endParaRPr lang="en-US" sz="1400" dirty="0"/>
                    </a:p>
                  </a:txBody>
                  <a:tcPr>
                    <a:solidFill>
                      <a:srgbClr val="7030A0"/>
                    </a:solidFill>
                  </a:tcPr>
                </a:tc>
                <a:tc>
                  <a:txBody>
                    <a:bodyPr/>
                    <a:lstStyle/>
                    <a:p>
                      <a:endParaRPr lang="en-US" sz="1400" dirty="0"/>
                    </a:p>
                  </a:txBody>
                  <a:tcPr>
                    <a:solidFill>
                      <a:srgbClr val="7030A0"/>
                    </a:solidFill>
                  </a:tcPr>
                </a:tc>
                <a:tc>
                  <a:txBody>
                    <a:bodyPr/>
                    <a:lstStyle/>
                    <a:p>
                      <a:endParaRPr lang="en-US" sz="1400" dirty="0"/>
                    </a:p>
                  </a:txBody>
                  <a:tcPr>
                    <a:solidFill>
                      <a:srgbClr val="7030A0"/>
                    </a:solidFill>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585760016"/>
                  </a:ext>
                </a:extLst>
              </a:tr>
              <a:tr h="311401">
                <a:tc>
                  <a:txBody>
                    <a:bodyPr/>
                    <a:lstStyle/>
                    <a:p>
                      <a:r>
                        <a:rPr lang="en-US" sz="1400" dirty="0"/>
                        <a:t>Upgrade Phase 2</a:t>
                      </a:r>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dirty="0"/>
                    </a:p>
                  </a:txBody>
                  <a:tcPr/>
                </a:tc>
                <a:tc>
                  <a:txBody>
                    <a:bodyPr/>
                    <a:lstStyle/>
                    <a:p>
                      <a:endParaRPr lang="en-US" sz="1400" dirty="0"/>
                    </a:p>
                  </a:txBody>
                  <a:tcPr>
                    <a:solidFill>
                      <a:srgbClr val="00B0F0"/>
                    </a:solidFill>
                  </a:tcPr>
                </a:tc>
                <a:tc>
                  <a:txBody>
                    <a:bodyPr/>
                    <a:lstStyle/>
                    <a:p>
                      <a:endParaRPr lang="en-US" sz="1400" dirty="0"/>
                    </a:p>
                  </a:txBody>
                  <a:tcPr>
                    <a:solidFill>
                      <a:srgbClr val="00B0F0"/>
                    </a:solidFill>
                  </a:tcPr>
                </a:tc>
                <a:tc>
                  <a:txBody>
                    <a:bodyPr/>
                    <a:lstStyle/>
                    <a:p>
                      <a:endParaRPr lang="en-US" sz="1400" dirty="0"/>
                    </a:p>
                  </a:txBody>
                  <a:tcPr>
                    <a:solidFill>
                      <a:srgbClr val="00B0F0"/>
                    </a:solidFill>
                  </a:tcPr>
                </a:tc>
                <a:tc>
                  <a:txBody>
                    <a:bodyPr/>
                    <a:lstStyle/>
                    <a:p>
                      <a:endParaRPr lang="en-US" sz="1400" dirty="0"/>
                    </a:p>
                  </a:txBody>
                  <a:tcPr>
                    <a:solidFill>
                      <a:srgbClr val="00B0F0"/>
                    </a:solidFill>
                  </a:tcPr>
                </a:tc>
                <a:tc>
                  <a:txBody>
                    <a:bodyPr/>
                    <a:lstStyle/>
                    <a:p>
                      <a:endParaRPr lang="en-US" sz="1400" dirty="0"/>
                    </a:p>
                  </a:txBody>
                  <a:tcPr>
                    <a:solidFill>
                      <a:srgbClr val="00B0F0"/>
                    </a:solidFill>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1909106031"/>
                  </a:ext>
                </a:extLst>
              </a:tr>
              <a:tr h="311401">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dirty="0"/>
                    </a:p>
                  </a:txBody>
                  <a:tcPr/>
                </a:tc>
                <a:tc>
                  <a:txBody>
                    <a:bodyPr/>
                    <a:lstStyle/>
                    <a:p>
                      <a:endParaRPr lang="en-US" sz="140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175723767"/>
                  </a:ext>
                </a:extLst>
              </a:tr>
              <a:tr h="311401">
                <a:tc>
                  <a:txBody>
                    <a:bodyPr/>
                    <a:lstStyle/>
                    <a:p>
                      <a:r>
                        <a:rPr lang="en-US" sz="1400" dirty="0"/>
                        <a:t>CEBAF Up</a:t>
                      </a:r>
                    </a:p>
                  </a:txBody>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tc>
                  <a:txBody>
                    <a:bodyPr/>
                    <a:lstStyle/>
                    <a:p>
                      <a:endParaRPr lang="en-US" sz="1400" dirty="0"/>
                    </a:p>
                  </a:txBody>
                  <a:tcPr/>
                </a:tc>
                <a:tc>
                  <a:txBody>
                    <a:bodyPr/>
                    <a:lstStyle/>
                    <a:p>
                      <a:endParaRPr lang="en-US" sz="1400"/>
                    </a:p>
                  </a:txBody>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tc>
                  <a:txBody>
                    <a:bodyPr/>
                    <a:lstStyle/>
                    <a:p>
                      <a:endParaRPr lang="en-US" sz="1400"/>
                    </a:p>
                  </a:txBody>
                  <a:tcPr/>
                </a:tc>
                <a:tc>
                  <a:txBody>
                    <a:bodyPr/>
                    <a:lstStyle/>
                    <a:p>
                      <a:endParaRPr lang="en-US" sz="1400"/>
                    </a:p>
                  </a:txBody>
                  <a:tcPr/>
                </a:tc>
                <a:tc>
                  <a:txBody>
                    <a:bodyPr/>
                    <a:lstStyle/>
                    <a:p>
                      <a:endParaRPr lang="en-US" sz="1400" dirty="0"/>
                    </a:p>
                  </a:txBody>
                  <a:tcPr>
                    <a:solidFill>
                      <a:srgbClr val="92D050"/>
                    </a:solidFill>
                  </a:tcPr>
                </a:tc>
                <a:tc>
                  <a:txBody>
                    <a:bodyPr/>
                    <a:lstStyle/>
                    <a:p>
                      <a:endParaRPr lang="en-US" sz="1400" dirty="0"/>
                    </a:p>
                  </a:txBody>
                  <a:tcPr>
                    <a:solidFill>
                      <a:srgbClr val="92D050"/>
                    </a:solidFill>
                  </a:tcPr>
                </a:tc>
                <a:extLst>
                  <a:ext uri="{0D108BD9-81ED-4DB2-BD59-A6C34878D82A}">
                    <a16:rowId xmlns:a16="http://schemas.microsoft.com/office/drawing/2014/main" val="1913779619"/>
                  </a:ext>
                </a:extLst>
              </a:tr>
            </a:tbl>
          </a:graphicData>
        </a:graphic>
      </p:graphicFrame>
    </p:spTree>
    <p:extLst>
      <p:ext uri="{BB962C8B-B14F-4D97-AF65-F5344CB8AC3E}">
        <p14:creationId xmlns:p14="http://schemas.microsoft.com/office/powerpoint/2010/main" val="1749400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6298-9253-22B7-63EC-3025E8B4BEF8}"/>
              </a:ext>
            </a:extLst>
          </p:cNvPr>
          <p:cNvSpPr>
            <a:spLocks noGrp="1"/>
          </p:cNvSpPr>
          <p:nvPr>
            <p:ph type="title"/>
          </p:nvPr>
        </p:nvSpPr>
        <p:spPr>
          <a:xfrm>
            <a:off x="343548" y="251239"/>
            <a:ext cx="11504904" cy="458587"/>
          </a:xfrm>
        </p:spPr>
        <p:txBody>
          <a:bodyPr/>
          <a:lstStyle/>
          <a:p>
            <a:r>
              <a:rPr lang="en-US" sz="2800" dirty="0">
                <a:solidFill>
                  <a:srgbClr val="C00000"/>
                </a:solidFill>
                <a:latin typeface="Arial" panose="020B0604020202020204" pitchFamily="34" charset="0"/>
                <a:cs typeface="Arial" panose="020B0604020202020204" pitchFamily="34" charset="0"/>
              </a:rPr>
              <a:t>AI + IRI + HPDF – We are aligned with ASCR’s view of the future</a:t>
            </a:r>
            <a:endParaRPr lang="en-US" dirty="0"/>
          </a:p>
        </p:txBody>
      </p:sp>
      <p:sp>
        <p:nvSpPr>
          <p:cNvPr id="5" name="Content Placeholder 4">
            <a:extLst>
              <a:ext uri="{FF2B5EF4-FFF2-40B4-BE49-F238E27FC236}">
                <a16:creationId xmlns:a16="http://schemas.microsoft.com/office/drawing/2014/main" id="{F1C4F08F-A207-2D21-248F-D33A5A5B151C}"/>
              </a:ext>
            </a:extLst>
          </p:cNvPr>
          <p:cNvSpPr>
            <a:spLocks noGrp="1"/>
          </p:cNvSpPr>
          <p:nvPr>
            <p:ph idx="4294967295"/>
          </p:nvPr>
        </p:nvSpPr>
        <p:spPr>
          <a:xfrm>
            <a:off x="7662863" y="685800"/>
            <a:ext cx="4529137" cy="4487863"/>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0" indent="0" algn="l">
              <a:lnSpc>
                <a:spcPct val="120000"/>
              </a:lnSpc>
              <a:buNone/>
            </a:pPr>
            <a:r>
              <a:rPr lang="en-US" dirty="0"/>
              <a:t>Cross Cutting AI Themes</a:t>
            </a:r>
          </a:p>
          <a:p>
            <a:pPr marL="285750" indent="-285750" algn="l">
              <a:lnSpc>
                <a:spcPct val="120000"/>
              </a:lnSpc>
              <a:buFont typeface="Arial" panose="020B0604020202020204" pitchFamily="34" charset="0"/>
              <a:buChar char="•"/>
            </a:pPr>
            <a:r>
              <a:rPr lang="en-US" dirty="0"/>
              <a:t>Advanced materials properties, interfaces and inverse design</a:t>
            </a:r>
          </a:p>
          <a:p>
            <a:pPr marL="285750" indent="-285750" algn="l">
              <a:lnSpc>
                <a:spcPct val="120000"/>
              </a:lnSpc>
              <a:buFont typeface="Arial" panose="020B0604020202020204" pitchFamily="34" charset="0"/>
              <a:buChar char="•"/>
            </a:pPr>
            <a:r>
              <a:rPr lang="en-US" dirty="0"/>
              <a:t>Software engineering and programming</a:t>
            </a:r>
          </a:p>
          <a:p>
            <a:pPr marL="285750" indent="-285750" algn="l">
              <a:lnSpc>
                <a:spcPct val="120000"/>
              </a:lnSpc>
              <a:buFont typeface="Arial" panose="020B0604020202020204" pitchFamily="34" charset="0"/>
              <a:buChar char="•"/>
            </a:pPr>
            <a:r>
              <a:rPr lang="en-US" dirty="0"/>
              <a:t>Robotics for autonomous discovery</a:t>
            </a:r>
          </a:p>
          <a:p>
            <a:pPr marL="285750" indent="-285750" algn="l">
              <a:lnSpc>
                <a:spcPct val="120000"/>
              </a:lnSpc>
              <a:buFont typeface="Arial" panose="020B0604020202020204" pitchFamily="34" charset="0"/>
              <a:buChar char="•"/>
            </a:pPr>
            <a:r>
              <a:rPr lang="en-US" dirty="0"/>
              <a:t>Prediction and control of complex engineered systems</a:t>
            </a:r>
          </a:p>
          <a:p>
            <a:pPr marL="285750" indent="-285750" algn="l">
              <a:lnSpc>
                <a:spcPct val="120000"/>
              </a:lnSpc>
              <a:buFont typeface="Arial" panose="020B0604020202020204" pitchFamily="34" charset="0"/>
              <a:buChar char="•"/>
            </a:pPr>
            <a:r>
              <a:rPr lang="en-US" dirty="0"/>
              <a:t>Surrogates for high-performance computing</a:t>
            </a:r>
          </a:p>
          <a:p>
            <a:pPr marL="285750" indent="-285750" algn="l">
              <a:lnSpc>
                <a:spcPct val="120000"/>
              </a:lnSpc>
              <a:buFont typeface="Arial" panose="020B0604020202020204" pitchFamily="34" charset="0"/>
              <a:buChar char="•"/>
            </a:pPr>
            <a:r>
              <a:rPr lang="en-US" dirty="0"/>
              <a:t>Foundation, Assured AI for scientific Knowledge</a:t>
            </a:r>
          </a:p>
          <a:p>
            <a:pPr>
              <a:lnSpc>
                <a:spcPct val="120000"/>
              </a:lnSpc>
            </a:pPr>
            <a:endParaRPr lang="en-US" dirty="0"/>
          </a:p>
        </p:txBody>
      </p:sp>
      <p:pic>
        <p:nvPicPr>
          <p:cNvPr id="19" name="Content Placeholder 5">
            <a:extLst>
              <a:ext uri="{FF2B5EF4-FFF2-40B4-BE49-F238E27FC236}">
                <a16:creationId xmlns:a16="http://schemas.microsoft.com/office/drawing/2014/main" id="{45B69351-8EC3-4751-9735-6A6B104EBF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766729"/>
            <a:ext cx="3704295" cy="4407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411EEA21-B635-42CF-9BB4-EEBBD439B2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766729"/>
            <a:ext cx="3505200" cy="4407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7" name="Diagram 6">
            <a:extLst>
              <a:ext uri="{FF2B5EF4-FFF2-40B4-BE49-F238E27FC236}">
                <a16:creationId xmlns:a16="http://schemas.microsoft.com/office/drawing/2014/main" id="{A694CDF0-B1C0-1256-F8CB-B7CB83B5D12B}"/>
              </a:ext>
            </a:extLst>
          </p:cNvPr>
          <p:cNvGraphicFramePr/>
          <p:nvPr>
            <p:extLst>
              <p:ext uri="{D42A27DB-BD31-4B8C-83A1-F6EECF244321}">
                <p14:modId xmlns:p14="http://schemas.microsoft.com/office/powerpoint/2010/main" val="1600205514"/>
              </p:ext>
            </p:extLst>
          </p:nvPr>
        </p:nvGraphicFramePr>
        <p:xfrm>
          <a:off x="1905000" y="5409682"/>
          <a:ext cx="8128000" cy="7511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A610FF1F-D45B-0BBA-70F1-3C59F57E4B84}"/>
              </a:ext>
            </a:extLst>
          </p:cNvPr>
          <p:cNvSpPr txBox="1"/>
          <p:nvPr/>
        </p:nvSpPr>
        <p:spPr>
          <a:xfrm>
            <a:off x="3311863" y="6225345"/>
            <a:ext cx="5314275" cy="3416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lnSpc>
                <a:spcPct val="90000"/>
              </a:lnSpc>
            </a:pPr>
            <a:r>
              <a:rPr lang="en-US" dirty="0"/>
              <a:t>Types of Data ‘Patterns’ to be supported by HPDF</a:t>
            </a:r>
          </a:p>
        </p:txBody>
      </p:sp>
    </p:spTree>
    <p:extLst>
      <p:ext uri="{BB962C8B-B14F-4D97-AF65-F5344CB8AC3E}">
        <p14:creationId xmlns:p14="http://schemas.microsoft.com/office/powerpoint/2010/main" val="3056202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243C3-3868-AE3B-F3DA-F171CE9014EA}"/>
              </a:ext>
            </a:extLst>
          </p:cNvPr>
          <p:cNvSpPr>
            <a:spLocks noGrp="1"/>
          </p:cNvSpPr>
          <p:nvPr>
            <p:ph type="title"/>
          </p:nvPr>
        </p:nvSpPr>
        <p:spPr/>
        <p:txBody>
          <a:bodyPr/>
          <a:lstStyle/>
          <a:p>
            <a:r>
              <a:rPr lang="en-US" dirty="0"/>
              <a:t>Budget: FY24 and FY25 (and beyond)</a:t>
            </a:r>
          </a:p>
        </p:txBody>
      </p:sp>
      <p:sp>
        <p:nvSpPr>
          <p:cNvPr id="3" name="Content Placeholder 2">
            <a:extLst>
              <a:ext uri="{FF2B5EF4-FFF2-40B4-BE49-F238E27FC236}">
                <a16:creationId xmlns:a16="http://schemas.microsoft.com/office/drawing/2014/main" id="{A863B008-70F4-F7E2-4AB6-AD0339CEE842}"/>
              </a:ext>
            </a:extLst>
          </p:cNvPr>
          <p:cNvSpPr>
            <a:spLocks noGrp="1"/>
          </p:cNvSpPr>
          <p:nvPr>
            <p:ph idx="1"/>
          </p:nvPr>
        </p:nvSpPr>
        <p:spPr>
          <a:xfrm>
            <a:off x="347563" y="1066800"/>
            <a:ext cx="11372771" cy="990600"/>
          </a:xfrm>
        </p:spPr>
        <p:txBody>
          <a:bodyPr/>
          <a:lstStyle/>
          <a:p>
            <a:r>
              <a:rPr lang="en-US" dirty="0"/>
              <a:t>FY24 was just passed; FY25 President’s Budget just released</a:t>
            </a:r>
          </a:p>
        </p:txBody>
      </p:sp>
      <p:graphicFrame>
        <p:nvGraphicFramePr>
          <p:cNvPr id="4" name="Table 3">
            <a:extLst>
              <a:ext uri="{FF2B5EF4-FFF2-40B4-BE49-F238E27FC236}">
                <a16:creationId xmlns:a16="http://schemas.microsoft.com/office/drawing/2014/main" id="{06D722EF-D44F-A09A-9E54-2610DEA84E45}"/>
              </a:ext>
            </a:extLst>
          </p:cNvPr>
          <p:cNvGraphicFramePr>
            <a:graphicFrameLocks noGrp="1"/>
          </p:cNvGraphicFramePr>
          <p:nvPr>
            <p:extLst>
              <p:ext uri="{D42A27DB-BD31-4B8C-83A1-F6EECF244321}">
                <p14:modId xmlns:p14="http://schemas.microsoft.com/office/powerpoint/2010/main" val="3014219748"/>
              </p:ext>
            </p:extLst>
          </p:nvPr>
        </p:nvGraphicFramePr>
        <p:xfrm>
          <a:off x="1371600" y="2209800"/>
          <a:ext cx="8128000" cy="2219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161523919"/>
                    </a:ext>
                  </a:extLst>
                </a:gridCol>
                <a:gridCol w="2032000">
                  <a:extLst>
                    <a:ext uri="{9D8B030D-6E8A-4147-A177-3AD203B41FA5}">
                      <a16:colId xmlns:a16="http://schemas.microsoft.com/office/drawing/2014/main" val="2503678009"/>
                    </a:ext>
                  </a:extLst>
                </a:gridCol>
                <a:gridCol w="2032000">
                  <a:extLst>
                    <a:ext uri="{9D8B030D-6E8A-4147-A177-3AD203B41FA5}">
                      <a16:colId xmlns:a16="http://schemas.microsoft.com/office/drawing/2014/main" val="496609052"/>
                    </a:ext>
                  </a:extLst>
                </a:gridCol>
                <a:gridCol w="2032000">
                  <a:extLst>
                    <a:ext uri="{9D8B030D-6E8A-4147-A177-3AD203B41FA5}">
                      <a16:colId xmlns:a16="http://schemas.microsoft.com/office/drawing/2014/main" val="2951545881"/>
                    </a:ext>
                  </a:extLst>
                </a:gridCol>
              </a:tblGrid>
              <a:tr h="370840">
                <a:tc>
                  <a:txBody>
                    <a:bodyPr/>
                    <a:lstStyle/>
                    <a:p>
                      <a:endParaRPr lang="en-US" dirty="0"/>
                    </a:p>
                  </a:txBody>
                  <a:tcPr/>
                </a:tc>
                <a:tc>
                  <a:txBody>
                    <a:bodyPr/>
                    <a:lstStyle/>
                    <a:p>
                      <a:r>
                        <a:rPr lang="en-US" dirty="0"/>
                        <a:t>FY23</a:t>
                      </a:r>
                    </a:p>
                  </a:txBody>
                  <a:tcPr/>
                </a:tc>
                <a:tc>
                  <a:txBody>
                    <a:bodyPr/>
                    <a:lstStyle/>
                    <a:p>
                      <a:r>
                        <a:rPr lang="en-US" dirty="0"/>
                        <a:t>FY24</a:t>
                      </a:r>
                    </a:p>
                  </a:txBody>
                  <a:tcPr/>
                </a:tc>
                <a:tc>
                  <a:txBody>
                    <a:bodyPr/>
                    <a:lstStyle/>
                    <a:p>
                      <a:r>
                        <a:rPr lang="en-US" dirty="0"/>
                        <a:t>FY25 (PB)</a:t>
                      </a:r>
                    </a:p>
                  </a:txBody>
                  <a:tcPr/>
                </a:tc>
                <a:extLst>
                  <a:ext uri="{0D108BD9-81ED-4DB2-BD59-A6C34878D82A}">
                    <a16:rowId xmlns:a16="http://schemas.microsoft.com/office/drawing/2014/main" val="232375493"/>
                  </a:ext>
                </a:extLst>
              </a:tr>
              <a:tr h="370840">
                <a:tc>
                  <a:txBody>
                    <a:bodyPr/>
                    <a:lstStyle/>
                    <a:p>
                      <a:r>
                        <a:rPr lang="en-US" dirty="0"/>
                        <a:t>NP Top Line</a:t>
                      </a:r>
                    </a:p>
                  </a:txBody>
                  <a:tcPr/>
                </a:tc>
                <a:tc>
                  <a:txBody>
                    <a:bodyPr/>
                    <a:lstStyle/>
                    <a:p>
                      <a:r>
                        <a:rPr lang="en-US" dirty="0"/>
                        <a:t>$805M</a:t>
                      </a:r>
                    </a:p>
                  </a:txBody>
                  <a:tcPr/>
                </a:tc>
                <a:tc>
                  <a:txBody>
                    <a:bodyPr/>
                    <a:lstStyle/>
                    <a:p>
                      <a:r>
                        <a:rPr lang="en-US" dirty="0"/>
                        <a:t>$804M</a:t>
                      </a:r>
                    </a:p>
                  </a:txBody>
                  <a:tcPr/>
                </a:tc>
                <a:tc>
                  <a:txBody>
                    <a:bodyPr/>
                    <a:lstStyle/>
                    <a:p>
                      <a:r>
                        <a:rPr lang="en-US" dirty="0"/>
                        <a:t>$833M</a:t>
                      </a:r>
                    </a:p>
                  </a:txBody>
                  <a:tcPr/>
                </a:tc>
                <a:extLst>
                  <a:ext uri="{0D108BD9-81ED-4DB2-BD59-A6C34878D82A}">
                    <a16:rowId xmlns:a16="http://schemas.microsoft.com/office/drawing/2014/main" val="2943794110"/>
                  </a:ext>
                </a:extLst>
              </a:tr>
              <a:tr h="370840">
                <a:tc>
                  <a:txBody>
                    <a:bodyPr/>
                    <a:lstStyle/>
                    <a:p>
                      <a:r>
                        <a:rPr lang="en-US" dirty="0"/>
                        <a:t>ME Operations</a:t>
                      </a:r>
                    </a:p>
                  </a:txBody>
                  <a:tcPr/>
                </a:tc>
                <a:tc>
                  <a:txBody>
                    <a:bodyPr/>
                    <a:lstStyle/>
                    <a:p>
                      <a:r>
                        <a:rPr lang="en-US" dirty="0"/>
                        <a:t>$149.8M</a:t>
                      </a:r>
                    </a:p>
                  </a:txBody>
                  <a:tcPr/>
                </a:tc>
                <a:tc>
                  <a:txBody>
                    <a:bodyPr/>
                    <a:lstStyle/>
                    <a:p>
                      <a:r>
                        <a:rPr lang="en-US" dirty="0"/>
                        <a:t>$141.9M</a:t>
                      </a:r>
                    </a:p>
                  </a:txBody>
                  <a:tcPr/>
                </a:tc>
                <a:tc>
                  <a:txBody>
                    <a:bodyPr/>
                    <a:lstStyle/>
                    <a:p>
                      <a:r>
                        <a:rPr lang="en-US" dirty="0"/>
                        <a:t>$147.2M</a:t>
                      </a:r>
                    </a:p>
                  </a:txBody>
                  <a:tcPr/>
                </a:tc>
                <a:extLst>
                  <a:ext uri="{0D108BD9-81ED-4DB2-BD59-A6C34878D82A}">
                    <a16:rowId xmlns:a16="http://schemas.microsoft.com/office/drawing/2014/main" val="3331459409"/>
                  </a:ext>
                </a:extLst>
              </a:tr>
              <a:tr h="370840">
                <a:tc>
                  <a:txBody>
                    <a:bodyPr/>
                    <a:lstStyle/>
                    <a:p>
                      <a:r>
                        <a:rPr lang="en-US" dirty="0"/>
                        <a:t>EIC (Const)</a:t>
                      </a:r>
                    </a:p>
                  </a:txBody>
                  <a:tcPr/>
                </a:tc>
                <a:tc>
                  <a:txBody>
                    <a:bodyPr/>
                    <a:lstStyle/>
                    <a:p>
                      <a:r>
                        <a:rPr lang="en-US" dirty="0"/>
                        <a:t>$50M</a:t>
                      </a:r>
                    </a:p>
                  </a:txBody>
                  <a:tcPr/>
                </a:tc>
                <a:tc>
                  <a:txBody>
                    <a:bodyPr/>
                    <a:lstStyle/>
                    <a:p>
                      <a:r>
                        <a:rPr lang="en-US" dirty="0"/>
                        <a:t>$95M</a:t>
                      </a:r>
                    </a:p>
                  </a:txBody>
                  <a:tcPr/>
                </a:tc>
                <a:tc>
                  <a:txBody>
                    <a:bodyPr/>
                    <a:lstStyle/>
                    <a:p>
                      <a:r>
                        <a:rPr lang="en-US" dirty="0"/>
                        <a:t>$110M</a:t>
                      </a:r>
                    </a:p>
                  </a:txBody>
                  <a:tcPr/>
                </a:tc>
                <a:extLst>
                  <a:ext uri="{0D108BD9-81ED-4DB2-BD59-A6C34878D82A}">
                    <a16:rowId xmlns:a16="http://schemas.microsoft.com/office/drawing/2014/main" val="1227810663"/>
                  </a:ext>
                </a:extLst>
              </a:tr>
              <a:tr h="157976">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75739472"/>
                  </a:ext>
                </a:extLst>
              </a:tr>
              <a:tr h="370840">
                <a:tc>
                  <a:txBody>
                    <a:bodyPr/>
                    <a:lstStyle/>
                    <a:p>
                      <a:r>
                        <a:rPr lang="en-US" dirty="0"/>
                        <a:t>HPDF (ASCR)</a:t>
                      </a:r>
                    </a:p>
                  </a:txBody>
                  <a:tcPr/>
                </a:tc>
                <a:tc>
                  <a:txBody>
                    <a:bodyPr/>
                    <a:lstStyle/>
                    <a:p>
                      <a:r>
                        <a:rPr lang="en-US" dirty="0"/>
                        <a:t>$2M</a:t>
                      </a:r>
                    </a:p>
                  </a:txBody>
                  <a:tcPr/>
                </a:tc>
                <a:tc>
                  <a:txBody>
                    <a:bodyPr/>
                    <a:lstStyle/>
                    <a:p>
                      <a:r>
                        <a:rPr lang="en-US" dirty="0"/>
                        <a:t>$8M</a:t>
                      </a:r>
                    </a:p>
                  </a:txBody>
                  <a:tcPr/>
                </a:tc>
                <a:tc>
                  <a:txBody>
                    <a:bodyPr/>
                    <a:lstStyle/>
                    <a:p>
                      <a:r>
                        <a:rPr lang="en-US" dirty="0"/>
                        <a:t>$16M</a:t>
                      </a:r>
                    </a:p>
                  </a:txBody>
                  <a:tcPr/>
                </a:tc>
                <a:extLst>
                  <a:ext uri="{0D108BD9-81ED-4DB2-BD59-A6C34878D82A}">
                    <a16:rowId xmlns:a16="http://schemas.microsoft.com/office/drawing/2014/main" val="209999622"/>
                  </a:ext>
                </a:extLst>
              </a:tr>
            </a:tbl>
          </a:graphicData>
        </a:graphic>
      </p:graphicFrame>
      <p:sp>
        <p:nvSpPr>
          <p:cNvPr id="5" name="TextBox 4">
            <a:extLst>
              <a:ext uri="{FF2B5EF4-FFF2-40B4-BE49-F238E27FC236}">
                <a16:creationId xmlns:a16="http://schemas.microsoft.com/office/drawing/2014/main" id="{DAD4B840-54C9-0F32-060A-410F04D2B8A2}"/>
              </a:ext>
            </a:extLst>
          </p:cNvPr>
          <p:cNvSpPr txBox="1"/>
          <p:nvPr/>
        </p:nvSpPr>
        <p:spPr>
          <a:xfrm>
            <a:off x="2098789" y="4724400"/>
            <a:ext cx="6673622" cy="840230"/>
          </a:xfrm>
          <a:prstGeom prst="rect">
            <a:avLst/>
          </a:prstGeom>
          <a:noFill/>
        </p:spPr>
        <p:txBody>
          <a:bodyPr wrap="none" rtlCol="0">
            <a:spAutoFit/>
          </a:bodyPr>
          <a:lstStyle/>
          <a:p>
            <a:pPr algn="l">
              <a:lnSpc>
                <a:spcPct val="90000"/>
              </a:lnSpc>
            </a:pPr>
            <a:r>
              <a:rPr lang="en-US" dirty="0"/>
              <a:t>ME Ops: </a:t>
            </a:r>
          </a:p>
          <a:p>
            <a:pPr algn="l">
              <a:lnSpc>
                <a:spcPct val="90000"/>
              </a:lnSpc>
            </a:pPr>
            <a:r>
              <a:rPr lang="en-US" dirty="0"/>
              <a:t>	FY24 ~ 27 weeks (likely stretch the SAD)</a:t>
            </a:r>
          </a:p>
          <a:p>
            <a:pPr algn="l">
              <a:lnSpc>
                <a:spcPct val="90000"/>
              </a:lnSpc>
            </a:pPr>
            <a:r>
              <a:rPr lang="en-US" dirty="0"/>
              <a:t>	FY25 – (PB Budget Language:  89% Optimal Funding)</a:t>
            </a:r>
          </a:p>
        </p:txBody>
      </p:sp>
    </p:spTree>
    <p:extLst>
      <p:ext uri="{BB962C8B-B14F-4D97-AF65-F5344CB8AC3E}">
        <p14:creationId xmlns:p14="http://schemas.microsoft.com/office/powerpoint/2010/main" val="233482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81AE74-C84A-EA7A-B452-D587436DAFBB}"/>
              </a:ext>
            </a:extLst>
          </p:cNvPr>
          <p:cNvSpPr>
            <a:spLocks noGrp="1"/>
          </p:cNvSpPr>
          <p:nvPr>
            <p:ph type="title"/>
          </p:nvPr>
        </p:nvSpPr>
        <p:spPr/>
        <p:txBody>
          <a:bodyPr/>
          <a:lstStyle/>
          <a:p>
            <a:r>
              <a:rPr lang="en-US" dirty="0" err="1"/>
              <a:t>JLab’s</a:t>
            </a:r>
            <a:r>
              <a:rPr lang="en-US" dirty="0"/>
              <a:t> Past Will Lead to an Exciting Future</a:t>
            </a:r>
          </a:p>
        </p:txBody>
      </p:sp>
      <p:pic>
        <p:nvPicPr>
          <p:cNvPr id="2" name="Picture Placeholder 10">
            <a:extLst>
              <a:ext uri="{FF2B5EF4-FFF2-40B4-BE49-F238E27FC236}">
                <a16:creationId xmlns:a16="http://schemas.microsoft.com/office/drawing/2014/main" id="{021DD8FC-D545-062B-DD37-D602530F24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78942" y="3902923"/>
            <a:ext cx="3206019" cy="1701153"/>
          </a:xfrm>
          <a:prstGeom prst="rect">
            <a:avLst/>
          </a:prstGeom>
        </p:spPr>
      </p:pic>
      <p:pic>
        <p:nvPicPr>
          <p:cNvPr id="1026" name="Picture 2">
            <a:extLst>
              <a:ext uri="{FF2B5EF4-FFF2-40B4-BE49-F238E27FC236}">
                <a16:creationId xmlns:a16="http://schemas.microsoft.com/office/drawing/2014/main" id="{DEE75B23-34E3-FC42-1EC1-1150B9A74EC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985819"/>
            <a:ext cx="4081262" cy="27479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celerator Science | Jefferson Lab">
            <a:extLst>
              <a:ext uri="{FF2B5EF4-FFF2-40B4-BE49-F238E27FC236}">
                <a16:creationId xmlns:a16="http://schemas.microsoft.com/office/drawing/2014/main" id="{B0DD1031-65F7-09CF-B532-50184F15EC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4010" y="3733798"/>
            <a:ext cx="7010400" cy="19680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BAF: a fruitful past and a promising future – CERN Courier">
            <a:extLst>
              <a:ext uri="{FF2B5EF4-FFF2-40B4-BE49-F238E27FC236}">
                <a16:creationId xmlns:a16="http://schemas.microsoft.com/office/drawing/2014/main" id="{94393A42-83CE-FA44-3D14-62A5007463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73302" y="1000843"/>
            <a:ext cx="3146698" cy="27329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nergy Secretary explores the nature of matte | EurekAlert!">
            <a:extLst>
              <a:ext uri="{FF2B5EF4-FFF2-40B4-BE49-F238E27FC236}">
                <a16:creationId xmlns:a16="http://schemas.microsoft.com/office/drawing/2014/main" id="{2009FDFF-6153-FAC0-8FF5-C026C1D94C3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15936" y="1000842"/>
            <a:ext cx="4096510" cy="27329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ws Flash • Newport News Donates Applied Research Center to">
            <a:extLst>
              <a:ext uri="{FF2B5EF4-FFF2-40B4-BE49-F238E27FC236}">
                <a16:creationId xmlns:a16="http://schemas.microsoft.com/office/drawing/2014/main" id="{FABB7929-D578-2084-4A4F-03E42A49A5B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71104" y="3733798"/>
            <a:ext cx="1968024" cy="196802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a:extLst>
              <a:ext uri="{FF2B5EF4-FFF2-40B4-BE49-F238E27FC236}">
                <a16:creationId xmlns:a16="http://schemas.microsoft.com/office/drawing/2014/main" id="{3B3F532F-7534-77A1-AC1E-CBE3784A5F86}"/>
              </a:ext>
            </a:extLst>
          </p:cNvPr>
          <p:cNvSpPr/>
          <p:nvPr/>
        </p:nvSpPr>
        <p:spPr>
          <a:xfrm>
            <a:off x="1828800" y="5870946"/>
            <a:ext cx="8353151" cy="529854"/>
          </a:xfrm>
          <a:prstGeom prst="rightArrow">
            <a:avLst/>
          </a:prstGeom>
          <a:solidFill>
            <a:srgbClr val="00B0F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What we do today will enable a vibrant future into the 2040s and beyond</a:t>
            </a:r>
          </a:p>
        </p:txBody>
      </p:sp>
    </p:spTree>
    <p:extLst>
      <p:ext uri="{BB962C8B-B14F-4D97-AF65-F5344CB8AC3E}">
        <p14:creationId xmlns:p14="http://schemas.microsoft.com/office/powerpoint/2010/main" val="2421622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ata Science Concepts: The fundamentals of Data Science">
            <a:extLst>
              <a:ext uri="{FF2B5EF4-FFF2-40B4-BE49-F238E27FC236}">
                <a16:creationId xmlns:a16="http://schemas.microsoft.com/office/drawing/2014/main" id="{C294D5D0-C5A8-370A-F149-3B0155228B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29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16480C0-25A6-F555-21CF-22EE914F7547}"/>
              </a:ext>
            </a:extLst>
          </p:cNvPr>
          <p:cNvSpPr>
            <a:spLocks noGrp="1"/>
          </p:cNvSpPr>
          <p:nvPr>
            <p:ph idx="4294967295"/>
          </p:nvPr>
        </p:nvSpPr>
        <p:spPr>
          <a:xfrm>
            <a:off x="3657600" y="2057400"/>
            <a:ext cx="4495800" cy="2286000"/>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dirty="0"/>
          </a:p>
          <a:p>
            <a:pPr marL="0" indent="0">
              <a:buNone/>
            </a:pPr>
            <a:r>
              <a:rPr lang="en-US" dirty="0"/>
              <a:t>Outline</a:t>
            </a:r>
          </a:p>
          <a:p>
            <a:r>
              <a:rPr lang="en-US" dirty="0"/>
              <a:t>Highlights</a:t>
            </a:r>
          </a:p>
          <a:p>
            <a:r>
              <a:rPr lang="en-US" dirty="0"/>
              <a:t>Discussion</a:t>
            </a:r>
          </a:p>
        </p:txBody>
      </p:sp>
    </p:spTree>
    <p:extLst>
      <p:ext uri="{BB962C8B-B14F-4D97-AF65-F5344CB8AC3E}">
        <p14:creationId xmlns:p14="http://schemas.microsoft.com/office/powerpoint/2010/main" val="275874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6298-9253-22B7-63EC-3025E8B4BEF8}"/>
              </a:ext>
            </a:extLst>
          </p:cNvPr>
          <p:cNvSpPr>
            <a:spLocks noGrp="1"/>
          </p:cNvSpPr>
          <p:nvPr>
            <p:ph type="title"/>
          </p:nvPr>
        </p:nvSpPr>
        <p:spPr/>
        <p:txBody>
          <a:bodyPr/>
          <a:lstStyle/>
          <a:p>
            <a:r>
              <a:rPr lang="en-US" dirty="0"/>
              <a:t>Expanding </a:t>
            </a:r>
            <a:r>
              <a:rPr lang="en-US" dirty="0" err="1"/>
              <a:t>Jlab’s</a:t>
            </a:r>
            <a:r>
              <a:rPr lang="en-US" dirty="0"/>
              <a:t> Science and Technology Mission</a:t>
            </a:r>
          </a:p>
        </p:txBody>
      </p:sp>
      <p:pic>
        <p:nvPicPr>
          <p:cNvPr id="3" name="Picture 2">
            <a:extLst>
              <a:ext uri="{FF2B5EF4-FFF2-40B4-BE49-F238E27FC236}">
                <a16:creationId xmlns:a16="http://schemas.microsoft.com/office/drawing/2014/main" id="{4689D0E4-FF19-26D7-8E4F-A642CE1139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72016" y="3363951"/>
            <a:ext cx="2371344" cy="176784"/>
          </a:xfrm>
          <a:prstGeom prst="rect">
            <a:avLst/>
          </a:prstGeom>
        </p:spPr>
      </p:pic>
      <p:pic>
        <p:nvPicPr>
          <p:cNvPr id="4" name="Picture 3">
            <a:extLst>
              <a:ext uri="{FF2B5EF4-FFF2-40B4-BE49-F238E27FC236}">
                <a16:creationId xmlns:a16="http://schemas.microsoft.com/office/drawing/2014/main" id="{74C55D54-AEC2-6366-FD32-4A05EBFEE5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9979"/>
          <a:stretch/>
        </p:blipFill>
        <p:spPr>
          <a:xfrm>
            <a:off x="1981200" y="5736511"/>
            <a:ext cx="7706824" cy="787168"/>
          </a:xfrm>
          <a:prstGeom prst="rect">
            <a:avLst/>
          </a:prstGeom>
        </p:spPr>
      </p:pic>
      <p:sp>
        <p:nvSpPr>
          <p:cNvPr id="5" name="TextBox 4">
            <a:extLst>
              <a:ext uri="{FF2B5EF4-FFF2-40B4-BE49-F238E27FC236}">
                <a16:creationId xmlns:a16="http://schemas.microsoft.com/office/drawing/2014/main" id="{409A34F3-D195-03B0-8C05-02C4C2FDA5BD}"/>
              </a:ext>
            </a:extLst>
          </p:cNvPr>
          <p:cNvSpPr txBox="1"/>
          <p:nvPr/>
        </p:nvSpPr>
        <p:spPr>
          <a:xfrm>
            <a:off x="3348375" y="5760007"/>
            <a:ext cx="53123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venir" panose="020B0503020203020204" pitchFamily="34" charset="0"/>
                <a:ea typeface="+mn-ea"/>
                <a:cs typeface="Arial" panose="020B0604020202020204" pitchFamily="34" charset="0"/>
              </a:rPr>
              <a:t>S&amp;T thrusts are synergistic and mutually supportive</a:t>
            </a:r>
          </a:p>
        </p:txBody>
      </p:sp>
      <p:sp>
        <p:nvSpPr>
          <p:cNvPr id="6" name="TextBox 5">
            <a:extLst>
              <a:ext uri="{FF2B5EF4-FFF2-40B4-BE49-F238E27FC236}">
                <a16:creationId xmlns:a16="http://schemas.microsoft.com/office/drawing/2014/main" id="{147342B1-3259-D56E-40D6-66728BCA1B63}"/>
              </a:ext>
            </a:extLst>
          </p:cNvPr>
          <p:cNvSpPr txBox="1"/>
          <p:nvPr/>
        </p:nvSpPr>
        <p:spPr>
          <a:xfrm>
            <a:off x="267245" y="3147868"/>
            <a:ext cx="26542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Physics at  CEBAF</a:t>
            </a:r>
          </a:p>
        </p:txBody>
      </p:sp>
      <p:sp>
        <p:nvSpPr>
          <p:cNvPr id="7" name="TextBox 6">
            <a:extLst>
              <a:ext uri="{FF2B5EF4-FFF2-40B4-BE49-F238E27FC236}">
                <a16:creationId xmlns:a16="http://schemas.microsoft.com/office/drawing/2014/main" id="{AFD61628-ABDE-996C-E063-80665DE5D140}"/>
              </a:ext>
            </a:extLst>
          </p:cNvPr>
          <p:cNvSpPr txBox="1"/>
          <p:nvPr/>
        </p:nvSpPr>
        <p:spPr>
          <a:xfrm>
            <a:off x="3127683" y="3143586"/>
            <a:ext cx="22957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Collider R&amp;D</a:t>
            </a:r>
          </a:p>
        </p:txBody>
      </p:sp>
      <p:pic>
        <p:nvPicPr>
          <p:cNvPr id="8" name="Picture 7">
            <a:extLst>
              <a:ext uri="{FF2B5EF4-FFF2-40B4-BE49-F238E27FC236}">
                <a16:creationId xmlns:a16="http://schemas.microsoft.com/office/drawing/2014/main" id="{6C626B0B-D2A1-1381-3DC8-E767C86636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944" y="3376143"/>
            <a:ext cx="2371344" cy="176784"/>
          </a:xfrm>
          <a:prstGeom prst="rect">
            <a:avLst/>
          </a:prstGeom>
        </p:spPr>
      </p:pic>
      <p:pic>
        <p:nvPicPr>
          <p:cNvPr id="9" name="Picture 8">
            <a:extLst>
              <a:ext uri="{FF2B5EF4-FFF2-40B4-BE49-F238E27FC236}">
                <a16:creationId xmlns:a16="http://schemas.microsoft.com/office/drawing/2014/main" id="{D2282ED0-46A3-0E81-B394-E4A1A5F52B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8208" y="3370047"/>
            <a:ext cx="2371344" cy="176784"/>
          </a:xfrm>
          <a:prstGeom prst="rect">
            <a:avLst/>
          </a:prstGeom>
        </p:spPr>
      </p:pic>
      <p:pic>
        <p:nvPicPr>
          <p:cNvPr id="10" name="Picture 9">
            <a:extLst>
              <a:ext uri="{FF2B5EF4-FFF2-40B4-BE49-F238E27FC236}">
                <a16:creationId xmlns:a16="http://schemas.microsoft.com/office/drawing/2014/main" id="{C32BE11E-45B0-099E-DECC-C097DDC556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3160" y="3370047"/>
            <a:ext cx="2371344" cy="176784"/>
          </a:xfrm>
          <a:prstGeom prst="rect">
            <a:avLst/>
          </a:prstGeom>
        </p:spPr>
      </p:pic>
      <p:sp>
        <p:nvSpPr>
          <p:cNvPr id="11" name="TextBox 10">
            <a:extLst>
              <a:ext uri="{FF2B5EF4-FFF2-40B4-BE49-F238E27FC236}">
                <a16:creationId xmlns:a16="http://schemas.microsoft.com/office/drawing/2014/main" id="{87429B32-415E-31CB-7275-EFD8A3EB8B64}"/>
              </a:ext>
            </a:extLst>
          </p:cNvPr>
          <p:cNvSpPr txBox="1"/>
          <p:nvPr/>
        </p:nvSpPr>
        <p:spPr>
          <a:xfrm>
            <a:off x="6170487" y="3129464"/>
            <a:ext cx="28723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Computational &amp; Data Science</a:t>
            </a:r>
          </a:p>
        </p:txBody>
      </p:sp>
      <p:sp>
        <p:nvSpPr>
          <p:cNvPr id="12" name="TextBox 11">
            <a:extLst>
              <a:ext uri="{FF2B5EF4-FFF2-40B4-BE49-F238E27FC236}">
                <a16:creationId xmlns:a16="http://schemas.microsoft.com/office/drawing/2014/main" id="{8ECA1499-CC22-F0DB-ED63-8D47347765FC}"/>
              </a:ext>
            </a:extLst>
          </p:cNvPr>
          <p:cNvSpPr txBox="1"/>
          <p:nvPr/>
        </p:nvSpPr>
        <p:spPr>
          <a:xfrm>
            <a:off x="267246" y="3495957"/>
            <a:ext cx="2654247" cy="2409378"/>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Vibrant physics research program at CEBAF with optimal 34 weeks/</a:t>
            </a:r>
            <a:r>
              <a:rPr kumimoji="0" lang="en-US" sz="1250" i="0" u="none" strike="noStrike" kern="1200" cap="none" spc="0" normalizeH="0" baseline="0" noProof="0" dirty="0" err="1">
                <a:ln>
                  <a:noFill/>
                </a:ln>
                <a:solidFill>
                  <a:srgbClr val="000000"/>
                </a:solidFill>
                <a:effectLst/>
                <a:uLnTx/>
                <a:uFillTx/>
                <a:latin typeface="Avenir"/>
                <a:ea typeface="+mn-ea"/>
                <a:cs typeface="Times New Roman" panose="02020603050405020304" pitchFamily="18" charset="0"/>
              </a:rPr>
              <a:t>yr</a:t>
            </a:r>
            <a:r>
              <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 supporting ~1,900 annual users</a:t>
            </a: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MOLLER Project</a:t>
            </a: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en-US" sz="1250" dirty="0">
                <a:solidFill>
                  <a:srgbClr val="000000"/>
                </a:solidFill>
                <a:latin typeface="Avenir"/>
                <a:cs typeface="Times New Roman" panose="02020603050405020304" pitchFamily="18" charset="0"/>
              </a:rPr>
              <a:t>BSM Physics – BDX</a:t>
            </a:r>
          </a:p>
          <a:p>
            <a:pPr marL="0" marR="0" lvl="0" indent="0" algn="l" defTabSz="914400" rtl="0" eaLnBrk="1" fontAlgn="auto" latinLnBrk="0" hangingPunct="1">
              <a:lnSpc>
                <a:spcPts val="1200"/>
              </a:lnSpc>
              <a:spcBef>
                <a:spcPts val="0"/>
              </a:spcBef>
              <a:spcAft>
                <a:spcPts val="0"/>
              </a:spcAft>
              <a:buClrTx/>
              <a:buSzTx/>
              <a:buFontTx/>
              <a:buNone/>
              <a:tabLst/>
              <a:defRPr/>
            </a:pPr>
            <a:endParaRPr lang="en-US" sz="1250" dirty="0">
              <a:solidFill>
                <a:srgbClr val="000000"/>
              </a:solidFill>
              <a:latin typeface="Avenir"/>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High precision </a:t>
            </a:r>
            <a:r>
              <a:rPr lang="en-US" sz="1250" dirty="0">
                <a:solidFill>
                  <a:srgbClr val="000000"/>
                </a:solidFill>
                <a:latin typeface="Avenir"/>
                <a:cs typeface="Times New Roman" panose="02020603050405020304" pitchFamily="18" charset="0"/>
              </a:rPr>
              <a:t>pictures of the quarks and gluons inside hadrons</a:t>
            </a: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en-US" sz="1250" dirty="0">
                <a:solidFill>
                  <a:srgbClr val="000000"/>
                </a:solidFill>
                <a:latin typeface="Avenir"/>
                <a:cs typeface="Times New Roman" panose="02020603050405020304" pitchFamily="18" charset="0"/>
              </a:rPr>
              <a:t>Developing CEBAF upgrade paths including positrons and energy doubling</a:t>
            </a:r>
            <a:endPar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84EACCA8-0580-2C77-FE17-F0556C737F5C}"/>
              </a:ext>
            </a:extLst>
          </p:cNvPr>
          <p:cNvSpPr txBox="1"/>
          <p:nvPr/>
        </p:nvSpPr>
        <p:spPr>
          <a:xfrm>
            <a:off x="6175915" y="3495957"/>
            <a:ext cx="2872356" cy="1947713"/>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Among the leaders in Lattice QCD</a:t>
            </a: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endParaRPr>
          </a:p>
          <a:p>
            <a:pPr>
              <a:lnSpc>
                <a:spcPts val="1200"/>
              </a:lnSpc>
              <a:defRPr/>
            </a:pPr>
            <a:r>
              <a:rPr lang="en-US" sz="1250" dirty="0">
                <a:solidFill>
                  <a:srgbClr val="000000"/>
                </a:solidFill>
                <a:latin typeface="Avenir"/>
                <a:cs typeface="Times New Roman" panose="02020603050405020304" pitchFamily="18" charset="0"/>
              </a:rPr>
              <a:t>Pioneers in multi-facility streaming data and fast data transfer and analysis</a:t>
            </a:r>
          </a:p>
          <a:p>
            <a:pPr>
              <a:lnSpc>
                <a:spcPts val="1200"/>
              </a:lnSpc>
              <a:defRPr/>
            </a:pPr>
            <a:endParaRPr lang="en-US" sz="1250" dirty="0">
              <a:solidFill>
                <a:srgbClr val="000000"/>
              </a:solidFill>
              <a:latin typeface="Avenir"/>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Vision for world-leading first-of-its-kind Data specific scientific computing facility: </a:t>
            </a:r>
            <a:r>
              <a:rPr kumimoji="0" lang="en-US" sz="1250" b="1" i="1"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High Performance Data Facility</a:t>
            </a: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25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ABAA1E59-FCEC-033E-9DE8-7B1501398E33}"/>
              </a:ext>
            </a:extLst>
          </p:cNvPr>
          <p:cNvSpPr txBox="1"/>
          <p:nvPr/>
        </p:nvSpPr>
        <p:spPr>
          <a:xfrm>
            <a:off x="9195211" y="3495957"/>
            <a:ext cx="2568711" cy="1942840"/>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R&amp;D in accelerator, detectors and applications in nuclear imaging and medicine</a:t>
            </a:r>
          </a:p>
          <a:p>
            <a:pPr marL="0" marR="0" lvl="0" indent="0" algn="l" defTabSz="914400" rtl="0" eaLnBrk="1" fontAlgn="auto" latinLnBrk="0" hangingPunct="1">
              <a:lnSpc>
                <a:spcPts val="1200"/>
              </a:lnSpc>
              <a:spcBef>
                <a:spcPts val="0"/>
              </a:spcBef>
              <a:spcAft>
                <a:spcPts val="0"/>
              </a:spcAft>
              <a:buClrTx/>
              <a:buSzTx/>
              <a:buFontTx/>
              <a:buNone/>
              <a:tabLst/>
              <a:defRPr/>
            </a:pPr>
            <a:endParaRPr lang="en-US" sz="1250" dirty="0">
              <a:solidFill>
                <a:srgbClr val="000000"/>
              </a:solidFill>
              <a:latin typeface="Avenir"/>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en-US" sz="1250" dirty="0">
                <a:solidFill>
                  <a:srgbClr val="000000"/>
                </a:solidFill>
                <a:latin typeface="Avenir"/>
                <a:cs typeface="Times New Roman" panose="02020603050405020304" pitchFamily="18" charset="0"/>
              </a:rPr>
              <a:t>C</a:t>
            </a:r>
            <a:r>
              <a:rPr kumimoji="0" lang="en-US" sz="1250" b="0" i="0" u="none" strike="noStrike" kern="1200" cap="none" spc="0" normalizeH="0" baseline="0" noProof="0" dirty="0" err="1">
                <a:ln>
                  <a:noFill/>
                </a:ln>
                <a:solidFill>
                  <a:srgbClr val="000000"/>
                </a:solidFill>
                <a:effectLst/>
                <a:uLnTx/>
                <a:uFillTx/>
                <a:latin typeface="Avenir"/>
                <a:ea typeface="+mn-ea"/>
                <a:cs typeface="Times New Roman" panose="02020603050405020304" pitchFamily="18" charset="0"/>
              </a:rPr>
              <a:t>ompact</a:t>
            </a:r>
            <a:r>
              <a:rPr kumimoji="0" lang="en-US" sz="1250" b="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 accelerator technology for industrial applications</a:t>
            </a:r>
          </a:p>
          <a:p>
            <a:pPr marL="0" marR="0" lvl="0" indent="0" algn="l" defTabSz="914400" rtl="0" eaLnBrk="1" fontAlgn="auto" latinLnBrk="0" hangingPunct="1">
              <a:lnSpc>
                <a:spcPts val="1200"/>
              </a:lnSpc>
              <a:spcBef>
                <a:spcPts val="0"/>
              </a:spcBef>
              <a:spcAft>
                <a:spcPts val="0"/>
              </a:spcAft>
              <a:buClrTx/>
              <a:buSzTx/>
              <a:buFontTx/>
              <a:buNone/>
              <a:tabLst/>
              <a:defRPr/>
            </a:pPr>
            <a:endParaRPr lang="en-US" sz="1250" dirty="0">
              <a:solidFill>
                <a:srgbClr val="000000"/>
              </a:solidFill>
              <a:latin typeface="Avenir"/>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Industrial partnerships on lithographic technology</a:t>
            </a:r>
          </a:p>
          <a:p>
            <a:pPr marL="0" marR="0" lvl="0" indent="0" algn="l" defTabSz="914400" rtl="0" eaLnBrk="1" fontAlgn="auto" latinLnBrk="0" hangingPunct="1">
              <a:lnSpc>
                <a:spcPts val="1200"/>
              </a:lnSpc>
              <a:spcBef>
                <a:spcPts val="0"/>
              </a:spcBef>
              <a:spcAft>
                <a:spcPts val="0"/>
              </a:spcAft>
              <a:buClrTx/>
              <a:buSzTx/>
              <a:buFontTx/>
              <a:buNone/>
              <a:tabLst/>
              <a:defRPr/>
            </a:pPr>
            <a:endParaRPr lang="en-US" sz="1250" dirty="0">
              <a:solidFill>
                <a:srgbClr val="000000"/>
              </a:solidFill>
              <a:latin typeface="Avenir"/>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Advanced detector development (MPGD)</a:t>
            </a:r>
          </a:p>
        </p:txBody>
      </p:sp>
      <p:pic>
        <p:nvPicPr>
          <p:cNvPr id="15" name="Picture 14">
            <a:extLst>
              <a:ext uri="{FF2B5EF4-FFF2-40B4-BE49-F238E27FC236}">
                <a16:creationId xmlns:a16="http://schemas.microsoft.com/office/drawing/2014/main" id="{9C1F59E7-24BF-6965-C273-B666D2BEA6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088" y="1261872"/>
            <a:ext cx="11362944" cy="1773936"/>
          </a:xfrm>
          <a:prstGeom prst="rect">
            <a:avLst/>
          </a:prstGeom>
        </p:spPr>
      </p:pic>
      <p:sp>
        <p:nvSpPr>
          <p:cNvPr id="16" name="TextBox 15">
            <a:extLst>
              <a:ext uri="{FF2B5EF4-FFF2-40B4-BE49-F238E27FC236}">
                <a16:creationId xmlns:a16="http://schemas.microsoft.com/office/drawing/2014/main" id="{605FB4A4-6396-4EE3-E442-D55CFBA1970B}"/>
              </a:ext>
            </a:extLst>
          </p:cNvPr>
          <p:cNvSpPr txBox="1"/>
          <p:nvPr/>
        </p:nvSpPr>
        <p:spPr>
          <a:xfrm>
            <a:off x="2596705" y="6120593"/>
            <a:ext cx="68157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venir" panose="020B0503020203020204" pitchFamily="34" charset="0"/>
                <a:ea typeface="+mn-ea"/>
                <a:cs typeface="Arial" panose="020B0604020202020204" pitchFamily="34" charset="0"/>
              </a:rPr>
              <a:t>Build on </a:t>
            </a:r>
            <a:r>
              <a:rPr lang="en-US" sz="1600" b="1" i="1" dirty="0">
                <a:solidFill>
                  <a:srgbClr val="000000"/>
                </a:solidFill>
                <a:latin typeface="Avenir" panose="020B0503020203020204" pitchFamily="34" charset="0"/>
                <a:cs typeface="Arial" panose="020B0604020202020204" pitchFamily="34" charset="0"/>
              </a:rPr>
              <a:t>our core capabilities to pursue a diverse scientific portfolio </a:t>
            </a:r>
            <a:endParaRPr kumimoji="0" lang="en-US" sz="1600" b="1" i="1" u="none" strike="noStrike" kern="1200" cap="none" spc="0" normalizeH="0" baseline="0" noProof="0" dirty="0">
              <a:ln>
                <a:noFill/>
              </a:ln>
              <a:solidFill>
                <a:srgbClr val="000000"/>
              </a:solidFill>
              <a:effectLst/>
              <a:uLnTx/>
              <a:uFillTx/>
              <a:latin typeface="Avenir" panose="020B0503020203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852B30E5-9E89-5055-486A-E03DD000D377}"/>
              </a:ext>
            </a:extLst>
          </p:cNvPr>
          <p:cNvSpPr txBox="1"/>
          <p:nvPr/>
        </p:nvSpPr>
        <p:spPr>
          <a:xfrm>
            <a:off x="3127683" y="3489388"/>
            <a:ext cx="2927670" cy="1947713"/>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Partnering with BNL in the management, design, and construction of the Electron-Ion Collider Project</a:t>
            </a: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250" b="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Leadership in the design and construction of SRF accelerator capability for the Office of Science</a:t>
            </a:r>
          </a:p>
          <a:p>
            <a:pPr marL="0" marR="0" lvl="0" indent="0" algn="l" defTabSz="914400" rtl="0" eaLnBrk="1" fontAlgn="auto" latinLnBrk="0" hangingPunct="1">
              <a:lnSpc>
                <a:spcPts val="1200"/>
              </a:lnSpc>
              <a:spcBef>
                <a:spcPts val="0"/>
              </a:spcBef>
              <a:spcAft>
                <a:spcPts val="0"/>
              </a:spcAft>
              <a:buClrTx/>
              <a:buSzTx/>
              <a:buFontTx/>
              <a:buNone/>
              <a:tabLst/>
              <a:defRPr/>
            </a:pPr>
            <a:endParaRPr lang="en-US" sz="1250" dirty="0">
              <a:solidFill>
                <a:srgbClr val="000000"/>
              </a:solidFill>
              <a:latin typeface="Avenir"/>
              <a:cs typeface="Times New Roman" panose="02020603050405020304" pitchFamily="18" charset="0"/>
            </a:endParaRPr>
          </a:p>
          <a:p>
            <a:pPr lvl="0">
              <a:lnSpc>
                <a:spcPts val="1200"/>
              </a:lnSpc>
              <a:defRPr/>
            </a:pPr>
            <a:r>
              <a:rPr lang="en-US" sz="1250" dirty="0">
                <a:solidFill>
                  <a:srgbClr val="000000"/>
                </a:solidFill>
                <a:latin typeface="Avenir"/>
                <a:cs typeface="Times New Roman" panose="02020603050405020304" pitchFamily="18" charset="0"/>
              </a:rPr>
              <a:t>Leadership in energy recovery, polarized e- beams, emerging expertise in polarized e+ and FFA</a:t>
            </a:r>
            <a:endParaRPr kumimoji="0" lang="en-US" sz="1250" b="0"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5965E66B-79FB-9858-70DC-FD912C2B8348}"/>
              </a:ext>
            </a:extLst>
          </p:cNvPr>
          <p:cNvSpPr txBox="1"/>
          <p:nvPr/>
        </p:nvSpPr>
        <p:spPr>
          <a:xfrm>
            <a:off x="9200635" y="3129465"/>
            <a:ext cx="29377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Applied Research </a:t>
            </a:r>
            <a:r>
              <a:rPr lang="en-US" sz="1400" b="1" dirty="0">
                <a:solidFill>
                  <a:srgbClr val="000000"/>
                </a:solidFill>
                <a:latin typeface="Avenir"/>
                <a:cs typeface="Times New Roman" panose="02020603050405020304" pitchFamily="18" charset="0"/>
              </a:rPr>
              <a:t>&amp;</a:t>
            </a:r>
            <a:r>
              <a:rPr kumimoji="0" lang="en-US" sz="1400" b="1" i="0" u="none" strike="noStrike" kern="1200" cap="none" spc="0" normalizeH="0" baseline="0" noProof="0" dirty="0">
                <a:ln>
                  <a:noFill/>
                </a:ln>
                <a:solidFill>
                  <a:srgbClr val="000000"/>
                </a:solidFill>
                <a:effectLst/>
                <a:uLnTx/>
                <a:uFillTx/>
                <a:latin typeface="Avenir"/>
                <a:ea typeface="+mn-ea"/>
                <a:cs typeface="Times New Roman" panose="02020603050405020304" pitchFamily="18" charset="0"/>
              </a:rPr>
              <a:t> Technology</a:t>
            </a:r>
          </a:p>
        </p:txBody>
      </p:sp>
    </p:spTree>
    <p:extLst>
      <p:ext uri="{BB962C8B-B14F-4D97-AF65-F5344CB8AC3E}">
        <p14:creationId xmlns:p14="http://schemas.microsoft.com/office/powerpoint/2010/main" val="2535441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398FA4-B7DA-7F71-74BF-2E96A7B25AA6}"/>
              </a:ext>
            </a:extLst>
          </p:cNvPr>
          <p:cNvSpPr>
            <a:spLocks noGrp="1"/>
          </p:cNvSpPr>
          <p:nvPr>
            <p:ph type="title"/>
          </p:nvPr>
        </p:nvSpPr>
        <p:spPr/>
        <p:txBody>
          <a:bodyPr/>
          <a:lstStyle/>
          <a:p>
            <a:r>
              <a:rPr lang="en-US" dirty="0" err="1"/>
              <a:t>JLab</a:t>
            </a:r>
            <a:r>
              <a:rPr lang="en-US" dirty="0"/>
              <a:t> Highlights</a:t>
            </a:r>
          </a:p>
        </p:txBody>
      </p:sp>
      <p:sp>
        <p:nvSpPr>
          <p:cNvPr id="4" name="Content Placeholder 3">
            <a:extLst>
              <a:ext uri="{FF2B5EF4-FFF2-40B4-BE49-F238E27FC236}">
                <a16:creationId xmlns:a16="http://schemas.microsoft.com/office/drawing/2014/main" id="{ED3E59DA-2191-B582-AF89-C72C788CDD0E}"/>
              </a:ext>
            </a:extLst>
          </p:cNvPr>
          <p:cNvSpPr>
            <a:spLocks noGrp="1"/>
          </p:cNvSpPr>
          <p:nvPr>
            <p:ph idx="1"/>
          </p:nvPr>
        </p:nvSpPr>
        <p:spPr>
          <a:xfrm>
            <a:off x="314109" y="762000"/>
            <a:ext cx="6158427" cy="5943601"/>
          </a:xfrm>
        </p:spPr>
        <p:txBody>
          <a:bodyPr>
            <a:normAutofit fontScale="55000" lnSpcReduction="20000"/>
          </a:bodyPr>
          <a:lstStyle/>
          <a:p>
            <a:pPr>
              <a:lnSpc>
                <a:spcPct val="120000"/>
              </a:lnSpc>
            </a:pPr>
            <a:r>
              <a:rPr lang="en-US" dirty="0">
                <a:effectLst/>
                <a:latin typeface="Arial" panose="020B0604020202020204" pitchFamily="34" charset="0"/>
              </a:rPr>
              <a:t>Successful partnership with BNL in management, design, construction of EIC Project; successful CD-3a review</a:t>
            </a:r>
          </a:p>
          <a:p>
            <a:pPr>
              <a:lnSpc>
                <a:spcPct val="120000"/>
              </a:lnSpc>
            </a:pPr>
            <a:r>
              <a:rPr lang="en-US" dirty="0">
                <a:effectLst/>
                <a:latin typeface="Arial" panose="020B0604020202020204" pitchFamily="34" charset="0"/>
              </a:rPr>
              <a:t>In home-stretch for baselining MOLLER</a:t>
            </a:r>
          </a:p>
          <a:p>
            <a:pPr>
              <a:lnSpc>
                <a:spcPct val="120000"/>
              </a:lnSpc>
            </a:pPr>
            <a:r>
              <a:rPr lang="en-US" dirty="0">
                <a:effectLst/>
                <a:latin typeface="Arial" panose="020B0604020202020204" pitchFamily="34" charset="0"/>
              </a:rPr>
              <a:t>Developed long-term CEBAF Upgrade strategy to enable new scientific opportunities</a:t>
            </a:r>
          </a:p>
          <a:p>
            <a:pPr>
              <a:lnSpc>
                <a:spcPct val="120000"/>
              </a:lnSpc>
            </a:pPr>
            <a:r>
              <a:rPr lang="en-US" dirty="0">
                <a:effectLst/>
                <a:latin typeface="Arial" panose="020B0604020202020204" pitchFamily="34" charset="0"/>
              </a:rPr>
              <a:t>Completed re-organization of Accelerator and Engineering Divisions to better align resources and accountability for CEBAF Operations</a:t>
            </a:r>
          </a:p>
          <a:p>
            <a:pPr>
              <a:lnSpc>
                <a:spcPct val="120000"/>
              </a:lnSpc>
            </a:pPr>
            <a:r>
              <a:rPr lang="en-US" dirty="0">
                <a:effectLst/>
                <a:latin typeface="Arial" panose="020B0604020202020204" pitchFamily="34" charset="0"/>
              </a:rPr>
              <a:t>Established an Engineering Council to guide a lab-wide systems engineering framework for </a:t>
            </a:r>
            <a:r>
              <a:rPr lang="en-US" dirty="0" err="1">
                <a:effectLst/>
                <a:latin typeface="Arial" panose="020B0604020202020204" pitchFamily="34" charset="0"/>
              </a:rPr>
              <a:t>JLab</a:t>
            </a:r>
            <a:endParaRPr lang="en-US" dirty="0">
              <a:effectLst/>
              <a:latin typeface="Arial" panose="020B0604020202020204" pitchFamily="34" charset="0"/>
            </a:endParaRPr>
          </a:p>
          <a:p>
            <a:pPr>
              <a:lnSpc>
                <a:spcPct val="120000"/>
              </a:lnSpc>
            </a:pPr>
            <a:r>
              <a:rPr lang="en-US" dirty="0">
                <a:effectLst/>
                <a:latin typeface="Arial" panose="020B0604020202020204" pitchFamily="34" charset="0"/>
              </a:rPr>
              <a:t>12 GeV scientific era is going strong</a:t>
            </a:r>
          </a:p>
          <a:p>
            <a:pPr lvl="1">
              <a:lnSpc>
                <a:spcPct val="120000"/>
              </a:lnSpc>
            </a:pPr>
            <a:r>
              <a:rPr lang="en-US" dirty="0">
                <a:effectLst/>
                <a:latin typeface="Arial" panose="020B0604020202020204" pitchFamily="34" charset="0"/>
              </a:rPr>
              <a:t>High-profile results emerging from 12 GeV program </a:t>
            </a:r>
          </a:p>
          <a:p>
            <a:pPr lvl="1">
              <a:lnSpc>
                <a:spcPct val="120000"/>
              </a:lnSpc>
            </a:pPr>
            <a:r>
              <a:rPr lang="en-US" dirty="0">
                <a:effectLst/>
                <a:latin typeface="Arial" panose="020B0604020202020204" pitchFamily="34" charset="0"/>
              </a:rPr>
              <a:t>On track for &gt; 30 weeks operation in FY24 </a:t>
            </a:r>
          </a:p>
          <a:p>
            <a:pPr lvl="1">
              <a:lnSpc>
                <a:spcPct val="120000"/>
              </a:lnSpc>
            </a:pPr>
            <a:r>
              <a:rPr lang="en-US" dirty="0">
                <a:effectLst/>
                <a:latin typeface="Arial" panose="020B0604020202020204" pitchFamily="34" charset="0"/>
              </a:rPr>
              <a:t>Performance improvements from CEBAF Performance Plan</a:t>
            </a:r>
          </a:p>
          <a:p>
            <a:pPr>
              <a:lnSpc>
                <a:spcPct val="120000"/>
              </a:lnSpc>
            </a:pPr>
            <a:r>
              <a:rPr lang="en-US" dirty="0">
                <a:effectLst/>
                <a:latin typeface="Arial" panose="020B0604020202020204" pitchFamily="34" charset="0"/>
              </a:rPr>
              <a:t>Multi-Lab Partnerships: SNS PPU nearly complete; LCLS-II HE  in full production</a:t>
            </a:r>
          </a:p>
          <a:p>
            <a:pPr>
              <a:lnSpc>
                <a:spcPct val="120000"/>
              </a:lnSpc>
            </a:pPr>
            <a:r>
              <a:rPr lang="en-US" dirty="0">
                <a:effectLst/>
                <a:latin typeface="Arial" panose="020B0604020202020204" pitchFamily="34" charset="0"/>
              </a:rPr>
              <a:t>Significant developments in Safety</a:t>
            </a:r>
          </a:p>
          <a:p>
            <a:pPr>
              <a:lnSpc>
                <a:spcPct val="120000"/>
              </a:lnSpc>
            </a:pPr>
            <a:r>
              <a:rPr lang="en-US" dirty="0">
                <a:effectLst/>
                <a:latin typeface="Arial" panose="020B0604020202020204" pitchFamily="34" charset="0"/>
              </a:rPr>
              <a:t>Major developments to diversify Jefferson Lab’s scientific mission</a:t>
            </a:r>
          </a:p>
        </p:txBody>
      </p:sp>
      <p:pic>
        <p:nvPicPr>
          <p:cNvPr id="5" name="Picture 4">
            <a:extLst>
              <a:ext uri="{FF2B5EF4-FFF2-40B4-BE49-F238E27FC236}">
                <a16:creationId xmlns:a16="http://schemas.microsoft.com/office/drawing/2014/main" id="{65D70CB0-10DE-9148-0FB3-5C7896520C2C}"/>
              </a:ext>
            </a:extLst>
          </p:cNvPr>
          <p:cNvPicPr>
            <a:picLocks noChangeAspect="1"/>
          </p:cNvPicPr>
          <p:nvPr/>
        </p:nvPicPr>
        <p:blipFill>
          <a:blip r:embed="rId3"/>
          <a:stretch>
            <a:fillRect/>
          </a:stretch>
        </p:blipFill>
        <p:spPr>
          <a:xfrm>
            <a:off x="8077200" y="4714873"/>
            <a:ext cx="3022600" cy="1981200"/>
          </a:xfrm>
          <a:prstGeom prst="rect">
            <a:avLst/>
          </a:prstGeom>
        </p:spPr>
      </p:pic>
      <p:pic>
        <p:nvPicPr>
          <p:cNvPr id="6" name="Picture 5">
            <a:extLst>
              <a:ext uri="{FF2B5EF4-FFF2-40B4-BE49-F238E27FC236}">
                <a16:creationId xmlns:a16="http://schemas.microsoft.com/office/drawing/2014/main" id="{A2CFE3CD-1C10-A556-21A7-FB1DC915E913}"/>
              </a:ext>
            </a:extLst>
          </p:cNvPr>
          <p:cNvPicPr>
            <a:picLocks noChangeAspect="1"/>
          </p:cNvPicPr>
          <p:nvPr/>
        </p:nvPicPr>
        <p:blipFill>
          <a:blip r:embed="rId4"/>
          <a:stretch>
            <a:fillRect/>
          </a:stretch>
        </p:blipFill>
        <p:spPr>
          <a:xfrm>
            <a:off x="6472536" y="762000"/>
            <a:ext cx="5591175" cy="4191000"/>
          </a:xfrm>
          <a:prstGeom prst="rect">
            <a:avLst/>
          </a:prstGeom>
        </p:spPr>
      </p:pic>
    </p:spTree>
    <p:extLst>
      <p:ext uri="{BB962C8B-B14F-4D97-AF65-F5344CB8AC3E}">
        <p14:creationId xmlns:p14="http://schemas.microsoft.com/office/powerpoint/2010/main" val="1695343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072A-6F22-94BB-222E-6DF76C0481BB}"/>
              </a:ext>
            </a:extLst>
          </p:cNvPr>
          <p:cNvSpPr>
            <a:spLocks noGrp="1"/>
          </p:cNvSpPr>
          <p:nvPr>
            <p:ph type="title"/>
          </p:nvPr>
        </p:nvSpPr>
        <p:spPr/>
        <p:txBody>
          <a:bodyPr/>
          <a:lstStyle/>
          <a:p>
            <a:r>
              <a:rPr lang="en-US" dirty="0"/>
              <a:t>Core Capabilities Underpin Impactful S&amp;T</a:t>
            </a:r>
          </a:p>
        </p:txBody>
      </p:sp>
      <p:grpSp>
        <p:nvGrpSpPr>
          <p:cNvPr id="16" name="Group 15">
            <a:extLst>
              <a:ext uri="{FF2B5EF4-FFF2-40B4-BE49-F238E27FC236}">
                <a16:creationId xmlns:a16="http://schemas.microsoft.com/office/drawing/2014/main" id="{F5BCD158-44A0-24C0-ECE7-43E1104866EE}"/>
              </a:ext>
            </a:extLst>
          </p:cNvPr>
          <p:cNvGrpSpPr/>
          <p:nvPr/>
        </p:nvGrpSpPr>
        <p:grpSpPr>
          <a:xfrm>
            <a:off x="308720" y="758964"/>
            <a:ext cx="11526544" cy="5647166"/>
            <a:chOff x="308720" y="758964"/>
            <a:chExt cx="11526544" cy="5647166"/>
          </a:xfrm>
        </p:grpSpPr>
        <p:sp>
          <p:nvSpPr>
            <p:cNvPr id="17" name="Freeform 26">
              <a:extLst>
                <a:ext uri="{FF2B5EF4-FFF2-40B4-BE49-F238E27FC236}">
                  <a16:creationId xmlns:a16="http://schemas.microsoft.com/office/drawing/2014/main" id="{03B43398-AF90-06A7-11AE-557A89AADDF4}"/>
                </a:ext>
              </a:extLst>
            </p:cNvPr>
            <p:cNvSpPr>
              <a:spLocks/>
            </p:cNvSpPr>
            <p:nvPr/>
          </p:nvSpPr>
          <p:spPr bwMode="auto">
            <a:xfrm>
              <a:off x="7438520" y="1784974"/>
              <a:ext cx="530147" cy="476461"/>
            </a:xfrm>
            <a:custGeom>
              <a:avLst/>
              <a:gdLst>
                <a:gd name="T0" fmla="*/ 105 w 134"/>
                <a:gd name="T1" fmla="*/ 92 h 120"/>
                <a:gd name="T2" fmla="*/ 90 w 134"/>
                <a:gd name="T3" fmla="*/ 83 h 120"/>
                <a:gd name="T4" fmla="*/ 92 w 134"/>
                <a:gd name="T5" fmla="*/ 74 h 120"/>
                <a:gd name="T6" fmla="*/ 72 w 134"/>
                <a:gd name="T7" fmla="*/ 49 h 120"/>
                <a:gd name="T8" fmla="*/ 72 w 134"/>
                <a:gd name="T9" fmla="*/ 33 h 120"/>
                <a:gd name="T10" fmla="*/ 84 w 134"/>
                <a:gd name="T11" fmla="*/ 17 h 120"/>
                <a:gd name="T12" fmla="*/ 67 w 134"/>
                <a:gd name="T13" fmla="*/ 0 h 120"/>
                <a:gd name="T14" fmla="*/ 51 w 134"/>
                <a:gd name="T15" fmla="*/ 17 h 120"/>
                <a:gd name="T16" fmla="*/ 63 w 134"/>
                <a:gd name="T17" fmla="*/ 33 h 120"/>
                <a:gd name="T18" fmla="*/ 63 w 134"/>
                <a:gd name="T19" fmla="*/ 49 h 120"/>
                <a:gd name="T20" fmla="*/ 42 w 134"/>
                <a:gd name="T21" fmla="*/ 74 h 120"/>
                <a:gd name="T22" fmla="*/ 44 w 134"/>
                <a:gd name="T23" fmla="*/ 83 h 120"/>
                <a:gd name="T24" fmla="*/ 29 w 134"/>
                <a:gd name="T25" fmla="*/ 92 h 120"/>
                <a:gd name="T26" fmla="*/ 17 w 134"/>
                <a:gd name="T27" fmla="*/ 87 h 120"/>
                <a:gd name="T28" fmla="*/ 0 w 134"/>
                <a:gd name="T29" fmla="*/ 104 h 120"/>
                <a:gd name="T30" fmla="*/ 17 w 134"/>
                <a:gd name="T31" fmla="*/ 120 h 120"/>
                <a:gd name="T32" fmla="*/ 34 w 134"/>
                <a:gd name="T33" fmla="*/ 104 h 120"/>
                <a:gd name="T34" fmla="*/ 33 w 134"/>
                <a:gd name="T35" fmla="*/ 99 h 120"/>
                <a:gd name="T36" fmla="*/ 49 w 134"/>
                <a:gd name="T37" fmla="*/ 90 h 120"/>
                <a:gd name="T38" fmla="*/ 67 w 134"/>
                <a:gd name="T39" fmla="*/ 98 h 120"/>
                <a:gd name="T40" fmla="*/ 86 w 134"/>
                <a:gd name="T41" fmla="*/ 90 h 120"/>
                <a:gd name="T42" fmla="*/ 101 w 134"/>
                <a:gd name="T43" fmla="*/ 99 h 120"/>
                <a:gd name="T44" fmla="*/ 101 w 134"/>
                <a:gd name="T45" fmla="*/ 104 h 120"/>
                <a:gd name="T46" fmla="*/ 117 w 134"/>
                <a:gd name="T47" fmla="*/ 120 h 120"/>
                <a:gd name="T48" fmla="*/ 134 w 134"/>
                <a:gd name="T49" fmla="*/ 104 h 120"/>
                <a:gd name="T50" fmla="*/ 117 w 134"/>
                <a:gd name="T51" fmla="*/ 87 h 120"/>
                <a:gd name="T52" fmla="*/ 105 w 134"/>
                <a:gd name="T53"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 h="120">
                  <a:moveTo>
                    <a:pt x="105" y="92"/>
                  </a:moveTo>
                  <a:cubicBezTo>
                    <a:pt x="90" y="83"/>
                    <a:pt x="90" y="83"/>
                    <a:pt x="90" y="83"/>
                  </a:cubicBezTo>
                  <a:cubicBezTo>
                    <a:pt x="92" y="80"/>
                    <a:pt x="92" y="77"/>
                    <a:pt x="92" y="74"/>
                  </a:cubicBezTo>
                  <a:cubicBezTo>
                    <a:pt x="92" y="61"/>
                    <a:pt x="83" y="51"/>
                    <a:pt x="72" y="49"/>
                  </a:cubicBezTo>
                  <a:cubicBezTo>
                    <a:pt x="72" y="33"/>
                    <a:pt x="72" y="33"/>
                    <a:pt x="72" y="33"/>
                  </a:cubicBezTo>
                  <a:cubicBezTo>
                    <a:pt x="79" y="31"/>
                    <a:pt x="84" y="25"/>
                    <a:pt x="84" y="17"/>
                  </a:cubicBezTo>
                  <a:cubicBezTo>
                    <a:pt x="84" y="8"/>
                    <a:pt x="77" y="0"/>
                    <a:pt x="67" y="0"/>
                  </a:cubicBezTo>
                  <a:cubicBezTo>
                    <a:pt x="58" y="0"/>
                    <a:pt x="51" y="8"/>
                    <a:pt x="51" y="17"/>
                  </a:cubicBezTo>
                  <a:cubicBezTo>
                    <a:pt x="51" y="25"/>
                    <a:pt x="56" y="31"/>
                    <a:pt x="63" y="33"/>
                  </a:cubicBezTo>
                  <a:cubicBezTo>
                    <a:pt x="63" y="49"/>
                    <a:pt x="63" y="49"/>
                    <a:pt x="63" y="49"/>
                  </a:cubicBezTo>
                  <a:cubicBezTo>
                    <a:pt x="51" y="51"/>
                    <a:pt x="42" y="61"/>
                    <a:pt x="42" y="74"/>
                  </a:cubicBezTo>
                  <a:cubicBezTo>
                    <a:pt x="42" y="77"/>
                    <a:pt x="43" y="80"/>
                    <a:pt x="44" y="83"/>
                  </a:cubicBezTo>
                  <a:cubicBezTo>
                    <a:pt x="29" y="92"/>
                    <a:pt x="29" y="92"/>
                    <a:pt x="29" y="92"/>
                  </a:cubicBezTo>
                  <a:cubicBezTo>
                    <a:pt x="26" y="89"/>
                    <a:pt x="22" y="87"/>
                    <a:pt x="17" y="87"/>
                  </a:cubicBezTo>
                  <a:cubicBezTo>
                    <a:pt x="8" y="87"/>
                    <a:pt x="0" y="94"/>
                    <a:pt x="0" y="104"/>
                  </a:cubicBezTo>
                  <a:cubicBezTo>
                    <a:pt x="0" y="113"/>
                    <a:pt x="8" y="120"/>
                    <a:pt x="17" y="120"/>
                  </a:cubicBezTo>
                  <a:cubicBezTo>
                    <a:pt x="26" y="120"/>
                    <a:pt x="34" y="113"/>
                    <a:pt x="34" y="104"/>
                  </a:cubicBezTo>
                  <a:cubicBezTo>
                    <a:pt x="34" y="102"/>
                    <a:pt x="34" y="101"/>
                    <a:pt x="33" y="99"/>
                  </a:cubicBezTo>
                  <a:cubicBezTo>
                    <a:pt x="49" y="90"/>
                    <a:pt x="49" y="90"/>
                    <a:pt x="49" y="90"/>
                  </a:cubicBezTo>
                  <a:cubicBezTo>
                    <a:pt x="53" y="95"/>
                    <a:pt x="60" y="98"/>
                    <a:pt x="67" y="98"/>
                  </a:cubicBezTo>
                  <a:cubicBezTo>
                    <a:pt x="75" y="98"/>
                    <a:pt x="81" y="95"/>
                    <a:pt x="86" y="90"/>
                  </a:cubicBezTo>
                  <a:cubicBezTo>
                    <a:pt x="101" y="99"/>
                    <a:pt x="101" y="99"/>
                    <a:pt x="101" y="99"/>
                  </a:cubicBezTo>
                  <a:cubicBezTo>
                    <a:pt x="101" y="101"/>
                    <a:pt x="101" y="102"/>
                    <a:pt x="101" y="104"/>
                  </a:cubicBezTo>
                  <a:cubicBezTo>
                    <a:pt x="101" y="113"/>
                    <a:pt x="108" y="120"/>
                    <a:pt x="117" y="120"/>
                  </a:cubicBezTo>
                  <a:cubicBezTo>
                    <a:pt x="127" y="120"/>
                    <a:pt x="134" y="113"/>
                    <a:pt x="134" y="104"/>
                  </a:cubicBezTo>
                  <a:cubicBezTo>
                    <a:pt x="134" y="94"/>
                    <a:pt x="127" y="87"/>
                    <a:pt x="117" y="87"/>
                  </a:cubicBezTo>
                  <a:cubicBezTo>
                    <a:pt x="113" y="87"/>
                    <a:pt x="109" y="89"/>
                    <a:pt x="105" y="92"/>
                  </a:cubicBez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18" name="Freeform 54">
              <a:extLst>
                <a:ext uri="{FF2B5EF4-FFF2-40B4-BE49-F238E27FC236}">
                  <a16:creationId xmlns:a16="http://schemas.microsoft.com/office/drawing/2014/main" id="{A322172A-33F3-243D-9EA7-20FFDACAD103}"/>
                </a:ext>
              </a:extLst>
            </p:cNvPr>
            <p:cNvSpPr>
              <a:spLocks noEditPoints="1"/>
            </p:cNvSpPr>
            <p:nvPr/>
          </p:nvSpPr>
          <p:spPr bwMode="auto">
            <a:xfrm>
              <a:off x="5954582" y="2746144"/>
              <a:ext cx="293865" cy="240059"/>
            </a:xfrm>
            <a:custGeom>
              <a:avLst/>
              <a:gdLst>
                <a:gd name="T0" fmla="*/ 7 w 60"/>
                <a:gd name="T1" fmla="*/ 0 h 49"/>
                <a:gd name="T2" fmla="*/ 0 w 60"/>
                <a:gd name="T3" fmla="*/ 19 h 49"/>
                <a:gd name="T4" fmla="*/ 30 w 60"/>
                <a:gd name="T5" fmla="*/ 49 h 49"/>
                <a:gd name="T6" fmla="*/ 60 w 60"/>
                <a:gd name="T7" fmla="*/ 19 h 49"/>
                <a:gd name="T8" fmla="*/ 53 w 60"/>
                <a:gd name="T9" fmla="*/ 0 h 49"/>
                <a:gd name="T10" fmla="*/ 7 w 60"/>
                <a:gd name="T11" fmla="*/ 0 h 49"/>
                <a:gd name="T12" fmla="*/ 22 w 60"/>
                <a:gd name="T13" fmla="*/ 41 h 49"/>
                <a:gd name="T14" fmla="*/ 14 w 60"/>
                <a:gd name="T15" fmla="*/ 34 h 49"/>
                <a:gd name="T16" fmla="*/ 22 w 60"/>
                <a:gd name="T17" fmla="*/ 26 h 49"/>
                <a:gd name="T18" fmla="*/ 29 w 60"/>
                <a:gd name="T19" fmla="*/ 34 h 49"/>
                <a:gd name="T20" fmla="*/ 22 w 60"/>
                <a:gd name="T21" fmla="*/ 41 h 49"/>
                <a:gd name="T22" fmla="*/ 22 w 60"/>
                <a:gd name="T23" fmla="*/ 19 h 49"/>
                <a:gd name="T24" fmla="*/ 14 w 60"/>
                <a:gd name="T25" fmla="*/ 11 h 49"/>
                <a:gd name="T26" fmla="*/ 22 w 60"/>
                <a:gd name="T27" fmla="*/ 4 h 49"/>
                <a:gd name="T28" fmla="*/ 29 w 60"/>
                <a:gd name="T29" fmla="*/ 11 h 49"/>
                <a:gd name="T30" fmla="*/ 22 w 60"/>
                <a:gd name="T31" fmla="*/ 19 h 49"/>
                <a:gd name="T32" fmla="*/ 41 w 60"/>
                <a:gd name="T33" fmla="*/ 32 h 49"/>
                <a:gd name="T34" fmla="*/ 34 w 60"/>
                <a:gd name="T35" fmla="*/ 25 h 49"/>
                <a:gd name="T36" fmla="*/ 41 w 60"/>
                <a:gd name="T37" fmla="*/ 17 h 49"/>
                <a:gd name="T38" fmla="*/ 49 w 60"/>
                <a:gd name="T39" fmla="*/ 25 h 49"/>
                <a:gd name="T40" fmla="*/ 41 w 60"/>
                <a:gd name="T41"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49">
                  <a:moveTo>
                    <a:pt x="7" y="0"/>
                  </a:moveTo>
                  <a:cubicBezTo>
                    <a:pt x="2" y="5"/>
                    <a:pt x="0" y="12"/>
                    <a:pt x="0" y="19"/>
                  </a:cubicBezTo>
                  <a:cubicBezTo>
                    <a:pt x="0" y="36"/>
                    <a:pt x="13" y="49"/>
                    <a:pt x="30" y="49"/>
                  </a:cubicBezTo>
                  <a:cubicBezTo>
                    <a:pt x="46" y="49"/>
                    <a:pt x="60" y="36"/>
                    <a:pt x="60" y="19"/>
                  </a:cubicBezTo>
                  <a:cubicBezTo>
                    <a:pt x="60" y="12"/>
                    <a:pt x="57" y="5"/>
                    <a:pt x="53" y="0"/>
                  </a:cubicBezTo>
                  <a:lnTo>
                    <a:pt x="7" y="0"/>
                  </a:lnTo>
                  <a:close/>
                  <a:moveTo>
                    <a:pt x="22" y="41"/>
                  </a:moveTo>
                  <a:cubicBezTo>
                    <a:pt x="18" y="41"/>
                    <a:pt x="14" y="38"/>
                    <a:pt x="14" y="34"/>
                  </a:cubicBezTo>
                  <a:cubicBezTo>
                    <a:pt x="14" y="30"/>
                    <a:pt x="18" y="26"/>
                    <a:pt x="22" y="26"/>
                  </a:cubicBezTo>
                  <a:cubicBezTo>
                    <a:pt x="26" y="26"/>
                    <a:pt x="29" y="30"/>
                    <a:pt x="29" y="34"/>
                  </a:cubicBezTo>
                  <a:cubicBezTo>
                    <a:pt x="29" y="38"/>
                    <a:pt x="26" y="41"/>
                    <a:pt x="22" y="41"/>
                  </a:cubicBezTo>
                  <a:close/>
                  <a:moveTo>
                    <a:pt x="22" y="19"/>
                  </a:moveTo>
                  <a:cubicBezTo>
                    <a:pt x="18" y="19"/>
                    <a:pt x="14" y="15"/>
                    <a:pt x="14" y="11"/>
                  </a:cubicBezTo>
                  <a:cubicBezTo>
                    <a:pt x="14" y="7"/>
                    <a:pt x="18" y="4"/>
                    <a:pt x="22" y="4"/>
                  </a:cubicBezTo>
                  <a:cubicBezTo>
                    <a:pt x="26" y="4"/>
                    <a:pt x="29" y="7"/>
                    <a:pt x="29" y="11"/>
                  </a:cubicBezTo>
                  <a:cubicBezTo>
                    <a:pt x="29" y="15"/>
                    <a:pt x="26" y="19"/>
                    <a:pt x="22" y="19"/>
                  </a:cubicBezTo>
                  <a:close/>
                  <a:moveTo>
                    <a:pt x="41" y="32"/>
                  </a:moveTo>
                  <a:cubicBezTo>
                    <a:pt x="37" y="32"/>
                    <a:pt x="34" y="29"/>
                    <a:pt x="34" y="25"/>
                  </a:cubicBezTo>
                  <a:cubicBezTo>
                    <a:pt x="34" y="21"/>
                    <a:pt x="37" y="17"/>
                    <a:pt x="41" y="17"/>
                  </a:cubicBezTo>
                  <a:cubicBezTo>
                    <a:pt x="46" y="17"/>
                    <a:pt x="49" y="21"/>
                    <a:pt x="49" y="25"/>
                  </a:cubicBezTo>
                  <a:cubicBezTo>
                    <a:pt x="49" y="29"/>
                    <a:pt x="46" y="32"/>
                    <a:pt x="41" y="32"/>
                  </a:cubicBez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19" name="Freeform 53">
              <a:extLst>
                <a:ext uri="{FF2B5EF4-FFF2-40B4-BE49-F238E27FC236}">
                  <a16:creationId xmlns:a16="http://schemas.microsoft.com/office/drawing/2014/main" id="{4707ADEF-E09A-BBA2-7E1B-CC66D38C7506}"/>
                </a:ext>
              </a:extLst>
            </p:cNvPr>
            <p:cNvSpPr>
              <a:spLocks noEditPoints="1"/>
            </p:cNvSpPr>
            <p:nvPr/>
          </p:nvSpPr>
          <p:spPr bwMode="auto">
            <a:xfrm>
              <a:off x="5867664" y="2369500"/>
              <a:ext cx="463560" cy="703621"/>
            </a:xfrm>
            <a:custGeom>
              <a:avLst/>
              <a:gdLst>
                <a:gd name="T0" fmla="*/ 66 w 95"/>
                <a:gd name="T1" fmla="*/ 52 h 144"/>
                <a:gd name="T2" fmla="*/ 66 w 95"/>
                <a:gd name="T3" fmla="*/ 29 h 144"/>
                <a:gd name="T4" fmla="*/ 69 w 95"/>
                <a:gd name="T5" fmla="*/ 29 h 144"/>
                <a:gd name="T6" fmla="*/ 73 w 95"/>
                <a:gd name="T7" fmla="*/ 29 h 144"/>
                <a:gd name="T8" fmla="*/ 73 w 95"/>
                <a:gd name="T9" fmla="*/ 0 h 144"/>
                <a:gd name="T10" fmla="*/ 22 w 95"/>
                <a:gd name="T11" fmla="*/ 0 h 144"/>
                <a:gd name="T12" fmla="*/ 22 w 95"/>
                <a:gd name="T13" fmla="*/ 29 h 144"/>
                <a:gd name="T14" fmla="*/ 29 w 95"/>
                <a:gd name="T15" fmla="*/ 29 h 144"/>
                <a:gd name="T16" fmla="*/ 29 w 95"/>
                <a:gd name="T17" fmla="*/ 52 h 144"/>
                <a:gd name="T18" fmla="*/ 0 w 95"/>
                <a:gd name="T19" fmla="*/ 96 h 144"/>
                <a:gd name="T20" fmla="*/ 48 w 95"/>
                <a:gd name="T21" fmla="*/ 144 h 144"/>
                <a:gd name="T22" fmla="*/ 95 w 95"/>
                <a:gd name="T23" fmla="*/ 96 h 144"/>
                <a:gd name="T24" fmla="*/ 66 w 95"/>
                <a:gd name="T25" fmla="*/ 52 h 144"/>
                <a:gd name="T26" fmla="*/ 75 w 95"/>
                <a:gd name="T27" fmla="*/ 124 h 144"/>
                <a:gd name="T28" fmla="*/ 48 w 95"/>
                <a:gd name="T29" fmla="*/ 135 h 144"/>
                <a:gd name="T30" fmla="*/ 20 w 95"/>
                <a:gd name="T31" fmla="*/ 124 h 144"/>
                <a:gd name="T32" fmla="*/ 9 w 95"/>
                <a:gd name="T33" fmla="*/ 96 h 144"/>
                <a:gd name="T34" fmla="*/ 35 w 95"/>
                <a:gd name="T35" fmla="*/ 60 h 144"/>
                <a:gd name="T36" fmla="*/ 38 w 95"/>
                <a:gd name="T37" fmla="*/ 59 h 144"/>
                <a:gd name="T38" fmla="*/ 38 w 95"/>
                <a:gd name="T39" fmla="*/ 20 h 144"/>
                <a:gd name="T40" fmla="*/ 31 w 95"/>
                <a:gd name="T41" fmla="*/ 20 h 144"/>
                <a:gd name="T42" fmla="*/ 31 w 95"/>
                <a:gd name="T43" fmla="*/ 9 h 144"/>
                <a:gd name="T44" fmla="*/ 64 w 95"/>
                <a:gd name="T45" fmla="*/ 9 h 144"/>
                <a:gd name="T46" fmla="*/ 64 w 95"/>
                <a:gd name="T47" fmla="*/ 20 h 144"/>
                <a:gd name="T48" fmla="*/ 61 w 95"/>
                <a:gd name="T49" fmla="*/ 20 h 144"/>
                <a:gd name="T50" fmla="*/ 57 w 95"/>
                <a:gd name="T51" fmla="*/ 20 h 144"/>
                <a:gd name="T52" fmla="*/ 57 w 95"/>
                <a:gd name="T53" fmla="*/ 59 h 144"/>
                <a:gd name="T54" fmla="*/ 60 w 95"/>
                <a:gd name="T55" fmla="*/ 60 h 144"/>
                <a:gd name="T56" fmla="*/ 86 w 95"/>
                <a:gd name="T57" fmla="*/ 96 h 144"/>
                <a:gd name="T58" fmla="*/ 75 w 95"/>
                <a:gd name="T59"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5" h="144">
                  <a:moveTo>
                    <a:pt x="66" y="52"/>
                  </a:moveTo>
                  <a:cubicBezTo>
                    <a:pt x="66" y="29"/>
                    <a:pt x="66" y="29"/>
                    <a:pt x="66" y="29"/>
                  </a:cubicBezTo>
                  <a:cubicBezTo>
                    <a:pt x="69" y="29"/>
                    <a:pt x="69" y="29"/>
                    <a:pt x="69" y="29"/>
                  </a:cubicBezTo>
                  <a:cubicBezTo>
                    <a:pt x="73" y="29"/>
                    <a:pt x="73" y="29"/>
                    <a:pt x="73" y="29"/>
                  </a:cubicBezTo>
                  <a:cubicBezTo>
                    <a:pt x="73" y="0"/>
                    <a:pt x="73" y="0"/>
                    <a:pt x="73" y="0"/>
                  </a:cubicBezTo>
                  <a:cubicBezTo>
                    <a:pt x="22" y="0"/>
                    <a:pt x="22" y="0"/>
                    <a:pt x="22" y="0"/>
                  </a:cubicBezTo>
                  <a:cubicBezTo>
                    <a:pt x="22" y="29"/>
                    <a:pt x="22" y="29"/>
                    <a:pt x="22" y="29"/>
                  </a:cubicBezTo>
                  <a:cubicBezTo>
                    <a:pt x="29" y="29"/>
                    <a:pt x="29" y="29"/>
                    <a:pt x="29" y="29"/>
                  </a:cubicBezTo>
                  <a:cubicBezTo>
                    <a:pt x="29" y="52"/>
                    <a:pt x="29" y="52"/>
                    <a:pt x="29" y="52"/>
                  </a:cubicBezTo>
                  <a:cubicBezTo>
                    <a:pt x="12" y="60"/>
                    <a:pt x="0" y="77"/>
                    <a:pt x="0" y="96"/>
                  </a:cubicBezTo>
                  <a:cubicBezTo>
                    <a:pt x="0" y="122"/>
                    <a:pt x="21" y="144"/>
                    <a:pt x="48" y="144"/>
                  </a:cubicBezTo>
                  <a:cubicBezTo>
                    <a:pt x="74" y="144"/>
                    <a:pt x="95" y="122"/>
                    <a:pt x="95" y="96"/>
                  </a:cubicBezTo>
                  <a:cubicBezTo>
                    <a:pt x="95" y="77"/>
                    <a:pt x="83" y="60"/>
                    <a:pt x="66" y="52"/>
                  </a:cubicBezTo>
                  <a:close/>
                  <a:moveTo>
                    <a:pt x="75" y="124"/>
                  </a:moveTo>
                  <a:cubicBezTo>
                    <a:pt x="68" y="130"/>
                    <a:pt x="58" y="135"/>
                    <a:pt x="48" y="135"/>
                  </a:cubicBezTo>
                  <a:cubicBezTo>
                    <a:pt x="37" y="135"/>
                    <a:pt x="27" y="130"/>
                    <a:pt x="20" y="124"/>
                  </a:cubicBezTo>
                  <a:cubicBezTo>
                    <a:pt x="13" y="117"/>
                    <a:pt x="9" y="107"/>
                    <a:pt x="9" y="96"/>
                  </a:cubicBezTo>
                  <a:cubicBezTo>
                    <a:pt x="9" y="79"/>
                    <a:pt x="20" y="65"/>
                    <a:pt x="35" y="60"/>
                  </a:cubicBezTo>
                  <a:cubicBezTo>
                    <a:pt x="38" y="59"/>
                    <a:pt x="38" y="59"/>
                    <a:pt x="38" y="59"/>
                  </a:cubicBezTo>
                  <a:cubicBezTo>
                    <a:pt x="38" y="20"/>
                    <a:pt x="38" y="20"/>
                    <a:pt x="38" y="20"/>
                  </a:cubicBezTo>
                  <a:cubicBezTo>
                    <a:pt x="31" y="20"/>
                    <a:pt x="31" y="20"/>
                    <a:pt x="31" y="20"/>
                  </a:cubicBezTo>
                  <a:cubicBezTo>
                    <a:pt x="31" y="9"/>
                    <a:pt x="31" y="9"/>
                    <a:pt x="31" y="9"/>
                  </a:cubicBezTo>
                  <a:cubicBezTo>
                    <a:pt x="64" y="9"/>
                    <a:pt x="64" y="9"/>
                    <a:pt x="64" y="9"/>
                  </a:cubicBezTo>
                  <a:cubicBezTo>
                    <a:pt x="64" y="20"/>
                    <a:pt x="64" y="20"/>
                    <a:pt x="64" y="20"/>
                  </a:cubicBezTo>
                  <a:cubicBezTo>
                    <a:pt x="61" y="20"/>
                    <a:pt x="61" y="20"/>
                    <a:pt x="61" y="20"/>
                  </a:cubicBezTo>
                  <a:cubicBezTo>
                    <a:pt x="57" y="20"/>
                    <a:pt x="57" y="20"/>
                    <a:pt x="57" y="20"/>
                  </a:cubicBezTo>
                  <a:cubicBezTo>
                    <a:pt x="57" y="59"/>
                    <a:pt x="57" y="59"/>
                    <a:pt x="57" y="59"/>
                  </a:cubicBezTo>
                  <a:cubicBezTo>
                    <a:pt x="60" y="60"/>
                    <a:pt x="60" y="60"/>
                    <a:pt x="60" y="60"/>
                  </a:cubicBezTo>
                  <a:cubicBezTo>
                    <a:pt x="75" y="65"/>
                    <a:pt x="86" y="79"/>
                    <a:pt x="86" y="96"/>
                  </a:cubicBezTo>
                  <a:cubicBezTo>
                    <a:pt x="86" y="107"/>
                    <a:pt x="82" y="117"/>
                    <a:pt x="75" y="124"/>
                  </a:cubicBez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20" name="Oval 78">
              <a:extLst>
                <a:ext uri="{FF2B5EF4-FFF2-40B4-BE49-F238E27FC236}">
                  <a16:creationId xmlns:a16="http://schemas.microsoft.com/office/drawing/2014/main" id="{001E4CE1-3F3B-FB0A-61A4-5A23323D38FC}"/>
                </a:ext>
              </a:extLst>
            </p:cNvPr>
            <p:cNvSpPr>
              <a:spLocks noChangeArrowheads="1"/>
            </p:cNvSpPr>
            <p:nvPr/>
          </p:nvSpPr>
          <p:spPr bwMode="auto">
            <a:xfrm>
              <a:off x="3076421" y="2547781"/>
              <a:ext cx="149858" cy="151541"/>
            </a:xfrm>
            <a:prstGeom prst="ellipse">
              <a:avLst/>
            </a:prstGeom>
            <a:solidFill>
              <a:schemeClr val="tx1"/>
            </a:solidFill>
            <a:ln>
              <a:solidFill>
                <a:schemeClr val="bg2"/>
              </a:solid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21" name="Oval 79">
              <a:extLst>
                <a:ext uri="{FF2B5EF4-FFF2-40B4-BE49-F238E27FC236}">
                  <a16:creationId xmlns:a16="http://schemas.microsoft.com/office/drawing/2014/main" id="{E4BAE4EB-97B8-72CC-83A7-827FC1E7760D}"/>
                </a:ext>
              </a:extLst>
            </p:cNvPr>
            <p:cNvSpPr>
              <a:spLocks noChangeArrowheads="1"/>
            </p:cNvSpPr>
            <p:nvPr/>
          </p:nvSpPr>
          <p:spPr bwMode="auto">
            <a:xfrm>
              <a:off x="2781760" y="2547781"/>
              <a:ext cx="149858" cy="151541"/>
            </a:xfrm>
            <a:prstGeom prst="ellipse">
              <a:avLst/>
            </a:prstGeom>
            <a:solidFill>
              <a:schemeClr val="tx1"/>
            </a:solidFill>
            <a:ln>
              <a:solidFill>
                <a:schemeClr val="bg2"/>
              </a:solid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22" name="Freeform 80">
              <a:extLst>
                <a:ext uri="{FF2B5EF4-FFF2-40B4-BE49-F238E27FC236}">
                  <a16:creationId xmlns:a16="http://schemas.microsoft.com/office/drawing/2014/main" id="{CF7EBCFB-6F08-4647-B8A2-D8A8D6E634FF}"/>
                </a:ext>
              </a:extLst>
            </p:cNvPr>
            <p:cNvSpPr>
              <a:spLocks/>
            </p:cNvSpPr>
            <p:nvPr/>
          </p:nvSpPr>
          <p:spPr bwMode="auto">
            <a:xfrm>
              <a:off x="2682416" y="2672381"/>
              <a:ext cx="636469" cy="190268"/>
            </a:xfrm>
            <a:custGeom>
              <a:avLst/>
              <a:gdLst>
                <a:gd name="T0" fmla="*/ 135 w 186"/>
                <a:gd name="T1" fmla="*/ 11 h 56"/>
                <a:gd name="T2" fmla="*/ 92 w 186"/>
                <a:gd name="T3" fmla="*/ 26 h 56"/>
                <a:gd name="T4" fmla="*/ 51 w 186"/>
                <a:gd name="T5" fmla="*/ 11 h 56"/>
                <a:gd name="T6" fmla="*/ 0 w 186"/>
                <a:gd name="T7" fmla="*/ 55 h 56"/>
                <a:gd name="T8" fmla="*/ 101 w 186"/>
                <a:gd name="T9" fmla="*/ 56 h 56"/>
                <a:gd name="T10" fmla="*/ 101 w 186"/>
                <a:gd name="T11" fmla="*/ 55 h 56"/>
                <a:gd name="T12" fmla="*/ 185 w 186"/>
                <a:gd name="T13" fmla="*/ 56 h 56"/>
                <a:gd name="T14" fmla="*/ 135 w 186"/>
                <a:gd name="T15" fmla="*/ 11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56">
                  <a:moveTo>
                    <a:pt x="135" y="11"/>
                  </a:moveTo>
                  <a:cubicBezTo>
                    <a:pt x="135" y="11"/>
                    <a:pt x="106" y="5"/>
                    <a:pt x="92" y="26"/>
                  </a:cubicBezTo>
                  <a:cubicBezTo>
                    <a:pt x="85" y="15"/>
                    <a:pt x="73" y="7"/>
                    <a:pt x="51" y="11"/>
                  </a:cubicBezTo>
                  <a:cubicBezTo>
                    <a:pt x="51" y="11"/>
                    <a:pt x="0" y="0"/>
                    <a:pt x="0" y="55"/>
                  </a:cubicBezTo>
                  <a:cubicBezTo>
                    <a:pt x="101" y="56"/>
                    <a:pt x="101" y="56"/>
                    <a:pt x="101" y="56"/>
                  </a:cubicBezTo>
                  <a:cubicBezTo>
                    <a:pt x="101" y="56"/>
                    <a:pt x="101" y="56"/>
                    <a:pt x="101" y="55"/>
                  </a:cubicBezTo>
                  <a:cubicBezTo>
                    <a:pt x="185" y="56"/>
                    <a:pt x="185" y="56"/>
                    <a:pt x="185" y="56"/>
                  </a:cubicBezTo>
                  <a:cubicBezTo>
                    <a:pt x="185" y="56"/>
                    <a:pt x="186" y="2"/>
                    <a:pt x="135" y="11"/>
                  </a:cubicBezTo>
                  <a:close/>
                </a:path>
              </a:pathLst>
            </a:custGeom>
            <a:solidFill>
              <a:schemeClr val="tx1"/>
            </a:solidFill>
            <a:ln>
              <a:solidFill>
                <a:schemeClr val="bg2"/>
              </a:solid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23" name="Freeform 81">
              <a:extLst>
                <a:ext uri="{FF2B5EF4-FFF2-40B4-BE49-F238E27FC236}">
                  <a16:creationId xmlns:a16="http://schemas.microsoft.com/office/drawing/2014/main" id="{35E64913-8744-C9ED-089E-0A381A18E962}"/>
                </a:ext>
              </a:extLst>
            </p:cNvPr>
            <p:cNvSpPr>
              <a:spLocks/>
            </p:cNvSpPr>
            <p:nvPr/>
          </p:nvSpPr>
          <p:spPr bwMode="auto">
            <a:xfrm>
              <a:off x="2830588" y="2881170"/>
              <a:ext cx="348543" cy="191951"/>
            </a:xfrm>
            <a:custGeom>
              <a:avLst/>
              <a:gdLst>
                <a:gd name="T0" fmla="*/ 51 w 102"/>
                <a:gd name="T1" fmla="*/ 11 h 56"/>
                <a:gd name="T2" fmla="*/ 1 w 102"/>
                <a:gd name="T3" fmla="*/ 55 h 56"/>
                <a:gd name="T4" fmla="*/ 101 w 102"/>
                <a:gd name="T5" fmla="*/ 56 h 56"/>
                <a:gd name="T6" fmla="*/ 51 w 102"/>
                <a:gd name="T7" fmla="*/ 11 h 56"/>
              </a:gdLst>
              <a:ahLst/>
              <a:cxnLst>
                <a:cxn ang="0">
                  <a:pos x="T0" y="T1"/>
                </a:cxn>
                <a:cxn ang="0">
                  <a:pos x="T2" y="T3"/>
                </a:cxn>
                <a:cxn ang="0">
                  <a:pos x="T4" y="T5"/>
                </a:cxn>
                <a:cxn ang="0">
                  <a:pos x="T6" y="T7"/>
                </a:cxn>
              </a:cxnLst>
              <a:rect l="0" t="0" r="r" b="b"/>
              <a:pathLst>
                <a:path w="102" h="56">
                  <a:moveTo>
                    <a:pt x="51" y="11"/>
                  </a:moveTo>
                  <a:cubicBezTo>
                    <a:pt x="51" y="11"/>
                    <a:pt x="0" y="0"/>
                    <a:pt x="1" y="55"/>
                  </a:cubicBezTo>
                  <a:cubicBezTo>
                    <a:pt x="101" y="56"/>
                    <a:pt x="101" y="56"/>
                    <a:pt x="101" y="56"/>
                  </a:cubicBezTo>
                  <a:cubicBezTo>
                    <a:pt x="101" y="56"/>
                    <a:pt x="102" y="3"/>
                    <a:pt x="51" y="11"/>
                  </a:cubicBezTo>
                  <a:close/>
                </a:path>
              </a:pathLst>
            </a:custGeom>
            <a:solidFill>
              <a:schemeClr val="tx1"/>
            </a:solidFill>
            <a:ln>
              <a:solidFill>
                <a:schemeClr val="bg2"/>
              </a:solid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24" name="Oval 82">
              <a:extLst>
                <a:ext uri="{FF2B5EF4-FFF2-40B4-BE49-F238E27FC236}">
                  <a16:creationId xmlns:a16="http://schemas.microsoft.com/office/drawing/2014/main" id="{C1CAB45F-3440-8FCD-E1E9-9BF73A4D5802}"/>
                </a:ext>
              </a:extLst>
            </p:cNvPr>
            <p:cNvSpPr>
              <a:spLocks noChangeArrowheads="1"/>
            </p:cNvSpPr>
            <p:nvPr/>
          </p:nvSpPr>
          <p:spPr bwMode="auto">
            <a:xfrm>
              <a:off x="2918146" y="2753203"/>
              <a:ext cx="161643" cy="161643"/>
            </a:xfrm>
            <a:prstGeom prst="ellipse">
              <a:avLst/>
            </a:prstGeom>
            <a:solidFill>
              <a:schemeClr val="tx1"/>
            </a:solidFill>
            <a:ln w="12700" cap="flat">
              <a:solidFill>
                <a:schemeClr val="bg2"/>
              </a:solidFill>
              <a:prstDash val="solid"/>
              <a:miter lim="800000"/>
              <a:headEnd/>
              <a:tailEnd/>
            </a:ln>
          </p:spPr>
          <p:txBody>
            <a:bodyPr vert="horz" wrap="square" lIns="91392" tIns="45696" rIns="91392" bIns="45696" numCol="1" anchor="t" anchorCtr="0" compatLnSpc="1">
              <a:prstTxWarp prst="textNoShape">
                <a:avLst/>
              </a:prstTxWarp>
            </a:bodyPr>
            <a:lstStyle/>
            <a:p>
              <a:endParaRPr lang="en-US" dirty="0">
                <a:latin typeface="+mj-lt"/>
              </a:endParaRPr>
            </a:p>
          </p:txBody>
        </p:sp>
        <p:grpSp>
          <p:nvGrpSpPr>
            <p:cNvPr id="25" name="Group 24">
              <a:extLst>
                <a:ext uri="{FF2B5EF4-FFF2-40B4-BE49-F238E27FC236}">
                  <a16:creationId xmlns:a16="http://schemas.microsoft.com/office/drawing/2014/main" id="{24AFFD30-F4FB-2134-3E7A-2D2EE65686E3}"/>
                </a:ext>
              </a:extLst>
            </p:cNvPr>
            <p:cNvGrpSpPr/>
            <p:nvPr/>
          </p:nvGrpSpPr>
          <p:grpSpPr>
            <a:xfrm>
              <a:off x="9010914" y="4954117"/>
              <a:ext cx="539221" cy="580230"/>
              <a:chOff x="8898467" y="4954117"/>
              <a:chExt cx="638961" cy="687556"/>
            </a:xfrm>
            <a:solidFill>
              <a:schemeClr val="tx1"/>
            </a:solidFill>
          </p:grpSpPr>
          <p:sp>
            <p:nvSpPr>
              <p:cNvPr id="91" name="Freeform 11">
                <a:extLst>
                  <a:ext uri="{FF2B5EF4-FFF2-40B4-BE49-F238E27FC236}">
                    <a16:creationId xmlns:a16="http://schemas.microsoft.com/office/drawing/2014/main" id="{99D0E2DE-677F-C29D-8853-687DAF9E2730}"/>
                  </a:ext>
                </a:extLst>
              </p:cNvPr>
              <p:cNvSpPr>
                <a:spLocks/>
              </p:cNvSpPr>
              <p:nvPr/>
            </p:nvSpPr>
            <p:spPr bwMode="auto">
              <a:xfrm>
                <a:off x="9119852" y="5494083"/>
                <a:ext cx="192588" cy="147590"/>
              </a:xfrm>
              <a:custGeom>
                <a:avLst/>
                <a:gdLst>
                  <a:gd name="T0" fmla="*/ 321 w 442"/>
                  <a:gd name="T1" fmla="*/ 12 h 337"/>
                  <a:gd name="T2" fmla="*/ 230 w 442"/>
                  <a:gd name="T3" fmla="*/ 192 h 337"/>
                  <a:gd name="T4" fmla="*/ 136 w 442"/>
                  <a:gd name="T5" fmla="*/ 0 h 337"/>
                  <a:gd name="T6" fmla="*/ 0 w 442"/>
                  <a:gd name="T7" fmla="*/ 49 h 337"/>
                  <a:gd name="T8" fmla="*/ 230 w 442"/>
                  <a:gd name="T9" fmla="*/ 337 h 337"/>
                  <a:gd name="T10" fmla="*/ 442 w 442"/>
                  <a:gd name="T11" fmla="*/ 107 h 337"/>
                  <a:gd name="T12" fmla="*/ 321 w 442"/>
                  <a:gd name="T13" fmla="*/ 12 h 337"/>
                </a:gdLst>
                <a:ahLst/>
                <a:cxnLst>
                  <a:cxn ang="0">
                    <a:pos x="T0" y="T1"/>
                  </a:cxn>
                  <a:cxn ang="0">
                    <a:pos x="T2" y="T3"/>
                  </a:cxn>
                  <a:cxn ang="0">
                    <a:pos x="T4" y="T5"/>
                  </a:cxn>
                  <a:cxn ang="0">
                    <a:pos x="T6" y="T7"/>
                  </a:cxn>
                  <a:cxn ang="0">
                    <a:pos x="T8" y="T9"/>
                  </a:cxn>
                  <a:cxn ang="0">
                    <a:pos x="T10" y="T11"/>
                  </a:cxn>
                  <a:cxn ang="0">
                    <a:pos x="T12" y="T13"/>
                  </a:cxn>
                </a:cxnLst>
                <a:rect l="0" t="0" r="r" b="b"/>
                <a:pathLst>
                  <a:path w="442" h="337">
                    <a:moveTo>
                      <a:pt x="321" y="12"/>
                    </a:moveTo>
                    <a:cubicBezTo>
                      <a:pt x="284" y="145"/>
                      <a:pt x="242" y="188"/>
                      <a:pt x="230" y="192"/>
                    </a:cubicBezTo>
                    <a:cubicBezTo>
                      <a:pt x="217" y="188"/>
                      <a:pt x="173" y="142"/>
                      <a:pt x="136" y="0"/>
                    </a:cubicBezTo>
                    <a:cubicBezTo>
                      <a:pt x="89" y="19"/>
                      <a:pt x="44" y="36"/>
                      <a:pt x="0" y="49"/>
                    </a:cubicBezTo>
                    <a:cubicBezTo>
                      <a:pt x="40" y="192"/>
                      <a:pt x="109" y="337"/>
                      <a:pt x="230" y="337"/>
                    </a:cubicBezTo>
                    <a:cubicBezTo>
                      <a:pt x="335" y="337"/>
                      <a:pt x="401" y="228"/>
                      <a:pt x="442" y="107"/>
                    </a:cubicBezTo>
                    <a:cubicBezTo>
                      <a:pt x="391" y="92"/>
                      <a:pt x="348" y="58"/>
                      <a:pt x="321" y="12"/>
                    </a:cubicBezTo>
                    <a:close/>
                  </a:path>
                </a:pathLst>
              </a:custGeom>
              <a:grp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grpSp>
            <p:nvGrpSpPr>
              <p:cNvPr id="92" name="Group 91">
                <a:extLst>
                  <a:ext uri="{FF2B5EF4-FFF2-40B4-BE49-F238E27FC236}">
                    <a16:creationId xmlns:a16="http://schemas.microsoft.com/office/drawing/2014/main" id="{FAFD8537-50FC-7F20-23DE-A404D5A42F2A}"/>
                  </a:ext>
                </a:extLst>
              </p:cNvPr>
              <p:cNvGrpSpPr/>
              <p:nvPr/>
            </p:nvGrpSpPr>
            <p:grpSpPr>
              <a:xfrm>
                <a:off x="8898467" y="4954117"/>
                <a:ext cx="638961" cy="557965"/>
                <a:chOff x="8606076" y="4282678"/>
                <a:chExt cx="567131" cy="495241"/>
              </a:xfrm>
              <a:grpFill/>
            </p:grpSpPr>
            <p:sp>
              <p:nvSpPr>
                <p:cNvPr id="93" name="Freeform 8">
                  <a:extLst>
                    <a:ext uri="{FF2B5EF4-FFF2-40B4-BE49-F238E27FC236}">
                      <a16:creationId xmlns:a16="http://schemas.microsoft.com/office/drawing/2014/main" id="{543ED306-2ADB-33F6-635A-D2A2E239ED05}"/>
                    </a:ext>
                  </a:extLst>
                </p:cNvPr>
                <p:cNvSpPr>
                  <a:spLocks/>
                </p:cNvSpPr>
                <p:nvPr/>
              </p:nvSpPr>
              <p:spPr bwMode="auto">
                <a:xfrm>
                  <a:off x="8802574" y="4282678"/>
                  <a:ext cx="178926" cy="130999"/>
                </a:xfrm>
                <a:custGeom>
                  <a:avLst/>
                  <a:gdLst>
                    <a:gd name="T0" fmla="*/ 56 w 460"/>
                    <a:gd name="T1" fmla="*/ 139 h 337"/>
                    <a:gd name="T2" fmla="*/ 0 w 460"/>
                    <a:gd name="T3" fmla="*/ 288 h 337"/>
                    <a:gd name="T4" fmla="*/ 136 w 460"/>
                    <a:gd name="T5" fmla="*/ 337 h 337"/>
                    <a:gd name="T6" fmla="*/ 230 w 460"/>
                    <a:gd name="T7" fmla="*/ 145 h 337"/>
                    <a:gd name="T8" fmla="*/ 324 w 460"/>
                    <a:gd name="T9" fmla="*/ 337 h 337"/>
                    <a:gd name="T10" fmla="*/ 460 w 460"/>
                    <a:gd name="T11" fmla="*/ 288 h 337"/>
                    <a:gd name="T12" fmla="*/ 230 w 460"/>
                    <a:gd name="T13" fmla="*/ 0 h 337"/>
                    <a:gd name="T14" fmla="*/ 56 w 460"/>
                    <a:gd name="T15" fmla="*/ 139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337">
                      <a:moveTo>
                        <a:pt x="56" y="139"/>
                      </a:moveTo>
                      <a:cubicBezTo>
                        <a:pt x="35" y="180"/>
                        <a:pt x="16" y="230"/>
                        <a:pt x="0" y="288"/>
                      </a:cubicBezTo>
                      <a:cubicBezTo>
                        <a:pt x="44" y="302"/>
                        <a:pt x="89" y="318"/>
                        <a:pt x="136" y="337"/>
                      </a:cubicBezTo>
                      <a:cubicBezTo>
                        <a:pt x="173" y="195"/>
                        <a:pt x="218" y="149"/>
                        <a:pt x="230" y="145"/>
                      </a:cubicBezTo>
                      <a:cubicBezTo>
                        <a:pt x="243" y="149"/>
                        <a:pt x="287" y="195"/>
                        <a:pt x="324" y="337"/>
                      </a:cubicBezTo>
                      <a:cubicBezTo>
                        <a:pt x="371" y="318"/>
                        <a:pt x="416" y="301"/>
                        <a:pt x="460" y="288"/>
                      </a:cubicBezTo>
                      <a:cubicBezTo>
                        <a:pt x="421" y="145"/>
                        <a:pt x="351" y="1"/>
                        <a:pt x="230" y="0"/>
                      </a:cubicBezTo>
                      <a:cubicBezTo>
                        <a:pt x="183" y="0"/>
                        <a:pt x="114" y="25"/>
                        <a:pt x="56" y="139"/>
                      </a:cubicBezTo>
                      <a:close/>
                    </a:path>
                  </a:pathLst>
                </a:custGeom>
                <a:grp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94" name="Freeform 9">
                  <a:extLst>
                    <a:ext uri="{FF2B5EF4-FFF2-40B4-BE49-F238E27FC236}">
                      <a16:creationId xmlns:a16="http://schemas.microsoft.com/office/drawing/2014/main" id="{F5930CAE-3BA2-1B49-2768-02BF19A3916F}"/>
                    </a:ext>
                  </a:extLst>
                </p:cNvPr>
                <p:cNvSpPr>
                  <a:spLocks/>
                </p:cNvSpPr>
                <p:nvPr/>
              </p:nvSpPr>
              <p:spPr bwMode="auto">
                <a:xfrm>
                  <a:off x="8606076" y="4402495"/>
                  <a:ext cx="254011" cy="166145"/>
                </a:xfrm>
                <a:custGeom>
                  <a:avLst/>
                  <a:gdLst>
                    <a:gd name="T0" fmla="*/ 300 w 652"/>
                    <a:gd name="T1" fmla="*/ 332 h 425"/>
                    <a:gd name="T2" fmla="*/ 268 w 652"/>
                    <a:gd name="T3" fmla="*/ 299 h 425"/>
                    <a:gd name="T4" fmla="*/ 180 w 652"/>
                    <a:gd name="T5" fmla="*/ 154 h 425"/>
                    <a:gd name="T6" fmla="*/ 239 w 652"/>
                    <a:gd name="T7" fmla="*/ 144 h 425"/>
                    <a:gd name="T8" fmla="*/ 410 w 652"/>
                    <a:gd name="T9" fmla="*/ 173 h 425"/>
                    <a:gd name="T10" fmla="*/ 507 w 652"/>
                    <a:gd name="T11" fmla="*/ 149 h 425"/>
                    <a:gd name="T12" fmla="*/ 564 w 652"/>
                    <a:gd name="T13" fmla="*/ 157 h 425"/>
                    <a:gd name="T14" fmla="*/ 652 w 652"/>
                    <a:gd name="T15" fmla="*/ 109 h 425"/>
                    <a:gd name="T16" fmla="*/ 239 w 652"/>
                    <a:gd name="T17" fmla="*/ 0 h 425"/>
                    <a:gd name="T18" fmla="*/ 55 w 652"/>
                    <a:gd name="T19" fmla="*/ 82 h 425"/>
                    <a:gd name="T20" fmla="*/ 189 w 652"/>
                    <a:gd name="T21" fmla="*/ 425 h 425"/>
                    <a:gd name="T22" fmla="*/ 300 w 652"/>
                    <a:gd name="T23" fmla="*/ 33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2" h="425">
                      <a:moveTo>
                        <a:pt x="300" y="332"/>
                      </a:moveTo>
                      <a:cubicBezTo>
                        <a:pt x="289" y="321"/>
                        <a:pt x="278" y="310"/>
                        <a:pt x="268" y="299"/>
                      </a:cubicBezTo>
                      <a:cubicBezTo>
                        <a:pt x="189" y="212"/>
                        <a:pt x="179" y="164"/>
                        <a:pt x="180" y="154"/>
                      </a:cubicBezTo>
                      <a:cubicBezTo>
                        <a:pt x="184" y="151"/>
                        <a:pt x="202" y="144"/>
                        <a:pt x="239" y="144"/>
                      </a:cubicBezTo>
                      <a:cubicBezTo>
                        <a:pt x="285" y="144"/>
                        <a:pt x="344" y="154"/>
                        <a:pt x="410" y="173"/>
                      </a:cubicBezTo>
                      <a:cubicBezTo>
                        <a:pt x="439" y="158"/>
                        <a:pt x="472" y="149"/>
                        <a:pt x="507" y="149"/>
                      </a:cubicBezTo>
                      <a:cubicBezTo>
                        <a:pt x="527" y="149"/>
                        <a:pt x="546" y="152"/>
                        <a:pt x="564" y="157"/>
                      </a:cubicBezTo>
                      <a:cubicBezTo>
                        <a:pt x="593" y="140"/>
                        <a:pt x="623" y="124"/>
                        <a:pt x="652" y="109"/>
                      </a:cubicBezTo>
                      <a:cubicBezTo>
                        <a:pt x="492" y="39"/>
                        <a:pt x="346" y="0"/>
                        <a:pt x="239" y="0"/>
                      </a:cubicBezTo>
                      <a:cubicBezTo>
                        <a:pt x="126" y="0"/>
                        <a:pt x="77" y="44"/>
                        <a:pt x="55" y="82"/>
                      </a:cubicBezTo>
                      <a:cubicBezTo>
                        <a:pt x="0" y="177"/>
                        <a:pt x="69" y="303"/>
                        <a:pt x="189" y="425"/>
                      </a:cubicBezTo>
                      <a:cubicBezTo>
                        <a:pt x="223" y="394"/>
                        <a:pt x="260" y="363"/>
                        <a:pt x="300" y="332"/>
                      </a:cubicBezTo>
                      <a:close/>
                    </a:path>
                  </a:pathLst>
                </a:custGeom>
                <a:grp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95" name="Freeform 10">
                  <a:extLst>
                    <a:ext uri="{FF2B5EF4-FFF2-40B4-BE49-F238E27FC236}">
                      <a16:creationId xmlns:a16="http://schemas.microsoft.com/office/drawing/2014/main" id="{5F84EAEC-5FEE-DAE4-BDBA-CF882397ADEB}"/>
                    </a:ext>
                  </a:extLst>
                </p:cNvPr>
                <p:cNvSpPr>
                  <a:spLocks/>
                </p:cNvSpPr>
                <p:nvPr/>
              </p:nvSpPr>
              <p:spPr bwMode="auto">
                <a:xfrm>
                  <a:off x="8614063" y="4402495"/>
                  <a:ext cx="554351" cy="369034"/>
                </a:xfrm>
                <a:custGeom>
                  <a:avLst/>
                  <a:gdLst>
                    <a:gd name="T0" fmla="*/ 533 w 1426"/>
                    <a:gd name="T1" fmla="*/ 787 h 949"/>
                    <a:gd name="T2" fmla="*/ 470 w 1426"/>
                    <a:gd name="T3" fmla="*/ 749 h 949"/>
                    <a:gd name="T4" fmla="*/ 217 w 1426"/>
                    <a:gd name="T5" fmla="*/ 805 h 949"/>
                    <a:gd name="T6" fmla="*/ 158 w 1426"/>
                    <a:gd name="T7" fmla="*/ 795 h 949"/>
                    <a:gd name="T8" fmla="*/ 265 w 1426"/>
                    <a:gd name="T9" fmla="*/ 630 h 949"/>
                    <a:gd name="T10" fmla="*/ 435 w 1426"/>
                    <a:gd name="T11" fmla="*/ 484 h 949"/>
                    <a:gd name="T12" fmla="*/ 485 w 1426"/>
                    <a:gd name="T13" fmla="*/ 493 h 949"/>
                    <a:gd name="T14" fmla="*/ 621 w 1426"/>
                    <a:gd name="T15" fmla="*/ 361 h 949"/>
                    <a:gd name="T16" fmla="*/ 641 w 1426"/>
                    <a:gd name="T17" fmla="*/ 349 h 949"/>
                    <a:gd name="T18" fmla="*/ 1210 w 1426"/>
                    <a:gd name="T19" fmla="*/ 144 h 949"/>
                    <a:gd name="T20" fmla="*/ 1268 w 1426"/>
                    <a:gd name="T21" fmla="*/ 154 h 949"/>
                    <a:gd name="T22" fmla="*/ 1161 w 1426"/>
                    <a:gd name="T23" fmla="*/ 319 h 949"/>
                    <a:gd name="T24" fmla="*/ 1148 w 1426"/>
                    <a:gd name="T25" fmla="*/ 332 h 949"/>
                    <a:gd name="T26" fmla="*/ 1259 w 1426"/>
                    <a:gd name="T27" fmla="*/ 425 h 949"/>
                    <a:gd name="T28" fmla="*/ 1279 w 1426"/>
                    <a:gd name="T29" fmla="*/ 404 h 949"/>
                    <a:gd name="T30" fmla="*/ 1390 w 1426"/>
                    <a:gd name="T31" fmla="*/ 249 h 949"/>
                    <a:gd name="T32" fmla="*/ 1393 w 1426"/>
                    <a:gd name="T33" fmla="*/ 82 h 949"/>
                    <a:gd name="T34" fmla="*/ 1210 w 1426"/>
                    <a:gd name="T35" fmla="*/ 0 h 949"/>
                    <a:gd name="T36" fmla="*/ 569 w 1426"/>
                    <a:gd name="T37" fmla="*/ 225 h 949"/>
                    <a:gd name="T38" fmla="*/ 548 w 1426"/>
                    <a:gd name="T39" fmla="*/ 237 h 949"/>
                    <a:gd name="T40" fmla="*/ 485 w 1426"/>
                    <a:gd name="T41" fmla="*/ 221 h 949"/>
                    <a:gd name="T42" fmla="*/ 349 w 1426"/>
                    <a:gd name="T43" fmla="*/ 357 h 949"/>
                    <a:gd name="T44" fmla="*/ 350 w 1426"/>
                    <a:gd name="T45" fmla="*/ 368 h 949"/>
                    <a:gd name="T46" fmla="*/ 147 w 1426"/>
                    <a:gd name="T47" fmla="*/ 545 h 949"/>
                    <a:gd name="T48" fmla="*/ 36 w 1426"/>
                    <a:gd name="T49" fmla="*/ 700 h 949"/>
                    <a:gd name="T50" fmla="*/ 33 w 1426"/>
                    <a:gd name="T51" fmla="*/ 867 h 949"/>
                    <a:gd name="T52" fmla="*/ 217 w 1426"/>
                    <a:gd name="T53" fmla="*/ 949 h 949"/>
                    <a:gd name="T54" fmla="*/ 630 w 1426"/>
                    <a:gd name="T55" fmla="*/ 840 h 949"/>
                    <a:gd name="T56" fmla="*/ 533 w 1426"/>
                    <a:gd name="T57" fmla="*/ 787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26" h="949">
                      <a:moveTo>
                        <a:pt x="533" y="787"/>
                      </a:moveTo>
                      <a:cubicBezTo>
                        <a:pt x="512" y="775"/>
                        <a:pt x="491" y="762"/>
                        <a:pt x="470" y="749"/>
                      </a:cubicBezTo>
                      <a:cubicBezTo>
                        <a:pt x="370" y="785"/>
                        <a:pt x="282" y="805"/>
                        <a:pt x="217" y="805"/>
                      </a:cubicBezTo>
                      <a:cubicBezTo>
                        <a:pt x="180" y="805"/>
                        <a:pt x="162" y="798"/>
                        <a:pt x="158" y="795"/>
                      </a:cubicBezTo>
                      <a:cubicBezTo>
                        <a:pt x="156" y="784"/>
                        <a:pt x="169" y="729"/>
                        <a:pt x="265" y="630"/>
                      </a:cubicBezTo>
                      <a:cubicBezTo>
                        <a:pt x="312" y="582"/>
                        <a:pt x="370" y="533"/>
                        <a:pt x="435" y="484"/>
                      </a:cubicBezTo>
                      <a:cubicBezTo>
                        <a:pt x="451" y="490"/>
                        <a:pt x="468" y="493"/>
                        <a:pt x="485" y="493"/>
                      </a:cubicBezTo>
                      <a:cubicBezTo>
                        <a:pt x="559" y="493"/>
                        <a:pt x="619" y="434"/>
                        <a:pt x="621" y="361"/>
                      </a:cubicBezTo>
                      <a:cubicBezTo>
                        <a:pt x="628" y="357"/>
                        <a:pt x="634" y="353"/>
                        <a:pt x="641" y="349"/>
                      </a:cubicBezTo>
                      <a:cubicBezTo>
                        <a:pt x="857" y="224"/>
                        <a:pt x="1081" y="144"/>
                        <a:pt x="1210" y="144"/>
                      </a:cubicBezTo>
                      <a:cubicBezTo>
                        <a:pt x="1247" y="144"/>
                        <a:pt x="1264" y="151"/>
                        <a:pt x="1268" y="154"/>
                      </a:cubicBezTo>
                      <a:cubicBezTo>
                        <a:pt x="1270" y="166"/>
                        <a:pt x="1257" y="220"/>
                        <a:pt x="1161" y="319"/>
                      </a:cubicBezTo>
                      <a:cubicBezTo>
                        <a:pt x="1157" y="323"/>
                        <a:pt x="1153" y="328"/>
                        <a:pt x="1148" y="332"/>
                      </a:cubicBezTo>
                      <a:cubicBezTo>
                        <a:pt x="1188" y="363"/>
                        <a:pt x="1226" y="394"/>
                        <a:pt x="1259" y="425"/>
                      </a:cubicBezTo>
                      <a:cubicBezTo>
                        <a:pt x="1266" y="418"/>
                        <a:pt x="1273" y="411"/>
                        <a:pt x="1279" y="404"/>
                      </a:cubicBezTo>
                      <a:cubicBezTo>
                        <a:pt x="1331" y="349"/>
                        <a:pt x="1368" y="296"/>
                        <a:pt x="1390" y="249"/>
                      </a:cubicBezTo>
                      <a:cubicBezTo>
                        <a:pt x="1426" y="169"/>
                        <a:pt x="1411" y="114"/>
                        <a:pt x="1393" y="82"/>
                      </a:cubicBezTo>
                      <a:cubicBezTo>
                        <a:pt x="1371" y="44"/>
                        <a:pt x="1322" y="0"/>
                        <a:pt x="1210" y="0"/>
                      </a:cubicBezTo>
                      <a:cubicBezTo>
                        <a:pt x="1052" y="0"/>
                        <a:pt x="813" y="84"/>
                        <a:pt x="569" y="225"/>
                      </a:cubicBezTo>
                      <a:cubicBezTo>
                        <a:pt x="562" y="229"/>
                        <a:pt x="555" y="233"/>
                        <a:pt x="548" y="237"/>
                      </a:cubicBezTo>
                      <a:cubicBezTo>
                        <a:pt x="529" y="227"/>
                        <a:pt x="508" y="221"/>
                        <a:pt x="485" y="221"/>
                      </a:cubicBezTo>
                      <a:cubicBezTo>
                        <a:pt x="410" y="221"/>
                        <a:pt x="349" y="282"/>
                        <a:pt x="349" y="357"/>
                      </a:cubicBezTo>
                      <a:cubicBezTo>
                        <a:pt x="349" y="361"/>
                        <a:pt x="349" y="364"/>
                        <a:pt x="350" y="368"/>
                      </a:cubicBezTo>
                      <a:cubicBezTo>
                        <a:pt x="271" y="426"/>
                        <a:pt x="202" y="486"/>
                        <a:pt x="147" y="545"/>
                      </a:cubicBezTo>
                      <a:cubicBezTo>
                        <a:pt x="95" y="601"/>
                        <a:pt x="58" y="653"/>
                        <a:pt x="36" y="700"/>
                      </a:cubicBezTo>
                      <a:cubicBezTo>
                        <a:pt x="0" y="780"/>
                        <a:pt x="15" y="835"/>
                        <a:pt x="33" y="867"/>
                      </a:cubicBezTo>
                      <a:cubicBezTo>
                        <a:pt x="55" y="905"/>
                        <a:pt x="104" y="949"/>
                        <a:pt x="217" y="949"/>
                      </a:cubicBezTo>
                      <a:cubicBezTo>
                        <a:pt x="324" y="949"/>
                        <a:pt x="470" y="910"/>
                        <a:pt x="630" y="840"/>
                      </a:cubicBezTo>
                      <a:cubicBezTo>
                        <a:pt x="598" y="823"/>
                        <a:pt x="565" y="805"/>
                        <a:pt x="533" y="787"/>
                      </a:cubicBezTo>
                      <a:close/>
                    </a:path>
                  </a:pathLst>
                </a:custGeom>
                <a:grp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96" name="Freeform 12">
                  <a:extLst>
                    <a:ext uri="{FF2B5EF4-FFF2-40B4-BE49-F238E27FC236}">
                      <a16:creationId xmlns:a16="http://schemas.microsoft.com/office/drawing/2014/main" id="{EC6F9662-1BE3-B273-848F-655A71EC1895}"/>
                    </a:ext>
                  </a:extLst>
                </p:cNvPr>
                <p:cNvSpPr>
                  <a:spLocks/>
                </p:cNvSpPr>
                <p:nvPr/>
              </p:nvSpPr>
              <p:spPr bwMode="auto">
                <a:xfrm>
                  <a:off x="8765831" y="4511128"/>
                  <a:ext cx="407376" cy="266791"/>
                </a:xfrm>
                <a:custGeom>
                  <a:avLst/>
                  <a:gdLst>
                    <a:gd name="T0" fmla="*/ 645 w 1044"/>
                    <a:gd name="T1" fmla="*/ 59 h 686"/>
                    <a:gd name="T2" fmla="*/ 645 w 1044"/>
                    <a:gd name="T3" fmla="*/ 59 h 686"/>
                    <a:gd name="T4" fmla="*/ 644 w 1044"/>
                    <a:gd name="T5" fmla="*/ 58 h 686"/>
                    <a:gd name="T6" fmla="*/ 624 w 1044"/>
                    <a:gd name="T7" fmla="*/ 44 h 686"/>
                    <a:gd name="T8" fmla="*/ 600 w 1044"/>
                    <a:gd name="T9" fmla="*/ 28 h 686"/>
                    <a:gd name="T10" fmla="*/ 558 w 1044"/>
                    <a:gd name="T11" fmla="*/ 0 h 686"/>
                    <a:gd name="T12" fmla="*/ 398 w 1044"/>
                    <a:gd name="T13" fmla="*/ 71 h 686"/>
                    <a:gd name="T14" fmla="*/ 520 w 1044"/>
                    <a:gd name="T15" fmla="*/ 148 h 686"/>
                    <a:gd name="T16" fmla="*/ 542 w 1044"/>
                    <a:gd name="T17" fmla="*/ 162 h 686"/>
                    <a:gd name="T18" fmla="*/ 804 w 1044"/>
                    <a:gd name="T19" fmla="*/ 386 h 686"/>
                    <a:gd name="T20" fmla="*/ 877 w 1044"/>
                    <a:gd name="T21" fmla="*/ 515 h 686"/>
                    <a:gd name="T22" fmla="*/ 724 w 1044"/>
                    <a:gd name="T23" fmla="*/ 515 h 686"/>
                    <a:gd name="T24" fmla="*/ 592 w 1044"/>
                    <a:gd name="T25" fmla="*/ 414 h 686"/>
                    <a:gd name="T26" fmla="*/ 505 w 1044"/>
                    <a:gd name="T27" fmla="*/ 446 h 686"/>
                    <a:gd name="T28" fmla="*/ 286 w 1044"/>
                    <a:gd name="T29" fmla="*/ 340 h 686"/>
                    <a:gd name="T30" fmla="*/ 274 w 1044"/>
                    <a:gd name="T31" fmla="*/ 334 h 686"/>
                    <a:gd name="T32" fmla="*/ 250 w 1044"/>
                    <a:gd name="T33" fmla="*/ 320 h 686"/>
                    <a:gd name="T34" fmla="*/ 205 w 1044"/>
                    <a:gd name="T35" fmla="*/ 293 h 686"/>
                    <a:gd name="T36" fmla="*/ 178 w 1044"/>
                    <a:gd name="T37" fmla="*/ 277 h 686"/>
                    <a:gd name="T38" fmla="*/ 170 w 1044"/>
                    <a:gd name="T39" fmla="*/ 271 h 686"/>
                    <a:gd name="T40" fmla="*/ 94 w 1044"/>
                    <a:gd name="T41" fmla="*/ 285 h 686"/>
                    <a:gd name="T42" fmla="*/ 60 w 1044"/>
                    <a:gd name="T43" fmla="*/ 282 h 686"/>
                    <a:gd name="T44" fmla="*/ 0 w 1044"/>
                    <a:gd name="T45" fmla="*/ 331 h 686"/>
                    <a:gd name="T46" fmla="*/ 102 w 1044"/>
                    <a:gd name="T47" fmla="*/ 399 h 686"/>
                    <a:gd name="T48" fmla="*/ 178 w 1044"/>
                    <a:gd name="T49" fmla="*/ 444 h 686"/>
                    <a:gd name="T50" fmla="*/ 460 w 1044"/>
                    <a:gd name="T51" fmla="*/ 583 h 686"/>
                    <a:gd name="T52" fmla="*/ 592 w 1044"/>
                    <a:gd name="T53" fmla="*/ 686 h 686"/>
                    <a:gd name="T54" fmla="*/ 682 w 1044"/>
                    <a:gd name="T55" fmla="*/ 653 h 686"/>
                    <a:gd name="T56" fmla="*/ 819 w 1044"/>
                    <a:gd name="T57" fmla="*/ 669 h 686"/>
                    <a:gd name="T58" fmla="*/ 856 w 1044"/>
                    <a:gd name="T59" fmla="*/ 668 h 686"/>
                    <a:gd name="T60" fmla="*/ 1002 w 1044"/>
                    <a:gd name="T61" fmla="*/ 587 h 686"/>
                    <a:gd name="T62" fmla="*/ 924 w 1044"/>
                    <a:gd name="T63" fmla="*/ 307 h 686"/>
                    <a:gd name="T64" fmla="*/ 645 w 1044"/>
                    <a:gd name="T65" fmla="*/ 59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4" h="686">
                      <a:moveTo>
                        <a:pt x="645" y="59"/>
                      </a:moveTo>
                      <a:cubicBezTo>
                        <a:pt x="645" y="59"/>
                        <a:pt x="645" y="59"/>
                        <a:pt x="645" y="59"/>
                      </a:cubicBezTo>
                      <a:cubicBezTo>
                        <a:pt x="645" y="59"/>
                        <a:pt x="644" y="58"/>
                        <a:pt x="644" y="58"/>
                      </a:cubicBezTo>
                      <a:cubicBezTo>
                        <a:pt x="637" y="53"/>
                        <a:pt x="630" y="48"/>
                        <a:pt x="624" y="44"/>
                      </a:cubicBezTo>
                      <a:cubicBezTo>
                        <a:pt x="616" y="38"/>
                        <a:pt x="608" y="33"/>
                        <a:pt x="600" y="28"/>
                      </a:cubicBezTo>
                      <a:cubicBezTo>
                        <a:pt x="586" y="19"/>
                        <a:pt x="572" y="9"/>
                        <a:pt x="558" y="0"/>
                      </a:cubicBezTo>
                      <a:cubicBezTo>
                        <a:pt x="508" y="19"/>
                        <a:pt x="454" y="43"/>
                        <a:pt x="398" y="71"/>
                      </a:cubicBezTo>
                      <a:cubicBezTo>
                        <a:pt x="440" y="96"/>
                        <a:pt x="481" y="121"/>
                        <a:pt x="520" y="148"/>
                      </a:cubicBezTo>
                      <a:cubicBezTo>
                        <a:pt x="528" y="153"/>
                        <a:pt x="535" y="158"/>
                        <a:pt x="542" y="162"/>
                      </a:cubicBezTo>
                      <a:cubicBezTo>
                        <a:pt x="650" y="237"/>
                        <a:pt x="743" y="316"/>
                        <a:pt x="804" y="386"/>
                      </a:cubicBezTo>
                      <a:cubicBezTo>
                        <a:pt x="877" y="471"/>
                        <a:pt x="877" y="509"/>
                        <a:pt x="877" y="515"/>
                      </a:cubicBezTo>
                      <a:cubicBezTo>
                        <a:pt x="869" y="521"/>
                        <a:pt x="826" y="535"/>
                        <a:pt x="724" y="515"/>
                      </a:cubicBezTo>
                      <a:cubicBezTo>
                        <a:pt x="708" y="457"/>
                        <a:pt x="655" y="414"/>
                        <a:pt x="592" y="414"/>
                      </a:cubicBezTo>
                      <a:cubicBezTo>
                        <a:pt x="559" y="414"/>
                        <a:pt x="529" y="426"/>
                        <a:pt x="505" y="446"/>
                      </a:cubicBezTo>
                      <a:cubicBezTo>
                        <a:pt x="434" y="417"/>
                        <a:pt x="360" y="381"/>
                        <a:pt x="286" y="340"/>
                      </a:cubicBezTo>
                      <a:cubicBezTo>
                        <a:pt x="282" y="338"/>
                        <a:pt x="278" y="336"/>
                        <a:pt x="274" y="334"/>
                      </a:cubicBezTo>
                      <a:cubicBezTo>
                        <a:pt x="266" y="329"/>
                        <a:pt x="258" y="324"/>
                        <a:pt x="250" y="320"/>
                      </a:cubicBezTo>
                      <a:cubicBezTo>
                        <a:pt x="235" y="311"/>
                        <a:pt x="220" y="302"/>
                        <a:pt x="205" y="293"/>
                      </a:cubicBezTo>
                      <a:cubicBezTo>
                        <a:pt x="196" y="288"/>
                        <a:pt x="187" y="282"/>
                        <a:pt x="178" y="277"/>
                      </a:cubicBezTo>
                      <a:cubicBezTo>
                        <a:pt x="175" y="275"/>
                        <a:pt x="173" y="273"/>
                        <a:pt x="170" y="271"/>
                      </a:cubicBezTo>
                      <a:cubicBezTo>
                        <a:pt x="146" y="280"/>
                        <a:pt x="121" y="285"/>
                        <a:pt x="94" y="285"/>
                      </a:cubicBezTo>
                      <a:cubicBezTo>
                        <a:pt x="82" y="285"/>
                        <a:pt x="71" y="284"/>
                        <a:pt x="60" y="282"/>
                      </a:cubicBezTo>
                      <a:cubicBezTo>
                        <a:pt x="39" y="299"/>
                        <a:pt x="19" y="315"/>
                        <a:pt x="0" y="331"/>
                      </a:cubicBezTo>
                      <a:cubicBezTo>
                        <a:pt x="34" y="355"/>
                        <a:pt x="68" y="377"/>
                        <a:pt x="102" y="399"/>
                      </a:cubicBezTo>
                      <a:cubicBezTo>
                        <a:pt x="127" y="414"/>
                        <a:pt x="152" y="430"/>
                        <a:pt x="178" y="444"/>
                      </a:cubicBezTo>
                      <a:cubicBezTo>
                        <a:pt x="273" y="499"/>
                        <a:pt x="369" y="546"/>
                        <a:pt x="460" y="583"/>
                      </a:cubicBezTo>
                      <a:cubicBezTo>
                        <a:pt x="475" y="642"/>
                        <a:pt x="529" y="686"/>
                        <a:pt x="592" y="686"/>
                      </a:cubicBezTo>
                      <a:cubicBezTo>
                        <a:pt x="627" y="686"/>
                        <a:pt x="658" y="674"/>
                        <a:pt x="682" y="653"/>
                      </a:cubicBezTo>
                      <a:cubicBezTo>
                        <a:pt x="733" y="664"/>
                        <a:pt x="779" y="669"/>
                        <a:pt x="819" y="669"/>
                      </a:cubicBezTo>
                      <a:cubicBezTo>
                        <a:pt x="832" y="669"/>
                        <a:pt x="844" y="669"/>
                        <a:pt x="856" y="668"/>
                      </a:cubicBezTo>
                      <a:cubicBezTo>
                        <a:pt x="943" y="659"/>
                        <a:pt x="984" y="619"/>
                        <a:pt x="1002" y="587"/>
                      </a:cubicBezTo>
                      <a:cubicBezTo>
                        <a:pt x="1044" y="514"/>
                        <a:pt x="1018" y="420"/>
                        <a:pt x="924" y="307"/>
                      </a:cubicBezTo>
                      <a:cubicBezTo>
                        <a:pt x="859" y="228"/>
                        <a:pt x="761" y="141"/>
                        <a:pt x="645" y="59"/>
                      </a:cubicBezTo>
                      <a:close/>
                    </a:path>
                  </a:pathLst>
                </a:custGeom>
                <a:grp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grpSp>
        </p:grpSp>
        <p:sp>
          <p:nvSpPr>
            <p:cNvPr id="26" name="Freeform 229">
              <a:extLst>
                <a:ext uri="{FF2B5EF4-FFF2-40B4-BE49-F238E27FC236}">
                  <a16:creationId xmlns:a16="http://schemas.microsoft.com/office/drawing/2014/main" id="{B184C1E7-31CE-9BA4-1597-21B686605602}"/>
                </a:ext>
              </a:extLst>
            </p:cNvPr>
            <p:cNvSpPr>
              <a:spLocks/>
            </p:cNvSpPr>
            <p:nvPr/>
          </p:nvSpPr>
          <p:spPr bwMode="auto">
            <a:xfrm>
              <a:off x="1105624" y="3429000"/>
              <a:ext cx="480688" cy="480688"/>
            </a:xfrm>
            <a:custGeom>
              <a:avLst/>
              <a:gdLst>
                <a:gd name="T0" fmla="*/ 594 w 1382"/>
                <a:gd name="T1" fmla="*/ 283 h 1383"/>
                <a:gd name="T2" fmla="*/ 517 w 1382"/>
                <a:gd name="T3" fmla="*/ 306 h 1383"/>
                <a:gd name="T4" fmla="*/ 442 w 1382"/>
                <a:gd name="T5" fmla="*/ 371 h 1383"/>
                <a:gd name="T6" fmla="*/ 410 w 1382"/>
                <a:gd name="T7" fmla="*/ 444 h 1383"/>
                <a:gd name="T8" fmla="*/ 406 w 1382"/>
                <a:gd name="T9" fmla="*/ 525 h 1383"/>
                <a:gd name="T10" fmla="*/ 434 w 1382"/>
                <a:gd name="T11" fmla="*/ 608 h 1383"/>
                <a:gd name="T12" fmla="*/ 490 w 1382"/>
                <a:gd name="T13" fmla="*/ 664 h 1383"/>
                <a:gd name="T14" fmla="*/ 560 w 1382"/>
                <a:gd name="T15" fmla="*/ 702 h 1383"/>
                <a:gd name="T16" fmla="*/ 644 w 1382"/>
                <a:gd name="T17" fmla="*/ 736 h 1383"/>
                <a:gd name="T18" fmla="*/ 727 w 1382"/>
                <a:gd name="T19" fmla="*/ 770 h 1383"/>
                <a:gd name="T20" fmla="*/ 772 w 1382"/>
                <a:gd name="T21" fmla="*/ 812 h 1383"/>
                <a:gd name="T22" fmla="*/ 783 w 1382"/>
                <a:gd name="T23" fmla="*/ 890 h 1383"/>
                <a:gd name="T24" fmla="*/ 735 w 1382"/>
                <a:gd name="T25" fmla="*/ 951 h 1383"/>
                <a:gd name="T26" fmla="*/ 659 w 1382"/>
                <a:gd name="T27" fmla="*/ 964 h 1383"/>
                <a:gd name="T28" fmla="*/ 593 w 1382"/>
                <a:gd name="T29" fmla="*/ 938 h 1383"/>
                <a:gd name="T30" fmla="*/ 548 w 1382"/>
                <a:gd name="T31" fmla="*/ 888 h 1383"/>
                <a:gd name="T32" fmla="*/ 528 w 1382"/>
                <a:gd name="T33" fmla="*/ 828 h 1383"/>
                <a:gd name="T34" fmla="*/ 403 w 1382"/>
                <a:gd name="T35" fmla="*/ 793 h 1383"/>
                <a:gd name="T36" fmla="*/ 531 w 1382"/>
                <a:gd name="T37" fmla="*/ 1009 h 1383"/>
                <a:gd name="T38" fmla="*/ 568 w 1382"/>
                <a:gd name="T39" fmla="*/ 1044 h 1383"/>
                <a:gd name="T40" fmla="*/ 609 w 1382"/>
                <a:gd name="T41" fmla="*/ 1193 h 1383"/>
                <a:gd name="T42" fmla="*/ 769 w 1382"/>
                <a:gd name="T43" fmla="*/ 1071 h 1383"/>
                <a:gd name="T44" fmla="*/ 843 w 1382"/>
                <a:gd name="T45" fmla="*/ 1039 h 1383"/>
                <a:gd name="T46" fmla="*/ 900 w 1382"/>
                <a:gd name="T47" fmla="*/ 979 h 1383"/>
                <a:gd name="T48" fmla="*/ 929 w 1382"/>
                <a:gd name="T49" fmla="*/ 899 h 1383"/>
                <a:gd name="T50" fmla="*/ 932 w 1382"/>
                <a:gd name="T51" fmla="*/ 821 h 1383"/>
                <a:gd name="T52" fmla="*/ 913 w 1382"/>
                <a:gd name="T53" fmla="*/ 753 h 1383"/>
                <a:gd name="T54" fmla="*/ 882 w 1382"/>
                <a:gd name="T55" fmla="*/ 705 h 1383"/>
                <a:gd name="T56" fmla="*/ 842 w 1382"/>
                <a:gd name="T57" fmla="*/ 670 h 1383"/>
                <a:gd name="T58" fmla="*/ 790 w 1382"/>
                <a:gd name="T59" fmla="*/ 641 h 1383"/>
                <a:gd name="T60" fmla="*/ 727 w 1382"/>
                <a:gd name="T61" fmla="*/ 615 h 1383"/>
                <a:gd name="T62" fmla="*/ 637 w 1382"/>
                <a:gd name="T63" fmla="*/ 578 h 1383"/>
                <a:gd name="T64" fmla="*/ 563 w 1382"/>
                <a:gd name="T65" fmla="*/ 524 h 1383"/>
                <a:gd name="T66" fmla="*/ 558 w 1382"/>
                <a:gd name="T67" fmla="*/ 455 h 1383"/>
                <a:gd name="T68" fmla="*/ 607 w 1382"/>
                <a:gd name="T69" fmla="*/ 407 h 1383"/>
                <a:gd name="T70" fmla="*/ 688 w 1382"/>
                <a:gd name="T71" fmla="*/ 403 h 1383"/>
                <a:gd name="T72" fmla="*/ 736 w 1382"/>
                <a:gd name="T73" fmla="*/ 426 h 1383"/>
                <a:gd name="T74" fmla="*/ 771 w 1382"/>
                <a:gd name="T75" fmla="*/ 466 h 1383"/>
                <a:gd name="T76" fmla="*/ 792 w 1382"/>
                <a:gd name="T77" fmla="*/ 528 h 1383"/>
                <a:gd name="T78" fmla="*/ 918 w 1382"/>
                <a:gd name="T79" fmla="*/ 297 h 1383"/>
                <a:gd name="T80" fmla="*/ 784 w 1382"/>
                <a:gd name="T81" fmla="*/ 335 h 1383"/>
                <a:gd name="T82" fmla="*/ 753 w 1382"/>
                <a:gd name="T83" fmla="*/ 308 h 1383"/>
                <a:gd name="T84" fmla="*/ 645 w 1382"/>
                <a:gd name="T85" fmla="*/ 170 h 1383"/>
                <a:gd name="T86" fmla="*/ 605 w 1382"/>
                <a:gd name="T87" fmla="*/ 6 h 1383"/>
                <a:gd name="T88" fmla="*/ 674 w 1382"/>
                <a:gd name="T89" fmla="*/ 0 h 1383"/>
                <a:gd name="T90" fmla="*/ 896 w 1382"/>
                <a:gd name="T91" fmla="*/ 31 h 1383"/>
                <a:gd name="T92" fmla="*/ 1131 w 1382"/>
                <a:gd name="T93" fmla="*/ 158 h 1383"/>
                <a:gd name="T94" fmla="*/ 1299 w 1382"/>
                <a:gd name="T95" fmla="*/ 361 h 1383"/>
                <a:gd name="T96" fmla="*/ 1379 w 1382"/>
                <a:gd name="T97" fmla="*/ 621 h 1383"/>
                <a:gd name="T98" fmla="*/ 1351 w 1382"/>
                <a:gd name="T99" fmla="*/ 897 h 1383"/>
                <a:gd name="T100" fmla="*/ 1224 w 1382"/>
                <a:gd name="T101" fmla="*/ 1131 h 1383"/>
                <a:gd name="T102" fmla="*/ 1020 w 1382"/>
                <a:gd name="T103" fmla="*/ 1299 h 1383"/>
                <a:gd name="T104" fmla="*/ 761 w 1382"/>
                <a:gd name="T105" fmla="*/ 1379 h 1383"/>
                <a:gd name="T106" fmla="*/ 486 w 1382"/>
                <a:gd name="T107" fmla="*/ 1352 h 1383"/>
                <a:gd name="T108" fmla="*/ 251 w 1382"/>
                <a:gd name="T109" fmla="*/ 1225 h 1383"/>
                <a:gd name="T110" fmla="*/ 83 w 1382"/>
                <a:gd name="T111" fmla="*/ 1021 h 1383"/>
                <a:gd name="T112" fmla="*/ 4 w 1382"/>
                <a:gd name="T113" fmla="*/ 761 h 1383"/>
                <a:gd name="T114" fmla="*/ 24 w 1382"/>
                <a:gd name="T115" fmla="*/ 510 h 1383"/>
                <a:gd name="T116" fmla="*/ 123 w 1382"/>
                <a:gd name="T117" fmla="*/ 297 h 1383"/>
                <a:gd name="T118" fmla="*/ 286 w 1382"/>
                <a:gd name="T119" fmla="*/ 131 h 1383"/>
                <a:gd name="T120" fmla="*/ 496 w 1382"/>
                <a:gd name="T121" fmla="*/ 28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82" h="1383">
                  <a:moveTo>
                    <a:pt x="645" y="170"/>
                  </a:moveTo>
                  <a:lnTo>
                    <a:pt x="609" y="170"/>
                  </a:lnTo>
                  <a:lnTo>
                    <a:pt x="609" y="281"/>
                  </a:lnTo>
                  <a:lnTo>
                    <a:pt x="594" y="283"/>
                  </a:lnTo>
                  <a:lnTo>
                    <a:pt x="576" y="287"/>
                  </a:lnTo>
                  <a:lnTo>
                    <a:pt x="558" y="291"/>
                  </a:lnTo>
                  <a:lnTo>
                    <a:pt x="538" y="298"/>
                  </a:lnTo>
                  <a:lnTo>
                    <a:pt x="517" y="306"/>
                  </a:lnTo>
                  <a:lnTo>
                    <a:pt x="496" y="319"/>
                  </a:lnTo>
                  <a:lnTo>
                    <a:pt x="476" y="334"/>
                  </a:lnTo>
                  <a:lnTo>
                    <a:pt x="456" y="353"/>
                  </a:lnTo>
                  <a:lnTo>
                    <a:pt x="442" y="371"/>
                  </a:lnTo>
                  <a:lnTo>
                    <a:pt x="432" y="389"/>
                  </a:lnTo>
                  <a:lnTo>
                    <a:pt x="423" y="407"/>
                  </a:lnTo>
                  <a:lnTo>
                    <a:pt x="416" y="426"/>
                  </a:lnTo>
                  <a:lnTo>
                    <a:pt x="410" y="444"/>
                  </a:lnTo>
                  <a:lnTo>
                    <a:pt x="407" y="463"/>
                  </a:lnTo>
                  <a:lnTo>
                    <a:pt x="406" y="481"/>
                  </a:lnTo>
                  <a:lnTo>
                    <a:pt x="404" y="500"/>
                  </a:lnTo>
                  <a:lnTo>
                    <a:pt x="406" y="525"/>
                  </a:lnTo>
                  <a:lnTo>
                    <a:pt x="409" y="549"/>
                  </a:lnTo>
                  <a:lnTo>
                    <a:pt x="416" y="571"/>
                  </a:lnTo>
                  <a:lnTo>
                    <a:pt x="424" y="591"/>
                  </a:lnTo>
                  <a:lnTo>
                    <a:pt x="434" y="608"/>
                  </a:lnTo>
                  <a:lnTo>
                    <a:pt x="446" y="624"/>
                  </a:lnTo>
                  <a:lnTo>
                    <a:pt x="458" y="639"/>
                  </a:lnTo>
                  <a:lnTo>
                    <a:pt x="473" y="653"/>
                  </a:lnTo>
                  <a:lnTo>
                    <a:pt x="490" y="664"/>
                  </a:lnTo>
                  <a:lnTo>
                    <a:pt x="506" y="676"/>
                  </a:lnTo>
                  <a:lnTo>
                    <a:pt x="523" y="685"/>
                  </a:lnTo>
                  <a:lnTo>
                    <a:pt x="541" y="694"/>
                  </a:lnTo>
                  <a:lnTo>
                    <a:pt x="560" y="702"/>
                  </a:lnTo>
                  <a:lnTo>
                    <a:pt x="578" y="710"/>
                  </a:lnTo>
                  <a:lnTo>
                    <a:pt x="597" y="717"/>
                  </a:lnTo>
                  <a:lnTo>
                    <a:pt x="615" y="724"/>
                  </a:lnTo>
                  <a:lnTo>
                    <a:pt x="644" y="736"/>
                  </a:lnTo>
                  <a:lnTo>
                    <a:pt x="669" y="745"/>
                  </a:lnTo>
                  <a:lnTo>
                    <a:pt x="691" y="754"/>
                  </a:lnTo>
                  <a:lnTo>
                    <a:pt x="711" y="762"/>
                  </a:lnTo>
                  <a:lnTo>
                    <a:pt x="727" y="770"/>
                  </a:lnTo>
                  <a:lnTo>
                    <a:pt x="741" y="778"/>
                  </a:lnTo>
                  <a:lnTo>
                    <a:pt x="752" y="787"/>
                  </a:lnTo>
                  <a:lnTo>
                    <a:pt x="761" y="797"/>
                  </a:lnTo>
                  <a:lnTo>
                    <a:pt x="772" y="812"/>
                  </a:lnTo>
                  <a:lnTo>
                    <a:pt x="779" y="829"/>
                  </a:lnTo>
                  <a:lnTo>
                    <a:pt x="784" y="847"/>
                  </a:lnTo>
                  <a:lnTo>
                    <a:pt x="786" y="866"/>
                  </a:lnTo>
                  <a:lnTo>
                    <a:pt x="783" y="890"/>
                  </a:lnTo>
                  <a:lnTo>
                    <a:pt x="776" y="910"/>
                  </a:lnTo>
                  <a:lnTo>
                    <a:pt x="765" y="927"/>
                  </a:lnTo>
                  <a:lnTo>
                    <a:pt x="751" y="941"/>
                  </a:lnTo>
                  <a:lnTo>
                    <a:pt x="735" y="951"/>
                  </a:lnTo>
                  <a:lnTo>
                    <a:pt x="716" y="959"/>
                  </a:lnTo>
                  <a:lnTo>
                    <a:pt x="697" y="964"/>
                  </a:lnTo>
                  <a:lnTo>
                    <a:pt x="677" y="965"/>
                  </a:lnTo>
                  <a:lnTo>
                    <a:pt x="659" y="964"/>
                  </a:lnTo>
                  <a:lnTo>
                    <a:pt x="642" y="960"/>
                  </a:lnTo>
                  <a:lnTo>
                    <a:pt x="624" y="954"/>
                  </a:lnTo>
                  <a:lnTo>
                    <a:pt x="608" y="948"/>
                  </a:lnTo>
                  <a:lnTo>
                    <a:pt x="593" y="938"/>
                  </a:lnTo>
                  <a:lnTo>
                    <a:pt x="579" y="928"/>
                  </a:lnTo>
                  <a:lnTo>
                    <a:pt x="568" y="915"/>
                  </a:lnTo>
                  <a:lnTo>
                    <a:pt x="558" y="903"/>
                  </a:lnTo>
                  <a:lnTo>
                    <a:pt x="548" y="888"/>
                  </a:lnTo>
                  <a:lnTo>
                    <a:pt x="541" y="873"/>
                  </a:lnTo>
                  <a:lnTo>
                    <a:pt x="536" y="858"/>
                  </a:lnTo>
                  <a:lnTo>
                    <a:pt x="531" y="843"/>
                  </a:lnTo>
                  <a:lnTo>
                    <a:pt x="528" y="828"/>
                  </a:lnTo>
                  <a:lnTo>
                    <a:pt x="525" y="815"/>
                  </a:lnTo>
                  <a:lnTo>
                    <a:pt x="523" y="802"/>
                  </a:lnTo>
                  <a:lnTo>
                    <a:pt x="522" y="793"/>
                  </a:lnTo>
                  <a:lnTo>
                    <a:pt x="403" y="793"/>
                  </a:lnTo>
                  <a:lnTo>
                    <a:pt x="403" y="1067"/>
                  </a:lnTo>
                  <a:lnTo>
                    <a:pt x="521" y="1067"/>
                  </a:lnTo>
                  <a:lnTo>
                    <a:pt x="523" y="997"/>
                  </a:lnTo>
                  <a:lnTo>
                    <a:pt x="531" y="1009"/>
                  </a:lnTo>
                  <a:lnTo>
                    <a:pt x="540" y="1018"/>
                  </a:lnTo>
                  <a:lnTo>
                    <a:pt x="548" y="1028"/>
                  </a:lnTo>
                  <a:lnTo>
                    <a:pt x="558" y="1036"/>
                  </a:lnTo>
                  <a:lnTo>
                    <a:pt x="568" y="1044"/>
                  </a:lnTo>
                  <a:lnTo>
                    <a:pt x="579" y="1051"/>
                  </a:lnTo>
                  <a:lnTo>
                    <a:pt x="593" y="1058"/>
                  </a:lnTo>
                  <a:lnTo>
                    <a:pt x="609" y="1064"/>
                  </a:lnTo>
                  <a:lnTo>
                    <a:pt x="609" y="1193"/>
                  </a:lnTo>
                  <a:lnTo>
                    <a:pt x="731" y="1193"/>
                  </a:lnTo>
                  <a:lnTo>
                    <a:pt x="731" y="1078"/>
                  </a:lnTo>
                  <a:lnTo>
                    <a:pt x="750" y="1075"/>
                  </a:lnTo>
                  <a:lnTo>
                    <a:pt x="769" y="1071"/>
                  </a:lnTo>
                  <a:lnTo>
                    <a:pt x="788" y="1065"/>
                  </a:lnTo>
                  <a:lnTo>
                    <a:pt x="807" y="1058"/>
                  </a:lnTo>
                  <a:lnTo>
                    <a:pt x="825" y="1050"/>
                  </a:lnTo>
                  <a:lnTo>
                    <a:pt x="843" y="1039"/>
                  </a:lnTo>
                  <a:lnTo>
                    <a:pt x="859" y="1026"/>
                  </a:lnTo>
                  <a:lnTo>
                    <a:pt x="875" y="1011"/>
                  </a:lnTo>
                  <a:lnTo>
                    <a:pt x="888" y="996"/>
                  </a:lnTo>
                  <a:lnTo>
                    <a:pt x="900" y="979"/>
                  </a:lnTo>
                  <a:lnTo>
                    <a:pt x="910" y="960"/>
                  </a:lnTo>
                  <a:lnTo>
                    <a:pt x="918" y="942"/>
                  </a:lnTo>
                  <a:lnTo>
                    <a:pt x="925" y="921"/>
                  </a:lnTo>
                  <a:lnTo>
                    <a:pt x="929" y="899"/>
                  </a:lnTo>
                  <a:lnTo>
                    <a:pt x="933" y="877"/>
                  </a:lnTo>
                  <a:lnTo>
                    <a:pt x="934" y="855"/>
                  </a:lnTo>
                  <a:lnTo>
                    <a:pt x="933" y="838"/>
                  </a:lnTo>
                  <a:lnTo>
                    <a:pt x="932" y="821"/>
                  </a:lnTo>
                  <a:lnTo>
                    <a:pt x="928" y="804"/>
                  </a:lnTo>
                  <a:lnTo>
                    <a:pt x="925" y="786"/>
                  </a:lnTo>
                  <a:lnTo>
                    <a:pt x="920" y="769"/>
                  </a:lnTo>
                  <a:lnTo>
                    <a:pt x="913" y="753"/>
                  </a:lnTo>
                  <a:lnTo>
                    <a:pt x="906" y="739"/>
                  </a:lnTo>
                  <a:lnTo>
                    <a:pt x="898" y="725"/>
                  </a:lnTo>
                  <a:lnTo>
                    <a:pt x="890" y="715"/>
                  </a:lnTo>
                  <a:lnTo>
                    <a:pt x="882" y="705"/>
                  </a:lnTo>
                  <a:lnTo>
                    <a:pt x="873" y="695"/>
                  </a:lnTo>
                  <a:lnTo>
                    <a:pt x="864" y="686"/>
                  </a:lnTo>
                  <a:lnTo>
                    <a:pt x="853" y="678"/>
                  </a:lnTo>
                  <a:lnTo>
                    <a:pt x="842" y="670"/>
                  </a:lnTo>
                  <a:lnTo>
                    <a:pt x="830" y="663"/>
                  </a:lnTo>
                  <a:lnTo>
                    <a:pt x="818" y="655"/>
                  </a:lnTo>
                  <a:lnTo>
                    <a:pt x="804" y="648"/>
                  </a:lnTo>
                  <a:lnTo>
                    <a:pt x="790" y="641"/>
                  </a:lnTo>
                  <a:lnTo>
                    <a:pt x="775" y="635"/>
                  </a:lnTo>
                  <a:lnTo>
                    <a:pt x="760" y="629"/>
                  </a:lnTo>
                  <a:lnTo>
                    <a:pt x="743" y="622"/>
                  </a:lnTo>
                  <a:lnTo>
                    <a:pt x="727" y="615"/>
                  </a:lnTo>
                  <a:lnTo>
                    <a:pt x="708" y="607"/>
                  </a:lnTo>
                  <a:lnTo>
                    <a:pt x="690" y="600"/>
                  </a:lnTo>
                  <a:lnTo>
                    <a:pt x="662" y="589"/>
                  </a:lnTo>
                  <a:lnTo>
                    <a:pt x="637" y="578"/>
                  </a:lnTo>
                  <a:lnTo>
                    <a:pt x="614" y="566"/>
                  </a:lnTo>
                  <a:lnTo>
                    <a:pt x="593" y="554"/>
                  </a:lnTo>
                  <a:lnTo>
                    <a:pt x="576" y="540"/>
                  </a:lnTo>
                  <a:lnTo>
                    <a:pt x="563" y="524"/>
                  </a:lnTo>
                  <a:lnTo>
                    <a:pt x="555" y="505"/>
                  </a:lnTo>
                  <a:lnTo>
                    <a:pt x="552" y="483"/>
                  </a:lnTo>
                  <a:lnTo>
                    <a:pt x="553" y="470"/>
                  </a:lnTo>
                  <a:lnTo>
                    <a:pt x="558" y="455"/>
                  </a:lnTo>
                  <a:lnTo>
                    <a:pt x="566" y="441"/>
                  </a:lnTo>
                  <a:lnTo>
                    <a:pt x="576" y="427"/>
                  </a:lnTo>
                  <a:lnTo>
                    <a:pt x="590" y="417"/>
                  </a:lnTo>
                  <a:lnTo>
                    <a:pt x="607" y="407"/>
                  </a:lnTo>
                  <a:lnTo>
                    <a:pt x="628" y="402"/>
                  </a:lnTo>
                  <a:lnTo>
                    <a:pt x="651" y="399"/>
                  </a:lnTo>
                  <a:lnTo>
                    <a:pt x="670" y="401"/>
                  </a:lnTo>
                  <a:lnTo>
                    <a:pt x="688" y="403"/>
                  </a:lnTo>
                  <a:lnTo>
                    <a:pt x="703" y="407"/>
                  </a:lnTo>
                  <a:lnTo>
                    <a:pt x="716" y="413"/>
                  </a:lnTo>
                  <a:lnTo>
                    <a:pt x="727" y="420"/>
                  </a:lnTo>
                  <a:lnTo>
                    <a:pt x="736" y="426"/>
                  </a:lnTo>
                  <a:lnTo>
                    <a:pt x="744" y="433"/>
                  </a:lnTo>
                  <a:lnTo>
                    <a:pt x="750" y="439"/>
                  </a:lnTo>
                  <a:lnTo>
                    <a:pt x="761" y="452"/>
                  </a:lnTo>
                  <a:lnTo>
                    <a:pt x="771" y="466"/>
                  </a:lnTo>
                  <a:lnTo>
                    <a:pt x="779" y="482"/>
                  </a:lnTo>
                  <a:lnTo>
                    <a:pt x="784" y="497"/>
                  </a:lnTo>
                  <a:lnTo>
                    <a:pt x="789" y="512"/>
                  </a:lnTo>
                  <a:lnTo>
                    <a:pt x="792" y="528"/>
                  </a:lnTo>
                  <a:lnTo>
                    <a:pt x="795" y="542"/>
                  </a:lnTo>
                  <a:lnTo>
                    <a:pt x="797" y="556"/>
                  </a:lnTo>
                  <a:lnTo>
                    <a:pt x="918" y="556"/>
                  </a:lnTo>
                  <a:lnTo>
                    <a:pt x="918" y="297"/>
                  </a:lnTo>
                  <a:lnTo>
                    <a:pt x="799" y="297"/>
                  </a:lnTo>
                  <a:lnTo>
                    <a:pt x="797" y="351"/>
                  </a:lnTo>
                  <a:lnTo>
                    <a:pt x="790" y="342"/>
                  </a:lnTo>
                  <a:lnTo>
                    <a:pt x="784" y="335"/>
                  </a:lnTo>
                  <a:lnTo>
                    <a:pt x="777" y="327"/>
                  </a:lnTo>
                  <a:lnTo>
                    <a:pt x="771" y="320"/>
                  </a:lnTo>
                  <a:lnTo>
                    <a:pt x="762" y="314"/>
                  </a:lnTo>
                  <a:lnTo>
                    <a:pt x="753" y="308"/>
                  </a:lnTo>
                  <a:lnTo>
                    <a:pt x="743" y="303"/>
                  </a:lnTo>
                  <a:lnTo>
                    <a:pt x="731" y="297"/>
                  </a:lnTo>
                  <a:lnTo>
                    <a:pt x="731" y="170"/>
                  </a:lnTo>
                  <a:lnTo>
                    <a:pt x="645" y="170"/>
                  </a:lnTo>
                  <a:lnTo>
                    <a:pt x="555" y="14"/>
                  </a:lnTo>
                  <a:lnTo>
                    <a:pt x="571" y="10"/>
                  </a:lnTo>
                  <a:lnTo>
                    <a:pt x="589" y="8"/>
                  </a:lnTo>
                  <a:lnTo>
                    <a:pt x="605" y="6"/>
                  </a:lnTo>
                  <a:lnTo>
                    <a:pt x="622" y="3"/>
                  </a:lnTo>
                  <a:lnTo>
                    <a:pt x="639" y="2"/>
                  </a:lnTo>
                  <a:lnTo>
                    <a:pt x="657" y="1"/>
                  </a:lnTo>
                  <a:lnTo>
                    <a:pt x="674" y="0"/>
                  </a:lnTo>
                  <a:lnTo>
                    <a:pt x="691" y="0"/>
                  </a:lnTo>
                  <a:lnTo>
                    <a:pt x="761" y="3"/>
                  </a:lnTo>
                  <a:lnTo>
                    <a:pt x="830" y="14"/>
                  </a:lnTo>
                  <a:lnTo>
                    <a:pt x="896" y="31"/>
                  </a:lnTo>
                  <a:lnTo>
                    <a:pt x="959" y="54"/>
                  </a:lnTo>
                  <a:lnTo>
                    <a:pt x="1020" y="83"/>
                  </a:lnTo>
                  <a:lnTo>
                    <a:pt x="1077" y="118"/>
                  </a:lnTo>
                  <a:lnTo>
                    <a:pt x="1131" y="158"/>
                  </a:lnTo>
                  <a:lnTo>
                    <a:pt x="1179" y="203"/>
                  </a:lnTo>
                  <a:lnTo>
                    <a:pt x="1224" y="251"/>
                  </a:lnTo>
                  <a:lnTo>
                    <a:pt x="1263" y="305"/>
                  </a:lnTo>
                  <a:lnTo>
                    <a:pt x="1299" y="361"/>
                  </a:lnTo>
                  <a:lnTo>
                    <a:pt x="1328" y="422"/>
                  </a:lnTo>
                  <a:lnTo>
                    <a:pt x="1351" y="486"/>
                  </a:lnTo>
                  <a:lnTo>
                    <a:pt x="1368" y="551"/>
                  </a:lnTo>
                  <a:lnTo>
                    <a:pt x="1379" y="621"/>
                  </a:lnTo>
                  <a:lnTo>
                    <a:pt x="1382" y="691"/>
                  </a:lnTo>
                  <a:lnTo>
                    <a:pt x="1379" y="761"/>
                  </a:lnTo>
                  <a:lnTo>
                    <a:pt x="1368" y="830"/>
                  </a:lnTo>
                  <a:lnTo>
                    <a:pt x="1351" y="897"/>
                  </a:lnTo>
                  <a:lnTo>
                    <a:pt x="1328" y="960"/>
                  </a:lnTo>
                  <a:lnTo>
                    <a:pt x="1299" y="1021"/>
                  </a:lnTo>
                  <a:lnTo>
                    <a:pt x="1263" y="1078"/>
                  </a:lnTo>
                  <a:lnTo>
                    <a:pt x="1224" y="1131"/>
                  </a:lnTo>
                  <a:lnTo>
                    <a:pt x="1179" y="1180"/>
                  </a:lnTo>
                  <a:lnTo>
                    <a:pt x="1131" y="1225"/>
                  </a:lnTo>
                  <a:lnTo>
                    <a:pt x="1077" y="1264"/>
                  </a:lnTo>
                  <a:lnTo>
                    <a:pt x="1020" y="1299"/>
                  </a:lnTo>
                  <a:lnTo>
                    <a:pt x="959" y="1329"/>
                  </a:lnTo>
                  <a:lnTo>
                    <a:pt x="896" y="1352"/>
                  </a:lnTo>
                  <a:lnTo>
                    <a:pt x="830" y="1369"/>
                  </a:lnTo>
                  <a:lnTo>
                    <a:pt x="761" y="1379"/>
                  </a:lnTo>
                  <a:lnTo>
                    <a:pt x="691" y="1383"/>
                  </a:lnTo>
                  <a:lnTo>
                    <a:pt x="621" y="1379"/>
                  </a:lnTo>
                  <a:lnTo>
                    <a:pt x="552" y="1369"/>
                  </a:lnTo>
                  <a:lnTo>
                    <a:pt x="486" y="1352"/>
                  </a:lnTo>
                  <a:lnTo>
                    <a:pt x="423" y="1329"/>
                  </a:lnTo>
                  <a:lnTo>
                    <a:pt x="362" y="1299"/>
                  </a:lnTo>
                  <a:lnTo>
                    <a:pt x="305" y="1264"/>
                  </a:lnTo>
                  <a:lnTo>
                    <a:pt x="251" y="1225"/>
                  </a:lnTo>
                  <a:lnTo>
                    <a:pt x="203" y="1180"/>
                  </a:lnTo>
                  <a:lnTo>
                    <a:pt x="158" y="1131"/>
                  </a:lnTo>
                  <a:lnTo>
                    <a:pt x="119" y="1078"/>
                  </a:lnTo>
                  <a:lnTo>
                    <a:pt x="83" y="1021"/>
                  </a:lnTo>
                  <a:lnTo>
                    <a:pt x="54" y="960"/>
                  </a:lnTo>
                  <a:lnTo>
                    <a:pt x="31" y="897"/>
                  </a:lnTo>
                  <a:lnTo>
                    <a:pt x="14" y="830"/>
                  </a:lnTo>
                  <a:lnTo>
                    <a:pt x="4" y="761"/>
                  </a:lnTo>
                  <a:lnTo>
                    <a:pt x="0" y="691"/>
                  </a:lnTo>
                  <a:lnTo>
                    <a:pt x="2" y="629"/>
                  </a:lnTo>
                  <a:lnTo>
                    <a:pt x="11" y="569"/>
                  </a:lnTo>
                  <a:lnTo>
                    <a:pt x="24" y="510"/>
                  </a:lnTo>
                  <a:lnTo>
                    <a:pt x="43" y="452"/>
                  </a:lnTo>
                  <a:lnTo>
                    <a:pt x="65" y="398"/>
                  </a:lnTo>
                  <a:lnTo>
                    <a:pt x="92" y="346"/>
                  </a:lnTo>
                  <a:lnTo>
                    <a:pt x="123" y="297"/>
                  </a:lnTo>
                  <a:lnTo>
                    <a:pt x="159" y="250"/>
                  </a:lnTo>
                  <a:lnTo>
                    <a:pt x="198" y="207"/>
                  </a:lnTo>
                  <a:lnTo>
                    <a:pt x="241" y="167"/>
                  </a:lnTo>
                  <a:lnTo>
                    <a:pt x="286" y="131"/>
                  </a:lnTo>
                  <a:lnTo>
                    <a:pt x="335" y="99"/>
                  </a:lnTo>
                  <a:lnTo>
                    <a:pt x="386" y="70"/>
                  </a:lnTo>
                  <a:lnTo>
                    <a:pt x="440" y="47"/>
                  </a:lnTo>
                  <a:lnTo>
                    <a:pt x="496" y="28"/>
                  </a:lnTo>
                  <a:lnTo>
                    <a:pt x="555" y="14"/>
                  </a:lnTo>
                  <a:lnTo>
                    <a:pt x="645" y="170"/>
                  </a:ln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27" name="Hexagon 26">
              <a:extLst>
                <a:ext uri="{FF2B5EF4-FFF2-40B4-BE49-F238E27FC236}">
                  <a16:creationId xmlns:a16="http://schemas.microsoft.com/office/drawing/2014/main" id="{654C137D-6692-DA57-1766-2B32140DA158}"/>
                </a:ext>
              </a:extLst>
            </p:cNvPr>
            <p:cNvSpPr/>
            <p:nvPr/>
          </p:nvSpPr>
          <p:spPr>
            <a:xfrm>
              <a:off x="3526133" y="3984395"/>
              <a:ext cx="1981721" cy="1612715"/>
            </a:xfrm>
            <a:prstGeom prst="hexagon">
              <a:avLst/>
            </a:prstGeom>
            <a:solidFill>
              <a:schemeClr val="accent5">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1,905</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research</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guests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annually</a:t>
              </a:r>
            </a:p>
          </p:txBody>
        </p:sp>
        <p:sp>
          <p:nvSpPr>
            <p:cNvPr id="28" name="Hexagon 27">
              <a:extLst>
                <a:ext uri="{FF2B5EF4-FFF2-40B4-BE49-F238E27FC236}">
                  <a16:creationId xmlns:a16="http://schemas.microsoft.com/office/drawing/2014/main" id="{3E01DF17-97F1-E894-22EA-98647CF3DC76}"/>
                </a:ext>
              </a:extLst>
            </p:cNvPr>
            <p:cNvSpPr/>
            <p:nvPr/>
          </p:nvSpPr>
          <p:spPr>
            <a:xfrm>
              <a:off x="3531765" y="2376305"/>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latin typeface="+mj-lt"/>
                  <a:cs typeface="Arial" panose="020B0604020202020204" pitchFamily="34" charset="0"/>
                </a:rPr>
                <a:t>Nuclear Physics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Research </a:t>
              </a:r>
            </a:p>
          </p:txBody>
        </p:sp>
        <p:sp>
          <p:nvSpPr>
            <p:cNvPr id="29" name="Hexagon 28">
              <a:extLst>
                <a:ext uri="{FF2B5EF4-FFF2-40B4-BE49-F238E27FC236}">
                  <a16:creationId xmlns:a16="http://schemas.microsoft.com/office/drawing/2014/main" id="{30AB4CEE-2CAA-E5B7-4250-029C914A7EE6}"/>
                </a:ext>
              </a:extLst>
            </p:cNvPr>
            <p:cNvSpPr/>
            <p:nvPr/>
          </p:nvSpPr>
          <p:spPr>
            <a:xfrm>
              <a:off x="362427" y="3984395"/>
              <a:ext cx="1981721" cy="1612715"/>
            </a:xfrm>
            <a:prstGeom prst="hexagon">
              <a:avLst/>
            </a:prstGeom>
            <a:solidFill>
              <a:schemeClr val="accent5">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2398" dirty="0">
                  <a:solidFill>
                    <a:schemeClr val="tx1"/>
                  </a:solidFill>
                  <a:latin typeface="+mj-lt"/>
                  <a:cs typeface="Arial" panose="020B0604020202020204" pitchFamily="34" charset="0"/>
                </a:rPr>
                <a:t>$206M </a:t>
              </a:r>
              <a:br>
                <a:rPr lang="en-US" sz="2398"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FY23</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expenditures</a:t>
              </a:r>
            </a:p>
          </p:txBody>
        </p:sp>
        <p:sp>
          <p:nvSpPr>
            <p:cNvPr id="30" name="Hexagon 29">
              <a:extLst>
                <a:ext uri="{FF2B5EF4-FFF2-40B4-BE49-F238E27FC236}">
                  <a16:creationId xmlns:a16="http://schemas.microsoft.com/office/drawing/2014/main" id="{29C572F7-F797-A1B4-EB04-284CB9FCA47F}"/>
                </a:ext>
              </a:extLst>
            </p:cNvPr>
            <p:cNvSpPr/>
            <p:nvPr/>
          </p:nvSpPr>
          <p:spPr>
            <a:xfrm>
              <a:off x="5107986" y="3178037"/>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cs typeface="Arial" panose="020B0604020202020204" pitchFamily="34" charset="0"/>
                </a:rPr>
                <a:t>Two National User</a:t>
              </a:r>
              <a:br>
                <a:rPr lang="en-US" sz="1600" dirty="0">
                  <a:solidFill>
                    <a:schemeClr val="tx1"/>
                  </a:solidFill>
                  <a:cs typeface="Arial" panose="020B0604020202020204" pitchFamily="34" charset="0"/>
                </a:rPr>
              </a:br>
              <a:r>
                <a:rPr lang="en-US" sz="1600" dirty="0">
                  <a:solidFill>
                    <a:schemeClr val="tx1"/>
                  </a:solidFill>
                  <a:cs typeface="Arial" panose="020B0604020202020204" pitchFamily="34" charset="0"/>
                </a:rPr>
                <a:t>Facilities:</a:t>
              </a:r>
              <a:br>
                <a:rPr lang="en-US" sz="1600" dirty="0">
                  <a:solidFill>
                    <a:schemeClr val="tx1"/>
                  </a:solidFill>
                  <a:cs typeface="Arial" panose="020B0604020202020204" pitchFamily="34" charset="0"/>
                </a:rPr>
              </a:br>
              <a:r>
                <a:rPr lang="en-US" sz="1600" dirty="0">
                  <a:solidFill>
                    <a:schemeClr val="tx1"/>
                  </a:solidFill>
                  <a:cs typeface="Arial" panose="020B0604020202020204" pitchFamily="34" charset="0"/>
                </a:rPr>
                <a:t>CEBAF &amp; HPDF</a:t>
              </a:r>
            </a:p>
          </p:txBody>
        </p:sp>
        <p:sp>
          <p:nvSpPr>
            <p:cNvPr id="31" name="Hexagon 30">
              <a:extLst>
                <a:ext uri="{FF2B5EF4-FFF2-40B4-BE49-F238E27FC236}">
                  <a16:creationId xmlns:a16="http://schemas.microsoft.com/office/drawing/2014/main" id="{457C8BFC-6441-9464-85F6-B7F77B869532}"/>
                </a:ext>
              </a:extLst>
            </p:cNvPr>
            <p:cNvSpPr/>
            <p:nvPr/>
          </p:nvSpPr>
          <p:spPr>
            <a:xfrm>
              <a:off x="5107986" y="4793415"/>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latin typeface="+mj-lt"/>
                  <a:cs typeface="Arial" panose="020B0604020202020204" pitchFamily="34" charset="0"/>
                </a:rPr>
                <a:t>Systems </a:t>
              </a:r>
            </a:p>
            <a:p>
              <a:pPr algn="ctr">
                <a:lnSpc>
                  <a:spcPct val="90000"/>
                </a:lnSpc>
              </a:pPr>
              <a:r>
                <a:rPr lang="en-US" sz="1600" dirty="0">
                  <a:solidFill>
                    <a:schemeClr val="tx1"/>
                  </a:solidFill>
                  <a:latin typeface="+mj-lt"/>
                  <a:cs typeface="Arial" panose="020B0604020202020204" pitchFamily="34" charset="0"/>
                </a:rPr>
                <a:t>Engineering</a:t>
              </a:r>
            </a:p>
          </p:txBody>
        </p:sp>
        <p:sp>
          <p:nvSpPr>
            <p:cNvPr id="32" name="Hexagon 31">
              <a:extLst>
                <a:ext uri="{FF2B5EF4-FFF2-40B4-BE49-F238E27FC236}">
                  <a16:creationId xmlns:a16="http://schemas.microsoft.com/office/drawing/2014/main" id="{4003E80F-AB7A-6B07-7488-71F98E87252B}"/>
                </a:ext>
              </a:extLst>
            </p:cNvPr>
            <p:cNvSpPr/>
            <p:nvPr/>
          </p:nvSpPr>
          <p:spPr>
            <a:xfrm>
              <a:off x="6689839" y="3984395"/>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latin typeface="+mj-lt"/>
                  <a:cs typeface="Arial" panose="020B0604020202020204" pitchFamily="34" charset="0"/>
                </a:rPr>
                <a:t>Mechanical</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Engineering &amp;</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Design</a:t>
              </a:r>
            </a:p>
          </p:txBody>
        </p:sp>
        <p:sp>
          <p:nvSpPr>
            <p:cNvPr id="33" name="Hexagon 32">
              <a:extLst>
                <a:ext uri="{FF2B5EF4-FFF2-40B4-BE49-F238E27FC236}">
                  <a16:creationId xmlns:a16="http://schemas.microsoft.com/office/drawing/2014/main" id="{71C7A5BF-932B-D45E-C3C7-7B9EA9E2278E}"/>
                </a:ext>
              </a:extLst>
            </p:cNvPr>
            <p:cNvSpPr/>
            <p:nvPr/>
          </p:nvSpPr>
          <p:spPr>
            <a:xfrm>
              <a:off x="1943148" y="4793415"/>
              <a:ext cx="1981721" cy="1612715"/>
            </a:xfrm>
            <a:prstGeom prst="hexagon">
              <a:avLst/>
            </a:prstGeom>
            <a:solidFill>
              <a:schemeClr val="accent5">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$200M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modernization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investment</a:t>
              </a:r>
            </a:p>
          </p:txBody>
        </p:sp>
        <p:sp>
          <p:nvSpPr>
            <p:cNvPr id="34" name="Hexagon 33">
              <a:extLst>
                <a:ext uri="{FF2B5EF4-FFF2-40B4-BE49-F238E27FC236}">
                  <a16:creationId xmlns:a16="http://schemas.microsoft.com/office/drawing/2014/main" id="{0DDF6265-5DE0-0CC4-7405-B5D124EBB4BF}"/>
                </a:ext>
              </a:extLst>
            </p:cNvPr>
            <p:cNvSpPr/>
            <p:nvPr/>
          </p:nvSpPr>
          <p:spPr>
            <a:xfrm>
              <a:off x="1944280" y="3178037"/>
              <a:ext cx="1981721" cy="1612715"/>
            </a:xfrm>
            <a:prstGeom prst="hexagon">
              <a:avLst/>
            </a:prstGeom>
            <a:solidFill>
              <a:schemeClr val="accent5">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915</a:t>
              </a:r>
              <a:br>
                <a:rPr lang="en-US" sz="2398"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employees</a:t>
              </a:r>
            </a:p>
          </p:txBody>
        </p:sp>
        <p:sp>
          <p:nvSpPr>
            <p:cNvPr id="35" name="Hexagon 34">
              <a:extLst>
                <a:ext uri="{FF2B5EF4-FFF2-40B4-BE49-F238E27FC236}">
                  <a16:creationId xmlns:a16="http://schemas.microsoft.com/office/drawing/2014/main" id="{F044F05A-E4DF-D956-FD4E-9EA6F719A2CE}"/>
                </a:ext>
              </a:extLst>
            </p:cNvPr>
            <p:cNvSpPr/>
            <p:nvPr/>
          </p:nvSpPr>
          <p:spPr>
            <a:xfrm>
              <a:off x="6689839" y="2376305"/>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latin typeface="+mj-lt"/>
                  <a:cs typeface="Arial" panose="020B0604020202020204" pitchFamily="34" charset="0"/>
                </a:rPr>
                <a:t>Advanced</a:t>
              </a:r>
            </a:p>
            <a:p>
              <a:pPr algn="ctr">
                <a:lnSpc>
                  <a:spcPct val="90000"/>
                </a:lnSpc>
              </a:pPr>
              <a:r>
                <a:rPr lang="en-US" sz="1600" dirty="0">
                  <a:solidFill>
                    <a:schemeClr val="tx1"/>
                  </a:solidFill>
                  <a:latin typeface="+mj-lt"/>
                  <a:cs typeface="Arial" panose="020B0604020202020204" pitchFamily="34" charset="0"/>
                </a:rPr>
                <a:t>Computer Science,</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Visualization, &amp;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Data</a:t>
              </a:r>
            </a:p>
          </p:txBody>
        </p:sp>
        <p:sp>
          <p:nvSpPr>
            <p:cNvPr id="36" name="Hexagon 35">
              <a:extLst>
                <a:ext uri="{FF2B5EF4-FFF2-40B4-BE49-F238E27FC236}">
                  <a16:creationId xmlns:a16="http://schemas.microsoft.com/office/drawing/2014/main" id="{BC8BCE1D-5892-5C56-DAD3-02FAC611B017}"/>
                </a:ext>
              </a:extLst>
            </p:cNvPr>
            <p:cNvSpPr/>
            <p:nvPr/>
          </p:nvSpPr>
          <p:spPr>
            <a:xfrm>
              <a:off x="8269706" y="3178037"/>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latin typeface="+mj-lt"/>
                  <a:cs typeface="Arial" panose="020B0604020202020204" pitchFamily="34" charset="0"/>
                </a:rPr>
                <a:t> Accelerator</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Science &amp; </a:t>
              </a:r>
            </a:p>
            <a:p>
              <a:pPr algn="ctr">
                <a:lnSpc>
                  <a:spcPct val="90000"/>
                </a:lnSpc>
              </a:pPr>
              <a:r>
                <a:rPr lang="en-US" sz="1600" dirty="0">
                  <a:solidFill>
                    <a:schemeClr val="tx1"/>
                  </a:solidFill>
                  <a:latin typeface="+mj-lt"/>
                  <a:cs typeface="Arial" panose="020B0604020202020204" pitchFamily="34" charset="0"/>
                </a:rPr>
                <a:t>Technology</a:t>
              </a:r>
            </a:p>
          </p:txBody>
        </p:sp>
        <p:sp>
          <p:nvSpPr>
            <p:cNvPr id="37" name="Hexagon 36">
              <a:extLst>
                <a:ext uri="{FF2B5EF4-FFF2-40B4-BE49-F238E27FC236}">
                  <a16:creationId xmlns:a16="http://schemas.microsoft.com/office/drawing/2014/main" id="{73E12DAF-B1C3-3E49-DD67-E51E611D0D6B}"/>
                </a:ext>
              </a:extLst>
            </p:cNvPr>
            <p:cNvSpPr/>
            <p:nvPr/>
          </p:nvSpPr>
          <p:spPr>
            <a:xfrm>
              <a:off x="8269706" y="1560105"/>
              <a:ext cx="1981721" cy="1612715"/>
            </a:xfrm>
            <a:prstGeom prst="hexagon">
              <a:avLst/>
            </a:prstGeom>
            <a:solidFill>
              <a:schemeClr val="accent2">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2444</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Journal articles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published </a:t>
              </a:r>
              <a:br>
                <a:rPr lang="en-US" sz="1600" dirty="0">
                  <a:solidFill>
                    <a:schemeClr val="tx1"/>
                  </a:solidFill>
                  <a:latin typeface="+mj-lt"/>
                  <a:cs typeface="Arial" panose="020B0604020202020204" pitchFamily="34" charset="0"/>
                </a:rPr>
              </a:br>
              <a:endParaRPr lang="en-US" sz="1600" dirty="0">
                <a:solidFill>
                  <a:schemeClr val="tx1"/>
                </a:solidFill>
                <a:latin typeface="+mj-lt"/>
                <a:cs typeface="Arial" panose="020B0604020202020204" pitchFamily="34" charset="0"/>
              </a:endParaRPr>
            </a:p>
          </p:txBody>
        </p:sp>
        <p:sp>
          <p:nvSpPr>
            <p:cNvPr id="38" name="Hexagon 37">
              <a:extLst>
                <a:ext uri="{FF2B5EF4-FFF2-40B4-BE49-F238E27FC236}">
                  <a16:creationId xmlns:a16="http://schemas.microsoft.com/office/drawing/2014/main" id="{C582B938-F742-4F46-7538-11505AFDF0E1}"/>
                </a:ext>
              </a:extLst>
            </p:cNvPr>
            <p:cNvSpPr/>
            <p:nvPr/>
          </p:nvSpPr>
          <p:spPr>
            <a:xfrm>
              <a:off x="9853543" y="758964"/>
              <a:ext cx="1981721" cy="1612715"/>
            </a:xfrm>
            <a:prstGeom prst="hexagon">
              <a:avLst/>
            </a:prstGeom>
            <a:solidFill>
              <a:schemeClr val="accent2">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187</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Patents granted</a:t>
              </a:r>
            </a:p>
          </p:txBody>
        </p:sp>
        <p:sp>
          <p:nvSpPr>
            <p:cNvPr id="39" name="Hexagon 38">
              <a:extLst>
                <a:ext uri="{FF2B5EF4-FFF2-40B4-BE49-F238E27FC236}">
                  <a16:creationId xmlns:a16="http://schemas.microsoft.com/office/drawing/2014/main" id="{8E431F70-42E2-929A-FAF0-16C6D8E59D45}"/>
                </a:ext>
              </a:extLst>
            </p:cNvPr>
            <p:cNvSpPr/>
            <p:nvPr/>
          </p:nvSpPr>
          <p:spPr>
            <a:xfrm>
              <a:off x="9853543" y="2369308"/>
              <a:ext cx="1981721" cy="1612715"/>
            </a:xfrm>
            <a:prstGeom prst="hexagon">
              <a:avLst/>
            </a:prstGeom>
            <a:solidFill>
              <a:schemeClr val="accent2">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755</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PhDs granted</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(236 in progress)</a:t>
              </a:r>
            </a:p>
          </p:txBody>
        </p:sp>
        <p:sp>
          <p:nvSpPr>
            <p:cNvPr id="40" name="Oval 39">
              <a:extLst>
                <a:ext uri="{FF2B5EF4-FFF2-40B4-BE49-F238E27FC236}">
                  <a16:creationId xmlns:a16="http://schemas.microsoft.com/office/drawing/2014/main" id="{F8B52EBB-C2ED-BC10-54C0-E71BF7021177}"/>
                </a:ext>
              </a:extLst>
            </p:cNvPr>
            <p:cNvSpPr/>
            <p:nvPr/>
          </p:nvSpPr>
          <p:spPr>
            <a:xfrm>
              <a:off x="1890448" y="3933829"/>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 name="Oval 40">
              <a:extLst>
                <a:ext uri="{FF2B5EF4-FFF2-40B4-BE49-F238E27FC236}">
                  <a16:creationId xmlns:a16="http://schemas.microsoft.com/office/drawing/2014/main" id="{A391C45D-A881-ADEC-BAF6-6FAA954F546F}"/>
                </a:ext>
              </a:extLst>
            </p:cNvPr>
            <p:cNvSpPr/>
            <p:nvPr/>
          </p:nvSpPr>
          <p:spPr>
            <a:xfrm>
              <a:off x="2303800" y="4760812"/>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 name="Oval 41">
              <a:extLst>
                <a:ext uri="{FF2B5EF4-FFF2-40B4-BE49-F238E27FC236}">
                  <a16:creationId xmlns:a16="http://schemas.microsoft.com/office/drawing/2014/main" id="{46C4BA12-4F96-32C2-E0A9-D02C97105B83}"/>
                </a:ext>
              </a:extLst>
            </p:cNvPr>
            <p:cNvSpPr/>
            <p:nvPr/>
          </p:nvSpPr>
          <p:spPr>
            <a:xfrm>
              <a:off x="3486569" y="4760812"/>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 name="Oval 42">
              <a:extLst>
                <a:ext uri="{FF2B5EF4-FFF2-40B4-BE49-F238E27FC236}">
                  <a16:creationId xmlns:a16="http://schemas.microsoft.com/office/drawing/2014/main" id="{0EA9DC68-7940-F2EA-29B9-D861F9299226}"/>
                </a:ext>
              </a:extLst>
            </p:cNvPr>
            <p:cNvSpPr/>
            <p:nvPr/>
          </p:nvSpPr>
          <p:spPr>
            <a:xfrm>
              <a:off x="3862932" y="3933829"/>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 name="Oval 43">
              <a:extLst>
                <a:ext uri="{FF2B5EF4-FFF2-40B4-BE49-F238E27FC236}">
                  <a16:creationId xmlns:a16="http://schemas.microsoft.com/office/drawing/2014/main" id="{3BBA5A7C-2B74-281D-E44B-7A806CEC39A9}"/>
                </a:ext>
              </a:extLst>
            </p:cNvPr>
            <p:cNvSpPr/>
            <p:nvPr/>
          </p:nvSpPr>
          <p:spPr>
            <a:xfrm>
              <a:off x="5080654" y="3933829"/>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 name="Oval 44">
              <a:extLst>
                <a:ext uri="{FF2B5EF4-FFF2-40B4-BE49-F238E27FC236}">
                  <a16:creationId xmlns:a16="http://schemas.microsoft.com/office/drawing/2014/main" id="{80B8F249-6004-8990-2A59-BCFA01E41CB6}"/>
                </a:ext>
              </a:extLst>
            </p:cNvPr>
            <p:cNvSpPr/>
            <p:nvPr/>
          </p:nvSpPr>
          <p:spPr>
            <a:xfrm>
              <a:off x="5465143" y="3120496"/>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 name="Oval 45">
              <a:extLst>
                <a:ext uri="{FF2B5EF4-FFF2-40B4-BE49-F238E27FC236}">
                  <a16:creationId xmlns:a16="http://schemas.microsoft.com/office/drawing/2014/main" id="{189EF603-D51F-9E49-5BF2-4C0BCC8FA799}"/>
                </a:ext>
              </a:extLst>
            </p:cNvPr>
            <p:cNvSpPr/>
            <p:nvPr/>
          </p:nvSpPr>
          <p:spPr>
            <a:xfrm>
              <a:off x="6651842" y="3120496"/>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 name="Oval 46">
              <a:extLst>
                <a:ext uri="{FF2B5EF4-FFF2-40B4-BE49-F238E27FC236}">
                  <a16:creationId xmlns:a16="http://schemas.microsoft.com/office/drawing/2014/main" id="{96568BD7-5ED7-D0D1-0EB0-0FF77F6F81E2}"/>
                </a:ext>
              </a:extLst>
            </p:cNvPr>
            <p:cNvSpPr/>
            <p:nvPr/>
          </p:nvSpPr>
          <p:spPr>
            <a:xfrm>
              <a:off x="7060066" y="3960073"/>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 name="Oval 47">
              <a:extLst>
                <a:ext uri="{FF2B5EF4-FFF2-40B4-BE49-F238E27FC236}">
                  <a16:creationId xmlns:a16="http://schemas.microsoft.com/office/drawing/2014/main" id="{71AE9BEB-C946-6B3A-E530-9737DF7A33CD}"/>
                </a:ext>
              </a:extLst>
            </p:cNvPr>
            <p:cNvSpPr/>
            <p:nvPr/>
          </p:nvSpPr>
          <p:spPr>
            <a:xfrm>
              <a:off x="8226907" y="3960073"/>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 name="Oval 48">
              <a:extLst>
                <a:ext uri="{FF2B5EF4-FFF2-40B4-BE49-F238E27FC236}">
                  <a16:creationId xmlns:a16="http://schemas.microsoft.com/office/drawing/2014/main" id="{29FA8D24-79EF-9416-2AA1-D8B812EDEA68}"/>
                </a:ext>
              </a:extLst>
            </p:cNvPr>
            <p:cNvSpPr/>
            <p:nvPr/>
          </p:nvSpPr>
          <p:spPr>
            <a:xfrm>
              <a:off x="8626524" y="3147893"/>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 name="Oval 49">
              <a:extLst>
                <a:ext uri="{FF2B5EF4-FFF2-40B4-BE49-F238E27FC236}">
                  <a16:creationId xmlns:a16="http://schemas.microsoft.com/office/drawing/2014/main" id="{50EB8A19-1B72-D30D-0C80-D1207E070418}"/>
                </a:ext>
              </a:extLst>
            </p:cNvPr>
            <p:cNvSpPr/>
            <p:nvPr/>
          </p:nvSpPr>
          <p:spPr>
            <a:xfrm>
              <a:off x="9806523" y="3128558"/>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 name="Oval 50">
              <a:extLst>
                <a:ext uri="{FF2B5EF4-FFF2-40B4-BE49-F238E27FC236}">
                  <a16:creationId xmlns:a16="http://schemas.microsoft.com/office/drawing/2014/main" id="{3674C64D-44A2-F5C4-8ACE-D5D375384A11}"/>
                </a:ext>
              </a:extLst>
            </p:cNvPr>
            <p:cNvSpPr/>
            <p:nvPr/>
          </p:nvSpPr>
          <p:spPr>
            <a:xfrm>
              <a:off x="10208628" y="2312421"/>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 name="Oval 51">
              <a:extLst>
                <a:ext uri="{FF2B5EF4-FFF2-40B4-BE49-F238E27FC236}">
                  <a16:creationId xmlns:a16="http://schemas.microsoft.com/office/drawing/2014/main" id="{0A3A500C-63B5-80D9-24BD-6A140CF20C57}"/>
                </a:ext>
              </a:extLst>
            </p:cNvPr>
            <p:cNvSpPr/>
            <p:nvPr/>
          </p:nvSpPr>
          <p:spPr>
            <a:xfrm>
              <a:off x="11390824" y="2312421"/>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 name="Freeform 15">
              <a:extLst>
                <a:ext uri="{FF2B5EF4-FFF2-40B4-BE49-F238E27FC236}">
                  <a16:creationId xmlns:a16="http://schemas.microsoft.com/office/drawing/2014/main" id="{52E52413-03A0-CDA5-7A87-49703237191F}"/>
                </a:ext>
              </a:extLst>
            </p:cNvPr>
            <p:cNvSpPr>
              <a:spLocks/>
            </p:cNvSpPr>
            <p:nvPr/>
          </p:nvSpPr>
          <p:spPr bwMode="auto">
            <a:xfrm>
              <a:off x="7451768" y="5724140"/>
              <a:ext cx="43720" cy="119234"/>
            </a:xfrm>
            <a:custGeom>
              <a:avLst/>
              <a:gdLst>
                <a:gd name="T0" fmla="*/ 14 w 14"/>
                <a:gd name="T1" fmla="*/ 38 h 38"/>
                <a:gd name="T2" fmla="*/ 14 w 14"/>
                <a:gd name="T3" fmla="*/ 0 h 38"/>
                <a:gd name="T4" fmla="*/ 11 w 14"/>
                <a:gd name="T5" fmla="*/ 0 h 38"/>
                <a:gd name="T6" fmla="*/ 7 w 14"/>
                <a:gd name="T7" fmla="*/ 5 h 38"/>
                <a:gd name="T8" fmla="*/ 0 w 14"/>
                <a:gd name="T9" fmla="*/ 9 h 38"/>
                <a:gd name="T10" fmla="*/ 0 w 14"/>
                <a:gd name="T11" fmla="*/ 14 h 38"/>
                <a:gd name="T12" fmla="*/ 5 w 14"/>
                <a:gd name="T13" fmla="*/ 11 h 38"/>
                <a:gd name="T14" fmla="*/ 9 w 14"/>
                <a:gd name="T15" fmla="*/ 8 h 38"/>
                <a:gd name="T16" fmla="*/ 9 w 14"/>
                <a:gd name="T17" fmla="*/ 38 h 38"/>
                <a:gd name="T18" fmla="*/ 14 w 1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14" y="38"/>
                  </a:moveTo>
                  <a:cubicBezTo>
                    <a:pt x="14" y="0"/>
                    <a:pt x="14" y="0"/>
                    <a:pt x="14" y="0"/>
                  </a:cubicBezTo>
                  <a:cubicBezTo>
                    <a:pt x="11" y="0"/>
                    <a:pt x="11" y="0"/>
                    <a:pt x="11" y="0"/>
                  </a:cubicBezTo>
                  <a:cubicBezTo>
                    <a:pt x="10" y="1"/>
                    <a:pt x="9" y="3"/>
                    <a:pt x="7" y="5"/>
                  </a:cubicBezTo>
                  <a:cubicBezTo>
                    <a:pt x="5" y="7"/>
                    <a:pt x="2" y="8"/>
                    <a:pt x="0" y="9"/>
                  </a:cubicBezTo>
                  <a:cubicBezTo>
                    <a:pt x="0" y="14"/>
                    <a:pt x="0" y="14"/>
                    <a:pt x="0" y="14"/>
                  </a:cubicBezTo>
                  <a:cubicBezTo>
                    <a:pt x="1" y="13"/>
                    <a:pt x="3" y="12"/>
                    <a:pt x="5" y="11"/>
                  </a:cubicBezTo>
                  <a:cubicBezTo>
                    <a:pt x="7" y="10"/>
                    <a:pt x="8" y="9"/>
                    <a:pt x="9" y="8"/>
                  </a:cubicBezTo>
                  <a:cubicBezTo>
                    <a:pt x="9" y="38"/>
                    <a:pt x="9" y="38"/>
                    <a:pt x="9" y="38"/>
                  </a:cubicBezTo>
                  <a:lnTo>
                    <a:pt x="14"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6">
              <a:extLst>
                <a:ext uri="{FF2B5EF4-FFF2-40B4-BE49-F238E27FC236}">
                  <a16:creationId xmlns:a16="http://schemas.microsoft.com/office/drawing/2014/main" id="{4F39EA3D-B3E0-1C2D-39F7-19BE0DB1BFF5}"/>
                </a:ext>
              </a:extLst>
            </p:cNvPr>
            <p:cNvSpPr>
              <a:spLocks noEditPoints="1"/>
            </p:cNvSpPr>
            <p:nvPr/>
          </p:nvSpPr>
          <p:spPr bwMode="auto">
            <a:xfrm>
              <a:off x="7532583" y="5724140"/>
              <a:ext cx="75516" cy="119234"/>
            </a:xfrm>
            <a:custGeom>
              <a:avLst/>
              <a:gdLst>
                <a:gd name="T0" fmla="*/ 21 w 24"/>
                <a:gd name="T1" fmla="*/ 5 h 38"/>
                <a:gd name="T2" fmla="*/ 17 w 24"/>
                <a:gd name="T3" fmla="*/ 1 h 38"/>
                <a:gd name="T4" fmla="*/ 12 w 24"/>
                <a:gd name="T5" fmla="*/ 0 h 38"/>
                <a:gd name="T6" fmla="*/ 5 w 24"/>
                <a:gd name="T7" fmla="*/ 2 h 38"/>
                <a:gd name="T8" fmla="*/ 1 w 24"/>
                <a:gd name="T9" fmla="*/ 8 h 38"/>
                <a:gd name="T10" fmla="*/ 0 w 24"/>
                <a:gd name="T11" fmla="*/ 19 h 38"/>
                <a:gd name="T12" fmla="*/ 3 w 24"/>
                <a:gd name="T13" fmla="*/ 34 h 38"/>
                <a:gd name="T14" fmla="*/ 12 w 24"/>
                <a:gd name="T15" fmla="*/ 38 h 38"/>
                <a:gd name="T16" fmla="*/ 19 w 24"/>
                <a:gd name="T17" fmla="*/ 36 h 38"/>
                <a:gd name="T18" fmla="*/ 23 w 24"/>
                <a:gd name="T19" fmla="*/ 30 h 38"/>
                <a:gd name="T20" fmla="*/ 24 w 24"/>
                <a:gd name="T21" fmla="*/ 19 h 38"/>
                <a:gd name="T22" fmla="*/ 23 w 24"/>
                <a:gd name="T23" fmla="*/ 10 h 38"/>
                <a:gd name="T24" fmla="*/ 21 w 24"/>
                <a:gd name="T25" fmla="*/ 5 h 38"/>
                <a:gd name="T26" fmla="*/ 17 w 24"/>
                <a:gd name="T27" fmla="*/ 31 h 38"/>
                <a:gd name="T28" fmla="*/ 12 w 24"/>
                <a:gd name="T29" fmla="*/ 35 h 38"/>
                <a:gd name="T30" fmla="*/ 7 w 24"/>
                <a:gd name="T31" fmla="*/ 31 h 38"/>
                <a:gd name="T32" fmla="*/ 4 w 24"/>
                <a:gd name="T33" fmla="*/ 19 h 38"/>
                <a:gd name="T34" fmla="*/ 7 w 24"/>
                <a:gd name="T35" fmla="*/ 6 h 38"/>
                <a:gd name="T36" fmla="*/ 12 w 24"/>
                <a:gd name="T37" fmla="*/ 4 h 38"/>
                <a:gd name="T38" fmla="*/ 17 w 24"/>
                <a:gd name="T39" fmla="*/ 7 h 38"/>
                <a:gd name="T40" fmla="*/ 20 w 24"/>
                <a:gd name="T41" fmla="*/ 19 h 38"/>
                <a:gd name="T42" fmla="*/ 17 w 24"/>
                <a:gd name="T4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8">
                  <a:moveTo>
                    <a:pt x="21" y="5"/>
                  </a:moveTo>
                  <a:cubicBezTo>
                    <a:pt x="20" y="3"/>
                    <a:pt x="19" y="2"/>
                    <a:pt x="17" y="1"/>
                  </a:cubicBezTo>
                  <a:cubicBezTo>
                    <a:pt x="16" y="0"/>
                    <a:pt x="14" y="0"/>
                    <a:pt x="12" y="0"/>
                  </a:cubicBezTo>
                  <a:cubicBezTo>
                    <a:pt x="9" y="0"/>
                    <a:pt x="7" y="1"/>
                    <a:pt x="5" y="2"/>
                  </a:cubicBezTo>
                  <a:cubicBezTo>
                    <a:pt x="3" y="3"/>
                    <a:pt x="2" y="6"/>
                    <a:pt x="1" y="8"/>
                  </a:cubicBezTo>
                  <a:cubicBezTo>
                    <a:pt x="0" y="11"/>
                    <a:pt x="0" y="15"/>
                    <a:pt x="0" y="19"/>
                  </a:cubicBezTo>
                  <a:cubicBezTo>
                    <a:pt x="0" y="26"/>
                    <a:pt x="1" y="31"/>
                    <a:pt x="3" y="34"/>
                  </a:cubicBezTo>
                  <a:cubicBezTo>
                    <a:pt x="5" y="37"/>
                    <a:pt x="8" y="38"/>
                    <a:pt x="12" y="38"/>
                  </a:cubicBezTo>
                  <a:cubicBezTo>
                    <a:pt x="15" y="38"/>
                    <a:pt x="17" y="38"/>
                    <a:pt x="19" y="36"/>
                  </a:cubicBezTo>
                  <a:cubicBezTo>
                    <a:pt x="21" y="35"/>
                    <a:pt x="22" y="33"/>
                    <a:pt x="23" y="30"/>
                  </a:cubicBezTo>
                  <a:cubicBezTo>
                    <a:pt x="24" y="27"/>
                    <a:pt x="24" y="24"/>
                    <a:pt x="24" y="19"/>
                  </a:cubicBezTo>
                  <a:cubicBezTo>
                    <a:pt x="24" y="15"/>
                    <a:pt x="24" y="12"/>
                    <a:pt x="23" y="10"/>
                  </a:cubicBezTo>
                  <a:cubicBezTo>
                    <a:pt x="23" y="8"/>
                    <a:pt x="22" y="6"/>
                    <a:pt x="21" y="5"/>
                  </a:cubicBezTo>
                  <a:close/>
                  <a:moveTo>
                    <a:pt x="17" y="31"/>
                  </a:moveTo>
                  <a:cubicBezTo>
                    <a:pt x="16" y="33"/>
                    <a:pt x="14" y="35"/>
                    <a:pt x="12" y="35"/>
                  </a:cubicBezTo>
                  <a:cubicBezTo>
                    <a:pt x="10" y="35"/>
                    <a:pt x="8" y="33"/>
                    <a:pt x="7" y="31"/>
                  </a:cubicBezTo>
                  <a:cubicBezTo>
                    <a:pt x="5" y="29"/>
                    <a:pt x="4" y="25"/>
                    <a:pt x="4" y="19"/>
                  </a:cubicBezTo>
                  <a:cubicBezTo>
                    <a:pt x="4" y="13"/>
                    <a:pt x="5" y="9"/>
                    <a:pt x="7" y="6"/>
                  </a:cubicBezTo>
                  <a:cubicBezTo>
                    <a:pt x="8" y="5"/>
                    <a:pt x="10" y="4"/>
                    <a:pt x="12" y="4"/>
                  </a:cubicBezTo>
                  <a:cubicBezTo>
                    <a:pt x="14" y="4"/>
                    <a:pt x="16" y="5"/>
                    <a:pt x="17" y="7"/>
                  </a:cubicBezTo>
                  <a:cubicBezTo>
                    <a:pt x="19" y="9"/>
                    <a:pt x="20" y="13"/>
                    <a:pt x="20" y="19"/>
                  </a:cubicBezTo>
                  <a:cubicBezTo>
                    <a:pt x="20" y="25"/>
                    <a:pt x="19" y="29"/>
                    <a:pt x="17" y="3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7">
              <a:extLst>
                <a:ext uri="{FF2B5EF4-FFF2-40B4-BE49-F238E27FC236}">
                  <a16:creationId xmlns:a16="http://schemas.microsoft.com/office/drawing/2014/main" id="{16FBE225-1993-0DF8-B05D-4102974863A0}"/>
                </a:ext>
              </a:extLst>
            </p:cNvPr>
            <p:cNvSpPr>
              <a:spLocks/>
            </p:cNvSpPr>
            <p:nvPr/>
          </p:nvSpPr>
          <p:spPr bwMode="auto">
            <a:xfrm>
              <a:off x="7637244" y="5724140"/>
              <a:ext cx="39745" cy="59618"/>
            </a:xfrm>
            <a:custGeom>
              <a:avLst/>
              <a:gdLst>
                <a:gd name="T0" fmla="*/ 13 w 13"/>
                <a:gd name="T1" fmla="*/ 0 h 19"/>
                <a:gd name="T2" fmla="*/ 10 w 13"/>
                <a:gd name="T3" fmla="*/ 0 h 19"/>
                <a:gd name="T4" fmla="*/ 6 w 13"/>
                <a:gd name="T5" fmla="*/ 5 h 19"/>
                <a:gd name="T6" fmla="*/ 0 w 13"/>
                <a:gd name="T7" fmla="*/ 9 h 19"/>
                <a:gd name="T8" fmla="*/ 0 w 13"/>
                <a:gd name="T9" fmla="*/ 14 h 19"/>
                <a:gd name="T10" fmla="*/ 4 w 13"/>
                <a:gd name="T11" fmla="*/ 11 h 19"/>
                <a:gd name="T12" fmla="*/ 9 w 13"/>
                <a:gd name="T13" fmla="*/ 8 h 19"/>
                <a:gd name="T14" fmla="*/ 9 w 13"/>
                <a:gd name="T15" fmla="*/ 19 h 19"/>
                <a:gd name="T16" fmla="*/ 13 w 13"/>
                <a:gd name="T17" fmla="*/ 16 h 19"/>
                <a:gd name="T18" fmla="*/ 13 w 13"/>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9">
                  <a:moveTo>
                    <a:pt x="13" y="0"/>
                  </a:moveTo>
                  <a:cubicBezTo>
                    <a:pt x="10" y="0"/>
                    <a:pt x="10" y="0"/>
                    <a:pt x="10" y="0"/>
                  </a:cubicBezTo>
                  <a:cubicBezTo>
                    <a:pt x="10" y="1"/>
                    <a:pt x="8" y="3"/>
                    <a:pt x="6" y="5"/>
                  </a:cubicBezTo>
                  <a:cubicBezTo>
                    <a:pt x="4" y="7"/>
                    <a:pt x="2" y="8"/>
                    <a:pt x="0" y="9"/>
                  </a:cubicBezTo>
                  <a:cubicBezTo>
                    <a:pt x="0" y="14"/>
                    <a:pt x="0" y="14"/>
                    <a:pt x="0" y="14"/>
                  </a:cubicBezTo>
                  <a:cubicBezTo>
                    <a:pt x="1" y="13"/>
                    <a:pt x="3" y="12"/>
                    <a:pt x="4" y="11"/>
                  </a:cubicBezTo>
                  <a:cubicBezTo>
                    <a:pt x="6" y="10"/>
                    <a:pt x="8" y="9"/>
                    <a:pt x="9" y="8"/>
                  </a:cubicBezTo>
                  <a:cubicBezTo>
                    <a:pt x="9" y="19"/>
                    <a:pt x="9" y="19"/>
                    <a:pt x="9" y="19"/>
                  </a:cubicBezTo>
                  <a:cubicBezTo>
                    <a:pt x="10" y="18"/>
                    <a:pt x="12" y="17"/>
                    <a:pt x="13" y="16"/>
                  </a:cubicBezTo>
                  <a:lnTo>
                    <a:pt x="1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8">
              <a:extLst>
                <a:ext uri="{FF2B5EF4-FFF2-40B4-BE49-F238E27FC236}">
                  <a16:creationId xmlns:a16="http://schemas.microsoft.com/office/drawing/2014/main" id="{6A7B2275-7A7F-ACCF-2C79-532A916E89C6}"/>
                </a:ext>
              </a:extLst>
            </p:cNvPr>
            <p:cNvSpPr>
              <a:spLocks/>
            </p:cNvSpPr>
            <p:nvPr/>
          </p:nvSpPr>
          <p:spPr bwMode="auto">
            <a:xfrm>
              <a:off x="7727332" y="5827477"/>
              <a:ext cx="56968" cy="15898"/>
            </a:xfrm>
            <a:custGeom>
              <a:avLst/>
              <a:gdLst>
                <a:gd name="T0" fmla="*/ 5 w 18"/>
                <a:gd name="T1" fmla="*/ 0 h 5"/>
                <a:gd name="T2" fmla="*/ 0 w 18"/>
                <a:gd name="T3" fmla="*/ 1 h 5"/>
                <a:gd name="T4" fmla="*/ 0 w 18"/>
                <a:gd name="T5" fmla="*/ 1 h 5"/>
                <a:gd name="T6" fmla="*/ 9 w 18"/>
                <a:gd name="T7" fmla="*/ 5 h 5"/>
                <a:gd name="T8" fmla="*/ 16 w 18"/>
                <a:gd name="T9" fmla="*/ 3 h 5"/>
                <a:gd name="T10" fmla="*/ 18 w 18"/>
                <a:gd name="T11" fmla="*/ 1 h 5"/>
                <a:gd name="T12" fmla="*/ 13 w 18"/>
                <a:gd name="T13" fmla="*/ 0 h 5"/>
                <a:gd name="T14" fmla="*/ 9 w 18"/>
                <a:gd name="T15" fmla="*/ 2 h 5"/>
                <a:gd name="T16" fmla="*/ 5 w 1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
                  <a:moveTo>
                    <a:pt x="5" y="0"/>
                  </a:moveTo>
                  <a:cubicBezTo>
                    <a:pt x="3" y="0"/>
                    <a:pt x="2" y="1"/>
                    <a:pt x="0" y="1"/>
                  </a:cubicBezTo>
                  <a:cubicBezTo>
                    <a:pt x="0" y="1"/>
                    <a:pt x="0" y="1"/>
                    <a:pt x="0" y="1"/>
                  </a:cubicBezTo>
                  <a:cubicBezTo>
                    <a:pt x="2" y="4"/>
                    <a:pt x="5" y="5"/>
                    <a:pt x="9" y="5"/>
                  </a:cubicBezTo>
                  <a:cubicBezTo>
                    <a:pt x="11" y="5"/>
                    <a:pt x="14" y="5"/>
                    <a:pt x="16" y="3"/>
                  </a:cubicBezTo>
                  <a:cubicBezTo>
                    <a:pt x="16" y="2"/>
                    <a:pt x="17" y="2"/>
                    <a:pt x="18" y="1"/>
                  </a:cubicBezTo>
                  <a:cubicBezTo>
                    <a:pt x="16" y="0"/>
                    <a:pt x="14" y="0"/>
                    <a:pt x="13" y="0"/>
                  </a:cubicBezTo>
                  <a:cubicBezTo>
                    <a:pt x="11" y="1"/>
                    <a:pt x="10" y="2"/>
                    <a:pt x="9" y="2"/>
                  </a:cubicBezTo>
                  <a:cubicBezTo>
                    <a:pt x="7" y="2"/>
                    <a:pt x="6" y="1"/>
                    <a:pt x="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9">
              <a:extLst>
                <a:ext uri="{FF2B5EF4-FFF2-40B4-BE49-F238E27FC236}">
                  <a16:creationId xmlns:a16="http://schemas.microsoft.com/office/drawing/2014/main" id="{71DF6F17-74EA-9446-F958-725D2E2F0EE6}"/>
                </a:ext>
              </a:extLst>
            </p:cNvPr>
            <p:cNvSpPr>
              <a:spLocks/>
            </p:cNvSpPr>
            <p:nvPr/>
          </p:nvSpPr>
          <p:spPr bwMode="auto">
            <a:xfrm>
              <a:off x="7718059" y="5724140"/>
              <a:ext cx="72866" cy="38420"/>
            </a:xfrm>
            <a:custGeom>
              <a:avLst/>
              <a:gdLst>
                <a:gd name="T0" fmla="*/ 7 w 23"/>
                <a:gd name="T1" fmla="*/ 6 h 12"/>
                <a:gd name="T2" fmla="*/ 12 w 23"/>
                <a:gd name="T3" fmla="*/ 4 h 12"/>
                <a:gd name="T4" fmla="*/ 17 w 23"/>
                <a:gd name="T5" fmla="*/ 7 h 12"/>
                <a:gd name="T6" fmla="*/ 19 w 23"/>
                <a:gd name="T7" fmla="*/ 11 h 12"/>
                <a:gd name="T8" fmla="*/ 23 w 23"/>
                <a:gd name="T9" fmla="*/ 11 h 12"/>
                <a:gd name="T10" fmla="*/ 23 w 23"/>
                <a:gd name="T11" fmla="*/ 10 h 12"/>
                <a:gd name="T12" fmla="*/ 21 w 23"/>
                <a:gd name="T13" fmla="*/ 5 h 12"/>
                <a:gd name="T14" fmla="*/ 17 w 23"/>
                <a:gd name="T15" fmla="*/ 1 h 12"/>
                <a:gd name="T16" fmla="*/ 12 w 23"/>
                <a:gd name="T17" fmla="*/ 0 h 12"/>
                <a:gd name="T18" fmla="*/ 5 w 23"/>
                <a:gd name="T19" fmla="*/ 2 h 12"/>
                <a:gd name="T20" fmla="*/ 1 w 23"/>
                <a:gd name="T21" fmla="*/ 8 h 12"/>
                <a:gd name="T22" fmla="*/ 0 w 23"/>
                <a:gd name="T23" fmla="*/ 12 h 12"/>
                <a:gd name="T24" fmla="*/ 5 w 23"/>
                <a:gd name="T25" fmla="*/ 11 h 12"/>
                <a:gd name="T26" fmla="*/ 7 w 23"/>
                <a:gd name="T2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2">
                  <a:moveTo>
                    <a:pt x="7" y="6"/>
                  </a:moveTo>
                  <a:cubicBezTo>
                    <a:pt x="8" y="5"/>
                    <a:pt x="9" y="4"/>
                    <a:pt x="12" y="4"/>
                  </a:cubicBezTo>
                  <a:cubicBezTo>
                    <a:pt x="14" y="4"/>
                    <a:pt x="16" y="5"/>
                    <a:pt x="17" y="7"/>
                  </a:cubicBezTo>
                  <a:cubicBezTo>
                    <a:pt x="18" y="8"/>
                    <a:pt x="18" y="9"/>
                    <a:pt x="19" y="11"/>
                  </a:cubicBezTo>
                  <a:cubicBezTo>
                    <a:pt x="20" y="11"/>
                    <a:pt x="22" y="11"/>
                    <a:pt x="23" y="11"/>
                  </a:cubicBezTo>
                  <a:cubicBezTo>
                    <a:pt x="23" y="11"/>
                    <a:pt x="23" y="11"/>
                    <a:pt x="23" y="10"/>
                  </a:cubicBezTo>
                  <a:cubicBezTo>
                    <a:pt x="23" y="8"/>
                    <a:pt x="22" y="6"/>
                    <a:pt x="21" y="5"/>
                  </a:cubicBezTo>
                  <a:cubicBezTo>
                    <a:pt x="20" y="3"/>
                    <a:pt x="19" y="2"/>
                    <a:pt x="17" y="1"/>
                  </a:cubicBezTo>
                  <a:cubicBezTo>
                    <a:pt x="15" y="0"/>
                    <a:pt x="14" y="0"/>
                    <a:pt x="12" y="0"/>
                  </a:cubicBezTo>
                  <a:cubicBezTo>
                    <a:pt x="9" y="0"/>
                    <a:pt x="7" y="1"/>
                    <a:pt x="5" y="2"/>
                  </a:cubicBezTo>
                  <a:cubicBezTo>
                    <a:pt x="3" y="3"/>
                    <a:pt x="2" y="6"/>
                    <a:pt x="1" y="8"/>
                  </a:cubicBezTo>
                  <a:cubicBezTo>
                    <a:pt x="0" y="9"/>
                    <a:pt x="0" y="11"/>
                    <a:pt x="0" y="12"/>
                  </a:cubicBezTo>
                  <a:cubicBezTo>
                    <a:pt x="1" y="12"/>
                    <a:pt x="3" y="11"/>
                    <a:pt x="5" y="11"/>
                  </a:cubicBezTo>
                  <a:cubicBezTo>
                    <a:pt x="5" y="9"/>
                    <a:pt x="6" y="7"/>
                    <a:pt x="7"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20">
              <a:extLst>
                <a:ext uri="{FF2B5EF4-FFF2-40B4-BE49-F238E27FC236}">
                  <a16:creationId xmlns:a16="http://schemas.microsoft.com/office/drawing/2014/main" id="{F819ACEC-4821-178A-66E1-EDDDE96DA645}"/>
                </a:ext>
              </a:extLst>
            </p:cNvPr>
            <p:cNvSpPr>
              <a:spLocks/>
            </p:cNvSpPr>
            <p:nvPr/>
          </p:nvSpPr>
          <p:spPr bwMode="auto">
            <a:xfrm>
              <a:off x="7818746" y="5724140"/>
              <a:ext cx="43720" cy="62267"/>
            </a:xfrm>
            <a:custGeom>
              <a:avLst/>
              <a:gdLst>
                <a:gd name="T0" fmla="*/ 5 w 14"/>
                <a:gd name="T1" fmla="*/ 11 h 20"/>
                <a:gd name="T2" fmla="*/ 10 w 14"/>
                <a:gd name="T3" fmla="*/ 8 h 20"/>
                <a:gd name="T4" fmla="*/ 10 w 14"/>
                <a:gd name="T5" fmla="*/ 17 h 20"/>
                <a:gd name="T6" fmla="*/ 14 w 14"/>
                <a:gd name="T7" fmla="*/ 20 h 20"/>
                <a:gd name="T8" fmla="*/ 14 w 14"/>
                <a:gd name="T9" fmla="*/ 0 h 20"/>
                <a:gd name="T10" fmla="*/ 11 w 14"/>
                <a:gd name="T11" fmla="*/ 0 h 20"/>
                <a:gd name="T12" fmla="*/ 7 w 14"/>
                <a:gd name="T13" fmla="*/ 5 h 20"/>
                <a:gd name="T14" fmla="*/ 0 w 14"/>
                <a:gd name="T15" fmla="*/ 9 h 20"/>
                <a:gd name="T16" fmla="*/ 0 w 14"/>
                <a:gd name="T17" fmla="*/ 13 h 20"/>
                <a:gd name="T18" fmla="*/ 1 w 14"/>
                <a:gd name="T19" fmla="*/ 14 h 20"/>
                <a:gd name="T20" fmla="*/ 5 w 14"/>
                <a:gd name="T21"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0">
                  <a:moveTo>
                    <a:pt x="5" y="11"/>
                  </a:moveTo>
                  <a:cubicBezTo>
                    <a:pt x="7" y="10"/>
                    <a:pt x="8" y="9"/>
                    <a:pt x="10" y="8"/>
                  </a:cubicBezTo>
                  <a:cubicBezTo>
                    <a:pt x="10" y="17"/>
                    <a:pt x="10" y="17"/>
                    <a:pt x="10" y="17"/>
                  </a:cubicBezTo>
                  <a:cubicBezTo>
                    <a:pt x="11" y="18"/>
                    <a:pt x="13" y="19"/>
                    <a:pt x="14" y="20"/>
                  </a:cubicBezTo>
                  <a:cubicBezTo>
                    <a:pt x="14" y="0"/>
                    <a:pt x="14" y="0"/>
                    <a:pt x="14" y="0"/>
                  </a:cubicBezTo>
                  <a:cubicBezTo>
                    <a:pt x="11" y="0"/>
                    <a:pt x="11" y="0"/>
                    <a:pt x="11" y="0"/>
                  </a:cubicBezTo>
                  <a:cubicBezTo>
                    <a:pt x="10" y="1"/>
                    <a:pt x="9" y="3"/>
                    <a:pt x="7" y="5"/>
                  </a:cubicBezTo>
                  <a:cubicBezTo>
                    <a:pt x="5" y="7"/>
                    <a:pt x="3" y="8"/>
                    <a:pt x="0" y="9"/>
                  </a:cubicBezTo>
                  <a:cubicBezTo>
                    <a:pt x="0" y="13"/>
                    <a:pt x="0" y="13"/>
                    <a:pt x="0" y="13"/>
                  </a:cubicBezTo>
                  <a:cubicBezTo>
                    <a:pt x="1" y="14"/>
                    <a:pt x="1" y="14"/>
                    <a:pt x="1" y="14"/>
                  </a:cubicBezTo>
                  <a:cubicBezTo>
                    <a:pt x="2" y="13"/>
                    <a:pt x="4" y="12"/>
                    <a:pt x="5" y="1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21">
              <a:extLst>
                <a:ext uri="{FF2B5EF4-FFF2-40B4-BE49-F238E27FC236}">
                  <a16:creationId xmlns:a16="http://schemas.microsoft.com/office/drawing/2014/main" id="{FDC5829B-2D59-1FD6-9A8C-E23B84C4E323}"/>
                </a:ext>
              </a:extLst>
            </p:cNvPr>
            <p:cNvSpPr>
              <a:spLocks/>
            </p:cNvSpPr>
            <p:nvPr/>
          </p:nvSpPr>
          <p:spPr bwMode="auto">
            <a:xfrm>
              <a:off x="7899560" y="5724140"/>
              <a:ext cx="45044" cy="119234"/>
            </a:xfrm>
            <a:custGeom>
              <a:avLst/>
              <a:gdLst>
                <a:gd name="T0" fmla="*/ 14 w 14"/>
                <a:gd name="T1" fmla="*/ 38 h 38"/>
                <a:gd name="T2" fmla="*/ 14 w 14"/>
                <a:gd name="T3" fmla="*/ 0 h 38"/>
                <a:gd name="T4" fmla="*/ 11 w 14"/>
                <a:gd name="T5" fmla="*/ 0 h 38"/>
                <a:gd name="T6" fmla="*/ 6 w 14"/>
                <a:gd name="T7" fmla="*/ 5 h 38"/>
                <a:gd name="T8" fmla="*/ 0 w 14"/>
                <a:gd name="T9" fmla="*/ 9 h 38"/>
                <a:gd name="T10" fmla="*/ 0 w 14"/>
                <a:gd name="T11" fmla="*/ 14 h 38"/>
                <a:gd name="T12" fmla="*/ 5 w 14"/>
                <a:gd name="T13" fmla="*/ 11 h 38"/>
                <a:gd name="T14" fmla="*/ 9 w 14"/>
                <a:gd name="T15" fmla="*/ 8 h 38"/>
                <a:gd name="T16" fmla="*/ 9 w 14"/>
                <a:gd name="T17" fmla="*/ 38 h 38"/>
                <a:gd name="T18" fmla="*/ 14 w 1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14" y="38"/>
                  </a:moveTo>
                  <a:cubicBezTo>
                    <a:pt x="14" y="0"/>
                    <a:pt x="14" y="0"/>
                    <a:pt x="14" y="0"/>
                  </a:cubicBezTo>
                  <a:cubicBezTo>
                    <a:pt x="11" y="0"/>
                    <a:pt x="11" y="0"/>
                    <a:pt x="11" y="0"/>
                  </a:cubicBezTo>
                  <a:cubicBezTo>
                    <a:pt x="10" y="1"/>
                    <a:pt x="8" y="3"/>
                    <a:pt x="6" y="5"/>
                  </a:cubicBezTo>
                  <a:cubicBezTo>
                    <a:pt x="5" y="7"/>
                    <a:pt x="2" y="8"/>
                    <a:pt x="0" y="9"/>
                  </a:cubicBezTo>
                  <a:cubicBezTo>
                    <a:pt x="0" y="14"/>
                    <a:pt x="0" y="14"/>
                    <a:pt x="0" y="14"/>
                  </a:cubicBezTo>
                  <a:cubicBezTo>
                    <a:pt x="1" y="13"/>
                    <a:pt x="3" y="12"/>
                    <a:pt x="5" y="11"/>
                  </a:cubicBezTo>
                  <a:cubicBezTo>
                    <a:pt x="6" y="10"/>
                    <a:pt x="8" y="9"/>
                    <a:pt x="9" y="8"/>
                  </a:cubicBezTo>
                  <a:cubicBezTo>
                    <a:pt x="9" y="38"/>
                    <a:pt x="9" y="38"/>
                    <a:pt x="9" y="38"/>
                  </a:cubicBezTo>
                  <a:lnTo>
                    <a:pt x="14"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22">
              <a:extLst>
                <a:ext uri="{FF2B5EF4-FFF2-40B4-BE49-F238E27FC236}">
                  <a16:creationId xmlns:a16="http://schemas.microsoft.com/office/drawing/2014/main" id="{79C732F2-ACED-1DB1-131A-7635B50D4D32}"/>
                </a:ext>
              </a:extLst>
            </p:cNvPr>
            <p:cNvSpPr>
              <a:spLocks noEditPoints="1"/>
            </p:cNvSpPr>
            <p:nvPr/>
          </p:nvSpPr>
          <p:spPr bwMode="auto">
            <a:xfrm>
              <a:off x="7438520" y="5865897"/>
              <a:ext cx="79490" cy="121884"/>
            </a:xfrm>
            <a:custGeom>
              <a:avLst/>
              <a:gdLst>
                <a:gd name="T0" fmla="*/ 22 w 25"/>
                <a:gd name="T1" fmla="*/ 5 h 39"/>
                <a:gd name="T2" fmla="*/ 18 w 25"/>
                <a:gd name="T3" fmla="*/ 1 h 39"/>
                <a:gd name="T4" fmla="*/ 13 w 25"/>
                <a:gd name="T5" fmla="*/ 0 h 39"/>
                <a:gd name="T6" fmla="*/ 6 w 25"/>
                <a:gd name="T7" fmla="*/ 2 h 39"/>
                <a:gd name="T8" fmla="*/ 2 w 25"/>
                <a:gd name="T9" fmla="*/ 9 h 39"/>
                <a:gd name="T10" fmla="*/ 0 w 25"/>
                <a:gd name="T11" fmla="*/ 19 h 39"/>
                <a:gd name="T12" fmla="*/ 4 w 25"/>
                <a:gd name="T13" fmla="*/ 35 h 39"/>
                <a:gd name="T14" fmla="*/ 13 w 25"/>
                <a:gd name="T15" fmla="*/ 39 h 39"/>
                <a:gd name="T16" fmla="*/ 20 w 25"/>
                <a:gd name="T17" fmla="*/ 36 h 39"/>
                <a:gd name="T18" fmla="*/ 24 w 25"/>
                <a:gd name="T19" fmla="*/ 30 h 39"/>
                <a:gd name="T20" fmla="*/ 25 w 25"/>
                <a:gd name="T21" fmla="*/ 19 h 39"/>
                <a:gd name="T22" fmla="*/ 24 w 25"/>
                <a:gd name="T23" fmla="*/ 10 h 39"/>
                <a:gd name="T24" fmla="*/ 22 w 25"/>
                <a:gd name="T25" fmla="*/ 5 h 39"/>
                <a:gd name="T26" fmla="*/ 18 w 25"/>
                <a:gd name="T27" fmla="*/ 32 h 39"/>
                <a:gd name="T28" fmla="*/ 13 w 25"/>
                <a:gd name="T29" fmla="*/ 35 h 39"/>
                <a:gd name="T30" fmla="*/ 7 w 25"/>
                <a:gd name="T31" fmla="*/ 32 h 39"/>
                <a:gd name="T32" fmla="*/ 5 w 25"/>
                <a:gd name="T33" fmla="*/ 19 h 39"/>
                <a:gd name="T34" fmla="*/ 7 w 25"/>
                <a:gd name="T35" fmla="*/ 7 h 39"/>
                <a:gd name="T36" fmla="*/ 13 w 25"/>
                <a:gd name="T37" fmla="*/ 4 h 39"/>
                <a:gd name="T38" fmla="*/ 18 w 25"/>
                <a:gd name="T39" fmla="*/ 7 h 39"/>
                <a:gd name="T40" fmla="*/ 20 w 25"/>
                <a:gd name="T41" fmla="*/ 19 h 39"/>
                <a:gd name="T42" fmla="*/ 18 w 25"/>
                <a:gd name="T43"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9">
                  <a:moveTo>
                    <a:pt x="22" y="5"/>
                  </a:moveTo>
                  <a:cubicBezTo>
                    <a:pt x="21" y="3"/>
                    <a:pt x="19" y="2"/>
                    <a:pt x="18" y="1"/>
                  </a:cubicBezTo>
                  <a:cubicBezTo>
                    <a:pt x="16" y="0"/>
                    <a:pt x="15" y="0"/>
                    <a:pt x="13" y="0"/>
                  </a:cubicBezTo>
                  <a:cubicBezTo>
                    <a:pt x="10" y="0"/>
                    <a:pt x="8" y="1"/>
                    <a:pt x="6" y="2"/>
                  </a:cubicBezTo>
                  <a:cubicBezTo>
                    <a:pt x="4" y="4"/>
                    <a:pt x="3" y="6"/>
                    <a:pt x="2" y="9"/>
                  </a:cubicBezTo>
                  <a:cubicBezTo>
                    <a:pt x="1" y="11"/>
                    <a:pt x="0" y="15"/>
                    <a:pt x="0" y="19"/>
                  </a:cubicBezTo>
                  <a:cubicBezTo>
                    <a:pt x="0" y="26"/>
                    <a:pt x="2" y="32"/>
                    <a:pt x="4" y="35"/>
                  </a:cubicBezTo>
                  <a:cubicBezTo>
                    <a:pt x="6" y="37"/>
                    <a:pt x="9" y="39"/>
                    <a:pt x="13" y="39"/>
                  </a:cubicBezTo>
                  <a:cubicBezTo>
                    <a:pt x="15" y="39"/>
                    <a:pt x="18" y="38"/>
                    <a:pt x="20" y="36"/>
                  </a:cubicBezTo>
                  <a:cubicBezTo>
                    <a:pt x="21" y="35"/>
                    <a:pt x="23" y="33"/>
                    <a:pt x="24" y="30"/>
                  </a:cubicBezTo>
                  <a:cubicBezTo>
                    <a:pt x="24" y="27"/>
                    <a:pt x="25" y="24"/>
                    <a:pt x="25" y="19"/>
                  </a:cubicBezTo>
                  <a:cubicBezTo>
                    <a:pt x="25" y="16"/>
                    <a:pt x="25" y="13"/>
                    <a:pt x="24" y="10"/>
                  </a:cubicBezTo>
                  <a:cubicBezTo>
                    <a:pt x="24" y="8"/>
                    <a:pt x="23" y="6"/>
                    <a:pt x="22" y="5"/>
                  </a:cubicBezTo>
                  <a:close/>
                  <a:moveTo>
                    <a:pt x="18" y="32"/>
                  </a:moveTo>
                  <a:cubicBezTo>
                    <a:pt x="17" y="34"/>
                    <a:pt x="15" y="35"/>
                    <a:pt x="13" y="35"/>
                  </a:cubicBezTo>
                  <a:cubicBezTo>
                    <a:pt x="11" y="35"/>
                    <a:pt x="9" y="34"/>
                    <a:pt x="7" y="32"/>
                  </a:cubicBezTo>
                  <a:cubicBezTo>
                    <a:pt x="6" y="30"/>
                    <a:pt x="5" y="26"/>
                    <a:pt x="5" y="19"/>
                  </a:cubicBezTo>
                  <a:cubicBezTo>
                    <a:pt x="5" y="13"/>
                    <a:pt x="6" y="9"/>
                    <a:pt x="7" y="7"/>
                  </a:cubicBezTo>
                  <a:cubicBezTo>
                    <a:pt x="9" y="5"/>
                    <a:pt x="10" y="4"/>
                    <a:pt x="13" y="4"/>
                  </a:cubicBezTo>
                  <a:cubicBezTo>
                    <a:pt x="15" y="4"/>
                    <a:pt x="17" y="5"/>
                    <a:pt x="18" y="7"/>
                  </a:cubicBezTo>
                  <a:cubicBezTo>
                    <a:pt x="19" y="9"/>
                    <a:pt x="20" y="13"/>
                    <a:pt x="20" y="19"/>
                  </a:cubicBezTo>
                  <a:cubicBezTo>
                    <a:pt x="20" y="25"/>
                    <a:pt x="19" y="30"/>
                    <a:pt x="18" y="3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23">
              <a:extLst>
                <a:ext uri="{FF2B5EF4-FFF2-40B4-BE49-F238E27FC236}">
                  <a16:creationId xmlns:a16="http://schemas.microsoft.com/office/drawing/2014/main" id="{AA5460F3-1D7C-5EBA-DAFD-E1A12D5C7093}"/>
                </a:ext>
              </a:extLst>
            </p:cNvPr>
            <p:cNvSpPr>
              <a:spLocks/>
            </p:cNvSpPr>
            <p:nvPr/>
          </p:nvSpPr>
          <p:spPr bwMode="auto">
            <a:xfrm>
              <a:off x="7543182" y="5865897"/>
              <a:ext cx="43720" cy="43720"/>
            </a:xfrm>
            <a:custGeom>
              <a:avLst/>
              <a:gdLst>
                <a:gd name="T0" fmla="*/ 14 w 14"/>
                <a:gd name="T1" fmla="*/ 0 h 14"/>
                <a:gd name="T2" fmla="*/ 11 w 14"/>
                <a:gd name="T3" fmla="*/ 0 h 14"/>
                <a:gd name="T4" fmla="*/ 7 w 14"/>
                <a:gd name="T5" fmla="*/ 5 h 14"/>
                <a:gd name="T6" fmla="*/ 0 w 14"/>
                <a:gd name="T7" fmla="*/ 9 h 14"/>
                <a:gd name="T8" fmla="*/ 0 w 14"/>
                <a:gd name="T9" fmla="*/ 14 h 14"/>
                <a:gd name="T10" fmla="*/ 5 w 14"/>
                <a:gd name="T11" fmla="*/ 12 h 14"/>
                <a:gd name="T12" fmla="*/ 9 w 14"/>
                <a:gd name="T13" fmla="*/ 8 h 14"/>
                <a:gd name="T14" fmla="*/ 9 w 14"/>
                <a:gd name="T15" fmla="*/ 14 h 14"/>
                <a:gd name="T16" fmla="*/ 14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4" y="0"/>
                  </a:moveTo>
                  <a:cubicBezTo>
                    <a:pt x="11" y="0"/>
                    <a:pt x="11" y="0"/>
                    <a:pt x="11" y="0"/>
                  </a:cubicBezTo>
                  <a:cubicBezTo>
                    <a:pt x="10" y="2"/>
                    <a:pt x="9" y="3"/>
                    <a:pt x="7" y="5"/>
                  </a:cubicBezTo>
                  <a:cubicBezTo>
                    <a:pt x="5" y="7"/>
                    <a:pt x="3" y="8"/>
                    <a:pt x="0" y="9"/>
                  </a:cubicBezTo>
                  <a:cubicBezTo>
                    <a:pt x="0" y="14"/>
                    <a:pt x="0" y="14"/>
                    <a:pt x="0" y="14"/>
                  </a:cubicBezTo>
                  <a:cubicBezTo>
                    <a:pt x="2" y="13"/>
                    <a:pt x="3" y="13"/>
                    <a:pt x="5" y="12"/>
                  </a:cubicBezTo>
                  <a:cubicBezTo>
                    <a:pt x="7" y="11"/>
                    <a:pt x="8" y="9"/>
                    <a:pt x="9" y="8"/>
                  </a:cubicBezTo>
                  <a:cubicBezTo>
                    <a:pt x="9" y="14"/>
                    <a:pt x="9" y="14"/>
                    <a:pt x="9" y="14"/>
                  </a:cubicBezTo>
                  <a:cubicBezTo>
                    <a:pt x="11" y="9"/>
                    <a:pt x="12" y="5"/>
                    <a:pt x="14"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24">
              <a:extLst>
                <a:ext uri="{FF2B5EF4-FFF2-40B4-BE49-F238E27FC236}">
                  <a16:creationId xmlns:a16="http://schemas.microsoft.com/office/drawing/2014/main" id="{D5322715-766D-1656-D991-C63D6BFDDB7F}"/>
                </a:ext>
              </a:extLst>
            </p:cNvPr>
            <p:cNvSpPr>
              <a:spLocks/>
            </p:cNvSpPr>
            <p:nvPr/>
          </p:nvSpPr>
          <p:spPr bwMode="auto">
            <a:xfrm>
              <a:off x="7651818" y="5871196"/>
              <a:ext cx="15898" cy="113935"/>
            </a:xfrm>
            <a:custGeom>
              <a:avLst/>
              <a:gdLst>
                <a:gd name="T0" fmla="*/ 5 w 5"/>
                <a:gd name="T1" fmla="*/ 36 h 36"/>
                <a:gd name="T2" fmla="*/ 5 w 5"/>
                <a:gd name="T3" fmla="*/ 0 h 36"/>
                <a:gd name="T4" fmla="*/ 0 w 5"/>
                <a:gd name="T5" fmla="*/ 7 h 36"/>
                <a:gd name="T6" fmla="*/ 0 w 5"/>
                <a:gd name="T7" fmla="*/ 36 h 36"/>
                <a:gd name="T8" fmla="*/ 5 w 5"/>
                <a:gd name="T9" fmla="*/ 36 h 36"/>
              </a:gdLst>
              <a:ahLst/>
              <a:cxnLst>
                <a:cxn ang="0">
                  <a:pos x="T0" y="T1"/>
                </a:cxn>
                <a:cxn ang="0">
                  <a:pos x="T2" y="T3"/>
                </a:cxn>
                <a:cxn ang="0">
                  <a:pos x="T4" y="T5"/>
                </a:cxn>
                <a:cxn ang="0">
                  <a:pos x="T6" y="T7"/>
                </a:cxn>
                <a:cxn ang="0">
                  <a:pos x="T8" y="T9"/>
                </a:cxn>
              </a:cxnLst>
              <a:rect l="0" t="0" r="r" b="b"/>
              <a:pathLst>
                <a:path w="5" h="36">
                  <a:moveTo>
                    <a:pt x="5" y="36"/>
                  </a:moveTo>
                  <a:cubicBezTo>
                    <a:pt x="5" y="0"/>
                    <a:pt x="5" y="0"/>
                    <a:pt x="5" y="0"/>
                  </a:cubicBezTo>
                  <a:cubicBezTo>
                    <a:pt x="3" y="2"/>
                    <a:pt x="1" y="4"/>
                    <a:pt x="0" y="7"/>
                  </a:cubicBezTo>
                  <a:cubicBezTo>
                    <a:pt x="0" y="36"/>
                    <a:pt x="0" y="36"/>
                    <a:pt x="0" y="36"/>
                  </a:cubicBezTo>
                  <a:lnTo>
                    <a:pt x="5"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25">
              <a:extLst>
                <a:ext uri="{FF2B5EF4-FFF2-40B4-BE49-F238E27FC236}">
                  <a16:creationId xmlns:a16="http://schemas.microsoft.com/office/drawing/2014/main" id="{8FDFCBBF-8604-8908-86AD-FCF4619128FD}"/>
                </a:ext>
              </a:extLst>
            </p:cNvPr>
            <p:cNvSpPr>
              <a:spLocks noEditPoints="1"/>
            </p:cNvSpPr>
            <p:nvPr/>
          </p:nvSpPr>
          <p:spPr bwMode="auto">
            <a:xfrm>
              <a:off x="7702161" y="5865897"/>
              <a:ext cx="78165" cy="121884"/>
            </a:xfrm>
            <a:custGeom>
              <a:avLst/>
              <a:gdLst>
                <a:gd name="T0" fmla="*/ 22 w 25"/>
                <a:gd name="T1" fmla="*/ 5 h 39"/>
                <a:gd name="T2" fmla="*/ 18 w 25"/>
                <a:gd name="T3" fmla="*/ 1 h 39"/>
                <a:gd name="T4" fmla="*/ 13 w 25"/>
                <a:gd name="T5" fmla="*/ 0 h 39"/>
                <a:gd name="T6" fmla="*/ 6 w 25"/>
                <a:gd name="T7" fmla="*/ 2 h 39"/>
                <a:gd name="T8" fmla="*/ 2 w 25"/>
                <a:gd name="T9" fmla="*/ 9 h 39"/>
                <a:gd name="T10" fmla="*/ 0 w 25"/>
                <a:gd name="T11" fmla="*/ 19 h 39"/>
                <a:gd name="T12" fmla="*/ 4 w 25"/>
                <a:gd name="T13" fmla="*/ 35 h 39"/>
                <a:gd name="T14" fmla="*/ 13 w 25"/>
                <a:gd name="T15" fmla="*/ 39 h 39"/>
                <a:gd name="T16" fmla="*/ 20 w 25"/>
                <a:gd name="T17" fmla="*/ 36 h 39"/>
                <a:gd name="T18" fmla="*/ 24 w 25"/>
                <a:gd name="T19" fmla="*/ 30 h 39"/>
                <a:gd name="T20" fmla="*/ 25 w 25"/>
                <a:gd name="T21" fmla="*/ 19 h 39"/>
                <a:gd name="T22" fmla="*/ 24 w 25"/>
                <a:gd name="T23" fmla="*/ 10 h 39"/>
                <a:gd name="T24" fmla="*/ 22 w 25"/>
                <a:gd name="T25" fmla="*/ 5 h 39"/>
                <a:gd name="T26" fmla="*/ 18 w 25"/>
                <a:gd name="T27" fmla="*/ 32 h 39"/>
                <a:gd name="T28" fmla="*/ 13 w 25"/>
                <a:gd name="T29" fmla="*/ 35 h 39"/>
                <a:gd name="T30" fmla="*/ 7 w 25"/>
                <a:gd name="T31" fmla="*/ 32 h 39"/>
                <a:gd name="T32" fmla="*/ 5 w 25"/>
                <a:gd name="T33" fmla="*/ 19 h 39"/>
                <a:gd name="T34" fmla="*/ 8 w 25"/>
                <a:gd name="T35" fmla="*/ 7 h 39"/>
                <a:gd name="T36" fmla="*/ 13 w 25"/>
                <a:gd name="T37" fmla="*/ 4 h 39"/>
                <a:gd name="T38" fmla="*/ 18 w 25"/>
                <a:gd name="T39" fmla="*/ 7 h 39"/>
                <a:gd name="T40" fmla="*/ 20 w 25"/>
                <a:gd name="T41" fmla="*/ 19 h 39"/>
                <a:gd name="T42" fmla="*/ 18 w 25"/>
                <a:gd name="T43"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9">
                  <a:moveTo>
                    <a:pt x="22" y="5"/>
                  </a:moveTo>
                  <a:cubicBezTo>
                    <a:pt x="21" y="3"/>
                    <a:pt x="20" y="2"/>
                    <a:pt x="18" y="1"/>
                  </a:cubicBezTo>
                  <a:cubicBezTo>
                    <a:pt x="17" y="0"/>
                    <a:pt x="15" y="0"/>
                    <a:pt x="13" y="0"/>
                  </a:cubicBezTo>
                  <a:cubicBezTo>
                    <a:pt x="10" y="0"/>
                    <a:pt x="8" y="1"/>
                    <a:pt x="6" y="2"/>
                  </a:cubicBezTo>
                  <a:cubicBezTo>
                    <a:pt x="4" y="4"/>
                    <a:pt x="3" y="6"/>
                    <a:pt x="2" y="9"/>
                  </a:cubicBezTo>
                  <a:cubicBezTo>
                    <a:pt x="1" y="11"/>
                    <a:pt x="0" y="15"/>
                    <a:pt x="0" y="19"/>
                  </a:cubicBezTo>
                  <a:cubicBezTo>
                    <a:pt x="0" y="26"/>
                    <a:pt x="2" y="32"/>
                    <a:pt x="4" y="35"/>
                  </a:cubicBezTo>
                  <a:cubicBezTo>
                    <a:pt x="6" y="37"/>
                    <a:pt x="9" y="39"/>
                    <a:pt x="13" y="39"/>
                  </a:cubicBezTo>
                  <a:cubicBezTo>
                    <a:pt x="16" y="39"/>
                    <a:pt x="18" y="38"/>
                    <a:pt x="20" y="36"/>
                  </a:cubicBezTo>
                  <a:cubicBezTo>
                    <a:pt x="21" y="35"/>
                    <a:pt x="23" y="33"/>
                    <a:pt x="24" y="30"/>
                  </a:cubicBezTo>
                  <a:cubicBezTo>
                    <a:pt x="25" y="27"/>
                    <a:pt x="25" y="24"/>
                    <a:pt x="25" y="19"/>
                  </a:cubicBezTo>
                  <a:cubicBezTo>
                    <a:pt x="25" y="16"/>
                    <a:pt x="25" y="13"/>
                    <a:pt x="24" y="10"/>
                  </a:cubicBezTo>
                  <a:cubicBezTo>
                    <a:pt x="24" y="8"/>
                    <a:pt x="23" y="6"/>
                    <a:pt x="22" y="5"/>
                  </a:cubicBezTo>
                  <a:close/>
                  <a:moveTo>
                    <a:pt x="18" y="32"/>
                  </a:moveTo>
                  <a:cubicBezTo>
                    <a:pt x="17" y="34"/>
                    <a:pt x="15" y="35"/>
                    <a:pt x="13" y="35"/>
                  </a:cubicBezTo>
                  <a:cubicBezTo>
                    <a:pt x="11" y="35"/>
                    <a:pt x="9" y="34"/>
                    <a:pt x="7" y="32"/>
                  </a:cubicBezTo>
                  <a:cubicBezTo>
                    <a:pt x="6" y="30"/>
                    <a:pt x="5" y="26"/>
                    <a:pt x="5" y="19"/>
                  </a:cubicBezTo>
                  <a:cubicBezTo>
                    <a:pt x="5" y="13"/>
                    <a:pt x="6" y="9"/>
                    <a:pt x="8" y="7"/>
                  </a:cubicBezTo>
                  <a:cubicBezTo>
                    <a:pt x="9" y="5"/>
                    <a:pt x="11" y="4"/>
                    <a:pt x="13" y="4"/>
                  </a:cubicBezTo>
                  <a:cubicBezTo>
                    <a:pt x="15" y="4"/>
                    <a:pt x="17" y="5"/>
                    <a:pt x="18" y="7"/>
                  </a:cubicBezTo>
                  <a:cubicBezTo>
                    <a:pt x="20" y="9"/>
                    <a:pt x="20" y="13"/>
                    <a:pt x="20" y="19"/>
                  </a:cubicBezTo>
                  <a:cubicBezTo>
                    <a:pt x="20" y="25"/>
                    <a:pt x="20" y="30"/>
                    <a:pt x="18" y="3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26">
              <a:extLst>
                <a:ext uri="{FF2B5EF4-FFF2-40B4-BE49-F238E27FC236}">
                  <a16:creationId xmlns:a16="http://schemas.microsoft.com/office/drawing/2014/main" id="{93424926-1FF4-C67B-AD82-4B042E88616C}"/>
                </a:ext>
              </a:extLst>
            </p:cNvPr>
            <p:cNvSpPr>
              <a:spLocks/>
            </p:cNvSpPr>
            <p:nvPr/>
          </p:nvSpPr>
          <p:spPr bwMode="auto">
            <a:xfrm>
              <a:off x="7805498" y="5865897"/>
              <a:ext cx="45044" cy="119234"/>
            </a:xfrm>
            <a:custGeom>
              <a:avLst/>
              <a:gdLst>
                <a:gd name="T0" fmla="*/ 10 w 14"/>
                <a:gd name="T1" fmla="*/ 8 h 38"/>
                <a:gd name="T2" fmla="*/ 10 w 14"/>
                <a:gd name="T3" fmla="*/ 38 h 38"/>
                <a:gd name="T4" fmla="*/ 14 w 14"/>
                <a:gd name="T5" fmla="*/ 38 h 38"/>
                <a:gd name="T6" fmla="*/ 14 w 14"/>
                <a:gd name="T7" fmla="*/ 0 h 38"/>
                <a:gd name="T8" fmla="*/ 11 w 14"/>
                <a:gd name="T9" fmla="*/ 0 h 38"/>
                <a:gd name="T10" fmla="*/ 7 w 14"/>
                <a:gd name="T11" fmla="*/ 5 h 38"/>
                <a:gd name="T12" fmla="*/ 0 w 14"/>
                <a:gd name="T13" fmla="*/ 9 h 38"/>
                <a:gd name="T14" fmla="*/ 0 w 14"/>
                <a:gd name="T15" fmla="*/ 14 h 38"/>
                <a:gd name="T16" fmla="*/ 5 w 14"/>
                <a:gd name="T17" fmla="*/ 12 h 38"/>
                <a:gd name="T18" fmla="*/ 10 w 14"/>
                <a:gd name="T19"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10" y="8"/>
                  </a:moveTo>
                  <a:cubicBezTo>
                    <a:pt x="10" y="38"/>
                    <a:pt x="10" y="38"/>
                    <a:pt x="10" y="38"/>
                  </a:cubicBezTo>
                  <a:cubicBezTo>
                    <a:pt x="14" y="38"/>
                    <a:pt x="14" y="38"/>
                    <a:pt x="14" y="38"/>
                  </a:cubicBezTo>
                  <a:cubicBezTo>
                    <a:pt x="14" y="0"/>
                    <a:pt x="14" y="0"/>
                    <a:pt x="14" y="0"/>
                  </a:cubicBezTo>
                  <a:cubicBezTo>
                    <a:pt x="11" y="0"/>
                    <a:pt x="11" y="0"/>
                    <a:pt x="11" y="0"/>
                  </a:cubicBezTo>
                  <a:cubicBezTo>
                    <a:pt x="10" y="2"/>
                    <a:pt x="9" y="3"/>
                    <a:pt x="7" y="5"/>
                  </a:cubicBezTo>
                  <a:cubicBezTo>
                    <a:pt x="5" y="7"/>
                    <a:pt x="3" y="8"/>
                    <a:pt x="0" y="9"/>
                  </a:cubicBezTo>
                  <a:cubicBezTo>
                    <a:pt x="0" y="14"/>
                    <a:pt x="0" y="14"/>
                    <a:pt x="0" y="14"/>
                  </a:cubicBezTo>
                  <a:cubicBezTo>
                    <a:pt x="2" y="13"/>
                    <a:pt x="3" y="13"/>
                    <a:pt x="5" y="12"/>
                  </a:cubicBezTo>
                  <a:cubicBezTo>
                    <a:pt x="7" y="11"/>
                    <a:pt x="8" y="9"/>
                    <a:pt x="10" y="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27">
              <a:extLst>
                <a:ext uri="{FF2B5EF4-FFF2-40B4-BE49-F238E27FC236}">
                  <a16:creationId xmlns:a16="http://schemas.microsoft.com/office/drawing/2014/main" id="{884D92BF-D789-DF6B-88F8-E3A9F152FB55}"/>
                </a:ext>
              </a:extLst>
            </p:cNvPr>
            <p:cNvSpPr>
              <a:spLocks/>
            </p:cNvSpPr>
            <p:nvPr/>
          </p:nvSpPr>
          <p:spPr bwMode="auto">
            <a:xfrm>
              <a:off x="7451768" y="6006329"/>
              <a:ext cx="43720" cy="119234"/>
            </a:xfrm>
            <a:custGeom>
              <a:avLst/>
              <a:gdLst>
                <a:gd name="T0" fmla="*/ 7 w 14"/>
                <a:gd name="T1" fmla="*/ 5 h 38"/>
                <a:gd name="T2" fmla="*/ 0 w 14"/>
                <a:gd name="T3" fmla="*/ 10 h 38"/>
                <a:gd name="T4" fmla="*/ 0 w 14"/>
                <a:gd name="T5" fmla="*/ 14 h 38"/>
                <a:gd name="T6" fmla="*/ 5 w 14"/>
                <a:gd name="T7" fmla="*/ 12 h 38"/>
                <a:gd name="T8" fmla="*/ 9 w 14"/>
                <a:gd name="T9" fmla="*/ 9 h 38"/>
                <a:gd name="T10" fmla="*/ 9 w 14"/>
                <a:gd name="T11" fmla="*/ 38 h 38"/>
                <a:gd name="T12" fmla="*/ 14 w 14"/>
                <a:gd name="T13" fmla="*/ 38 h 38"/>
                <a:gd name="T14" fmla="*/ 14 w 14"/>
                <a:gd name="T15" fmla="*/ 0 h 38"/>
                <a:gd name="T16" fmla="*/ 11 w 14"/>
                <a:gd name="T17" fmla="*/ 0 h 38"/>
                <a:gd name="T18" fmla="*/ 7 w 14"/>
                <a:gd name="T19"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7" y="5"/>
                  </a:moveTo>
                  <a:cubicBezTo>
                    <a:pt x="5" y="7"/>
                    <a:pt x="2" y="8"/>
                    <a:pt x="0" y="10"/>
                  </a:cubicBezTo>
                  <a:cubicBezTo>
                    <a:pt x="0" y="14"/>
                    <a:pt x="0" y="14"/>
                    <a:pt x="0" y="14"/>
                  </a:cubicBezTo>
                  <a:cubicBezTo>
                    <a:pt x="1" y="14"/>
                    <a:pt x="3" y="13"/>
                    <a:pt x="5" y="12"/>
                  </a:cubicBezTo>
                  <a:cubicBezTo>
                    <a:pt x="7" y="11"/>
                    <a:pt x="8" y="10"/>
                    <a:pt x="9" y="9"/>
                  </a:cubicBezTo>
                  <a:cubicBezTo>
                    <a:pt x="9" y="38"/>
                    <a:pt x="9" y="38"/>
                    <a:pt x="9" y="38"/>
                  </a:cubicBezTo>
                  <a:cubicBezTo>
                    <a:pt x="14" y="38"/>
                    <a:pt x="14" y="38"/>
                    <a:pt x="14" y="38"/>
                  </a:cubicBezTo>
                  <a:cubicBezTo>
                    <a:pt x="14" y="0"/>
                    <a:pt x="14" y="0"/>
                    <a:pt x="14" y="0"/>
                  </a:cubicBezTo>
                  <a:cubicBezTo>
                    <a:pt x="11" y="0"/>
                    <a:pt x="11" y="0"/>
                    <a:pt x="11" y="0"/>
                  </a:cubicBezTo>
                  <a:cubicBezTo>
                    <a:pt x="10" y="2"/>
                    <a:pt x="9" y="4"/>
                    <a:pt x="7"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8">
              <a:extLst>
                <a:ext uri="{FF2B5EF4-FFF2-40B4-BE49-F238E27FC236}">
                  <a16:creationId xmlns:a16="http://schemas.microsoft.com/office/drawing/2014/main" id="{2B021C89-0068-72B7-B64B-D833CD390C31}"/>
                </a:ext>
              </a:extLst>
            </p:cNvPr>
            <p:cNvSpPr>
              <a:spLocks/>
            </p:cNvSpPr>
            <p:nvPr/>
          </p:nvSpPr>
          <p:spPr bwMode="auto">
            <a:xfrm>
              <a:off x="7532583" y="6006329"/>
              <a:ext cx="75516" cy="121884"/>
            </a:xfrm>
            <a:custGeom>
              <a:avLst/>
              <a:gdLst>
                <a:gd name="T0" fmla="*/ 19 w 24"/>
                <a:gd name="T1" fmla="*/ 14 h 39"/>
                <a:gd name="T2" fmla="*/ 20 w 24"/>
                <a:gd name="T3" fmla="*/ 20 h 39"/>
                <a:gd name="T4" fmla="*/ 17 w 24"/>
                <a:gd name="T5" fmla="*/ 32 h 39"/>
                <a:gd name="T6" fmla="*/ 12 w 24"/>
                <a:gd name="T7" fmla="*/ 35 h 39"/>
                <a:gd name="T8" fmla="*/ 7 w 24"/>
                <a:gd name="T9" fmla="*/ 32 h 39"/>
                <a:gd name="T10" fmla="*/ 4 w 24"/>
                <a:gd name="T11" fmla="*/ 20 h 39"/>
                <a:gd name="T12" fmla="*/ 7 w 24"/>
                <a:gd name="T13" fmla="*/ 7 h 39"/>
                <a:gd name="T14" fmla="*/ 12 w 24"/>
                <a:gd name="T15" fmla="*/ 4 h 39"/>
                <a:gd name="T16" fmla="*/ 15 w 24"/>
                <a:gd name="T17" fmla="*/ 5 h 39"/>
                <a:gd name="T18" fmla="*/ 13 w 24"/>
                <a:gd name="T19" fmla="*/ 0 h 39"/>
                <a:gd name="T20" fmla="*/ 12 w 24"/>
                <a:gd name="T21" fmla="*/ 0 h 39"/>
                <a:gd name="T22" fmla="*/ 5 w 24"/>
                <a:gd name="T23" fmla="*/ 2 h 39"/>
                <a:gd name="T24" fmla="*/ 1 w 24"/>
                <a:gd name="T25" fmla="*/ 9 h 39"/>
                <a:gd name="T26" fmla="*/ 0 w 24"/>
                <a:gd name="T27" fmla="*/ 20 h 39"/>
                <a:gd name="T28" fmla="*/ 3 w 24"/>
                <a:gd name="T29" fmla="*/ 35 h 39"/>
                <a:gd name="T30" fmla="*/ 12 w 24"/>
                <a:gd name="T31" fmla="*/ 39 h 39"/>
                <a:gd name="T32" fmla="*/ 19 w 24"/>
                <a:gd name="T33" fmla="*/ 37 h 39"/>
                <a:gd name="T34" fmla="*/ 23 w 24"/>
                <a:gd name="T35" fmla="*/ 30 h 39"/>
                <a:gd name="T36" fmla="*/ 24 w 24"/>
                <a:gd name="T37" fmla="*/ 22 h 39"/>
                <a:gd name="T38" fmla="*/ 21 w 24"/>
                <a:gd name="T39" fmla="*/ 18 h 39"/>
                <a:gd name="T40" fmla="*/ 19 w 24"/>
                <a:gd name="T4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39">
                  <a:moveTo>
                    <a:pt x="19" y="14"/>
                  </a:moveTo>
                  <a:cubicBezTo>
                    <a:pt x="19" y="16"/>
                    <a:pt x="20" y="17"/>
                    <a:pt x="20" y="20"/>
                  </a:cubicBezTo>
                  <a:cubicBezTo>
                    <a:pt x="20" y="26"/>
                    <a:pt x="19" y="30"/>
                    <a:pt x="17" y="32"/>
                  </a:cubicBezTo>
                  <a:cubicBezTo>
                    <a:pt x="16" y="34"/>
                    <a:pt x="14" y="35"/>
                    <a:pt x="12" y="35"/>
                  </a:cubicBezTo>
                  <a:cubicBezTo>
                    <a:pt x="10" y="35"/>
                    <a:pt x="8" y="34"/>
                    <a:pt x="7" y="32"/>
                  </a:cubicBezTo>
                  <a:cubicBezTo>
                    <a:pt x="5" y="30"/>
                    <a:pt x="4" y="26"/>
                    <a:pt x="4" y="20"/>
                  </a:cubicBezTo>
                  <a:cubicBezTo>
                    <a:pt x="4" y="13"/>
                    <a:pt x="5" y="9"/>
                    <a:pt x="7" y="7"/>
                  </a:cubicBezTo>
                  <a:cubicBezTo>
                    <a:pt x="8" y="5"/>
                    <a:pt x="10" y="4"/>
                    <a:pt x="12" y="4"/>
                  </a:cubicBezTo>
                  <a:cubicBezTo>
                    <a:pt x="13" y="4"/>
                    <a:pt x="14" y="4"/>
                    <a:pt x="15" y="5"/>
                  </a:cubicBezTo>
                  <a:cubicBezTo>
                    <a:pt x="14" y="3"/>
                    <a:pt x="14" y="2"/>
                    <a:pt x="13" y="0"/>
                  </a:cubicBezTo>
                  <a:cubicBezTo>
                    <a:pt x="13" y="0"/>
                    <a:pt x="12" y="0"/>
                    <a:pt x="12" y="0"/>
                  </a:cubicBezTo>
                  <a:cubicBezTo>
                    <a:pt x="9" y="0"/>
                    <a:pt x="7" y="1"/>
                    <a:pt x="5" y="2"/>
                  </a:cubicBezTo>
                  <a:cubicBezTo>
                    <a:pt x="3" y="4"/>
                    <a:pt x="2" y="6"/>
                    <a:pt x="1" y="9"/>
                  </a:cubicBezTo>
                  <a:cubicBezTo>
                    <a:pt x="0" y="11"/>
                    <a:pt x="0" y="15"/>
                    <a:pt x="0" y="20"/>
                  </a:cubicBezTo>
                  <a:cubicBezTo>
                    <a:pt x="0" y="27"/>
                    <a:pt x="1" y="32"/>
                    <a:pt x="3" y="35"/>
                  </a:cubicBezTo>
                  <a:cubicBezTo>
                    <a:pt x="5" y="37"/>
                    <a:pt x="8" y="39"/>
                    <a:pt x="12" y="39"/>
                  </a:cubicBezTo>
                  <a:cubicBezTo>
                    <a:pt x="15" y="39"/>
                    <a:pt x="17" y="38"/>
                    <a:pt x="19" y="37"/>
                  </a:cubicBezTo>
                  <a:cubicBezTo>
                    <a:pt x="21" y="35"/>
                    <a:pt x="22" y="33"/>
                    <a:pt x="23" y="30"/>
                  </a:cubicBezTo>
                  <a:cubicBezTo>
                    <a:pt x="24" y="28"/>
                    <a:pt x="24" y="25"/>
                    <a:pt x="24" y="22"/>
                  </a:cubicBezTo>
                  <a:cubicBezTo>
                    <a:pt x="23" y="20"/>
                    <a:pt x="22" y="19"/>
                    <a:pt x="21" y="18"/>
                  </a:cubicBezTo>
                  <a:cubicBezTo>
                    <a:pt x="21" y="16"/>
                    <a:pt x="20" y="15"/>
                    <a:pt x="19"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29">
              <a:extLst>
                <a:ext uri="{FF2B5EF4-FFF2-40B4-BE49-F238E27FC236}">
                  <a16:creationId xmlns:a16="http://schemas.microsoft.com/office/drawing/2014/main" id="{9E210FF1-AFF4-F753-EA38-A29C2A9D8E13}"/>
                </a:ext>
              </a:extLst>
            </p:cNvPr>
            <p:cNvSpPr>
              <a:spLocks/>
            </p:cNvSpPr>
            <p:nvPr/>
          </p:nvSpPr>
          <p:spPr bwMode="auto">
            <a:xfrm>
              <a:off x="7658441" y="6006329"/>
              <a:ext cx="18548" cy="41070"/>
            </a:xfrm>
            <a:custGeom>
              <a:avLst/>
              <a:gdLst>
                <a:gd name="T0" fmla="*/ 3 w 6"/>
                <a:gd name="T1" fmla="*/ 0 h 13"/>
                <a:gd name="T2" fmla="*/ 0 w 6"/>
                <a:gd name="T3" fmla="*/ 5 h 13"/>
                <a:gd name="T4" fmla="*/ 0 w 6"/>
                <a:gd name="T5" fmla="*/ 5 h 13"/>
                <a:gd name="T6" fmla="*/ 6 w 6"/>
                <a:gd name="T7" fmla="*/ 13 h 13"/>
                <a:gd name="T8" fmla="*/ 6 w 6"/>
                <a:gd name="T9" fmla="*/ 0 h 13"/>
                <a:gd name="T10" fmla="*/ 3 w 6"/>
                <a:gd name="T11" fmla="*/ 0 h 13"/>
              </a:gdLst>
              <a:ahLst/>
              <a:cxnLst>
                <a:cxn ang="0">
                  <a:pos x="T0" y="T1"/>
                </a:cxn>
                <a:cxn ang="0">
                  <a:pos x="T2" y="T3"/>
                </a:cxn>
                <a:cxn ang="0">
                  <a:pos x="T4" y="T5"/>
                </a:cxn>
                <a:cxn ang="0">
                  <a:pos x="T6" y="T7"/>
                </a:cxn>
                <a:cxn ang="0">
                  <a:pos x="T8" y="T9"/>
                </a:cxn>
                <a:cxn ang="0">
                  <a:pos x="T10" y="T11"/>
                </a:cxn>
              </a:cxnLst>
              <a:rect l="0" t="0" r="r" b="b"/>
              <a:pathLst>
                <a:path w="6" h="13">
                  <a:moveTo>
                    <a:pt x="3" y="0"/>
                  </a:moveTo>
                  <a:cubicBezTo>
                    <a:pt x="3" y="2"/>
                    <a:pt x="1" y="3"/>
                    <a:pt x="0" y="5"/>
                  </a:cubicBezTo>
                  <a:cubicBezTo>
                    <a:pt x="0" y="5"/>
                    <a:pt x="0" y="5"/>
                    <a:pt x="0" y="5"/>
                  </a:cubicBezTo>
                  <a:cubicBezTo>
                    <a:pt x="2" y="8"/>
                    <a:pt x="4" y="11"/>
                    <a:pt x="6" y="13"/>
                  </a:cubicBezTo>
                  <a:cubicBezTo>
                    <a:pt x="6" y="0"/>
                    <a:pt x="6" y="0"/>
                    <a:pt x="6" y="0"/>
                  </a:cubicBezTo>
                  <a:lnTo>
                    <a:pt x="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30">
              <a:extLst>
                <a:ext uri="{FF2B5EF4-FFF2-40B4-BE49-F238E27FC236}">
                  <a16:creationId xmlns:a16="http://schemas.microsoft.com/office/drawing/2014/main" id="{7172ACE9-6888-38D0-0349-91D88F139592}"/>
                </a:ext>
              </a:extLst>
            </p:cNvPr>
            <p:cNvSpPr>
              <a:spLocks/>
            </p:cNvSpPr>
            <p:nvPr/>
          </p:nvSpPr>
          <p:spPr bwMode="auto">
            <a:xfrm>
              <a:off x="7715409" y="6006329"/>
              <a:ext cx="43720" cy="75516"/>
            </a:xfrm>
            <a:custGeom>
              <a:avLst/>
              <a:gdLst>
                <a:gd name="T0" fmla="*/ 11 w 14"/>
                <a:gd name="T1" fmla="*/ 0 h 24"/>
                <a:gd name="T2" fmla="*/ 7 w 14"/>
                <a:gd name="T3" fmla="*/ 5 h 24"/>
                <a:gd name="T4" fmla="*/ 0 w 14"/>
                <a:gd name="T5" fmla="*/ 10 h 24"/>
                <a:gd name="T6" fmla="*/ 0 w 14"/>
                <a:gd name="T7" fmla="*/ 14 h 24"/>
                <a:gd name="T8" fmla="*/ 5 w 14"/>
                <a:gd name="T9" fmla="*/ 12 h 24"/>
                <a:gd name="T10" fmla="*/ 9 w 14"/>
                <a:gd name="T11" fmla="*/ 9 h 24"/>
                <a:gd name="T12" fmla="*/ 9 w 14"/>
                <a:gd name="T13" fmla="*/ 23 h 24"/>
                <a:gd name="T14" fmla="*/ 14 w 14"/>
                <a:gd name="T15" fmla="*/ 24 h 24"/>
                <a:gd name="T16" fmla="*/ 14 w 14"/>
                <a:gd name="T17" fmla="*/ 0 h 24"/>
                <a:gd name="T18" fmla="*/ 11 w 1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4">
                  <a:moveTo>
                    <a:pt x="11" y="0"/>
                  </a:moveTo>
                  <a:cubicBezTo>
                    <a:pt x="10" y="2"/>
                    <a:pt x="9" y="4"/>
                    <a:pt x="7" y="5"/>
                  </a:cubicBezTo>
                  <a:cubicBezTo>
                    <a:pt x="5" y="7"/>
                    <a:pt x="3" y="8"/>
                    <a:pt x="0" y="10"/>
                  </a:cubicBezTo>
                  <a:cubicBezTo>
                    <a:pt x="0" y="14"/>
                    <a:pt x="0" y="14"/>
                    <a:pt x="0" y="14"/>
                  </a:cubicBezTo>
                  <a:cubicBezTo>
                    <a:pt x="1" y="14"/>
                    <a:pt x="3" y="13"/>
                    <a:pt x="5" y="12"/>
                  </a:cubicBezTo>
                  <a:cubicBezTo>
                    <a:pt x="7" y="11"/>
                    <a:pt x="8" y="10"/>
                    <a:pt x="9" y="9"/>
                  </a:cubicBezTo>
                  <a:cubicBezTo>
                    <a:pt x="9" y="23"/>
                    <a:pt x="9" y="23"/>
                    <a:pt x="9" y="23"/>
                  </a:cubicBezTo>
                  <a:cubicBezTo>
                    <a:pt x="11" y="24"/>
                    <a:pt x="12" y="24"/>
                    <a:pt x="14" y="24"/>
                  </a:cubicBezTo>
                  <a:cubicBezTo>
                    <a:pt x="14" y="0"/>
                    <a:pt x="14" y="0"/>
                    <a:pt x="14" y="0"/>
                  </a:cubicBezTo>
                  <a:lnTo>
                    <a:pt x="1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31">
              <a:extLst>
                <a:ext uri="{FF2B5EF4-FFF2-40B4-BE49-F238E27FC236}">
                  <a16:creationId xmlns:a16="http://schemas.microsoft.com/office/drawing/2014/main" id="{7CD6BFD7-E199-43BE-81EA-AF267C10084A}"/>
                </a:ext>
              </a:extLst>
            </p:cNvPr>
            <p:cNvSpPr>
              <a:spLocks/>
            </p:cNvSpPr>
            <p:nvPr/>
          </p:nvSpPr>
          <p:spPr bwMode="auto">
            <a:xfrm>
              <a:off x="7796223" y="6006329"/>
              <a:ext cx="68891" cy="72866"/>
            </a:xfrm>
            <a:custGeom>
              <a:avLst/>
              <a:gdLst>
                <a:gd name="T0" fmla="*/ 17 w 22"/>
                <a:gd name="T1" fmla="*/ 1 h 23"/>
                <a:gd name="T2" fmla="*/ 12 w 22"/>
                <a:gd name="T3" fmla="*/ 0 h 23"/>
                <a:gd name="T4" fmla="*/ 5 w 22"/>
                <a:gd name="T5" fmla="*/ 2 h 23"/>
                <a:gd name="T6" fmla="*/ 1 w 22"/>
                <a:gd name="T7" fmla="*/ 9 h 23"/>
                <a:gd name="T8" fmla="*/ 0 w 22"/>
                <a:gd name="T9" fmla="*/ 20 h 23"/>
                <a:gd name="T10" fmla="*/ 0 w 22"/>
                <a:gd name="T11" fmla="*/ 23 h 23"/>
                <a:gd name="T12" fmla="*/ 5 w 22"/>
                <a:gd name="T13" fmla="*/ 21 h 23"/>
                <a:gd name="T14" fmla="*/ 5 w 22"/>
                <a:gd name="T15" fmla="*/ 20 h 23"/>
                <a:gd name="T16" fmla="*/ 7 w 22"/>
                <a:gd name="T17" fmla="*/ 7 h 23"/>
                <a:gd name="T18" fmla="*/ 12 w 22"/>
                <a:gd name="T19" fmla="*/ 4 h 23"/>
                <a:gd name="T20" fmla="*/ 17 w 22"/>
                <a:gd name="T21" fmla="*/ 7 h 23"/>
                <a:gd name="T22" fmla="*/ 19 w 22"/>
                <a:gd name="T23" fmla="*/ 12 h 23"/>
                <a:gd name="T24" fmla="*/ 22 w 22"/>
                <a:gd name="T25" fmla="*/ 7 h 23"/>
                <a:gd name="T26" fmla="*/ 21 w 22"/>
                <a:gd name="T27" fmla="*/ 5 h 23"/>
                <a:gd name="T28" fmla="*/ 17 w 22"/>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7" y="1"/>
                  </a:moveTo>
                  <a:cubicBezTo>
                    <a:pt x="16" y="1"/>
                    <a:pt x="14" y="0"/>
                    <a:pt x="12" y="0"/>
                  </a:cubicBezTo>
                  <a:cubicBezTo>
                    <a:pt x="9" y="0"/>
                    <a:pt x="7" y="1"/>
                    <a:pt x="5" y="2"/>
                  </a:cubicBezTo>
                  <a:cubicBezTo>
                    <a:pt x="3" y="4"/>
                    <a:pt x="2" y="6"/>
                    <a:pt x="1" y="9"/>
                  </a:cubicBezTo>
                  <a:cubicBezTo>
                    <a:pt x="0" y="11"/>
                    <a:pt x="0" y="15"/>
                    <a:pt x="0" y="20"/>
                  </a:cubicBezTo>
                  <a:cubicBezTo>
                    <a:pt x="0" y="21"/>
                    <a:pt x="0" y="22"/>
                    <a:pt x="0" y="23"/>
                  </a:cubicBezTo>
                  <a:cubicBezTo>
                    <a:pt x="2" y="23"/>
                    <a:pt x="3" y="22"/>
                    <a:pt x="5" y="21"/>
                  </a:cubicBezTo>
                  <a:cubicBezTo>
                    <a:pt x="5" y="21"/>
                    <a:pt x="5" y="20"/>
                    <a:pt x="5" y="20"/>
                  </a:cubicBezTo>
                  <a:cubicBezTo>
                    <a:pt x="5" y="13"/>
                    <a:pt x="5" y="9"/>
                    <a:pt x="7" y="7"/>
                  </a:cubicBezTo>
                  <a:cubicBezTo>
                    <a:pt x="8" y="5"/>
                    <a:pt x="10" y="4"/>
                    <a:pt x="12" y="4"/>
                  </a:cubicBezTo>
                  <a:cubicBezTo>
                    <a:pt x="14" y="4"/>
                    <a:pt x="16" y="5"/>
                    <a:pt x="17" y="7"/>
                  </a:cubicBezTo>
                  <a:cubicBezTo>
                    <a:pt x="18" y="8"/>
                    <a:pt x="19" y="10"/>
                    <a:pt x="19" y="12"/>
                  </a:cubicBezTo>
                  <a:cubicBezTo>
                    <a:pt x="20" y="10"/>
                    <a:pt x="21" y="9"/>
                    <a:pt x="22" y="7"/>
                  </a:cubicBezTo>
                  <a:cubicBezTo>
                    <a:pt x="22" y="7"/>
                    <a:pt x="22" y="6"/>
                    <a:pt x="21" y="5"/>
                  </a:cubicBezTo>
                  <a:cubicBezTo>
                    <a:pt x="20" y="3"/>
                    <a:pt x="19" y="2"/>
                    <a:pt x="17"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32">
              <a:extLst>
                <a:ext uri="{FF2B5EF4-FFF2-40B4-BE49-F238E27FC236}">
                  <a16:creationId xmlns:a16="http://schemas.microsoft.com/office/drawing/2014/main" id="{83C131C0-1165-D2D6-6E15-550935DD6C78}"/>
                </a:ext>
              </a:extLst>
            </p:cNvPr>
            <p:cNvSpPr>
              <a:spLocks/>
            </p:cNvSpPr>
            <p:nvPr/>
          </p:nvSpPr>
          <p:spPr bwMode="auto">
            <a:xfrm>
              <a:off x="7828019" y="6088468"/>
              <a:ext cx="213297" cy="259666"/>
            </a:xfrm>
            <a:custGeom>
              <a:avLst/>
              <a:gdLst>
                <a:gd name="T0" fmla="*/ 65 w 68"/>
                <a:gd name="T1" fmla="*/ 60 h 83"/>
                <a:gd name="T2" fmla="*/ 34 w 68"/>
                <a:gd name="T3" fmla="*/ 12 h 83"/>
                <a:gd name="T4" fmla="*/ 32 w 68"/>
                <a:gd name="T5" fmla="*/ 9 h 83"/>
                <a:gd name="T6" fmla="*/ 26 w 68"/>
                <a:gd name="T7" fmla="*/ 0 h 83"/>
                <a:gd name="T8" fmla="*/ 14 w 68"/>
                <a:gd name="T9" fmla="*/ 11 h 83"/>
                <a:gd name="T10" fmla="*/ 0 w 68"/>
                <a:gd name="T11" fmla="*/ 17 h 83"/>
                <a:gd name="T12" fmla="*/ 39 w 68"/>
                <a:gd name="T13" fmla="*/ 78 h 83"/>
                <a:gd name="T14" fmla="*/ 51 w 68"/>
                <a:gd name="T15" fmla="*/ 80 h 83"/>
                <a:gd name="T16" fmla="*/ 63 w 68"/>
                <a:gd name="T17" fmla="*/ 72 h 83"/>
                <a:gd name="T18" fmla="*/ 65 w 68"/>
                <a:gd name="T19" fmla="*/ 6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83">
                  <a:moveTo>
                    <a:pt x="65" y="60"/>
                  </a:moveTo>
                  <a:cubicBezTo>
                    <a:pt x="34" y="12"/>
                    <a:pt x="34" y="12"/>
                    <a:pt x="34" y="12"/>
                  </a:cubicBezTo>
                  <a:cubicBezTo>
                    <a:pt x="32" y="9"/>
                    <a:pt x="32" y="9"/>
                    <a:pt x="32" y="9"/>
                  </a:cubicBezTo>
                  <a:cubicBezTo>
                    <a:pt x="26" y="0"/>
                    <a:pt x="26" y="0"/>
                    <a:pt x="26" y="0"/>
                  </a:cubicBezTo>
                  <a:cubicBezTo>
                    <a:pt x="23" y="4"/>
                    <a:pt x="19" y="8"/>
                    <a:pt x="14" y="11"/>
                  </a:cubicBezTo>
                  <a:cubicBezTo>
                    <a:pt x="10" y="13"/>
                    <a:pt x="5" y="16"/>
                    <a:pt x="0" y="17"/>
                  </a:cubicBezTo>
                  <a:cubicBezTo>
                    <a:pt x="39" y="78"/>
                    <a:pt x="39" y="78"/>
                    <a:pt x="39" y="78"/>
                  </a:cubicBezTo>
                  <a:cubicBezTo>
                    <a:pt x="42" y="82"/>
                    <a:pt x="47" y="83"/>
                    <a:pt x="51" y="80"/>
                  </a:cubicBezTo>
                  <a:cubicBezTo>
                    <a:pt x="63" y="72"/>
                    <a:pt x="63" y="72"/>
                    <a:pt x="63" y="72"/>
                  </a:cubicBezTo>
                  <a:cubicBezTo>
                    <a:pt x="67" y="70"/>
                    <a:pt x="68" y="64"/>
                    <a:pt x="65" y="6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33">
              <a:extLst>
                <a:ext uri="{FF2B5EF4-FFF2-40B4-BE49-F238E27FC236}">
                  <a16:creationId xmlns:a16="http://schemas.microsoft.com/office/drawing/2014/main" id="{531852AB-3913-36EF-388D-7D3F2C84B5C9}"/>
                </a:ext>
              </a:extLst>
            </p:cNvPr>
            <p:cNvSpPr>
              <a:spLocks noEditPoints="1"/>
            </p:cNvSpPr>
            <p:nvPr/>
          </p:nvSpPr>
          <p:spPr bwMode="auto">
            <a:xfrm>
              <a:off x="7577627" y="5767860"/>
              <a:ext cx="376251" cy="373601"/>
            </a:xfrm>
            <a:custGeom>
              <a:avLst/>
              <a:gdLst>
                <a:gd name="T0" fmla="*/ 113 w 120"/>
                <a:gd name="T1" fmla="*/ 35 h 119"/>
                <a:gd name="T2" fmla="*/ 111 w 120"/>
                <a:gd name="T3" fmla="*/ 31 h 119"/>
                <a:gd name="T4" fmla="*/ 108 w 120"/>
                <a:gd name="T5" fmla="*/ 27 h 119"/>
                <a:gd name="T6" fmla="*/ 91 w 120"/>
                <a:gd name="T7" fmla="*/ 10 h 119"/>
                <a:gd name="T8" fmla="*/ 87 w 120"/>
                <a:gd name="T9" fmla="*/ 7 h 119"/>
                <a:gd name="T10" fmla="*/ 69 w 120"/>
                <a:gd name="T11" fmla="*/ 1 h 119"/>
                <a:gd name="T12" fmla="*/ 64 w 120"/>
                <a:gd name="T13" fmla="*/ 0 h 119"/>
                <a:gd name="T14" fmla="*/ 58 w 120"/>
                <a:gd name="T15" fmla="*/ 0 h 119"/>
                <a:gd name="T16" fmla="*/ 49 w 120"/>
                <a:gd name="T17" fmla="*/ 1 h 119"/>
                <a:gd name="T18" fmla="*/ 44 w 120"/>
                <a:gd name="T19" fmla="*/ 2 h 119"/>
                <a:gd name="T20" fmla="*/ 32 w 120"/>
                <a:gd name="T21" fmla="*/ 6 h 119"/>
                <a:gd name="T22" fmla="*/ 28 w 120"/>
                <a:gd name="T23" fmla="*/ 9 h 119"/>
                <a:gd name="T24" fmla="*/ 27 w 120"/>
                <a:gd name="T25" fmla="*/ 10 h 119"/>
                <a:gd name="T26" fmla="*/ 3 w 120"/>
                <a:gd name="T27" fmla="*/ 41 h 119"/>
                <a:gd name="T28" fmla="*/ 1 w 120"/>
                <a:gd name="T29" fmla="*/ 69 h 119"/>
                <a:gd name="T30" fmla="*/ 4 w 120"/>
                <a:gd name="T31" fmla="*/ 78 h 119"/>
                <a:gd name="T32" fmla="*/ 10 w 120"/>
                <a:gd name="T33" fmla="*/ 91 h 119"/>
                <a:gd name="T34" fmla="*/ 10 w 120"/>
                <a:gd name="T35" fmla="*/ 92 h 119"/>
                <a:gd name="T36" fmla="*/ 28 w 120"/>
                <a:gd name="T37" fmla="*/ 109 h 119"/>
                <a:gd name="T38" fmla="*/ 32 w 120"/>
                <a:gd name="T39" fmla="*/ 112 h 119"/>
                <a:gd name="T40" fmla="*/ 60 w 120"/>
                <a:gd name="T41" fmla="*/ 119 h 119"/>
                <a:gd name="T42" fmla="*/ 78 w 120"/>
                <a:gd name="T43" fmla="*/ 116 h 119"/>
                <a:gd name="T44" fmla="*/ 82 w 120"/>
                <a:gd name="T45" fmla="*/ 115 h 119"/>
                <a:gd name="T46" fmla="*/ 91 w 120"/>
                <a:gd name="T47" fmla="*/ 110 h 119"/>
                <a:gd name="T48" fmla="*/ 92 w 120"/>
                <a:gd name="T49" fmla="*/ 109 h 119"/>
                <a:gd name="T50" fmla="*/ 104 w 120"/>
                <a:gd name="T51" fmla="*/ 99 h 119"/>
                <a:gd name="T52" fmla="*/ 112 w 120"/>
                <a:gd name="T53" fmla="*/ 87 h 119"/>
                <a:gd name="T54" fmla="*/ 116 w 120"/>
                <a:gd name="T55" fmla="*/ 76 h 119"/>
                <a:gd name="T56" fmla="*/ 113 w 120"/>
                <a:gd name="T57" fmla="*/ 35 h 119"/>
                <a:gd name="T58" fmla="*/ 94 w 120"/>
                <a:gd name="T59" fmla="*/ 88 h 119"/>
                <a:gd name="T60" fmla="*/ 90 w 120"/>
                <a:gd name="T61" fmla="*/ 92 h 119"/>
                <a:gd name="T62" fmla="*/ 84 w 120"/>
                <a:gd name="T63" fmla="*/ 97 h 119"/>
                <a:gd name="T64" fmla="*/ 75 w 120"/>
                <a:gd name="T65" fmla="*/ 101 h 119"/>
                <a:gd name="T66" fmla="*/ 70 w 120"/>
                <a:gd name="T67" fmla="*/ 103 h 119"/>
                <a:gd name="T68" fmla="*/ 60 w 120"/>
                <a:gd name="T69" fmla="*/ 104 h 119"/>
                <a:gd name="T70" fmla="*/ 58 w 120"/>
                <a:gd name="T71" fmla="*/ 104 h 119"/>
                <a:gd name="T72" fmla="*/ 53 w 120"/>
                <a:gd name="T73" fmla="*/ 103 h 119"/>
                <a:gd name="T74" fmla="*/ 32 w 120"/>
                <a:gd name="T75" fmla="*/ 94 h 119"/>
                <a:gd name="T76" fmla="*/ 28 w 120"/>
                <a:gd name="T77" fmla="*/ 89 h 119"/>
                <a:gd name="T78" fmla="*/ 25 w 120"/>
                <a:gd name="T79" fmla="*/ 87 h 119"/>
                <a:gd name="T80" fmla="*/ 23 w 120"/>
                <a:gd name="T81" fmla="*/ 83 h 119"/>
                <a:gd name="T82" fmla="*/ 23 w 120"/>
                <a:gd name="T83" fmla="*/ 83 h 119"/>
                <a:gd name="T84" fmla="*/ 18 w 120"/>
                <a:gd name="T85" fmla="*/ 43 h 119"/>
                <a:gd name="T86" fmla="*/ 22 w 120"/>
                <a:gd name="T87" fmla="*/ 35 h 119"/>
                <a:gd name="T88" fmla="*/ 35 w 120"/>
                <a:gd name="T89" fmla="*/ 22 h 119"/>
                <a:gd name="T90" fmla="*/ 46 w 120"/>
                <a:gd name="T91" fmla="*/ 17 h 119"/>
                <a:gd name="T92" fmla="*/ 51 w 120"/>
                <a:gd name="T93" fmla="*/ 16 h 119"/>
                <a:gd name="T94" fmla="*/ 58 w 120"/>
                <a:gd name="T95" fmla="*/ 15 h 119"/>
                <a:gd name="T96" fmla="*/ 63 w 120"/>
                <a:gd name="T97" fmla="*/ 16 h 119"/>
                <a:gd name="T98" fmla="*/ 67 w 120"/>
                <a:gd name="T99" fmla="*/ 16 h 119"/>
                <a:gd name="T100" fmla="*/ 96 w 120"/>
                <a:gd name="T101" fmla="*/ 36 h 119"/>
                <a:gd name="T102" fmla="*/ 99 w 120"/>
                <a:gd name="T103" fmla="*/ 41 h 119"/>
                <a:gd name="T104" fmla="*/ 100 w 120"/>
                <a:gd name="T105" fmla="*/ 44 h 119"/>
                <a:gd name="T106" fmla="*/ 94 w 120"/>
                <a:gd name="T107" fmla="*/ 8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119">
                  <a:moveTo>
                    <a:pt x="113" y="35"/>
                  </a:moveTo>
                  <a:cubicBezTo>
                    <a:pt x="112" y="34"/>
                    <a:pt x="111" y="32"/>
                    <a:pt x="111" y="31"/>
                  </a:cubicBezTo>
                  <a:cubicBezTo>
                    <a:pt x="110" y="30"/>
                    <a:pt x="109" y="29"/>
                    <a:pt x="108" y="27"/>
                  </a:cubicBezTo>
                  <a:cubicBezTo>
                    <a:pt x="104" y="20"/>
                    <a:pt x="98" y="14"/>
                    <a:pt x="91" y="10"/>
                  </a:cubicBezTo>
                  <a:cubicBezTo>
                    <a:pt x="90" y="9"/>
                    <a:pt x="88" y="8"/>
                    <a:pt x="87" y="7"/>
                  </a:cubicBezTo>
                  <a:cubicBezTo>
                    <a:pt x="81" y="4"/>
                    <a:pt x="75" y="2"/>
                    <a:pt x="69" y="1"/>
                  </a:cubicBezTo>
                  <a:cubicBezTo>
                    <a:pt x="67" y="1"/>
                    <a:pt x="66" y="1"/>
                    <a:pt x="64" y="0"/>
                  </a:cubicBezTo>
                  <a:cubicBezTo>
                    <a:pt x="62" y="0"/>
                    <a:pt x="60" y="0"/>
                    <a:pt x="58" y="0"/>
                  </a:cubicBezTo>
                  <a:cubicBezTo>
                    <a:pt x="55" y="0"/>
                    <a:pt x="52" y="0"/>
                    <a:pt x="49" y="1"/>
                  </a:cubicBezTo>
                  <a:cubicBezTo>
                    <a:pt x="48" y="1"/>
                    <a:pt x="46" y="1"/>
                    <a:pt x="44" y="2"/>
                  </a:cubicBezTo>
                  <a:cubicBezTo>
                    <a:pt x="40" y="3"/>
                    <a:pt x="36" y="4"/>
                    <a:pt x="32" y="6"/>
                  </a:cubicBezTo>
                  <a:cubicBezTo>
                    <a:pt x="31" y="7"/>
                    <a:pt x="29" y="8"/>
                    <a:pt x="28" y="9"/>
                  </a:cubicBezTo>
                  <a:cubicBezTo>
                    <a:pt x="27" y="9"/>
                    <a:pt x="27" y="9"/>
                    <a:pt x="27" y="10"/>
                  </a:cubicBezTo>
                  <a:cubicBezTo>
                    <a:pt x="15" y="17"/>
                    <a:pt x="7" y="29"/>
                    <a:pt x="3" y="41"/>
                  </a:cubicBezTo>
                  <a:cubicBezTo>
                    <a:pt x="0" y="50"/>
                    <a:pt x="0" y="60"/>
                    <a:pt x="1" y="69"/>
                  </a:cubicBezTo>
                  <a:cubicBezTo>
                    <a:pt x="2" y="72"/>
                    <a:pt x="3" y="75"/>
                    <a:pt x="4" y="78"/>
                  </a:cubicBezTo>
                  <a:cubicBezTo>
                    <a:pt x="5" y="82"/>
                    <a:pt x="7" y="87"/>
                    <a:pt x="10" y="91"/>
                  </a:cubicBezTo>
                  <a:cubicBezTo>
                    <a:pt x="10" y="92"/>
                    <a:pt x="10" y="92"/>
                    <a:pt x="10" y="92"/>
                  </a:cubicBezTo>
                  <a:cubicBezTo>
                    <a:pt x="15" y="99"/>
                    <a:pt x="21" y="105"/>
                    <a:pt x="28" y="109"/>
                  </a:cubicBezTo>
                  <a:cubicBezTo>
                    <a:pt x="29" y="110"/>
                    <a:pt x="31" y="111"/>
                    <a:pt x="32" y="112"/>
                  </a:cubicBezTo>
                  <a:cubicBezTo>
                    <a:pt x="41" y="116"/>
                    <a:pt x="51" y="119"/>
                    <a:pt x="60" y="119"/>
                  </a:cubicBezTo>
                  <a:cubicBezTo>
                    <a:pt x="66" y="119"/>
                    <a:pt x="72" y="118"/>
                    <a:pt x="78" y="116"/>
                  </a:cubicBezTo>
                  <a:cubicBezTo>
                    <a:pt x="79" y="116"/>
                    <a:pt x="80" y="115"/>
                    <a:pt x="82" y="115"/>
                  </a:cubicBezTo>
                  <a:cubicBezTo>
                    <a:pt x="85" y="113"/>
                    <a:pt x="88" y="112"/>
                    <a:pt x="91" y="110"/>
                  </a:cubicBezTo>
                  <a:cubicBezTo>
                    <a:pt x="92" y="109"/>
                    <a:pt x="92" y="109"/>
                    <a:pt x="92" y="109"/>
                  </a:cubicBezTo>
                  <a:cubicBezTo>
                    <a:pt x="97" y="106"/>
                    <a:pt x="101" y="103"/>
                    <a:pt x="104" y="99"/>
                  </a:cubicBezTo>
                  <a:cubicBezTo>
                    <a:pt x="107" y="95"/>
                    <a:pt x="110" y="91"/>
                    <a:pt x="112" y="87"/>
                  </a:cubicBezTo>
                  <a:cubicBezTo>
                    <a:pt x="114" y="84"/>
                    <a:pt x="115" y="80"/>
                    <a:pt x="116" y="76"/>
                  </a:cubicBezTo>
                  <a:cubicBezTo>
                    <a:pt x="120" y="63"/>
                    <a:pt x="119" y="48"/>
                    <a:pt x="113" y="35"/>
                  </a:cubicBezTo>
                  <a:close/>
                  <a:moveTo>
                    <a:pt x="94" y="88"/>
                  </a:moveTo>
                  <a:cubicBezTo>
                    <a:pt x="93" y="89"/>
                    <a:pt x="91" y="91"/>
                    <a:pt x="90" y="92"/>
                  </a:cubicBezTo>
                  <a:cubicBezTo>
                    <a:pt x="88" y="94"/>
                    <a:pt x="86" y="96"/>
                    <a:pt x="84" y="97"/>
                  </a:cubicBezTo>
                  <a:cubicBezTo>
                    <a:pt x="81" y="99"/>
                    <a:pt x="78" y="100"/>
                    <a:pt x="75" y="101"/>
                  </a:cubicBezTo>
                  <a:cubicBezTo>
                    <a:pt x="73" y="102"/>
                    <a:pt x="72" y="102"/>
                    <a:pt x="70" y="103"/>
                  </a:cubicBezTo>
                  <a:cubicBezTo>
                    <a:pt x="67" y="103"/>
                    <a:pt x="64" y="104"/>
                    <a:pt x="60" y="104"/>
                  </a:cubicBezTo>
                  <a:cubicBezTo>
                    <a:pt x="60" y="104"/>
                    <a:pt x="59" y="104"/>
                    <a:pt x="58" y="104"/>
                  </a:cubicBezTo>
                  <a:cubicBezTo>
                    <a:pt x="56" y="104"/>
                    <a:pt x="55" y="103"/>
                    <a:pt x="53" y="103"/>
                  </a:cubicBezTo>
                  <a:cubicBezTo>
                    <a:pt x="46" y="102"/>
                    <a:pt x="38" y="99"/>
                    <a:pt x="32" y="94"/>
                  </a:cubicBezTo>
                  <a:cubicBezTo>
                    <a:pt x="31" y="92"/>
                    <a:pt x="29" y="91"/>
                    <a:pt x="28" y="89"/>
                  </a:cubicBezTo>
                  <a:cubicBezTo>
                    <a:pt x="27" y="89"/>
                    <a:pt x="26" y="88"/>
                    <a:pt x="25" y="87"/>
                  </a:cubicBezTo>
                  <a:cubicBezTo>
                    <a:pt x="25" y="85"/>
                    <a:pt x="24" y="84"/>
                    <a:pt x="23" y="83"/>
                  </a:cubicBezTo>
                  <a:cubicBezTo>
                    <a:pt x="23" y="83"/>
                    <a:pt x="23" y="83"/>
                    <a:pt x="23" y="83"/>
                  </a:cubicBezTo>
                  <a:cubicBezTo>
                    <a:pt x="15" y="71"/>
                    <a:pt x="14" y="56"/>
                    <a:pt x="18" y="43"/>
                  </a:cubicBezTo>
                  <a:cubicBezTo>
                    <a:pt x="19" y="40"/>
                    <a:pt x="21" y="38"/>
                    <a:pt x="22" y="35"/>
                  </a:cubicBezTo>
                  <a:cubicBezTo>
                    <a:pt x="25" y="30"/>
                    <a:pt x="30" y="26"/>
                    <a:pt x="35" y="22"/>
                  </a:cubicBezTo>
                  <a:cubicBezTo>
                    <a:pt x="39" y="20"/>
                    <a:pt x="42" y="18"/>
                    <a:pt x="46" y="17"/>
                  </a:cubicBezTo>
                  <a:cubicBezTo>
                    <a:pt x="48" y="17"/>
                    <a:pt x="49" y="16"/>
                    <a:pt x="51" y="16"/>
                  </a:cubicBezTo>
                  <a:cubicBezTo>
                    <a:pt x="53" y="15"/>
                    <a:pt x="56" y="15"/>
                    <a:pt x="58" y="15"/>
                  </a:cubicBezTo>
                  <a:cubicBezTo>
                    <a:pt x="60" y="15"/>
                    <a:pt x="61" y="15"/>
                    <a:pt x="63" y="16"/>
                  </a:cubicBezTo>
                  <a:cubicBezTo>
                    <a:pt x="64" y="16"/>
                    <a:pt x="66" y="16"/>
                    <a:pt x="67" y="16"/>
                  </a:cubicBezTo>
                  <a:cubicBezTo>
                    <a:pt x="79" y="19"/>
                    <a:pt x="89" y="25"/>
                    <a:pt x="96" y="36"/>
                  </a:cubicBezTo>
                  <a:cubicBezTo>
                    <a:pt x="97" y="37"/>
                    <a:pt x="98" y="39"/>
                    <a:pt x="99" y="41"/>
                  </a:cubicBezTo>
                  <a:cubicBezTo>
                    <a:pt x="99" y="42"/>
                    <a:pt x="100" y="43"/>
                    <a:pt x="100" y="44"/>
                  </a:cubicBezTo>
                  <a:cubicBezTo>
                    <a:pt x="106" y="59"/>
                    <a:pt x="103" y="76"/>
                    <a:pt x="94" y="8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
              <a:extLst>
                <a:ext uri="{FF2B5EF4-FFF2-40B4-BE49-F238E27FC236}">
                  <a16:creationId xmlns:a16="http://schemas.microsoft.com/office/drawing/2014/main" id="{5BEEC5D1-3AAB-111A-662F-120B1653D4B3}"/>
                </a:ext>
              </a:extLst>
            </p:cNvPr>
            <p:cNvSpPr>
              <a:spLocks noEditPoints="1"/>
            </p:cNvSpPr>
            <p:nvPr/>
          </p:nvSpPr>
          <p:spPr bwMode="auto">
            <a:xfrm>
              <a:off x="9280525" y="925513"/>
              <a:ext cx="23813" cy="68263"/>
            </a:xfrm>
            <a:custGeom>
              <a:avLst/>
              <a:gdLst>
                <a:gd name="T0" fmla="*/ 24 w 48"/>
                <a:gd name="T1" fmla="*/ 144 h 144"/>
                <a:gd name="T2" fmla="*/ 48 w 48"/>
                <a:gd name="T3" fmla="*/ 120 h 144"/>
                <a:gd name="T4" fmla="*/ 48 w 48"/>
                <a:gd name="T5" fmla="*/ 24 h 144"/>
                <a:gd name="T6" fmla="*/ 24 w 48"/>
                <a:gd name="T7" fmla="*/ 0 h 144"/>
                <a:gd name="T8" fmla="*/ 0 w 48"/>
                <a:gd name="T9" fmla="*/ 24 h 144"/>
                <a:gd name="T10" fmla="*/ 0 w 48"/>
                <a:gd name="T11" fmla="*/ 120 h 144"/>
                <a:gd name="T12" fmla="*/ 24 w 48"/>
                <a:gd name="T13" fmla="*/ 144 h 144"/>
                <a:gd name="T14" fmla="*/ 24 w 48"/>
                <a:gd name="T15" fmla="*/ 144 h 144"/>
                <a:gd name="T16" fmla="*/ 24 w 48"/>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4">
                  <a:moveTo>
                    <a:pt x="24" y="144"/>
                  </a:moveTo>
                  <a:cubicBezTo>
                    <a:pt x="37" y="144"/>
                    <a:pt x="48" y="133"/>
                    <a:pt x="48" y="120"/>
                  </a:cubicBezTo>
                  <a:cubicBezTo>
                    <a:pt x="48" y="24"/>
                    <a:pt x="48" y="24"/>
                    <a:pt x="48" y="24"/>
                  </a:cubicBezTo>
                  <a:cubicBezTo>
                    <a:pt x="48" y="11"/>
                    <a:pt x="37" y="0"/>
                    <a:pt x="24" y="0"/>
                  </a:cubicBezTo>
                  <a:cubicBezTo>
                    <a:pt x="11" y="0"/>
                    <a:pt x="0" y="11"/>
                    <a:pt x="0" y="24"/>
                  </a:cubicBezTo>
                  <a:cubicBezTo>
                    <a:pt x="0" y="120"/>
                    <a:pt x="0" y="120"/>
                    <a:pt x="0" y="120"/>
                  </a:cubicBezTo>
                  <a:cubicBezTo>
                    <a:pt x="0" y="133"/>
                    <a:pt x="11" y="144"/>
                    <a:pt x="24" y="144"/>
                  </a:cubicBezTo>
                  <a:close/>
                  <a:moveTo>
                    <a:pt x="24" y="144"/>
                  </a:moveTo>
                  <a:cubicBezTo>
                    <a:pt x="24" y="144"/>
                    <a:pt x="24" y="144"/>
                    <a:pt x="24" y="14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ED7DF340-A0DE-7BDC-2672-B06E56DDD50A}"/>
                </a:ext>
              </a:extLst>
            </p:cNvPr>
            <p:cNvSpPr>
              <a:spLocks noEditPoints="1"/>
            </p:cNvSpPr>
            <p:nvPr/>
          </p:nvSpPr>
          <p:spPr bwMode="auto">
            <a:xfrm>
              <a:off x="9280525" y="1016001"/>
              <a:ext cx="23813" cy="312738"/>
            </a:xfrm>
            <a:custGeom>
              <a:avLst/>
              <a:gdLst>
                <a:gd name="T0" fmla="*/ 24 w 48"/>
                <a:gd name="T1" fmla="*/ 665 h 665"/>
                <a:gd name="T2" fmla="*/ 48 w 48"/>
                <a:gd name="T3" fmla="*/ 641 h 665"/>
                <a:gd name="T4" fmla="*/ 48 w 48"/>
                <a:gd name="T5" fmla="*/ 24 h 665"/>
                <a:gd name="T6" fmla="*/ 24 w 48"/>
                <a:gd name="T7" fmla="*/ 0 h 665"/>
                <a:gd name="T8" fmla="*/ 0 w 48"/>
                <a:gd name="T9" fmla="*/ 24 h 665"/>
                <a:gd name="T10" fmla="*/ 0 w 48"/>
                <a:gd name="T11" fmla="*/ 641 h 665"/>
                <a:gd name="T12" fmla="*/ 24 w 48"/>
                <a:gd name="T13" fmla="*/ 665 h 665"/>
                <a:gd name="T14" fmla="*/ 24 w 48"/>
                <a:gd name="T15" fmla="*/ 665 h 665"/>
                <a:gd name="T16" fmla="*/ 24 w 48"/>
                <a:gd name="T17" fmla="*/ 665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65">
                  <a:moveTo>
                    <a:pt x="24" y="665"/>
                  </a:moveTo>
                  <a:cubicBezTo>
                    <a:pt x="37" y="665"/>
                    <a:pt x="48" y="654"/>
                    <a:pt x="48" y="641"/>
                  </a:cubicBezTo>
                  <a:cubicBezTo>
                    <a:pt x="48" y="24"/>
                    <a:pt x="48" y="24"/>
                    <a:pt x="48" y="24"/>
                  </a:cubicBezTo>
                  <a:cubicBezTo>
                    <a:pt x="48" y="11"/>
                    <a:pt x="37" y="0"/>
                    <a:pt x="24" y="0"/>
                  </a:cubicBezTo>
                  <a:cubicBezTo>
                    <a:pt x="11" y="0"/>
                    <a:pt x="0" y="11"/>
                    <a:pt x="0" y="24"/>
                  </a:cubicBezTo>
                  <a:cubicBezTo>
                    <a:pt x="0" y="641"/>
                    <a:pt x="0" y="641"/>
                    <a:pt x="0" y="641"/>
                  </a:cubicBezTo>
                  <a:cubicBezTo>
                    <a:pt x="0" y="654"/>
                    <a:pt x="11" y="665"/>
                    <a:pt x="24" y="665"/>
                  </a:cubicBezTo>
                  <a:close/>
                  <a:moveTo>
                    <a:pt x="24" y="665"/>
                  </a:moveTo>
                  <a:cubicBezTo>
                    <a:pt x="24" y="665"/>
                    <a:pt x="24" y="665"/>
                    <a:pt x="24" y="66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
              <a:extLst>
                <a:ext uri="{FF2B5EF4-FFF2-40B4-BE49-F238E27FC236}">
                  <a16:creationId xmlns:a16="http://schemas.microsoft.com/office/drawing/2014/main" id="{E7CF7F44-8F03-C200-6BC1-0563965AABF9}"/>
                </a:ext>
              </a:extLst>
            </p:cNvPr>
            <p:cNvSpPr>
              <a:spLocks noEditPoints="1"/>
            </p:cNvSpPr>
            <p:nvPr/>
          </p:nvSpPr>
          <p:spPr bwMode="auto">
            <a:xfrm>
              <a:off x="8937625" y="903288"/>
              <a:ext cx="709613" cy="525463"/>
            </a:xfrm>
            <a:custGeom>
              <a:avLst/>
              <a:gdLst>
                <a:gd name="T0" fmla="*/ 1480 w 1504"/>
                <a:gd name="T1" fmla="*/ 0 h 1116"/>
                <a:gd name="T2" fmla="*/ 1456 w 1504"/>
                <a:gd name="T3" fmla="*/ 24 h 1116"/>
                <a:gd name="T4" fmla="*/ 1456 w 1504"/>
                <a:gd name="T5" fmla="*/ 1029 h 1116"/>
                <a:gd name="T6" fmla="*/ 844 w 1504"/>
                <a:gd name="T7" fmla="*/ 1029 h 1116"/>
                <a:gd name="T8" fmla="*/ 813 w 1504"/>
                <a:gd name="T9" fmla="*/ 1044 h 1116"/>
                <a:gd name="T10" fmla="*/ 792 w 1504"/>
                <a:gd name="T11" fmla="*/ 1068 h 1116"/>
                <a:gd name="T12" fmla="*/ 712 w 1504"/>
                <a:gd name="T13" fmla="*/ 1068 h 1116"/>
                <a:gd name="T14" fmla="*/ 691 w 1504"/>
                <a:gd name="T15" fmla="*/ 1044 h 1116"/>
                <a:gd name="T16" fmla="*/ 660 w 1504"/>
                <a:gd name="T17" fmla="*/ 1029 h 1116"/>
                <a:gd name="T18" fmla="*/ 48 w 1504"/>
                <a:gd name="T19" fmla="*/ 1029 h 1116"/>
                <a:gd name="T20" fmla="*/ 48 w 1504"/>
                <a:gd name="T21" fmla="*/ 24 h 1116"/>
                <a:gd name="T22" fmla="*/ 24 w 1504"/>
                <a:gd name="T23" fmla="*/ 0 h 1116"/>
                <a:gd name="T24" fmla="*/ 0 w 1504"/>
                <a:gd name="T25" fmla="*/ 24 h 1116"/>
                <a:gd name="T26" fmla="*/ 0 w 1504"/>
                <a:gd name="T27" fmla="*/ 1053 h 1116"/>
                <a:gd name="T28" fmla="*/ 24 w 1504"/>
                <a:gd name="T29" fmla="*/ 1077 h 1116"/>
                <a:gd name="T30" fmla="*/ 655 w 1504"/>
                <a:gd name="T31" fmla="*/ 1077 h 1116"/>
                <a:gd name="T32" fmla="*/ 682 w 1504"/>
                <a:gd name="T33" fmla="*/ 1108 h 1116"/>
                <a:gd name="T34" fmla="*/ 701 w 1504"/>
                <a:gd name="T35" fmla="*/ 1116 h 1116"/>
                <a:gd name="T36" fmla="*/ 803 w 1504"/>
                <a:gd name="T37" fmla="*/ 1116 h 1116"/>
                <a:gd name="T38" fmla="*/ 822 w 1504"/>
                <a:gd name="T39" fmla="*/ 1108 h 1116"/>
                <a:gd name="T40" fmla="*/ 849 w 1504"/>
                <a:gd name="T41" fmla="*/ 1077 h 1116"/>
                <a:gd name="T42" fmla="*/ 1480 w 1504"/>
                <a:gd name="T43" fmla="*/ 1077 h 1116"/>
                <a:gd name="T44" fmla="*/ 1504 w 1504"/>
                <a:gd name="T45" fmla="*/ 1053 h 1116"/>
                <a:gd name="T46" fmla="*/ 1504 w 1504"/>
                <a:gd name="T47" fmla="*/ 24 h 1116"/>
                <a:gd name="T48" fmla="*/ 1480 w 1504"/>
                <a:gd name="T49" fmla="*/ 0 h 1116"/>
                <a:gd name="T50" fmla="*/ 1480 w 1504"/>
                <a:gd name="T51" fmla="*/ 0 h 1116"/>
                <a:gd name="T52" fmla="*/ 1480 w 1504"/>
                <a:gd name="T5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4" h="1116">
                  <a:moveTo>
                    <a:pt x="1480" y="0"/>
                  </a:moveTo>
                  <a:cubicBezTo>
                    <a:pt x="1467" y="0"/>
                    <a:pt x="1456" y="10"/>
                    <a:pt x="1456" y="24"/>
                  </a:cubicBezTo>
                  <a:cubicBezTo>
                    <a:pt x="1456" y="1029"/>
                    <a:pt x="1456" y="1029"/>
                    <a:pt x="1456" y="1029"/>
                  </a:cubicBezTo>
                  <a:cubicBezTo>
                    <a:pt x="844" y="1029"/>
                    <a:pt x="844" y="1029"/>
                    <a:pt x="844" y="1029"/>
                  </a:cubicBezTo>
                  <a:cubicBezTo>
                    <a:pt x="832" y="1029"/>
                    <a:pt x="820" y="1034"/>
                    <a:pt x="813" y="1044"/>
                  </a:cubicBezTo>
                  <a:cubicBezTo>
                    <a:pt x="792" y="1068"/>
                    <a:pt x="792" y="1068"/>
                    <a:pt x="792" y="1068"/>
                  </a:cubicBezTo>
                  <a:cubicBezTo>
                    <a:pt x="712" y="1068"/>
                    <a:pt x="712" y="1068"/>
                    <a:pt x="712" y="1068"/>
                  </a:cubicBezTo>
                  <a:cubicBezTo>
                    <a:pt x="691" y="1044"/>
                    <a:pt x="691" y="1044"/>
                    <a:pt x="691" y="1044"/>
                  </a:cubicBezTo>
                  <a:cubicBezTo>
                    <a:pt x="684" y="1034"/>
                    <a:pt x="672" y="1029"/>
                    <a:pt x="660" y="1029"/>
                  </a:cubicBezTo>
                  <a:cubicBezTo>
                    <a:pt x="48" y="1029"/>
                    <a:pt x="48" y="1029"/>
                    <a:pt x="48" y="1029"/>
                  </a:cubicBezTo>
                  <a:cubicBezTo>
                    <a:pt x="48" y="24"/>
                    <a:pt x="48" y="24"/>
                    <a:pt x="48" y="24"/>
                  </a:cubicBezTo>
                  <a:cubicBezTo>
                    <a:pt x="48" y="10"/>
                    <a:pt x="37" y="0"/>
                    <a:pt x="24" y="0"/>
                  </a:cubicBezTo>
                  <a:cubicBezTo>
                    <a:pt x="11" y="0"/>
                    <a:pt x="0" y="10"/>
                    <a:pt x="0" y="24"/>
                  </a:cubicBezTo>
                  <a:cubicBezTo>
                    <a:pt x="0" y="1053"/>
                    <a:pt x="0" y="1053"/>
                    <a:pt x="0" y="1053"/>
                  </a:cubicBezTo>
                  <a:cubicBezTo>
                    <a:pt x="0" y="1066"/>
                    <a:pt x="11" y="1077"/>
                    <a:pt x="24" y="1077"/>
                  </a:cubicBezTo>
                  <a:cubicBezTo>
                    <a:pt x="655" y="1077"/>
                    <a:pt x="655" y="1077"/>
                    <a:pt x="655" y="1077"/>
                  </a:cubicBezTo>
                  <a:cubicBezTo>
                    <a:pt x="682" y="1108"/>
                    <a:pt x="682" y="1108"/>
                    <a:pt x="682" y="1108"/>
                  </a:cubicBezTo>
                  <a:cubicBezTo>
                    <a:pt x="687" y="1113"/>
                    <a:pt x="694" y="1116"/>
                    <a:pt x="701" y="1116"/>
                  </a:cubicBezTo>
                  <a:cubicBezTo>
                    <a:pt x="803" y="1116"/>
                    <a:pt x="803" y="1116"/>
                    <a:pt x="803" y="1116"/>
                  </a:cubicBezTo>
                  <a:cubicBezTo>
                    <a:pt x="810" y="1116"/>
                    <a:pt x="817" y="1113"/>
                    <a:pt x="822" y="1108"/>
                  </a:cubicBezTo>
                  <a:cubicBezTo>
                    <a:pt x="849" y="1077"/>
                    <a:pt x="849" y="1077"/>
                    <a:pt x="849" y="1077"/>
                  </a:cubicBezTo>
                  <a:cubicBezTo>
                    <a:pt x="1480" y="1077"/>
                    <a:pt x="1480" y="1077"/>
                    <a:pt x="1480" y="1077"/>
                  </a:cubicBezTo>
                  <a:cubicBezTo>
                    <a:pt x="1493" y="1077"/>
                    <a:pt x="1504" y="1066"/>
                    <a:pt x="1504" y="1053"/>
                  </a:cubicBezTo>
                  <a:cubicBezTo>
                    <a:pt x="1504" y="24"/>
                    <a:pt x="1504" y="24"/>
                    <a:pt x="1504" y="24"/>
                  </a:cubicBezTo>
                  <a:cubicBezTo>
                    <a:pt x="1504" y="10"/>
                    <a:pt x="1493" y="0"/>
                    <a:pt x="1480" y="0"/>
                  </a:cubicBezTo>
                  <a:close/>
                  <a:moveTo>
                    <a:pt x="1480" y="0"/>
                  </a:moveTo>
                  <a:cubicBezTo>
                    <a:pt x="1480" y="0"/>
                    <a:pt x="1480" y="0"/>
                    <a:pt x="148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
              <a:extLst>
                <a:ext uri="{FF2B5EF4-FFF2-40B4-BE49-F238E27FC236}">
                  <a16:creationId xmlns:a16="http://schemas.microsoft.com/office/drawing/2014/main" id="{BCBE4243-B4B7-BEBB-4472-BCB611E6BBA1}"/>
                </a:ext>
              </a:extLst>
            </p:cNvPr>
            <p:cNvSpPr>
              <a:spLocks noEditPoints="1"/>
            </p:cNvSpPr>
            <p:nvPr/>
          </p:nvSpPr>
          <p:spPr bwMode="auto">
            <a:xfrm>
              <a:off x="8983663" y="857251"/>
              <a:ext cx="617538" cy="530225"/>
            </a:xfrm>
            <a:custGeom>
              <a:avLst/>
              <a:gdLst>
                <a:gd name="T0" fmla="*/ 24 w 1312"/>
                <a:gd name="T1" fmla="*/ 1077 h 1126"/>
                <a:gd name="T2" fmla="*/ 564 w 1312"/>
                <a:gd name="T3" fmla="*/ 1077 h 1126"/>
                <a:gd name="T4" fmla="*/ 636 w 1312"/>
                <a:gd name="T5" fmla="*/ 1115 h 1126"/>
                <a:gd name="T6" fmla="*/ 656 w 1312"/>
                <a:gd name="T7" fmla="*/ 1126 h 1126"/>
                <a:gd name="T8" fmla="*/ 676 w 1312"/>
                <a:gd name="T9" fmla="*/ 1115 h 1126"/>
                <a:gd name="T10" fmla="*/ 748 w 1312"/>
                <a:gd name="T11" fmla="*/ 1077 h 1126"/>
                <a:gd name="T12" fmla="*/ 1288 w 1312"/>
                <a:gd name="T13" fmla="*/ 1077 h 1126"/>
                <a:gd name="T14" fmla="*/ 1312 w 1312"/>
                <a:gd name="T15" fmla="*/ 1053 h 1126"/>
                <a:gd name="T16" fmla="*/ 1312 w 1312"/>
                <a:gd name="T17" fmla="*/ 24 h 1126"/>
                <a:gd name="T18" fmla="*/ 1288 w 1312"/>
                <a:gd name="T19" fmla="*/ 0 h 1126"/>
                <a:gd name="T20" fmla="*/ 748 w 1312"/>
                <a:gd name="T21" fmla="*/ 0 h 1126"/>
                <a:gd name="T22" fmla="*/ 656 w 1312"/>
                <a:gd name="T23" fmla="*/ 36 h 1126"/>
                <a:gd name="T24" fmla="*/ 564 w 1312"/>
                <a:gd name="T25" fmla="*/ 0 h 1126"/>
                <a:gd name="T26" fmla="*/ 24 w 1312"/>
                <a:gd name="T27" fmla="*/ 0 h 1126"/>
                <a:gd name="T28" fmla="*/ 0 w 1312"/>
                <a:gd name="T29" fmla="*/ 24 h 1126"/>
                <a:gd name="T30" fmla="*/ 0 w 1312"/>
                <a:gd name="T31" fmla="*/ 1053 h 1126"/>
                <a:gd name="T32" fmla="*/ 24 w 1312"/>
                <a:gd name="T33" fmla="*/ 1077 h 1126"/>
                <a:gd name="T34" fmla="*/ 48 w 1312"/>
                <a:gd name="T35" fmla="*/ 48 h 1126"/>
                <a:gd name="T36" fmla="*/ 564 w 1312"/>
                <a:gd name="T37" fmla="*/ 48 h 1126"/>
                <a:gd name="T38" fmla="*/ 636 w 1312"/>
                <a:gd name="T39" fmla="*/ 86 h 1126"/>
                <a:gd name="T40" fmla="*/ 656 w 1312"/>
                <a:gd name="T41" fmla="*/ 97 h 1126"/>
                <a:gd name="T42" fmla="*/ 676 w 1312"/>
                <a:gd name="T43" fmla="*/ 86 h 1126"/>
                <a:gd name="T44" fmla="*/ 748 w 1312"/>
                <a:gd name="T45" fmla="*/ 48 h 1126"/>
                <a:gd name="T46" fmla="*/ 1264 w 1312"/>
                <a:gd name="T47" fmla="*/ 48 h 1126"/>
                <a:gd name="T48" fmla="*/ 1264 w 1312"/>
                <a:gd name="T49" fmla="*/ 1029 h 1126"/>
                <a:gd name="T50" fmla="*/ 748 w 1312"/>
                <a:gd name="T51" fmla="*/ 1029 h 1126"/>
                <a:gd name="T52" fmla="*/ 656 w 1312"/>
                <a:gd name="T53" fmla="*/ 1065 h 1126"/>
                <a:gd name="T54" fmla="*/ 564 w 1312"/>
                <a:gd name="T55" fmla="*/ 1029 h 1126"/>
                <a:gd name="T56" fmla="*/ 48 w 1312"/>
                <a:gd name="T57" fmla="*/ 1029 h 1126"/>
                <a:gd name="T58" fmla="*/ 48 w 1312"/>
                <a:gd name="T59" fmla="*/ 48 h 1126"/>
                <a:gd name="T60" fmla="*/ 48 w 1312"/>
                <a:gd name="T61" fmla="*/ 48 h 1126"/>
                <a:gd name="T62" fmla="*/ 48 w 1312"/>
                <a:gd name="T63" fmla="*/ 48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2" h="1126">
                  <a:moveTo>
                    <a:pt x="24" y="1077"/>
                  </a:moveTo>
                  <a:cubicBezTo>
                    <a:pt x="564" y="1077"/>
                    <a:pt x="564" y="1077"/>
                    <a:pt x="564" y="1077"/>
                  </a:cubicBezTo>
                  <a:cubicBezTo>
                    <a:pt x="593" y="1077"/>
                    <a:pt x="620" y="1091"/>
                    <a:pt x="636" y="1115"/>
                  </a:cubicBezTo>
                  <a:cubicBezTo>
                    <a:pt x="640" y="1122"/>
                    <a:pt x="648" y="1126"/>
                    <a:pt x="656" y="1126"/>
                  </a:cubicBezTo>
                  <a:cubicBezTo>
                    <a:pt x="664" y="1126"/>
                    <a:pt x="672" y="1122"/>
                    <a:pt x="676" y="1115"/>
                  </a:cubicBezTo>
                  <a:cubicBezTo>
                    <a:pt x="692" y="1091"/>
                    <a:pt x="719" y="1077"/>
                    <a:pt x="748" y="1077"/>
                  </a:cubicBezTo>
                  <a:cubicBezTo>
                    <a:pt x="1288" y="1077"/>
                    <a:pt x="1288" y="1077"/>
                    <a:pt x="1288" y="1077"/>
                  </a:cubicBezTo>
                  <a:cubicBezTo>
                    <a:pt x="1301" y="1077"/>
                    <a:pt x="1312" y="1066"/>
                    <a:pt x="1312" y="1053"/>
                  </a:cubicBezTo>
                  <a:cubicBezTo>
                    <a:pt x="1312" y="24"/>
                    <a:pt x="1312" y="24"/>
                    <a:pt x="1312" y="24"/>
                  </a:cubicBezTo>
                  <a:cubicBezTo>
                    <a:pt x="1312" y="10"/>
                    <a:pt x="1301" y="0"/>
                    <a:pt x="1288" y="0"/>
                  </a:cubicBezTo>
                  <a:cubicBezTo>
                    <a:pt x="748" y="0"/>
                    <a:pt x="748" y="0"/>
                    <a:pt x="748" y="0"/>
                  </a:cubicBezTo>
                  <a:cubicBezTo>
                    <a:pt x="713" y="0"/>
                    <a:pt x="681" y="13"/>
                    <a:pt x="656" y="36"/>
                  </a:cubicBezTo>
                  <a:cubicBezTo>
                    <a:pt x="631" y="13"/>
                    <a:pt x="599" y="0"/>
                    <a:pt x="564" y="0"/>
                  </a:cubicBezTo>
                  <a:cubicBezTo>
                    <a:pt x="24" y="0"/>
                    <a:pt x="24" y="0"/>
                    <a:pt x="24" y="0"/>
                  </a:cubicBezTo>
                  <a:cubicBezTo>
                    <a:pt x="11" y="0"/>
                    <a:pt x="0" y="10"/>
                    <a:pt x="0" y="24"/>
                  </a:cubicBezTo>
                  <a:cubicBezTo>
                    <a:pt x="0" y="1053"/>
                    <a:pt x="0" y="1053"/>
                    <a:pt x="0" y="1053"/>
                  </a:cubicBezTo>
                  <a:cubicBezTo>
                    <a:pt x="0" y="1066"/>
                    <a:pt x="11" y="1077"/>
                    <a:pt x="24" y="1077"/>
                  </a:cubicBezTo>
                  <a:close/>
                  <a:moveTo>
                    <a:pt x="48" y="48"/>
                  </a:moveTo>
                  <a:cubicBezTo>
                    <a:pt x="564" y="48"/>
                    <a:pt x="564" y="48"/>
                    <a:pt x="564" y="48"/>
                  </a:cubicBezTo>
                  <a:cubicBezTo>
                    <a:pt x="593" y="48"/>
                    <a:pt x="620" y="62"/>
                    <a:pt x="636" y="86"/>
                  </a:cubicBezTo>
                  <a:cubicBezTo>
                    <a:pt x="640" y="93"/>
                    <a:pt x="648" y="97"/>
                    <a:pt x="656" y="97"/>
                  </a:cubicBezTo>
                  <a:cubicBezTo>
                    <a:pt x="664" y="97"/>
                    <a:pt x="672" y="93"/>
                    <a:pt x="676" y="86"/>
                  </a:cubicBezTo>
                  <a:cubicBezTo>
                    <a:pt x="692" y="62"/>
                    <a:pt x="719" y="48"/>
                    <a:pt x="748" y="48"/>
                  </a:cubicBezTo>
                  <a:cubicBezTo>
                    <a:pt x="1264" y="48"/>
                    <a:pt x="1264" y="48"/>
                    <a:pt x="1264" y="48"/>
                  </a:cubicBezTo>
                  <a:cubicBezTo>
                    <a:pt x="1264" y="1029"/>
                    <a:pt x="1264" y="1029"/>
                    <a:pt x="1264" y="1029"/>
                  </a:cubicBezTo>
                  <a:cubicBezTo>
                    <a:pt x="748" y="1029"/>
                    <a:pt x="748" y="1029"/>
                    <a:pt x="748" y="1029"/>
                  </a:cubicBezTo>
                  <a:cubicBezTo>
                    <a:pt x="713" y="1029"/>
                    <a:pt x="681" y="1042"/>
                    <a:pt x="656" y="1065"/>
                  </a:cubicBezTo>
                  <a:cubicBezTo>
                    <a:pt x="631" y="1042"/>
                    <a:pt x="599" y="1029"/>
                    <a:pt x="564" y="1029"/>
                  </a:cubicBezTo>
                  <a:cubicBezTo>
                    <a:pt x="48" y="1029"/>
                    <a:pt x="48" y="1029"/>
                    <a:pt x="48" y="1029"/>
                  </a:cubicBezTo>
                  <a:lnTo>
                    <a:pt x="48" y="48"/>
                  </a:lnTo>
                  <a:close/>
                  <a:moveTo>
                    <a:pt x="48" y="48"/>
                  </a:moveTo>
                  <a:cubicBezTo>
                    <a:pt x="48" y="48"/>
                    <a:pt x="48" y="48"/>
                    <a:pt x="48"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9">
              <a:extLst>
                <a:ext uri="{FF2B5EF4-FFF2-40B4-BE49-F238E27FC236}">
                  <a16:creationId xmlns:a16="http://schemas.microsoft.com/office/drawing/2014/main" id="{0D852448-E7D1-C8B5-3C32-F9AB34BD47B6}"/>
                </a:ext>
              </a:extLst>
            </p:cNvPr>
            <p:cNvSpPr>
              <a:spLocks noEditPoints="1"/>
            </p:cNvSpPr>
            <p:nvPr/>
          </p:nvSpPr>
          <p:spPr bwMode="auto">
            <a:xfrm>
              <a:off x="9043988" y="917576"/>
              <a:ext cx="200025" cy="22225"/>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0">
              <a:extLst>
                <a:ext uri="{FF2B5EF4-FFF2-40B4-BE49-F238E27FC236}">
                  <a16:creationId xmlns:a16="http://schemas.microsoft.com/office/drawing/2014/main" id="{E3B287F9-9D1B-4FF4-FCEB-48699E12E28C}"/>
                </a:ext>
              </a:extLst>
            </p:cNvPr>
            <p:cNvSpPr>
              <a:spLocks noEditPoints="1"/>
            </p:cNvSpPr>
            <p:nvPr/>
          </p:nvSpPr>
          <p:spPr bwMode="auto">
            <a:xfrm>
              <a:off x="9043988" y="963613"/>
              <a:ext cx="200025" cy="22225"/>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1">
              <a:extLst>
                <a:ext uri="{FF2B5EF4-FFF2-40B4-BE49-F238E27FC236}">
                  <a16:creationId xmlns:a16="http://schemas.microsoft.com/office/drawing/2014/main" id="{1F51E162-4B72-5C26-83EF-0FC06982693A}"/>
                </a:ext>
              </a:extLst>
            </p:cNvPr>
            <p:cNvSpPr>
              <a:spLocks noEditPoints="1"/>
            </p:cNvSpPr>
            <p:nvPr/>
          </p:nvSpPr>
          <p:spPr bwMode="auto">
            <a:xfrm>
              <a:off x="9043988" y="1008063"/>
              <a:ext cx="200025" cy="22225"/>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2">
              <a:extLst>
                <a:ext uri="{FF2B5EF4-FFF2-40B4-BE49-F238E27FC236}">
                  <a16:creationId xmlns:a16="http://schemas.microsoft.com/office/drawing/2014/main" id="{88CDF72F-E0A9-3442-1AAB-7F539CE7F19E}"/>
                </a:ext>
              </a:extLst>
            </p:cNvPr>
            <p:cNvSpPr>
              <a:spLocks noEditPoints="1"/>
            </p:cNvSpPr>
            <p:nvPr/>
          </p:nvSpPr>
          <p:spPr bwMode="auto">
            <a:xfrm>
              <a:off x="9043988" y="1054101"/>
              <a:ext cx="200025" cy="22225"/>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3">
              <a:extLst>
                <a:ext uri="{FF2B5EF4-FFF2-40B4-BE49-F238E27FC236}">
                  <a16:creationId xmlns:a16="http://schemas.microsoft.com/office/drawing/2014/main" id="{F12A1C8C-2C3C-A8D0-D634-8DDFCBE8C7B1}"/>
                </a:ext>
              </a:extLst>
            </p:cNvPr>
            <p:cNvSpPr>
              <a:spLocks noEditPoints="1"/>
            </p:cNvSpPr>
            <p:nvPr/>
          </p:nvSpPr>
          <p:spPr bwMode="auto">
            <a:xfrm>
              <a:off x="9043988" y="1098551"/>
              <a:ext cx="200025" cy="22225"/>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4">
              <a:extLst>
                <a:ext uri="{FF2B5EF4-FFF2-40B4-BE49-F238E27FC236}">
                  <a16:creationId xmlns:a16="http://schemas.microsoft.com/office/drawing/2014/main" id="{2C6BFAEB-0FFA-D869-44E9-A06239B9118A}"/>
                </a:ext>
              </a:extLst>
            </p:cNvPr>
            <p:cNvSpPr>
              <a:spLocks noEditPoints="1"/>
            </p:cNvSpPr>
            <p:nvPr/>
          </p:nvSpPr>
          <p:spPr bwMode="auto">
            <a:xfrm>
              <a:off x="9043988" y="1144588"/>
              <a:ext cx="111125" cy="22225"/>
            </a:xfrm>
            <a:custGeom>
              <a:avLst/>
              <a:gdLst>
                <a:gd name="T0" fmla="*/ 24 w 236"/>
                <a:gd name="T1" fmla="*/ 48 h 48"/>
                <a:gd name="T2" fmla="*/ 212 w 236"/>
                <a:gd name="T3" fmla="*/ 48 h 48"/>
                <a:gd name="T4" fmla="*/ 236 w 236"/>
                <a:gd name="T5" fmla="*/ 24 h 48"/>
                <a:gd name="T6" fmla="*/ 212 w 236"/>
                <a:gd name="T7" fmla="*/ 0 h 48"/>
                <a:gd name="T8" fmla="*/ 24 w 236"/>
                <a:gd name="T9" fmla="*/ 0 h 48"/>
                <a:gd name="T10" fmla="*/ 0 w 236"/>
                <a:gd name="T11" fmla="*/ 24 h 48"/>
                <a:gd name="T12" fmla="*/ 24 w 236"/>
                <a:gd name="T13" fmla="*/ 48 h 48"/>
                <a:gd name="T14" fmla="*/ 24 w 236"/>
                <a:gd name="T15" fmla="*/ 48 h 48"/>
                <a:gd name="T16" fmla="*/ 24 w 236"/>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48">
                  <a:moveTo>
                    <a:pt x="24" y="48"/>
                  </a:moveTo>
                  <a:cubicBezTo>
                    <a:pt x="212" y="48"/>
                    <a:pt x="212" y="48"/>
                    <a:pt x="212" y="48"/>
                  </a:cubicBezTo>
                  <a:cubicBezTo>
                    <a:pt x="225" y="48"/>
                    <a:pt x="236" y="37"/>
                    <a:pt x="236" y="24"/>
                  </a:cubicBezTo>
                  <a:cubicBezTo>
                    <a:pt x="236" y="10"/>
                    <a:pt x="225" y="0"/>
                    <a:pt x="212"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5">
              <a:extLst>
                <a:ext uri="{FF2B5EF4-FFF2-40B4-BE49-F238E27FC236}">
                  <a16:creationId xmlns:a16="http://schemas.microsoft.com/office/drawing/2014/main" id="{3037F536-4A1D-079E-360E-853971E1AAB9}"/>
                </a:ext>
              </a:extLst>
            </p:cNvPr>
            <p:cNvSpPr>
              <a:spLocks noEditPoints="1"/>
            </p:cNvSpPr>
            <p:nvPr/>
          </p:nvSpPr>
          <p:spPr bwMode="auto">
            <a:xfrm>
              <a:off x="9043988" y="1189038"/>
              <a:ext cx="200025" cy="115888"/>
            </a:xfrm>
            <a:custGeom>
              <a:avLst/>
              <a:gdLst>
                <a:gd name="T0" fmla="*/ 400 w 424"/>
                <a:gd name="T1" fmla="*/ 0 h 245"/>
                <a:gd name="T2" fmla="*/ 24 w 424"/>
                <a:gd name="T3" fmla="*/ 0 h 245"/>
                <a:gd name="T4" fmla="*/ 0 w 424"/>
                <a:gd name="T5" fmla="*/ 24 h 245"/>
                <a:gd name="T6" fmla="*/ 0 w 424"/>
                <a:gd name="T7" fmla="*/ 221 h 245"/>
                <a:gd name="T8" fmla="*/ 24 w 424"/>
                <a:gd name="T9" fmla="*/ 245 h 245"/>
                <a:gd name="T10" fmla="*/ 400 w 424"/>
                <a:gd name="T11" fmla="*/ 245 h 245"/>
                <a:gd name="T12" fmla="*/ 424 w 424"/>
                <a:gd name="T13" fmla="*/ 221 h 245"/>
                <a:gd name="T14" fmla="*/ 424 w 424"/>
                <a:gd name="T15" fmla="*/ 24 h 245"/>
                <a:gd name="T16" fmla="*/ 400 w 424"/>
                <a:gd name="T17" fmla="*/ 0 h 245"/>
                <a:gd name="T18" fmla="*/ 376 w 424"/>
                <a:gd name="T19" fmla="*/ 197 h 245"/>
                <a:gd name="T20" fmla="*/ 48 w 424"/>
                <a:gd name="T21" fmla="*/ 197 h 245"/>
                <a:gd name="T22" fmla="*/ 48 w 424"/>
                <a:gd name="T23" fmla="*/ 48 h 245"/>
                <a:gd name="T24" fmla="*/ 376 w 424"/>
                <a:gd name="T25" fmla="*/ 48 h 245"/>
                <a:gd name="T26" fmla="*/ 376 w 424"/>
                <a:gd name="T27" fmla="*/ 197 h 245"/>
                <a:gd name="T28" fmla="*/ 376 w 424"/>
                <a:gd name="T29" fmla="*/ 197 h 245"/>
                <a:gd name="T30" fmla="*/ 376 w 424"/>
                <a:gd name="T31" fmla="*/ 19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4" h="245">
                  <a:moveTo>
                    <a:pt x="400" y="0"/>
                  </a:moveTo>
                  <a:cubicBezTo>
                    <a:pt x="24" y="0"/>
                    <a:pt x="24" y="0"/>
                    <a:pt x="24" y="0"/>
                  </a:cubicBezTo>
                  <a:cubicBezTo>
                    <a:pt x="11" y="0"/>
                    <a:pt x="0" y="10"/>
                    <a:pt x="0" y="24"/>
                  </a:cubicBezTo>
                  <a:cubicBezTo>
                    <a:pt x="0" y="221"/>
                    <a:pt x="0" y="221"/>
                    <a:pt x="0" y="221"/>
                  </a:cubicBezTo>
                  <a:cubicBezTo>
                    <a:pt x="0" y="234"/>
                    <a:pt x="11" y="245"/>
                    <a:pt x="24" y="245"/>
                  </a:cubicBezTo>
                  <a:cubicBezTo>
                    <a:pt x="400" y="245"/>
                    <a:pt x="400" y="245"/>
                    <a:pt x="400" y="245"/>
                  </a:cubicBezTo>
                  <a:cubicBezTo>
                    <a:pt x="413" y="245"/>
                    <a:pt x="424" y="234"/>
                    <a:pt x="424" y="221"/>
                  </a:cubicBezTo>
                  <a:cubicBezTo>
                    <a:pt x="424" y="24"/>
                    <a:pt x="424" y="24"/>
                    <a:pt x="424" y="24"/>
                  </a:cubicBezTo>
                  <a:cubicBezTo>
                    <a:pt x="424" y="10"/>
                    <a:pt x="413" y="0"/>
                    <a:pt x="400" y="0"/>
                  </a:cubicBezTo>
                  <a:close/>
                  <a:moveTo>
                    <a:pt x="376" y="197"/>
                  </a:moveTo>
                  <a:cubicBezTo>
                    <a:pt x="48" y="197"/>
                    <a:pt x="48" y="197"/>
                    <a:pt x="48" y="197"/>
                  </a:cubicBezTo>
                  <a:cubicBezTo>
                    <a:pt x="48" y="48"/>
                    <a:pt x="48" y="48"/>
                    <a:pt x="48" y="48"/>
                  </a:cubicBezTo>
                  <a:cubicBezTo>
                    <a:pt x="376" y="48"/>
                    <a:pt x="376" y="48"/>
                    <a:pt x="376" y="48"/>
                  </a:cubicBezTo>
                  <a:lnTo>
                    <a:pt x="376" y="197"/>
                  </a:lnTo>
                  <a:close/>
                  <a:moveTo>
                    <a:pt x="376" y="197"/>
                  </a:moveTo>
                  <a:cubicBezTo>
                    <a:pt x="376" y="197"/>
                    <a:pt x="376" y="197"/>
                    <a:pt x="376" y="19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6">
              <a:extLst>
                <a:ext uri="{FF2B5EF4-FFF2-40B4-BE49-F238E27FC236}">
                  <a16:creationId xmlns:a16="http://schemas.microsoft.com/office/drawing/2014/main" id="{2742B784-EB70-CEEB-F316-3EEBD16E5807}"/>
                </a:ext>
              </a:extLst>
            </p:cNvPr>
            <p:cNvSpPr>
              <a:spLocks noEditPoints="1"/>
            </p:cNvSpPr>
            <p:nvPr/>
          </p:nvSpPr>
          <p:spPr bwMode="auto">
            <a:xfrm>
              <a:off x="9326563" y="1101726"/>
              <a:ext cx="200025" cy="22225"/>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7">
              <a:extLst>
                <a:ext uri="{FF2B5EF4-FFF2-40B4-BE49-F238E27FC236}">
                  <a16:creationId xmlns:a16="http://schemas.microsoft.com/office/drawing/2014/main" id="{FA845D7B-CA7F-E086-1306-7A9B9365E5F4}"/>
                </a:ext>
              </a:extLst>
            </p:cNvPr>
            <p:cNvSpPr>
              <a:spLocks noEditPoints="1"/>
            </p:cNvSpPr>
            <p:nvPr/>
          </p:nvSpPr>
          <p:spPr bwMode="auto">
            <a:xfrm>
              <a:off x="9326563" y="1146176"/>
              <a:ext cx="200025" cy="22225"/>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8">
              <a:extLst>
                <a:ext uri="{FF2B5EF4-FFF2-40B4-BE49-F238E27FC236}">
                  <a16:creationId xmlns:a16="http://schemas.microsoft.com/office/drawing/2014/main" id="{97297538-2CA6-F072-E77E-0BF8135DC9CC}"/>
                </a:ext>
              </a:extLst>
            </p:cNvPr>
            <p:cNvSpPr>
              <a:spLocks noEditPoints="1"/>
            </p:cNvSpPr>
            <p:nvPr/>
          </p:nvSpPr>
          <p:spPr bwMode="auto">
            <a:xfrm>
              <a:off x="9326563" y="1190626"/>
              <a:ext cx="200025" cy="23813"/>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9">
              <a:extLst>
                <a:ext uri="{FF2B5EF4-FFF2-40B4-BE49-F238E27FC236}">
                  <a16:creationId xmlns:a16="http://schemas.microsoft.com/office/drawing/2014/main" id="{55F5EA41-A70D-5A71-D221-6FD9A0502180}"/>
                </a:ext>
              </a:extLst>
            </p:cNvPr>
            <p:cNvSpPr>
              <a:spLocks noEditPoints="1"/>
            </p:cNvSpPr>
            <p:nvPr/>
          </p:nvSpPr>
          <p:spPr bwMode="auto">
            <a:xfrm>
              <a:off x="9326563" y="1236663"/>
              <a:ext cx="200025" cy="22225"/>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20">
              <a:extLst>
                <a:ext uri="{FF2B5EF4-FFF2-40B4-BE49-F238E27FC236}">
                  <a16:creationId xmlns:a16="http://schemas.microsoft.com/office/drawing/2014/main" id="{3724CE27-48C8-01F6-6BB6-E553C3456FC4}"/>
                </a:ext>
              </a:extLst>
            </p:cNvPr>
            <p:cNvSpPr>
              <a:spLocks noEditPoints="1"/>
            </p:cNvSpPr>
            <p:nvPr/>
          </p:nvSpPr>
          <p:spPr bwMode="auto">
            <a:xfrm>
              <a:off x="9326563" y="1281113"/>
              <a:ext cx="111125" cy="23813"/>
            </a:xfrm>
            <a:custGeom>
              <a:avLst/>
              <a:gdLst>
                <a:gd name="T0" fmla="*/ 24 w 236"/>
                <a:gd name="T1" fmla="*/ 48 h 48"/>
                <a:gd name="T2" fmla="*/ 212 w 236"/>
                <a:gd name="T3" fmla="*/ 48 h 48"/>
                <a:gd name="T4" fmla="*/ 236 w 236"/>
                <a:gd name="T5" fmla="*/ 24 h 48"/>
                <a:gd name="T6" fmla="*/ 212 w 236"/>
                <a:gd name="T7" fmla="*/ 0 h 48"/>
                <a:gd name="T8" fmla="*/ 24 w 236"/>
                <a:gd name="T9" fmla="*/ 0 h 48"/>
                <a:gd name="T10" fmla="*/ 0 w 236"/>
                <a:gd name="T11" fmla="*/ 24 h 48"/>
                <a:gd name="T12" fmla="*/ 24 w 236"/>
                <a:gd name="T13" fmla="*/ 48 h 48"/>
                <a:gd name="T14" fmla="*/ 24 w 236"/>
                <a:gd name="T15" fmla="*/ 48 h 48"/>
                <a:gd name="T16" fmla="*/ 24 w 236"/>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48">
                  <a:moveTo>
                    <a:pt x="24" y="48"/>
                  </a:moveTo>
                  <a:cubicBezTo>
                    <a:pt x="212" y="48"/>
                    <a:pt x="212" y="48"/>
                    <a:pt x="212" y="48"/>
                  </a:cubicBezTo>
                  <a:cubicBezTo>
                    <a:pt x="225" y="48"/>
                    <a:pt x="236" y="37"/>
                    <a:pt x="236" y="24"/>
                  </a:cubicBezTo>
                  <a:cubicBezTo>
                    <a:pt x="236" y="10"/>
                    <a:pt x="225" y="0"/>
                    <a:pt x="212"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21">
              <a:extLst>
                <a:ext uri="{FF2B5EF4-FFF2-40B4-BE49-F238E27FC236}">
                  <a16:creationId xmlns:a16="http://schemas.microsoft.com/office/drawing/2014/main" id="{3F4CA3D9-418A-FF3A-568D-F2AD29B047D0}"/>
                </a:ext>
              </a:extLst>
            </p:cNvPr>
            <p:cNvSpPr>
              <a:spLocks noEditPoints="1"/>
            </p:cNvSpPr>
            <p:nvPr/>
          </p:nvSpPr>
          <p:spPr bwMode="auto">
            <a:xfrm>
              <a:off x="9326563" y="917576"/>
              <a:ext cx="200025" cy="160338"/>
            </a:xfrm>
            <a:custGeom>
              <a:avLst/>
              <a:gdLst>
                <a:gd name="T0" fmla="*/ 24 w 424"/>
                <a:gd name="T1" fmla="*/ 293 h 341"/>
                <a:gd name="T2" fmla="*/ 0 w 424"/>
                <a:gd name="T3" fmla="*/ 317 h 341"/>
                <a:gd name="T4" fmla="*/ 24 w 424"/>
                <a:gd name="T5" fmla="*/ 341 h 341"/>
                <a:gd name="T6" fmla="*/ 112 w 424"/>
                <a:gd name="T7" fmla="*/ 318 h 341"/>
                <a:gd name="T8" fmla="*/ 116 w 424"/>
                <a:gd name="T9" fmla="*/ 316 h 341"/>
                <a:gd name="T10" fmla="*/ 212 w 424"/>
                <a:gd name="T11" fmla="*/ 214 h 341"/>
                <a:gd name="T12" fmla="*/ 308 w 424"/>
                <a:gd name="T13" fmla="*/ 316 h 341"/>
                <a:gd name="T14" fmla="*/ 312 w 424"/>
                <a:gd name="T15" fmla="*/ 318 h 341"/>
                <a:gd name="T16" fmla="*/ 400 w 424"/>
                <a:gd name="T17" fmla="*/ 341 h 341"/>
                <a:gd name="T18" fmla="*/ 424 w 424"/>
                <a:gd name="T19" fmla="*/ 317 h 341"/>
                <a:gd name="T20" fmla="*/ 400 w 424"/>
                <a:gd name="T21" fmla="*/ 293 h 341"/>
                <a:gd name="T22" fmla="*/ 346 w 424"/>
                <a:gd name="T23" fmla="*/ 282 h 341"/>
                <a:gd name="T24" fmla="*/ 346 w 424"/>
                <a:gd name="T25" fmla="*/ 59 h 341"/>
                <a:gd name="T26" fmla="*/ 400 w 424"/>
                <a:gd name="T27" fmla="*/ 48 h 341"/>
                <a:gd name="T28" fmla="*/ 424 w 424"/>
                <a:gd name="T29" fmla="*/ 24 h 341"/>
                <a:gd name="T30" fmla="*/ 400 w 424"/>
                <a:gd name="T31" fmla="*/ 0 h 341"/>
                <a:gd name="T32" fmla="*/ 312 w 424"/>
                <a:gd name="T33" fmla="*/ 23 h 341"/>
                <a:gd name="T34" fmla="*/ 308 w 424"/>
                <a:gd name="T35" fmla="*/ 25 h 341"/>
                <a:gd name="T36" fmla="*/ 212 w 424"/>
                <a:gd name="T37" fmla="*/ 126 h 341"/>
                <a:gd name="T38" fmla="*/ 116 w 424"/>
                <a:gd name="T39" fmla="*/ 25 h 341"/>
                <a:gd name="T40" fmla="*/ 112 w 424"/>
                <a:gd name="T41" fmla="*/ 23 h 341"/>
                <a:gd name="T42" fmla="*/ 24 w 424"/>
                <a:gd name="T43" fmla="*/ 0 h 341"/>
                <a:gd name="T44" fmla="*/ 0 w 424"/>
                <a:gd name="T45" fmla="*/ 24 h 341"/>
                <a:gd name="T46" fmla="*/ 24 w 424"/>
                <a:gd name="T47" fmla="*/ 48 h 341"/>
                <a:gd name="T48" fmla="*/ 78 w 424"/>
                <a:gd name="T49" fmla="*/ 59 h 341"/>
                <a:gd name="T50" fmla="*/ 78 w 424"/>
                <a:gd name="T51" fmla="*/ 282 h 341"/>
                <a:gd name="T52" fmla="*/ 24 w 424"/>
                <a:gd name="T53" fmla="*/ 293 h 341"/>
                <a:gd name="T54" fmla="*/ 298 w 424"/>
                <a:gd name="T55" fmla="*/ 93 h 341"/>
                <a:gd name="T56" fmla="*/ 298 w 424"/>
                <a:gd name="T57" fmla="*/ 247 h 341"/>
                <a:gd name="T58" fmla="*/ 241 w 424"/>
                <a:gd name="T59" fmla="*/ 170 h 341"/>
                <a:gd name="T60" fmla="*/ 298 w 424"/>
                <a:gd name="T61" fmla="*/ 93 h 341"/>
                <a:gd name="T62" fmla="*/ 126 w 424"/>
                <a:gd name="T63" fmla="*/ 93 h 341"/>
                <a:gd name="T64" fmla="*/ 183 w 424"/>
                <a:gd name="T65" fmla="*/ 170 h 341"/>
                <a:gd name="T66" fmla="*/ 126 w 424"/>
                <a:gd name="T67" fmla="*/ 247 h 341"/>
                <a:gd name="T68" fmla="*/ 126 w 424"/>
                <a:gd name="T69" fmla="*/ 93 h 341"/>
                <a:gd name="T70" fmla="*/ 126 w 424"/>
                <a:gd name="T71" fmla="*/ 93 h 341"/>
                <a:gd name="T72" fmla="*/ 126 w 424"/>
                <a:gd name="T73" fmla="*/ 9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4" h="341">
                  <a:moveTo>
                    <a:pt x="24" y="293"/>
                  </a:moveTo>
                  <a:cubicBezTo>
                    <a:pt x="11" y="293"/>
                    <a:pt x="0" y="303"/>
                    <a:pt x="0" y="317"/>
                  </a:cubicBezTo>
                  <a:cubicBezTo>
                    <a:pt x="0" y="330"/>
                    <a:pt x="11" y="341"/>
                    <a:pt x="24" y="341"/>
                  </a:cubicBezTo>
                  <a:cubicBezTo>
                    <a:pt x="58" y="341"/>
                    <a:pt x="87" y="332"/>
                    <a:pt x="112" y="318"/>
                  </a:cubicBezTo>
                  <a:cubicBezTo>
                    <a:pt x="114" y="317"/>
                    <a:pt x="115" y="317"/>
                    <a:pt x="116" y="316"/>
                  </a:cubicBezTo>
                  <a:cubicBezTo>
                    <a:pt x="156" y="292"/>
                    <a:pt x="186" y="253"/>
                    <a:pt x="212" y="214"/>
                  </a:cubicBezTo>
                  <a:cubicBezTo>
                    <a:pt x="238" y="253"/>
                    <a:pt x="268" y="292"/>
                    <a:pt x="308" y="316"/>
                  </a:cubicBezTo>
                  <a:cubicBezTo>
                    <a:pt x="309" y="317"/>
                    <a:pt x="311" y="317"/>
                    <a:pt x="312" y="318"/>
                  </a:cubicBezTo>
                  <a:cubicBezTo>
                    <a:pt x="337" y="332"/>
                    <a:pt x="366" y="341"/>
                    <a:pt x="400" y="341"/>
                  </a:cubicBezTo>
                  <a:cubicBezTo>
                    <a:pt x="413" y="341"/>
                    <a:pt x="424" y="330"/>
                    <a:pt x="424" y="317"/>
                  </a:cubicBezTo>
                  <a:cubicBezTo>
                    <a:pt x="424" y="303"/>
                    <a:pt x="413" y="293"/>
                    <a:pt x="400" y="293"/>
                  </a:cubicBezTo>
                  <a:cubicBezTo>
                    <a:pt x="380" y="293"/>
                    <a:pt x="362" y="289"/>
                    <a:pt x="346" y="282"/>
                  </a:cubicBezTo>
                  <a:cubicBezTo>
                    <a:pt x="346" y="59"/>
                    <a:pt x="346" y="59"/>
                    <a:pt x="346" y="59"/>
                  </a:cubicBezTo>
                  <a:cubicBezTo>
                    <a:pt x="362" y="52"/>
                    <a:pt x="380" y="48"/>
                    <a:pt x="400" y="48"/>
                  </a:cubicBezTo>
                  <a:cubicBezTo>
                    <a:pt x="413" y="48"/>
                    <a:pt x="424" y="37"/>
                    <a:pt x="424" y="24"/>
                  </a:cubicBezTo>
                  <a:cubicBezTo>
                    <a:pt x="424" y="10"/>
                    <a:pt x="413" y="0"/>
                    <a:pt x="400" y="0"/>
                  </a:cubicBezTo>
                  <a:cubicBezTo>
                    <a:pt x="366" y="0"/>
                    <a:pt x="337" y="8"/>
                    <a:pt x="312" y="23"/>
                  </a:cubicBezTo>
                  <a:cubicBezTo>
                    <a:pt x="311" y="23"/>
                    <a:pt x="309" y="24"/>
                    <a:pt x="308" y="25"/>
                  </a:cubicBezTo>
                  <a:cubicBezTo>
                    <a:pt x="268" y="49"/>
                    <a:pt x="238" y="87"/>
                    <a:pt x="212" y="126"/>
                  </a:cubicBezTo>
                  <a:cubicBezTo>
                    <a:pt x="186" y="87"/>
                    <a:pt x="156" y="49"/>
                    <a:pt x="116" y="25"/>
                  </a:cubicBezTo>
                  <a:cubicBezTo>
                    <a:pt x="115" y="24"/>
                    <a:pt x="114" y="23"/>
                    <a:pt x="112" y="23"/>
                  </a:cubicBezTo>
                  <a:cubicBezTo>
                    <a:pt x="87" y="8"/>
                    <a:pt x="58" y="0"/>
                    <a:pt x="24" y="0"/>
                  </a:cubicBezTo>
                  <a:cubicBezTo>
                    <a:pt x="11" y="0"/>
                    <a:pt x="0" y="10"/>
                    <a:pt x="0" y="24"/>
                  </a:cubicBezTo>
                  <a:cubicBezTo>
                    <a:pt x="0" y="37"/>
                    <a:pt x="11" y="48"/>
                    <a:pt x="24" y="48"/>
                  </a:cubicBezTo>
                  <a:cubicBezTo>
                    <a:pt x="44" y="48"/>
                    <a:pt x="62" y="52"/>
                    <a:pt x="78" y="59"/>
                  </a:cubicBezTo>
                  <a:cubicBezTo>
                    <a:pt x="78" y="282"/>
                    <a:pt x="78" y="282"/>
                    <a:pt x="78" y="282"/>
                  </a:cubicBezTo>
                  <a:cubicBezTo>
                    <a:pt x="62" y="289"/>
                    <a:pt x="44" y="293"/>
                    <a:pt x="24" y="293"/>
                  </a:cubicBezTo>
                  <a:close/>
                  <a:moveTo>
                    <a:pt x="298" y="93"/>
                  </a:moveTo>
                  <a:cubicBezTo>
                    <a:pt x="298" y="247"/>
                    <a:pt x="298" y="247"/>
                    <a:pt x="298" y="247"/>
                  </a:cubicBezTo>
                  <a:cubicBezTo>
                    <a:pt x="277" y="226"/>
                    <a:pt x="259" y="199"/>
                    <a:pt x="241" y="170"/>
                  </a:cubicBezTo>
                  <a:cubicBezTo>
                    <a:pt x="259" y="141"/>
                    <a:pt x="277" y="114"/>
                    <a:pt x="298" y="93"/>
                  </a:cubicBezTo>
                  <a:close/>
                  <a:moveTo>
                    <a:pt x="126" y="93"/>
                  </a:moveTo>
                  <a:cubicBezTo>
                    <a:pt x="147" y="114"/>
                    <a:pt x="165" y="141"/>
                    <a:pt x="183" y="170"/>
                  </a:cubicBezTo>
                  <a:cubicBezTo>
                    <a:pt x="165" y="199"/>
                    <a:pt x="147" y="226"/>
                    <a:pt x="126" y="247"/>
                  </a:cubicBezTo>
                  <a:lnTo>
                    <a:pt x="126" y="93"/>
                  </a:lnTo>
                  <a:close/>
                  <a:moveTo>
                    <a:pt x="126" y="93"/>
                  </a:moveTo>
                  <a:cubicBezTo>
                    <a:pt x="126" y="93"/>
                    <a:pt x="126" y="93"/>
                    <a:pt x="126" y="9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Oval 88">
              <a:extLst>
                <a:ext uri="{FF2B5EF4-FFF2-40B4-BE49-F238E27FC236}">
                  <a16:creationId xmlns:a16="http://schemas.microsoft.com/office/drawing/2014/main" id="{C02D5A89-4861-9148-77BE-C7BD5EEC6ED0}"/>
                </a:ext>
              </a:extLst>
            </p:cNvPr>
            <p:cNvSpPr/>
            <p:nvPr/>
          </p:nvSpPr>
          <p:spPr>
            <a:xfrm>
              <a:off x="716129" y="3933829"/>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0" name="Oval 89">
              <a:extLst>
                <a:ext uri="{FF2B5EF4-FFF2-40B4-BE49-F238E27FC236}">
                  <a16:creationId xmlns:a16="http://schemas.microsoft.com/office/drawing/2014/main" id="{943711AF-5927-FEB6-1ED4-A9F5F8BDCB5C}"/>
                </a:ext>
              </a:extLst>
            </p:cNvPr>
            <p:cNvSpPr/>
            <p:nvPr/>
          </p:nvSpPr>
          <p:spPr>
            <a:xfrm>
              <a:off x="308720" y="4738428"/>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172336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81AE74-C84A-EA7A-B452-D587436DAFBB}"/>
              </a:ext>
            </a:extLst>
          </p:cNvPr>
          <p:cNvSpPr>
            <a:spLocks noGrp="1"/>
          </p:cNvSpPr>
          <p:nvPr>
            <p:ph type="title"/>
          </p:nvPr>
        </p:nvSpPr>
        <p:spPr/>
        <p:txBody>
          <a:bodyPr/>
          <a:lstStyle/>
          <a:p>
            <a:r>
              <a:rPr lang="en-US" dirty="0" err="1"/>
              <a:t>JLab</a:t>
            </a:r>
            <a:r>
              <a:rPr lang="en-US" dirty="0"/>
              <a:t> Nuclear Physics Future Aligned with the FY23 LRP</a:t>
            </a:r>
          </a:p>
        </p:txBody>
      </p:sp>
      <p:sp>
        <p:nvSpPr>
          <p:cNvPr id="5" name="Content Placeholder 4">
            <a:extLst>
              <a:ext uri="{FF2B5EF4-FFF2-40B4-BE49-F238E27FC236}">
                <a16:creationId xmlns:a16="http://schemas.microsoft.com/office/drawing/2014/main" id="{54B314C0-44F9-E2CA-061E-F845230AEC19}"/>
              </a:ext>
            </a:extLst>
          </p:cNvPr>
          <p:cNvSpPr>
            <a:spLocks noGrp="1"/>
          </p:cNvSpPr>
          <p:nvPr>
            <p:ph idx="1"/>
          </p:nvPr>
        </p:nvSpPr>
        <p:spPr>
          <a:xfrm>
            <a:off x="375535" y="1045488"/>
            <a:ext cx="3815465" cy="5279112"/>
          </a:xfrm>
        </p:spPr>
        <p:txBody>
          <a:bodyPr>
            <a:normAutofit fontScale="77500" lnSpcReduction="20000"/>
          </a:bodyPr>
          <a:lstStyle/>
          <a:p>
            <a:pPr>
              <a:lnSpc>
                <a:spcPct val="120000"/>
              </a:lnSpc>
            </a:pPr>
            <a:r>
              <a:rPr lang="en-US" dirty="0"/>
              <a:t>Nuclear Physics future</a:t>
            </a:r>
          </a:p>
          <a:p>
            <a:pPr lvl="1">
              <a:lnSpc>
                <a:spcPct val="120000"/>
              </a:lnSpc>
            </a:pPr>
            <a:r>
              <a:rPr lang="en-US" dirty="0"/>
              <a:t>Run the 12 GeV program </a:t>
            </a:r>
            <a:r>
              <a:rPr lang="en-US" dirty="0">
                <a:sym typeface="Wingdings" pitchFamily="2" charset="2"/>
              </a:rPr>
              <a:t>(1</a:t>
            </a:r>
            <a:r>
              <a:rPr lang="en-US" baseline="30000" dirty="0">
                <a:sym typeface="Wingdings" pitchFamily="2" charset="2"/>
              </a:rPr>
              <a:t>st</a:t>
            </a:r>
            <a:r>
              <a:rPr lang="en-US" dirty="0">
                <a:sym typeface="Wingdings" pitchFamily="2" charset="2"/>
              </a:rPr>
              <a:t> Recommendation in FY23 LRP)</a:t>
            </a:r>
          </a:p>
          <a:p>
            <a:pPr lvl="1">
              <a:lnSpc>
                <a:spcPct val="120000"/>
              </a:lnSpc>
            </a:pPr>
            <a:r>
              <a:rPr lang="en-US" dirty="0">
                <a:sym typeface="Wingdings" pitchFamily="2" charset="2"/>
              </a:rPr>
              <a:t>Execute </a:t>
            </a:r>
            <a:r>
              <a:rPr lang="en-US" dirty="0" err="1">
                <a:sym typeface="Wingdings" pitchFamily="2" charset="2"/>
              </a:rPr>
              <a:t>SoLID</a:t>
            </a:r>
            <a:r>
              <a:rPr lang="en-US" dirty="0">
                <a:sym typeface="Wingdings" pitchFamily="2" charset="2"/>
              </a:rPr>
              <a:t> </a:t>
            </a:r>
            <a:br>
              <a:rPr lang="en-US" dirty="0">
                <a:sym typeface="Wingdings" pitchFamily="2" charset="2"/>
              </a:rPr>
            </a:br>
            <a:r>
              <a:rPr lang="en-US" dirty="0">
                <a:sym typeface="Wingdings" pitchFamily="2" charset="2"/>
              </a:rPr>
              <a:t>(4</a:t>
            </a:r>
            <a:r>
              <a:rPr lang="en-US" baseline="30000" dirty="0">
                <a:sym typeface="Wingdings" pitchFamily="2" charset="2"/>
              </a:rPr>
              <a:t>th</a:t>
            </a:r>
            <a:r>
              <a:rPr lang="en-US" dirty="0">
                <a:sym typeface="Wingdings" pitchFamily="2" charset="2"/>
              </a:rPr>
              <a:t> recommendation)</a:t>
            </a:r>
          </a:p>
          <a:p>
            <a:pPr lvl="1">
              <a:lnSpc>
                <a:spcPct val="120000"/>
              </a:lnSpc>
            </a:pPr>
            <a:r>
              <a:rPr lang="en-US" dirty="0">
                <a:sym typeface="Wingdings" pitchFamily="2" charset="2"/>
              </a:rPr>
              <a:t>Contribute to EIC </a:t>
            </a:r>
            <a:br>
              <a:rPr lang="en-US" dirty="0">
                <a:sym typeface="Wingdings" pitchFamily="2" charset="2"/>
              </a:rPr>
            </a:br>
            <a:r>
              <a:rPr lang="en-US" dirty="0">
                <a:sym typeface="Wingdings" pitchFamily="2" charset="2"/>
              </a:rPr>
              <a:t>(3</a:t>
            </a:r>
            <a:r>
              <a:rPr lang="en-US" baseline="30000" dirty="0">
                <a:sym typeface="Wingdings" pitchFamily="2" charset="2"/>
              </a:rPr>
              <a:t>rd</a:t>
            </a:r>
            <a:r>
              <a:rPr lang="en-US" dirty="0">
                <a:sym typeface="Wingdings" pitchFamily="2" charset="2"/>
              </a:rPr>
              <a:t> recommendation)</a:t>
            </a:r>
          </a:p>
          <a:p>
            <a:pPr lvl="1">
              <a:lnSpc>
                <a:spcPct val="120000"/>
              </a:lnSpc>
            </a:pPr>
            <a:r>
              <a:rPr lang="en-US" dirty="0">
                <a:sym typeface="Wingdings" pitchFamily="2" charset="2"/>
              </a:rPr>
              <a:t>Plan for e+ and 22 GeV </a:t>
            </a:r>
            <a:br>
              <a:rPr lang="en-US" dirty="0">
                <a:sym typeface="Wingdings" pitchFamily="2" charset="2"/>
              </a:rPr>
            </a:br>
            <a:r>
              <a:rPr lang="en-US" dirty="0">
                <a:sym typeface="Wingdings" pitchFamily="2" charset="2"/>
              </a:rPr>
              <a:t>(in the text)</a:t>
            </a:r>
          </a:p>
          <a:p>
            <a:pPr lvl="1">
              <a:lnSpc>
                <a:spcPct val="120000"/>
              </a:lnSpc>
            </a:pPr>
            <a:r>
              <a:rPr lang="en-US" dirty="0">
                <a:sym typeface="Wingdings" pitchFamily="2" charset="2"/>
              </a:rPr>
              <a:t>Build an EIC research program</a:t>
            </a:r>
          </a:p>
          <a:p>
            <a:pPr lvl="1">
              <a:lnSpc>
                <a:spcPct val="120000"/>
              </a:lnSpc>
            </a:pPr>
            <a:r>
              <a:rPr lang="en-US" dirty="0">
                <a:sym typeface="Wingdings" pitchFamily="2" charset="2"/>
              </a:rPr>
              <a:t>Exploit opportunities </a:t>
            </a:r>
            <a:br>
              <a:rPr lang="en-US" dirty="0">
                <a:sym typeface="Wingdings" pitchFamily="2" charset="2"/>
              </a:rPr>
            </a:br>
            <a:r>
              <a:rPr lang="en-US" dirty="0">
                <a:sym typeface="Wingdings" pitchFamily="2" charset="2"/>
              </a:rPr>
              <a:t>(Dark Matter; neutrino nucleus;…)</a:t>
            </a:r>
          </a:p>
        </p:txBody>
      </p:sp>
      <p:sp>
        <p:nvSpPr>
          <p:cNvPr id="7" name="TextBox 6">
            <a:extLst>
              <a:ext uri="{FF2B5EF4-FFF2-40B4-BE49-F238E27FC236}">
                <a16:creationId xmlns:a16="http://schemas.microsoft.com/office/drawing/2014/main" id="{22170F61-C464-3C07-14BB-6FBF36B0C29D}"/>
              </a:ext>
            </a:extLst>
          </p:cNvPr>
          <p:cNvSpPr txBox="1"/>
          <p:nvPr/>
        </p:nvSpPr>
        <p:spPr>
          <a:xfrm>
            <a:off x="4191000" y="1422886"/>
            <a:ext cx="7063509" cy="4524315"/>
          </a:xfrm>
          <a:prstGeom prst="rect">
            <a:avLst/>
          </a:prstGeom>
          <a:noFill/>
        </p:spPr>
        <p:txBody>
          <a:bodyPr wrap="square">
            <a:spAutoFit/>
          </a:bodyPr>
          <a:lstStyle/>
          <a:p>
            <a:r>
              <a:rPr lang="en-US" sz="1800" b="1" i="1" dirty="0">
                <a:solidFill>
                  <a:srgbClr val="4270C1"/>
                </a:solidFill>
                <a:effectLst/>
                <a:latin typeface="Helvetica" pitchFamily="2" charset="0"/>
              </a:rPr>
              <a:t>I: The highest priority of the nuclear science community is to capitalize on the extraordinary opportunities for scientific discovery made possible by the substantial and sustained investments of the United States. We must draw on the talents of all in the nation to achieve this goal. </a:t>
            </a:r>
          </a:p>
          <a:p>
            <a:endParaRPr lang="en-US" b="1" i="1" dirty="0">
              <a:solidFill>
                <a:srgbClr val="4270C1"/>
              </a:solidFill>
              <a:latin typeface="Helvetica" pitchFamily="2" charset="0"/>
            </a:endParaRPr>
          </a:p>
          <a:p>
            <a:r>
              <a:rPr lang="en-US" b="1" i="1" dirty="0">
                <a:solidFill>
                  <a:srgbClr val="4270C1"/>
                </a:solidFill>
                <a:effectLst/>
                <a:latin typeface="Helvetica" pitchFamily="2" charset="0"/>
              </a:rPr>
              <a:t>III: </a:t>
            </a:r>
            <a:r>
              <a:rPr lang="en-US" sz="1800" b="1" i="1" dirty="0">
                <a:solidFill>
                  <a:srgbClr val="4270C1"/>
                </a:solidFill>
                <a:effectLst/>
                <a:latin typeface="Helvetica" pitchFamily="2" charset="0"/>
              </a:rPr>
              <a:t>We recommend the expeditious completion of the EIC as the highest priority for facility construction. </a:t>
            </a:r>
            <a:endParaRPr lang="en-US" dirty="0">
              <a:effectLst/>
            </a:endParaRPr>
          </a:p>
          <a:p>
            <a:endParaRPr lang="en-US" dirty="0">
              <a:effectLst/>
            </a:endParaRPr>
          </a:p>
          <a:p>
            <a:r>
              <a:rPr lang="en-US" sz="1800" b="1" i="1" dirty="0">
                <a:solidFill>
                  <a:srgbClr val="4270C1"/>
                </a:solidFill>
                <a:effectLst/>
                <a:latin typeface="Helvetica" pitchFamily="2" charset="0"/>
              </a:rPr>
              <a:t>IV: We recommend capitalizing on the unique ways in which nuclear physics can advance discovery science and applications for society by investing in additional projects and new strategic opportunities. </a:t>
            </a:r>
          </a:p>
          <a:p>
            <a:endParaRPr lang="en-US" b="1" i="1" dirty="0">
              <a:solidFill>
                <a:srgbClr val="4270C1"/>
              </a:solidFill>
              <a:latin typeface="Helvetica" pitchFamily="2" charset="0"/>
            </a:endParaRPr>
          </a:p>
          <a:p>
            <a:r>
              <a:rPr lang="en-US" b="1" i="1" dirty="0">
                <a:solidFill>
                  <a:srgbClr val="4270C1"/>
                </a:solidFill>
                <a:effectLst/>
                <a:latin typeface="Helvetica" pitchFamily="2" charset="0"/>
              </a:rPr>
              <a:t>Upgrades to CEBAF mentioned in document text. </a:t>
            </a:r>
            <a:endParaRPr lang="en-US" dirty="0">
              <a:effectLst/>
            </a:endParaRPr>
          </a:p>
          <a:p>
            <a:endParaRPr lang="en-US" dirty="0">
              <a:effectLst/>
            </a:endParaRPr>
          </a:p>
        </p:txBody>
      </p:sp>
    </p:spTree>
    <p:extLst>
      <p:ext uri="{BB962C8B-B14F-4D97-AF65-F5344CB8AC3E}">
        <p14:creationId xmlns:p14="http://schemas.microsoft.com/office/powerpoint/2010/main" val="4158207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E95A29-8396-4940-87D2-36DDD1272EFD}"/>
              </a:ext>
            </a:extLst>
          </p:cNvPr>
          <p:cNvSpPr>
            <a:spLocks noGrp="1"/>
          </p:cNvSpPr>
          <p:nvPr>
            <p:ph type="title"/>
          </p:nvPr>
        </p:nvSpPr>
        <p:spPr/>
        <p:txBody>
          <a:bodyPr/>
          <a:lstStyle/>
          <a:p>
            <a:r>
              <a:rPr lang="en-US" dirty="0"/>
              <a:t>Annual Laboratory Plan presents a 10-year strategy</a:t>
            </a:r>
          </a:p>
        </p:txBody>
      </p:sp>
      <p:sp>
        <p:nvSpPr>
          <p:cNvPr id="4" name="Content Placeholder 3">
            <a:extLst>
              <a:ext uri="{FF2B5EF4-FFF2-40B4-BE49-F238E27FC236}">
                <a16:creationId xmlns:a16="http://schemas.microsoft.com/office/drawing/2014/main" id="{CC1EC4C3-E80E-339A-E093-386E65443423}"/>
              </a:ext>
            </a:extLst>
          </p:cNvPr>
          <p:cNvSpPr>
            <a:spLocks noGrp="1"/>
          </p:cNvSpPr>
          <p:nvPr>
            <p:ph idx="1"/>
          </p:nvPr>
        </p:nvSpPr>
        <p:spPr>
          <a:xfrm>
            <a:off x="347563" y="990600"/>
            <a:ext cx="8034437" cy="4191000"/>
          </a:xfrm>
        </p:spPr>
        <p:txBody>
          <a:bodyPr>
            <a:normAutofit fontScale="85000" lnSpcReduction="20000"/>
          </a:bodyPr>
          <a:lstStyle/>
          <a:p>
            <a:pPr>
              <a:lnSpc>
                <a:spcPct val="110000"/>
              </a:lnSpc>
            </a:pPr>
            <a:r>
              <a:rPr lang="en-US" dirty="0"/>
              <a:t>A </a:t>
            </a:r>
            <a:r>
              <a:rPr lang="en-US" b="1" dirty="0"/>
              <a:t>strategic planning </a:t>
            </a:r>
            <a:r>
              <a:rPr lang="en-US" dirty="0"/>
              <a:t>activity </a:t>
            </a:r>
          </a:p>
          <a:p>
            <a:pPr lvl="1">
              <a:lnSpc>
                <a:spcPct val="110000"/>
              </a:lnSpc>
            </a:pPr>
            <a:r>
              <a:rPr lang="en-US" dirty="0"/>
              <a:t>Define an exciting, yet realistic, long-range vision for the future of  the lab and the S&amp;T conducted on behalf of the Department.  </a:t>
            </a:r>
          </a:p>
          <a:p>
            <a:pPr>
              <a:lnSpc>
                <a:spcPct val="110000"/>
              </a:lnSpc>
            </a:pPr>
            <a:r>
              <a:rPr lang="en-US" dirty="0"/>
              <a:t>Provides the </a:t>
            </a:r>
            <a:r>
              <a:rPr lang="en-US" dirty="0">
                <a:solidFill>
                  <a:srgbClr val="FF0000"/>
                </a:solidFill>
              </a:rPr>
              <a:t>starting point </a:t>
            </a:r>
            <a:r>
              <a:rPr lang="en-US" dirty="0"/>
              <a:t>for a discussion between the DOE leadership and the lab about future directions, strengths and weaknesses, immediate and long-range challenges, and resource needs. </a:t>
            </a:r>
          </a:p>
          <a:p>
            <a:pPr>
              <a:lnSpc>
                <a:spcPct val="110000"/>
              </a:lnSpc>
            </a:pPr>
            <a:r>
              <a:rPr lang="en-US" dirty="0"/>
              <a:t>Spans 10 years and </a:t>
            </a:r>
            <a:r>
              <a:rPr lang="en-US" dirty="0">
                <a:solidFill>
                  <a:srgbClr val="FF0000"/>
                </a:solidFill>
              </a:rPr>
              <a:t>reflects DOE’s view of the future </a:t>
            </a:r>
            <a:r>
              <a:rPr lang="en-US" dirty="0"/>
              <a:t>of the laboratory</a:t>
            </a:r>
          </a:p>
          <a:p>
            <a:pPr>
              <a:lnSpc>
                <a:spcPct val="110000"/>
              </a:lnSpc>
            </a:pPr>
            <a:r>
              <a:rPr lang="en-US" dirty="0"/>
              <a:t>Includes some elements of reporting requirements</a:t>
            </a:r>
          </a:p>
        </p:txBody>
      </p:sp>
      <p:sp>
        <p:nvSpPr>
          <p:cNvPr id="5" name="TextBox 4">
            <a:extLst>
              <a:ext uri="{FF2B5EF4-FFF2-40B4-BE49-F238E27FC236}">
                <a16:creationId xmlns:a16="http://schemas.microsoft.com/office/drawing/2014/main" id="{E48B97E5-327C-FEEC-3068-6BF044EEA2D6}"/>
              </a:ext>
            </a:extLst>
          </p:cNvPr>
          <p:cNvSpPr txBox="1"/>
          <p:nvPr/>
        </p:nvSpPr>
        <p:spPr>
          <a:xfrm>
            <a:off x="1295400" y="5525525"/>
            <a:ext cx="6476999" cy="5909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lnSpc>
                <a:spcPct val="90000"/>
              </a:lnSpc>
            </a:pPr>
            <a:r>
              <a:rPr lang="en-US" dirty="0"/>
              <a:t>It looks like this is going toward an ‘every-other-year’ process for the written plan, and yearly for associated data call. </a:t>
            </a:r>
          </a:p>
        </p:txBody>
      </p:sp>
      <p:pic>
        <p:nvPicPr>
          <p:cNvPr id="2" name="Picture 1">
            <a:extLst>
              <a:ext uri="{FF2B5EF4-FFF2-40B4-BE49-F238E27FC236}">
                <a16:creationId xmlns:a16="http://schemas.microsoft.com/office/drawing/2014/main" id="{FB71EA28-53CA-2198-DF75-13648E0D86CB}"/>
              </a:ext>
            </a:extLst>
          </p:cNvPr>
          <p:cNvPicPr>
            <a:picLocks noChangeAspect="1"/>
          </p:cNvPicPr>
          <p:nvPr/>
        </p:nvPicPr>
        <p:blipFill>
          <a:blip r:embed="rId2"/>
          <a:stretch>
            <a:fillRect/>
          </a:stretch>
        </p:blipFill>
        <p:spPr>
          <a:xfrm>
            <a:off x="8763000" y="1497534"/>
            <a:ext cx="2743200" cy="3561079"/>
          </a:xfrm>
          <a:prstGeom prst="rect">
            <a:avLst/>
          </a:prstGeom>
        </p:spPr>
      </p:pic>
    </p:spTree>
    <p:extLst>
      <p:ext uri="{BB962C8B-B14F-4D97-AF65-F5344CB8AC3E}">
        <p14:creationId xmlns:p14="http://schemas.microsoft.com/office/powerpoint/2010/main" val="3876411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2D85D-4300-A28F-8752-8DBDCF01B29C}"/>
              </a:ext>
            </a:extLst>
          </p:cNvPr>
          <p:cNvSpPr>
            <a:spLocks noGrp="1"/>
          </p:cNvSpPr>
          <p:nvPr>
            <p:ph type="title"/>
          </p:nvPr>
        </p:nvSpPr>
        <p:spPr/>
        <p:txBody>
          <a:bodyPr/>
          <a:lstStyle/>
          <a:p>
            <a:r>
              <a:rPr lang="en-US" dirty="0"/>
              <a:t>CEBAF Experiment Finds Gluon Mass in the Proton</a:t>
            </a:r>
          </a:p>
        </p:txBody>
      </p:sp>
      <p:sp>
        <p:nvSpPr>
          <p:cNvPr id="4" name="Content Placeholder 4">
            <a:extLst>
              <a:ext uri="{FF2B5EF4-FFF2-40B4-BE49-F238E27FC236}">
                <a16:creationId xmlns:a16="http://schemas.microsoft.com/office/drawing/2014/main" id="{469707C7-0958-7E03-20A8-EA17595B07FA}"/>
              </a:ext>
            </a:extLst>
          </p:cNvPr>
          <p:cNvSpPr txBox="1">
            <a:spLocks/>
          </p:cNvSpPr>
          <p:nvPr/>
        </p:nvSpPr>
        <p:spPr bwMode="auto">
          <a:xfrm>
            <a:off x="4620430" y="1433133"/>
            <a:ext cx="2690813" cy="2960687"/>
          </a:xfrm>
          <a:prstGeom prst="rect">
            <a:avLst/>
          </a:prstGeom>
          <a:solidFill>
            <a:srgbClr val="5CB8E0"/>
          </a:solidFill>
          <a:ln w="9525" cap="flat" cmpd="sng" algn="ctr">
            <a:solidFill>
              <a:schemeClr val="accent1">
                <a:shade val="95000"/>
                <a:satMod val="105000"/>
              </a:schemeClr>
            </a:solidFill>
            <a:prstDash val="solid"/>
            <a:miter lim="800000"/>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normAutofit lnSpcReduction="10000"/>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dk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dk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dk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dk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nSpc>
                <a:spcPct val="100000"/>
              </a:lnSpc>
              <a:buFont typeface="Wingdings 2" panose="05020102010507070707" pitchFamily="18" charset="2"/>
              <a:buChar char=""/>
            </a:pPr>
            <a:r>
              <a:rPr lang="en-US" sz="1800">
                <a:latin typeface="Arial" panose="020B0604020202020204" pitchFamily="34" charset="0"/>
                <a:cs typeface="Arial" panose="020B0604020202020204" pitchFamily="34" charset="0"/>
              </a:rPr>
              <a:t>Near threshold J/psi photoproduction experiment </a:t>
            </a:r>
          </a:p>
          <a:p>
            <a:pPr>
              <a:lnSpc>
                <a:spcPct val="100000"/>
              </a:lnSpc>
              <a:buFont typeface="Wingdings 2" panose="05020102010507070707" pitchFamily="18" charset="2"/>
              <a:buChar char=""/>
            </a:pPr>
            <a:r>
              <a:rPr lang="en-US" sz="1800">
                <a:latin typeface="Arial" panose="020B0604020202020204" pitchFamily="34" charset="0"/>
                <a:cs typeface="Arial" panose="020B0604020202020204" pitchFamily="34" charset="0"/>
              </a:rPr>
              <a:t>Inner Gluon radius: 0.52 +/- 0.03 fm</a:t>
            </a:r>
          </a:p>
          <a:p>
            <a:pPr>
              <a:lnSpc>
                <a:spcPct val="100000"/>
              </a:lnSpc>
              <a:buFont typeface="Wingdings 2" panose="05020102010507070707" pitchFamily="18" charset="2"/>
              <a:buChar char=""/>
            </a:pPr>
            <a:r>
              <a:rPr lang="en-US" sz="1800">
                <a:latin typeface="Arial" panose="020B0604020202020204" pitchFamily="34" charset="0"/>
                <a:cs typeface="Arial" panose="020B0604020202020204" pitchFamily="34" charset="0"/>
              </a:rPr>
              <a:t>Charge radius: ~0.84-0.88 fm</a:t>
            </a:r>
          </a:p>
          <a:p>
            <a:pPr>
              <a:lnSpc>
                <a:spcPct val="100000"/>
              </a:lnSpc>
              <a:buFont typeface="Wingdings 2" panose="05020102010507070707" pitchFamily="18" charset="2"/>
              <a:buChar char=""/>
            </a:pPr>
            <a:r>
              <a:rPr lang="en-US" sz="1800">
                <a:latin typeface="Arial" panose="020B0604020202020204" pitchFamily="34" charset="0"/>
                <a:cs typeface="Arial" panose="020B0604020202020204" pitchFamily="34" charset="0"/>
              </a:rPr>
              <a:t>Scalar gluon rad: 1.069+/-0.056 fm</a:t>
            </a:r>
            <a:endParaRPr lang="en-US" sz="1800" dirty="0">
              <a:latin typeface="Arial" panose="020B0604020202020204" pitchFamily="34" charset="0"/>
              <a:cs typeface="Arial" panose="020B0604020202020204" pitchFamily="34" charset="0"/>
            </a:endParaRPr>
          </a:p>
        </p:txBody>
      </p:sp>
      <p:pic>
        <p:nvPicPr>
          <p:cNvPr id="5" name="Picture 4" descr="figure 1">
            <a:extLst>
              <a:ext uri="{FF2B5EF4-FFF2-40B4-BE49-F238E27FC236}">
                <a16:creationId xmlns:a16="http://schemas.microsoft.com/office/drawing/2014/main" id="{EA7BF813-AF05-8738-CE89-18E004E4BE0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67755" y="2690334"/>
            <a:ext cx="4143974" cy="2777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vegetable&#10;&#10;Description automatically generated">
            <a:extLst>
              <a:ext uri="{FF2B5EF4-FFF2-40B4-BE49-F238E27FC236}">
                <a16:creationId xmlns:a16="http://schemas.microsoft.com/office/drawing/2014/main" id="{FBFC5106-66BC-5672-42AF-10CCEBC66B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84064" y="844855"/>
            <a:ext cx="3991919" cy="4462736"/>
          </a:xfrm>
          <a:prstGeom prst="rect">
            <a:avLst/>
          </a:prstGeom>
          <a:ln>
            <a:noFill/>
          </a:ln>
          <a:extLst>
            <a:ext uri="{53640926-AAD7-44D8-BBD7-CCE9431645EC}">
              <a14:shadowObscured xmlns:a14="http://schemas.microsoft.com/office/drawing/2010/main"/>
            </a:ext>
          </a:extLst>
        </p:spPr>
      </p:pic>
      <p:pic>
        <p:nvPicPr>
          <p:cNvPr id="7" name="Picture 6" descr="Fig. 1">
            <a:extLst>
              <a:ext uri="{FF2B5EF4-FFF2-40B4-BE49-F238E27FC236}">
                <a16:creationId xmlns:a16="http://schemas.microsoft.com/office/drawing/2014/main" id="{9A27727C-866B-A011-CA50-E7C8B3B3291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315"/>
          <a:stretch/>
        </p:blipFill>
        <p:spPr bwMode="auto">
          <a:xfrm>
            <a:off x="8373041" y="772488"/>
            <a:ext cx="2977242" cy="19818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903A1F-B563-330D-54C2-6C427651CDB9}"/>
              </a:ext>
            </a:extLst>
          </p:cNvPr>
          <p:cNvSpPr txBox="1"/>
          <p:nvPr/>
        </p:nvSpPr>
        <p:spPr>
          <a:xfrm>
            <a:off x="125176" y="5033235"/>
            <a:ext cx="8301613"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“Determining the </a:t>
            </a:r>
            <a:r>
              <a:rPr kumimoji="0" lang="en-US" sz="1400" b="0" i="0" u="none" strike="noStrike" kern="1200" cap="none" spc="0" normalizeH="0" baseline="0" noProof="0" dirty="0" err="1">
                <a:ln>
                  <a:noFill/>
                </a:ln>
                <a:solidFill>
                  <a:srgbClr val="000000"/>
                </a:solidFill>
                <a:effectLst/>
                <a:uLnTx/>
                <a:uFillTx/>
                <a:latin typeface="Arial"/>
                <a:ea typeface="+mn-ea"/>
                <a:cs typeface="Arial"/>
              </a:rPr>
              <a:t>gluonic</a:t>
            </a:r>
            <a:r>
              <a:rPr kumimoji="0" lang="en-US" sz="1400" b="0" i="0" u="none" strike="noStrike" kern="1200" cap="none" spc="0" normalizeH="0" baseline="0" noProof="0" dirty="0">
                <a:ln>
                  <a:noFill/>
                </a:ln>
                <a:solidFill>
                  <a:srgbClr val="000000"/>
                </a:solidFill>
                <a:effectLst/>
                <a:uLnTx/>
                <a:uFillTx/>
                <a:latin typeface="Arial"/>
                <a:ea typeface="+mn-ea"/>
                <a:cs typeface="Arial"/>
              </a:rPr>
              <a:t> gravitational form factors of the proton," Duran et al, Nature 615, 813 (2023)</a:t>
            </a:r>
          </a:p>
        </p:txBody>
      </p:sp>
      <p:sp>
        <p:nvSpPr>
          <p:cNvPr id="9" name="TextBox 8">
            <a:extLst>
              <a:ext uri="{FF2B5EF4-FFF2-40B4-BE49-F238E27FC236}">
                <a16:creationId xmlns:a16="http://schemas.microsoft.com/office/drawing/2014/main" id="{C50AA4A0-725B-F3DA-F908-674211A21FC9}"/>
              </a:ext>
            </a:extLst>
          </p:cNvPr>
          <p:cNvSpPr txBox="1"/>
          <p:nvPr/>
        </p:nvSpPr>
        <p:spPr>
          <a:xfrm>
            <a:off x="8867809" y="5521479"/>
            <a:ext cx="231930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Measured in Hall C</a:t>
            </a:r>
          </a:p>
        </p:txBody>
      </p:sp>
      <p:pic>
        <p:nvPicPr>
          <p:cNvPr id="12" name="Picture 11">
            <a:extLst>
              <a:ext uri="{FF2B5EF4-FFF2-40B4-BE49-F238E27FC236}">
                <a16:creationId xmlns:a16="http://schemas.microsoft.com/office/drawing/2014/main" id="{8E14DE7C-01D9-319A-73A1-770A4A089DE2}"/>
              </a:ext>
            </a:extLst>
          </p:cNvPr>
          <p:cNvPicPr>
            <a:picLocks noChangeAspect="1"/>
          </p:cNvPicPr>
          <p:nvPr/>
        </p:nvPicPr>
        <p:blipFill rotWithShape="1">
          <a:blip r:embed="rId5"/>
          <a:srcRect l="14883" r="13094"/>
          <a:stretch/>
        </p:blipFill>
        <p:spPr>
          <a:xfrm>
            <a:off x="2895600" y="5424417"/>
            <a:ext cx="1127761" cy="1077435"/>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CEC117C3-29BB-DCD2-5BFC-B1C9F234950D}"/>
              </a:ext>
            </a:extLst>
          </p:cNvPr>
          <p:cNvSpPr/>
          <p:nvPr/>
        </p:nvSpPr>
        <p:spPr>
          <a:xfrm>
            <a:off x="3988732" y="5521479"/>
            <a:ext cx="1610654"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Burcu</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Duran, first author on Nature article highlight - now a postdoc with one of </a:t>
            </a:r>
            <a:r>
              <a:rPr kumimoji="0" lang="en-US" sz="1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JLab’s</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Bridge faculty members </a:t>
            </a:r>
          </a:p>
        </p:txBody>
      </p:sp>
    </p:spTree>
    <p:extLst>
      <p:ext uri="{BB962C8B-B14F-4D97-AF65-F5344CB8AC3E}">
        <p14:creationId xmlns:p14="http://schemas.microsoft.com/office/powerpoint/2010/main" val="1979337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640B-1DE6-8198-6982-14B341FD1463}"/>
              </a:ext>
            </a:extLst>
          </p:cNvPr>
          <p:cNvSpPr>
            <a:spLocks noGrp="1"/>
          </p:cNvSpPr>
          <p:nvPr>
            <p:ph type="title"/>
          </p:nvPr>
        </p:nvSpPr>
        <p:spPr>
          <a:xfrm>
            <a:off x="343548" y="251239"/>
            <a:ext cx="11504904" cy="484748"/>
          </a:xfrm>
        </p:spPr>
        <p:txBody>
          <a:bodyPr/>
          <a:lstStyle/>
          <a:p>
            <a:r>
              <a:rPr lang="en-US" dirty="0"/>
              <a:t>‘Stress-Energy Tensor’ and the proton – LRP 2023 Highlight</a:t>
            </a:r>
          </a:p>
        </p:txBody>
      </p:sp>
      <p:pic>
        <p:nvPicPr>
          <p:cNvPr id="3" name="Picture 2">
            <a:extLst>
              <a:ext uri="{FF2B5EF4-FFF2-40B4-BE49-F238E27FC236}">
                <a16:creationId xmlns:a16="http://schemas.microsoft.com/office/drawing/2014/main" id="{51F17328-414A-9421-E973-15EFFA84762A}"/>
              </a:ext>
            </a:extLst>
          </p:cNvPr>
          <p:cNvPicPr>
            <a:picLocks noChangeAspect="1"/>
          </p:cNvPicPr>
          <p:nvPr/>
        </p:nvPicPr>
        <p:blipFill rotWithShape="1">
          <a:blip r:embed="rId2"/>
          <a:srcRect t="4702"/>
          <a:stretch/>
        </p:blipFill>
        <p:spPr>
          <a:xfrm>
            <a:off x="185598" y="812950"/>
            <a:ext cx="4324590" cy="3088227"/>
          </a:xfrm>
          <a:prstGeom prst="rect">
            <a:avLst/>
          </a:prstGeom>
        </p:spPr>
      </p:pic>
      <p:pic>
        <p:nvPicPr>
          <p:cNvPr id="4" name="Picture 3">
            <a:extLst>
              <a:ext uri="{FF2B5EF4-FFF2-40B4-BE49-F238E27FC236}">
                <a16:creationId xmlns:a16="http://schemas.microsoft.com/office/drawing/2014/main" id="{7DD3C3E2-4957-87D4-7731-D1674DB79D8E}"/>
              </a:ext>
            </a:extLst>
          </p:cNvPr>
          <p:cNvPicPr>
            <a:picLocks noChangeAspect="1"/>
          </p:cNvPicPr>
          <p:nvPr/>
        </p:nvPicPr>
        <p:blipFill>
          <a:blip r:embed="rId3"/>
          <a:stretch>
            <a:fillRect/>
          </a:stretch>
        </p:blipFill>
        <p:spPr>
          <a:xfrm>
            <a:off x="4805576" y="1443172"/>
            <a:ext cx="2375089" cy="4138284"/>
          </a:xfrm>
          <a:prstGeom prst="rect">
            <a:avLst/>
          </a:prstGeom>
        </p:spPr>
      </p:pic>
      <p:pic>
        <p:nvPicPr>
          <p:cNvPr id="5" name="Picture 4">
            <a:extLst>
              <a:ext uri="{FF2B5EF4-FFF2-40B4-BE49-F238E27FC236}">
                <a16:creationId xmlns:a16="http://schemas.microsoft.com/office/drawing/2014/main" id="{F6118DB1-9352-F7DA-4A80-2EF6756289DD}"/>
              </a:ext>
            </a:extLst>
          </p:cNvPr>
          <p:cNvPicPr>
            <a:picLocks noChangeAspect="1"/>
          </p:cNvPicPr>
          <p:nvPr/>
        </p:nvPicPr>
        <p:blipFill rotWithShape="1">
          <a:blip r:embed="rId4"/>
          <a:srcRect t="7838"/>
          <a:stretch/>
        </p:blipFill>
        <p:spPr>
          <a:xfrm>
            <a:off x="7902058" y="1634244"/>
            <a:ext cx="3918626" cy="3491582"/>
          </a:xfrm>
          <a:prstGeom prst="rect">
            <a:avLst/>
          </a:prstGeom>
        </p:spPr>
      </p:pic>
      <p:pic>
        <p:nvPicPr>
          <p:cNvPr id="6" name="Picture 5">
            <a:extLst>
              <a:ext uri="{FF2B5EF4-FFF2-40B4-BE49-F238E27FC236}">
                <a16:creationId xmlns:a16="http://schemas.microsoft.com/office/drawing/2014/main" id="{B1C7CF91-B1F6-34F4-DAD6-A660895AD58E}"/>
              </a:ext>
            </a:extLst>
          </p:cNvPr>
          <p:cNvPicPr>
            <a:picLocks noChangeAspect="1"/>
          </p:cNvPicPr>
          <p:nvPr/>
        </p:nvPicPr>
        <p:blipFill rotWithShape="1">
          <a:blip r:embed="rId5">
            <a:extLst>
              <a:ext uri="{28A0092B-C50C-407E-A947-70E740481C1C}">
                <a14:useLocalDpi xmlns:a14="http://schemas.microsoft.com/office/drawing/2010/main" val="0"/>
              </a:ext>
            </a:extLst>
          </a:blip>
          <a:srcRect l="7604" r="8922" b="44653"/>
          <a:stretch/>
        </p:blipFill>
        <p:spPr>
          <a:xfrm rot="5400000">
            <a:off x="1814655" y="4300954"/>
            <a:ext cx="2280761" cy="195704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2D595E8-356B-9BA1-5978-2BB51406EDA7}"/>
              </a:ext>
            </a:extLst>
          </p:cNvPr>
          <p:cNvSpPr txBox="1"/>
          <p:nvPr/>
        </p:nvSpPr>
        <p:spPr>
          <a:xfrm>
            <a:off x="7902057" y="5048645"/>
            <a:ext cx="43830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Burkert, V.D., </a:t>
            </a:r>
            <a:r>
              <a:rPr kumimoji="0" lang="en-US" sz="1200" b="0" i="1"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et al.</a:t>
            </a:r>
            <a:r>
              <a:rPr kumimoji="0" lang="en-US" sz="1200" b="0"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200" b="0" i="0" u="none" strike="noStrike" kern="1200" cap="none" spc="0" normalizeH="0" baseline="0" noProof="0" dirty="0">
                <a:ln>
                  <a:noFill/>
                </a:ln>
                <a:solidFill>
                  <a:srgbClr val="1D61A2"/>
                </a:solidFill>
                <a:effectLst/>
                <a:uLnTx/>
                <a:uFillTx/>
                <a:latin typeface="Arial" panose="020B0604020202020204" pitchFamily="34" charset="0"/>
                <a:ea typeface="Times New Roman" panose="02020603050405020304" pitchFamily="18" charset="0"/>
                <a:cs typeface="Arial" panose="020B0604020202020204" pitchFamily="34" charset="0"/>
                <a:hlinkClick r:id="rId6"/>
              </a:rPr>
              <a:t>Colloquium: Gravitational form factors of the proton</a:t>
            </a:r>
            <a:r>
              <a:rPr kumimoji="0" lang="en-US" sz="1200" b="0"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200" b="0" i="1"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Reviews of Modern Physics</a:t>
            </a:r>
            <a:r>
              <a:rPr kumimoji="0" lang="en-US" sz="1200" b="0"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200" b="1"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95</a:t>
            </a:r>
            <a:r>
              <a:rPr kumimoji="0" lang="en-US" sz="1200" b="0" i="0" u="none" strike="noStrike" kern="1200" cap="none" spc="0" normalizeH="0" baseline="0" noProof="0" dirty="0">
                <a:ln>
                  <a:noFill/>
                </a:ln>
                <a:solidFill>
                  <a:srgbClr val="363636"/>
                </a:solidFill>
                <a:effectLst/>
                <a:uLnTx/>
                <a:uFillTx/>
                <a:latin typeface="Arial" panose="020B0604020202020204" pitchFamily="34" charset="0"/>
                <a:ea typeface="Times New Roman" panose="02020603050405020304" pitchFamily="18" charset="0"/>
                <a:cs typeface="Arial" panose="020B0604020202020204" pitchFamily="34" charset="0"/>
              </a:rPr>
              <a:t>, 041002 (2023)</a:t>
            </a:r>
          </a:p>
        </p:txBody>
      </p:sp>
      <p:sp>
        <p:nvSpPr>
          <p:cNvPr id="8" name="TextBox 7">
            <a:extLst>
              <a:ext uri="{FF2B5EF4-FFF2-40B4-BE49-F238E27FC236}">
                <a16:creationId xmlns:a16="http://schemas.microsoft.com/office/drawing/2014/main" id="{7DDB43F1-3BE9-4E1E-C626-D7B63DBFFB4D}"/>
              </a:ext>
            </a:extLst>
          </p:cNvPr>
          <p:cNvSpPr txBox="1"/>
          <p:nvPr/>
        </p:nvSpPr>
        <p:spPr>
          <a:xfrm>
            <a:off x="185598" y="3773549"/>
            <a:ext cx="45602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fr"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V.Burkert</a:t>
            </a:r>
            <a:r>
              <a:rPr kumimoji="0" lang="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 </a:t>
            </a:r>
            <a:r>
              <a:rPr kumimoji="0" lang="fr"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Elouadrhiri</a:t>
            </a:r>
            <a:r>
              <a:rPr kumimoji="0" lang="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F.X. Girod, Nature 557 (2018) 7705, 396</a:t>
            </a:r>
          </a:p>
        </p:txBody>
      </p:sp>
      <p:sp>
        <p:nvSpPr>
          <p:cNvPr id="9" name="TextBox 8">
            <a:extLst>
              <a:ext uri="{FF2B5EF4-FFF2-40B4-BE49-F238E27FC236}">
                <a16:creationId xmlns:a16="http://schemas.microsoft.com/office/drawing/2014/main" id="{94687809-B2A4-C3C9-CD3B-8A4581BF3470}"/>
              </a:ext>
            </a:extLst>
          </p:cNvPr>
          <p:cNvSpPr txBox="1"/>
          <p:nvPr/>
        </p:nvSpPr>
        <p:spPr>
          <a:xfrm>
            <a:off x="1651380" y="1026532"/>
            <a:ext cx="20244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Pressure Distribution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Inside the Proton</a:t>
            </a:r>
          </a:p>
        </p:txBody>
      </p:sp>
      <p:sp>
        <p:nvSpPr>
          <p:cNvPr id="10" name="TextBox 9">
            <a:extLst>
              <a:ext uri="{FF2B5EF4-FFF2-40B4-BE49-F238E27FC236}">
                <a16:creationId xmlns:a16="http://schemas.microsoft.com/office/drawing/2014/main" id="{AC3A0998-55C9-744C-6940-B5CCF14F820B}"/>
              </a:ext>
            </a:extLst>
          </p:cNvPr>
          <p:cNvSpPr txBox="1"/>
          <p:nvPr/>
        </p:nvSpPr>
        <p:spPr>
          <a:xfrm>
            <a:off x="31286" y="4627861"/>
            <a:ext cx="19874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Pierre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Chatagnon</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JLab</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Post-doc</a:t>
            </a:r>
          </a:p>
        </p:txBody>
      </p:sp>
      <p:pic>
        <p:nvPicPr>
          <p:cNvPr id="11" name="Picture 10" descr="A green and white logo&#10;&#10;Description automatically generated">
            <a:extLst>
              <a:ext uri="{FF2B5EF4-FFF2-40B4-BE49-F238E27FC236}">
                <a16:creationId xmlns:a16="http://schemas.microsoft.com/office/drawing/2014/main" id="{46A153EA-C622-314D-7A45-CB503B56F95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184" r="30281"/>
          <a:stretch/>
        </p:blipFill>
        <p:spPr>
          <a:xfrm>
            <a:off x="122572" y="5237274"/>
            <a:ext cx="1682152" cy="594194"/>
          </a:xfrm>
          <a:prstGeom prst="rect">
            <a:avLst/>
          </a:prstGeom>
        </p:spPr>
      </p:pic>
      <p:sp>
        <p:nvSpPr>
          <p:cNvPr id="12" name="TextBox 11">
            <a:extLst>
              <a:ext uri="{FF2B5EF4-FFF2-40B4-BE49-F238E27FC236}">
                <a16:creationId xmlns:a16="http://schemas.microsoft.com/office/drawing/2014/main" id="{84292D46-B8D7-B7DE-7086-82E30A0C3545}"/>
              </a:ext>
            </a:extLst>
          </p:cNvPr>
          <p:cNvSpPr txBox="1"/>
          <p:nvPr/>
        </p:nvSpPr>
        <p:spPr>
          <a:xfrm>
            <a:off x="4365942" y="865859"/>
            <a:ext cx="34542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Peak pressure in objects on earth, the sun, and the universe</a:t>
            </a:r>
          </a:p>
        </p:txBody>
      </p:sp>
      <p:sp>
        <p:nvSpPr>
          <p:cNvPr id="13" name="TextBox 12">
            <a:extLst>
              <a:ext uri="{FF2B5EF4-FFF2-40B4-BE49-F238E27FC236}">
                <a16:creationId xmlns:a16="http://schemas.microsoft.com/office/drawing/2014/main" id="{DD3B9A9F-9CCC-F2BE-D063-0D04CBB689FF}"/>
              </a:ext>
            </a:extLst>
          </p:cNvPr>
          <p:cNvSpPr txBox="1"/>
          <p:nvPr/>
        </p:nvSpPr>
        <p:spPr>
          <a:xfrm>
            <a:off x="8068681" y="733121"/>
            <a:ext cx="403905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Tangential stress force inside the proton changes direction near r ~ 0.45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Peak : 38,000 N (4 metric tons)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9F0F59F8-8A2F-3BF1-D82D-C5A49BEB827A}"/>
              </a:ext>
            </a:extLst>
          </p:cNvPr>
          <p:cNvSpPr txBox="1"/>
          <p:nvPr/>
        </p:nvSpPr>
        <p:spPr>
          <a:xfrm>
            <a:off x="4665707" y="5672750"/>
            <a:ext cx="730182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500"/>
                </a:solidFill>
                <a:effectLst/>
                <a:uLnTx/>
                <a:uFillTx/>
                <a:latin typeface="Arial" panose="020B0604020202020204" pitchFamily="34" charset="0"/>
                <a:ea typeface="+mn-ea"/>
                <a:cs typeface="Arial" panose="020B0604020202020204" pitchFamily="34" charset="0"/>
              </a:rPr>
              <a:t>This breakthrough has paved the way for a completely groundbreaking approach to unraveling the intricate structure of the proton</a:t>
            </a:r>
            <a:r>
              <a:rPr kumimoji="0" lang="en-US" sz="1800" b="0" i="0" u="none" strike="noStrike" kern="1200" cap="none" spc="0" normalizeH="0" baseline="0" noProof="0" dirty="0">
                <a:ln>
                  <a:noFill/>
                </a:ln>
                <a:solidFill>
                  <a:srgbClr val="005500"/>
                </a:solidFill>
                <a:effectLst/>
                <a:uLnTx/>
                <a:uFillTx/>
                <a:latin typeface="Söhne"/>
                <a:ea typeface="+mn-ea"/>
                <a:cs typeface="+mn-cs"/>
              </a:rPr>
              <a:t>.</a:t>
            </a:r>
            <a:endParaRPr kumimoji="0" lang="en-US" sz="1800" b="1" i="0" u="none" strike="noStrike" kern="1200" cap="none" spc="0" normalizeH="0" baseline="0" noProof="0" dirty="0">
              <a:ln>
                <a:noFill/>
              </a:ln>
              <a:solidFill>
                <a:srgbClr val="0055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8521861"/>
      </p:ext>
    </p:extLst>
  </p:cSld>
  <p:clrMapOvr>
    <a:masterClrMapping/>
  </p:clrMapOvr>
</p:sld>
</file>

<file path=ppt/theme/theme1.xml><?xml version="1.0" encoding="utf-8"?>
<a:theme xmlns:a="http://schemas.openxmlformats.org/drawingml/2006/main" name="2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2.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6B2F93EDB7EF43B5AA317BEEBE52C0" ma:contentTypeVersion="12" ma:contentTypeDescription="Create a new document." ma:contentTypeScope="" ma:versionID="0cf2a0221b789efaff1ba92f5c675945">
  <xsd:schema xmlns:xsd="http://www.w3.org/2001/XMLSchema" xmlns:xs="http://www.w3.org/2001/XMLSchema" xmlns:p="http://schemas.microsoft.com/office/2006/metadata/properties" xmlns:ns3="7a88a02c-e9d6-4b6c-b48a-bde4fb266a17" xmlns:ns4="cfcb42d0-0ca3-42df-9bbd-c42f9305e417" targetNamespace="http://schemas.microsoft.com/office/2006/metadata/properties" ma:root="true" ma:fieldsID="3491f0742cbfd218dbf8f1fd12d9538a" ns3:_="" ns4:_="">
    <xsd:import namespace="7a88a02c-e9d6-4b6c-b48a-bde4fb266a17"/>
    <xsd:import namespace="cfcb42d0-0ca3-42df-9bbd-c42f9305e41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LengthInSecond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8a02c-e9d6-4b6c-b48a-bde4fb266a1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cb42d0-0ca3-42df-9bbd-c42f9305e41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5C97C0-C2A0-44FB-B0EB-269FD7CE8A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8a02c-e9d6-4b6c-b48a-bde4fb266a17"/>
    <ds:schemaRef ds:uri="cfcb42d0-0ca3-42df-9bbd-c42f9305e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7509B9-0484-4569-B3D1-479BFC4DBC43}">
  <ds:schemaRefs>
    <ds:schemaRef ds:uri="http://schemas.microsoft.com/sharepoint/v3/contenttype/forms"/>
  </ds:schemaRefs>
</ds:datastoreItem>
</file>

<file path=customXml/itemProps3.xml><?xml version="1.0" encoding="utf-8"?>
<ds:datastoreItem xmlns:ds="http://schemas.openxmlformats.org/officeDocument/2006/customXml" ds:itemID="{A94D2349-8184-49BB-A0BD-7E401EF228B3}">
  <ds:schemaRefs>
    <ds:schemaRef ds:uri="http://purl.org/dc/elements/1.1/"/>
    <ds:schemaRef ds:uri="http://www.w3.org/XML/1998/namespace"/>
    <ds:schemaRef ds:uri="http://schemas.microsoft.com/office/2006/metadata/properties"/>
    <ds:schemaRef ds:uri="7a88a02c-e9d6-4b6c-b48a-bde4fb266a17"/>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cfcb42d0-0ca3-42df-9bbd-c42f9305e417"/>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2033</TotalTime>
  <Words>2109</Words>
  <Application>Microsoft Macintosh PowerPoint</Application>
  <PresentationFormat>Widescreen</PresentationFormat>
  <Paragraphs>256</Paragraphs>
  <Slides>19</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Arial</vt:lpstr>
      <vt:lpstr>Arial Black</vt:lpstr>
      <vt:lpstr>Avenir</vt:lpstr>
      <vt:lpstr>Calibri</vt:lpstr>
      <vt:lpstr>Cambria Math</vt:lpstr>
      <vt:lpstr>Helvetica</vt:lpstr>
      <vt:lpstr>Söhne</vt:lpstr>
      <vt:lpstr>Symbol</vt:lpstr>
      <vt:lpstr>Wingdings</vt:lpstr>
      <vt:lpstr>Wingdings 2</vt:lpstr>
      <vt:lpstr>2_Presentations (Wide Screen)</vt:lpstr>
      <vt:lpstr>Presentations (Wide Screen)</vt:lpstr>
      <vt:lpstr>DOE Annual Laboratory Plan 2024 Development</vt:lpstr>
      <vt:lpstr>PowerPoint Presentation</vt:lpstr>
      <vt:lpstr>Expanding Jlab’s Science and Technology Mission</vt:lpstr>
      <vt:lpstr>JLab Highlights</vt:lpstr>
      <vt:lpstr>Core Capabilities Underpin Impactful S&amp;T</vt:lpstr>
      <vt:lpstr>JLab Nuclear Physics Future Aligned with the FY23 LRP</vt:lpstr>
      <vt:lpstr>Annual Laboratory Plan presents a 10-year strategy</vt:lpstr>
      <vt:lpstr>CEBAF Experiment Finds Gluon Mass in the Proton</vt:lpstr>
      <vt:lpstr>‘Stress-Energy Tensor’ and the proton – LRP 2023 Highlight</vt:lpstr>
      <vt:lpstr>Moller: Probing the Standard Model to 27 TeV</vt:lpstr>
      <vt:lpstr>SoLID: Fully enables CEBAF 12 GeV at Intensity Frontier</vt:lpstr>
      <vt:lpstr>EIC Project and Generic R&amp;D Highlights at JLab</vt:lpstr>
      <vt:lpstr>Accelerator S&amp;T Advances Enable Future Capability</vt:lpstr>
      <vt:lpstr>Scientific Vignettes for the 22 GeV Upgrade</vt:lpstr>
      <vt:lpstr>Technically Feasible, Cost Effective, and Innovative Path to 22 GeV</vt:lpstr>
      <vt:lpstr>High Level CEBAF Schedule (FY24 – FY42)</vt:lpstr>
      <vt:lpstr>AI + IRI + HPDF – We are aligned with ASCR’s view of the future</vt:lpstr>
      <vt:lpstr>Budget: FY24 and FY25 (and beyond)</vt:lpstr>
      <vt:lpstr>JLab’s Past Will Lead to an Exciting Future</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HPDF Capabilities and Impacts on VA and Virginia Universities</dc:title>
  <dc:creator>Deborah Dowd</dc:creator>
  <cp:lastModifiedBy>David Dean</cp:lastModifiedBy>
  <cp:revision>66</cp:revision>
  <dcterms:created xsi:type="dcterms:W3CDTF">2022-09-08T14:58:30Z</dcterms:created>
  <dcterms:modified xsi:type="dcterms:W3CDTF">2024-03-14T12:53:20Z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2022-08-25T00:00:00Z</vt:filetime>
  </property>
  <property fmtid="{D5CDD505-2E9C-101B-9397-08002B2CF9AE}" pid="3" name="Creator">
    <vt:lpwstr>Acrobat PDFMaker 22 for PowerPoint</vt:lpwstr>
  </property>
  <property fmtid="{D5CDD505-2E9C-101B-9397-08002B2CF9AE}" pid="4" name="LastSaved">
    <vt:filetime>2022-09-08T00:00:00Z</vt:filetime>
  </property>
  <property fmtid="{D5CDD505-2E9C-101B-9397-08002B2CF9AE}" pid="5" name="Producer">
    <vt:lpwstr>Adobe PDF Library 22.2.223</vt:lpwstr>
  </property>
  <property fmtid="{D5CDD505-2E9C-101B-9397-08002B2CF9AE}" pid="6" name="ContentTypeId">
    <vt:lpwstr>0x010100216B2F93EDB7EF43B5AA317BEEBE52C0</vt:lpwstr>
  </property>
</Properties>
</file>