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4"/>
    <p:sldMasterId id="2147483723" r:id="rId5"/>
    <p:sldMasterId id="2147483711" r:id="rId6"/>
  </p:sldMasterIdLst>
  <p:notesMasterIdLst>
    <p:notesMasterId r:id="rId28"/>
  </p:notesMasterIdLst>
  <p:sldIdLst>
    <p:sldId id="256" r:id="rId7"/>
    <p:sldId id="5870" r:id="rId8"/>
    <p:sldId id="5946" r:id="rId9"/>
    <p:sldId id="5729" r:id="rId10"/>
    <p:sldId id="5862" r:id="rId11"/>
    <p:sldId id="5953" r:id="rId12"/>
    <p:sldId id="5908" r:id="rId13"/>
    <p:sldId id="5871" r:id="rId14"/>
    <p:sldId id="5952" r:id="rId15"/>
    <p:sldId id="5769" r:id="rId16"/>
    <p:sldId id="297" r:id="rId17"/>
    <p:sldId id="5891" r:id="rId18"/>
    <p:sldId id="5912" r:id="rId19"/>
    <p:sldId id="295" r:id="rId20"/>
    <p:sldId id="5913" r:id="rId21"/>
    <p:sldId id="5863" r:id="rId22"/>
    <p:sldId id="5936" r:id="rId23"/>
    <p:sldId id="5947" r:id="rId24"/>
    <p:sldId id="5940" r:id="rId25"/>
    <p:sldId id="5954" r:id="rId26"/>
    <p:sldId id="59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646730-786B-090F-68FA-3757A489FAB2}" name="Drew Paine" initials="DP" userId="S::pained@jlab.org::4eb63185-8d30-449d-8bf4-792bbc830dd5" providerId="AD"/>
  <p188:author id="{B4F6513A-DFBF-BC78-EADB-19FDBF4D5960}" name="lramakrishnan@lbl.gov" initials="lr" userId="S::urn:spo:guest#lramakrishnan@lbl.gov::" providerId="AD"/>
  <p188:author id="{ABD8513C-C264-72BE-4BCC-CC3EA1BB3D35}" name="Graham Heyes" initials="GH" userId="S::heyes@jlab.org::091e00f6-f1fe-4e40-a739-26806cf97aac" providerId="AD"/>
  <p188:author id="{95C27E5B-9EDF-0B28-0522-7694F9B19170}" name="scanon@lbl.gov" initials="sc" userId="S::urn:spo:guest#scanon@lbl.gov::" providerId="AD"/>
  <p188:author id="{614BA47D-D962-D232-B79D-DDAFC8317A06}" name="Theresa Bamrick" initials="TB" userId="S::theresa@jlab.org::660d72a0-736f-447f-8ba2-175c18341115" providerId="AD"/>
  <p188:author id="{4CE5687F-9D50-E62A-BD1F-92D04320C370}" name="Ilya Baldin" initials="IB" userId="S::baldin@jlab.org::ff75c966-d7d6-4958-90bd-82f8c49c7994" providerId="AD"/>
  <p188:author id="{5D57699C-63BE-E7E2-5E97-1E29C8038EAB}" name="Amber Boehnlein" initials="AB" userId="S::amber@jlab.org::9ee83fe6-ab0c-4884-84a0-de44469ed022" providerId="AD"/>
  <p188:author id="{B8D04BE2-1F1E-5536-6670-5CABCEF90CCB}" name="Jenny DeVasher" initials="JD" userId="S::devasher@jlab.org::9d8dee23-c37d-437d-b11b-2ceccf4f2510" providerId="AD"/>
  <p188:author id="{82755AEA-0922-75A4-5126-FAAE17C85D44}" name="Richard Shane Canon" initials="RC" userId="S::scanon_lbl.gov#ext#@jeffersonlab.onmicrosoft.com::8991c424-beea-40f8-a167-c59695fbb834" providerId="AD"/>
  <p188:author id="{047564FF-99F7-F2B8-6033-426EDC233C28}" name="Heyes" initials="MOU" userId="Hey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5F93F-54CE-104F-A4EB-F517A6EBC476}" v="24" dt="2024-03-11T15:28:43.04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9CF1D-3812-464C-8ED4-6C16FE18EC56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A66337-B8C5-4DF3-A387-A21E46F8C9B0}">
      <dgm:prSet phldrT="[Text]" phldr="0"/>
      <dgm:spPr/>
      <dgm:t>
        <a:bodyPr/>
        <a:lstStyle/>
        <a:p>
          <a:pPr rtl="0">
            <a:defRPr b="1"/>
          </a:pPr>
          <a:r>
            <a:rPr lang="en-US" b="1">
              <a:latin typeface="Calibri" panose="020F0502020204030204"/>
            </a:rPr>
            <a:t> Pilot Deployment</a:t>
          </a:r>
          <a:r>
            <a:rPr lang="en-US" b="1">
              <a:solidFill>
                <a:srgbClr val="000000"/>
              </a:solidFill>
              <a:latin typeface="Calibri" panose="020F0502020204030204"/>
            </a:rPr>
            <a:t> </a:t>
          </a:r>
        </a:p>
      </dgm:t>
    </dgm:pt>
    <dgm:pt modelId="{C35D033E-E4BA-487D-81F7-470548FAF46B}" type="parTrans" cxnId="{2F87D19F-B315-4EF2-B6B0-E2B85949CC1C}">
      <dgm:prSet/>
      <dgm:spPr/>
      <dgm:t>
        <a:bodyPr/>
        <a:lstStyle/>
        <a:p>
          <a:endParaRPr lang="en-US"/>
        </a:p>
      </dgm:t>
    </dgm:pt>
    <dgm:pt modelId="{15A1D80D-CCE8-4580-B5D4-FD8CEDE19B59}" type="sibTrans" cxnId="{2F87D19F-B315-4EF2-B6B0-E2B85949CC1C}">
      <dgm:prSet/>
      <dgm:spPr/>
      <dgm:t>
        <a:bodyPr/>
        <a:lstStyle/>
        <a:p>
          <a:endParaRPr lang="en-US"/>
        </a:p>
      </dgm:t>
    </dgm:pt>
    <dgm:pt modelId="{3A012BC1-6B69-4522-9FD4-0AD913426E14}">
      <dgm:prSet phldrT="[Text]" phldr="0"/>
      <dgm:spPr/>
      <dgm:t>
        <a:bodyPr/>
        <a:lstStyle/>
        <a:p>
          <a:pPr>
            <a:defRPr b="1"/>
          </a:pPr>
          <a:r>
            <a:rPr lang="en-US" b="1">
              <a:latin typeface="Calibri" panose="020F0502020204030204"/>
            </a:rPr>
            <a:t> Spokes 1</a:t>
          </a:r>
          <a:endParaRPr lang="en-US" b="1"/>
        </a:p>
      </dgm:t>
    </dgm:pt>
    <dgm:pt modelId="{40FDD424-DFE6-4F4D-A9C6-E4566EFE1760}" type="parTrans" cxnId="{266F5DA1-A76D-4EDF-8DCB-D0F53E256981}">
      <dgm:prSet/>
      <dgm:spPr/>
      <dgm:t>
        <a:bodyPr/>
        <a:lstStyle/>
        <a:p>
          <a:endParaRPr lang="en-US"/>
        </a:p>
      </dgm:t>
    </dgm:pt>
    <dgm:pt modelId="{6EC27B2A-0596-408D-A651-4FDBC56518CD}" type="sibTrans" cxnId="{266F5DA1-A76D-4EDF-8DCB-D0F53E256981}">
      <dgm:prSet/>
      <dgm:spPr/>
      <dgm:t>
        <a:bodyPr/>
        <a:lstStyle/>
        <a:p>
          <a:endParaRPr lang="en-US"/>
        </a:p>
      </dgm:t>
    </dgm:pt>
    <dgm:pt modelId="{65D85B6F-203D-4DCA-8E64-7E54D3327243}">
      <dgm:prSet phldr="0"/>
      <dgm:spPr/>
      <dgm:t>
        <a:bodyPr/>
        <a:lstStyle/>
        <a:p>
          <a:pPr>
            <a:defRPr b="1"/>
          </a:pPr>
          <a:r>
            <a:rPr lang="en-US" b="1">
              <a:latin typeface="Calibri" panose="020F0502020204030204"/>
            </a:rPr>
            <a:t> Spokes 2</a:t>
          </a:r>
        </a:p>
      </dgm:t>
    </dgm:pt>
    <dgm:pt modelId="{84302FDA-C991-4B46-BDE4-7042A04C61C5}" type="parTrans" cxnId="{E3362A79-DEC2-3B49-9FE9-65D4BA3F1E9F}">
      <dgm:prSet/>
      <dgm:spPr/>
      <dgm:t>
        <a:bodyPr/>
        <a:lstStyle/>
        <a:p>
          <a:endParaRPr lang="en-US"/>
        </a:p>
      </dgm:t>
    </dgm:pt>
    <dgm:pt modelId="{BAE4362D-6227-4ECD-97FF-4F0EF166059F}" type="sibTrans" cxnId="{E3362A79-DEC2-3B49-9FE9-65D4BA3F1E9F}">
      <dgm:prSet/>
      <dgm:spPr/>
      <dgm:t>
        <a:bodyPr/>
        <a:lstStyle/>
        <a:p>
          <a:endParaRPr lang="en-US"/>
        </a:p>
      </dgm:t>
    </dgm:pt>
    <dgm:pt modelId="{65A52B2E-331C-4FCE-9054-DA0AAE6B7837}">
      <dgm:prSet phldr="0"/>
      <dgm:spPr/>
      <dgm:t>
        <a:bodyPr/>
        <a:lstStyle/>
        <a:p>
          <a:pPr rtl="0">
            <a:defRPr b="1"/>
          </a:pPr>
          <a:r>
            <a:rPr lang="en-US" b="1">
              <a:latin typeface="Calibri" panose="020F0502020204030204"/>
            </a:rPr>
            <a:t> HPDF w/ Initial Spokes</a:t>
          </a:r>
          <a:endParaRPr lang="en-US" b="1"/>
        </a:p>
      </dgm:t>
    </dgm:pt>
    <dgm:pt modelId="{1DC639B3-4689-470A-BFDF-7B72324C3852}" type="parTrans" cxnId="{124EEAFE-EDBA-41EC-A3B8-C547437B3B0F}">
      <dgm:prSet/>
      <dgm:spPr/>
      <dgm:t>
        <a:bodyPr/>
        <a:lstStyle/>
        <a:p>
          <a:endParaRPr lang="en-US"/>
        </a:p>
      </dgm:t>
    </dgm:pt>
    <dgm:pt modelId="{9E9B8D3D-E675-4D23-B9BB-2DF301EC7DFB}" type="sibTrans" cxnId="{124EEAFE-EDBA-41EC-A3B8-C547437B3B0F}">
      <dgm:prSet/>
      <dgm:spPr/>
      <dgm:t>
        <a:bodyPr/>
        <a:lstStyle/>
        <a:p>
          <a:endParaRPr lang="en-US"/>
        </a:p>
      </dgm:t>
    </dgm:pt>
    <dgm:pt modelId="{3F13F2C3-C2EA-460F-9CC7-BC014F49EDDF}" type="pres">
      <dgm:prSet presAssocID="{0559CF1D-3812-464C-8ED4-6C16FE18EC56}" presName="root" presStyleCnt="0">
        <dgm:presLayoutVars>
          <dgm:chMax/>
          <dgm:chPref/>
          <dgm:animLvl val="lvl"/>
        </dgm:presLayoutVars>
      </dgm:prSet>
      <dgm:spPr/>
    </dgm:pt>
    <dgm:pt modelId="{A915CF37-988C-4731-ADE0-1BB7583CEFB1}" type="pres">
      <dgm:prSet presAssocID="{0559CF1D-3812-464C-8ED4-6C16FE18EC56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20DDC6F-5F5D-43F7-9078-D2726AB93D40}" type="pres">
      <dgm:prSet presAssocID="{0559CF1D-3812-464C-8ED4-6C16FE18EC56}" presName="nodes" presStyleCnt="0">
        <dgm:presLayoutVars>
          <dgm:chMax/>
          <dgm:chPref/>
          <dgm:animLvl val="lvl"/>
        </dgm:presLayoutVars>
      </dgm:prSet>
      <dgm:spPr/>
    </dgm:pt>
    <dgm:pt modelId="{C2419CD9-58C5-4890-AF89-C04C228FF907}" type="pres">
      <dgm:prSet presAssocID="{DEA66337-B8C5-4DF3-A387-A21E46F8C9B0}" presName="composite" presStyleCnt="0"/>
      <dgm:spPr/>
    </dgm:pt>
    <dgm:pt modelId="{544438D6-8B04-43FF-BBEC-81ED829FFB4E}" type="pres">
      <dgm:prSet presAssocID="{DEA66337-B8C5-4DF3-A387-A21E46F8C9B0}" presName="ConnectorPoint" presStyleLbl="ln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320A3A6-6D1F-4C11-8159-92E4634CC723}" type="pres">
      <dgm:prSet presAssocID="{DEA66337-B8C5-4DF3-A387-A21E46F8C9B0}" presName="DropPinPlaceHolder" presStyleCnt="0"/>
      <dgm:spPr/>
    </dgm:pt>
    <dgm:pt modelId="{86E1A085-07AE-47DD-99CF-DAEB1CB58561}" type="pres">
      <dgm:prSet presAssocID="{DEA66337-B8C5-4DF3-A387-A21E46F8C9B0}" presName="DropPin" presStyleLbl="alignNode1" presStyleIdx="0" presStyleCnt="4"/>
      <dgm:spPr/>
    </dgm:pt>
    <dgm:pt modelId="{2E399D55-01E8-40D5-B865-0AEDF1C820F2}" type="pres">
      <dgm:prSet presAssocID="{DEA66337-B8C5-4DF3-A387-A21E46F8C9B0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AC80B5F-D158-4CCA-A9D2-72B68E1732DD}" type="pres">
      <dgm:prSet presAssocID="{DEA66337-B8C5-4DF3-A387-A21E46F8C9B0}" presName="L2TextContainer" presStyleLbl="revTx" presStyleIdx="0" presStyleCnt="8">
        <dgm:presLayoutVars>
          <dgm:bulletEnabled val="1"/>
        </dgm:presLayoutVars>
      </dgm:prSet>
      <dgm:spPr/>
    </dgm:pt>
    <dgm:pt modelId="{F37DCA64-88C0-4920-8679-C040B5A9EF5C}" type="pres">
      <dgm:prSet presAssocID="{DEA66337-B8C5-4DF3-A387-A21E46F8C9B0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4C422C3B-6195-41EC-8F1F-B4274C3BC996}" type="pres">
      <dgm:prSet presAssocID="{DEA66337-B8C5-4DF3-A387-A21E46F8C9B0}" presName="ConnectLine" presStyleLbl="sibTrans1D1" presStyleIdx="0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D3FBC73-9859-453E-B6A3-70A59D73F6EC}" type="pres">
      <dgm:prSet presAssocID="{DEA66337-B8C5-4DF3-A387-A21E46F8C9B0}" presName="EmptyPlaceHolder" presStyleCnt="0"/>
      <dgm:spPr/>
    </dgm:pt>
    <dgm:pt modelId="{37DE0451-0997-40BB-9BA5-A89AFE735E26}" type="pres">
      <dgm:prSet presAssocID="{15A1D80D-CCE8-4580-B5D4-FD8CEDE19B59}" presName="spaceBetweenRectangles" presStyleCnt="0"/>
      <dgm:spPr/>
    </dgm:pt>
    <dgm:pt modelId="{9B17423B-70CE-4773-938F-E35C51F5A8D0}" type="pres">
      <dgm:prSet presAssocID="{65A52B2E-331C-4FCE-9054-DA0AAE6B7837}" presName="composite" presStyleCnt="0"/>
      <dgm:spPr/>
    </dgm:pt>
    <dgm:pt modelId="{E02494F2-FCE9-440C-AB02-AB395553808C}" type="pres">
      <dgm:prSet presAssocID="{65A52B2E-331C-4FCE-9054-DA0AAE6B7837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DA8C3EB-04E3-41E1-8582-47FE4556FF29}" type="pres">
      <dgm:prSet presAssocID="{65A52B2E-331C-4FCE-9054-DA0AAE6B7837}" presName="DropPinPlaceHolder" presStyleCnt="0"/>
      <dgm:spPr/>
    </dgm:pt>
    <dgm:pt modelId="{95E5F765-476A-4D01-AA7B-D9AC5A16EDE4}" type="pres">
      <dgm:prSet presAssocID="{65A52B2E-331C-4FCE-9054-DA0AAE6B7837}" presName="DropPin" presStyleLbl="alignNode1" presStyleIdx="1" presStyleCnt="4"/>
      <dgm:spPr/>
    </dgm:pt>
    <dgm:pt modelId="{0020D278-8E8F-4A72-B538-7679B34256D2}" type="pres">
      <dgm:prSet presAssocID="{65A52B2E-331C-4FCE-9054-DA0AAE6B7837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C0A35B4-BD2F-4CDB-8192-FAB37B60B32A}" type="pres">
      <dgm:prSet presAssocID="{65A52B2E-331C-4FCE-9054-DA0AAE6B7837}" presName="L2TextContainer" presStyleLbl="revTx" presStyleIdx="2" presStyleCnt="8">
        <dgm:presLayoutVars>
          <dgm:bulletEnabled val="1"/>
        </dgm:presLayoutVars>
      </dgm:prSet>
      <dgm:spPr/>
    </dgm:pt>
    <dgm:pt modelId="{B645927A-C464-4687-9AF0-441920D79CBD}" type="pres">
      <dgm:prSet presAssocID="{65A52B2E-331C-4FCE-9054-DA0AAE6B7837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9A8E8F2E-7164-47B0-82CB-0A41D875B32A}" type="pres">
      <dgm:prSet presAssocID="{65A52B2E-331C-4FCE-9054-DA0AAE6B7837}" presName="ConnectLine" presStyleLbl="sibTrans1D1" presStyleIdx="1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9DA78DB-EA08-4EF0-988D-7E43359DF8A0}" type="pres">
      <dgm:prSet presAssocID="{65A52B2E-331C-4FCE-9054-DA0AAE6B7837}" presName="EmptyPlaceHolder" presStyleCnt="0"/>
      <dgm:spPr/>
    </dgm:pt>
    <dgm:pt modelId="{58350D4F-D13B-492E-A710-223BD84ACD51}" type="pres">
      <dgm:prSet presAssocID="{9E9B8D3D-E675-4D23-B9BB-2DF301EC7DFB}" presName="spaceBetweenRectangles" presStyleCnt="0"/>
      <dgm:spPr/>
    </dgm:pt>
    <dgm:pt modelId="{25610A12-B2AC-4267-B84E-708D79DF0565}" type="pres">
      <dgm:prSet presAssocID="{3A012BC1-6B69-4522-9FD4-0AD913426E14}" presName="composite" presStyleCnt="0"/>
      <dgm:spPr/>
    </dgm:pt>
    <dgm:pt modelId="{4197C788-1B95-4732-9ABC-36332ED309DF}" type="pres">
      <dgm:prSet presAssocID="{3A012BC1-6B69-4522-9FD4-0AD913426E14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DE99661-0156-4C63-8B65-30183CDD5C92}" type="pres">
      <dgm:prSet presAssocID="{3A012BC1-6B69-4522-9FD4-0AD913426E14}" presName="DropPinPlaceHolder" presStyleCnt="0"/>
      <dgm:spPr/>
    </dgm:pt>
    <dgm:pt modelId="{7D50EA58-19FF-4812-A340-77040762BF62}" type="pres">
      <dgm:prSet presAssocID="{3A012BC1-6B69-4522-9FD4-0AD913426E14}" presName="DropPin" presStyleLbl="alignNode1" presStyleIdx="2" presStyleCnt="4"/>
      <dgm:spPr/>
    </dgm:pt>
    <dgm:pt modelId="{41581FF8-E620-4922-AAF5-80077A2427E7}" type="pres">
      <dgm:prSet presAssocID="{3A012BC1-6B69-4522-9FD4-0AD913426E14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3A5683C-1C23-4185-9CBE-6AD50BD5F1CD}" type="pres">
      <dgm:prSet presAssocID="{3A012BC1-6B69-4522-9FD4-0AD913426E14}" presName="L2TextContainer" presStyleLbl="revTx" presStyleIdx="4" presStyleCnt="8">
        <dgm:presLayoutVars>
          <dgm:bulletEnabled val="1"/>
        </dgm:presLayoutVars>
      </dgm:prSet>
      <dgm:spPr/>
    </dgm:pt>
    <dgm:pt modelId="{553083B8-672C-431F-9F4C-B021B89A92FD}" type="pres">
      <dgm:prSet presAssocID="{3A012BC1-6B69-4522-9FD4-0AD913426E14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7F8213B8-8445-4B2B-8056-392BCDA32ED6}" type="pres">
      <dgm:prSet presAssocID="{3A012BC1-6B69-4522-9FD4-0AD913426E14}" presName="ConnectLine" presStyleLbl="sibTrans1D1" presStyleIdx="2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0A4F777-6C63-4072-8FD5-CF7D823C4821}" type="pres">
      <dgm:prSet presAssocID="{3A012BC1-6B69-4522-9FD4-0AD913426E14}" presName="EmptyPlaceHolder" presStyleCnt="0"/>
      <dgm:spPr/>
    </dgm:pt>
    <dgm:pt modelId="{33832860-C6DD-48E3-B15F-7B528B4F9C6C}" type="pres">
      <dgm:prSet presAssocID="{6EC27B2A-0596-408D-A651-4FDBC56518CD}" presName="spaceBetweenRectangles" presStyleCnt="0"/>
      <dgm:spPr/>
    </dgm:pt>
    <dgm:pt modelId="{AD65A168-D300-4F82-B00F-8D33EA58CF1E}" type="pres">
      <dgm:prSet presAssocID="{65D85B6F-203D-4DCA-8E64-7E54D3327243}" presName="composite" presStyleCnt="0"/>
      <dgm:spPr/>
    </dgm:pt>
    <dgm:pt modelId="{7667BE41-1271-4E75-8A27-9B51605DDD17}" type="pres">
      <dgm:prSet presAssocID="{65D85B6F-203D-4DCA-8E64-7E54D3327243}" presName="ConnectorPoint" presStyleLbl="ln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536E0A9-8D71-47B7-8D76-2CE38FDFBEE8}" type="pres">
      <dgm:prSet presAssocID="{65D85B6F-203D-4DCA-8E64-7E54D3327243}" presName="DropPinPlaceHolder" presStyleCnt="0"/>
      <dgm:spPr/>
    </dgm:pt>
    <dgm:pt modelId="{4F4A8E0E-0175-4633-995C-C47E7F798A76}" type="pres">
      <dgm:prSet presAssocID="{65D85B6F-203D-4DCA-8E64-7E54D3327243}" presName="DropPin" presStyleLbl="alignNode1" presStyleIdx="3" presStyleCnt="4"/>
      <dgm:spPr/>
    </dgm:pt>
    <dgm:pt modelId="{B947604E-1C3D-4673-B2F5-63DCCDC2C07A}" type="pres">
      <dgm:prSet presAssocID="{65D85B6F-203D-4DCA-8E64-7E54D3327243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5308BC6-3D51-4161-889C-253B1BB8B924}" type="pres">
      <dgm:prSet presAssocID="{65D85B6F-203D-4DCA-8E64-7E54D3327243}" presName="L2TextContainer" presStyleLbl="revTx" presStyleIdx="6" presStyleCnt="8">
        <dgm:presLayoutVars>
          <dgm:bulletEnabled val="1"/>
        </dgm:presLayoutVars>
      </dgm:prSet>
      <dgm:spPr/>
    </dgm:pt>
    <dgm:pt modelId="{6CD6F091-6E1E-4C7B-BAD3-F55DEAF24F29}" type="pres">
      <dgm:prSet presAssocID="{65D85B6F-203D-4DCA-8E64-7E54D3327243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918F0FAC-B29E-4BEE-A924-5D4607BB2B2E}" type="pres">
      <dgm:prSet presAssocID="{65D85B6F-203D-4DCA-8E64-7E54D3327243}" presName="ConnectLine" presStyleLbl="sibTrans1D1" presStyleIdx="3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948FC08-A670-46C4-A609-3D2E2A844670}" type="pres">
      <dgm:prSet presAssocID="{65D85B6F-203D-4DCA-8E64-7E54D3327243}" presName="EmptyPlaceHolder" presStyleCnt="0"/>
      <dgm:spPr/>
    </dgm:pt>
  </dgm:ptLst>
  <dgm:cxnLst>
    <dgm:cxn modelId="{0B013A08-8EC6-4880-A0D1-BD81C2FBEA00}" type="presOf" srcId="{3A012BC1-6B69-4522-9FD4-0AD913426E14}" destId="{553083B8-672C-431F-9F4C-B021B89A92FD}" srcOrd="0" destOrd="0" presId="urn:microsoft.com/office/officeart/2017/3/layout/DropPinTimeline"/>
    <dgm:cxn modelId="{D098E93C-7BC8-4D4F-8DC7-57F586BA9937}" type="presOf" srcId="{DEA66337-B8C5-4DF3-A387-A21E46F8C9B0}" destId="{F37DCA64-88C0-4920-8679-C040B5A9EF5C}" srcOrd="0" destOrd="0" presId="urn:microsoft.com/office/officeart/2017/3/layout/DropPinTimeline"/>
    <dgm:cxn modelId="{E983B06C-290B-475A-90DA-74EFF366820A}" type="presOf" srcId="{0559CF1D-3812-464C-8ED4-6C16FE18EC56}" destId="{3F13F2C3-C2EA-460F-9CC7-BC014F49EDDF}" srcOrd="0" destOrd="0" presId="urn:microsoft.com/office/officeart/2017/3/layout/DropPinTimeline"/>
    <dgm:cxn modelId="{E3362A79-DEC2-3B49-9FE9-65D4BA3F1E9F}" srcId="{0559CF1D-3812-464C-8ED4-6C16FE18EC56}" destId="{65D85B6F-203D-4DCA-8E64-7E54D3327243}" srcOrd="3" destOrd="0" parTransId="{84302FDA-C991-4B46-BDE4-7042A04C61C5}" sibTransId="{BAE4362D-6227-4ECD-97FF-4F0EF166059F}"/>
    <dgm:cxn modelId="{2F87D19F-B315-4EF2-B6B0-E2B85949CC1C}" srcId="{0559CF1D-3812-464C-8ED4-6C16FE18EC56}" destId="{DEA66337-B8C5-4DF3-A387-A21E46F8C9B0}" srcOrd="0" destOrd="0" parTransId="{C35D033E-E4BA-487D-81F7-470548FAF46B}" sibTransId="{15A1D80D-CCE8-4580-B5D4-FD8CEDE19B59}"/>
    <dgm:cxn modelId="{266F5DA1-A76D-4EDF-8DCB-D0F53E256981}" srcId="{0559CF1D-3812-464C-8ED4-6C16FE18EC56}" destId="{3A012BC1-6B69-4522-9FD4-0AD913426E14}" srcOrd="2" destOrd="0" parTransId="{40FDD424-DFE6-4F4D-A9C6-E4566EFE1760}" sibTransId="{6EC27B2A-0596-408D-A651-4FDBC56518CD}"/>
    <dgm:cxn modelId="{A013F7C1-50BD-46EA-AE8F-FA2EC14EE60A}" type="presOf" srcId="{65A52B2E-331C-4FCE-9054-DA0AAE6B7837}" destId="{B645927A-C464-4687-9AF0-441920D79CBD}" srcOrd="0" destOrd="0" presId="urn:microsoft.com/office/officeart/2017/3/layout/DropPinTimeline"/>
    <dgm:cxn modelId="{13BE63C9-4E66-4C36-AE1E-79A6EFB3EC6F}" type="presOf" srcId="{65D85B6F-203D-4DCA-8E64-7E54D3327243}" destId="{6CD6F091-6E1E-4C7B-BAD3-F55DEAF24F29}" srcOrd="0" destOrd="0" presId="urn:microsoft.com/office/officeart/2017/3/layout/DropPinTimeline"/>
    <dgm:cxn modelId="{124EEAFE-EDBA-41EC-A3B8-C547437B3B0F}" srcId="{0559CF1D-3812-464C-8ED4-6C16FE18EC56}" destId="{65A52B2E-331C-4FCE-9054-DA0AAE6B7837}" srcOrd="1" destOrd="0" parTransId="{1DC639B3-4689-470A-BFDF-7B72324C3852}" sibTransId="{9E9B8D3D-E675-4D23-B9BB-2DF301EC7DFB}"/>
    <dgm:cxn modelId="{340FC3DD-EB32-48A9-95F7-A0DB0E422673}" type="presParOf" srcId="{3F13F2C3-C2EA-460F-9CC7-BC014F49EDDF}" destId="{A915CF37-988C-4731-ADE0-1BB7583CEFB1}" srcOrd="0" destOrd="0" presId="urn:microsoft.com/office/officeart/2017/3/layout/DropPinTimeline"/>
    <dgm:cxn modelId="{9CF2280A-5F9D-47EF-BC22-20ED05545A22}" type="presParOf" srcId="{3F13F2C3-C2EA-460F-9CC7-BC014F49EDDF}" destId="{820DDC6F-5F5D-43F7-9078-D2726AB93D40}" srcOrd="1" destOrd="0" presId="urn:microsoft.com/office/officeart/2017/3/layout/DropPinTimeline"/>
    <dgm:cxn modelId="{F05D8FA0-86F4-4736-BD63-447088F91B68}" type="presParOf" srcId="{820DDC6F-5F5D-43F7-9078-D2726AB93D40}" destId="{C2419CD9-58C5-4890-AF89-C04C228FF907}" srcOrd="0" destOrd="0" presId="urn:microsoft.com/office/officeart/2017/3/layout/DropPinTimeline"/>
    <dgm:cxn modelId="{C36ECC05-CD93-4BF6-954B-677454BF82F1}" type="presParOf" srcId="{C2419CD9-58C5-4890-AF89-C04C228FF907}" destId="{544438D6-8B04-43FF-BBEC-81ED829FFB4E}" srcOrd="0" destOrd="0" presId="urn:microsoft.com/office/officeart/2017/3/layout/DropPinTimeline"/>
    <dgm:cxn modelId="{A1CD717D-716F-4D74-B15D-EA24F973E233}" type="presParOf" srcId="{C2419CD9-58C5-4890-AF89-C04C228FF907}" destId="{4320A3A6-6D1F-4C11-8159-92E4634CC723}" srcOrd="1" destOrd="0" presId="urn:microsoft.com/office/officeart/2017/3/layout/DropPinTimeline"/>
    <dgm:cxn modelId="{ACF0827A-8BA7-4CE6-A1A0-DCE39A203387}" type="presParOf" srcId="{4320A3A6-6D1F-4C11-8159-92E4634CC723}" destId="{86E1A085-07AE-47DD-99CF-DAEB1CB58561}" srcOrd="0" destOrd="0" presId="urn:microsoft.com/office/officeart/2017/3/layout/DropPinTimeline"/>
    <dgm:cxn modelId="{7853E351-A37E-466B-835D-395420A93E56}" type="presParOf" srcId="{4320A3A6-6D1F-4C11-8159-92E4634CC723}" destId="{2E399D55-01E8-40D5-B865-0AEDF1C820F2}" srcOrd="1" destOrd="0" presId="urn:microsoft.com/office/officeart/2017/3/layout/DropPinTimeline"/>
    <dgm:cxn modelId="{85A9ECC1-7F32-4FF7-9AF1-7E6F20E25D74}" type="presParOf" srcId="{C2419CD9-58C5-4890-AF89-C04C228FF907}" destId="{7AC80B5F-D158-4CCA-A9D2-72B68E1732DD}" srcOrd="2" destOrd="0" presId="urn:microsoft.com/office/officeart/2017/3/layout/DropPinTimeline"/>
    <dgm:cxn modelId="{552044CA-9687-4092-ADFB-1995DDD7206B}" type="presParOf" srcId="{C2419CD9-58C5-4890-AF89-C04C228FF907}" destId="{F37DCA64-88C0-4920-8679-C040B5A9EF5C}" srcOrd="3" destOrd="0" presId="urn:microsoft.com/office/officeart/2017/3/layout/DropPinTimeline"/>
    <dgm:cxn modelId="{DDA9E145-86F7-4E20-8D13-916D713DA960}" type="presParOf" srcId="{C2419CD9-58C5-4890-AF89-C04C228FF907}" destId="{4C422C3B-6195-41EC-8F1F-B4274C3BC996}" srcOrd="4" destOrd="0" presId="urn:microsoft.com/office/officeart/2017/3/layout/DropPinTimeline"/>
    <dgm:cxn modelId="{6D859CA9-183E-4781-AA73-9951EB652DCF}" type="presParOf" srcId="{C2419CD9-58C5-4890-AF89-C04C228FF907}" destId="{5D3FBC73-9859-453E-B6A3-70A59D73F6EC}" srcOrd="5" destOrd="0" presId="urn:microsoft.com/office/officeart/2017/3/layout/DropPinTimeline"/>
    <dgm:cxn modelId="{8E479E4D-0319-4F82-B3B6-B65C177921A9}" type="presParOf" srcId="{820DDC6F-5F5D-43F7-9078-D2726AB93D40}" destId="{37DE0451-0997-40BB-9BA5-A89AFE735E26}" srcOrd="1" destOrd="0" presId="urn:microsoft.com/office/officeart/2017/3/layout/DropPinTimeline"/>
    <dgm:cxn modelId="{2E0DEB55-2454-4CA4-921A-D877CFCEECA7}" type="presParOf" srcId="{820DDC6F-5F5D-43F7-9078-D2726AB93D40}" destId="{9B17423B-70CE-4773-938F-E35C51F5A8D0}" srcOrd="2" destOrd="0" presId="urn:microsoft.com/office/officeart/2017/3/layout/DropPinTimeline"/>
    <dgm:cxn modelId="{4D48CA07-CCE1-47EF-909B-C861E6B40140}" type="presParOf" srcId="{9B17423B-70CE-4773-938F-E35C51F5A8D0}" destId="{E02494F2-FCE9-440C-AB02-AB395553808C}" srcOrd="0" destOrd="0" presId="urn:microsoft.com/office/officeart/2017/3/layout/DropPinTimeline"/>
    <dgm:cxn modelId="{E989AEF3-7AD0-4F50-B5B9-68C78C9E5EEE}" type="presParOf" srcId="{9B17423B-70CE-4773-938F-E35C51F5A8D0}" destId="{5DA8C3EB-04E3-41E1-8582-47FE4556FF29}" srcOrd="1" destOrd="0" presId="urn:microsoft.com/office/officeart/2017/3/layout/DropPinTimeline"/>
    <dgm:cxn modelId="{CFB43473-3A0C-448E-B081-9261FDB4DC9D}" type="presParOf" srcId="{5DA8C3EB-04E3-41E1-8582-47FE4556FF29}" destId="{95E5F765-476A-4D01-AA7B-D9AC5A16EDE4}" srcOrd="0" destOrd="0" presId="urn:microsoft.com/office/officeart/2017/3/layout/DropPinTimeline"/>
    <dgm:cxn modelId="{CC0F3AC7-9FDD-4BB8-9C56-1A37808C97EB}" type="presParOf" srcId="{5DA8C3EB-04E3-41E1-8582-47FE4556FF29}" destId="{0020D278-8E8F-4A72-B538-7679B34256D2}" srcOrd="1" destOrd="0" presId="urn:microsoft.com/office/officeart/2017/3/layout/DropPinTimeline"/>
    <dgm:cxn modelId="{5141B0DA-6FA9-42CD-985B-72BCA3F349E1}" type="presParOf" srcId="{9B17423B-70CE-4773-938F-E35C51F5A8D0}" destId="{FC0A35B4-BD2F-4CDB-8192-FAB37B60B32A}" srcOrd="2" destOrd="0" presId="urn:microsoft.com/office/officeart/2017/3/layout/DropPinTimeline"/>
    <dgm:cxn modelId="{E8C77D56-D7C5-49B9-A114-F24BCFC0B332}" type="presParOf" srcId="{9B17423B-70CE-4773-938F-E35C51F5A8D0}" destId="{B645927A-C464-4687-9AF0-441920D79CBD}" srcOrd="3" destOrd="0" presId="urn:microsoft.com/office/officeart/2017/3/layout/DropPinTimeline"/>
    <dgm:cxn modelId="{2B75EB15-637D-4A7C-9036-A8E428B7A4B8}" type="presParOf" srcId="{9B17423B-70CE-4773-938F-E35C51F5A8D0}" destId="{9A8E8F2E-7164-47B0-82CB-0A41D875B32A}" srcOrd="4" destOrd="0" presId="urn:microsoft.com/office/officeart/2017/3/layout/DropPinTimeline"/>
    <dgm:cxn modelId="{54F078EE-2A7D-402D-ABFE-945F17ACF855}" type="presParOf" srcId="{9B17423B-70CE-4773-938F-E35C51F5A8D0}" destId="{59DA78DB-EA08-4EF0-988D-7E43359DF8A0}" srcOrd="5" destOrd="0" presId="urn:microsoft.com/office/officeart/2017/3/layout/DropPinTimeline"/>
    <dgm:cxn modelId="{0D503774-CAB1-4466-9045-689681A2D89C}" type="presParOf" srcId="{820DDC6F-5F5D-43F7-9078-D2726AB93D40}" destId="{58350D4F-D13B-492E-A710-223BD84ACD51}" srcOrd="3" destOrd="0" presId="urn:microsoft.com/office/officeart/2017/3/layout/DropPinTimeline"/>
    <dgm:cxn modelId="{395D7FA9-67D6-4263-884B-00E374D384AA}" type="presParOf" srcId="{820DDC6F-5F5D-43F7-9078-D2726AB93D40}" destId="{25610A12-B2AC-4267-B84E-708D79DF0565}" srcOrd="4" destOrd="0" presId="urn:microsoft.com/office/officeart/2017/3/layout/DropPinTimeline"/>
    <dgm:cxn modelId="{4192BBD1-37AC-459B-8B21-8BE9BDCFC2A8}" type="presParOf" srcId="{25610A12-B2AC-4267-B84E-708D79DF0565}" destId="{4197C788-1B95-4732-9ABC-36332ED309DF}" srcOrd="0" destOrd="0" presId="urn:microsoft.com/office/officeart/2017/3/layout/DropPinTimeline"/>
    <dgm:cxn modelId="{6391AED8-4546-4ED6-BAB1-0825D711AB40}" type="presParOf" srcId="{25610A12-B2AC-4267-B84E-708D79DF0565}" destId="{BDE99661-0156-4C63-8B65-30183CDD5C92}" srcOrd="1" destOrd="0" presId="urn:microsoft.com/office/officeart/2017/3/layout/DropPinTimeline"/>
    <dgm:cxn modelId="{9218609B-F721-45A5-8F8F-7E58E42B20D8}" type="presParOf" srcId="{BDE99661-0156-4C63-8B65-30183CDD5C92}" destId="{7D50EA58-19FF-4812-A340-77040762BF62}" srcOrd="0" destOrd="0" presId="urn:microsoft.com/office/officeart/2017/3/layout/DropPinTimeline"/>
    <dgm:cxn modelId="{DA8B5C83-C1D9-4BF8-A40D-69FC5B9A81ED}" type="presParOf" srcId="{BDE99661-0156-4C63-8B65-30183CDD5C92}" destId="{41581FF8-E620-4922-AAF5-80077A2427E7}" srcOrd="1" destOrd="0" presId="urn:microsoft.com/office/officeart/2017/3/layout/DropPinTimeline"/>
    <dgm:cxn modelId="{15BB0AD4-FB9A-45C2-B0A8-A91C1C9A9CC1}" type="presParOf" srcId="{25610A12-B2AC-4267-B84E-708D79DF0565}" destId="{B3A5683C-1C23-4185-9CBE-6AD50BD5F1CD}" srcOrd="2" destOrd="0" presId="urn:microsoft.com/office/officeart/2017/3/layout/DropPinTimeline"/>
    <dgm:cxn modelId="{C016D56C-91EA-44FB-992C-48BFAF88CF48}" type="presParOf" srcId="{25610A12-B2AC-4267-B84E-708D79DF0565}" destId="{553083B8-672C-431F-9F4C-B021B89A92FD}" srcOrd="3" destOrd="0" presId="urn:microsoft.com/office/officeart/2017/3/layout/DropPinTimeline"/>
    <dgm:cxn modelId="{21AF5DAB-F940-4F32-B9D4-C841CB439959}" type="presParOf" srcId="{25610A12-B2AC-4267-B84E-708D79DF0565}" destId="{7F8213B8-8445-4B2B-8056-392BCDA32ED6}" srcOrd="4" destOrd="0" presId="urn:microsoft.com/office/officeart/2017/3/layout/DropPinTimeline"/>
    <dgm:cxn modelId="{5C8AAEBF-B47F-42C4-A0A7-153031CCD65B}" type="presParOf" srcId="{25610A12-B2AC-4267-B84E-708D79DF0565}" destId="{F0A4F777-6C63-4072-8FD5-CF7D823C4821}" srcOrd="5" destOrd="0" presId="urn:microsoft.com/office/officeart/2017/3/layout/DropPinTimeline"/>
    <dgm:cxn modelId="{1D961FFA-DB7C-4EC1-B19F-13ABBB5E9EFE}" type="presParOf" srcId="{820DDC6F-5F5D-43F7-9078-D2726AB93D40}" destId="{33832860-C6DD-48E3-B15F-7B528B4F9C6C}" srcOrd="5" destOrd="0" presId="urn:microsoft.com/office/officeart/2017/3/layout/DropPinTimeline"/>
    <dgm:cxn modelId="{75E149AF-82EC-4731-B9A5-E9E4B19F8F58}" type="presParOf" srcId="{820DDC6F-5F5D-43F7-9078-D2726AB93D40}" destId="{AD65A168-D300-4F82-B00F-8D33EA58CF1E}" srcOrd="6" destOrd="0" presId="urn:microsoft.com/office/officeart/2017/3/layout/DropPinTimeline"/>
    <dgm:cxn modelId="{24E4DAF9-72E6-4835-B5E9-EF975957C5BE}" type="presParOf" srcId="{AD65A168-D300-4F82-B00F-8D33EA58CF1E}" destId="{7667BE41-1271-4E75-8A27-9B51605DDD17}" srcOrd="0" destOrd="0" presId="urn:microsoft.com/office/officeart/2017/3/layout/DropPinTimeline"/>
    <dgm:cxn modelId="{B275D979-3B2D-4793-906C-A83954D666A3}" type="presParOf" srcId="{AD65A168-D300-4F82-B00F-8D33EA58CF1E}" destId="{5536E0A9-8D71-47B7-8D76-2CE38FDFBEE8}" srcOrd="1" destOrd="0" presId="urn:microsoft.com/office/officeart/2017/3/layout/DropPinTimeline"/>
    <dgm:cxn modelId="{D8C34976-569B-4929-A6CB-1502A57D6327}" type="presParOf" srcId="{5536E0A9-8D71-47B7-8D76-2CE38FDFBEE8}" destId="{4F4A8E0E-0175-4633-995C-C47E7F798A76}" srcOrd="0" destOrd="0" presId="urn:microsoft.com/office/officeart/2017/3/layout/DropPinTimeline"/>
    <dgm:cxn modelId="{82C3D468-204C-4206-ADD1-5C5AAF84EE76}" type="presParOf" srcId="{5536E0A9-8D71-47B7-8D76-2CE38FDFBEE8}" destId="{B947604E-1C3D-4673-B2F5-63DCCDC2C07A}" srcOrd="1" destOrd="0" presId="urn:microsoft.com/office/officeart/2017/3/layout/DropPinTimeline"/>
    <dgm:cxn modelId="{A5F2D046-93A5-48F2-BA1D-BC26BED2057A}" type="presParOf" srcId="{AD65A168-D300-4F82-B00F-8D33EA58CF1E}" destId="{45308BC6-3D51-4161-889C-253B1BB8B924}" srcOrd="2" destOrd="0" presId="urn:microsoft.com/office/officeart/2017/3/layout/DropPinTimeline"/>
    <dgm:cxn modelId="{DBAA9D5A-232B-40F3-B087-F5485EE5A668}" type="presParOf" srcId="{AD65A168-D300-4F82-B00F-8D33EA58CF1E}" destId="{6CD6F091-6E1E-4C7B-BAD3-F55DEAF24F29}" srcOrd="3" destOrd="0" presId="urn:microsoft.com/office/officeart/2017/3/layout/DropPinTimeline"/>
    <dgm:cxn modelId="{18414B9B-418A-4374-A7AE-74D3BF73820B}" type="presParOf" srcId="{AD65A168-D300-4F82-B00F-8D33EA58CF1E}" destId="{918F0FAC-B29E-4BEE-A924-5D4607BB2B2E}" srcOrd="4" destOrd="0" presId="urn:microsoft.com/office/officeart/2017/3/layout/DropPinTimeline"/>
    <dgm:cxn modelId="{EF6A5B9E-0EDD-496D-AB78-92769922B11A}" type="presParOf" srcId="{AD65A168-D300-4F82-B00F-8D33EA58CF1E}" destId="{A948FC08-A670-46C4-A609-3D2E2A84467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039F7-EEBB-4E41-AFB0-A2F03E626EF6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2362F7-24D7-4A61-8876-84D8BE9A0858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Track/Engagement with Vendors and Community</a:t>
          </a:r>
          <a:endParaRPr lang="en-US"/>
        </a:p>
      </dgm:t>
    </dgm:pt>
    <dgm:pt modelId="{5C3238DD-3FF2-4F98-BE2A-44F2FFD643C4}" type="parTrans" cxnId="{3E433E5B-48D6-4DA0-BD01-D75BD77340B2}">
      <dgm:prSet/>
      <dgm:spPr/>
      <dgm:t>
        <a:bodyPr/>
        <a:lstStyle/>
        <a:p>
          <a:endParaRPr lang="en-US"/>
        </a:p>
      </dgm:t>
    </dgm:pt>
    <dgm:pt modelId="{D32EE25C-6044-439A-8A66-7B78ABCCCD5A}" type="sibTrans" cxnId="{3E433E5B-48D6-4DA0-BD01-D75BD77340B2}">
      <dgm:prSet/>
      <dgm:spPr/>
      <dgm:t>
        <a:bodyPr/>
        <a:lstStyle/>
        <a:p>
          <a:endParaRPr lang="en-US"/>
        </a:p>
      </dgm:t>
    </dgm:pt>
    <dgm:pt modelId="{B4A4C088-50C1-4201-9A39-A02D3AD74671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Integration</a:t>
          </a:r>
          <a:endParaRPr lang="en-US"/>
        </a:p>
      </dgm:t>
    </dgm:pt>
    <dgm:pt modelId="{FDEA66D9-88F1-441E-8B48-3EBAE0539BB3}" type="parTrans" cxnId="{6C79FA3D-74DB-4F94-91B8-A87960D04696}">
      <dgm:prSet/>
      <dgm:spPr/>
      <dgm:t>
        <a:bodyPr/>
        <a:lstStyle/>
        <a:p>
          <a:endParaRPr lang="en-US"/>
        </a:p>
      </dgm:t>
    </dgm:pt>
    <dgm:pt modelId="{E0B05FA2-18DB-49D7-A47E-C61C0E0822D7}" type="sibTrans" cxnId="{6C79FA3D-74DB-4F94-91B8-A87960D04696}">
      <dgm:prSet/>
      <dgm:spPr/>
      <dgm:t>
        <a:bodyPr/>
        <a:lstStyle/>
        <a:p>
          <a:endParaRPr lang="en-US"/>
        </a:p>
      </dgm:t>
    </dgm:pt>
    <dgm:pt modelId="{5E4EF2AE-174F-477C-9A97-C96877CDB7EA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Deployment &amp; Operations</a:t>
          </a:r>
          <a:endParaRPr lang="en-US"/>
        </a:p>
      </dgm:t>
    </dgm:pt>
    <dgm:pt modelId="{7CCAFA6E-A0F7-4651-8B53-AC1228D7DB77}" type="parTrans" cxnId="{580C7288-F518-4686-99B5-FD1A7E1A0EC1}">
      <dgm:prSet/>
      <dgm:spPr/>
      <dgm:t>
        <a:bodyPr/>
        <a:lstStyle/>
        <a:p>
          <a:endParaRPr lang="en-US"/>
        </a:p>
      </dgm:t>
    </dgm:pt>
    <dgm:pt modelId="{78F6044F-76F8-425E-B243-A753D33BE03D}" type="sibTrans" cxnId="{580C7288-F518-4686-99B5-FD1A7E1A0EC1}">
      <dgm:prSet/>
      <dgm:spPr/>
      <dgm:t>
        <a:bodyPr/>
        <a:lstStyle/>
        <a:p>
          <a:endParaRPr lang="en-US"/>
        </a:p>
      </dgm:t>
    </dgm:pt>
    <dgm:pt modelId="{2F1E616A-CF8F-4E20-9730-1845BA5999AF}">
      <dgm:prSet phldrT="[Text]"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Assess and Develop Requirements</a:t>
          </a:r>
          <a:endParaRPr lang="en-US"/>
        </a:p>
      </dgm:t>
    </dgm:pt>
    <dgm:pt modelId="{27644B92-3EE6-4877-96F4-D2D1E1A5BC59}" type="parTrans" cxnId="{C4EAA68E-7116-40D1-B664-4223C655AED2}">
      <dgm:prSet/>
      <dgm:spPr/>
      <dgm:t>
        <a:bodyPr/>
        <a:lstStyle/>
        <a:p>
          <a:endParaRPr lang="en-US"/>
        </a:p>
      </dgm:t>
    </dgm:pt>
    <dgm:pt modelId="{BB464B05-7756-4FEA-9BE1-58874CCAD845}" type="sibTrans" cxnId="{C4EAA68E-7116-40D1-B664-4223C655AED2}">
      <dgm:prSet/>
      <dgm:spPr/>
      <dgm:t>
        <a:bodyPr/>
        <a:lstStyle/>
        <a:p>
          <a:endParaRPr lang="en-US"/>
        </a:p>
      </dgm:t>
    </dgm:pt>
    <dgm:pt modelId="{1B9BED8F-DC88-428E-9940-9245FDD68010}">
      <dgm:prSet phldr="0"/>
      <dgm:spPr/>
      <dgm:t>
        <a:bodyPr/>
        <a:lstStyle/>
        <a:p>
          <a:pPr rtl="0"/>
          <a:r>
            <a:rPr lang="en-US">
              <a:latin typeface="Calibri" panose="020F0502020204030204"/>
            </a:rPr>
            <a:t>Development and NRE</a:t>
          </a:r>
        </a:p>
      </dgm:t>
    </dgm:pt>
    <dgm:pt modelId="{A4903CC5-73E0-41BD-999F-263ECDD43D37}" type="parTrans" cxnId="{A179C3B0-6AC3-4F11-B26F-452A4957A753}">
      <dgm:prSet/>
      <dgm:spPr/>
      <dgm:t>
        <a:bodyPr/>
        <a:lstStyle/>
        <a:p>
          <a:endParaRPr lang="en-US"/>
        </a:p>
      </dgm:t>
    </dgm:pt>
    <dgm:pt modelId="{F35ABE95-51E3-4357-8E75-6877EDD1302E}" type="sibTrans" cxnId="{A179C3B0-6AC3-4F11-B26F-452A4957A753}">
      <dgm:prSet/>
      <dgm:spPr/>
      <dgm:t>
        <a:bodyPr/>
        <a:lstStyle/>
        <a:p>
          <a:endParaRPr lang="en-US"/>
        </a:p>
      </dgm:t>
    </dgm:pt>
    <dgm:pt modelId="{816DC670-40C0-49E2-9FEE-D31CEC9773E4}" type="pres">
      <dgm:prSet presAssocID="{EBE039F7-EEBB-4E41-AFB0-A2F03E626EF6}" presName="Name0" presStyleCnt="0">
        <dgm:presLayoutVars>
          <dgm:dir/>
          <dgm:resizeHandles val="exact"/>
        </dgm:presLayoutVars>
      </dgm:prSet>
      <dgm:spPr/>
    </dgm:pt>
    <dgm:pt modelId="{5F7A3C18-71CB-474B-82E3-8315F2EBA739}" type="pres">
      <dgm:prSet presAssocID="{EBE039F7-EEBB-4E41-AFB0-A2F03E626EF6}" presName="cycle" presStyleCnt="0"/>
      <dgm:spPr/>
    </dgm:pt>
    <dgm:pt modelId="{28567458-7954-4FB7-A7A0-65A2DD752562}" type="pres">
      <dgm:prSet presAssocID="{122362F7-24D7-4A61-8876-84D8BE9A0858}" presName="nodeFirstNode" presStyleLbl="node1" presStyleIdx="0" presStyleCnt="5">
        <dgm:presLayoutVars>
          <dgm:bulletEnabled val="1"/>
        </dgm:presLayoutVars>
      </dgm:prSet>
      <dgm:spPr/>
    </dgm:pt>
    <dgm:pt modelId="{96E4C554-932B-48F0-B7C6-6CC9FFAE4EBB}" type="pres">
      <dgm:prSet presAssocID="{D32EE25C-6044-439A-8A66-7B78ABCCCD5A}" presName="sibTransFirstNode" presStyleLbl="bgShp" presStyleIdx="0" presStyleCnt="1"/>
      <dgm:spPr/>
    </dgm:pt>
    <dgm:pt modelId="{9FB0CAF5-2405-4C13-99B4-38CD53872F63}" type="pres">
      <dgm:prSet presAssocID="{1B9BED8F-DC88-428E-9940-9245FDD68010}" presName="nodeFollowingNodes" presStyleLbl="node1" presStyleIdx="1" presStyleCnt="5">
        <dgm:presLayoutVars>
          <dgm:bulletEnabled val="1"/>
        </dgm:presLayoutVars>
      </dgm:prSet>
      <dgm:spPr/>
    </dgm:pt>
    <dgm:pt modelId="{39FAD8A6-5B00-49BD-8816-5A1C094E0F23}" type="pres">
      <dgm:prSet presAssocID="{B4A4C088-50C1-4201-9A39-A02D3AD74671}" presName="nodeFollowingNodes" presStyleLbl="node1" presStyleIdx="2" presStyleCnt="5">
        <dgm:presLayoutVars>
          <dgm:bulletEnabled val="1"/>
        </dgm:presLayoutVars>
      </dgm:prSet>
      <dgm:spPr/>
    </dgm:pt>
    <dgm:pt modelId="{506AC04F-55CE-4BA7-88CE-7610C863AE72}" type="pres">
      <dgm:prSet presAssocID="{5E4EF2AE-174F-477C-9A97-C96877CDB7EA}" presName="nodeFollowingNodes" presStyleLbl="node1" presStyleIdx="3" presStyleCnt="5">
        <dgm:presLayoutVars>
          <dgm:bulletEnabled val="1"/>
        </dgm:presLayoutVars>
      </dgm:prSet>
      <dgm:spPr/>
    </dgm:pt>
    <dgm:pt modelId="{4A6D132B-B15F-4C0C-B150-1460CD602B43}" type="pres">
      <dgm:prSet presAssocID="{2F1E616A-CF8F-4E20-9730-1845BA5999A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A8B96918-9D1F-484C-97EB-368816330988}" type="presOf" srcId="{122362F7-24D7-4A61-8876-84D8BE9A0858}" destId="{28567458-7954-4FB7-A7A0-65A2DD752562}" srcOrd="0" destOrd="0" presId="urn:microsoft.com/office/officeart/2005/8/layout/cycle3"/>
    <dgm:cxn modelId="{EDDC6C21-5B38-444E-9C73-B918F3A5C4FB}" type="presOf" srcId="{B4A4C088-50C1-4201-9A39-A02D3AD74671}" destId="{39FAD8A6-5B00-49BD-8816-5A1C094E0F23}" srcOrd="0" destOrd="0" presId="urn:microsoft.com/office/officeart/2005/8/layout/cycle3"/>
    <dgm:cxn modelId="{BF275F26-5DEA-4CDD-B54A-60889A099083}" type="presOf" srcId="{1B9BED8F-DC88-428E-9940-9245FDD68010}" destId="{9FB0CAF5-2405-4C13-99B4-38CD53872F63}" srcOrd="0" destOrd="0" presId="urn:microsoft.com/office/officeart/2005/8/layout/cycle3"/>
    <dgm:cxn modelId="{4EFAFD2C-394E-48D1-A04C-2560466BB103}" type="presOf" srcId="{5E4EF2AE-174F-477C-9A97-C96877CDB7EA}" destId="{506AC04F-55CE-4BA7-88CE-7610C863AE72}" srcOrd="0" destOrd="0" presId="urn:microsoft.com/office/officeart/2005/8/layout/cycle3"/>
    <dgm:cxn modelId="{6C79FA3D-74DB-4F94-91B8-A87960D04696}" srcId="{EBE039F7-EEBB-4E41-AFB0-A2F03E626EF6}" destId="{B4A4C088-50C1-4201-9A39-A02D3AD74671}" srcOrd="2" destOrd="0" parTransId="{FDEA66D9-88F1-441E-8B48-3EBAE0539BB3}" sibTransId="{E0B05FA2-18DB-49D7-A47E-C61C0E0822D7}"/>
    <dgm:cxn modelId="{3E433E5B-48D6-4DA0-BD01-D75BD77340B2}" srcId="{EBE039F7-EEBB-4E41-AFB0-A2F03E626EF6}" destId="{122362F7-24D7-4A61-8876-84D8BE9A0858}" srcOrd="0" destOrd="0" parTransId="{5C3238DD-3FF2-4F98-BE2A-44F2FFD643C4}" sibTransId="{D32EE25C-6044-439A-8A66-7B78ABCCCD5A}"/>
    <dgm:cxn modelId="{580C7288-F518-4686-99B5-FD1A7E1A0EC1}" srcId="{EBE039F7-EEBB-4E41-AFB0-A2F03E626EF6}" destId="{5E4EF2AE-174F-477C-9A97-C96877CDB7EA}" srcOrd="3" destOrd="0" parTransId="{7CCAFA6E-A0F7-4651-8B53-AC1228D7DB77}" sibTransId="{78F6044F-76F8-425E-B243-A753D33BE03D}"/>
    <dgm:cxn modelId="{C4EAA68E-7116-40D1-B664-4223C655AED2}" srcId="{EBE039F7-EEBB-4E41-AFB0-A2F03E626EF6}" destId="{2F1E616A-CF8F-4E20-9730-1845BA5999AF}" srcOrd="4" destOrd="0" parTransId="{27644B92-3EE6-4877-96F4-D2D1E1A5BC59}" sibTransId="{BB464B05-7756-4FEA-9BE1-58874CCAD845}"/>
    <dgm:cxn modelId="{C71D949D-10C5-460B-A99B-1EC4D7A5E6BF}" type="presOf" srcId="{D32EE25C-6044-439A-8A66-7B78ABCCCD5A}" destId="{96E4C554-932B-48F0-B7C6-6CC9FFAE4EBB}" srcOrd="0" destOrd="0" presId="urn:microsoft.com/office/officeart/2005/8/layout/cycle3"/>
    <dgm:cxn modelId="{7692BAA9-57DD-443F-BC70-96465DD46770}" type="presOf" srcId="{2F1E616A-CF8F-4E20-9730-1845BA5999AF}" destId="{4A6D132B-B15F-4C0C-B150-1460CD602B43}" srcOrd="0" destOrd="0" presId="urn:microsoft.com/office/officeart/2005/8/layout/cycle3"/>
    <dgm:cxn modelId="{F13453AA-DC7A-4CCE-943F-A67966E655C1}" type="presOf" srcId="{EBE039F7-EEBB-4E41-AFB0-A2F03E626EF6}" destId="{816DC670-40C0-49E2-9FEE-D31CEC9773E4}" srcOrd="0" destOrd="0" presId="urn:microsoft.com/office/officeart/2005/8/layout/cycle3"/>
    <dgm:cxn modelId="{A179C3B0-6AC3-4F11-B26F-452A4957A753}" srcId="{EBE039F7-EEBB-4E41-AFB0-A2F03E626EF6}" destId="{1B9BED8F-DC88-428E-9940-9245FDD68010}" srcOrd="1" destOrd="0" parTransId="{A4903CC5-73E0-41BD-999F-263ECDD43D37}" sibTransId="{F35ABE95-51E3-4357-8E75-6877EDD1302E}"/>
    <dgm:cxn modelId="{E97B9A34-E7CE-45CB-9C5A-FAE9CA15895B}" type="presParOf" srcId="{816DC670-40C0-49E2-9FEE-D31CEC9773E4}" destId="{5F7A3C18-71CB-474B-82E3-8315F2EBA739}" srcOrd="0" destOrd="0" presId="urn:microsoft.com/office/officeart/2005/8/layout/cycle3"/>
    <dgm:cxn modelId="{EB88AD7D-09E9-43C0-8825-762FF0F35346}" type="presParOf" srcId="{5F7A3C18-71CB-474B-82E3-8315F2EBA739}" destId="{28567458-7954-4FB7-A7A0-65A2DD752562}" srcOrd="0" destOrd="0" presId="urn:microsoft.com/office/officeart/2005/8/layout/cycle3"/>
    <dgm:cxn modelId="{262D0027-7086-4376-9E4F-BFFF8F4034FC}" type="presParOf" srcId="{5F7A3C18-71CB-474B-82E3-8315F2EBA739}" destId="{96E4C554-932B-48F0-B7C6-6CC9FFAE4EBB}" srcOrd="1" destOrd="0" presId="urn:microsoft.com/office/officeart/2005/8/layout/cycle3"/>
    <dgm:cxn modelId="{FF66EDC1-9568-4F73-8B9B-C4A07E723178}" type="presParOf" srcId="{5F7A3C18-71CB-474B-82E3-8315F2EBA739}" destId="{9FB0CAF5-2405-4C13-99B4-38CD53872F63}" srcOrd="2" destOrd="0" presId="urn:microsoft.com/office/officeart/2005/8/layout/cycle3"/>
    <dgm:cxn modelId="{02FD22BD-9FC4-4919-9C68-64B78E764EFF}" type="presParOf" srcId="{5F7A3C18-71CB-474B-82E3-8315F2EBA739}" destId="{39FAD8A6-5B00-49BD-8816-5A1C094E0F23}" srcOrd="3" destOrd="0" presId="urn:microsoft.com/office/officeart/2005/8/layout/cycle3"/>
    <dgm:cxn modelId="{2EB0B4F1-E6D4-41C6-80D2-30BD660FEF5E}" type="presParOf" srcId="{5F7A3C18-71CB-474B-82E3-8315F2EBA739}" destId="{506AC04F-55CE-4BA7-88CE-7610C863AE72}" srcOrd="4" destOrd="0" presId="urn:microsoft.com/office/officeart/2005/8/layout/cycle3"/>
    <dgm:cxn modelId="{E5372938-BB47-4F9B-8916-1029A08587B5}" type="presParOf" srcId="{5F7A3C18-71CB-474B-82E3-8315F2EBA739}" destId="{4A6D132B-B15F-4C0C-B150-1460CD602B4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5CF37-988C-4731-ADE0-1BB7583CEFB1}">
      <dsp:nvSpPr>
        <dsp:cNvPr id="0" name=""/>
        <dsp:cNvSpPr/>
      </dsp:nvSpPr>
      <dsp:spPr>
        <a:xfrm>
          <a:off x="0" y="1828800"/>
          <a:ext cx="485986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1A085-07AE-47DD-99CF-DAEB1CB58561}">
      <dsp:nvSpPr>
        <dsp:cNvPr id="0" name=""/>
        <dsp:cNvSpPr/>
      </dsp:nvSpPr>
      <dsp:spPr>
        <a:xfrm rot="8100000">
          <a:off x="55735" y="424742"/>
          <a:ext cx="262425" cy="262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99D55-01E8-40D5-B865-0AEDF1C820F2}">
      <dsp:nvSpPr>
        <dsp:cNvPr id="0" name=""/>
        <dsp:cNvSpPr/>
      </dsp:nvSpPr>
      <dsp:spPr>
        <a:xfrm>
          <a:off x="84889" y="453895"/>
          <a:ext cx="204119" cy="2041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0B5F-D158-4CCA-A9D2-72B68E1732DD}">
      <dsp:nvSpPr>
        <dsp:cNvPr id="0" name=""/>
        <dsp:cNvSpPr/>
      </dsp:nvSpPr>
      <dsp:spPr>
        <a:xfrm>
          <a:off x="372511" y="746150"/>
          <a:ext cx="1579958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DCA64-88C0-4920-8679-C040B5A9EF5C}">
      <dsp:nvSpPr>
        <dsp:cNvPr id="0" name=""/>
        <dsp:cNvSpPr/>
      </dsp:nvSpPr>
      <dsp:spPr>
        <a:xfrm>
          <a:off x="372511" y="365759"/>
          <a:ext cx="1579958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latin typeface="Calibri" panose="020F0502020204030204"/>
            </a:rPr>
            <a:t> Pilot Deployment</a:t>
          </a:r>
          <a:r>
            <a:rPr lang="en-US" sz="1300" b="1" kern="1200">
              <a:solidFill>
                <a:srgbClr val="000000"/>
              </a:solidFill>
              <a:latin typeface="Calibri" panose="020F0502020204030204"/>
            </a:rPr>
            <a:t> </a:t>
          </a:r>
        </a:p>
      </dsp:txBody>
      <dsp:txXfrm>
        <a:off x="372511" y="365759"/>
        <a:ext cx="1579958" cy="380390"/>
      </dsp:txXfrm>
    </dsp:sp>
    <dsp:sp modelId="{4C422C3B-6195-41EC-8F1F-B4274C3BC996}">
      <dsp:nvSpPr>
        <dsp:cNvPr id="0" name=""/>
        <dsp:cNvSpPr/>
      </dsp:nvSpPr>
      <dsp:spPr>
        <a:xfrm>
          <a:off x="186948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438D6-8B04-43FF-BBEC-81ED829FFB4E}">
      <dsp:nvSpPr>
        <dsp:cNvPr id="0" name=""/>
        <dsp:cNvSpPr/>
      </dsp:nvSpPr>
      <dsp:spPr>
        <a:xfrm>
          <a:off x="158179" y="1794564"/>
          <a:ext cx="66802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5F765-476A-4D01-AA7B-D9AC5A16EDE4}">
      <dsp:nvSpPr>
        <dsp:cNvPr id="0" name=""/>
        <dsp:cNvSpPr/>
      </dsp:nvSpPr>
      <dsp:spPr>
        <a:xfrm rot="18900000">
          <a:off x="1024405" y="2970432"/>
          <a:ext cx="262425" cy="262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0D278-8E8F-4A72-B538-7679B34256D2}">
      <dsp:nvSpPr>
        <dsp:cNvPr id="0" name=""/>
        <dsp:cNvSpPr/>
      </dsp:nvSpPr>
      <dsp:spPr>
        <a:xfrm>
          <a:off x="1053559" y="2999585"/>
          <a:ext cx="204119" cy="2041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A35B4-BD2F-4CDB-8192-FAB37B60B32A}">
      <dsp:nvSpPr>
        <dsp:cNvPr id="0" name=""/>
        <dsp:cNvSpPr/>
      </dsp:nvSpPr>
      <dsp:spPr>
        <a:xfrm>
          <a:off x="1341181" y="1828800"/>
          <a:ext cx="1579958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5927A-C464-4687-9AF0-441920D79CBD}">
      <dsp:nvSpPr>
        <dsp:cNvPr id="0" name=""/>
        <dsp:cNvSpPr/>
      </dsp:nvSpPr>
      <dsp:spPr>
        <a:xfrm>
          <a:off x="1341181" y="2911449"/>
          <a:ext cx="1579958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latin typeface="Calibri" panose="020F0502020204030204"/>
            </a:rPr>
            <a:t> HPDF w/ Initial Spokes</a:t>
          </a:r>
          <a:endParaRPr lang="en-US" sz="1300" b="1" kern="1200"/>
        </a:p>
      </dsp:txBody>
      <dsp:txXfrm>
        <a:off x="1341181" y="2911449"/>
        <a:ext cx="1579958" cy="380390"/>
      </dsp:txXfrm>
    </dsp:sp>
    <dsp:sp modelId="{9A8E8F2E-7164-47B0-82CB-0A41D875B32A}">
      <dsp:nvSpPr>
        <dsp:cNvPr id="0" name=""/>
        <dsp:cNvSpPr/>
      </dsp:nvSpPr>
      <dsp:spPr>
        <a:xfrm>
          <a:off x="1155618" y="182880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494F2-FCE9-440C-AB02-AB395553808C}">
      <dsp:nvSpPr>
        <dsp:cNvPr id="0" name=""/>
        <dsp:cNvSpPr/>
      </dsp:nvSpPr>
      <dsp:spPr>
        <a:xfrm>
          <a:off x="1126849" y="1794564"/>
          <a:ext cx="66802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0EA58-19FF-4812-A340-77040762BF62}">
      <dsp:nvSpPr>
        <dsp:cNvPr id="0" name=""/>
        <dsp:cNvSpPr/>
      </dsp:nvSpPr>
      <dsp:spPr>
        <a:xfrm rot="8100000">
          <a:off x="1993075" y="424742"/>
          <a:ext cx="262425" cy="262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81FF8-E620-4922-AAF5-80077A2427E7}">
      <dsp:nvSpPr>
        <dsp:cNvPr id="0" name=""/>
        <dsp:cNvSpPr/>
      </dsp:nvSpPr>
      <dsp:spPr>
        <a:xfrm>
          <a:off x="2022229" y="453895"/>
          <a:ext cx="204119" cy="2041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5683C-1C23-4185-9CBE-6AD50BD5F1CD}">
      <dsp:nvSpPr>
        <dsp:cNvPr id="0" name=""/>
        <dsp:cNvSpPr/>
      </dsp:nvSpPr>
      <dsp:spPr>
        <a:xfrm>
          <a:off x="2309851" y="746150"/>
          <a:ext cx="1579958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083B8-672C-431F-9F4C-B021B89A92FD}">
      <dsp:nvSpPr>
        <dsp:cNvPr id="0" name=""/>
        <dsp:cNvSpPr/>
      </dsp:nvSpPr>
      <dsp:spPr>
        <a:xfrm>
          <a:off x="2309851" y="365759"/>
          <a:ext cx="1579958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latin typeface="Calibri" panose="020F0502020204030204"/>
            </a:rPr>
            <a:t> Spokes 1</a:t>
          </a:r>
          <a:endParaRPr lang="en-US" sz="1300" b="1" kern="1200"/>
        </a:p>
      </dsp:txBody>
      <dsp:txXfrm>
        <a:off x="2309851" y="365759"/>
        <a:ext cx="1579958" cy="380390"/>
      </dsp:txXfrm>
    </dsp:sp>
    <dsp:sp modelId="{7F8213B8-8445-4B2B-8056-392BCDA32ED6}">
      <dsp:nvSpPr>
        <dsp:cNvPr id="0" name=""/>
        <dsp:cNvSpPr/>
      </dsp:nvSpPr>
      <dsp:spPr>
        <a:xfrm>
          <a:off x="2124288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7C788-1B95-4732-9ABC-36332ED309DF}">
      <dsp:nvSpPr>
        <dsp:cNvPr id="0" name=""/>
        <dsp:cNvSpPr/>
      </dsp:nvSpPr>
      <dsp:spPr>
        <a:xfrm>
          <a:off x="2095519" y="1794564"/>
          <a:ext cx="66802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A8E0E-0175-4633-995C-C47E7F798A76}">
      <dsp:nvSpPr>
        <dsp:cNvPr id="0" name=""/>
        <dsp:cNvSpPr/>
      </dsp:nvSpPr>
      <dsp:spPr>
        <a:xfrm rot="18900000">
          <a:off x="2961745" y="2970432"/>
          <a:ext cx="262425" cy="26242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7604E-1C3D-4673-B2F5-63DCCDC2C07A}">
      <dsp:nvSpPr>
        <dsp:cNvPr id="0" name=""/>
        <dsp:cNvSpPr/>
      </dsp:nvSpPr>
      <dsp:spPr>
        <a:xfrm>
          <a:off x="2990899" y="2999585"/>
          <a:ext cx="204119" cy="2041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08BC6-3D51-4161-889C-253B1BB8B924}">
      <dsp:nvSpPr>
        <dsp:cNvPr id="0" name=""/>
        <dsp:cNvSpPr/>
      </dsp:nvSpPr>
      <dsp:spPr>
        <a:xfrm>
          <a:off x="3278521" y="1828800"/>
          <a:ext cx="1579958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6F091-6E1E-4C7B-BAD3-F55DEAF24F29}">
      <dsp:nvSpPr>
        <dsp:cNvPr id="0" name=""/>
        <dsp:cNvSpPr/>
      </dsp:nvSpPr>
      <dsp:spPr>
        <a:xfrm>
          <a:off x="3278521" y="2911449"/>
          <a:ext cx="1579958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1" kern="1200">
              <a:latin typeface="Calibri" panose="020F0502020204030204"/>
            </a:rPr>
            <a:t> Spokes 2</a:t>
          </a:r>
        </a:p>
      </dsp:txBody>
      <dsp:txXfrm>
        <a:off x="3278521" y="2911449"/>
        <a:ext cx="1579958" cy="380390"/>
      </dsp:txXfrm>
    </dsp:sp>
    <dsp:sp modelId="{918F0FAC-B29E-4BEE-A924-5D4607BB2B2E}">
      <dsp:nvSpPr>
        <dsp:cNvPr id="0" name=""/>
        <dsp:cNvSpPr/>
      </dsp:nvSpPr>
      <dsp:spPr>
        <a:xfrm>
          <a:off x="3092958" y="182880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7BE41-1271-4E75-8A27-9B51605DDD17}">
      <dsp:nvSpPr>
        <dsp:cNvPr id="0" name=""/>
        <dsp:cNvSpPr/>
      </dsp:nvSpPr>
      <dsp:spPr>
        <a:xfrm>
          <a:off x="3064189" y="1794564"/>
          <a:ext cx="66802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4C554-932B-48F0-B7C6-6CC9FFAE4EBB}">
      <dsp:nvSpPr>
        <dsp:cNvPr id="0" name=""/>
        <dsp:cNvSpPr/>
      </dsp:nvSpPr>
      <dsp:spPr>
        <a:xfrm>
          <a:off x="441349" y="141657"/>
          <a:ext cx="3438354" cy="3438354"/>
        </a:xfrm>
        <a:prstGeom prst="circularArrow">
          <a:avLst>
            <a:gd name="adj1" fmla="val 5544"/>
            <a:gd name="adj2" fmla="val 330680"/>
            <a:gd name="adj3" fmla="val 13887694"/>
            <a:gd name="adj4" fmla="val 1731831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67458-7954-4FB7-A7A0-65A2DD752562}">
      <dsp:nvSpPr>
        <dsp:cNvPr id="0" name=""/>
        <dsp:cNvSpPr/>
      </dsp:nvSpPr>
      <dsp:spPr>
        <a:xfrm>
          <a:off x="1394637" y="159280"/>
          <a:ext cx="1531779" cy="765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 panose="020F0502020204030204"/>
            </a:rPr>
            <a:t>Track/Engagement with Vendors and Community</a:t>
          </a:r>
          <a:endParaRPr lang="en-US" sz="1300" kern="1200"/>
        </a:p>
      </dsp:txBody>
      <dsp:txXfrm>
        <a:off x="1432025" y="196668"/>
        <a:ext cx="1457003" cy="691113"/>
      </dsp:txXfrm>
    </dsp:sp>
    <dsp:sp modelId="{9FB0CAF5-2405-4C13-99B4-38CD53872F63}">
      <dsp:nvSpPr>
        <dsp:cNvPr id="0" name=""/>
        <dsp:cNvSpPr/>
      </dsp:nvSpPr>
      <dsp:spPr>
        <a:xfrm>
          <a:off x="2789122" y="1172433"/>
          <a:ext cx="1531779" cy="765889"/>
        </a:xfrm>
        <a:prstGeom prst="roundRect">
          <a:avLst/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 panose="020F0502020204030204"/>
            </a:rPr>
            <a:t>Development and NRE</a:t>
          </a:r>
        </a:p>
      </dsp:txBody>
      <dsp:txXfrm>
        <a:off x="2826510" y="1209821"/>
        <a:ext cx="1457003" cy="691113"/>
      </dsp:txXfrm>
    </dsp:sp>
    <dsp:sp modelId="{39FAD8A6-5B00-49BD-8816-5A1C094E0F23}">
      <dsp:nvSpPr>
        <dsp:cNvPr id="0" name=""/>
        <dsp:cNvSpPr/>
      </dsp:nvSpPr>
      <dsp:spPr>
        <a:xfrm>
          <a:off x="2256476" y="2811749"/>
          <a:ext cx="1531779" cy="765889"/>
        </a:xfrm>
        <a:prstGeom prst="round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 panose="020F0502020204030204"/>
            </a:rPr>
            <a:t>Integration</a:t>
          </a:r>
          <a:endParaRPr lang="en-US" sz="1300" kern="1200"/>
        </a:p>
      </dsp:txBody>
      <dsp:txXfrm>
        <a:off x="2293864" y="2849137"/>
        <a:ext cx="1457003" cy="691113"/>
      </dsp:txXfrm>
    </dsp:sp>
    <dsp:sp modelId="{506AC04F-55CE-4BA7-88CE-7610C863AE72}">
      <dsp:nvSpPr>
        <dsp:cNvPr id="0" name=""/>
        <dsp:cNvSpPr/>
      </dsp:nvSpPr>
      <dsp:spPr>
        <a:xfrm>
          <a:off x="532797" y="2811749"/>
          <a:ext cx="1531779" cy="765889"/>
        </a:xfrm>
        <a:prstGeom prst="roundRect">
          <a:avLst/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 panose="020F0502020204030204"/>
            </a:rPr>
            <a:t>Deployment &amp; Operations</a:t>
          </a:r>
          <a:endParaRPr lang="en-US" sz="1300" kern="1200"/>
        </a:p>
      </dsp:txBody>
      <dsp:txXfrm>
        <a:off x="570185" y="2849137"/>
        <a:ext cx="1457003" cy="691113"/>
      </dsp:txXfrm>
    </dsp:sp>
    <dsp:sp modelId="{4A6D132B-B15F-4C0C-B150-1460CD602B43}">
      <dsp:nvSpPr>
        <dsp:cNvPr id="0" name=""/>
        <dsp:cNvSpPr/>
      </dsp:nvSpPr>
      <dsp:spPr>
        <a:xfrm>
          <a:off x="151" y="1172433"/>
          <a:ext cx="1531779" cy="765889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" panose="020F0502020204030204"/>
            </a:rPr>
            <a:t>Assess and Develop Requirements</a:t>
          </a:r>
          <a:endParaRPr lang="en-US" sz="1300" kern="1200"/>
        </a:p>
      </dsp:txBody>
      <dsp:txXfrm>
        <a:off x="37539" y="1209821"/>
        <a:ext cx="1457003" cy="691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547A6-A842-413E-9699-D47BF85BF9F2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B0391-1B88-42C8-95D7-6975A736C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9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B0391-1B88-42C8-95D7-6975A736C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61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EB4F-9FE2-4364-902B-AF92E8D197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1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9EB4F-9FE2-4364-902B-AF92E8D197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3f1857a5ec_9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23f1857a5ec_9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1407" name="Google Shape;1407;g23f1857a5ec_9_5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418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23f1857a5ec_9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23f1857a5ec_9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1656" name="Google Shape;1656;g23f1857a5ec_9_4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70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B70E1-9E56-D5E5-709D-302A121A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84CBF-A8BA-A268-72D9-73F923554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1AF4E-C57D-38B8-A927-E160D66DF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93DCF-3D8E-8B04-3DB9-351235571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9E326-FAF8-46DB-ACC0-6AD2F48B16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2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B0391-1B88-42C8-95D7-6975A736C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2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B0391-1B88-42C8-95D7-6975A736C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B0391-1B88-42C8-95D7-6975A736C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B0391-1B88-42C8-95D7-6975A736C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B0391-1B88-42C8-95D7-6975A736C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B0391-1B88-42C8-95D7-6975A736C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3ec07ac35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23ec07ac35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447" name="Google Shape;1447;g23ec07ac356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13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5B9613-B50C-4AF4-8755-494BB029D9B2}"/>
              </a:ext>
            </a:extLst>
          </p:cNvPr>
          <p:cNvSpPr/>
          <p:nvPr userDrawn="1"/>
        </p:nvSpPr>
        <p:spPr>
          <a:xfrm>
            <a:off x="11547356" y="0"/>
            <a:ext cx="64464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EE8D9-C040-461C-AA41-CE41AA501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78" y="1593115"/>
            <a:ext cx="4267200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F54FD-7B6A-4854-92E0-D9F3E07255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990600"/>
            <a:ext cx="5257800" cy="1655762"/>
          </a:xfrm>
          <a:ln>
            <a:noFill/>
          </a:ln>
        </p:spPr>
        <p:txBody>
          <a:bodyPr anchor="b"/>
          <a:lstStyle>
            <a:lvl1pPr algn="l">
              <a:defRPr sz="4000" b="1">
                <a:solidFill>
                  <a:schemeClr val="accent6">
                    <a:lumMod val="7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Main title goes here, one 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0A1F6-D971-4538-9B07-5A43F25C4CD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2819400"/>
            <a:ext cx="5257800" cy="1143000"/>
          </a:xfrm>
          <a:ln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here, one or two lines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6F49A3-A84F-4569-878B-27528BE8755E}"/>
              </a:ext>
            </a:extLst>
          </p:cNvPr>
          <p:cNvGrpSpPr/>
          <p:nvPr userDrawn="1"/>
        </p:nvGrpSpPr>
        <p:grpSpPr>
          <a:xfrm>
            <a:off x="3947160" y="6281044"/>
            <a:ext cx="4297680" cy="353581"/>
            <a:chOff x="4038600" y="6172200"/>
            <a:chExt cx="4297680" cy="3535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699E7-BBCF-4DEB-A963-11476DA473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480" y="6251263"/>
              <a:ext cx="1463040" cy="2455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4E764-63D2-4E52-B9A6-011273A3B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211456"/>
              <a:ext cx="1005840" cy="3143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DFCF65-FE29-4495-90FB-757261ACDE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560" y="6172200"/>
              <a:ext cx="1188720" cy="324644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A53C8B-6CAF-49EA-A9CA-E8F2E6A34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181600"/>
            <a:ext cx="5257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Monday, February 12,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43CB50-78BA-4468-8454-1B98E18C9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14800"/>
            <a:ext cx="5257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Presenter2</a:t>
            </a:r>
          </a:p>
        </p:txBody>
      </p:sp>
    </p:spTree>
    <p:extLst>
      <p:ext uri="{BB962C8B-B14F-4D97-AF65-F5344CB8AC3E}">
        <p14:creationId xmlns:p14="http://schemas.microsoft.com/office/powerpoint/2010/main" val="8695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2146E-148A-4F58-A8B7-86E2D646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7AE8-2B59-4103-87A3-C6831B84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2AA9-F118-4C4B-B1CB-646AB34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8ED0-1BB4-466D-9848-E05556AA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551E-4D4F-4214-8505-ABBC013E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3932237" cy="1208088"/>
          </a:xfrm>
        </p:spPr>
        <p:txBody>
          <a:bodyPr anchor="b"/>
          <a:lstStyle>
            <a:lvl1pPr>
              <a:defRPr sz="3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A1B0-8771-4AD0-BC99-913BB880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81000"/>
            <a:ext cx="6553200" cy="5867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6B6F3-707C-4974-9EE9-FA1C17813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631" y="1828800"/>
            <a:ext cx="3932237" cy="4419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474AD-4C8A-4FFC-9F7D-42C848B6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492A9-DE7B-4C21-AE87-0024F74E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5ABB0-1FEE-44D9-9834-CBB99781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color backgrounds">
  <p:cSld name="Title Slide w/color backgrounds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610309" y="1134599"/>
            <a:ext cx="10968800" cy="24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sz="40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610309" y="3886202"/>
            <a:ext cx="109688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lt1"/>
                </a:solidFill>
              </a:defRPr>
            </a:lvl1pPr>
            <a:lvl2pPr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-201763" y="-141189"/>
            <a:ext cx="12586592" cy="7136549"/>
            <a:chOff x="-151322" y="-141189"/>
            <a:chExt cx="9439944" cy="7136549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59" name="Google Shape;59;p13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61" name="Google Shape;61;p13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2" name="Google Shape;6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3" name="Google Shape;6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" name="Google Shape;64;p13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5" name="Google Shape;65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" name="Google Shape;66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" name="Google Shape;67;p13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8" name="Google Shape;68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9" name="Google Shape;69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" name="Google Shape;70;p13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1" name="Google Shape;71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" name="Google Shape;72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" name="Google Shape;73;p13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4" name="Google Shape;74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5" name="Google Shape;75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7" name="Google Shape;7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8" name="Google Shape;7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9" name="Google Shape;79;p13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0" name="Google Shape;8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1" name="Google Shape;8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" name="Google Shape;82;p13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3" name="Google Shape;8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" name="Google Shape;8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" name="Google Shape;85;p13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6" name="Google Shape;86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7" name="Google Shape;87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8" name="Google Shape;88;p13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9" name="Google Shape;89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0" name="Google Shape;90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1" name="Google Shape;91;p13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2" name="Google Shape;9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" name="Google Shape;9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94" name="Google Shape;94;p13"/>
            <p:cNvGrpSpPr/>
            <p:nvPr/>
          </p:nvGrpSpPr>
          <p:grpSpPr>
            <a:xfrm>
              <a:off x="-151322" y="454006"/>
              <a:ext cx="122137" cy="5945205"/>
              <a:chOff x="-238872" y="454006"/>
              <a:chExt cx="122137" cy="5945205"/>
            </a:xfrm>
          </p:grpSpPr>
          <p:cxnSp>
            <p:nvCxnSpPr>
              <p:cNvPr id="95" name="Google Shape;95;p13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96" name="Google Shape;96;p13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97" name="Google Shape;9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8" name="Google Shape;9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9" name="Google Shape;99;p13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0" name="Google Shape;10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" name="Google Shape;10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2" name="Google Shape;102;p13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3" name="Google Shape;10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4" name="Google Shape;10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5" name="Google Shape;105;p13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6" name="Google Shape;106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" name="Google Shape;107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8" name="Google Shape;108;p13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9" name="Google Shape;109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" name="Google Shape;110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1" name="Google Shape;111;p13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12" name="Google Shape;11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" name="Google Shape;11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4" name="Google Shape;114;p13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15" name="Google Shape;115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" name="Google Shape;116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7" name="Google Shape;117;p13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18" name="Google Shape;118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" name="Google Shape;119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0" name="Google Shape;120;p13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21" name="Google Shape;121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" name="Google Shape;122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3" name="Google Shape;123;p13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24" name="Google Shape;124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" name="Google Shape;125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6" name="Google Shape;126;p13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27" name="Google Shape;12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8" name="Google Shape;12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29" name="Google Shape;129;p13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" name="Google Shape;130;p13"/>
            <p:cNvGrpSpPr/>
            <p:nvPr/>
          </p:nvGrpSpPr>
          <p:grpSpPr>
            <a:xfrm>
              <a:off x="9166485" y="454006"/>
              <a:ext cx="122137" cy="5945205"/>
              <a:chOff x="-238872" y="454006"/>
              <a:chExt cx="122137" cy="5945205"/>
            </a:xfrm>
          </p:grpSpPr>
          <p:cxnSp>
            <p:nvCxnSpPr>
              <p:cNvPr id="131" name="Google Shape;131;p13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32" name="Google Shape;132;p13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3" name="Google Shape;13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4" name="Google Shape;13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5" name="Google Shape;135;p13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6" name="Google Shape;136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" name="Google Shape;137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8" name="Google Shape;138;p13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9" name="Google Shape;139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" name="Google Shape;140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1" name="Google Shape;141;p13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2" name="Google Shape;14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" name="Google Shape;14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4" name="Google Shape;144;p13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5" name="Google Shape;145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6" name="Google Shape;146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7" name="Google Shape;147;p13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8" name="Google Shape;148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9" name="Google Shape;149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0" name="Google Shape;150;p13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1" name="Google Shape;151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2" name="Google Shape;152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3" name="Google Shape;153;p13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4" name="Google Shape;154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" name="Google Shape;155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6" name="Google Shape;156;p13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7" name="Google Shape;15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8" name="Google Shape;15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9" name="Google Shape;159;p13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60" name="Google Shape;16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" name="Google Shape;16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2" name="Google Shape;162;p13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63" name="Google Shape;16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4" name="Google Shape;16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65" name="Google Shape;165;p13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" name="Google Shape;166;p13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167" name="Google Shape;167;p13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3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69" name="Google Shape;169;p13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70" name="Google Shape;17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1" name="Google Shape;17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2" name="Google Shape;172;p13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73" name="Google Shape;17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4" name="Google Shape;17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5" name="Google Shape;175;p13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76" name="Google Shape;176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7" name="Google Shape;177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8" name="Google Shape;178;p13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79" name="Google Shape;179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" name="Google Shape;180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1" name="Google Shape;181;p13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82" name="Google Shape;18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3" name="Google Shape;18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4" name="Google Shape;184;p13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85" name="Google Shape;185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" name="Google Shape;186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7" name="Google Shape;187;p13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88" name="Google Shape;188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9" name="Google Shape;189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0" name="Google Shape;190;p13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91" name="Google Shape;191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" name="Google Shape;192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3" name="Google Shape;193;p13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94" name="Google Shape;194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5" name="Google Shape;195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6" name="Google Shape;196;p13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97" name="Google Shape;19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" name="Google Shape;19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9" name="Google Shape;199;p13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00" name="Google Shape;20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1" name="Google Shape;20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pic>
        <p:nvPicPr>
          <p:cNvPr id="202" name="Google Shape;202;p13" descr="DOE_Office_Science_white.png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7202" y="563348"/>
            <a:ext cx="183345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 descr="A close up of a sign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76" y="406402"/>
            <a:ext cx="3206496" cy="61414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>
                <a:solidFill>
                  <a:schemeClr val="lt1"/>
                </a:solidFill>
              </a:defRPr>
            </a:lvl1pPr>
            <a:lvl2pPr lvl="1" rtl="0">
              <a:buNone/>
              <a:defRPr sz="1300">
                <a:solidFill>
                  <a:schemeClr val="lt1"/>
                </a:solidFill>
              </a:defRPr>
            </a:lvl2pPr>
            <a:lvl3pPr lvl="2" rtl="0">
              <a:buNone/>
              <a:defRPr sz="1300">
                <a:solidFill>
                  <a:schemeClr val="lt1"/>
                </a:solidFill>
              </a:defRPr>
            </a:lvl3pPr>
            <a:lvl4pPr lvl="3" rtl="0">
              <a:buNone/>
              <a:defRPr sz="1300">
                <a:solidFill>
                  <a:schemeClr val="lt1"/>
                </a:solidFill>
              </a:defRPr>
            </a:lvl4pPr>
            <a:lvl5pPr lvl="4" rtl="0">
              <a:buNone/>
              <a:defRPr sz="1300">
                <a:solidFill>
                  <a:schemeClr val="lt1"/>
                </a:solidFill>
              </a:defRPr>
            </a:lvl5pPr>
            <a:lvl6pPr lvl="5" rtl="0">
              <a:buNone/>
              <a:defRPr sz="1300">
                <a:solidFill>
                  <a:schemeClr val="lt1"/>
                </a:solidFill>
              </a:defRPr>
            </a:lvl6pPr>
            <a:lvl7pPr lvl="6" rtl="0">
              <a:buNone/>
              <a:defRPr sz="1300">
                <a:solidFill>
                  <a:schemeClr val="lt1"/>
                </a:solidFill>
              </a:defRPr>
            </a:lvl7pPr>
            <a:lvl8pPr lvl="7" rtl="0">
              <a:buNone/>
              <a:defRPr sz="1300">
                <a:solidFill>
                  <a:schemeClr val="lt1"/>
                </a:solidFill>
              </a:defRPr>
            </a:lvl8pPr>
            <a:lvl9pPr lvl="8" rtl="0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499872" y="6355775"/>
            <a:ext cx="953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HPDF Virtual Reverse Site Visit | BERKELEY LAB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115731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9DF086-0C32-52B6-B70E-68595E195387}"/>
              </a:ext>
            </a:extLst>
          </p:cNvPr>
          <p:cNvCxnSpPr/>
          <p:nvPr userDrawn="1"/>
        </p:nvCxnSpPr>
        <p:spPr>
          <a:xfrm>
            <a:off x="411892" y="851263"/>
            <a:ext cx="85344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0F633E2-6DB4-288C-E0E3-26502342C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6326" y="6136947"/>
            <a:ext cx="96140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1639-2437-5351-AAB5-A4E9B2CE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F6511-A120-3F79-A0BD-5CABED8F4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606F8-A2ED-12C4-E95E-9F61491B6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5BCA7-EC47-4FD4-FB7A-D087E36A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115F1-8E7F-11E3-AB85-2D8EEF85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68B73-DC1D-2E38-9C92-575C3B0D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33C7-2DDC-454C-A121-A8454D2D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2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body" idx="1"/>
          </p:nvPr>
        </p:nvSpPr>
        <p:spPr>
          <a:xfrm>
            <a:off x="576072" y="1828800"/>
            <a:ext cx="3520800" cy="4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body" idx="2"/>
          </p:nvPr>
        </p:nvSpPr>
        <p:spPr>
          <a:xfrm>
            <a:off x="4329868" y="1828800"/>
            <a:ext cx="35208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4" name="Google Shape;214;p15"/>
          <p:cNvSpPr txBox="1">
            <a:spLocks noGrp="1"/>
          </p:cNvSpPr>
          <p:nvPr>
            <p:ph type="body" idx="3"/>
          </p:nvPr>
        </p:nvSpPr>
        <p:spPr>
          <a:xfrm>
            <a:off x="8058384" y="1828800"/>
            <a:ext cx="35208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cxnSp>
        <p:nvCxnSpPr>
          <p:cNvPr id="215" name="Google Shape;215;p15"/>
          <p:cNvCxnSpPr/>
          <p:nvPr/>
        </p:nvCxnSpPr>
        <p:spPr>
          <a:xfrm>
            <a:off x="610308" y="6873249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16" name="Google Shape;216;p15"/>
          <p:cNvCxnSpPr/>
          <p:nvPr/>
        </p:nvCxnSpPr>
        <p:spPr>
          <a:xfrm>
            <a:off x="11579225" y="6873249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17" name="Google Shape;217;p15"/>
          <p:cNvGrpSpPr/>
          <p:nvPr/>
        </p:nvGrpSpPr>
        <p:grpSpPr>
          <a:xfrm>
            <a:off x="10648211" y="6873226"/>
            <a:ext cx="203200" cy="122137"/>
            <a:chOff x="7983415" y="6582508"/>
            <a:chExt cx="152400" cy="486600"/>
          </a:xfrm>
        </p:grpSpPr>
        <p:cxnSp>
          <p:nvCxnSpPr>
            <p:cNvPr id="218" name="Google Shape;21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0" name="Google Shape;220;p15"/>
          <p:cNvGrpSpPr/>
          <p:nvPr/>
        </p:nvGrpSpPr>
        <p:grpSpPr>
          <a:xfrm>
            <a:off x="9717201" y="6873226"/>
            <a:ext cx="203200" cy="122137"/>
            <a:chOff x="7983415" y="6582508"/>
            <a:chExt cx="152400" cy="486600"/>
          </a:xfrm>
        </p:grpSpPr>
        <p:cxnSp>
          <p:nvCxnSpPr>
            <p:cNvPr id="221" name="Google Shape;221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22" name="Google Shape;222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3" name="Google Shape;223;p15"/>
          <p:cNvGrpSpPr/>
          <p:nvPr/>
        </p:nvGrpSpPr>
        <p:grpSpPr>
          <a:xfrm>
            <a:off x="8786192" y="6873226"/>
            <a:ext cx="203200" cy="122137"/>
            <a:chOff x="7983415" y="6582508"/>
            <a:chExt cx="152400" cy="486600"/>
          </a:xfrm>
        </p:grpSpPr>
        <p:cxnSp>
          <p:nvCxnSpPr>
            <p:cNvPr id="224" name="Google Shape;224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6" name="Google Shape;226;p15"/>
          <p:cNvGrpSpPr/>
          <p:nvPr/>
        </p:nvGrpSpPr>
        <p:grpSpPr>
          <a:xfrm>
            <a:off x="7855183" y="6873226"/>
            <a:ext cx="203200" cy="122137"/>
            <a:chOff x="7983415" y="6582508"/>
            <a:chExt cx="152400" cy="486600"/>
          </a:xfrm>
        </p:grpSpPr>
        <p:cxnSp>
          <p:nvCxnSpPr>
            <p:cNvPr id="227" name="Google Shape;22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9" name="Google Shape;229;p15"/>
          <p:cNvGrpSpPr/>
          <p:nvPr/>
        </p:nvGrpSpPr>
        <p:grpSpPr>
          <a:xfrm>
            <a:off x="6924173" y="6873226"/>
            <a:ext cx="203200" cy="122137"/>
            <a:chOff x="7983415" y="6582508"/>
            <a:chExt cx="152400" cy="486600"/>
          </a:xfrm>
        </p:grpSpPr>
        <p:cxnSp>
          <p:nvCxnSpPr>
            <p:cNvPr id="230" name="Google Shape;230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32" name="Google Shape;232;p15"/>
          <p:cNvGrpSpPr/>
          <p:nvPr/>
        </p:nvGrpSpPr>
        <p:grpSpPr>
          <a:xfrm>
            <a:off x="5993164" y="6873226"/>
            <a:ext cx="203200" cy="122137"/>
            <a:chOff x="7983415" y="6582508"/>
            <a:chExt cx="152400" cy="486600"/>
          </a:xfrm>
        </p:grpSpPr>
        <p:cxnSp>
          <p:nvCxnSpPr>
            <p:cNvPr id="233" name="Google Shape;23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35" name="Google Shape;235;p15"/>
          <p:cNvGrpSpPr/>
          <p:nvPr/>
        </p:nvGrpSpPr>
        <p:grpSpPr>
          <a:xfrm>
            <a:off x="5062155" y="6873226"/>
            <a:ext cx="203200" cy="122137"/>
            <a:chOff x="7983415" y="6582508"/>
            <a:chExt cx="152400" cy="486600"/>
          </a:xfrm>
        </p:grpSpPr>
        <p:cxnSp>
          <p:nvCxnSpPr>
            <p:cNvPr id="236" name="Google Shape;236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38" name="Google Shape;238;p15"/>
          <p:cNvGrpSpPr/>
          <p:nvPr/>
        </p:nvGrpSpPr>
        <p:grpSpPr>
          <a:xfrm>
            <a:off x="4131145" y="6873226"/>
            <a:ext cx="203200" cy="122137"/>
            <a:chOff x="7983415" y="6582508"/>
            <a:chExt cx="152400" cy="486600"/>
          </a:xfrm>
        </p:grpSpPr>
        <p:cxnSp>
          <p:nvCxnSpPr>
            <p:cNvPr id="239" name="Google Shape;239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41" name="Google Shape;241;p15"/>
          <p:cNvGrpSpPr/>
          <p:nvPr/>
        </p:nvGrpSpPr>
        <p:grpSpPr>
          <a:xfrm>
            <a:off x="3200136" y="6873226"/>
            <a:ext cx="203200" cy="122137"/>
            <a:chOff x="7983415" y="6582508"/>
            <a:chExt cx="152400" cy="486600"/>
          </a:xfrm>
        </p:grpSpPr>
        <p:cxnSp>
          <p:nvCxnSpPr>
            <p:cNvPr id="242" name="Google Shape;24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44" name="Google Shape;244;p15"/>
          <p:cNvGrpSpPr/>
          <p:nvPr/>
        </p:nvGrpSpPr>
        <p:grpSpPr>
          <a:xfrm>
            <a:off x="2269127" y="6873226"/>
            <a:ext cx="203200" cy="122137"/>
            <a:chOff x="7983415" y="6582508"/>
            <a:chExt cx="152400" cy="486600"/>
          </a:xfrm>
        </p:grpSpPr>
        <p:cxnSp>
          <p:nvCxnSpPr>
            <p:cNvPr id="245" name="Google Shape;245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47" name="Google Shape;247;p15"/>
          <p:cNvGrpSpPr/>
          <p:nvPr/>
        </p:nvGrpSpPr>
        <p:grpSpPr>
          <a:xfrm>
            <a:off x="1338117" y="6873226"/>
            <a:ext cx="203200" cy="122137"/>
            <a:chOff x="7983415" y="6582508"/>
            <a:chExt cx="152400" cy="486600"/>
          </a:xfrm>
        </p:grpSpPr>
        <p:cxnSp>
          <p:nvCxnSpPr>
            <p:cNvPr id="248" name="Google Shape;24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250" name="Google Shape;250;p15"/>
          <p:cNvCxnSpPr/>
          <p:nvPr/>
        </p:nvCxnSpPr>
        <p:spPr>
          <a:xfrm>
            <a:off x="-120345" y="392958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51" name="Google Shape;251;p15"/>
          <p:cNvGrpSpPr/>
          <p:nvPr/>
        </p:nvGrpSpPr>
        <p:grpSpPr>
          <a:xfrm rot="5400000">
            <a:off x="-196539" y="5920344"/>
            <a:ext cx="152400" cy="162849"/>
            <a:chOff x="7983415" y="6582508"/>
            <a:chExt cx="152400" cy="486600"/>
          </a:xfrm>
        </p:grpSpPr>
        <p:cxnSp>
          <p:nvCxnSpPr>
            <p:cNvPr id="252" name="Google Shape;25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54" name="Google Shape;254;p15"/>
          <p:cNvGrpSpPr/>
          <p:nvPr/>
        </p:nvGrpSpPr>
        <p:grpSpPr>
          <a:xfrm rot="5400000">
            <a:off x="-196539" y="5446702"/>
            <a:ext cx="152400" cy="162849"/>
            <a:chOff x="7983415" y="6582508"/>
            <a:chExt cx="152400" cy="486600"/>
          </a:xfrm>
        </p:grpSpPr>
        <p:cxnSp>
          <p:nvCxnSpPr>
            <p:cNvPr id="255" name="Google Shape;255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57" name="Google Shape;257;p15"/>
          <p:cNvGrpSpPr/>
          <p:nvPr/>
        </p:nvGrpSpPr>
        <p:grpSpPr>
          <a:xfrm rot="5400000">
            <a:off x="-196539" y="4973060"/>
            <a:ext cx="152400" cy="162849"/>
            <a:chOff x="7983415" y="6582508"/>
            <a:chExt cx="152400" cy="486600"/>
          </a:xfrm>
        </p:grpSpPr>
        <p:cxnSp>
          <p:nvCxnSpPr>
            <p:cNvPr id="258" name="Google Shape;25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60" name="Google Shape;260;p15"/>
          <p:cNvGrpSpPr/>
          <p:nvPr/>
        </p:nvGrpSpPr>
        <p:grpSpPr>
          <a:xfrm rot="5400000">
            <a:off x="-196539" y="4499418"/>
            <a:ext cx="152400" cy="162849"/>
            <a:chOff x="7983415" y="6582508"/>
            <a:chExt cx="152400" cy="486600"/>
          </a:xfrm>
        </p:grpSpPr>
        <p:cxnSp>
          <p:nvCxnSpPr>
            <p:cNvPr id="261" name="Google Shape;261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63" name="Google Shape;263;p15"/>
          <p:cNvGrpSpPr/>
          <p:nvPr/>
        </p:nvGrpSpPr>
        <p:grpSpPr>
          <a:xfrm rot="5400000">
            <a:off x="-196539" y="4025776"/>
            <a:ext cx="152400" cy="162849"/>
            <a:chOff x="7983415" y="6582508"/>
            <a:chExt cx="152400" cy="486600"/>
          </a:xfrm>
        </p:grpSpPr>
        <p:cxnSp>
          <p:nvCxnSpPr>
            <p:cNvPr id="264" name="Google Shape;264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65" name="Google Shape;265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66" name="Google Shape;266;p15"/>
          <p:cNvGrpSpPr/>
          <p:nvPr/>
        </p:nvGrpSpPr>
        <p:grpSpPr>
          <a:xfrm rot="5400000">
            <a:off x="-196539" y="3552134"/>
            <a:ext cx="152400" cy="162849"/>
            <a:chOff x="7983415" y="6582508"/>
            <a:chExt cx="152400" cy="486600"/>
          </a:xfrm>
        </p:grpSpPr>
        <p:cxnSp>
          <p:nvCxnSpPr>
            <p:cNvPr id="267" name="Google Shape;26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69" name="Google Shape;269;p15"/>
          <p:cNvGrpSpPr/>
          <p:nvPr/>
        </p:nvGrpSpPr>
        <p:grpSpPr>
          <a:xfrm rot="5400000">
            <a:off x="-196539" y="3078492"/>
            <a:ext cx="152400" cy="162849"/>
            <a:chOff x="7983415" y="6582508"/>
            <a:chExt cx="152400" cy="486600"/>
          </a:xfrm>
        </p:grpSpPr>
        <p:cxnSp>
          <p:nvCxnSpPr>
            <p:cNvPr id="270" name="Google Shape;270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72" name="Google Shape;272;p15"/>
          <p:cNvGrpSpPr/>
          <p:nvPr/>
        </p:nvGrpSpPr>
        <p:grpSpPr>
          <a:xfrm rot="5400000">
            <a:off x="-196539" y="2604850"/>
            <a:ext cx="152400" cy="162849"/>
            <a:chOff x="7983415" y="6582508"/>
            <a:chExt cx="152400" cy="486600"/>
          </a:xfrm>
        </p:grpSpPr>
        <p:cxnSp>
          <p:nvCxnSpPr>
            <p:cNvPr id="273" name="Google Shape;27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75" name="Google Shape;275;p15"/>
          <p:cNvGrpSpPr/>
          <p:nvPr/>
        </p:nvGrpSpPr>
        <p:grpSpPr>
          <a:xfrm rot="5400000">
            <a:off x="-196539" y="2131208"/>
            <a:ext cx="152400" cy="162849"/>
            <a:chOff x="7983415" y="6582508"/>
            <a:chExt cx="152400" cy="486600"/>
          </a:xfrm>
        </p:grpSpPr>
        <p:cxnSp>
          <p:nvCxnSpPr>
            <p:cNvPr id="276" name="Google Shape;276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78" name="Google Shape;278;p15"/>
          <p:cNvGrpSpPr/>
          <p:nvPr/>
        </p:nvGrpSpPr>
        <p:grpSpPr>
          <a:xfrm rot="5400000">
            <a:off x="-196539" y="1657566"/>
            <a:ext cx="152400" cy="162849"/>
            <a:chOff x="7983415" y="6582508"/>
            <a:chExt cx="152400" cy="486600"/>
          </a:xfrm>
        </p:grpSpPr>
        <p:cxnSp>
          <p:nvCxnSpPr>
            <p:cNvPr id="279" name="Google Shape;279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81" name="Google Shape;281;p15"/>
          <p:cNvGrpSpPr/>
          <p:nvPr/>
        </p:nvGrpSpPr>
        <p:grpSpPr>
          <a:xfrm rot="5400000">
            <a:off x="-196539" y="976975"/>
            <a:ext cx="152400" cy="162849"/>
            <a:chOff x="7983415" y="6582508"/>
            <a:chExt cx="152400" cy="486600"/>
          </a:xfrm>
        </p:grpSpPr>
        <p:cxnSp>
          <p:nvCxnSpPr>
            <p:cNvPr id="282" name="Google Shape;28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83" name="Google Shape;28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284" name="Google Shape;284;p15"/>
          <p:cNvCxnSpPr/>
          <p:nvPr/>
        </p:nvCxnSpPr>
        <p:spPr>
          <a:xfrm>
            <a:off x="-120345" y="6338163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85" name="Google Shape;285;p15"/>
          <p:cNvCxnSpPr/>
          <p:nvPr/>
        </p:nvCxnSpPr>
        <p:spPr>
          <a:xfrm>
            <a:off x="12303397" y="392958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86" name="Google Shape;286;p15"/>
          <p:cNvGrpSpPr/>
          <p:nvPr/>
        </p:nvGrpSpPr>
        <p:grpSpPr>
          <a:xfrm rot="5400000">
            <a:off x="12227204" y="5920344"/>
            <a:ext cx="152400" cy="162849"/>
            <a:chOff x="7983415" y="6582508"/>
            <a:chExt cx="152400" cy="486600"/>
          </a:xfrm>
        </p:grpSpPr>
        <p:cxnSp>
          <p:nvCxnSpPr>
            <p:cNvPr id="287" name="Google Shape;28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88" name="Google Shape;28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89" name="Google Shape;289;p15"/>
          <p:cNvGrpSpPr/>
          <p:nvPr/>
        </p:nvGrpSpPr>
        <p:grpSpPr>
          <a:xfrm rot="5400000">
            <a:off x="12227204" y="5446702"/>
            <a:ext cx="152400" cy="162849"/>
            <a:chOff x="7983415" y="6582508"/>
            <a:chExt cx="152400" cy="486600"/>
          </a:xfrm>
        </p:grpSpPr>
        <p:cxnSp>
          <p:nvCxnSpPr>
            <p:cNvPr id="290" name="Google Shape;290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92" name="Google Shape;292;p15"/>
          <p:cNvGrpSpPr/>
          <p:nvPr/>
        </p:nvGrpSpPr>
        <p:grpSpPr>
          <a:xfrm rot="5400000">
            <a:off x="12227204" y="4973060"/>
            <a:ext cx="152400" cy="162849"/>
            <a:chOff x="7983415" y="6582508"/>
            <a:chExt cx="152400" cy="486600"/>
          </a:xfrm>
        </p:grpSpPr>
        <p:cxnSp>
          <p:nvCxnSpPr>
            <p:cNvPr id="293" name="Google Shape;29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95" name="Google Shape;295;p15"/>
          <p:cNvGrpSpPr/>
          <p:nvPr/>
        </p:nvGrpSpPr>
        <p:grpSpPr>
          <a:xfrm rot="5400000">
            <a:off x="12227204" y="4499418"/>
            <a:ext cx="152400" cy="162849"/>
            <a:chOff x="7983415" y="6582508"/>
            <a:chExt cx="152400" cy="486600"/>
          </a:xfrm>
        </p:grpSpPr>
        <p:cxnSp>
          <p:nvCxnSpPr>
            <p:cNvPr id="296" name="Google Shape;296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97" name="Google Shape;297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98" name="Google Shape;298;p15"/>
          <p:cNvGrpSpPr/>
          <p:nvPr/>
        </p:nvGrpSpPr>
        <p:grpSpPr>
          <a:xfrm rot="5400000">
            <a:off x="12227204" y="4025776"/>
            <a:ext cx="152400" cy="162849"/>
            <a:chOff x="7983415" y="6582508"/>
            <a:chExt cx="152400" cy="486600"/>
          </a:xfrm>
        </p:grpSpPr>
        <p:cxnSp>
          <p:nvCxnSpPr>
            <p:cNvPr id="299" name="Google Shape;299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00" name="Google Shape;300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01" name="Google Shape;301;p15"/>
          <p:cNvGrpSpPr/>
          <p:nvPr/>
        </p:nvGrpSpPr>
        <p:grpSpPr>
          <a:xfrm rot="5400000">
            <a:off x="12227204" y="3552134"/>
            <a:ext cx="152400" cy="162849"/>
            <a:chOff x="7983415" y="6582508"/>
            <a:chExt cx="152400" cy="486600"/>
          </a:xfrm>
        </p:grpSpPr>
        <p:cxnSp>
          <p:nvCxnSpPr>
            <p:cNvPr id="302" name="Google Shape;30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04" name="Google Shape;304;p15"/>
          <p:cNvGrpSpPr/>
          <p:nvPr/>
        </p:nvGrpSpPr>
        <p:grpSpPr>
          <a:xfrm rot="5400000">
            <a:off x="12227204" y="3078492"/>
            <a:ext cx="152400" cy="162849"/>
            <a:chOff x="7983415" y="6582508"/>
            <a:chExt cx="152400" cy="486600"/>
          </a:xfrm>
        </p:grpSpPr>
        <p:cxnSp>
          <p:nvCxnSpPr>
            <p:cNvPr id="305" name="Google Shape;305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07" name="Google Shape;307;p15"/>
          <p:cNvGrpSpPr/>
          <p:nvPr/>
        </p:nvGrpSpPr>
        <p:grpSpPr>
          <a:xfrm rot="5400000">
            <a:off x="12227204" y="2604850"/>
            <a:ext cx="152400" cy="162849"/>
            <a:chOff x="7983415" y="6582508"/>
            <a:chExt cx="152400" cy="486600"/>
          </a:xfrm>
        </p:grpSpPr>
        <p:cxnSp>
          <p:nvCxnSpPr>
            <p:cNvPr id="308" name="Google Shape;30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10" name="Google Shape;310;p15"/>
          <p:cNvGrpSpPr/>
          <p:nvPr/>
        </p:nvGrpSpPr>
        <p:grpSpPr>
          <a:xfrm rot="5400000">
            <a:off x="12227204" y="2131208"/>
            <a:ext cx="152400" cy="162849"/>
            <a:chOff x="7983415" y="6582508"/>
            <a:chExt cx="152400" cy="486600"/>
          </a:xfrm>
        </p:grpSpPr>
        <p:cxnSp>
          <p:nvCxnSpPr>
            <p:cNvPr id="311" name="Google Shape;311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13" name="Google Shape;313;p15"/>
          <p:cNvGrpSpPr/>
          <p:nvPr/>
        </p:nvGrpSpPr>
        <p:grpSpPr>
          <a:xfrm rot="5400000">
            <a:off x="12227204" y="1657566"/>
            <a:ext cx="152400" cy="162849"/>
            <a:chOff x="7983415" y="6582508"/>
            <a:chExt cx="152400" cy="486600"/>
          </a:xfrm>
        </p:grpSpPr>
        <p:cxnSp>
          <p:nvCxnSpPr>
            <p:cNvPr id="314" name="Google Shape;314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16" name="Google Shape;316;p15"/>
          <p:cNvGrpSpPr/>
          <p:nvPr/>
        </p:nvGrpSpPr>
        <p:grpSpPr>
          <a:xfrm rot="5400000">
            <a:off x="12227204" y="976975"/>
            <a:ext cx="152400" cy="162849"/>
            <a:chOff x="7983415" y="6582508"/>
            <a:chExt cx="152400" cy="486600"/>
          </a:xfrm>
        </p:grpSpPr>
        <p:cxnSp>
          <p:nvCxnSpPr>
            <p:cNvPr id="317" name="Google Shape;31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319" name="Google Shape;319;p15"/>
          <p:cNvCxnSpPr/>
          <p:nvPr/>
        </p:nvCxnSpPr>
        <p:spPr>
          <a:xfrm>
            <a:off x="12303397" y="6338163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20" name="Google Shape;320;p15"/>
          <p:cNvCxnSpPr/>
          <p:nvPr/>
        </p:nvCxnSpPr>
        <p:spPr>
          <a:xfrm>
            <a:off x="610308" y="-141165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21" name="Google Shape;321;p15"/>
          <p:cNvCxnSpPr/>
          <p:nvPr/>
        </p:nvCxnSpPr>
        <p:spPr>
          <a:xfrm>
            <a:off x="11579225" y="-141165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22" name="Google Shape;322;p15"/>
          <p:cNvGrpSpPr/>
          <p:nvPr/>
        </p:nvGrpSpPr>
        <p:grpSpPr>
          <a:xfrm>
            <a:off x="10648211" y="-141189"/>
            <a:ext cx="203200" cy="122137"/>
            <a:chOff x="7983415" y="6582508"/>
            <a:chExt cx="152400" cy="486600"/>
          </a:xfrm>
        </p:grpSpPr>
        <p:cxnSp>
          <p:nvCxnSpPr>
            <p:cNvPr id="323" name="Google Shape;32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25" name="Google Shape;325;p15"/>
          <p:cNvGrpSpPr/>
          <p:nvPr/>
        </p:nvGrpSpPr>
        <p:grpSpPr>
          <a:xfrm>
            <a:off x="9717201" y="-141189"/>
            <a:ext cx="203200" cy="122137"/>
            <a:chOff x="7983415" y="6582508"/>
            <a:chExt cx="152400" cy="486600"/>
          </a:xfrm>
        </p:grpSpPr>
        <p:cxnSp>
          <p:nvCxnSpPr>
            <p:cNvPr id="326" name="Google Shape;326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28" name="Google Shape;328;p15"/>
          <p:cNvGrpSpPr/>
          <p:nvPr/>
        </p:nvGrpSpPr>
        <p:grpSpPr>
          <a:xfrm>
            <a:off x="8786192" y="-141189"/>
            <a:ext cx="203200" cy="122137"/>
            <a:chOff x="7983415" y="6582508"/>
            <a:chExt cx="152400" cy="486600"/>
          </a:xfrm>
        </p:grpSpPr>
        <p:cxnSp>
          <p:nvCxnSpPr>
            <p:cNvPr id="329" name="Google Shape;329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30" name="Google Shape;330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31" name="Google Shape;331;p15"/>
          <p:cNvGrpSpPr/>
          <p:nvPr/>
        </p:nvGrpSpPr>
        <p:grpSpPr>
          <a:xfrm>
            <a:off x="7855183" y="-141189"/>
            <a:ext cx="203200" cy="122137"/>
            <a:chOff x="7983415" y="6582508"/>
            <a:chExt cx="152400" cy="486600"/>
          </a:xfrm>
        </p:grpSpPr>
        <p:cxnSp>
          <p:nvCxnSpPr>
            <p:cNvPr id="332" name="Google Shape;33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33" name="Google Shape;33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34" name="Google Shape;334;p15"/>
          <p:cNvGrpSpPr/>
          <p:nvPr/>
        </p:nvGrpSpPr>
        <p:grpSpPr>
          <a:xfrm>
            <a:off x="6924173" y="-141189"/>
            <a:ext cx="203200" cy="122137"/>
            <a:chOff x="7983415" y="6582508"/>
            <a:chExt cx="152400" cy="486600"/>
          </a:xfrm>
        </p:grpSpPr>
        <p:cxnSp>
          <p:nvCxnSpPr>
            <p:cNvPr id="335" name="Google Shape;335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36" name="Google Shape;336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37" name="Google Shape;337;p15"/>
          <p:cNvGrpSpPr/>
          <p:nvPr/>
        </p:nvGrpSpPr>
        <p:grpSpPr>
          <a:xfrm>
            <a:off x="5993164" y="-141189"/>
            <a:ext cx="203200" cy="122137"/>
            <a:chOff x="7983415" y="6582508"/>
            <a:chExt cx="152400" cy="486600"/>
          </a:xfrm>
        </p:grpSpPr>
        <p:cxnSp>
          <p:nvCxnSpPr>
            <p:cNvPr id="338" name="Google Shape;33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39" name="Google Shape;33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40" name="Google Shape;340;p15"/>
          <p:cNvGrpSpPr/>
          <p:nvPr/>
        </p:nvGrpSpPr>
        <p:grpSpPr>
          <a:xfrm>
            <a:off x="5062155" y="-141189"/>
            <a:ext cx="203200" cy="122137"/>
            <a:chOff x="7983415" y="6582508"/>
            <a:chExt cx="152400" cy="486600"/>
          </a:xfrm>
        </p:grpSpPr>
        <p:cxnSp>
          <p:nvCxnSpPr>
            <p:cNvPr id="341" name="Google Shape;341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42" name="Google Shape;342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43" name="Google Shape;343;p15"/>
          <p:cNvGrpSpPr/>
          <p:nvPr/>
        </p:nvGrpSpPr>
        <p:grpSpPr>
          <a:xfrm>
            <a:off x="4131145" y="-141189"/>
            <a:ext cx="203200" cy="122137"/>
            <a:chOff x="7983415" y="6582508"/>
            <a:chExt cx="152400" cy="486600"/>
          </a:xfrm>
        </p:grpSpPr>
        <p:cxnSp>
          <p:nvCxnSpPr>
            <p:cNvPr id="344" name="Google Shape;344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45" name="Google Shape;345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46" name="Google Shape;346;p15"/>
          <p:cNvGrpSpPr/>
          <p:nvPr/>
        </p:nvGrpSpPr>
        <p:grpSpPr>
          <a:xfrm>
            <a:off x="3200136" y="-141189"/>
            <a:ext cx="203200" cy="122137"/>
            <a:chOff x="7983415" y="6582508"/>
            <a:chExt cx="152400" cy="486600"/>
          </a:xfrm>
        </p:grpSpPr>
        <p:cxnSp>
          <p:nvCxnSpPr>
            <p:cNvPr id="347" name="Google Shape;34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49" name="Google Shape;349;p15"/>
          <p:cNvGrpSpPr/>
          <p:nvPr/>
        </p:nvGrpSpPr>
        <p:grpSpPr>
          <a:xfrm>
            <a:off x="2269127" y="-141189"/>
            <a:ext cx="203200" cy="122137"/>
            <a:chOff x="7983415" y="6582508"/>
            <a:chExt cx="152400" cy="486600"/>
          </a:xfrm>
        </p:grpSpPr>
        <p:cxnSp>
          <p:nvCxnSpPr>
            <p:cNvPr id="350" name="Google Shape;350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51" name="Google Shape;351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52" name="Google Shape;352;p15"/>
          <p:cNvGrpSpPr/>
          <p:nvPr/>
        </p:nvGrpSpPr>
        <p:grpSpPr>
          <a:xfrm>
            <a:off x="1338117" y="-141189"/>
            <a:ext cx="203200" cy="122137"/>
            <a:chOff x="7983415" y="6582508"/>
            <a:chExt cx="152400" cy="486600"/>
          </a:xfrm>
        </p:grpSpPr>
        <p:cxnSp>
          <p:nvCxnSpPr>
            <p:cNvPr id="353" name="Google Shape;35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54" name="Google Shape;35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73619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ldNum" idx="12"/>
          </p:nvPr>
        </p:nvSpPr>
        <p:spPr>
          <a:xfrm>
            <a:off x="10851411" y="6356350"/>
            <a:ext cx="70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7" name="Google Shape;357;p15"/>
          <p:cNvSpPr txBox="1"/>
          <p:nvPr/>
        </p:nvSpPr>
        <p:spPr>
          <a:xfrm>
            <a:off x="499872" y="6355775"/>
            <a:ext cx="953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HPDF Virtual Reverse Site Visit | BERKELEY LAB</a:t>
            </a:r>
            <a:endParaRPr sz="700"/>
          </a:p>
        </p:txBody>
      </p:sp>
      <p:sp>
        <p:nvSpPr>
          <p:cNvPr id="358" name="Google Shape;358;p15"/>
          <p:cNvSpPr txBox="1">
            <a:spLocks noGrp="1"/>
          </p:cNvSpPr>
          <p:nvPr>
            <p:ph type="subTitle" idx="4"/>
          </p:nvPr>
        </p:nvSpPr>
        <p:spPr>
          <a:xfrm>
            <a:off x="609600" y="1143000"/>
            <a:ext cx="1097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61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ldNum" idx="12"/>
          </p:nvPr>
        </p:nvSpPr>
        <p:spPr>
          <a:xfrm>
            <a:off x="10851411" y="6356349"/>
            <a:ext cx="70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2" name="Google Shape;362;p16"/>
          <p:cNvSpPr txBox="1"/>
          <p:nvPr/>
        </p:nvSpPr>
        <p:spPr>
          <a:xfrm>
            <a:off x="499875" y="6356363"/>
            <a:ext cx="79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HPDF Virtual Reverse Site Visit | BERKELEY LAB</a:t>
            </a:r>
            <a:endParaRPr sz="800">
              <a:solidFill>
                <a:srgbClr val="888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0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lor">
  <p:cSld name="Section Header Color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>
            <a:spLocks noGrp="1"/>
          </p:cNvSpPr>
          <p:nvPr>
            <p:ph type="title"/>
          </p:nvPr>
        </p:nvSpPr>
        <p:spPr>
          <a:xfrm>
            <a:off x="576073" y="1828801"/>
            <a:ext cx="109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sz="4050" b="1" i="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9"/>
          <p:cNvSpPr txBox="1">
            <a:spLocks noGrp="1"/>
          </p:cNvSpPr>
          <p:nvPr>
            <p:ph type="sldNum" idx="12"/>
          </p:nvPr>
        </p:nvSpPr>
        <p:spPr>
          <a:xfrm>
            <a:off x="10851411" y="6356350"/>
            <a:ext cx="70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6" name="Google Shape;376;p19"/>
          <p:cNvSpPr txBox="1"/>
          <p:nvPr/>
        </p:nvSpPr>
        <p:spPr>
          <a:xfrm>
            <a:off x="499872" y="6355775"/>
            <a:ext cx="953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HPDF Virtual Reverse Site Visit | BERKELEY LAB</a:t>
            </a:r>
            <a:endParaRPr sz="700"/>
          </a:p>
        </p:txBody>
      </p:sp>
      <p:sp>
        <p:nvSpPr>
          <p:cNvPr id="377" name="Google Shape;377;p19"/>
          <p:cNvSpPr txBox="1">
            <a:spLocks noGrp="1"/>
          </p:cNvSpPr>
          <p:nvPr>
            <p:ph type="subTitle" idx="1"/>
          </p:nvPr>
        </p:nvSpPr>
        <p:spPr>
          <a:xfrm>
            <a:off x="1377696" y="3785616"/>
            <a:ext cx="9363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8854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41E397-4ACB-1D37-2232-512B428E77AD}"/>
              </a:ext>
            </a:extLst>
          </p:cNvPr>
          <p:cNvCxnSpPr/>
          <p:nvPr userDrawn="1"/>
        </p:nvCxnSpPr>
        <p:spPr>
          <a:xfrm>
            <a:off x="411892" y="843643"/>
            <a:ext cx="85344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8A775C-A2F4-865B-CD1C-585B5B571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6326" y="6136947"/>
            <a:ext cx="96140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HP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30323" y="6445951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6" y="728029"/>
            <a:ext cx="12208476" cy="0"/>
          </a:xfrm>
          <a:prstGeom prst="line">
            <a:avLst/>
          </a:prstGeom>
          <a:ln w="57150">
            <a:solidFill>
              <a:srgbClr val="44A1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63AE497-DB0D-423A-A1D7-8581E1974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92" y="6292255"/>
            <a:ext cx="822960" cy="58703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8338655-305F-4E1F-9D56-51645D3FE19D}"/>
              </a:ext>
            </a:extLst>
          </p:cNvPr>
          <p:cNvGrpSpPr/>
          <p:nvPr userDrawn="1"/>
        </p:nvGrpSpPr>
        <p:grpSpPr>
          <a:xfrm>
            <a:off x="9958402" y="6467961"/>
            <a:ext cx="1739327" cy="259343"/>
            <a:chOff x="9868346" y="6476564"/>
            <a:chExt cx="1739327" cy="2593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382081-D093-461F-98E9-0A9CC0C2D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8346" y="6499015"/>
              <a:ext cx="731520" cy="2368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09DF96-F0DD-4F12-88E6-9D4A581E9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273" y="6476564"/>
              <a:ext cx="914400" cy="249725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4ACE98-460D-4BAE-B42B-54B880A53EF8}"/>
                </a:ext>
              </a:extLst>
            </p:cNvPr>
            <p:cNvCxnSpPr/>
            <p:nvPr userDrawn="1"/>
          </p:nvCxnSpPr>
          <p:spPr>
            <a:xfrm>
              <a:off x="10646569" y="6504118"/>
              <a:ext cx="0" cy="19195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Dar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54FD-7B6A-4854-92E0-D9F3E07255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73538" y="1009731"/>
            <a:ext cx="5257800" cy="1655762"/>
          </a:xfrm>
          <a:ln>
            <a:noFill/>
          </a:ln>
        </p:spPr>
        <p:txBody>
          <a:bodyPr anchor="b"/>
          <a:lstStyle>
            <a:lvl1pPr algn="l">
              <a:defRPr sz="4000" b="1">
                <a:solidFill>
                  <a:srgbClr val="00B0F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Main title goes here, one 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0A1F6-D971-4538-9B07-5A43F25C4CD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538" y="2838531"/>
            <a:ext cx="5257800" cy="1143000"/>
          </a:xfrm>
          <a:ln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here, one or two lines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6F49A3-A84F-4569-878B-27528BE8755E}"/>
              </a:ext>
            </a:extLst>
          </p:cNvPr>
          <p:cNvGrpSpPr/>
          <p:nvPr userDrawn="1"/>
        </p:nvGrpSpPr>
        <p:grpSpPr>
          <a:xfrm>
            <a:off x="3988238" y="6188122"/>
            <a:ext cx="2788920" cy="314325"/>
            <a:chOff x="4038600" y="6211456"/>
            <a:chExt cx="2788920" cy="314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699E7-BBCF-4DEB-A963-11476DA473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480" y="6251263"/>
              <a:ext cx="1463040" cy="2455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4E764-63D2-4E52-B9A6-011273A3B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211456"/>
              <a:ext cx="1005840" cy="3143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FEDA0F6-5E98-4569-93B7-3F520FCB4E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120" y="6211456"/>
            <a:ext cx="1188720" cy="2565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F6621B-8712-4A43-9E5D-1C356075AD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636793" y="1940955"/>
            <a:ext cx="4881669" cy="27432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CCACB9F-82D6-478E-A13A-22D5CA1AD1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181600"/>
            <a:ext cx="5257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Monday, February 12, 2024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22D7092-1A60-47CE-B793-F0B6909E2C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14800"/>
            <a:ext cx="5257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Presenter2</a:t>
            </a:r>
          </a:p>
        </p:txBody>
      </p:sp>
    </p:spTree>
    <p:extLst>
      <p:ext uri="{BB962C8B-B14F-4D97-AF65-F5344CB8AC3E}">
        <p14:creationId xmlns:p14="http://schemas.microsoft.com/office/powerpoint/2010/main" val="213816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43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929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5B9613-B50C-4AF4-8755-494BB029D9B2}"/>
              </a:ext>
            </a:extLst>
          </p:cNvPr>
          <p:cNvSpPr/>
          <p:nvPr userDrawn="1"/>
        </p:nvSpPr>
        <p:spPr>
          <a:xfrm>
            <a:off x="11547356" y="0"/>
            <a:ext cx="64464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EE8D9-C040-461C-AA41-CE41AA501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78" y="1593115"/>
            <a:ext cx="4267200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F54FD-7B6A-4854-92E0-D9F3E07255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990600"/>
            <a:ext cx="5257800" cy="1655762"/>
          </a:xfrm>
          <a:ln>
            <a:noFill/>
          </a:ln>
        </p:spPr>
        <p:txBody>
          <a:bodyPr anchor="b"/>
          <a:lstStyle>
            <a:lvl1pPr algn="l">
              <a:defRPr sz="4000" b="1">
                <a:solidFill>
                  <a:schemeClr val="accent6">
                    <a:lumMod val="7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Main title goes here, one 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0A1F6-D971-4538-9B07-5A43F25C4CD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2819400"/>
            <a:ext cx="5257800" cy="1143000"/>
          </a:xfrm>
          <a:ln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here, one or two lines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6F49A3-A84F-4569-878B-27528BE8755E}"/>
              </a:ext>
            </a:extLst>
          </p:cNvPr>
          <p:cNvGrpSpPr/>
          <p:nvPr userDrawn="1"/>
        </p:nvGrpSpPr>
        <p:grpSpPr>
          <a:xfrm>
            <a:off x="3947160" y="6281044"/>
            <a:ext cx="4297680" cy="353581"/>
            <a:chOff x="4038600" y="6172200"/>
            <a:chExt cx="4297680" cy="3535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699E7-BBCF-4DEB-A963-11476DA473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480" y="6251263"/>
              <a:ext cx="1463040" cy="2455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4E764-63D2-4E52-B9A6-011273A3B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211456"/>
              <a:ext cx="1005840" cy="3143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DFCF65-FE29-4495-90FB-757261ACDE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560" y="6172200"/>
              <a:ext cx="1188720" cy="324644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A53C8B-6CAF-49EA-A9CA-E8F2E6A34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181600"/>
            <a:ext cx="5257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Monday, February 12,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43CB50-78BA-4468-8454-1B98E18C9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14800"/>
            <a:ext cx="5257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Presenter2</a:t>
            </a:r>
          </a:p>
        </p:txBody>
      </p:sp>
    </p:spTree>
    <p:extLst>
      <p:ext uri="{BB962C8B-B14F-4D97-AF65-F5344CB8AC3E}">
        <p14:creationId xmlns:p14="http://schemas.microsoft.com/office/powerpoint/2010/main" val="86953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Dar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54FD-7B6A-4854-92E0-D9F3E07255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73538" y="1009731"/>
            <a:ext cx="5257800" cy="1655762"/>
          </a:xfrm>
          <a:ln>
            <a:noFill/>
          </a:ln>
        </p:spPr>
        <p:txBody>
          <a:bodyPr anchor="b"/>
          <a:lstStyle>
            <a:lvl1pPr algn="l">
              <a:defRPr sz="4000" b="1">
                <a:solidFill>
                  <a:srgbClr val="00B0F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Main title goes here, one 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0A1F6-D971-4538-9B07-5A43F25C4CD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538" y="2838531"/>
            <a:ext cx="5257800" cy="1143000"/>
          </a:xfrm>
          <a:ln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here, one or two lines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6F49A3-A84F-4569-878B-27528BE8755E}"/>
              </a:ext>
            </a:extLst>
          </p:cNvPr>
          <p:cNvGrpSpPr/>
          <p:nvPr userDrawn="1"/>
        </p:nvGrpSpPr>
        <p:grpSpPr>
          <a:xfrm>
            <a:off x="3988238" y="6188122"/>
            <a:ext cx="2788920" cy="314325"/>
            <a:chOff x="4038600" y="6211456"/>
            <a:chExt cx="2788920" cy="314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699E7-BBCF-4DEB-A963-11476DA473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480" y="6251263"/>
              <a:ext cx="1463040" cy="2455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4E764-63D2-4E52-B9A6-011273A3B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211456"/>
              <a:ext cx="1005840" cy="3143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FEDA0F6-5E98-4569-93B7-3F520FCB4E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120" y="6211456"/>
            <a:ext cx="1188720" cy="2565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F6621B-8712-4A43-9E5D-1C356075AD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636793" y="1940955"/>
            <a:ext cx="4881669" cy="27432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CCACB9F-82D6-478E-A13A-22D5CA1AD1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181600"/>
            <a:ext cx="5257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Monday, February 12, 2024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22D7092-1A60-47CE-B793-F0B6909E2C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14800"/>
            <a:ext cx="5257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Presenter2</a:t>
            </a:r>
          </a:p>
        </p:txBody>
      </p:sp>
    </p:spTree>
    <p:extLst>
      <p:ext uri="{BB962C8B-B14F-4D97-AF65-F5344CB8AC3E}">
        <p14:creationId xmlns:p14="http://schemas.microsoft.com/office/powerpoint/2010/main" val="213816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700E-759E-4C77-B44C-7F0BC6E06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0370"/>
            <a:ext cx="10058400" cy="495280"/>
          </a:xfrm>
        </p:spPr>
        <p:txBody>
          <a:bodyPr/>
          <a:lstStyle>
            <a:lvl1pPr>
              <a:defRPr sz="2800" b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7481D-D49B-441B-8231-8D9C0136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6962"/>
            <a:ext cx="10972800" cy="52514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E32F2D-01FA-43C7-A578-4454E6DAF074}"/>
              </a:ext>
            </a:extLst>
          </p:cNvPr>
          <p:cNvCxnSpPr>
            <a:cxnSpLocks/>
          </p:cNvCxnSpPr>
          <p:nvPr userDrawn="1"/>
        </p:nvCxnSpPr>
        <p:spPr>
          <a:xfrm>
            <a:off x="0" y="850900"/>
            <a:ext cx="638016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5BFBE-5D77-45D3-BEA3-CDDEE814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&lt;Title&gt;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16CA0-74F6-4DB4-9D0A-2BE6F30E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7B5887-CFB9-4246-8825-1B185D5D0ED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72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62000"/>
            <a:ext cx="5548312" cy="8048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7AE8-2B59-4103-87A3-C6831B84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2AA9-F118-4C4B-B1CB-646AB34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8ED0-1BB4-466D-9848-E05556AA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95CB73-4590-4CAA-8373-8D4A58393974}"/>
              </a:ext>
            </a:extLst>
          </p:cNvPr>
          <p:cNvCxnSpPr>
            <a:cxnSpLocks/>
          </p:cNvCxnSpPr>
          <p:nvPr userDrawn="1"/>
        </p:nvCxnSpPr>
        <p:spPr>
          <a:xfrm>
            <a:off x="0" y="1676400"/>
            <a:ext cx="638016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9C3B0-0C0C-4A82-9654-167BAC044D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1850" y="1982786"/>
            <a:ext cx="5548312" cy="4236915"/>
          </a:xfrm>
        </p:spPr>
        <p:txBody>
          <a:bodyPr/>
          <a:lstStyle>
            <a:lvl1pPr marL="457200" indent="-4572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lvl1pPr>
          </a:lstStyle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7C4AA0-288F-4DCA-8C67-AECD0FED9E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" t="-5475" r="25316" b="5474"/>
          <a:stretch/>
        </p:blipFill>
        <p:spPr bwMode="auto">
          <a:xfrm>
            <a:off x="6553201" y="-1"/>
            <a:ext cx="5638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6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78854"/>
            <a:ext cx="5548312" cy="8048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7AE8-2B59-4103-87A3-C6831B84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2AA9-F118-4C4B-B1CB-646AB34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8ED0-1BB4-466D-9848-E05556AA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95CB73-4590-4CAA-8373-8D4A58393974}"/>
              </a:ext>
            </a:extLst>
          </p:cNvPr>
          <p:cNvCxnSpPr>
            <a:cxnSpLocks/>
          </p:cNvCxnSpPr>
          <p:nvPr userDrawn="1"/>
        </p:nvCxnSpPr>
        <p:spPr>
          <a:xfrm>
            <a:off x="0" y="3693254"/>
            <a:ext cx="638016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7C4AA0-288F-4DCA-8C67-AECD0FED9E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" t="-5475" r="25316" b="5474"/>
          <a:stretch/>
        </p:blipFill>
        <p:spPr bwMode="auto">
          <a:xfrm>
            <a:off x="6553201" y="-1"/>
            <a:ext cx="5638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96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80A6F-41AE-4191-B3F9-31476E2C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406CA-F3A2-4D95-971E-881B5716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7594-7A42-4666-AF6F-E49CFF25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1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2216-F97F-464F-AE18-4528470D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8B4-6F04-48C4-8C6F-0D330775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30F64-6DF2-48BC-A67C-B79D876AB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329" y="144780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F416D-CB25-4E27-8CE8-4F16E95B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3F55E-8CFB-4CD8-BB5B-EE75E6BF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1E9DA-D0E4-4DEC-9253-3D813B99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818375-3303-4143-9CB9-0E38D83584FB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479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054F-BAC7-4791-9C52-7028E1D2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073F8-CE65-42A6-B0F2-647B1245E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5018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AAB69-BC5C-41C2-9366-4E58CCB76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40780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04770-2A11-4107-A697-D020EB141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4478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A02A-8CF8-41B0-9F07-C38D6B26B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0162" y="2440779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BE575-7DEC-49C1-A212-E448430D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F719D-B73B-40F9-BB4D-C5D8B41D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BAC25-C3C7-4552-94B1-CF4492A8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C0213A-29B7-47C1-8244-3D1D15360695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0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700E-759E-4C77-B44C-7F0BC6E06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0370"/>
            <a:ext cx="10058400" cy="476230"/>
          </a:xfrm>
        </p:spPr>
        <p:txBody>
          <a:bodyPr/>
          <a:lstStyle>
            <a:lvl1pPr>
              <a:defRPr sz="2800" b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7481D-D49B-441B-8231-8D9C0136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700"/>
            <a:ext cx="10972800" cy="5219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E32F2D-01FA-43C7-A578-4454E6DAF074}"/>
              </a:ext>
            </a:extLst>
          </p:cNvPr>
          <p:cNvCxnSpPr>
            <a:cxnSpLocks/>
          </p:cNvCxnSpPr>
          <p:nvPr userDrawn="1"/>
        </p:nvCxnSpPr>
        <p:spPr>
          <a:xfrm>
            <a:off x="0" y="831850"/>
            <a:ext cx="638016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138DC-FF6F-4139-8FEF-EC0EBB5F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3/12/2024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5BFBE-5D77-45D3-BEA3-CDDEE814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16CA0-74F6-4DB4-9D0A-2BE6F30E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72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61BE-DD1E-4505-A09F-46CD3E25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130DC-38CB-405E-88B7-39B47C51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BF7CD-E658-4D57-B9ED-5D197BA3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4FBA1-6758-4063-BF82-7EC9ABAE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1116B4-F2C7-4495-BF84-FD45BDDCB536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4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2146E-148A-4F58-A8B7-86E2D646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7AE8-2B59-4103-87A3-C6831B84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2AA9-F118-4C4B-B1CB-646AB34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8ED0-1BB4-466D-9848-E05556AA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7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551E-4D4F-4214-8505-ABBC013E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3932237" cy="1208088"/>
          </a:xfrm>
        </p:spPr>
        <p:txBody>
          <a:bodyPr anchor="b"/>
          <a:lstStyle>
            <a:lvl1pPr>
              <a:defRPr sz="3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A1B0-8771-4AD0-BC99-913BB880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81000"/>
            <a:ext cx="6553200" cy="5867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6B6F3-707C-4974-9EE9-FA1C17813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631" y="1828800"/>
            <a:ext cx="3932237" cy="4419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474AD-4C8A-4FFC-9F7D-42C848B6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492A9-DE7B-4C21-AE87-0024F74E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5ABB0-1FEE-44D9-9834-CBB99781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6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color backgrounds">
  <p:cSld name="Title Slide w/color backgrounds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610309" y="1134599"/>
            <a:ext cx="10968800" cy="24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sz="405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610309" y="3886202"/>
            <a:ext cx="109688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0" i="0">
                <a:solidFill>
                  <a:schemeClr val="lt1"/>
                </a:solidFill>
              </a:defRPr>
            </a:lvl1pPr>
            <a:lvl2pPr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SzPts val="1360"/>
              <a:buNone/>
              <a:defRPr>
                <a:solidFill>
                  <a:srgbClr val="888C8F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SzPts val="1600"/>
              <a:buNone/>
              <a:defRPr>
                <a:solidFill>
                  <a:srgbClr val="888C8F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-201763" y="-141189"/>
            <a:ext cx="12586592" cy="7136549"/>
            <a:chOff x="-151322" y="-141189"/>
            <a:chExt cx="9439944" cy="7136549"/>
          </a:xfrm>
        </p:grpSpPr>
        <p:grpSp>
          <p:nvGrpSpPr>
            <p:cNvPr id="58" name="Google Shape;58;p13"/>
            <p:cNvGrpSpPr/>
            <p:nvPr/>
          </p:nvGrpSpPr>
          <p:grpSpPr>
            <a:xfrm>
              <a:off x="457731" y="6873224"/>
              <a:ext cx="8226688" cy="122137"/>
              <a:chOff x="457731" y="6582508"/>
              <a:chExt cx="8226688" cy="486600"/>
            </a:xfrm>
          </p:grpSpPr>
          <p:cxnSp>
            <p:nvCxnSpPr>
              <p:cNvPr id="59" name="Google Shape;59;p13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61" name="Google Shape;61;p13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2" name="Google Shape;6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3" name="Google Shape;6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4" name="Google Shape;64;p13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5" name="Google Shape;65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" name="Google Shape;66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" name="Google Shape;67;p13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68" name="Google Shape;68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9" name="Google Shape;69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0" name="Google Shape;70;p13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1" name="Google Shape;71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" name="Google Shape;72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" name="Google Shape;73;p13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4" name="Google Shape;74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5" name="Google Shape;75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77" name="Google Shape;7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8" name="Google Shape;7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9" name="Google Shape;79;p13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0" name="Google Shape;8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1" name="Google Shape;8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2" name="Google Shape;82;p13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3" name="Google Shape;8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" name="Google Shape;8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5" name="Google Shape;85;p13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6" name="Google Shape;86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7" name="Google Shape;87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8" name="Google Shape;88;p13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89" name="Google Shape;89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0" name="Google Shape;90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1" name="Google Shape;91;p13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92" name="Google Shape;9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3" name="Google Shape;9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94" name="Google Shape;94;p13"/>
            <p:cNvGrpSpPr/>
            <p:nvPr/>
          </p:nvGrpSpPr>
          <p:grpSpPr>
            <a:xfrm>
              <a:off x="-151322" y="454006"/>
              <a:ext cx="122137" cy="5945205"/>
              <a:chOff x="-238872" y="454006"/>
              <a:chExt cx="122137" cy="5945205"/>
            </a:xfrm>
          </p:grpSpPr>
          <p:cxnSp>
            <p:nvCxnSpPr>
              <p:cNvPr id="95" name="Google Shape;95;p13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96" name="Google Shape;96;p13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97" name="Google Shape;9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8" name="Google Shape;9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9" name="Google Shape;99;p13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0" name="Google Shape;10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" name="Google Shape;10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2" name="Google Shape;102;p13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3" name="Google Shape;10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4" name="Google Shape;10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5" name="Google Shape;105;p13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6" name="Google Shape;106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" name="Google Shape;107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8" name="Google Shape;108;p13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09" name="Google Shape;109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" name="Google Shape;110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1" name="Google Shape;111;p13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12" name="Google Shape;11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" name="Google Shape;11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4" name="Google Shape;114;p13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15" name="Google Shape;115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" name="Google Shape;116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7" name="Google Shape;117;p13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18" name="Google Shape;118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" name="Google Shape;119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0" name="Google Shape;120;p13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21" name="Google Shape;121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2" name="Google Shape;122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3" name="Google Shape;123;p13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24" name="Google Shape;124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5" name="Google Shape;125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6" name="Google Shape;126;p13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27" name="Google Shape;12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8" name="Google Shape;12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29" name="Google Shape;129;p13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" name="Google Shape;130;p13"/>
            <p:cNvGrpSpPr/>
            <p:nvPr/>
          </p:nvGrpSpPr>
          <p:grpSpPr>
            <a:xfrm>
              <a:off x="9166485" y="454006"/>
              <a:ext cx="122137" cy="5945205"/>
              <a:chOff x="-238872" y="454006"/>
              <a:chExt cx="122137" cy="5945205"/>
            </a:xfrm>
          </p:grpSpPr>
          <p:cxnSp>
            <p:nvCxnSpPr>
              <p:cNvPr id="131" name="Google Shape;131;p13"/>
              <p:cNvCxnSpPr/>
              <p:nvPr/>
            </p:nvCxnSpPr>
            <p:spPr>
              <a:xfrm>
                <a:off x="-177809" y="392956"/>
                <a:ext cx="0" cy="1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32" name="Google Shape;132;p13"/>
              <p:cNvGrpSpPr/>
              <p:nvPr/>
            </p:nvGrpSpPr>
            <p:grpSpPr>
              <a:xfrm rot="5400000">
                <a:off x="-254004" y="594069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3" name="Google Shape;13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4" name="Google Shape;13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5" name="Google Shape;135;p13"/>
              <p:cNvGrpSpPr/>
              <p:nvPr/>
            </p:nvGrpSpPr>
            <p:grpSpPr>
              <a:xfrm rot="5400000">
                <a:off x="-254004" y="546705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6" name="Google Shape;136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" name="Google Shape;137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8" name="Google Shape;138;p13"/>
              <p:cNvGrpSpPr/>
              <p:nvPr/>
            </p:nvGrpSpPr>
            <p:grpSpPr>
              <a:xfrm rot="5400000">
                <a:off x="-254004" y="499341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39" name="Google Shape;139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0" name="Google Shape;140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1" name="Google Shape;141;p13"/>
              <p:cNvGrpSpPr/>
              <p:nvPr/>
            </p:nvGrpSpPr>
            <p:grpSpPr>
              <a:xfrm rot="5400000">
                <a:off x="-254004" y="451977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2" name="Google Shape;14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" name="Google Shape;14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4" name="Google Shape;144;p13"/>
              <p:cNvGrpSpPr/>
              <p:nvPr/>
            </p:nvGrpSpPr>
            <p:grpSpPr>
              <a:xfrm rot="5400000">
                <a:off x="-254004" y="404613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5" name="Google Shape;145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6" name="Google Shape;146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7" name="Google Shape;147;p13"/>
              <p:cNvGrpSpPr/>
              <p:nvPr/>
            </p:nvGrpSpPr>
            <p:grpSpPr>
              <a:xfrm rot="5400000">
                <a:off x="-254004" y="3572488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48" name="Google Shape;148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9" name="Google Shape;149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0" name="Google Shape;150;p13"/>
              <p:cNvGrpSpPr/>
              <p:nvPr/>
            </p:nvGrpSpPr>
            <p:grpSpPr>
              <a:xfrm rot="5400000">
                <a:off x="-254004" y="3098846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1" name="Google Shape;151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2" name="Google Shape;152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3" name="Google Shape;153;p13"/>
              <p:cNvGrpSpPr/>
              <p:nvPr/>
            </p:nvGrpSpPr>
            <p:grpSpPr>
              <a:xfrm rot="5400000">
                <a:off x="-254004" y="2625204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4" name="Google Shape;154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" name="Google Shape;155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6" name="Google Shape;156;p13"/>
              <p:cNvGrpSpPr/>
              <p:nvPr/>
            </p:nvGrpSpPr>
            <p:grpSpPr>
              <a:xfrm rot="5400000">
                <a:off x="-254004" y="2151562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57" name="Google Shape;15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8" name="Google Shape;15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9" name="Google Shape;159;p13"/>
              <p:cNvGrpSpPr/>
              <p:nvPr/>
            </p:nvGrpSpPr>
            <p:grpSpPr>
              <a:xfrm rot="5400000">
                <a:off x="-254004" y="1677920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60" name="Google Shape;16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" name="Google Shape;16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2" name="Google Shape;162;p13"/>
              <p:cNvGrpSpPr/>
              <p:nvPr/>
            </p:nvGrpSpPr>
            <p:grpSpPr>
              <a:xfrm rot="5400000">
                <a:off x="-254004" y="997329"/>
                <a:ext cx="152400" cy="122137"/>
                <a:chOff x="7983415" y="6582508"/>
                <a:chExt cx="152400" cy="486600"/>
              </a:xfrm>
            </p:grpSpPr>
            <p:cxnSp>
              <p:nvCxnSpPr>
                <p:cNvPr id="163" name="Google Shape;16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4" name="Google Shape;16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65" name="Google Shape;165;p13"/>
              <p:cNvCxnSpPr/>
              <p:nvPr/>
            </p:nvCxnSpPr>
            <p:spPr>
              <a:xfrm>
                <a:off x="-177809" y="6338161"/>
                <a:ext cx="0" cy="122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" name="Google Shape;166;p13"/>
            <p:cNvGrpSpPr/>
            <p:nvPr/>
          </p:nvGrpSpPr>
          <p:grpSpPr>
            <a:xfrm>
              <a:off x="457731" y="-141189"/>
              <a:ext cx="8226688" cy="122137"/>
              <a:chOff x="457731" y="6582508"/>
              <a:chExt cx="8226688" cy="486600"/>
            </a:xfrm>
          </p:grpSpPr>
          <p:cxnSp>
            <p:nvCxnSpPr>
              <p:cNvPr id="167" name="Google Shape;167;p13"/>
              <p:cNvCxnSpPr/>
              <p:nvPr/>
            </p:nvCxnSpPr>
            <p:spPr>
              <a:xfrm>
                <a:off x="457731" y="6582508"/>
                <a:ext cx="0" cy="4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3"/>
              <p:cNvCxnSpPr/>
              <p:nvPr/>
            </p:nvCxnSpPr>
            <p:spPr>
              <a:xfrm>
                <a:off x="8684419" y="6582508"/>
                <a:ext cx="0" cy="486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69" name="Google Shape;169;p13"/>
              <p:cNvGrpSpPr/>
              <p:nvPr/>
            </p:nvGrpSpPr>
            <p:grpSpPr>
              <a:xfrm>
                <a:off x="798615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70" name="Google Shape;17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1" name="Google Shape;17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2" name="Google Shape;172;p13"/>
              <p:cNvGrpSpPr/>
              <p:nvPr/>
            </p:nvGrpSpPr>
            <p:grpSpPr>
              <a:xfrm>
                <a:off x="7287901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73" name="Google Shape;173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4" name="Google Shape;174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5" name="Google Shape;175;p13"/>
              <p:cNvGrpSpPr/>
              <p:nvPr/>
            </p:nvGrpSpPr>
            <p:grpSpPr>
              <a:xfrm>
                <a:off x="6589644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76" name="Google Shape;176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7" name="Google Shape;177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8" name="Google Shape;178;p13"/>
              <p:cNvGrpSpPr/>
              <p:nvPr/>
            </p:nvGrpSpPr>
            <p:grpSpPr>
              <a:xfrm>
                <a:off x="5891387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79" name="Google Shape;179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" name="Google Shape;180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1" name="Google Shape;181;p13"/>
              <p:cNvGrpSpPr/>
              <p:nvPr/>
            </p:nvGrpSpPr>
            <p:grpSpPr>
              <a:xfrm>
                <a:off x="5193130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82" name="Google Shape;182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3" name="Google Shape;183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4" name="Google Shape;184;p13"/>
              <p:cNvGrpSpPr/>
              <p:nvPr/>
            </p:nvGrpSpPr>
            <p:grpSpPr>
              <a:xfrm>
                <a:off x="4494873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85" name="Google Shape;185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" name="Google Shape;186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7" name="Google Shape;187;p13"/>
              <p:cNvGrpSpPr/>
              <p:nvPr/>
            </p:nvGrpSpPr>
            <p:grpSpPr>
              <a:xfrm>
                <a:off x="3796616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88" name="Google Shape;188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9" name="Google Shape;189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0" name="Google Shape;190;p13"/>
              <p:cNvGrpSpPr/>
              <p:nvPr/>
            </p:nvGrpSpPr>
            <p:grpSpPr>
              <a:xfrm>
                <a:off x="3098359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91" name="Google Shape;191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" name="Google Shape;192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3" name="Google Shape;193;p13"/>
              <p:cNvGrpSpPr/>
              <p:nvPr/>
            </p:nvGrpSpPr>
            <p:grpSpPr>
              <a:xfrm>
                <a:off x="2400102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94" name="Google Shape;194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5" name="Google Shape;195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6" name="Google Shape;196;p13"/>
              <p:cNvGrpSpPr/>
              <p:nvPr/>
            </p:nvGrpSpPr>
            <p:grpSpPr>
              <a:xfrm>
                <a:off x="1701845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197" name="Google Shape;197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8" name="Google Shape;198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9" name="Google Shape;199;p13"/>
              <p:cNvGrpSpPr/>
              <p:nvPr/>
            </p:nvGrpSpPr>
            <p:grpSpPr>
              <a:xfrm>
                <a:off x="1003588" y="6582508"/>
                <a:ext cx="152400" cy="486600"/>
                <a:chOff x="7983415" y="6582508"/>
                <a:chExt cx="152400" cy="486600"/>
              </a:xfrm>
            </p:grpSpPr>
            <p:cxnSp>
              <p:nvCxnSpPr>
                <p:cNvPr id="200" name="Google Shape;200;p13"/>
                <p:cNvCxnSpPr/>
                <p:nvPr/>
              </p:nvCxnSpPr>
              <p:spPr>
                <a:xfrm>
                  <a:off x="81358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1" name="Google Shape;201;p13"/>
                <p:cNvCxnSpPr/>
                <p:nvPr/>
              </p:nvCxnSpPr>
              <p:spPr>
                <a:xfrm>
                  <a:off x="7983415" y="6582508"/>
                  <a:ext cx="0" cy="486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pic>
        <p:nvPicPr>
          <p:cNvPr id="202" name="Google Shape;202;p13" descr="DOE_Office_Science_white.png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7202" y="563348"/>
            <a:ext cx="183345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 descr="A close up of a sign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76" y="406402"/>
            <a:ext cx="3206496" cy="61414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>
                <a:solidFill>
                  <a:schemeClr val="lt1"/>
                </a:solidFill>
              </a:defRPr>
            </a:lvl1pPr>
            <a:lvl2pPr lvl="1" rtl="0">
              <a:buNone/>
              <a:defRPr sz="1300">
                <a:solidFill>
                  <a:schemeClr val="lt1"/>
                </a:solidFill>
              </a:defRPr>
            </a:lvl2pPr>
            <a:lvl3pPr lvl="2" rtl="0">
              <a:buNone/>
              <a:defRPr sz="1300">
                <a:solidFill>
                  <a:schemeClr val="lt1"/>
                </a:solidFill>
              </a:defRPr>
            </a:lvl3pPr>
            <a:lvl4pPr lvl="3" rtl="0">
              <a:buNone/>
              <a:defRPr sz="1300">
                <a:solidFill>
                  <a:schemeClr val="lt1"/>
                </a:solidFill>
              </a:defRPr>
            </a:lvl4pPr>
            <a:lvl5pPr lvl="4" rtl="0">
              <a:buNone/>
              <a:defRPr sz="1300">
                <a:solidFill>
                  <a:schemeClr val="lt1"/>
                </a:solidFill>
              </a:defRPr>
            </a:lvl5pPr>
            <a:lvl6pPr lvl="5" rtl="0">
              <a:buNone/>
              <a:defRPr sz="1300">
                <a:solidFill>
                  <a:schemeClr val="lt1"/>
                </a:solidFill>
              </a:defRPr>
            </a:lvl6pPr>
            <a:lvl7pPr lvl="6" rtl="0">
              <a:buNone/>
              <a:defRPr sz="1300">
                <a:solidFill>
                  <a:schemeClr val="lt1"/>
                </a:solidFill>
              </a:defRPr>
            </a:lvl7pPr>
            <a:lvl8pPr lvl="7" rtl="0">
              <a:buNone/>
              <a:defRPr sz="1300">
                <a:solidFill>
                  <a:schemeClr val="lt1"/>
                </a:solidFill>
              </a:defRPr>
            </a:lvl8pPr>
            <a:lvl9pPr lvl="8" rtl="0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499872" y="6355775"/>
            <a:ext cx="953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HPDF Virtual Reverse Site Visit | BERKELEY LAB</a:t>
            </a:r>
            <a:endParaRPr sz="700"/>
          </a:p>
        </p:txBody>
      </p:sp>
    </p:spTree>
    <p:extLst>
      <p:ext uri="{BB962C8B-B14F-4D97-AF65-F5344CB8AC3E}">
        <p14:creationId xmlns:p14="http://schemas.microsoft.com/office/powerpoint/2010/main" val="1157318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9DF086-0C32-52B6-B70E-68595E195387}"/>
              </a:ext>
            </a:extLst>
          </p:cNvPr>
          <p:cNvCxnSpPr/>
          <p:nvPr userDrawn="1"/>
        </p:nvCxnSpPr>
        <p:spPr>
          <a:xfrm>
            <a:off x="411892" y="851263"/>
            <a:ext cx="85344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0F633E2-6DB4-288C-E0E3-26502342C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6326" y="6136947"/>
            <a:ext cx="96140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1639-2437-5351-AAB5-A4E9B2CE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F6511-A120-3F79-A0BD-5CABED8F4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606F8-A2ED-12C4-E95E-9F61491B6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5BCA7-EC47-4FD4-FB7A-D087E36A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115F1-8E7F-11E3-AB85-2D8EEF85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68B73-DC1D-2E38-9C92-575C3B0D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33C7-2DDC-454C-A121-A8454D2D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2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body" idx="1"/>
          </p:nvPr>
        </p:nvSpPr>
        <p:spPr>
          <a:xfrm>
            <a:off x="576072" y="1828800"/>
            <a:ext cx="3520800" cy="4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body" idx="2"/>
          </p:nvPr>
        </p:nvSpPr>
        <p:spPr>
          <a:xfrm>
            <a:off x="4329868" y="1828800"/>
            <a:ext cx="35208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4" name="Google Shape;214;p15"/>
          <p:cNvSpPr txBox="1">
            <a:spLocks noGrp="1"/>
          </p:cNvSpPr>
          <p:nvPr>
            <p:ph type="body" idx="3"/>
          </p:nvPr>
        </p:nvSpPr>
        <p:spPr>
          <a:xfrm>
            <a:off x="8058384" y="1828800"/>
            <a:ext cx="35208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cxnSp>
        <p:nvCxnSpPr>
          <p:cNvPr id="215" name="Google Shape;215;p15"/>
          <p:cNvCxnSpPr/>
          <p:nvPr/>
        </p:nvCxnSpPr>
        <p:spPr>
          <a:xfrm>
            <a:off x="610308" y="6873249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16" name="Google Shape;216;p15"/>
          <p:cNvCxnSpPr/>
          <p:nvPr/>
        </p:nvCxnSpPr>
        <p:spPr>
          <a:xfrm>
            <a:off x="11579225" y="6873249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17" name="Google Shape;217;p15"/>
          <p:cNvGrpSpPr/>
          <p:nvPr/>
        </p:nvGrpSpPr>
        <p:grpSpPr>
          <a:xfrm>
            <a:off x="10648211" y="6873226"/>
            <a:ext cx="203200" cy="122137"/>
            <a:chOff x="7983415" y="6582508"/>
            <a:chExt cx="152400" cy="486600"/>
          </a:xfrm>
        </p:grpSpPr>
        <p:cxnSp>
          <p:nvCxnSpPr>
            <p:cNvPr id="218" name="Google Shape;21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0" name="Google Shape;220;p15"/>
          <p:cNvGrpSpPr/>
          <p:nvPr/>
        </p:nvGrpSpPr>
        <p:grpSpPr>
          <a:xfrm>
            <a:off x="9717201" y="6873226"/>
            <a:ext cx="203200" cy="122137"/>
            <a:chOff x="7983415" y="6582508"/>
            <a:chExt cx="152400" cy="486600"/>
          </a:xfrm>
        </p:grpSpPr>
        <p:cxnSp>
          <p:nvCxnSpPr>
            <p:cNvPr id="221" name="Google Shape;221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22" name="Google Shape;222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3" name="Google Shape;223;p15"/>
          <p:cNvGrpSpPr/>
          <p:nvPr/>
        </p:nvGrpSpPr>
        <p:grpSpPr>
          <a:xfrm>
            <a:off x="8786192" y="6873226"/>
            <a:ext cx="203200" cy="122137"/>
            <a:chOff x="7983415" y="6582508"/>
            <a:chExt cx="152400" cy="486600"/>
          </a:xfrm>
        </p:grpSpPr>
        <p:cxnSp>
          <p:nvCxnSpPr>
            <p:cNvPr id="224" name="Google Shape;224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6" name="Google Shape;226;p15"/>
          <p:cNvGrpSpPr/>
          <p:nvPr/>
        </p:nvGrpSpPr>
        <p:grpSpPr>
          <a:xfrm>
            <a:off x="7855183" y="6873226"/>
            <a:ext cx="203200" cy="122137"/>
            <a:chOff x="7983415" y="6582508"/>
            <a:chExt cx="152400" cy="486600"/>
          </a:xfrm>
        </p:grpSpPr>
        <p:cxnSp>
          <p:nvCxnSpPr>
            <p:cNvPr id="227" name="Google Shape;22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29" name="Google Shape;229;p15"/>
          <p:cNvGrpSpPr/>
          <p:nvPr/>
        </p:nvGrpSpPr>
        <p:grpSpPr>
          <a:xfrm>
            <a:off x="6924173" y="6873226"/>
            <a:ext cx="203200" cy="122137"/>
            <a:chOff x="7983415" y="6582508"/>
            <a:chExt cx="152400" cy="486600"/>
          </a:xfrm>
        </p:grpSpPr>
        <p:cxnSp>
          <p:nvCxnSpPr>
            <p:cNvPr id="230" name="Google Shape;230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32" name="Google Shape;232;p15"/>
          <p:cNvGrpSpPr/>
          <p:nvPr/>
        </p:nvGrpSpPr>
        <p:grpSpPr>
          <a:xfrm>
            <a:off x="5993164" y="6873226"/>
            <a:ext cx="203200" cy="122137"/>
            <a:chOff x="7983415" y="6582508"/>
            <a:chExt cx="152400" cy="486600"/>
          </a:xfrm>
        </p:grpSpPr>
        <p:cxnSp>
          <p:nvCxnSpPr>
            <p:cNvPr id="233" name="Google Shape;23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35" name="Google Shape;235;p15"/>
          <p:cNvGrpSpPr/>
          <p:nvPr/>
        </p:nvGrpSpPr>
        <p:grpSpPr>
          <a:xfrm>
            <a:off x="5062155" y="6873226"/>
            <a:ext cx="203200" cy="122137"/>
            <a:chOff x="7983415" y="6582508"/>
            <a:chExt cx="152400" cy="486600"/>
          </a:xfrm>
        </p:grpSpPr>
        <p:cxnSp>
          <p:nvCxnSpPr>
            <p:cNvPr id="236" name="Google Shape;236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38" name="Google Shape;238;p15"/>
          <p:cNvGrpSpPr/>
          <p:nvPr/>
        </p:nvGrpSpPr>
        <p:grpSpPr>
          <a:xfrm>
            <a:off x="4131145" y="6873226"/>
            <a:ext cx="203200" cy="122137"/>
            <a:chOff x="7983415" y="6582508"/>
            <a:chExt cx="152400" cy="486600"/>
          </a:xfrm>
        </p:grpSpPr>
        <p:cxnSp>
          <p:nvCxnSpPr>
            <p:cNvPr id="239" name="Google Shape;239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41" name="Google Shape;241;p15"/>
          <p:cNvGrpSpPr/>
          <p:nvPr/>
        </p:nvGrpSpPr>
        <p:grpSpPr>
          <a:xfrm>
            <a:off x="3200136" y="6873226"/>
            <a:ext cx="203200" cy="122137"/>
            <a:chOff x="7983415" y="6582508"/>
            <a:chExt cx="152400" cy="486600"/>
          </a:xfrm>
        </p:grpSpPr>
        <p:cxnSp>
          <p:nvCxnSpPr>
            <p:cNvPr id="242" name="Google Shape;24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44" name="Google Shape;244;p15"/>
          <p:cNvGrpSpPr/>
          <p:nvPr/>
        </p:nvGrpSpPr>
        <p:grpSpPr>
          <a:xfrm>
            <a:off x="2269127" y="6873226"/>
            <a:ext cx="203200" cy="122137"/>
            <a:chOff x="7983415" y="6582508"/>
            <a:chExt cx="152400" cy="486600"/>
          </a:xfrm>
        </p:grpSpPr>
        <p:cxnSp>
          <p:nvCxnSpPr>
            <p:cNvPr id="245" name="Google Shape;245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47" name="Google Shape;247;p15"/>
          <p:cNvGrpSpPr/>
          <p:nvPr/>
        </p:nvGrpSpPr>
        <p:grpSpPr>
          <a:xfrm>
            <a:off x="1338117" y="6873226"/>
            <a:ext cx="203200" cy="122137"/>
            <a:chOff x="7983415" y="6582508"/>
            <a:chExt cx="152400" cy="486600"/>
          </a:xfrm>
        </p:grpSpPr>
        <p:cxnSp>
          <p:nvCxnSpPr>
            <p:cNvPr id="248" name="Google Shape;24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250" name="Google Shape;250;p15"/>
          <p:cNvCxnSpPr/>
          <p:nvPr/>
        </p:nvCxnSpPr>
        <p:spPr>
          <a:xfrm>
            <a:off x="-120345" y="392958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51" name="Google Shape;251;p15"/>
          <p:cNvGrpSpPr/>
          <p:nvPr/>
        </p:nvGrpSpPr>
        <p:grpSpPr>
          <a:xfrm rot="5400000">
            <a:off x="-196539" y="5920344"/>
            <a:ext cx="152400" cy="162849"/>
            <a:chOff x="7983415" y="6582508"/>
            <a:chExt cx="152400" cy="486600"/>
          </a:xfrm>
        </p:grpSpPr>
        <p:cxnSp>
          <p:nvCxnSpPr>
            <p:cNvPr id="252" name="Google Shape;25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54" name="Google Shape;254;p15"/>
          <p:cNvGrpSpPr/>
          <p:nvPr/>
        </p:nvGrpSpPr>
        <p:grpSpPr>
          <a:xfrm rot="5400000">
            <a:off x="-196539" y="5446702"/>
            <a:ext cx="152400" cy="162849"/>
            <a:chOff x="7983415" y="6582508"/>
            <a:chExt cx="152400" cy="486600"/>
          </a:xfrm>
        </p:grpSpPr>
        <p:cxnSp>
          <p:nvCxnSpPr>
            <p:cNvPr id="255" name="Google Shape;255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57" name="Google Shape;257;p15"/>
          <p:cNvGrpSpPr/>
          <p:nvPr/>
        </p:nvGrpSpPr>
        <p:grpSpPr>
          <a:xfrm rot="5400000">
            <a:off x="-196539" y="4973060"/>
            <a:ext cx="152400" cy="162849"/>
            <a:chOff x="7983415" y="6582508"/>
            <a:chExt cx="152400" cy="486600"/>
          </a:xfrm>
        </p:grpSpPr>
        <p:cxnSp>
          <p:nvCxnSpPr>
            <p:cNvPr id="258" name="Google Shape;25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60" name="Google Shape;260;p15"/>
          <p:cNvGrpSpPr/>
          <p:nvPr/>
        </p:nvGrpSpPr>
        <p:grpSpPr>
          <a:xfrm rot="5400000">
            <a:off x="-196539" y="4499418"/>
            <a:ext cx="152400" cy="162849"/>
            <a:chOff x="7983415" y="6582508"/>
            <a:chExt cx="152400" cy="486600"/>
          </a:xfrm>
        </p:grpSpPr>
        <p:cxnSp>
          <p:nvCxnSpPr>
            <p:cNvPr id="261" name="Google Shape;261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63" name="Google Shape;263;p15"/>
          <p:cNvGrpSpPr/>
          <p:nvPr/>
        </p:nvGrpSpPr>
        <p:grpSpPr>
          <a:xfrm rot="5400000">
            <a:off x="-196539" y="4025776"/>
            <a:ext cx="152400" cy="162849"/>
            <a:chOff x="7983415" y="6582508"/>
            <a:chExt cx="152400" cy="486600"/>
          </a:xfrm>
        </p:grpSpPr>
        <p:cxnSp>
          <p:nvCxnSpPr>
            <p:cNvPr id="264" name="Google Shape;264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65" name="Google Shape;265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66" name="Google Shape;266;p15"/>
          <p:cNvGrpSpPr/>
          <p:nvPr/>
        </p:nvGrpSpPr>
        <p:grpSpPr>
          <a:xfrm rot="5400000">
            <a:off x="-196539" y="3552134"/>
            <a:ext cx="152400" cy="162849"/>
            <a:chOff x="7983415" y="6582508"/>
            <a:chExt cx="152400" cy="486600"/>
          </a:xfrm>
        </p:grpSpPr>
        <p:cxnSp>
          <p:nvCxnSpPr>
            <p:cNvPr id="267" name="Google Shape;26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68" name="Google Shape;26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69" name="Google Shape;269;p15"/>
          <p:cNvGrpSpPr/>
          <p:nvPr/>
        </p:nvGrpSpPr>
        <p:grpSpPr>
          <a:xfrm rot="5400000">
            <a:off x="-196539" y="3078492"/>
            <a:ext cx="152400" cy="162849"/>
            <a:chOff x="7983415" y="6582508"/>
            <a:chExt cx="152400" cy="486600"/>
          </a:xfrm>
        </p:grpSpPr>
        <p:cxnSp>
          <p:nvCxnSpPr>
            <p:cNvPr id="270" name="Google Shape;270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72" name="Google Shape;272;p15"/>
          <p:cNvGrpSpPr/>
          <p:nvPr/>
        </p:nvGrpSpPr>
        <p:grpSpPr>
          <a:xfrm rot="5400000">
            <a:off x="-196539" y="2604850"/>
            <a:ext cx="152400" cy="162849"/>
            <a:chOff x="7983415" y="6582508"/>
            <a:chExt cx="152400" cy="486600"/>
          </a:xfrm>
        </p:grpSpPr>
        <p:cxnSp>
          <p:nvCxnSpPr>
            <p:cNvPr id="273" name="Google Shape;27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75" name="Google Shape;275;p15"/>
          <p:cNvGrpSpPr/>
          <p:nvPr/>
        </p:nvGrpSpPr>
        <p:grpSpPr>
          <a:xfrm rot="5400000">
            <a:off x="-196539" y="2131208"/>
            <a:ext cx="152400" cy="162849"/>
            <a:chOff x="7983415" y="6582508"/>
            <a:chExt cx="152400" cy="486600"/>
          </a:xfrm>
        </p:grpSpPr>
        <p:cxnSp>
          <p:nvCxnSpPr>
            <p:cNvPr id="276" name="Google Shape;276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78" name="Google Shape;278;p15"/>
          <p:cNvGrpSpPr/>
          <p:nvPr/>
        </p:nvGrpSpPr>
        <p:grpSpPr>
          <a:xfrm rot="5400000">
            <a:off x="-196539" y="1657566"/>
            <a:ext cx="152400" cy="162849"/>
            <a:chOff x="7983415" y="6582508"/>
            <a:chExt cx="152400" cy="486600"/>
          </a:xfrm>
        </p:grpSpPr>
        <p:cxnSp>
          <p:nvCxnSpPr>
            <p:cNvPr id="279" name="Google Shape;279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81" name="Google Shape;281;p15"/>
          <p:cNvGrpSpPr/>
          <p:nvPr/>
        </p:nvGrpSpPr>
        <p:grpSpPr>
          <a:xfrm rot="5400000">
            <a:off x="-196539" y="976975"/>
            <a:ext cx="152400" cy="162849"/>
            <a:chOff x="7983415" y="6582508"/>
            <a:chExt cx="152400" cy="486600"/>
          </a:xfrm>
        </p:grpSpPr>
        <p:cxnSp>
          <p:nvCxnSpPr>
            <p:cNvPr id="282" name="Google Shape;28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83" name="Google Shape;28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284" name="Google Shape;284;p15"/>
          <p:cNvCxnSpPr/>
          <p:nvPr/>
        </p:nvCxnSpPr>
        <p:spPr>
          <a:xfrm>
            <a:off x="-120345" y="6338163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85" name="Google Shape;285;p15"/>
          <p:cNvCxnSpPr/>
          <p:nvPr/>
        </p:nvCxnSpPr>
        <p:spPr>
          <a:xfrm>
            <a:off x="12303397" y="392958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86" name="Google Shape;286;p15"/>
          <p:cNvGrpSpPr/>
          <p:nvPr/>
        </p:nvGrpSpPr>
        <p:grpSpPr>
          <a:xfrm rot="5400000">
            <a:off x="12227204" y="5920344"/>
            <a:ext cx="152400" cy="162849"/>
            <a:chOff x="7983415" y="6582508"/>
            <a:chExt cx="152400" cy="486600"/>
          </a:xfrm>
        </p:grpSpPr>
        <p:cxnSp>
          <p:nvCxnSpPr>
            <p:cNvPr id="287" name="Google Shape;28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88" name="Google Shape;28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89" name="Google Shape;289;p15"/>
          <p:cNvGrpSpPr/>
          <p:nvPr/>
        </p:nvGrpSpPr>
        <p:grpSpPr>
          <a:xfrm rot="5400000">
            <a:off x="12227204" y="5446702"/>
            <a:ext cx="152400" cy="162849"/>
            <a:chOff x="7983415" y="6582508"/>
            <a:chExt cx="152400" cy="486600"/>
          </a:xfrm>
        </p:grpSpPr>
        <p:cxnSp>
          <p:nvCxnSpPr>
            <p:cNvPr id="290" name="Google Shape;290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92" name="Google Shape;292;p15"/>
          <p:cNvGrpSpPr/>
          <p:nvPr/>
        </p:nvGrpSpPr>
        <p:grpSpPr>
          <a:xfrm rot="5400000">
            <a:off x="12227204" y="4973060"/>
            <a:ext cx="152400" cy="162849"/>
            <a:chOff x="7983415" y="6582508"/>
            <a:chExt cx="152400" cy="486600"/>
          </a:xfrm>
        </p:grpSpPr>
        <p:cxnSp>
          <p:nvCxnSpPr>
            <p:cNvPr id="293" name="Google Shape;29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94" name="Google Shape;29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95" name="Google Shape;295;p15"/>
          <p:cNvGrpSpPr/>
          <p:nvPr/>
        </p:nvGrpSpPr>
        <p:grpSpPr>
          <a:xfrm rot="5400000">
            <a:off x="12227204" y="4499418"/>
            <a:ext cx="152400" cy="162849"/>
            <a:chOff x="7983415" y="6582508"/>
            <a:chExt cx="152400" cy="486600"/>
          </a:xfrm>
        </p:grpSpPr>
        <p:cxnSp>
          <p:nvCxnSpPr>
            <p:cNvPr id="296" name="Google Shape;296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97" name="Google Shape;297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298" name="Google Shape;298;p15"/>
          <p:cNvGrpSpPr/>
          <p:nvPr/>
        </p:nvGrpSpPr>
        <p:grpSpPr>
          <a:xfrm rot="5400000">
            <a:off x="12227204" y="4025776"/>
            <a:ext cx="152400" cy="162849"/>
            <a:chOff x="7983415" y="6582508"/>
            <a:chExt cx="152400" cy="486600"/>
          </a:xfrm>
        </p:grpSpPr>
        <p:cxnSp>
          <p:nvCxnSpPr>
            <p:cNvPr id="299" name="Google Shape;299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00" name="Google Shape;300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01" name="Google Shape;301;p15"/>
          <p:cNvGrpSpPr/>
          <p:nvPr/>
        </p:nvGrpSpPr>
        <p:grpSpPr>
          <a:xfrm rot="5400000">
            <a:off x="12227204" y="3552134"/>
            <a:ext cx="152400" cy="162849"/>
            <a:chOff x="7983415" y="6582508"/>
            <a:chExt cx="152400" cy="486600"/>
          </a:xfrm>
        </p:grpSpPr>
        <p:cxnSp>
          <p:nvCxnSpPr>
            <p:cNvPr id="302" name="Google Shape;30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04" name="Google Shape;304;p15"/>
          <p:cNvGrpSpPr/>
          <p:nvPr/>
        </p:nvGrpSpPr>
        <p:grpSpPr>
          <a:xfrm rot="5400000">
            <a:off x="12227204" y="3078492"/>
            <a:ext cx="152400" cy="162849"/>
            <a:chOff x="7983415" y="6582508"/>
            <a:chExt cx="152400" cy="486600"/>
          </a:xfrm>
        </p:grpSpPr>
        <p:cxnSp>
          <p:nvCxnSpPr>
            <p:cNvPr id="305" name="Google Shape;305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07" name="Google Shape;307;p15"/>
          <p:cNvGrpSpPr/>
          <p:nvPr/>
        </p:nvGrpSpPr>
        <p:grpSpPr>
          <a:xfrm rot="5400000">
            <a:off x="12227204" y="2604850"/>
            <a:ext cx="152400" cy="162849"/>
            <a:chOff x="7983415" y="6582508"/>
            <a:chExt cx="152400" cy="486600"/>
          </a:xfrm>
        </p:grpSpPr>
        <p:cxnSp>
          <p:nvCxnSpPr>
            <p:cNvPr id="308" name="Google Shape;30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10" name="Google Shape;310;p15"/>
          <p:cNvGrpSpPr/>
          <p:nvPr/>
        </p:nvGrpSpPr>
        <p:grpSpPr>
          <a:xfrm rot="5400000">
            <a:off x="12227204" y="2131208"/>
            <a:ext cx="152400" cy="162849"/>
            <a:chOff x="7983415" y="6582508"/>
            <a:chExt cx="152400" cy="486600"/>
          </a:xfrm>
        </p:grpSpPr>
        <p:cxnSp>
          <p:nvCxnSpPr>
            <p:cNvPr id="311" name="Google Shape;311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13" name="Google Shape;313;p15"/>
          <p:cNvGrpSpPr/>
          <p:nvPr/>
        </p:nvGrpSpPr>
        <p:grpSpPr>
          <a:xfrm rot="5400000">
            <a:off x="12227204" y="1657566"/>
            <a:ext cx="152400" cy="162849"/>
            <a:chOff x="7983415" y="6582508"/>
            <a:chExt cx="152400" cy="486600"/>
          </a:xfrm>
        </p:grpSpPr>
        <p:cxnSp>
          <p:nvCxnSpPr>
            <p:cNvPr id="314" name="Google Shape;314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16" name="Google Shape;316;p15"/>
          <p:cNvGrpSpPr/>
          <p:nvPr/>
        </p:nvGrpSpPr>
        <p:grpSpPr>
          <a:xfrm rot="5400000">
            <a:off x="12227204" y="976975"/>
            <a:ext cx="152400" cy="162849"/>
            <a:chOff x="7983415" y="6582508"/>
            <a:chExt cx="152400" cy="486600"/>
          </a:xfrm>
        </p:grpSpPr>
        <p:cxnSp>
          <p:nvCxnSpPr>
            <p:cNvPr id="317" name="Google Shape;31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319" name="Google Shape;319;p15"/>
          <p:cNvCxnSpPr/>
          <p:nvPr/>
        </p:nvCxnSpPr>
        <p:spPr>
          <a:xfrm>
            <a:off x="12303397" y="6338163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20" name="Google Shape;320;p15"/>
          <p:cNvCxnSpPr/>
          <p:nvPr/>
        </p:nvCxnSpPr>
        <p:spPr>
          <a:xfrm>
            <a:off x="610308" y="-141165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21" name="Google Shape;321;p15"/>
          <p:cNvCxnSpPr/>
          <p:nvPr/>
        </p:nvCxnSpPr>
        <p:spPr>
          <a:xfrm>
            <a:off x="11579225" y="-141165"/>
            <a:ext cx="0" cy="12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22" name="Google Shape;322;p15"/>
          <p:cNvGrpSpPr/>
          <p:nvPr/>
        </p:nvGrpSpPr>
        <p:grpSpPr>
          <a:xfrm>
            <a:off x="10648211" y="-141189"/>
            <a:ext cx="203200" cy="122137"/>
            <a:chOff x="7983415" y="6582508"/>
            <a:chExt cx="152400" cy="486600"/>
          </a:xfrm>
        </p:grpSpPr>
        <p:cxnSp>
          <p:nvCxnSpPr>
            <p:cNvPr id="323" name="Google Shape;32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25" name="Google Shape;325;p15"/>
          <p:cNvGrpSpPr/>
          <p:nvPr/>
        </p:nvGrpSpPr>
        <p:grpSpPr>
          <a:xfrm>
            <a:off x="9717201" y="-141189"/>
            <a:ext cx="203200" cy="122137"/>
            <a:chOff x="7983415" y="6582508"/>
            <a:chExt cx="152400" cy="486600"/>
          </a:xfrm>
        </p:grpSpPr>
        <p:cxnSp>
          <p:nvCxnSpPr>
            <p:cNvPr id="326" name="Google Shape;326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28" name="Google Shape;328;p15"/>
          <p:cNvGrpSpPr/>
          <p:nvPr/>
        </p:nvGrpSpPr>
        <p:grpSpPr>
          <a:xfrm>
            <a:off x="8786192" y="-141189"/>
            <a:ext cx="203200" cy="122137"/>
            <a:chOff x="7983415" y="6582508"/>
            <a:chExt cx="152400" cy="486600"/>
          </a:xfrm>
        </p:grpSpPr>
        <p:cxnSp>
          <p:nvCxnSpPr>
            <p:cNvPr id="329" name="Google Shape;329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30" name="Google Shape;330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31" name="Google Shape;331;p15"/>
          <p:cNvGrpSpPr/>
          <p:nvPr/>
        </p:nvGrpSpPr>
        <p:grpSpPr>
          <a:xfrm>
            <a:off x="7855183" y="-141189"/>
            <a:ext cx="203200" cy="122137"/>
            <a:chOff x="7983415" y="6582508"/>
            <a:chExt cx="152400" cy="486600"/>
          </a:xfrm>
        </p:grpSpPr>
        <p:cxnSp>
          <p:nvCxnSpPr>
            <p:cNvPr id="332" name="Google Shape;332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33" name="Google Shape;333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34" name="Google Shape;334;p15"/>
          <p:cNvGrpSpPr/>
          <p:nvPr/>
        </p:nvGrpSpPr>
        <p:grpSpPr>
          <a:xfrm>
            <a:off x="6924173" y="-141189"/>
            <a:ext cx="203200" cy="122137"/>
            <a:chOff x="7983415" y="6582508"/>
            <a:chExt cx="152400" cy="486600"/>
          </a:xfrm>
        </p:grpSpPr>
        <p:cxnSp>
          <p:nvCxnSpPr>
            <p:cNvPr id="335" name="Google Shape;335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36" name="Google Shape;336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37" name="Google Shape;337;p15"/>
          <p:cNvGrpSpPr/>
          <p:nvPr/>
        </p:nvGrpSpPr>
        <p:grpSpPr>
          <a:xfrm>
            <a:off x="5993164" y="-141189"/>
            <a:ext cx="203200" cy="122137"/>
            <a:chOff x="7983415" y="6582508"/>
            <a:chExt cx="152400" cy="486600"/>
          </a:xfrm>
        </p:grpSpPr>
        <p:cxnSp>
          <p:nvCxnSpPr>
            <p:cNvPr id="338" name="Google Shape;338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39" name="Google Shape;339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40" name="Google Shape;340;p15"/>
          <p:cNvGrpSpPr/>
          <p:nvPr/>
        </p:nvGrpSpPr>
        <p:grpSpPr>
          <a:xfrm>
            <a:off x="5062155" y="-141189"/>
            <a:ext cx="203200" cy="122137"/>
            <a:chOff x="7983415" y="6582508"/>
            <a:chExt cx="152400" cy="486600"/>
          </a:xfrm>
        </p:grpSpPr>
        <p:cxnSp>
          <p:nvCxnSpPr>
            <p:cNvPr id="341" name="Google Shape;341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42" name="Google Shape;342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43" name="Google Shape;343;p15"/>
          <p:cNvGrpSpPr/>
          <p:nvPr/>
        </p:nvGrpSpPr>
        <p:grpSpPr>
          <a:xfrm>
            <a:off x="4131145" y="-141189"/>
            <a:ext cx="203200" cy="122137"/>
            <a:chOff x="7983415" y="6582508"/>
            <a:chExt cx="152400" cy="486600"/>
          </a:xfrm>
        </p:grpSpPr>
        <p:cxnSp>
          <p:nvCxnSpPr>
            <p:cNvPr id="344" name="Google Shape;344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45" name="Google Shape;345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46" name="Google Shape;346;p15"/>
          <p:cNvGrpSpPr/>
          <p:nvPr/>
        </p:nvGrpSpPr>
        <p:grpSpPr>
          <a:xfrm>
            <a:off x="3200136" y="-141189"/>
            <a:ext cx="203200" cy="122137"/>
            <a:chOff x="7983415" y="6582508"/>
            <a:chExt cx="152400" cy="486600"/>
          </a:xfrm>
        </p:grpSpPr>
        <p:cxnSp>
          <p:nvCxnSpPr>
            <p:cNvPr id="347" name="Google Shape;347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49" name="Google Shape;349;p15"/>
          <p:cNvGrpSpPr/>
          <p:nvPr/>
        </p:nvGrpSpPr>
        <p:grpSpPr>
          <a:xfrm>
            <a:off x="2269127" y="-141189"/>
            <a:ext cx="203200" cy="122137"/>
            <a:chOff x="7983415" y="6582508"/>
            <a:chExt cx="152400" cy="486600"/>
          </a:xfrm>
        </p:grpSpPr>
        <p:cxnSp>
          <p:nvCxnSpPr>
            <p:cNvPr id="350" name="Google Shape;350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51" name="Google Shape;351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352" name="Google Shape;352;p15"/>
          <p:cNvGrpSpPr/>
          <p:nvPr/>
        </p:nvGrpSpPr>
        <p:grpSpPr>
          <a:xfrm>
            <a:off x="1338117" y="-141189"/>
            <a:ext cx="203200" cy="122137"/>
            <a:chOff x="7983415" y="6582508"/>
            <a:chExt cx="152400" cy="486600"/>
          </a:xfrm>
        </p:grpSpPr>
        <p:cxnSp>
          <p:nvCxnSpPr>
            <p:cNvPr id="353" name="Google Shape;353;p15"/>
            <p:cNvCxnSpPr/>
            <p:nvPr/>
          </p:nvCxnSpPr>
          <p:spPr>
            <a:xfrm>
              <a:off x="81358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54" name="Google Shape;354;p15"/>
            <p:cNvCxnSpPr/>
            <p:nvPr/>
          </p:nvCxnSpPr>
          <p:spPr>
            <a:xfrm>
              <a:off x="7983415" y="6582508"/>
              <a:ext cx="0" cy="48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73619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ldNum" idx="12"/>
          </p:nvPr>
        </p:nvSpPr>
        <p:spPr>
          <a:xfrm>
            <a:off x="10851411" y="6356350"/>
            <a:ext cx="70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7" name="Google Shape;357;p15"/>
          <p:cNvSpPr txBox="1"/>
          <p:nvPr/>
        </p:nvSpPr>
        <p:spPr>
          <a:xfrm>
            <a:off x="499872" y="6355775"/>
            <a:ext cx="953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HPDF Virtual Reverse Site Visit | BERKELEY LAB</a:t>
            </a:r>
            <a:endParaRPr sz="700"/>
          </a:p>
        </p:txBody>
      </p:sp>
      <p:sp>
        <p:nvSpPr>
          <p:cNvPr id="358" name="Google Shape;358;p15"/>
          <p:cNvSpPr txBox="1">
            <a:spLocks noGrp="1"/>
          </p:cNvSpPr>
          <p:nvPr>
            <p:ph type="subTitle" idx="4"/>
          </p:nvPr>
        </p:nvSpPr>
        <p:spPr>
          <a:xfrm>
            <a:off x="609600" y="1143000"/>
            <a:ext cx="1097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610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612648" y="457200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ldNum" idx="12"/>
          </p:nvPr>
        </p:nvSpPr>
        <p:spPr>
          <a:xfrm>
            <a:off x="10851411" y="6356349"/>
            <a:ext cx="70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2" name="Google Shape;362;p16"/>
          <p:cNvSpPr txBox="1"/>
          <p:nvPr/>
        </p:nvSpPr>
        <p:spPr>
          <a:xfrm>
            <a:off x="499875" y="6356363"/>
            <a:ext cx="79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HPDF Virtual Reverse Site Visit | BERKELEY LAB</a:t>
            </a:r>
            <a:endParaRPr sz="800">
              <a:solidFill>
                <a:srgbClr val="888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0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lor">
  <p:cSld name="Section Header Color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>
            <a:spLocks noGrp="1"/>
          </p:cNvSpPr>
          <p:nvPr>
            <p:ph type="title"/>
          </p:nvPr>
        </p:nvSpPr>
        <p:spPr>
          <a:xfrm>
            <a:off x="576073" y="1828801"/>
            <a:ext cx="109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  <a:defRPr sz="4050" b="1" i="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9"/>
          <p:cNvSpPr txBox="1">
            <a:spLocks noGrp="1"/>
          </p:cNvSpPr>
          <p:nvPr>
            <p:ph type="sldNum" idx="12"/>
          </p:nvPr>
        </p:nvSpPr>
        <p:spPr>
          <a:xfrm>
            <a:off x="10851411" y="6356350"/>
            <a:ext cx="70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6" name="Google Shape;376;p19"/>
          <p:cNvSpPr txBox="1"/>
          <p:nvPr/>
        </p:nvSpPr>
        <p:spPr>
          <a:xfrm>
            <a:off x="499872" y="6355775"/>
            <a:ext cx="953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C8F"/>
                </a:solidFill>
              </a:rPr>
              <a:t>HPDF Virtual Reverse Site Visit | BERKELEY LAB</a:t>
            </a:r>
            <a:endParaRPr sz="700"/>
          </a:p>
        </p:txBody>
      </p:sp>
      <p:sp>
        <p:nvSpPr>
          <p:cNvPr id="377" name="Google Shape;377;p19"/>
          <p:cNvSpPr txBox="1">
            <a:spLocks noGrp="1"/>
          </p:cNvSpPr>
          <p:nvPr>
            <p:ph type="subTitle" idx="1"/>
          </p:nvPr>
        </p:nvSpPr>
        <p:spPr>
          <a:xfrm>
            <a:off x="1377696" y="3785616"/>
            <a:ext cx="9363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8854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41E397-4ACB-1D37-2232-512B428E77AD}"/>
              </a:ext>
            </a:extLst>
          </p:cNvPr>
          <p:cNvCxnSpPr/>
          <p:nvPr userDrawn="1"/>
        </p:nvCxnSpPr>
        <p:spPr>
          <a:xfrm>
            <a:off x="411892" y="843643"/>
            <a:ext cx="85344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8A775C-A2F4-865B-CD1C-585B5B571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6326" y="6136947"/>
            <a:ext cx="96140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62000"/>
            <a:ext cx="5548312" cy="8048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7AE8-2B59-4103-87A3-C6831B84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2AA9-F118-4C4B-B1CB-646AB34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8ED0-1BB4-466D-9848-E05556AA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95CB73-4590-4CAA-8373-8D4A58393974}"/>
              </a:ext>
            </a:extLst>
          </p:cNvPr>
          <p:cNvCxnSpPr>
            <a:cxnSpLocks/>
          </p:cNvCxnSpPr>
          <p:nvPr userDrawn="1"/>
        </p:nvCxnSpPr>
        <p:spPr>
          <a:xfrm>
            <a:off x="0" y="1676400"/>
            <a:ext cx="638016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9C3B0-0C0C-4A82-9654-167BAC044D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1850" y="1982786"/>
            <a:ext cx="5548312" cy="4236915"/>
          </a:xfrm>
        </p:spPr>
        <p:txBody>
          <a:bodyPr/>
          <a:lstStyle>
            <a:lvl1pPr marL="457200" indent="-4572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lvl1pPr>
          </a:lstStyle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7C4AA0-288F-4DCA-8C67-AECD0FED9E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" t="-5475" r="25316" b="5474"/>
          <a:stretch/>
        </p:blipFill>
        <p:spPr bwMode="auto">
          <a:xfrm>
            <a:off x="6553201" y="-1"/>
            <a:ext cx="5638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6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HP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30323" y="6445951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6" y="728029"/>
            <a:ext cx="12208476" cy="0"/>
          </a:xfrm>
          <a:prstGeom prst="line">
            <a:avLst/>
          </a:prstGeom>
          <a:ln w="57150">
            <a:solidFill>
              <a:srgbClr val="44A1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63AE497-DB0D-423A-A1D7-8581E1974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92" y="6292255"/>
            <a:ext cx="822960" cy="58703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8338655-305F-4E1F-9D56-51645D3FE19D}"/>
              </a:ext>
            </a:extLst>
          </p:cNvPr>
          <p:cNvGrpSpPr/>
          <p:nvPr userDrawn="1"/>
        </p:nvGrpSpPr>
        <p:grpSpPr>
          <a:xfrm>
            <a:off x="9958402" y="6467961"/>
            <a:ext cx="1739327" cy="259343"/>
            <a:chOff x="9868346" y="6476564"/>
            <a:chExt cx="1739327" cy="2593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382081-D093-461F-98E9-0A9CC0C2D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8346" y="6499015"/>
              <a:ext cx="731520" cy="2368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09DF96-F0DD-4F12-88E6-9D4A581E9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273" y="6476564"/>
              <a:ext cx="914400" cy="249725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4ACE98-460D-4BAE-B42B-54B880A53EF8}"/>
                </a:ext>
              </a:extLst>
            </p:cNvPr>
            <p:cNvCxnSpPr/>
            <p:nvPr userDrawn="1"/>
          </p:nvCxnSpPr>
          <p:spPr>
            <a:xfrm>
              <a:off x="10646569" y="6504118"/>
              <a:ext cx="0" cy="19195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9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436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929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947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5B9613-B50C-4AF4-8755-494BB029D9B2}"/>
              </a:ext>
            </a:extLst>
          </p:cNvPr>
          <p:cNvSpPr/>
          <p:nvPr userDrawn="1"/>
        </p:nvSpPr>
        <p:spPr>
          <a:xfrm>
            <a:off x="11547356" y="0"/>
            <a:ext cx="64464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EE8D9-C040-461C-AA41-CE41AA501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78" y="1593115"/>
            <a:ext cx="4267200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F54FD-7B6A-4854-92E0-D9F3E07255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990600"/>
            <a:ext cx="5257800" cy="1655762"/>
          </a:xfrm>
          <a:ln>
            <a:noFill/>
          </a:ln>
        </p:spPr>
        <p:txBody>
          <a:bodyPr anchor="b"/>
          <a:lstStyle>
            <a:lvl1pPr algn="l">
              <a:defRPr sz="4000" b="1">
                <a:solidFill>
                  <a:schemeClr val="accent6">
                    <a:lumMod val="7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Main title goes here, one 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0A1F6-D971-4538-9B07-5A43F25C4CD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2819400"/>
            <a:ext cx="5257800" cy="1143000"/>
          </a:xfrm>
          <a:ln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here, one or two lines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6F49A3-A84F-4569-878B-27528BE8755E}"/>
              </a:ext>
            </a:extLst>
          </p:cNvPr>
          <p:cNvGrpSpPr/>
          <p:nvPr userDrawn="1"/>
        </p:nvGrpSpPr>
        <p:grpSpPr>
          <a:xfrm>
            <a:off x="3947160" y="6281044"/>
            <a:ext cx="4297680" cy="353581"/>
            <a:chOff x="4038600" y="6172200"/>
            <a:chExt cx="4297680" cy="3535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699E7-BBCF-4DEB-A963-11476DA473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480" y="6251263"/>
              <a:ext cx="1463040" cy="2455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4E764-63D2-4E52-B9A6-011273A3B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211456"/>
              <a:ext cx="1005840" cy="3143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DFCF65-FE29-4495-90FB-757261ACDE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560" y="6172200"/>
              <a:ext cx="1188720" cy="324644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A53C8B-6CAF-49EA-A9CA-E8F2E6A34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181600"/>
            <a:ext cx="5257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February 15,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43CB50-78BA-4468-8454-1B98E18C9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14800"/>
            <a:ext cx="5257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Presenter2</a:t>
            </a:r>
          </a:p>
        </p:txBody>
      </p:sp>
    </p:spTree>
    <p:extLst>
      <p:ext uri="{BB962C8B-B14F-4D97-AF65-F5344CB8AC3E}">
        <p14:creationId xmlns:p14="http://schemas.microsoft.com/office/powerpoint/2010/main" val="171794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54FD-7B6A-4854-92E0-D9F3E07255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73538" y="1009731"/>
            <a:ext cx="5257800" cy="1655762"/>
          </a:xfrm>
          <a:ln>
            <a:noFill/>
          </a:ln>
        </p:spPr>
        <p:txBody>
          <a:bodyPr anchor="b"/>
          <a:lstStyle>
            <a:lvl1pPr algn="l">
              <a:defRPr sz="4000" b="1">
                <a:solidFill>
                  <a:srgbClr val="00B0F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Main title goes here, one 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0A1F6-D971-4538-9B07-5A43F25C4CDC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538" y="2838531"/>
            <a:ext cx="5257800" cy="1143000"/>
          </a:xfrm>
          <a:ln>
            <a:noFill/>
          </a:ln>
        </p:spPr>
        <p:txBody>
          <a:bodyPr/>
          <a:lstStyle>
            <a:lvl1pPr marL="0" indent="0" algn="l">
              <a:buNone/>
              <a:defRPr sz="3600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here, one or two lines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6F49A3-A84F-4569-878B-27528BE8755E}"/>
              </a:ext>
            </a:extLst>
          </p:cNvPr>
          <p:cNvGrpSpPr/>
          <p:nvPr userDrawn="1"/>
        </p:nvGrpSpPr>
        <p:grpSpPr>
          <a:xfrm>
            <a:off x="3988238" y="6188122"/>
            <a:ext cx="2788920" cy="314325"/>
            <a:chOff x="4038600" y="6211456"/>
            <a:chExt cx="2788920" cy="314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9699E7-BBCF-4DEB-A963-11476DA473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480" y="6251263"/>
              <a:ext cx="1463040" cy="2455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4E764-63D2-4E52-B9A6-011273A3B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211456"/>
              <a:ext cx="1005840" cy="3143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FEDA0F6-5E98-4569-93B7-3F520FCB4E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120" y="6211456"/>
            <a:ext cx="1188720" cy="2565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F6621B-8712-4A43-9E5D-1C356075AD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636793" y="1940955"/>
            <a:ext cx="4881669" cy="27432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CCACB9F-82D6-478E-A13A-22D5CA1AD1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181600"/>
            <a:ext cx="5257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February 15, 2024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22D7092-1A60-47CE-B793-F0B6909E2C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4114800"/>
            <a:ext cx="5257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B6C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Presenter2</a:t>
            </a:r>
          </a:p>
        </p:txBody>
      </p:sp>
    </p:spTree>
    <p:extLst>
      <p:ext uri="{BB962C8B-B14F-4D97-AF65-F5344CB8AC3E}">
        <p14:creationId xmlns:p14="http://schemas.microsoft.com/office/powerpoint/2010/main" val="136247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700E-759E-4C77-B44C-7F0BC6E06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0370"/>
            <a:ext cx="10058400" cy="546080"/>
          </a:xfrm>
        </p:spPr>
        <p:txBody>
          <a:bodyPr/>
          <a:lstStyle>
            <a:lvl1pPr>
              <a:defRPr sz="2800" b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7481D-D49B-441B-8231-8D9C0136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7752"/>
            <a:ext cx="10972800" cy="5200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E32F2D-01FA-43C7-A578-4454E6DAF074}"/>
              </a:ext>
            </a:extLst>
          </p:cNvPr>
          <p:cNvCxnSpPr>
            <a:cxnSpLocks/>
          </p:cNvCxnSpPr>
          <p:nvPr userDrawn="1"/>
        </p:nvCxnSpPr>
        <p:spPr>
          <a:xfrm>
            <a:off x="0" y="927100"/>
            <a:ext cx="6380162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7075714-99B1-47ED-8AB0-E38A784C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1CE4EA-FFFD-4C9A-B28D-8E1DCB4F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B694E8E-AADC-4FEC-8EB0-3648A5B4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0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62000"/>
            <a:ext cx="5548312" cy="8048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95CB73-4590-4CAA-8373-8D4A58393974}"/>
              </a:ext>
            </a:extLst>
          </p:cNvPr>
          <p:cNvCxnSpPr>
            <a:cxnSpLocks/>
          </p:cNvCxnSpPr>
          <p:nvPr userDrawn="1"/>
        </p:nvCxnSpPr>
        <p:spPr>
          <a:xfrm>
            <a:off x="0" y="1676400"/>
            <a:ext cx="638016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9C3B0-0C0C-4A82-9654-167BAC044D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1850" y="1982786"/>
            <a:ext cx="5548312" cy="4236915"/>
          </a:xfrm>
        </p:spPr>
        <p:txBody>
          <a:bodyPr/>
          <a:lstStyle>
            <a:lvl1pPr marL="457200" indent="-4572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arenR"/>
              <a:defRPr/>
            </a:lvl1pPr>
          </a:lstStyle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  <a:p>
            <a:pPr lvl="0"/>
            <a:r>
              <a:rPr lang="en-US"/>
              <a:t>Item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7C4AA0-288F-4DCA-8C67-AECD0FED9E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" t="-5475" r="25316" b="5474"/>
          <a:stretch/>
        </p:blipFill>
        <p:spPr bwMode="auto">
          <a:xfrm>
            <a:off x="6553201" y="-1"/>
            <a:ext cx="5638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484D50DE-0841-4B0C-928F-C589C841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AE0BF8E-D49F-4985-B500-F490D63C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D95CB1B-70F7-488E-AD22-98705E17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78854"/>
            <a:ext cx="5548312" cy="8048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Background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95CB73-4590-4CAA-8373-8D4A58393974}"/>
              </a:ext>
            </a:extLst>
          </p:cNvPr>
          <p:cNvCxnSpPr>
            <a:cxnSpLocks/>
          </p:cNvCxnSpPr>
          <p:nvPr userDrawn="1"/>
        </p:nvCxnSpPr>
        <p:spPr>
          <a:xfrm>
            <a:off x="0" y="3693254"/>
            <a:ext cx="638016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7C4AA0-288F-4DCA-8C67-AECD0FED9E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" t="-5475" r="25316" b="5474"/>
          <a:stretch/>
        </p:blipFill>
        <p:spPr bwMode="auto">
          <a:xfrm>
            <a:off x="6553201" y="-1"/>
            <a:ext cx="5638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01A1B0BE-7879-463E-8CD9-9DEB4DC1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09F1237-E9D7-449F-8F96-7A4937F9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9E62D31-3C94-4B21-B58B-E33C7D2F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0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879721-080F-49C5-9924-36AD11AFF3CD}"/>
              </a:ext>
            </a:extLst>
          </p:cNvPr>
          <p:cNvSpPr txBox="1">
            <a:spLocks/>
          </p:cNvSpPr>
          <p:nvPr userDrawn="1"/>
        </p:nvSpPr>
        <p:spPr>
          <a:xfrm>
            <a:off x="9601200" y="6382547"/>
            <a:ext cx="15684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2/15/2024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334009A-CE16-49C0-939E-2463D26B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BF0D04C-77A2-4F70-85AE-C2473DF5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4483C75-DD8A-48D8-A339-3B11ED3E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78854"/>
            <a:ext cx="5548312" cy="80486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7AE8-2B59-4103-87A3-C6831B84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2AA9-F118-4C4B-B1CB-646AB34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8ED0-1BB4-466D-9848-E05556AA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95CB73-4590-4CAA-8373-8D4A58393974}"/>
              </a:ext>
            </a:extLst>
          </p:cNvPr>
          <p:cNvCxnSpPr>
            <a:cxnSpLocks/>
          </p:cNvCxnSpPr>
          <p:nvPr userDrawn="1"/>
        </p:nvCxnSpPr>
        <p:spPr>
          <a:xfrm>
            <a:off x="0" y="3693254"/>
            <a:ext cx="638016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7C4AA0-288F-4DCA-8C67-AECD0FED9E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" t="-5475" r="25316" b="5474"/>
          <a:stretch/>
        </p:blipFill>
        <p:spPr bwMode="auto">
          <a:xfrm>
            <a:off x="6553201" y="-1"/>
            <a:ext cx="5638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960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2216-F97F-464F-AE18-4528470D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8B4-6F04-48C4-8C6F-0D330775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30F64-6DF2-48BC-A67C-B79D876AB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329" y="144780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818375-3303-4143-9CB9-0E38D83584FB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E12C6EDB-5EC8-40FE-802B-11177B78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748C706F-EEE7-49E6-B700-EFBC88AA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9611179D-6548-4610-A8BA-4BEAF5EE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1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054F-BAC7-4791-9C52-7028E1D2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073F8-CE65-42A6-B0F2-647B1245E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5018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AAB69-BC5C-41C2-9366-4E58CCB76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40780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04770-2A11-4107-A697-D020EB141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4478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A02A-8CF8-41B0-9F07-C38D6B26B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0162" y="2440779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C0213A-29B7-47C1-8244-3D1D15360695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173397A-0CDA-450F-BA9E-B608203AC159}"/>
              </a:ext>
            </a:extLst>
          </p:cNvPr>
          <p:cNvSpPr txBox="1">
            <a:spLocks/>
          </p:cNvSpPr>
          <p:nvPr userDrawn="1"/>
        </p:nvSpPr>
        <p:spPr>
          <a:xfrm>
            <a:off x="11169650" y="6382547"/>
            <a:ext cx="381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7294D3F-E5D3-433A-9723-2966A50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7C66545-C5D2-4C8C-AC5C-C2F6CAE9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DFFDC3-471E-4652-8D02-14CF1104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8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61BE-DD1E-4505-A09F-46CD3E25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1116B4-F2C7-4495-BF84-FD45BDDCB536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3AA7161-5C8D-4EA6-BAD1-5246D2FC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64B2FF6-8464-43F0-807E-7AEAEF0B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9AA415-2102-4248-A22E-2D6241B8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4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B952-753F-4EA5-B6F9-B3AA2C8E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2146E-148A-4F58-A8B7-86E2D646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A2341B23-2A82-44AE-8EEF-1E81B21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FD1B3E-319E-4D50-BB1E-77124BDB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7DE2210-9360-486D-85FD-620E26E4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26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551E-4D4F-4214-8505-ABBC013E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3932237" cy="1208088"/>
          </a:xfrm>
        </p:spPr>
        <p:txBody>
          <a:bodyPr anchor="b"/>
          <a:lstStyle>
            <a:lvl1pPr>
              <a:defRPr sz="3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A1B0-8771-4AD0-BC99-913BB880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81000"/>
            <a:ext cx="6553200" cy="5867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6B6F3-707C-4974-9EE9-FA1C17813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631" y="1828800"/>
            <a:ext cx="3932237" cy="4419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6542650-C18C-416D-86A5-B4FC29A1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2D291FF-92EC-4CB2-A7C3-21041765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AE8F77-DBC9-4D71-99D3-667243A9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80A6F-41AE-4191-B3F9-31476E2C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406CA-F3A2-4D95-971E-881B5716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D7594-7A42-4666-AF6F-E49CFF25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8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2216-F97F-464F-AE18-4528470D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8B4-6F04-48C4-8C6F-0D330775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47751"/>
            <a:ext cx="5181600" cy="501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30F64-6DF2-48BC-A67C-B79D876AB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329" y="1047751"/>
            <a:ext cx="5181600" cy="5016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F416D-CB25-4E27-8CE8-4F16E95B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3F55E-8CFB-4CD8-BB5B-EE75E6BF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1E9DA-D0E4-4DEC-9253-3D813B99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818375-3303-4143-9CB9-0E38D83584FB}"/>
              </a:ext>
            </a:extLst>
          </p:cNvPr>
          <p:cNvCxnSpPr>
            <a:cxnSpLocks/>
          </p:cNvCxnSpPr>
          <p:nvPr userDrawn="1"/>
        </p:nvCxnSpPr>
        <p:spPr>
          <a:xfrm>
            <a:off x="30167" y="8382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4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054F-BAC7-4791-9C52-7028E1D2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85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073F8-CE65-42A6-B0F2-647B1245E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5018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AAB69-BC5C-41C2-9366-4E58CCB76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40780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04770-2A11-4107-A697-D020EB141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4478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1A02A-8CF8-41B0-9F07-C38D6B26B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0162" y="2440779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BE575-7DEC-49C1-A212-E448430D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F719D-B73B-40F9-BB4D-C5D8B41D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BAC25-C3C7-4552-94B1-CF4492A8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C0213A-29B7-47C1-8244-3D1D15360695}"/>
              </a:ext>
            </a:extLst>
          </p:cNvPr>
          <p:cNvCxnSpPr>
            <a:cxnSpLocks/>
          </p:cNvCxnSpPr>
          <p:nvPr userDrawn="1"/>
        </p:nvCxnSpPr>
        <p:spPr>
          <a:xfrm>
            <a:off x="0" y="12192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0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61BE-DD1E-4505-A09F-46CD3E25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130DC-38CB-405E-88B7-39B47C51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2/29/2024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BF7CD-E658-4D57-B9ED-5D197BA3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4FBA1-6758-4063-BF82-7EC9ABAE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1116B4-F2C7-4495-BF84-FD45BDDCB536}"/>
              </a:ext>
            </a:extLst>
          </p:cNvPr>
          <p:cNvCxnSpPr>
            <a:cxnSpLocks/>
          </p:cNvCxnSpPr>
          <p:nvPr userDrawn="1"/>
        </p:nvCxnSpPr>
        <p:spPr>
          <a:xfrm>
            <a:off x="0" y="825500"/>
            <a:ext cx="638016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5ED7D-8E57-48B7-B853-8AAD5EE5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058400" cy="501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B4558-AF90-4230-83CC-21C6B67C1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2500"/>
            <a:ext cx="10972800" cy="5295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F597E-E8C7-4598-A431-0C9047718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1200" y="6356350"/>
            <a:ext cx="15684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0A64-8CC8-4F04-AB86-8C74F3124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C9995-736D-41BB-A372-B992F288E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356350"/>
            <a:ext cx="381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C3A2D-D35B-4B3D-A7C7-F1C1E9446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14583"/>
          <a:stretch/>
        </p:blipFill>
        <p:spPr>
          <a:xfrm>
            <a:off x="609600" y="6324600"/>
            <a:ext cx="914400" cy="4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8" r:id="rId2"/>
    <p:sldLayoutId id="2147483771" r:id="rId3"/>
    <p:sldLayoutId id="2147483779" r:id="rId4"/>
    <p:sldLayoutId id="2147483660" r:id="rId5"/>
    <p:sldLayoutId id="2147483776" r:id="rId6"/>
    <p:sldLayoutId id="2147483773" r:id="rId7"/>
    <p:sldLayoutId id="2147483774" r:id="rId8"/>
    <p:sldLayoutId id="2147483775" r:id="rId9"/>
    <p:sldLayoutId id="2147483772" r:id="rId10"/>
    <p:sldLayoutId id="2147483777" r:id="rId11"/>
    <p:sldLayoutId id="2147483661" r:id="rId12"/>
    <p:sldLayoutId id="2147483705" r:id="rId13"/>
    <p:sldLayoutId id="2147483706" r:id="rId14"/>
    <p:sldLayoutId id="2147483707" r:id="rId15"/>
    <p:sldLayoutId id="2147483667" r:id="rId16"/>
    <p:sldLayoutId id="2147483668" r:id="rId17"/>
    <p:sldLayoutId id="2147483708" r:id="rId18"/>
    <p:sldLayoutId id="2147483670" r:id="rId19"/>
    <p:sldLayoutId id="2147483709" r:id="rId20"/>
    <p:sldLayoutId id="2147483710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6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orient="horz" pos="912" userDrawn="1">
          <p15:clr>
            <a:srgbClr val="F26B43"/>
          </p15:clr>
        </p15:guide>
        <p15:guide id="8" orient="horz" pos="3936" userDrawn="1">
          <p15:clr>
            <a:srgbClr val="F26B43"/>
          </p15:clr>
        </p15:guide>
        <p15:guide id="9" pos="6048" userDrawn="1">
          <p15:clr>
            <a:srgbClr val="F26B43"/>
          </p15:clr>
        </p15:guide>
        <p15:guide id="10" pos="1920" userDrawn="1">
          <p15:clr>
            <a:srgbClr val="F26B43"/>
          </p15:clr>
        </p15:guide>
        <p15:guide id="11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5ED7D-8E57-48B7-B853-8AAD5EE5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B4558-AF90-4230-83CC-21C6B67C1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47804"/>
            <a:ext cx="10972800" cy="480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F597E-E8C7-4598-A431-0C9047718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1200" y="6356350"/>
            <a:ext cx="15684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2/29/2024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0A64-8CC8-4F04-AB86-8C74F3124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C9995-736D-41BB-A372-B992F288E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356350"/>
            <a:ext cx="381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C3A2D-D35B-4B3D-A7C7-F1C1E9446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14583"/>
          <a:stretch/>
        </p:blipFill>
        <p:spPr>
          <a:xfrm>
            <a:off x="609600" y="6324600"/>
            <a:ext cx="914400" cy="4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2" r:id="rId2"/>
    <p:sldLayoutId id="2147483725" r:id="rId3"/>
    <p:sldLayoutId id="2147483733" r:id="rId4"/>
    <p:sldLayoutId id="2147483739" r:id="rId5"/>
    <p:sldLayoutId id="2147483730" r:id="rId6"/>
    <p:sldLayoutId id="2147483727" r:id="rId7"/>
    <p:sldLayoutId id="2147483728" r:id="rId8"/>
    <p:sldLayoutId id="2147483729" r:id="rId9"/>
    <p:sldLayoutId id="2147483726" r:id="rId10"/>
    <p:sldLayoutId id="2147483731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68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6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orient="horz" pos="912" userDrawn="1">
          <p15:clr>
            <a:srgbClr val="F26B43"/>
          </p15:clr>
        </p15:guide>
        <p15:guide id="8" orient="horz" pos="3936" userDrawn="1">
          <p15:clr>
            <a:srgbClr val="F26B43"/>
          </p15:clr>
        </p15:guide>
        <p15:guide id="9" pos="6048" userDrawn="1">
          <p15:clr>
            <a:srgbClr val="F26B43"/>
          </p15:clr>
        </p15:guide>
        <p15:guide id="10" pos="1920" userDrawn="1">
          <p15:clr>
            <a:srgbClr val="F26B43"/>
          </p15:clr>
        </p15:guide>
        <p15:guide id="11" pos="57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5ED7D-8E57-48B7-B853-8AAD5EE5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B4558-AF90-4230-83CC-21C6B67C1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47804"/>
            <a:ext cx="10972800" cy="480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C9995-736D-41BB-A372-B992F288E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382547"/>
            <a:ext cx="381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C3A2D-D35B-4B3D-A7C7-F1C1E9446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14583"/>
          <a:stretch/>
        </p:blipFill>
        <p:spPr>
          <a:xfrm>
            <a:off x="609600" y="6324600"/>
            <a:ext cx="914400" cy="4810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F597E-E8C7-4598-A431-0C9047718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1200" y="6382547"/>
            <a:ext cx="15684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2/29/2024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21739F-F663-497B-BF66-70367A147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68">
          <p15:clr>
            <a:srgbClr val="F26B43"/>
          </p15:clr>
        </p15:guide>
        <p15:guide id="4" pos="7296">
          <p15:clr>
            <a:srgbClr val="F26B43"/>
          </p15:clr>
        </p15:guide>
        <p15:guide id="6" pos="384">
          <p15:clr>
            <a:srgbClr val="F26B43"/>
          </p15:clr>
        </p15:guide>
        <p15:guide id="7" orient="horz" pos="912">
          <p15:clr>
            <a:srgbClr val="F26B43"/>
          </p15:clr>
        </p15:guide>
        <p15:guide id="8" orient="horz" pos="3936">
          <p15:clr>
            <a:srgbClr val="F26B43"/>
          </p15:clr>
        </p15:guide>
        <p15:guide id="9" pos="6048">
          <p15:clr>
            <a:srgbClr val="F26B43"/>
          </p15:clr>
        </p15:guide>
        <p15:guide id="10" pos="1920">
          <p15:clr>
            <a:srgbClr val="F26B43"/>
          </p15:clr>
        </p15:guide>
        <p15:guide id="11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hyperlink" Target="https://doi.org/10.2172/1984466" TargetMode="External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libguides.tuni.fi/tutkimusaineistojen-hallinta/johdan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344ED36-F62C-4F5D-9C73-913915E16E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High Performance Data Facility: HPDF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94E87AA4-278F-4BB6-A7C4-4E27149E2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174124"/>
            <a:ext cx="5257800" cy="788276"/>
          </a:xfrm>
        </p:spPr>
        <p:txBody>
          <a:bodyPr/>
          <a:lstStyle/>
          <a:p>
            <a:r>
              <a:rPr lang="en-US" sz="2000" dirty="0"/>
              <a:t>Graham Heyes</a:t>
            </a:r>
          </a:p>
          <a:p>
            <a:r>
              <a:rPr lang="en-US" sz="2000" dirty="0"/>
              <a:t>HPDF Technical Director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04852B2-31A6-4894-8BB5-12A2935D4F5A}"/>
              </a:ext>
            </a:extLst>
          </p:cNvPr>
          <p:cNvSpPr txBox="1">
            <a:spLocks/>
          </p:cNvSpPr>
          <p:nvPr/>
        </p:nvSpPr>
        <p:spPr>
          <a:xfrm>
            <a:off x="762000" y="4996841"/>
            <a:ext cx="3429000" cy="4572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March 12th, 2024</a:t>
            </a:r>
          </a:p>
        </p:txBody>
      </p:sp>
    </p:spTree>
    <p:extLst>
      <p:ext uri="{BB962C8B-B14F-4D97-AF65-F5344CB8AC3E}">
        <p14:creationId xmlns:p14="http://schemas.microsoft.com/office/powerpoint/2010/main" val="132688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B10B-D67F-4D21-93DA-FB7C811C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78854"/>
            <a:ext cx="5822364" cy="804862"/>
          </a:xfrm>
        </p:spPr>
        <p:txBody>
          <a:bodyPr/>
          <a:lstStyle/>
          <a:p>
            <a:r>
              <a:rPr lang="en-US">
                <a:latin typeface="Calibri Light"/>
                <a:cs typeface="Calibri Light"/>
              </a:rPr>
              <a:t>Design Overview </a:t>
            </a:r>
            <a:endParaRPr lang="en-US">
              <a:latin typeface="Calibri Ligh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F64D-AC3C-5759-7416-F7A318C2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382547"/>
            <a:ext cx="381000" cy="365125"/>
          </a:xfrm>
        </p:spPr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61"/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25" tIns="45700" rIns="91425" bIns="45700" rtlCol="0" anchor="b" anchorCtr="0">
            <a:normAutofit/>
          </a:bodyPr>
          <a:lstStyle/>
          <a:p>
            <a:r>
              <a:rPr lang="en-US">
                <a:latin typeface="Calibri Light"/>
                <a:cs typeface="Calibri Light"/>
              </a:rPr>
              <a:t>Technical Design Core Capabilities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3A405-1422-BC7D-FBC5-764D2A38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D578B6-875C-8C97-A71D-BED502EF81C7}"/>
              </a:ext>
            </a:extLst>
          </p:cNvPr>
          <p:cNvGrpSpPr/>
          <p:nvPr/>
        </p:nvGrpSpPr>
        <p:grpSpPr>
          <a:xfrm>
            <a:off x="758285" y="1319331"/>
            <a:ext cx="10638584" cy="4539601"/>
            <a:chOff x="696334" y="1214014"/>
            <a:chExt cx="10638584" cy="45396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C11709-AE87-FC1D-E393-D87D1A425220}"/>
                </a:ext>
              </a:extLst>
            </p:cNvPr>
            <p:cNvGrpSpPr/>
            <p:nvPr/>
          </p:nvGrpSpPr>
          <p:grpSpPr>
            <a:xfrm>
              <a:off x="696334" y="1221005"/>
              <a:ext cx="3380785" cy="4474033"/>
              <a:chOff x="696334" y="1221005"/>
              <a:chExt cx="3380785" cy="447403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8855983-2F6C-AF06-BBF4-ECB25E0D610D}"/>
                  </a:ext>
                </a:extLst>
              </p:cNvPr>
              <p:cNvSpPr/>
              <p:nvPr/>
            </p:nvSpPr>
            <p:spPr>
              <a:xfrm>
                <a:off x="696334" y="1221005"/>
                <a:ext cx="3380041" cy="1057381"/>
              </a:xfrm>
              <a:custGeom>
                <a:avLst/>
                <a:gdLst>
                  <a:gd name="connsiteX0" fmla="*/ 0 w 3236118"/>
                  <a:gd name="connsiteY0" fmla="*/ 0 h 1057381"/>
                  <a:gd name="connsiteX1" fmla="*/ 3236118 w 3236118"/>
                  <a:gd name="connsiteY1" fmla="*/ 0 h 1057381"/>
                  <a:gd name="connsiteX2" fmla="*/ 3236118 w 3236118"/>
                  <a:gd name="connsiteY2" fmla="*/ 1057381 h 1057381"/>
                  <a:gd name="connsiteX3" fmla="*/ 0 w 3236118"/>
                  <a:gd name="connsiteY3" fmla="*/ 1057381 h 1057381"/>
                  <a:gd name="connsiteX4" fmla="*/ 0 w 3236118"/>
                  <a:gd name="connsiteY4" fmla="*/ 0 h 105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6118" h="1057381">
                    <a:moveTo>
                      <a:pt x="0" y="0"/>
                    </a:moveTo>
                    <a:lnTo>
                      <a:pt x="3236118" y="0"/>
                    </a:lnTo>
                    <a:lnTo>
                      <a:pt x="3236118" y="1057381"/>
                    </a:lnTo>
                    <a:lnTo>
                      <a:pt x="0" y="105738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9352" tIns="85344" rIns="149352" bIns="85344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kern="1200"/>
                  <a:t>Hub Computing and </a:t>
                </a:r>
                <a:br>
                  <a:rPr lang="en-US" sz="2100" b="1"/>
                </a:br>
                <a:r>
                  <a:rPr lang="en-US" sz="2100" b="1" kern="1200"/>
                  <a:t>Data Infrastructure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256019B-E1FB-A9CB-B7FC-4F5C57171C0F}"/>
                  </a:ext>
                </a:extLst>
              </p:cNvPr>
              <p:cNvSpPr/>
              <p:nvPr/>
            </p:nvSpPr>
            <p:spPr>
              <a:xfrm>
                <a:off x="696334" y="2289019"/>
                <a:ext cx="3380785" cy="3406019"/>
              </a:xfrm>
              <a:custGeom>
                <a:avLst/>
                <a:gdLst>
                  <a:gd name="connsiteX0" fmla="*/ 0 w 3580441"/>
                  <a:gd name="connsiteY0" fmla="*/ 0 h 3660019"/>
                  <a:gd name="connsiteX1" fmla="*/ 3580441 w 3580441"/>
                  <a:gd name="connsiteY1" fmla="*/ 0 h 3660019"/>
                  <a:gd name="connsiteX2" fmla="*/ 3580441 w 3580441"/>
                  <a:gd name="connsiteY2" fmla="*/ 3660019 h 3660019"/>
                  <a:gd name="connsiteX3" fmla="*/ 0 w 3580441"/>
                  <a:gd name="connsiteY3" fmla="*/ 3660019 h 3660019"/>
                  <a:gd name="connsiteX4" fmla="*/ 0 w 3580441"/>
                  <a:gd name="connsiteY4" fmla="*/ 0 h 366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0441" h="3660019">
                    <a:moveTo>
                      <a:pt x="0" y="0"/>
                    </a:moveTo>
                    <a:lnTo>
                      <a:pt x="3580441" y="0"/>
                    </a:lnTo>
                    <a:lnTo>
                      <a:pt x="3580441" y="3660019"/>
                    </a:lnTo>
                    <a:lnTo>
                      <a:pt x="0" y="36600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2014" tIns="112014" rIns="149352" bIns="168021" numCol="1" spcCol="1270" anchor="t" anchorCtr="0">
                <a:noAutofit/>
              </a:bodyPr>
              <a:lstStyle/>
              <a:p>
                <a:pPr marL="228600" lvl="1" indent="-228600" defTabSz="933450">
                  <a:spcBef>
                    <a:spcPts val="60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sz="2000"/>
                  <a:t>High uptime</a:t>
                </a:r>
              </a:p>
              <a:p>
                <a:pPr marL="228600" lvl="1" indent="-228600" defTabSz="933450">
                  <a:spcBef>
                    <a:spcPts val="60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</a:pPr>
                <a:r>
                  <a:rPr lang="en-US" sz="2000"/>
                  <a:t>Experiment-friendly</a:t>
                </a:r>
                <a:r>
                  <a:rPr lang="en-US" sz="2000" kern="1200"/>
                  <a:t> availability</a:t>
                </a:r>
                <a:endParaRPr lang="en-US">
                  <a:cs typeface="Calibri" panose="020F0502020204030204"/>
                </a:endParaRPr>
              </a:p>
              <a:p>
                <a:pPr marL="2286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kern="1200"/>
                  <a:t>Data-driven agility</a:t>
                </a:r>
                <a:r>
                  <a:rPr lang="en-US" sz="2000"/>
                  <a:t> </a:t>
                </a:r>
                <a:endParaRPr lang="en-US" sz="2000" kern="1200">
                  <a:cs typeface="Calibri" panose="020F0502020204030204"/>
                </a:endParaRPr>
              </a:p>
              <a:p>
                <a:pPr marL="228600" marR="0" lvl="0" indent="-228600" algn="l" defTabSz="914400" eaLnBrk="1" fontAlgn="auto" latinLnBrk="0" hangingPunct="1"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000" kern="1200"/>
                  <a:t>Support for new technologies</a:t>
                </a:r>
                <a:endParaRPr lang="en-US" sz="2000">
                  <a:cs typeface="Calibri" panose="020F0502020204030204"/>
                </a:endParaRPr>
              </a:p>
              <a:p>
                <a:pPr marL="2286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/>
                  <a:t>Data storage, management, and interoperability</a:t>
                </a:r>
                <a:endParaRPr lang="en-US" sz="2000">
                  <a:cs typeface="Calibri" panose="020F0502020204030204"/>
                </a:endParaRPr>
              </a:p>
              <a:p>
                <a:pPr marL="228600" indent="-2286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kern="1200"/>
                  <a:t>Data preservation</a:t>
                </a:r>
                <a:endParaRPr lang="en-US" sz="2000" kern="1200">
                  <a:cs typeface="Calibri" panose="020F050202020403020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8397C9-6180-BD1F-F529-023516305A88}"/>
                </a:ext>
              </a:extLst>
            </p:cNvPr>
            <p:cNvGrpSpPr/>
            <p:nvPr/>
          </p:nvGrpSpPr>
          <p:grpSpPr>
            <a:xfrm>
              <a:off x="7946400" y="1214810"/>
              <a:ext cx="3388518" cy="4528183"/>
              <a:chOff x="7935718" y="1214810"/>
              <a:chExt cx="3388518" cy="452818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73880E1-FF8D-D96E-CC2A-A1CB83D5233D}"/>
                  </a:ext>
                </a:extLst>
              </p:cNvPr>
              <p:cNvSpPr/>
              <p:nvPr/>
            </p:nvSpPr>
            <p:spPr>
              <a:xfrm>
                <a:off x="7935718" y="1214810"/>
                <a:ext cx="3388518" cy="1051186"/>
              </a:xfrm>
              <a:custGeom>
                <a:avLst/>
                <a:gdLst>
                  <a:gd name="connsiteX0" fmla="*/ 0 w 3236118"/>
                  <a:gd name="connsiteY0" fmla="*/ 0 h 1057381"/>
                  <a:gd name="connsiteX1" fmla="*/ 3236118 w 3236118"/>
                  <a:gd name="connsiteY1" fmla="*/ 0 h 1057381"/>
                  <a:gd name="connsiteX2" fmla="*/ 3236118 w 3236118"/>
                  <a:gd name="connsiteY2" fmla="*/ 1057381 h 1057381"/>
                  <a:gd name="connsiteX3" fmla="*/ 0 w 3236118"/>
                  <a:gd name="connsiteY3" fmla="*/ 1057381 h 1057381"/>
                  <a:gd name="connsiteX4" fmla="*/ 0 w 3236118"/>
                  <a:gd name="connsiteY4" fmla="*/ 0 h 105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6118" h="1057381">
                    <a:moveTo>
                      <a:pt x="0" y="0"/>
                    </a:moveTo>
                    <a:lnTo>
                      <a:pt x="3236118" y="0"/>
                    </a:lnTo>
                    <a:lnTo>
                      <a:pt x="3236118" y="1057381"/>
                    </a:lnTo>
                    <a:lnTo>
                      <a:pt x="0" y="105738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9352" tIns="85344" rIns="149352" bIns="85344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/>
                  <a:t>Data-centric Orchestration of Hardware, </a:t>
                </a:r>
                <a:r>
                  <a:rPr lang="en-US" sz="2100" b="1" kern="1200"/>
                  <a:t>Software, </a:t>
                </a:r>
                <a:br>
                  <a:rPr lang="en-US" sz="2100" b="1"/>
                </a:br>
                <a:r>
                  <a:rPr lang="en-US" sz="2100" b="1" kern="1200"/>
                  <a:t>and Services</a:t>
                </a:r>
                <a:r>
                  <a:rPr lang="en-US" sz="2100" b="1"/>
                  <a:t> </a:t>
                </a:r>
                <a:endParaRPr lang="en-US" sz="2100" b="1" kern="12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D374403-8999-8FAB-4179-04041A8F495F}"/>
                  </a:ext>
                </a:extLst>
              </p:cNvPr>
              <p:cNvSpPr/>
              <p:nvPr/>
            </p:nvSpPr>
            <p:spPr>
              <a:xfrm>
                <a:off x="7935718" y="2286174"/>
                <a:ext cx="3387774" cy="3456819"/>
              </a:xfrm>
              <a:custGeom>
                <a:avLst/>
                <a:gdLst>
                  <a:gd name="connsiteX0" fmla="*/ 0 w 3236118"/>
                  <a:gd name="connsiteY0" fmla="*/ 0 h 3660019"/>
                  <a:gd name="connsiteX1" fmla="*/ 3236118 w 3236118"/>
                  <a:gd name="connsiteY1" fmla="*/ 0 h 3660019"/>
                  <a:gd name="connsiteX2" fmla="*/ 3236118 w 3236118"/>
                  <a:gd name="connsiteY2" fmla="*/ 3660019 h 3660019"/>
                  <a:gd name="connsiteX3" fmla="*/ 0 w 3236118"/>
                  <a:gd name="connsiteY3" fmla="*/ 3660019 h 3660019"/>
                  <a:gd name="connsiteX4" fmla="*/ 0 w 3236118"/>
                  <a:gd name="connsiteY4" fmla="*/ 0 h 366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6118" h="3660019">
                    <a:moveTo>
                      <a:pt x="0" y="0"/>
                    </a:moveTo>
                    <a:lnTo>
                      <a:pt x="3236118" y="0"/>
                    </a:lnTo>
                    <a:lnTo>
                      <a:pt x="3236118" y="3660019"/>
                    </a:lnTo>
                    <a:lnTo>
                      <a:pt x="0" y="36600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2014" tIns="112014" rIns="149352" bIns="168021" numCol="1" spcCol="1270" anchor="t" anchorCtr="0">
                <a:no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High availability 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High-performance mesh data transport fabric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Secure data paths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Monitoring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Orchestration</a:t>
                </a:r>
              </a:p>
              <a:p>
                <a:pPr marL="228600" lvl="1" indent="-22860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2000" kern="12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09F450-87B7-4136-4A07-D47BF9BE0A8F}"/>
                </a:ext>
              </a:extLst>
            </p:cNvPr>
            <p:cNvGrpSpPr/>
            <p:nvPr/>
          </p:nvGrpSpPr>
          <p:grpSpPr>
            <a:xfrm>
              <a:off x="4324936" y="1214014"/>
              <a:ext cx="3384430" cy="4539601"/>
              <a:chOff x="4324936" y="1214014"/>
              <a:chExt cx="3384430" cy="453960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F1C96BE-4B4A-A72D-E11B-EFF44EB42C16}"/>
                  </a:ext>
                </a:extLst>
              </p:cNvPr>
              <p:cNvSpPr/>
              <p:nvPr/>
            </p:nvSpPr>
            <p:spPr>
              <a:xfrm>
                <a:off x="4324936" y="1214014"/>
                <a:ext cx="3377130" cy="1057381"/>
              </a:xfrm>
              <a:custGeom>
                <a:avLst/>
                <a:gdLst>
                  <a:gd name="connsiteX0" fmla="*/ 0 w 3236118"/>
                  <a:gd name="connsiteY0" fmla="*/ 0 h 1057381"/>
                  <a:gd name="connsiteX1" fmla="*/ 3236118 w 3236118"/>
                  <a:gd name="connsiteY1" fmla="*/ 0 h 1057381"/>
                  <a:gd name="connsiteX2" fmla="*/ 3236118 w 3236118"/>
                  <a:gd name="connsiteY2" fmla="*/ 1057381 h 1057381"/>
                  <a:gd name="connsiteX3" fmla="*/ 0 w 3236118"/>
                  <a:gd name="connsiteY3" fmla="*/ 1057381 h 1057381"/>
                  <a:gd name="connsiteX4" fmla="*/ 0 w 3236118"/>
                  <a:gd name="connsiteY4" fmla="*/ 0 h 105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6118" h="1057381">
                    <a:moveTo>
                      <a:pt x="0" y="0"/>
                    </a:moveTo>
                    <a:lnTo>
                      <a:pt x="3236118" y="0"/>
                    </a:lnTo>
                    <a:lnTo>
                      <a:pt x="3236118" y="1057381"/>
                    </a:lnTo>
                    <a:lnTo>
                      <a:pt x="0" y="105738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9352" tIns="85344" rIns="149352" bIns="85344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b="1" kern="1200"/>
                  <a:t>Distributed Spoke Infrastructure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C89C5A0-0566-48BE-0F5E-70693A473A32}"/>
                  </a:ext>
                </a:extLst>
              </p:cNvPr>
              <p:cNvSpPr/>
              <p:nvPr/>
            </p:nvSpPr>
            <p:spPr>
              <a:xfrm>
                <a:off x="4331927" y="2271396"/>
                <a:ext cx="3377439" cy="3482219"/>
              </a:xfrm>
              <a:custGeom>
                <a:avLst/>
                <a:gdLst>
                  <a:gd name="connsiteX0" fmla="*/ 0 w 3236118"/>
                  <a:gd name="connsiteY0" fmla="*/ 0 h 3660019"/>
                  <a:gd name="connsiteX1" fmla="*/ 3236118 w 3236118"/>
                  <a:gd name="connsiteY1" fmla="*/ 0 h 3660019"/>
                  <a:gd name="connsiteX2" fmla="*/ 3236118 w 3236118"/>
                  <a:gd name="connsiteY2" fmla="*/ 3660019 h 3660019"/>
                  <a:gd name="connsiteX3" fmla="*/ 0 w 3236118"/>
                  <a:gd name="connsiteY3" fmla="*/ 3660019 h 3660019"/>
                  <a:gd name="connsiteX4" fmla="*/ 0 w 3236118"/>
                  <a:gd name="connsiteY4" fmla="*/ 0 h 366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6118" h="3660019">
                    <a:moveTo>
                      <a:pt x="0" y="0"/>
                    </a:moveTo>
                    <a:lnTo>
                      <a:pt x="3236118" y="0"/>
                    </a:lnTo>
                    <a:lnTo>
                      <a:pt x="3236118" y="3660019"/>
                    </a:lnTo>
                    <a:lnTo>
                      <a:pt x="0" y="366001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2014" tIns="112014" rIns="149352" bIns="168021" numCol="1" spcCol="1270" anchor="t" anchorCtr="0">
                <a:noAutofit/>
              </a:bodyPr>
              <a:lstStyle/>
              <a:p>
                <a:pPr marL="228600" lvl="1" indent="-2286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User support</a:t>
                </a:r>
              </a:p>
              <a:p>
                <a:pPr marL="228600" lvl="1" indent="-2286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Scientific application tailoring</a:t>
                </a:r>
                <a:endParaRPr lang="en-US" sz="2000">
                  <a:cs typeface="Calibri"/>
                </a:endParaRPr>
              </a:p>
              <a:p>
                <a:pPr marL="228600" lvl="1" indent="-2286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Hardware resources that mirror, supplement, or complement hub resources</a:t>
                </a:r>
                <a:endParaRPr lang="en-US" sz="2000">
                  <a:cs typeface="Calibri"/>
                </a:endParaRPr>
              </a:p>
              <a:p>
                <a:pPr marL="228600" lvl="1" indent="-22860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/>
                  <a:t>Low-latency or </a:t>
                </a:r>
                <a:br>
                  <a:rPr lang="en-US" sz="2000"/>
                </a:br>
                <a:r>
                  <a:rPr lang="en-US" sz="2000"/>
                  <a:t>high-bandwidth coupling </a:t>
                </a:r>
                <a:br>
                  <a:rPr lang="en-US" sz="2000"/>
                </a:br>
                <a:r>
                  <a:rPr lang="en-US" sz="2000"/>
                  <a:t>of HPDF services to edge compute</a:t>
                </a:r>
                <a:endParaRPr lang="en-US" sz="2000"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082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56F0-103B-8A26-9DEF-4F79E30E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"/>
              </a:rPr>
              <a:t>High-Level HPDF Technical Concept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53CFBA-4F85-4A32-6EB4-1EA603133B56}"/>
              </a:ext>
            </a:extLst>
          </p:cNvPr>
          <p:cNvGrpSpPr/>
          <p:nvPr/>
        </p:nvGrpSpPr>
        <p:grpSpPr>
          <a:xfrm>
            <a:off x="795407" y="973640"/>
            <a:ext cx="10598250" cy="3102122"/>
            <a:chOff x="604907" y="1654218"/>
            <a:chExt cx="10598250" cy="31021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6F9F99-213E-88DF-A9C3-18E753469E23}"/>
                </a:ext>
              </a:extLst>
            </p:cNvPr>
            <p:cNvSpPr/>
            <p:nvPr/>
          </p:nvSpPr>
          <p:spPr>
            <a:xfrm>
              <a:off x="5160496" y="1654218"/>
              <a:ext cx="6042661" cy="31021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/>
                <a:t>Hub</a:t>
              </a:r>
              <a:r>
                <a:rPr lang="en-US"/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2BAE78-D75E-5A43-5E14-ADD73942378A}"/>
                </a:ext>
              </a:extLst>
            </p:cNvPr>
            <p:cNvSpPr/>
            <p:nvPr/>
          </p:nvSpPr>
          <p:spPr>
            <a:xfrm>
              <a:off x="604907" y="1654220"/>
              <a:ext cx="1552139" cy="30767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/>
                <a:t>Spoke</a:t>
              </a:r>
            </a:p>
            <a:p>
              <a:pPr algn="ctr"/>
              <a:r>
                <a:rPr lang="en-US" b="1"/>
                <a:t>Interface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C14ADE-A0C4-3927-E4DF-8EED0EA6BEB0}"/>
                </a:ext>
              </a:extLst>
            </p:cNvPr>
            <p:cNvSpPr/>
            <p:nvPr/>
          </p:nvSpPr>
          <p:spPr>
            <a:xfrm>
              <a:off x="2840501" y="1654220"/>
              <a:ext cx="1634197" cy="30894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r>
                <a:rPr lang="en-US" b="1"/>
                <a:t>Mesh Data</a:t>
              </a:r>
            </a:p>
            <a:p>
              <a:pPr algn="ctr"/>
              <a:r>
                <a:rPr lang="en-US" b="1"/>
                <a:t>Fabric Built </a:t>
              </a:r>
              <a:br>
                <a:rPr lang="en-US" b="1"/>
              </a:br>
              <a:r>
                <a:rPr lang="en-US" b="1"/>
                <a:t>on ESnet6</a:t>
              </a:r>
            </a:p>
          </p:txBody>
        </p:sp>
        <p:sp>
          <p:nvSpPr>
            <p:cNvPr id="24" name="Arrow: Left-Right 23">
              <a:extLst>
                <a:ext uri="{FF2B5EF4-FFF2-40B4-BE49-F238E27FC236}">
                  <a16:creationId xmlns:a16="http://schemas.microsoft.com/office/drawing/2014/main" id="{BB8F8F4C-2073-2ECA-C4B1-17AFC57402F5}"/>
                </a:ext>
              </a:extLst>
            </p:cNvPr>
            <p:cNvSpPr/>
            <p:nvPr/>
          </p:nvSpPr>
          <p:spPr>
            <a:xfrm>
              <a:off x="2182446" y="3150084"/>
              <a:ext cx="607255" cy="351693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C18E7D99-83F8-5278-7B58-2548A5506FB3}"/>
                </a:ext>
              </a:extLst>
            </p:cNvPr>
            <p:cNvSpPr/>
            <p:nvPr/>
          </p:nvSpPr>
          <p:spPr>
            <a:xfrm>
              <a:off x="4512798" y="3137383"/>
              <a:ext cx="607255" cy="351693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12484E5-56E9-BD97-CE43-2E416CAFA31F}"/>
                </a:ext>
              </a:extLst>
            </p:cNvPr>
            <p:cNvSpPr/>
            <p:nvPr/>
          </p:nvSpPr>
          <p:spPr>
            <a:xfrm>
              <a:off x="5400725" y="2052179"/>
              <a:ext cx="2658793" cy="12126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t"/>
            <a:lstStyle/>
            <a:p>
              <a:pPr algn="ctr"/>
              <a:r>
                <a:rPr lang="en-US" b="1"/>
                <a:t>System Services</a:t>
              </a:r>
              <a:endParaRPr lang="en-US" b="1"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47A1E4-AE5E-E691-7001-59EB9727CE99}"/>
                </a:ext>
              </a:extLst>
            </p:cNvPr>
            <p:cNvSpPr/>
            <p:nvPr/>
          </p:nvSpPr>
          <p:spPr>
            <a:xfrm>
              <a:off x="5400725" y="3365456"/>
              <a:ext cx="2658793" cy="12126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/>
                <a:t>Storage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E20A4F-967F-7E95-D3C0-C43D11F876E3}"/>
                </a:ext>
              </a:extLst>
            </p:cNvPr>
            <p:cNvSpPr/>
            <p:nvPr/>
          </p:nvSpPr>
          <p:spPr>
            <a:xfrm>
              <a:off x="8299157" y="3365456"/>
              <a:ext cx="2658793" cy="12126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/>
                <a:t>Compute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2F4329-7FDF-E24E-57A9-1019A8CF8AA7}"/>
                </a:ext>
              </a:extLst>
            </p:cNvPr>
            <p:cNvSpPr txBox="1"/>
            <p:nvPr/>
          </p:nvSpPr>
          <p:spPr>
            <a:xfrm>
              <a:off x="606142" y="2400698"/>
              <a:ext cx="1519309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bg1"/>
                  </a:solidFill>
                </a:rPr>
                <a:t>User-facing APIs</a:t>
              </a:r>
              <a:endParaRPr lang="en-US" sz="1400" b="1">
                <a:solidFill>
                  <a:schemeClr val="bg1"/>
                </a:solidFill>
                <a:cs typeface="Calibri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bg1"/>
                  </a:solidFill>
                </a:rPr>
                <a:t>Interface to local resources</a:t>
              </a:r>
              <a:endParaRPr lang="en-US" sz="1400" b="1">
                <a:solidFill>
                  <a:schemeClr val="bg1"/>
                </a:solidFill>
                <a:cs typeface="Calibri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bg1"/>
                  </a:solidFill>
                </a:rPr>
                <a:t>Data caching</a:t>
              </a:r>
              <a:endParaRPr lang="en-US" sz="1400" b="1">
                <a:solidFill>
                  <a:schemeClr val="bg1"/>
                </a:solidFill>
                <a:cs typeface="Calibri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bg1"/>
                  </a:solidFill>
                </a:rPr>
                <a:t>Data management</a:t>
              </a:r>
              <a:endParaRPr lang="en-US" sz="1400" b="1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6D6B7F-9788-257C-B262-E9BCDF711ABA}"/>
                </a:ext>
              </a:extLst>
            </p:cNvPr>
            <p:cNvSpPr txBox="1"/>
            <p:nvPr/>
          </p:nvSpPr>
          <p:spPr>
            <a:xfrm>
              <a:off x="2882702" y="2654105"/>
              <a:ext cx="1446626" cy="13326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bg1"/>
                  </a:solidFill>
                </a:rPr>
                <a:t>SLA-based data transport</a:t>
              </a:r>
              <a:endParaRPr lang="en-US" sz="1400">
                <a:solidFill>
                  <a:schemeClr val="bg1"/>
                </a:solidFill>
                <a:cs typeface="Calibri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bg1"/>
                  </a:solidFill>
                </a:rPr>
                <a:t>Intelligent data distribution</a:t>
              </a:r>
              <a:endParaRPr lang="en-US" sz="1400" b="1">
                <a:solidFill>
                  <a:schemeClr val="bg1"/>
                </a:solidFill>
                <a:cs typeface="Calibri" panose="020F0502020204030204"/>
              </a:endParaRPr>
            </a:p>
            <a:p>
              <a:pPr marL="171450" indent="-171450">
                <a:lnSpc>
                  <a:spcPct val="9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solidFill>
                    <a:schemeClr val="bg1"/>
                  </a:solidFill>
                </a:rPr>
                <a:t>Data caching</a:t>
              </a:r>
              <a:endParaRPr lang="en-US" sz="1400" b="1">
                <a:solidFill>
                  <a:schemeClr val="bg1"/>
                </a:solidFill>
                <a:cs typeface="Calibri" panose="020F050202020403020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48C118-0115-C65B-8701-3E60A26A74AE}"/>
                </a:ext>
              </a:extLst>
            </p:cNvPr>
            <p:cNvSpPr txBox="1"/>
            <p:nvPr/>
          </p:nvSpPr>
          <p:spPr>
            <a:xfrm>
              <a:off x="5505062" y="2365690"/>
              <a:ext cx="242993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Scheduling and orchestration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Monitoring</a:t>
              </a:r>
              <a:endParaRPr lang="en-US" sz="1200">
                <a:solidFill>
                  <a:srgbClr val="000000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Auth. and user management</a:t>
              </a:r>
              <a:endParaRPr lang="en-US" sz="1200">
                <a:solidFill>
                  <a:srgbClr val="000000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User- and operator-facing APIs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F411A9-7927-2244-F69D-7B52DE66EC9A}"/>
                </a:ext>
              </a:extLst>
            </p:cNvPr>
            <p:cNvSpPr txBox="1"/>
            <p:nvPr/>
          </p:nvSpPr>
          <p:spPr>
            <a:xfrm>
              <a:off x="5523772" y="3656700"/>
              <a:ext cx="2658792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Data caching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Archive/cold storage</a:t>
              </a:r>
              <a:endParaRPr lang="en-US" sz="1200">
                <a:solidFill>
                  <a:srgbClr val="000000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High-performance/hot data storage</a:t>
              </a:r>
              <a:endParaRPr lang="en-US" sz="1200">
                <a:solidFill>
                  <a:srgbClr val="000000"/>
                </a:solidFill>
                <a:cs typeface="Calibri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ABF39E-2683-0950-F7D2-87AC6EFF6AB1}"/>
                </a:ext>
              </a:extLst>
            </p:cNvPr>
            <p:cNvSpPr txBox="1"/>
            <p:nvPr/>
          </p:nvSpPr>
          <p:spPr>
            <a:xfrm>
              <a:off x="8411797" y="3656700"/>
              <a:ext cx="265879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SLA-based heterogenous computation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Configured to maximize availability</a:t>
              </a:r>
              <a:endParaRPr lang="en-US" sz="1200">
                <a:solidFill>
                  <a:srgbClr val="000000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Dynamic cluster resources</a:t>
              </a:r>
              <a:endParaRPr lang="en-US" sz="1200">
                <a:solidFill>
                  <a:srgbClr val="000000"/>
                </a:solidFill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F2BC18-5713-8238-6596-D0989ADD191B}"/>
                </a:ext>
              </a:extLst>
            </p:cNvPr>
            <p:cNvSpPr/>
            <p:nvPr/>
          </p:nvSpPr>
          <p:spPr>
            <a:xfrm>
              <a:off x="8320357" y="2052179"/>
              <a:ext cx="2658793" cy="12126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t"/>
            <a:lstStyle/>
            <a:p>
              <a:pPr algn="ctr"/>
              <a:r>
                <a:rPr lang="en-US" b="1"/>
                <a:t>Data</a:t>
              </a:r>
              <a:r>
                <a:rPr lang="en-US"/>
                <a:t> </a:t>
              </a:r>
              <a:r>
                <a:rPr lang="en-US" b="1"/>
                <a:t>Services</a:t>
              </a:r>
              <a:r>
                <a:rPr lang="en-US"/>
                <a:t> 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17B112D-916C-D6A6-CB1D-9DDCE7D8DBD4}"/>
                </a:ext>
              </a:extLst>
            </p:cNvPr>
            <p:cNvSpPr txBox="1"/>
            <p:nvPr/>
          </p:nvSpPr>
          <p:spPr>
            <a:xfrm>
              <a:off x="8413964" y="2361036"/>
              <a:ext cx="2658792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Federated data management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Data catalog</a:t>
              </a:r>
              <a:endParaRPr lang="en-US" sz="1200">
                <a:solidFill>
                  <a:srgbClr val="000000"/>
                </a:solidFill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rgbClr val="000000"/>
                  </a:solidFill>
                </a:rPr>
                <a:t>Distributed storage interface</a:t>
              </a:r>
              <a:endParaRPr lang="en-US" sz="1200">
                <a:solidFill>
                  <a:srgbClr val="000000"/>
                </a:solidFill>
                <a:cs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49A5F0B-F4C6-D66F-F5A8-0824BECB9D29}"/>
              </a:ext>
            </a:extLst>
          </p:cNvPr>
          <p:cNvSpPr txBox="1"/>
          <p:nvPr/>
        </p:nvSpPr>
        <p:spPr>
          <a:xfrm>
            <a:off x="749733" y="4107164"/>
            <a:ext cx="10687290" cy="2236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127000">
              <a:spcBef>
                <a:spcPts val="300"/>
              </a:spcBef>
              <a:buSzPts val="1600"/>
            </a:pPr>
            <a:r>
              <a:rPr lang="en-US" sz="2000" b="1"/>
              <a:t>Design methodology, qualification, and approach:</a:t>
            </a:r>
            <a:endParaRPr lang="en-US" sz="2000" b="1">
              <a:cs typeface="Calibri"/>
            </a:endParaRPr>
          </a:p>
          <a:p>
            <a:pPr marL="457200" indent="-330200">
              <a:spcBef>
                <a:spcPts val="3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000"/>
              <a:t>Pilot and phased delivery, enable early development, fine tune design</a:t>
            </a:r>
            <a:endParaRPr lang="en-US" sz="2000">
              <a:cs typeface="Calibri"/>
            </a:endParaRPr>
          </a:p>
          <a:p>
            <a:pPr marL="457200" indent="-330200">
              <a:spcBef>
                <a:spcPts val="3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000"/>
              <a:t>Use of proven technologies to ensure a reliable, robust platform</a:t>
            </a:r>
            <a:endParaRPr lang="en-US" sz="2000">
              <a:cs typeface="Calibri"/>
            </a:endParaRPr>
          </a:p>
          <a:p>
            <a:pPr marL="457200" indent="-330200">
              <a:spcBef>
                <a:spcPts val="3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000"/>
              <a:t>Hardware distributed and replicated at both sites to improve reliability and geographic diversity</a:t>
            </a:r>
            <a:endParaRPr lang="en-US" sz="2000">
              <a:cs typeface="Calibri"/>
            </a:endParaRPr>
          </a:p>
          <a:p>
            <a:pPr marL="457200" indent="-330200">
              <a:spcBef>
                <a:spcPts val="30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2000"/>
              <a:t>Modular heterogeneous approach to support a broad range of analysis</a:t>
            </a:r>
            <a:endParaRPr lang="en-US" sz="2000">
              <a:cs typeface="Calibri"/>
            </a:endParaRPr>
          </a:p>
          <a:p>
            <a:pPr marL="127000">
              <a:spcBef>
                <a:spcPts val="300"/>
              </a:spcBef>
              <a:buSzPts val="1600"/>
            </a:pPr>
            <a:r>
              <a:rPr lang="en-US" sz="2000" b="1"/>
              <a:t>Approach to delivery and modularity allows composition adjustment during the design phase </a:t>
            </a:r>
            <a:endParaRPr lang="en-US" sz="2000" b="1">
              <a:cs typeface="Calibri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595D4902-ECC9-48D5-AF5A-7ABE8F5D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369449"/>
            <a:ext cx="381000" cy="365125"/>
          </a:xfrm>
        </p:spPr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56F0-103B-8A26-9DEF-4F79E30E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The HPDF Hub: Unique Hardware Capabilities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E9191E-D928-D94C-CCCE-3F006FC5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6523"/>
            <a:ext cx="7647169" cy="52514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hub computing infrastructure must combine high availability with flexibility while supporting time-critical and real-time workflows</a:t>
            </a:r>
            <a:endParaRPr lang="en-US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 achieve this, our design is based on the concept of “standard units,” hardware elements following well defined architectures targeting specific use cases</a:t>
            </a:r>
            <a:endParaRPr lang="en-US">
              <a:cs typeface="Calibri"/>
            </a:endParaRPr>
          </a:p>
          <a:p>
            <a:pPr marL="688975" lvl="1" indent="-344170">
              <a:buFont typeface="Calibri,Sans-Serif"/>
              <a:buChar char="₋"/>
            </a:pPr>
            <a:r>
              <a:rPr lang="en-US" sz="2000"/>
              <a:t>Batch jobs, AI/ML intensive workflows, streaming real-time data, dynamic reconfiguration</a:t>
            </a:r>
            <a:endParaRPr lang="en-US" sz="2000">
              <a:solidFill>
                <a:srgbClr val="808080"/>
              </a:solidFill>
              <a:cs typeface="Calibri"/>
            </a:endParaRPr>
          </a:p>
          <a:p>
            <a:pPr marL="688975" lvl="1" indent="-344170">
              <a:buFont typeface="Calibri,Sans-Serif"/>
              <a:buChar char="₋"/>
            </a:pPr>
            <a:r>
              <a:rPr lang="en-US" sz="2000"/>
              <a:t>CPU/GPU flavors to run existing optimized code</a:t>
            </a:r>
            <a:endParaRPr lang="en-US" sz="20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hub will incorporate several standard units in a mix that meets the science needs but can evolve over time</a:t>
            </a:r>
            <a:endParaRPr lang="en-US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This is not a one-size-fits-all approach, but allows tailoring to need and lowers the barrier to HPDF use</a:t>
            </a:r>
            <a:endParaRPr lang="en-US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will implement composable storage configured </a:t>
            </a:r>
            <a:br>
              <a:rPr lang="en-US"/>
            </a:br>
            <a:r>
              <a:rPr lang="en-US"/>
              <a:t>to minimize the need for users to modify existing code</a:t>
            </a:r>
            <a:endParaRPr lang="en-US">
              <a:cs typeface="Calibri"/>
            </a:endParaRPr>
          </a:p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DFF050-9349-D572-AAC6-F9D19E1DB186}"/>
              </a:ext>
            </a:extLst>
          </p:cNvPr>
          <p:cNvGrpSpPr/>
          <p:nvPr/>
        </p:nvGrpSpPr>
        <p:grpSpPr>
          <a:xfrm>
            <a:off x="8327145" y="1859601"/>
            <a:ext cx="3063389" cy="2487968"/>
            <a:chOff x="8593535" y="1673747"/>
            <a:chExt cx="3063389" cy="24879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3C31FA-0A51-4D73-7840-D869E8B59347}"/>
                </a:ext>
              </a:extLst>
            </p:cNvPr>
            <p:cNvSpPr/>
            <p:nvPr/>
          </p:nvSpPr>
          <p:spPr>
            <a:xfrm>
              <a:off x="8593535" y="1673747"/>
              <a:ext cx="3063389" cy="24879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/>
              <a:r>
                <a:rPr lang="en-US" sz="2000" b="1"/>
                <a:t>Hub Compute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97E948-4547-35B1-9DB7-54C98042F099}"/>
                </a:ext>
              </a:extLst>
            </p:cNvPr>
            <p:cNvSpPr/>
            <p:nvPr/>
          </p:nvSpPr>
          <p:spPr>
            <a:xfrm>
              <a:off x="8795832" y="3066318"/>
              <a:ext cx="2658793" cy="3907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Real-time SU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85E6ED-75D7-AD6D-B848-95743F4DC8A4}"/>
                </a:ext>
              </a:extLst>
            </p:cNvPr>
            <p:cNvSpPr/>
            <p:nvPr/>
          </p:nvSpPr>
          <p:spPr>
            <a:xfrm>
              <a:off x="8795832" y="2609526"/>
              <a:ext cx="2658793" cy="3907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GPU/AI/ML SU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81F63F-32C0-4349-EBBF-9CC7513893B4}"/>
                </a:ext>
              </a:extLst>
            </p:cNvPr>
            <p:cNvSpPr/>
            <p:nvPr/>
          </p:nvSpPr>
          <p:spPr>
            <a:xfrm>
              <a:off x="8795833" y="2152734"/>
              <a:ext cx="2658793" cy="3907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CPU Standard Unit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8BCC88-0798-7140-438F-D38F27AEE7F6}"/>
                </a:ext>
              </a:extLst>
            </p:cNvPr>
            <p:cNvSpPr/>
            <p:nvPr/>
          </p:nvSpPr>
          <p:spPr>
            <a:xfrm>
              <a:off x="8795832" y="3523110"/>
              <a:ext cx="2658793" cy="3907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Future novel HW SU</a:t>
              </a:r>
            </a:p>
          </p:txBody>
        </p:sp>
      </p:grp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497C4E3-C7AA-4CED-A10C-09200966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369449"/>
            <a:ext cx="381000" cy="365125"/>
          </a:xfrm>
        </p:spPr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9"/>
          <p:cNvSpPr txBox="1">
            <a:spLocks noGrp="1"/>
          </p:cNvSpPr>
          <p:nvPr>
            <p:ph type="title"/>
          </p:nvPr>
        </p:nvSpPr>
        <p:spPr/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r>
              <a:rPr lang="en-US"/>
              <a:t>HPDF Architecture Stack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102859-A27F-8732-DCA6-029C7D1E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29" y="964450"/>
            <a:ext cx="9882460" cy="17388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286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Common APIs and data services to facilitate portability </a:t>
            </a:r>
            <a:endParaRPr lang="en-US">
              <a:cs typeface="Calibri" panose="020F0502020204030204"/>
            </a:endParaRPr>
          </a:p>
          <a:p>
            <a:pPr marL="6286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Distributed orchestration and execution layers</a:t>
            </a:r>
            <a:endParaRPr lang="en-US">
              <a:cs typeface="Calibri" panose="020F0502020204030204"/>
            </a:endParaRPr>
          </a:p>
          <a:p>
            <a:pPr marL="6286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Data transport, caching, communication, and monitoring built on ESnet6 capabilities</a:t>
            </a:r>
            <a:endParaRPr lang="en-US">
              <a:cs typeface="Calibri" panose="020F0502020204030204"/>
            </a:endParaRPr>
          </a:p>
          <a:p>
            <a:pPr marL="6286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Dynamic virtualized compute and storage ensuring portability between sites</a:t>
            </a:r>
            <a:endParaRPr lang="en-US">
              <a:cs typeface="Calibri" panose="020F0502020204030204"/>
            </a:endParaRPr>
          </a:p>
          <a:p>
            <a:pPr marL="6286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/>
              <a:t>Cross-cutting components for security and monitoring</a:t>
            </a:r>
            <a:endParaRPr lang="en-US">
              <a:cs typeface="Calibri" panose="020F0502020204030204"/>
            </a:endParaRPr>
          </a:p>
          <a:p>
            <a:pPr marL="6286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>
                <a:cs typeface="Calibri" panose="020F0502020204030204"/>
              </a:rPr>
              <a:t>Developed in partnership with IRI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>
              <a:cs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946E9F-1B0B-D4A9-7B9C-382AAAE78401}"/>
              </a:ext>
            </a:extLst>
          </p:cNvPr>
          <p:cNvGrpSpPr/>
          <p:nvPr/>
        </p:nvGrpSpPr>
        <p:grpSpPr>
          <a:xfrm>
            <a:off x="1231967" y="2940919"/>
            <a:ext cx="9509420" cy="3403918"/>
            <a:chOff x="1776307" y="2735851"/>
            <a:chExt cx="9509420" cy="34039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E8596E-B6E4-9FD7-39C5-023904EF3E2E}"/>
                </a:ext>
              </a:extLst>
            </p:cNvPr>
            <p:cNvGrpSpPr/>
            <p:nvPr/>
          </p:nvGrpSpPr>
          <p:grpSpPr>
            <a:xfrm>
              <a:off x="1776307" y="2735851"/>
              <a:ext cx="9509420" cy="3023401"/>
              <a:chOff x="1786356" y="2660488"/>
              <a:chExt cx="9509420" cy="3023401"/>
            </a:xfrm>
          </p:grpSpPr>
          <p:sp>
            <p:nvSpPr>
              <p:cNvPr id="1411" name="Google Shape;1411;p59"/>
              <p:cNvSpPr/>
              <p:nvPr/>
            </p:nvSpPr>
            <p:spPr>
              <a:xfrm>
                <a:off x="2224375" y="4964291"/>
                <a:ext cx="726600" cy="709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900" b="1"/>
                  <a:t>Compute</a:t>
                </a:r>
                <a:endParaRPr sz="900" b="1"/>
              </a:p>
            </p:txBody>
          </p:sp>
          <p:sp>
            <p:nvSpPr>
              <p:cNvPr id="1412" name="Google Shape;1412;p59"/>
              <p:cNvSpPr/>
              <p:nvPr/>
            </p:nvSpPr>
            <p:spPr>
              <a:xfrm>
                <a:off x="2999354" y="4964291"/>
                <a:ext cx="783900" cy="709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900" b="1"/>
                  <a:t>Storage</a:t>
                </a:r>
                <a:endParaRPr sz="900" b="1"/>
              </a:p>
            </p:txBody>
          </p:sp>
          <p:sp>
            <p:nvSpPr>
              <p:cNvPr id="1413" name="Google Shape;1413;p59"/>
              <p:cNvSpPr/>
              <p:nvPr/>
            </p:nvSpPr>
            <p:spPr>
              <a:xfrm rot="-5400000" flipH="1">
                <a:off x="5788109" y="3938964"/>
                <a:ext cx="3009000" cy="4686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chemeClr val="dk1"/>
                    </a:solidFill>
                  </a:rPr>
                  <a:t>Monitoring &amp; Telemetry</a:t>
                </a:r>
                <a:endParaRPr sz="1000" b="1">
                  <a:solidFill>
                    <a:schemeClr val="dk1"/>
                  </a:solidFill>
                </a:endParaRPr>
              </a:p>
            </p:txBody>
          </p:sp>
          <p:sp>
            <p:nvSpPr>
              <p:cNvPr id="1414" name="Google Shape;1414;p59"/>
              <p:cNvSpPr/>
              <p:nvPr/>
            </p:nvSpPr>
            <p:spPr>
              <a:xfrm rot="-5400000">
                <a:off x="472506" y="3974339"/>
                <a:ext cx="3023400" cy="3957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/>
                  <a:t>Security</a:t>
                </a:r>
                <a:endParaRPr sz="1000" b="1"/>
              </a:p>
            </p:txBody>
          </p:sp>
          <p:sp>
            <p:nvSpPr>
              <p:cNvPr id="1415" name="Google Shape;1415;p59"/>
              <p:cNvSpPr/>
              <p:nvPr/>
            </p:nvSpPr>
            <p:spPr>
              <a:xfrm>
                <a:off x="2233356" y="4114392"/>
                <a:ext cx="4758032" cy="362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rgbClr val="FFFFFF"/>
                    </a:solidFill>
                  </a:rPr>
                  <a:t>Distributed Execution &amp; Resource Management</a:t>
                </a:r>
                <a:endParaRPr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6" name="Google Shape;1416;p59"/>
              <p:cNvSpPr/>
              <p:nvPr/>
            </p:nvSpPr>
            <p:spPr>
              <a:xfrm>
                <a:off x="2220100" y="3694589"/>
                <a:ext cx="4784756" cy="362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rgbClr val="FFFFFF"/>
                    </a:solidFill>
                  </a:rPr>
                  <a:t>Orchestration Framework</a:t>
                </a:r>
                <a:endParaRPr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7" name="Google Shape;1417;p59"/>
              <p:cNvSpPr/>
              <p:nvPr/>
            </p:nvSpPr>
            <p:spPr>
              <a:xfrm>
                <a:off x="2220100" y="3259089"/>
                <a:ext cx="1463040" cy="3756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rgbClr val="FFFFFF"/>
                    </a:solidFill>
                  </a:rPr>
                  <a:t>Databases</a:t>
                </a:r>
                <a:endParaRPr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8" name="Google Shape;1418;p59"/>
              <p:cNvSpPr/>
              <p:nvPr/>
            </p:nvSpPr>
            <p:spPr>
              <a:xfrm>
                <a:off x="3871979" y="3265884"/>
                <a:ext cx="1463040" cy="3756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rgbClr val="FFFFFF"/>
                    </a:solidFill>
                  </a:rPr>
                  <a:t>Storage Interfaces</a:t>
                </a:r>
                <a:endParaRPr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9" name="Google Shape;1419;p59"/>
              <p:cNvSpPr/>
              <p:nvPr/>
            </p:nvSpPr>
            <p:spPr>
              <a:xfrm>
                <a:off x="5523858" y="3265884"/>
                <a:ext cx="1463040" cy="3756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rgbClr val="FFFFFF"/>
                    </a:solidFill>
                  </a:rPr>
                  <a:t>APIs</a:t>
                </a:r>
                <a:endParaRPr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20" name="Google Shape;1420;p59"/>
              <p:cNvSpPr/>
              <p:nvPr/>
            </p:nvSpPr>
            <p:spPr>
              <a:xfrm>
                <a:off x="2233356" y="4515600"/>
                <a:ext cx="4771500" cy="414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/>
                  <a:t>Mesh data fabric (Building on ESnet6)</a:t>
                </a:r>
                <a:endParaRPr sz="1000" b="1"/>
              </a:p>
            </p:txBody>
          </p:sp>
          <p:sp>
            <p:nvSpPr>
              <p:cNvPr id="1421" name="Google Shape;1421;p59"/>
              <p:cNvSpPr/>
              <p:nvPr/>
            </p:nvSpPr>
            <p:spPr>
              <a:xfrm>
                <a:off x="2219895" y="2685228"/>
                <a:ext cx="1463040" cy="547074"/>
              </a:xfrm>
              <a:prstGeom prst="flowChartTerminator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rgbClr val="FFFFFF"/>
                    </a:solidFill>
                  </a:rPr>
                  <a:t>Data Services</a:t>
                </a:r>
                <a:endParaRPr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22" name="Google Shape;1422;p59"/>
              <p:cNvSpPr/>
              <p:nvPr/>
            </p:nvSpPr>
            <p:spPr>
              <a:xfrm>
                <a:off x="3871980" y="2699970"/>
                <a:ext cx="1462834" cy="500148"/>
              </a:xfrm>
              <a:prstGeom prst="flowChartTerminator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rgbClr val="FFFFFF"/>
                    </a:solidFill>
                  </a:rPr>
                  <a:t>User Software Tools</a:t>
                </a:r>
                <a:endParaRPr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23" name="Google Shape;1423;p59"/>
              <p:cNvSpPr/>
              <p:nvPr/>
            </p:nvSpPr>
            <p:spPr>
              <a:xfrm>
                <a:off x="5523858" y="2705836"/>
                <a:ext cx="1462834" cy="500148"/>
              </a:xfrm>
              <a:prstGeom prst="flowChartTerminator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000" b="1">
                    <a:solidFill>
                      <a:srgbClr val="FFFFFF"/>
                    </a:solidFill>
                  </a:rPr>
                  <a:t>Site-specific Stacks</a:t>
                </a:r>
                <a:endParaRPr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24" name="Google Shape;1424;p59"/>
              <p:cNvSpPr/>
              <p:nvPr/>
            </p:nvSpPr>
            <p:spPr>
              <a:xfrm>
                <a:off x="7641827" y="2708779"/>
                <a:ext cx="395700" cy="2964900"/>
              </a:xfrm>
              <a:prstGeom prst="rightBrace">
                <a:avLst>
                  <a:gd name="adj1" fmla="val 50000"/>
                  <a:gd name="adj2" fmla="val 50633"/>
                </a:avLst>
              </a:prstGeom>
              <a:noFill/>
              <a:ln w="19050" cap="flat" cmpd="sng">
                <a:solidFill>
                  <a:srgbClr val="D57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25" name="Google Shape;1425;p59"/>
              <p:cNvSpPr/>
              <p:nvPr/>
            </p:nvSpPr>
            <p:spPr>
              <a:xfrm>
                <a:off x="8152450" y="2660488"/>
                <a:ext cx="3143326" cy="301727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75" tIns="274300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b="1">
                    <a:solidFill>
                      <a:srgbClr val="083E5B"/>
                    </a:solidFill>
                  </a:rPr>
                  <a:t>Both sites will have similar storage &amp; compute resources, at differing scales, that complement existing ASCR HPC facilities and target data-driven use cases</a:t>
                </a:r>
                <a:endParaRPr lang="en-US" b="1">
                  <a:solidFill>
                    <a:srgbClr val="083E5B"/>
                  </a:solidFill>
                  <a:cs typeface="Calibri" panose="020F0502020204030204"/>
                </a:endParaRPr>
              </a:p>
            </p:txBody>
          </p:sp>
          <p:sp>
            <p:nvSpPr>
              <p:cNvPr id="1426" name="Google Shape;1426;p59"/>
              <p:cNvSpPr/>
              <p:nvPr/>
            </p:nvSpPr>
            <p:spPr>
              <a:xfrm>
                <a:off x="3833362" y="4964291"/>
                <a:ext cx="726600" cy="709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900" b="1"/>
                  <a:t>Compute</a:t>
                </a:r>
                <a:endParaRPr sz="900" b="1"/>
              </a:p>
            </p:txBody>
          </p:sp>
          <p:sp>
            <p:nvSpPr>
              <p:cNvPr id="1427" name="Google Shape;1427;p59"/>
              <p:cNvSpPr/>
              <p:nvPr/>
            </p:nvSpPr>
            <p:spPr>
              <a:xfrm>
                <a:off x="4608344" y="4964291"/>
                <a:ext cx="783900" cy="709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900" b="1"/>
                  <a:t>Storage</a:t>
                </a:r>
                <a:endParaRPr sz="900" b="1"/>
              </a:p>
            </p:txBody>
          </p:sp>
          <p:sp>
            <p:nvSpPr>
              <p:cNvPr id="1428" name="Google Shape;1428;p59"/>
              <p:cNvSpPr/>
              <p:nvPr/>
            </p:nvSpPr>
            <p:spPr>
              <a:xfrm>
                <a:off x="5436822" y="4964291"/>
                <a:ext cx="726600" cy="7095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>
                <a:solidFill>
                  <a:srgbClr val="38761D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900" b="1"/>
                  <a:t>Compute</a:t>
                </a:r>
                <a:endParaRPr sz="900" b="1"/>
              </a:p>
            </p:txBody>
          </p:sp>
          <p:sp>
            <p:nvSpPr>
              <p:cNvPr id="1429" name="Google Shape;1429;p59"/>
              <p:cNvSpPr/>
              <p:nvPr/>
            </p:nvSpPr>
            <p:spPr>
              <a:xfrm>
                <a:off x="6211805" y="4964291"/>
                <a:ext cx="783900" cy="7095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 cap="flat" cmpd="sng">
                <a:solidFill>
                  <a:srgbClr val="38761D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900" b="1"/>
                  <a:t>Storage</a:t>
                </a:r>
                <a:endParaRPr sz="900" b="1"/>
              </a:p>
            </p:txBody>
          </p:sp>
        </p:grpSp>
        <p:sp>
          <p:nvSpPr>
            <p:cNvPr id="1430" name="Google Shape;1430;p59"/>
            <p:cNvSpPr txBox="1"/>
            <p:nvPr/>
          </p:nvSpPr>
          <p:spPr>
            <a:xfrm>
              <a:off x="2356454" y="5708912"/>
              <a:ext cx="2956163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sz="1600" b="1"/>
                <a:t>Hub</a:t>
              </a:r>
              <a:endParaRPr sz="1600" b="1"/>
            </a:p>
          </p:txBody>
        </p:sp>
        <p:sp>
          <p:nvSpPr>
            <p:cNvPr id="1432" name="Google Shape;1432;p59"/>
            <p:cNvSpPr txBox="1"/>
            <p:nvPr/>
          </p:nvSpPr>
          <p:spPr>
            <a:xfrm>
              <a:off x="5330307" y="5708912"/>
              <a:ext cx="1818700" cy="430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sz="1600" b="1"/>
                <a:t>Future Spokes</a:t>
              </a:r>
              <a:endParaRPr lang="en-US" sz="1600" b="1">
                <a:cs typeface="Calibri"/>
              </a:endParaRPr>
            </a:p>
          </p:txBody>
        </p:sp>
      </p:grp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DFF87259-14AB-439E-A3E5-BB98E81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362900"/>
            <a:ext cx="381000" cy="365125"/>
          </a:xfrm>
        </p:spPr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7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67"/>
          <p:cNvSpPr txBox="1">
            <a:spLocks noGrp="1"/>
          </p:cNvSpPr>
          <p:nvPr>
            <p:ph type="title"/>
          </p:nvPr>
        </p:nvSpPr>
        <p:spPr>
          <a:xfrm>
            <a:off x="380625" y="279469"/>
            <a:ext cx="10058400" cy="49528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latin typeface="Calibri Light"/>
                <a:cs typeface="Calibri Light"/>
              </a:rPr>
              <a:t>Scalable Data Management Infrastructure Mapped to IRI Patterns </a:t>
            </a:r>
          </a:p>
        </p:txBody>
      </p:sp>
      <p:sp>
        <p:nvSpPr>
          <p:cNvPr id="12" name="Google Shape;1661;p67">
            <a:extLst>
              <a:ext uri="{FF2B5EF4-FFF2-40B4-BE49-F238E27FC236}">
                <a16:creationId xmlns:a16="http://schemas.microsoft.com/office/drawing/2014/main" id="{F5DD2F7B-5C79-2A2F-91E8-DAFD5615A65A}"/>
              </a:ext>
            </a:extLst>
          </p:cNvPr>
          <p:cNvSpPr/>
          <p:nvPr/>
        </p:nvSpPr>
        <p:spPr>
          <a:xfrm>
            <a:off x="380626" y="4069204"/>
            <a:ext cx="5650266" cy="13742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Google Shape;1662;p67">
            <a:extLst>
              <a:ext uri="{FF2B5EF4-FFF2-40B4-BE49-F238E27FC236}">
                <a16:creationId xmlns:a16="http://schemas.microsoft.com/office/drawing/2014/main" id="{C277E252-70A1-91EB-63EB-4B683107B278}"/>
              </a:ext>
            </a:extLst>
          </p:cNvPr>
          <p:cNvSpPr/>
          <p:nvPr/>
        </p:nvSpPr>
        <p:spPr>
          <a:xfrm>
            <a:off x="380626" y="2680488"/>
            <a:ext cx="5656219" cy="1368337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0" name="Google Shape;1663;p67">
            <a:extLst>
              <a:ext uri="{FF2B5EF4-FFF2-40B4-BE49-F238E27FC236}">
                <a16:creationId xmlns:a16="http://schemas.microsoft.com/office/drawing/2014/main" id="{5229F2B8-C139-498D-7478-011AF34FA411}"/>
              </a:ext>
            </a:extLst>
          </p:cNvPr>
          <p:cNvSpPr/>
          <p:nvPr/>
        </p:nvSpPr>
        <p:spPr>
          <a:xfrm>
            <a:off x="380625" y="1291773"/>
            <a:ext cx="5650266" cy="13683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9" name="Google Shape;1661;p67">
            <a:extLst>
              <a:ext uri="{FF2B5EF4-FFF2-40B4-BE49-F238E27FC236}">
                <a16:creationId xmlns:a16="http://schemas.microsoft.com/office/drawing/2014/main" id="{0378F488-E901-77E9-4059-13B3078C9F74}"/>
              </a:ext>
            </a:extLst>
          </p:cNvPr>
          <p:cNvSpPr/>
          <p:nvPr/>
        </p:nvSpPr>
        <p:spPr>
          <a:xfrm>
            <a:off x="6155156" y="4069203"/>
            <a:ext cx="5650266" cy="13742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2" name="Google Shape;1662;p67">
            <a:extLst>
              <a:ext uri="{FF2B5EF4-FFF2-40B4-BE49-F238E27FC236}">
                <a16:creationId xmlns:a16="http://schemas.microsoft.com/office/drawing/2014/main" id="{F1550B0B-0FF6-5820-5C99-3390A22796DA}"/>
              </a:ext>
            </a:extLst>
          </p:cNvPr>
          <p:cNvSpPr/>
          <p:nvPr/>
        </p:nvSpPr>
        <p:spPr>
          <a:xfrm>
            <a:off x="6155156" y="2680487"/>
            <a:ext cx="5656219" cy="1368337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3" name="Google Shape;1663;p67">
            <a:extLst>
              <a:ext uri="{FF2B5EF4-FFF2-40B4-BE49-F238E27FC236}">
                <a16:creationId xmlns:a16="http://schemas.microsoft.com/office/drawing/2014/main" id="{1E61B940-9C0D-7A5F-6B5D-45566C318CB5}"/>
              </a:ext>
            </a:extLst>
          </p:cNvPr>
          <p:cNvSpPr/>
          <p:nvPr/>
        </p:nvSpPr>
        <p:spPr>
          <a:xfrm>
            <a:off x="6155156" y="1291772"/>
            <a:ext cx="5650266" cy="13683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1" name="Google Shape;1672;p67">
            <a:extLst>
              <a:ext uri="{FF2B5EF4-FFF2-40B4-BE49-F238E27FC236}">
                <a16:creationId xmlns:a16="http://schemas.microsoft.com/office/drawing/2014/main" id="{06F19CA2-79B1-CDDA-7879-EA3BABE6414D}"/>
              </a:ext>
            </a:extLst>
          </p:cNvPr>
          <p:cNvSpPr txBox="1"/>
          <p:nvPr/>
        </p:nvSpPr>
        <p:spPr>
          <a:xfrm>
            <a:off x="1094193" y="1632509"/>
            <a:ext cx="146642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Data Capture </a:t>
            </a:r>
            <a:br>
              <a:rPr lang="en-US" sz="1600"/>
            </a:br>
            <a:r>
              <a:rPr lang="en-US" sz="1600"/>
              <a:t>&amp; Storage</a:t>
            </a:r>
          </a:p>
        </p:txBody>
      </p:sp>
      <p:sp>
        <p:nvSpPr>
          <p:cNvPr id="52" name="Google Shape;1673;p67">
            <a:extLst>
              <a:ext uri="{FF2B5EF4-FFF2-40B4-BE49-F238E27FC236}">
                <a16:creationId xmlns:a16="http://schemas.microsoft.com/office/drawing/2014/main" id="{C9E2AFD5-E433-8EA7-6E04-FA5E769EB921}"/>
              </a:ext>
            </a:extLst>
          </p:cNvPr>
          <p:cNvSpPr txBox="1"/>
          <p:nvPr/>
        </p:nvSpPr>
        <p:spPr>
          <a:xfrm>
            <a:off x="1094193" y="2905086"/>
            <a:ext cx="14638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Data Management</a:t>
            </a:r>
            <a:br>
              <a:rPr lang="en-US" sz="1600"/>
            </a:br>
            <a:r>
              <a:rPr lang="en-US" sz="1600"/>
              <a:t>&amp; Staging</a:t>
            </a:r>
          </a:p>
        </p:txBody>
      </p:sp>
      <p:sp>
        <p:nvSpPr>
          <p:cNvPr id="53" name="Google Shape;1674;p67">
            <a:extLst>
              <a:ext uri="{FF2B5EF4-FFF2-40B4-BE49-F238E27FC236}">
                <a16:creationId xmlns:a16="http://schemas.microsoft.com/office/drawing/2014/main" id="{5760D2C6-65D2-BB64-7FE3-F452C4109AFE}"/>
              </a:ext>
            </a:extLst>
          </p:cNvPr>
          <p:cNvSpPr txBox="1"/>
          <p:nvPr/>
        </p:nvSpPr>
        <p:spPr>
          <a:xfrm>
            <a:off x="6815147" y="1637053"/>
            <a:ext cx="146523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Data Life Cycle Services</a:t>
            </a:r>
            <a:endParaRPr lang="en-US" sz="1600">
              <a:cs typeface="Calibri"/>
            </a:endParaRPr>
          </a:p>
        </p:txBody>
      </p:sp>
      <p:sp>
        <p:nvSpPr>
          <p:cNvPr id="54" name="Google Shape;1675;p67">
            <a:extLst>
              <a:ext uri="{FF2B5EF4-FFF2-40B4-BE49-F238E27FC236}">
                <a16:creationId xmlns:a16="http://schemas.microsoft.com/office/drawing/2014/main" id="{EED04659-F3AA-32D7-8B7C-885A8C0FBE51}"/>
              </a:ext>
            </a:extLst>
          </p:cNvPr>
          <p:cNvSpPr txBox="1"/>
          <p:nvPr/>
        </p:nvSpPr>
        <p:spPr>
          <a:xfrm>
            <a:off x="1094193" y="4434158"/>
            <a:ext cx="146358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Programmable APIs</a:t>
            </a:r>
            <a:endParaRPr lang="en-US" sz="1600">
              <a:cs typeface="Calibri"/>
            </a:endParaRPr>
          </a:p>
        </p:txBody>
      </p:sp>
      <p:sp>
        <p:nvSpPr>
          <p:cNvPr id="55" name="Google Shape;1676;p67">
            <a:extLst>
              <a:ext uri="{FF2B5EF4-FFF2-40B4-BE49-F238E27FC236}">
                <a16:creationId xmlns:a16="http://schemas.microsoft.com/office/drawing/2014/main" id="{2D32A3CC-36A2-7D9F-287F-D8162C6B49EC}"/>
              </a:ext>
            </a:extLst>
          </p:cNvPr>
          <p:cNvSpPr txBox="1"/>
          <p:nvPr/>
        </p:nvSpPr>
        <p:spPr>
          <a:xfrm>
            <a:off x="6808952" y="2906948"/>
            <a:ext cx="146523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Data</a:t>
            </a:r>
            <a:br>
              <a:rPr lang="en-US" sz="1600"/>
            </a:br>
            <a:r>
              <a:rPr lang="en-US" sz="1600"/>
              <a:t>Repository  </a:t>
            </a:r>
            <a:br>
              <a:rPr lang="en-US" sz="1600"/>
            </a:br>
            <a:r>
              <a:rPr lang="en-US" sz="1600"/>
              <a:t>&amp; Archiving</a:t>
            </a:r>
          </a:p>
        </p:txBody>
      </p:sp>
      <p:sp>
        <p:nvSpPr>
          <p:cNvPr id="56" name="Google Shape;1677;p67">
            <a:extLst>
              <a:ext uri="{FF2B5EF4-FFF2-40B4-BE49-F238E27FC236}">
                <a16:creationId xmlns:a16="http://schemas.microsoft.com/office/drawing/2014/main" id="{2F511354-41CA-5A1E-7C9D-72D9DE09D6BA}"/>
              </a:ext>
            </a:extLst>
          </p:cNvPr>
          <p:cNvSpPr txBox="1"/>
          <p:nvPr/>
        </p:nvSpPr>
        <p:spPr>
          <a:xfrm>
            <a:off x="6815147" y="4404504"/>
            <a:ext cx="146523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Data Analysis </a:t>
            </a:r>
            <a:br>
              <a:rPr lang="en-US" sz="1600"/>
            </a:br>
            <a:r>
              <a:rPr lang="en-US" sz="1600"/>
              <a:t>&amp; AI</a:t>
            </a:r>
          </a:p>
        </p:txBody>
      </p:sp>
      <p:sp>
        <p:nvSpPr>
          <p:cNvPr id="57" name="Google Shape;1679;p67">
            <a:extLst>
              <a:ext uri="{FF2B5EF4-FFF2-40B4-BE49-F238E27FC236}">
                <a16:creationId xmlns:a16="http://schemas.microsoft.com/office/drawing/2014/main" id="{28405F99-715F-2F54-DB52-47C7BA0251E7}"/>
              </a:ext>
            </a:extLst>
          </p:cNvPr>
          <p:cNvSpPr/>
          <p:nvPr/>
        </p:nvSpPr>
        <p:spPr>
          <a:xfrm>
            <a:off x="555278" y="3162691"/>
            <a:ext cx="548700" cy="40020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8" name="Google Shape;1680;p67">
            <a:extLst>
              <a:ext uri="{FF2B5EF4-FFF2-40B4-BE49-F238E27FC236}">
                <a16:creationId xmlns:a16="http://schemas.microsoft.com/office/drawing/2014/main" id="{DFBB23B7-BC6B-9934-D921-4C726B8BCEAC}"/>
              </a:ext>
            </a:extLst>
          </p:cNvPr>
          <p:cNvSpPr/>
          <p:nvPr/>
        </p:nvSpPr>
        <p:spPr>
          <a:xfrm>
            <a:off x="555278" y="4590102"/>
            <a:ext cx="548700" cy="3339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9" name="Google Shape;1681;p67">
            <a:extLst>
              <a:ext uri="{FF2B5EF4-FFF2-40B4-BE49-F238E27FC236}">
                <a16:creationId xmlns:a16="http://schemas.microsoft.com/office/drawing/2014/main" id="{2A7734D9-519D-CC84-93AE-5A9BFF8392B1}"/>
              </a:ext>
            </a:extLst>
          </p:cNvPr>
          <p:cNvSpPr/>
          <p:nvPr/>
        </p:nvSpPr>
        <p:spPr>
          <a:xfrm>
            <a:off x="6429012" y="3162690"/>
            <a:ext cx="377400" cy="400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4CB448D-C04B-EE9A-5B3F-A5C8B2372773}"/>
              </a:ext>
            </a:extLst>
          </p:cNvPr>
          <p:cNvGrpSpPr/>
          <p:nvPr/>
        </p:nvGrpSpPr>
        <p:grpSpPr>
          <a:xfrm>
            <a:off x="555278" y="1699979"/>
            <a:ext cx="548700" cy="483425"/>
            <a:chOff x="5549490" y="2002602"/>
            <a:chExt cx="548700" cy="483425"/>
          </a:xfrm>
        </p:grpSpPr>
        <p:sp>
          <p:nvSpPr>
            <p:cNvPr id="1640" name="Google Shape;1678;p67">
              <a:extLst>
                <a:ext uri="{FF2B5EF4-FFF2-40B4-BE49-F238E27FC236}">
                  <a16:creationId xmlns:a16="http://schemas.microsoft.com/office/drawing/2014/main" id="{D69497B9-4C4E-6405-ABA1-C0F78E04D924}"/>
                </a:ext>
              </a:extLst>
            </p:cNvPr>
            <p:cNvSpPr/>
            <p:nvPr/>
          </p:nvSpPr>
          <p:spPr>
            <a:xfrm>
              <a:off x="5549490" y="2358227"/>
              <a:ext cx="548700" cy="127800"/>
            </a:xfrm>
            <a:prstGeom prst="cube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41" name="Google Shape;1682;p67">
              <a:extLst>
                <a:ext uri="{FF2B5EF4-FFF2-40B4-BE49-F238E27FC236}">
                  <a16:creationId xmlns:a16="http://schemas.microsoft.com/office/drawing/2014/main" id="{6B7D9D87-4569-FE13-6D83-98E643D67D6F}"/>
                </a:ext>
              </a:extLst>
            </p:cNvPr>
            <p:cNvSpPr/>
            <p:nvPr/>
          </p:nvSpPr>
          <p:spPr>
            <a:xfrm>
              <a:off x="5668553" y="2002602"/>
              <a:ext cx="314400" cy="333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61" name="Google Shape;1683;p67">
            <a:extLst>
              <a:ext uri="{FF2B5EF4-FFF2-40B4-BE49-F238E27FC236}">
                <a16:creationId xmlns:a16="http://schemas.microsoft.com/office/drawing/2014/main" id="{52105A69-6664-D21A-5D59-5061891300D5}"/>
              </a:ext>
            </a:extLst>
          </p:cNvPr>
          <p:cNvSpPr/>
          <p:nvPr/>
        </p:nvSpPr>
        <p:spPr>
          <a:xfrm>
            <a:off x="6458778" y="4573560"/>
            <a:ext cx="314388" cy="400194"/>
          </a:xfrm>
          <a:prstGeom prst="lightningBol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A00A476-31F7-DE2B-2F80-B5196880A471}"/>
              </a:ext>
            </a:extLst>
          </p:cNvPr>
          <p:cNvGrpSpPr/>
          <p:nvPr/>
        </p:nvGrpSpPr>
        <p:grpSpPr>
          <a:xfrm>
            <a:off x="6342692" y="1713848"/>
            <a:ext cx="548700" cy="524700"/>
            <a:chOff x="11336904" y="2016471"/>
            <a:chExt cx="548700" cy="524700"/>
          </a:xfrm>
        </p:grpSpPr>
        <p:sp>
          <p:nvSpPr>
            <p:cNvPr id="1638" name="Google Shape;1684;p67">
              <a:extLst>
                <a:ext uri="{FF2B5EF4-FFF2-40B4-BE49-F238E27FC236}">
                  <a16:creationId xmlns:a16="http://schemas.microsoft.com/office/drawing/2014/main" id="{927C70C3-213F-20D9-1B5A-66E843494CA0}"/>
                </a:ext>
              </a:extLst>
            </p:cNvPr>
            <p:cNvSpPr/>
            <p:nvPr/>
          </p:nvSpPr>
          <p:spPr>
            <a:xfrm>
              <a:off x="11336904" y="2016471"/>
              <a:ext cx="548700" cy="5247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39" name="Google Shape;1685;p67">
              <a:extLst>
                <a:ext uri="{FF2B5EF4-FFF2-40B4-BE49-F238E27FC236}">
                  <a16:creationId xmlns:a16="http://schemas.microsoft.com/office/drawing/2014/main" id="{EAC0923A-989C-D308-9190-2C77DA0FE484}"/>
                </a:ext>
              </a:extLst>
            </p:cNvPr>
            <p:cNvSpPr/>
            <p:nvPr/>
          </p:nvSpPr>
          <p:spPr>
            <a:xfrm rot="7734965">
              <a:off x="11603481" y="2169001"/>
              <a:ext cx="314240" cy="189004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63" name="Google Shape;1686;p67">
            <a:extLst>
              <a:ext uri="{FF2B5EF4-FFF2-40B4-BE49-F238E27FC236}">
                <a16:creationId xmlns:a16="http://schemas.microsoft.com/office/drawing/2014/main" id="{38D6F39F-9DE0-5927-EBCF-AD1DB816DA00}"/>
              </a:ext>
            </a:extLst>
          </p:cNvPr>
          <p:cNvSpPr txBox="1"/>
          <p:nvPr/>
        </p:nvSpPr>
        <p:spPr>
          <a:xfrm>
            <a:off x="2625958" y="1297674"/>
            <a:ext cx="2963923" cy="138496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Data replication &amp; tiering</a:t>
            </a:r>
            <a:endParaRPr lang="en-US" sz="1400">
              <a:solidFill>
                <a:schemeClr val="dk1"/>
              </a:solidFill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FAIR data support, curate data with metadata</a:t>
            </a:r>
            <a:endParaRPr lang="en-US" sz="1400">
              <a:solidFill>
                <a:schemeClr val="dk1"/>
              </a:solidFill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Streaming data core &amp; edge services co-dev with </a:t>
            </a:r>
            <a:r>
              <a:rPr lang="en-US" sz="1400" err="1">
                <a:solidFill>
                  <a:schemeClr val="dk1"/>
                </a:solidFill>
              </a:rPr>
              <a:t>ESnet</a:t>
            </a:r>
            <a:r>
              <a:rPr lang="en-US" sz="1400">
                <a:solidFill>
                  <a:schemeClr val="dk1"/>
                </a:solidFill>
              </a:rPr>
              <a:t> </a:t>
            </a:r>
            <a:endParaRPr lang="en-US" sz="1400">
              <a:solidFill>
                <a:schemeClr val="dk1"/>
              </a:solidFill>
              <a:cs typeface="Calibri"/>
            </a:endParaRPr>
          </a:p>
        </p:txBody>
      </p:sp>
      <p:sp>
        <p:nvSpPr>
          <p:cNvPr id="1600" name="Google Shape;1691;p67">
            <a:extLst>
              <a:ext uri="{FF2B5EF4-FFF2-40B4-BE49-F238E27FC236}">
                <a16:creationId xmlns:a16="http://schemas.microsoft.com/office/drawing/2014/main" id="{A5EF42FC-6157-6CAA-B974-30BD121202DF}"/>
              </a:ext>
            </a:extLst>
          </p:cNvPr>
          <p:cNvSpPr txBox="1"/>
          <p:nvPr/>
        </p:nvSpPr>
        <p:spPr>
          <a:xfrm>
            <a:off x="2631910" y="2690654"/>
            <a:ext cx="2745242" cy="138496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Techniques for data filtering, data scheduling, parallel stream processing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Replication</a:t>
            </a:r>
            <a:endParaRPr lang="en-US" sz="1400">
              <a:solidFill>
                <a:schemeClr val="dk1"/>
              </a:solidFill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APIs for Schedulers</a:t>
            </a:r>
            <a:endParaRPr lang="en-US" sz="1400">
              <a:solidFill>
                <a:schemeClr val="dk1"/>
              </a:solidFill>
              <a:cs typeface="Calibri" panose="020F0502020204030204"/>
            </a:endParaRPr>
          </a:p>
        </p:txBody>
      </p:sp>
      <p:sp>
        <p:nvSpPr>
          <p:cNvPr id="1601" name="Google Shape;1693;p67">
            <a:extLst>
              <a:ext uri="{FF2B5EF4-FFF2-40B4-BE49-F238E27FC236}">
                <a16:creationId xmlns:a16="http://schemas.microsoft.com/office/drawing/2014/main" id="{367E19EB-3956-73C7-A325-BBA2DD8A70DC}"/>
              </a:ext>
            </a:extLst>
          </p:cNvPr>
          <p:cNvSpPr txBox="1"/>
          <p:nvPr/>
        </p:nvSpPr>
        <p:spPr>
          <a:xfrm>
            <a:off x="2625957" y="4071831"/>
            <a:ext cx="2550817" cy="138496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APIs to services across entire data lifecycle</a:t>
            </a:r>
            <a:endParaRPr lang="en-US" sz="1400">
              <a:solidFill>
                <a:schemeClr val="dk1"/>
              </a:solidFill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ea typeface="+mn-lt"/>
                <a:cs typeface="+mn-lt"/>
              </a:rPr>
              <a:t>Access through web-based APIs and Python/C++ 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ea typeface="+mn-lt"/>
                <a:cs typeface="+mn-lt"/>
              </a:rPr>
              <a:t>Interface to SF-API 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</p:txBody>
      </p:sp>
      <p:sp>
        <p:nvSpPr>
          <p:cNvPr id="1602" name="Google Shape;1686;p67">
            <a:extLst>
              <a:ext uri="{FF2B5EF4-FFF2-40B4-BE49-F238E27FC236}">
                <a16:creationId xmlns:a16="http://schemas.microsoft.com/office/drawing/2014/main" id="{3D0E7EDB-D3BE-0882-2560-1CEA26E36E3C}"/>
              </a:ext>
            </a:extLst>
          </p:cNvPr>
          <p:cNvSpPr txBox="1"/>
          <p:nvPr/>
        </p:nvSpPr>
        <p:spPr>
          <a:xfrm>
            <a:off x="8360008" y="1297674"/>
            <a:ext cx="2946063" cy="13080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ea typeface="+mn-lt"/>
                <a:cs typeface="+mn-lt"/>
              </a:rPr>
              <a:t>Robust and reliable distributed data management layer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ea typeface="+mn-lt"/>
                <a:cs typeface="+mn-lt"/>
              </a:rPr>
              <a:t>Data analysis tools/services: </a:t>
            </a:r>
            <a:br>
              <a:rPr lang="en-US" sz="1400">
                <a:ea typeface="+mn-lt"/>
                <a:cs typeface="+mn-lt"/>
              </a:rPr>
            </a:br>
            <a:r>
              <a:rPr lang="en-US" sz="1400">
                <a:ea typeface="+mn-lt"/>
                <a:cs typeface="+mn-lt"/>
              </a:rPr>
              <a:t>user feedback, vendor/OSS engagement</a:t>
            </a:r>
            <a:endParaRPr lang="en-US" sz="1400">
              <a:solidFill>
                <a:schemeClr val="dk1"/>
              </a:solidFill>
              <a:cs typeface="Calibri" panose="020F0502020204030204"/>
            </a:endParaRPr>
          </a:p>
        </p:txBody>
      </p:sp>
      <p:sp>
        <p:nvSpPr>
          <p:cNvPr id="1603" name="Google Shape;1686;p67">
            <a:extLst>
              <a:ext uri="{FF2B5EF4-FFF2-40B4-BE49-F238E27FC236}">
                <a16:creationId xmlns:a16="http://schemas.microsoft.com/office/drawing/2014/main" id="{2F45D1EE-B00A-6329-4AA5-40106E03BB12}"/>
              </a:ext>
            </a:extLst>
          </p:cNvPr>
          <p:cNvSpPr txBox="1"/>
          <p:nvPr/>
        </p:nvSpPr>
        <p:spPr>
          <a:xfrm>
            <a:off x="8358817" y="2691845"/>
            <a:ext cx="2944873" cy="150191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ea typeface="+mn-lt"/>
                <a:cs typeface="+mn-lt"/>
              </a:rPr>
              <a:t>Publication QA/QC pipeline, search tools, AI/ML dataset tagging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ea typeface="+mn-lt"/>
                <a:cs typeface="+mn-lt"/>
              </a:rPr>
              <a:t>Long-term storing, archiving, access, and discovery through web interface, DOIs, and APIs</a:t>
            </a:r>
            <a:endParaRPr lang="en-US" sz="1400">
              <a:solidFill>
                <a:schemeClr val="dk1"/>
              </a:solidFill>
              <a:cs typeface="Calibri" panose="020F0502020204030204"/>
            </a:endParaRPr>
          </a:p>
        </p:txBody>
      </p:sp>
      <p:sp>
        <p:nvSpPr>
          <p:cNvPr id="1604" name="Google Shape;1686;p67">
            <a:extLst>
              <a:ext uri="{FF2B5EF4-FFF2-40B4-BE49-F238E27FC236}">
                <a16:creationId xmlns:a16="http://schemas.microsoft.com/office/drawing/2014/main" id="{3C6B1742-E56B-15A9-81E0-87AB4756051E}"/>
              </a:ext>
            </a:extLst>
          </p:cNvPr>
          <p:cNvSpPr txBox="1"/>
          <p:nvPr/>
        </p:nvSpPr>
        <p:spPr>
          <a:xfrm>
            <a:off x="8360008" y="4071831"/>
            <a:ext cx="2946063" cy="15788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ea typeface="+mn-lt"/>
                <a:cs typeface="+mn-lt"/>
              </a:rPr>
              <a:t>Connect data to clusters/ clouds/HPC</a:t>
            </a:r>
            <a:endParaRPr lang="en-US" sz="1400">
              <a:solidFill>
                <a:schemeClr val="dk1"/>
              </a:solidFill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ea typeface="+mn-lt"/>
                <a:cs typeface="+mn-lt"/>
              </a:rPr>
              <a:t>Integrated AI platform with uniform APIs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ea typeface="+mn-lt"/>
                <a:cs typeface="+mn-lt"/>
              </a:rPr>
              <a:t>Re-use and reproduce previous results</a:t>
            </a:r>
            <a:endParaRPr lang="en-US" sz="1400">
              <a:solidFill>
                <a:schemeClr val="dk1"/>
              </a:solidFill>
              <a:cs typeface="Calibri" panose="020F0502020204030204"/>
            </a:endParaRPr>
          </a:p>
        </p:txBody>
      </p:sp>
      <p:pic>
        <p:nvPicPr>
          <p:cNvPr id="1605" name="Graphic 12" descr="Stopwatch with solid fill">
            <a:extLst>
              <a:ext uri="{FF2B5EF4-FFF2-40B4-BE49-F238E27FC236}">
                <a16:creationId xmlns:a16="http://schemas.microsoft.com/office/drawing/2014/main" id="{102C5B21-CC7D-FD0F-45A6-143162D55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672974" y="1352804"/>
            <a:ext cx="275056" cy="270294"/>
          </a:xfrm>
          <a:prstGeom prst="rect">
            <a:avLst/>
          </a:prstGeom>
        </p:spPr>
      </p:pic>
      <p:pic>
        <p:nvPicPr>
          <p:cNvPr id="1606" name="Graphic 16" descr="Daily calendar with solid fill">
            <a:extLst>
              <a:ext uri="{FF2B5EF4-FFF2-40B4-BE49-F238E27FC236}">
                <a16:creationId xmlns:a16="http://schemas.microsoft.com/office/drawing/2014/main" id="{FE1E8812-BF9A-6635-25CB-553D5A2B4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61310" y="1676111"/>
            <a:ext cx="275056" cy="270295"/>
          </a:xfrm>
          <a:prstGeom prst="rect">
            <a:avLst/>
          </a:prstGeom>
        </p:spPr>
      </p:pic>
      <p:pic>
        <p:nvPicPr>
          <p:cNvPr id="1607" name="Graphic 17" descr="Network with solid fill">
            <a:extLst>
              <a:ext uri="{FF2B5EF4-FFF2-40B4-BE49-F238E27FC236}">
                <a16:creationId xmlns:a16="http://schemas.microsoft.com/office/drawing/2014/main" id="{31BB2850-EA36-3CAB-F5CE-9E67EBC96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392500" y="1676111"/>
            <a:ext cx="283480" cy="2789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56450B-F6E2-AA6A-FFCC-167AC4574A8B}"/>
              </a:ext>
            </a:extLst>
          </p:cNvPr>
          <p:cNvGrpSpPr/>
          <p:nvPr/>
        </p:nvGrpSpPr>
        <p:grpSpPr>
          <a:xfrm>
            <a:off x="2580502" y="5611045"/>
            <a:ext cx="7031687" cy="342901"/>
            <a:chOff x="2103478" y="5586265"/>
            <a:chExt cx="7031687" cy="3429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924692-7B44-6CD4-442B-D80D7DEB74B0}"/>
                </a:ext>
              </a:extLst>
            </p:cNvPr>
            <p:cNvGrpSpPr/>
            <p:nvPr/>
          </p:nvGrpSpPr>
          <p:grpSpPr>
            <a:xfrm>
              <a:off x="2103478" y="5586265"/>
              <a:ext cx="1716738" cy="342901"/>
              <a:chOff x="2103478" y="5586265"/>
              <a:chExt cx="1716738" cy="342901"/>
            </a:xfrm>
          </p:grpSpPr>
          <p:pic>
            <p:nvPicPr>
              <p:cNvPr id="1622" name="Graphic 34" descr="Stopwatch with solid fill">
                <a:extLst>
                  <a:ext uri="{FF2B5EF4-FFF2-40B4-BE49-F238E27FC236}">
                    <a16:creationId xmlns:a16="http://schemas.microsoft.com/office/drawing/2014/main" id="{46124F41-227E-57CC-8F0F-8E79205A1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2103478" y="5586265"/>
                <a:ext cx="347662" cy="342901"/>
              </a:xfrm>
              <a:prstGeom prst="rect">
                <a:avLst/>
              </a:prstGeom>
            </p:spPr>
          </p:pic>
          <p:sp>
            <p:nvSpPr>
              <p:cNvPr id="1635" name="TextBox 49">
                <a:extLst>
                  <a:ext uri="{FF2B5EF4-FFF2-40B4-BE49-F238E27FC236}">
                    <a16:creationId xmlns:a16="http://schemas.microsoft.com/office/drawing/2014/main" id="{1A1045DA-F086-83EA-C2AE-08959E539F24}"/>
                  </a:ext>
                </a:extLst>
              </p:cNvPr>
              <p:cNvSpPr txBox="1"/>
              <p:nvPr/>
            </p:nvSpPr>
            <p:spPr>
              <a:xfrm>
                <a:off x="2391467" y="5605315"/>
                <a:ext cx="1428749" cy="307777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>
                    <a:cs typeface="Calibri"/>
                  </a:rPr>
                  <a:t>Time-Sensitive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9AD42C-624B-EB14-1E4E-F22E6650D35A}"/>
                </a:ext>
              </a:extLst>
            </p:cNvPr>
            <p:cNvGrpSpPr/>
            <p:nvPr/>
          </p:nvGrpSpPr>
          <p:grpSpPr>
            <a:xfrm>
              <a:off x="4073251" y="5586265"/>
              <a:ext cx="2651236" cy="342901"/>
              <a:chOff x="4193168" y="5586265"/>
              <a:chExt cx="2651236" cy="342901"/>
            </a:xfrm>
          </p:grpSpPr>
          <p:pic>
            <p:nvPicPr>
              <p:cNvPr id="1624" name="Graphic 36" descr="Network with solid fill">
                <a:extLst>
                  <a:ext uri="{FF2B5EF4-FFF2-40B4-BE49-F238E27FC236}">
                    <a16:creationId xmlns:a16="http://schemas.microsoft.com/office/drawing/2014/main" id="{FED54822-08AD-EE80-1C08-24413B377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4193168" y="5586265"/>
                <a:ext cx="347662" cy="342901"/>
              </a:xfrm>
              <a:prstGeom prst="rect">
                <a:avLst/>
              </a:prstGeom>
            </p:spPr>
          </p:pic>
          <p:sp>
            <p:nvSpPr>
              <p:cNvPr id="1636" name="TextBox 13">
                <a:extLst>
                  <a:ext uri="{FF2B5EF4-FFF2-40B4-BE49-F238E27FC236}">
                    <a16:creationId xmlns:a16="http://schemas.microsoft.com/office/drawing/2014/main" id="{2B3448E4-0A2B-8244-02A7-B51ED90C0828}"/>
                  </a:ext>
                </a:extLst>
              </p:cNvPr>
              <p:cNvSpPr txBox="1"/>
              <p:nvPr/>
            </p:nvSpPr>
            <p:spPr>
              <a:xfrm>
                <a:off x="4501255" y="5602933"/>
                <a:ext cx="2343149" cy="307777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ea typeface="+mn-lt"/>
                    <a:cs typeface="+mn-lt"/>
                  </a:rPr>
                  <a:t>Data Integration-intensive </a:t>
                </a:r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320D9E-C890-7ADB-8481-C164FF3BE4B5}"/>
                </a:ext>
              </a:extLst>
            </p:cNvPr>
            <p:cNvGrpSpPr/>
            <p:nvPr/>
          </p:nvGrpSpPr>
          <p:grpSpPr>
            <a:xfrm>
              <a:off x="6978487" y="5586265"/>
              <a:ext cx="2156678" cy="342901"/>
              <a:chOff x="6978487" y="5586265"/>
              <a:chExt cx="2156678" cy="342901"/>
            </a:xfrm>
          </p:grpSpPr>
          <p:pic>
            <p:nvPicPr>
              <p:cNvPr id="1623" name="Graphic 35" descr="Daily calendar with solid fill">
                <a:extLst>
                  <a:ext uri="{FF2B5EF4-FFF2-40B4-BE49-F238E27FC236}">
                    <a16:creationId xmlns:a16="http://schemas.microsoft.com/office/drawing/2014/main" id="{E6E777DA-BECA-617F-3351-DADF394CB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978487" y="5586265"/>
                <a:ext cx="347662" cy="342901"/>
              </a:xfrm>
              <a:prstGeom prst="rect">
                <a:avLst/>
              </a:prstGeom>
            </p:spPr>
          </p:pic>
          <p:sp>
            <p:nvSpPr>
              <p:cNvPr id="1637" name="TextBox 14">
                <a:extLst>
                  <a:ext uri="{FF2B5EF4-FFF2-40B4-BE49-F238E27FC236}">
                    <a16:creationId xmlns:a16="http://schemas.microsoft.com/office/drawing/2014/main" id="{E45FAB78-1ACA-5BCA-79F2-1C73AAEF85AE}"/>
                  </a:ext>
                </a:extLst>
              </p:cNvPr>
              <p:cNvSpPr txBox="1"/>
              <p:nvPr/>
            </p:nvSpPr>
            <p:spPr>
              <a:xfrm>
                <a:off x="7287316" y="5602933"/>
                <a:ext cx="1847849" cy="307777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ea typeface="+mn-lt"/>
                    <a:cs typeface="+mn-lt"/>
                  </a:rPr>
                  <a:t>Long-Term Campaign</a:t>
                </a:r>
                <a:endParaRPr lang="en-US"/>
              </a:p>
            </p:txBody>
          </p:sp>
        </p:grpSp>
      </p:grp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4B9CBD8B-C4CD-4BE6-A945-13235E9B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362900"/>
            <a:ext cx="381000" cy="365125"/>
          </a:xfrm>
        </p:spPr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Graphic 12" descr="Stopwatch with solid fill">
            <a:extLst>
              <a:ext uri="{FF2B5EF4-FFF2-40B4-BE49-F238E27FC236}">
                <a16:creationId xmlns:a16="http://schemas.microsoft.com/office/drawing/2014/main" id="{09A01C36-DC30-A789-60D8-0AA99C0DB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333860" y="2155692"/>
            <a:ext cx="275056" cy="270294"/>
          </a:xfrm>
          <a:prstGeom prst="rect">
            <a:avLst/>
          </a:prstGeom>
        </p:spPr>
      </p:pic>
      <p:pic>
        <p:nvPicPr>
          <p:cNvPr id="5" name="Graphic 17" descr="Network with solid fill">
            <a:extLst>
              <a:ext uri="{FF2B5EF4-FFF2-40B4-BE49-F238E27FC236}">
                <a16:creationId xmlns:a16="http://schemas.microsoft.com/office/drawing/2014/main" id="{8E3AA487-3CBC-504F-0318-746A6AE24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647023" y="2150657"/>
            <a:ext cx="283480" cy="278967"/>
          </a:xfrm>
          <a:prstGeom prst="rect">
            <a:avLst/>
          </a:prstGeom>
        </p:spPr>
      </p:pic>
      <p:pic>
        <p:nvPicPr>
          <p:cNvPr id="6" name="Graphic 12" descr="Stopwatch with solid fill">
            <a:extLst>
              <a:ext uri="{FF2B5EF4-FFF2-40B4-BE49-F238E27FC236}">
                <a16:creationId xmlns:a16="http://schemas.microsoft.com/office/drawing/2014/main" id="{66DEA9A1-30CB-BAB4-9BEC-D48A2743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677417" y="2855739"/>
            <a:ext cx="275056" cy="270294"/>
          </a:xfrm>
          <a:prstGeom prst="rect">
            <a:avLst/>
          </a:prstGeom>
        </p:spPr>
      </p:pic>
      <p:pic>
        <p:nvPicPr>
          <p:cNvPr id="13" name="Graphic 17" descr="Network with solid fill">
            <a:extLst>
              <a:ext uri="{FF2B5EF4-FFF2-40B4-BE49-F238E27FC236}">
                <a16:creationId xmlns:a16="http://schemas.microsoft.com/office/drawing/2014/main" id="{90F5A251-AFEF-98F1-6593-01273B8E0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677417" y="3662266"/>
            <a:ext cx="283480" cy="278967"/>
          </a:xfrm>
          <a:prstGeom prst="rect">
            <a:avLst/>
          </a:prstGeom>
        </p:spPr>
      </p:pic>
      <p:pic>
        <p:nvPicPr>
          <p:cNvPr id="14" name="Graphic 12" descr="Stopwatch with solid fill">
            <a:extLst>
              <a:ext uri="{FF2B5EF4-FFF2-40B4-BE49-F238E27FC236}">
                <a16:creationId xmlns:a16="http://schemas.microsoft.com/office/drawing/2014/main" id="{55C80506-B191-3BF4-EB6D-78DE155E2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128420" y="4203758"/>
            <a:ext cx="275056" cy="270294"/>
          </a:xfrm>
          <a:prstGeom prst="rect">
            <a:avLst/>
          </a:prstGeom>
        </p:spPr>
      </p:pic>
      <p:pic>
        <p:nvPicPr>
          <p:cNvPr id="15" name="Graphic 16" descr="Daily calendar with solid fill">
            <a:extLst>
              <a:ext uri="{FF2B5EF4-FFF2-40B4-BE49-F238E27FC236}">
                <a16:creationId xmlns:a16="http://schemas.microsoft.com/office/drawing/2014/main" id="{FD9C29FB-6C46-82B8-A0CA-3720825DD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77417" y="4203758"/>
            <a:ext cx="275056" cy="270295"/>
          </a:xfrm>
          <a:prstGeom prst="rect">
            <a:avLst/>
          </a:prstGeom>
        </p:spPr>
      </p:pic>
      <p:pic>
        <p:nvPicPr>
          <p:cNvPr id="17" name="Graphic 17" descr="Network with solid fill">
            <a:extLst>
              <a:ext uri="{FF2B5EF4-FFF2-40B4-BE49-F238E27FC236}">
                <a16:creationId xmlns:a16="http://schemas.microsoft.com/office/drawing/2014/main" id="{0D435128-ACD4-589D-7EF5-6CAD0E89F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392500" y="4200660"/>
            <a:ext cx="283480" cy="278967"/>
          </a:xfrm>
          <a:prstGeom prst="rect">
            <a:avLst/>
          </a:prstGeom>
        </p:spPr>
      </p:pic>
      <p:pic>
        <p:nvPicPr>
          <p:cNvPr id="23" name="Graphic 16" descr="Daily calendar with solid fill">
            <a:extLst>
              <a:ext uri="{FF2B5EF4-FFF2-40B4-BE49-F238E27FC236}">
                <a16:creationId xmlns:a16="http://schemas.microsoft.com/office/drawing/2014/main" id="{AFADF5E6-5D73-6032-87CB-43B0BA71A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77417" y="3383486"/>
            <a:ext cx="275056" cy="270295"/>
          </a:xfrm>
          <a:prstGeom prst="rect">
            <a:avLst/>
          </a:prstGeom>
        </p:spPr>
      </p:pic>
      <p:pic>
        <p:nvPicPr>
          <p:cNvPr id="25" name="Graphic 17" descr="Network with solid fill">
            <a:extLst>
              <a:ext uri="{FF2B5EF4-FFF2-40B4-BE49-F238E27FC236}">
                <a16:creationId xmlns:a16="http://schemas.microsoft.com/office/drawing/2014/main" id="{3622130E-F0A9-A8BA-1DF7-98CC69E52A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392500" y="3383486"/>
            <a:ext cx="283480" cy="278967"/>
          </a:xfrm>
          <a:prstGeom prst="rect">
            <a:avLst/>
          </a:prstGeom>
        </p:spPr>
      </p:pic>
      <p:pic>
        <p:nvPicPr>
          <p:cNvPr id="26" name="Graphic 16" descr="Daily calendar with solid fill">
            <a:extLst>
              <a:ext uri="{FF2B5EF4-FFF2-40B4-BE49-F238E27FC236}">
                <a16:creationId xmlns:a16="http://schemas.microsoft.com/office/drawing/2014/main" id="{181862CA-8D5F-9605-D993-DCF1E94CE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77417" y="4622510"/>
            <a:ext cx="275056" cy="270295"/>
          </a:xfrm>
          <a:prstGeom prst="rect">
            <a:avLst/>
          </a:prstGeom>
        </p:spPr>
      </p:pic>
      <p:pic>
        <p:nvPicPr>
          <p:cNvPr id="27" name="Graphic 17" descr="Network with solid fill">
            <a:extLst>
              <a:ext uri="{FF2B5EF4-FFF2-40B4-BE49-F238E27FC236}">
                <a16:creationId xmlns:a16="http://schemas.microsoft.com/office/drawing/2014/main" id="{0D358F71-F78F-E436-B8FF-E9E874810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392500" y="4622510"/>
            <a:ext cx="283480" cy="278967"/>
          </a:xfrm>
          <a:prstGeom prst="rect">
            <a:avLst/>
          </a:prstGeom>
        </p:spPr>
      </p:pic>
      <p:pic>
        <p:nvPicPr>
          <p:cNvPr id="28" name="Graphic 12" descr="Stopwatch with solid fill">
            <a:extLst>
              <a:ext uri="{FF2B5EF4-FFF2-40B4-BE49-F238E27FC236}">
                <a16:creationId xmlns:a16="http://schemas.microsoft.com/office/drawing/2014/main" id="{9C7110FA-15F0-AEE4-3B56-8197AE8B7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128420" y="5033903"/>
            <a:ext cx="275056" cy="270294"/>
          </a:xfrm>
          <a:prstGeom prst="rect">
            <a:avLst/>
          </a:prstGeom>
        </p:spPr>
      </p:pic>
      <p:pic>
        <p:nvPicPr>
          <p:cNvPr id="30" name="Graphic 16" descr="Daily calendar with solid fill">
            <a:extLst>
              <a:ext uri="{FF2B5EF4-FFF2-40B4-BE49-F238E27FC236}">
                <a16:creationId xmlns:a16="http://schemas.microsoft.com/office/drawing/2014/main" id="{F3D581C6-48AD-A16E-400E-4B8177646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77417" y="5033903"/>
            <a:ext cx="275056" cy="270295"/>
          </a:xfrm>
          <a:prstGeom prst="rect">
            <a:avLst/>
          </a:prstGeom>
        </p:spPr>
      </p:pic>
      <p:pic>
        <p:nvPicPr>
          <p:cNvPr id="31" name="Graphic 17" descr="Network with solid fill">
            <a:extLst>
              <a:ext uri="{FF2B5EF4-FFF2-40B4-BE49-F238E27FC236}">
                <a16:creationId xmlns:a16="http://schemas.microsoft.com/office/drawing/2014/main" id="{C45701DD-9BE7-7685-341F-EE3DE84F25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392500" y="5030805"/>
            <a:ext cx="283480" cy="278967"/>
          </a:xfrm>
          <a:prstGeom prst="rect">
            <a:avLst/>
          </a:prstGeom>
        </p:spPr>
      </p:pic>
      <p:pic>
        <p:nvPicPr>
          <p:cNvPr id="32" name="Graphic 12" descr="Stopwatch with solid fill">
            <a:extLst>
              <a:ext uri="{FF2B5EF4-FFF2-40B4-BE49-F238E27FC236}">
                <a16:creationId xmlns:a16="http://schemas.microsoft.com/office/drawing/2014/main" id="{8E854161-79D5-E446-5399-C4FB13649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197328" y="1422630"/>
            <a:ext cx="245105" cy="240529"/>
          </a:xfrm>
          <a:prstGeom prst="rect">
            <a:avLst/>
          </a:prstGeom>
        </p:spPr>
      </p:pic>
      <p:pic>
        <p:nvPicPr>
          <p:cNvPr id="33" name="Graphic 17" descr="Network with solid fill">
            <a:extLst>
              <a:ext uri="{FF2B5EF4-FFF2-40B4-BE49-F238E27FC236}">
                <a16:creationId xmlns:a16="http://schemas.microsoft.com/office/drawing/2014/main" id="{4AA0FB7E-4479-6A8C-B517-E058F52BB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460620" y="1419532"/>
            <a:ext cx="241624" cy="237296"/>
          </a:xfrm>
          <a:prstGeom prst="rect">
            <a:avLst/>
          </a:prstGeom>
        </p:spPr>
      </p:pic>
      <p:pic>
        <p:nvPicPr>
          <p:cNvPr id="34" name="Graphic 16" descr="Daily calendar with solid fill">
            <a:extLst>
              <a:ext uri="{FF2B5EF4-FFF2-40B4-BE49-F238E27FC236}">
                <a16:creationId xmlns:a16="http://schemas.microsoft.com/office/drawing/2014/main" id="{47D6E7F0-FA8D-3599-89FC-E5B20F8E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466815" y="1967280"/>
            <a:ext cx="275056" cy="270295"/>
          </a:xfrm>
          <a:prstGeom prst="rect">
            <a:avLst/>
          </a:prstGeom>
        </p:spPr>
      </p:pic>
      <p:pic>
        <p:nvPicPr>
          <p:cNvPr id="35" name="Graphic 17" descr="Network with solid fill">
            <a:extLst>
              <a:ext uri="{FF2B5EF4-FFF2-40B4-BE49-F238E27FC236}">
                <a16:creationId xmlns:a16="http://schemas.microsoft.com/office/drawing/2014/main" id="{C43EDD57-C934-7BD7-556C-3CC254068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197328" y="1967280"/>
            <a:ext cx="283480" cy="278967"/>
          </a:xfrm>
          <a:prstGeom prst="rect">
            <a:avLst/>
          </a:prstGeom>
        </p:spPr>
      </p:pic>
      <p:pic>
        <p:nvPicPr>
          <p:cNvPr id="36" name="Graphic 12" descr="Stopwatch with solid fill">
            <a:extLst>
              <a:ext uri="{FF2B5EF4-FFF2-40B4-BE49-F238E27FC236}">
                <a16:creationId xmlns:a16="http://schemas.microsoft.com/office/drawing/2014/main" id="{3931B22C-A41E-0504-533E-26CB45A3C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197328" y="2853218"/>
            <a:ext cx="275056" cy="270294"/>
          </a:xfrm>
          <a:prstGeom prst="rect">
            <a:avLst/>
          </a:prstGeom>
        </p:spPr>
      </p:pic>
      <p:pic>
        <p:nvPicPr>
          <p:cNvPr id="37" name="Graphic 17" descr="Network with solid fill">
            <a:extLst>
              <a:ext uri="{FF2B5EF4-FFF2-40B4-BE49-F238E27FC236}">
                <a16:creationId xmlns:a16="http://schemas.microsoft.com/office/drawing/2014/main" id="{F2A13EE9-4453-E51F-2DF6-F81EFD0E5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460620" y="2850120"/>
            <a:ext cx="283480" cy="278967"/>
          </a:xfrm>
          <a:prstGeom prst="rect">
            <a:avLst/>
          </a:prstGeom>
        </p:spPr>
      </p:pic>
      <p:pic>
        <p:nvPicPr>
          <p:cNvPr id="38" name="Graphic 16" descr="Daily calendar with solid fill">
            <a:extLst>
              <a:ext uri="{FF2B5EF4-FFF2-40B4-BE49-F238E27FC236}">
                <a16:creationId xmlns:a16="http://schemas.microsoft.com/office/drawing/2014/main" id="{42BB15E7-E777-6354-8DBA-E3BAE449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466815" y="3547036"/>
            <a:ext cx="275056" cy="270295"/>
          </a:xfrm>
          <a:prstGeom prst="rect">
            <a:avLst/>
          </a:prstGeom>
        </p:spPr>
      </p:pic>
      <p:pic>
        <p:nvPicPr>
          <p:cNvPr id="39" name="Graphic 17" descr="Network with solid fill">
            <a:extLst>
              <a:ext uri="{FF2B5EF4-FFF2-40B4-BE49-F238E27FC236}">
                <a16:creationId xmlns:a16="http://schemas.microsoft.com/office/drawing/2014/main" id="{3BE68C1A-486E-7BFE-275D-C0BFFF702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460620" y="4151094"/>
            <a:ext cx="283480" cy="278967"/>
          </a:xfrm>
          <a:prstGeom prst="rect">
            <a:avLst/>
          </a:prstGeom>
        </p:spPr>
      </p:pic>
      <p:pic>
        <p:nvPicPr>
          <p:cNvPr id="40" name="Graphic 17" descr="Network with solid fill">
            <a:extLst>
              <a:ext uri="{FF2B5EF4-FFF2-40B4-BE49-F238E27FC236}">
                <a16:creationId xmlns:a16="http://schemas.microsoft.com/office/drawing/2014/main" id="{2428AF7A-5442-B97E-F40C-E6CDD164BF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460620" y="4621923"/>
            <a:ext cx="283480" cy="278967"/>
          </a:xfrm>
          <a:prstGeom prst="rect">
            <a:avLst/>
          </a:prstGeom>
        </p:spPr>
      </p:pic>
      <p:pic>
        <p:nvPicPr>
          <p:cNvPr id="41" name="Graphic 16" descr="Daily calendar with solid fill">
            <a:extLst>
              <a:ext uri="{FF2B5EF4-FFF2-40B4-BE49-F238E27FC236}">
                <a16:creationId xmlns:a16="http://schemas.microsoft.com/office/drawing/2014/main" id="{2BB76031-5185-5544-E27E-83A903BFB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466815" y="5089621"/>
            <a:ext cx="275056" cy="2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9C5E-42E5-7970-FBAD-A41A56FD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186A-191D-E6E0-D630-0C9180F9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Arial"/>
              </a:rPr>
              <a:t>HPDF Governance and Execution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6C8B2-13EF-2557-DBA1-16E2AD78D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7" t="25897" r="11527" b="30769"/>
          <a:stretch/>
        </p:blipFill>
        <p:spPr>
          <a:xfrm>
            <a:off x="489512" y="1375142"/>
            <a:ext cx="11271564" cy="3806458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DD6D35C-46A4-4CDB-ABC8-2E1648EC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362900"/>
            <a:ext cx="381000" cy="365125"/>
          </a:xfrm>
        </p:spPr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4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06A9-D9C0-B728-4706-185C4D10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Summary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3E1D-1F18-88BE-EDD7-7BC2B06C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8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AE3E-E978-7CC1-A1A1-2EDB6364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ea typeface="Calibri Light"/>
                <a:cs typeface="Calibri Light"/>
              </a:rPr>
              <a:t>HPDF Over the Next 10 Years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8C58B-21A0-46B0-BC23-A4C0EE05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A387EC-0F18-2255-A351-DFC82857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725" y="1134533"/>
            <a:ext cx="5654675" cy="4732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b="1" dirty="0"/>
              <a:t> HPDF Era: </a:t>
            </a:r>
            <a:endParaRPr lang="en-US" sz="2000" dirty="0">
              <a:ea typeface="Calibri"/>
              <a:cs typeface="Calibri"/>
            </a:endParaRPr>
          </a:p>
          <a:p>
            <a:pPr lvl="2">
              <a:spcBef>
                <a:spcPts val="400"/>
              </a:spcBef>
            </a:pPr>
            <a:r>
              <a:rPr lang="en-US" sz="2000" dirty="0"/>
              <a:t>Address: Urgency drives early spokes</a:t>
            </a:r>
            <a:endParaRPr lang="en-US" sz="2000" dirty="0">
              <a:cs typeface="Calibri"/>
            </a:endParaRPr>
          </a:p>
          <a:p>
            <a:pPr lvl="2">
              <a:spcBef>
                <a:spcPts val="400"/>
              </a:spcBef>
            </a:pPr>
            <a:r>
              <a:rPr lang="en-US" sz="2000" dirty="0"/>
              <a:t>Train: Expand data workforce  </a:t>
            </a:r>
            <a:endParaRPr lang="en-US" sz="2000" dirty="0">
              <a:cs typeface="Calibri"/>
            </a:endParaRPr>
          </a:p>
          <a:p>
            <a:pPr lvl="2">
              <a:spcBef>
                <a:spcPts val="400"/>
              </a:spcBef>
            </a:pPr>
            <a:r>
              <a:rPr lang="en-US" sz="2000" dirty="0">
                <a:cs typeface="Calibri"/>
              </a:rPr>
              <a:t>Establish: Data infrastructure component of IRI and ASCR Ecosystem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Engage: Deep conversations with users</a:t>
            </a:r>
            <a:endParaRPr lang="en-US" sz="2000" dirty="0">
              <a:cs typeface="Calibri"/>
            </a:endParaRPr>
          </a:p>
          <a:p>
            <a:pPr lvl="2">
              <a:spcBef>
                <a:spcPts val="400"/>
              </a:spcBef>
            </a:pPr>
            <a:r>
              <a:rPr lang="en-US" sz="2000" dirty="0">
                <a:cs typeface="Calibri"/>
              </a:rPr>
              <a:t>Innovate: Usher in new era and new ideas</a:t>
            </a:r>
          </a:p>
          <a:p>
            <a:pPr lvl="2">
              <a:spcBef>
                <a:spcPts val="400"/>
              </a:spcBef>
            </a:pPr>
            <a:endParaRPr lang="en-US" sz="2000" b="1" dirty="0">
              <a:cs typeface="Calibri"/>
            </a:endParaRPr>
          </a:p>
          <a:p>
            <a:pPr marL="228600" lvl="2" indent="0">
              <a:spcBef>
                <a:spcPts val="400"/>
              </a:spcBef>
              <a:buNone/>
            </a:pPr>
            <a:r>
              <a:rPr lang="en-US" sz="2000" b="1" dirty="0">
                <a:cs typeface="Calibri"/>
              </a:rPr>
              <a:t>Spokes 1 and 2 Era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Address: Extensive data needs</a:t>
            </a:r>
            <a:endParaRPr lang="en-US" sz="2000" dirty="0">
              <a:cs typeface="Calibri"/>
            </a:endParaRPr>
          </a:p>
          <a:p>
            <a:pPr lvl="2">
              <a:spcBef>
                <a:spcPts val="400"/>
              </a:spcBef>
            </a:pPr>
            <a:r>
              <a:rPr lang="en-US" sz="2000" dirty="0"/>
              <a:t>Train: Data workforce at spokes</a:t>
            </a:r>
            <a:endParaRPr lang="en-US" sz="2000" dirty="0">
              <a:cs typeface="Calibri"/>
            </a:endParaRPr>
          </a:p>
          <a:p>
            <a:pPr lvl="2">
              <a:spcBef>
                <a:spcPts val="400"/>
              </a:spcBef>
            </a:pPr>
            <a:r>
              <a:rPr lang="en-US" sz="2000" dirty="0">
                <a:cs typeface="Calibri"/>
              </a:rPr>
              <a:t>Establish: Seamless user experience through IRI</a:t>
            </a:r>
          </a:p>
          <a:p>
            <a:pPr lvl="2">
              <a:spcBef>
                <a:spcPts val="400"/>
              </a:spcBef>
            </a:pPr>
            <a:r>
              <a:rPr lang="en-US" sz="2000" dirty="0"/>
              <a:t>Engage: National and international partners</a:t>
            </a:r>
            <a:endParaRPr lang="en-US" sz="2000" dirty="0">
              <a:cs typeface="Calibri"/>
            </a:endParaRPr>
          </a:p>
          <a:p>
            <a:pPr lvl="2">
              <a:spcBef>
                <a:spcPts val="400"/>
              </a:spcBef>
            </a:pPr>
            <a:r>
              <a:rPr lang="en-US" sz="2000" dirty="0">
                <a:cs typeface="Calibri"/>
              </a:rPr>
              <a:t>Innovate: Storage and data technologies</a:t>
            </a:r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800829B6-5069-A0B7-11BC-00505C696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029920"/>
              </p:ext>
            </p:extLst>
          </p:nvPr>
        </p:nvGraphicFramePr>
        <p:xfrm>
          <a:off x="523177" y="1084396"/>
          <a:ext cx="4859866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190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4D3A-19E4-25B9-E2A3-406C6399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 Light"/>
              </a:rPr>
              <a:t>Continuous Innovation Cycle is Critical to HPDF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EC29-94B1-D57C-DBA1-1F4F740A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D0DBFF3-BA69-F838-BDA3-6488B9055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374965"/>
              </p:ext>
            </p:extLst>
          </p:nvPr>
        </p:nvGraphicFramePr>
        <p:xfrm>
          <a:off x="7440673" y="1560540"/>
          <a:ext cx="4321054" cy="373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06" name="Arrow: Left-Right 1105">
            <a:extLst>
              <a:ext uri="{FF2B5EF4-FFF2-40B4-BE49-F238E27FC236}">
                <a16:creationId xmlns:a16="http://schemas.microsoft.com/office/drawing/2014/main" id="{68FE8035-5EF8-EE6E-1527-7F4E0272536F}"/>
              </a:ext>
            </a:extLst>
          </p:cNvPr>
          <p:cNvSpPr/>
          <p:nvPr/>
        </p:nvSpPr>
        <p:spPr>
          <a:xfrm>
            <a:off x="6003924" y="2743648"/>
            <a:ext cx="1270000" cy="7789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7" name="Picture 1106">
            <a:extLst>
              <a:ext uri="{FF2B5EF4-FFF2-40B4-BE49-F238E27FC236}">
                <a16:creationId xmlns:a16="http://schemas.microsoft.com/office/drawing/2014/main" id="{0A25A7AE-1F69-9F76-6742-251BE6158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9125" y="2104414"/>
            <a:ext cx="2743200" cy="2057400"/>
          </a:xfrm>
          <a:prstGeom prst="rect">
            <a:avLst/>
          </a:prstGeom>
        </p:spPr>
      </p:pic>
      <p:sp>
        <p:nvSpPr>
          <p:cNvPr id="1109" name="Arrow: Left-Right 1108">
            <a:extLst>
              <a:ext uri="{FF2B5EF4-FFF2-40B4-BE49-F238E27FC236}">
                <a16:creationId xmlns:a16="http://schemas.microsoft.com/office/drawing/2014/main" id="{6883A9CF-7216-D3AA-9136-FA59E617D871}"/>
              </a:ext>
            </a:extLst>
          </p:cNvPr>
          <p:cNvSpPr/>
          <p:nvPr/>
        </p:nvSpPr>
        <p:spPr>
          <a:xfrm rot="5400000">
            <a:off x="3921125" y="1632693"/>
            <a:ext cx="1270000" cy="83819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Arrow: Left-Right 1116">
            <a:extLst>
              <a:ext uri="{FF2B5EF4-FFF2-40B4-BE49-F238E27FC236}">
                <a16:creationId xmlns:a16="http://schemas.microsoft.com/office/drawing/2014/main" id="{B9198A61-30BC-615B-4B08-B1BC09796EA9}"/>
              </a:ext>
            </a:extLst>
          </p:cNvPr>
          <p:cNvSpPr/>
          <p:nvPr/>
        </p:nvSpPr>
        <p:spPr>
          <a:xfrm rot="5400000">
            <a:off x="3921125" y="4054159"/>
            <a:ext cx="1270000" cy="83819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Arrow: Left-Right 1127">
            <a:extLst>
              <a:ext uri="{FF2B5EF4-FFF2-40B4-BE49-F238E27FC236}">
                <a16:creationId xmlns:a16="http://schemas.microsoft.com/office/drawing/2014/main" id="{CEFC3608-38EC-4AB0-1F42-2F88AC7279FE}"/>
              </a:ext>
            </a:extLst>
          </p:cNvPr>
          <p:cNvSpPr/>
          <p:nvPr/>
        </p:nvSpPr>
        <p:spPr>
          <a:xfrm>
            <a:off x="1827740" y="2743648"/>
            <a:ext cx="1270000" cy="7789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TextBox 1150">
            <a:extLst>
              <a:ext uri="{FF2B5EF4-FFF2-40B4-BE49-F238E27FC236}">
                <a16:creationId xmlns:a16="http://schemas.microsoft.com/office/drawing/2014/main" id="{335E0D09-45F8-CFA5-1AA4-5E47EFCF8317}"/>
              </a:ext>
            </a:extLst>
          </p:cNvPr>
          <p:cNvSpPr txBox="1"/>
          <p:nvPr/>
        </p:nvSpPr>
        <p:spPr>
          <a:xfrm>
            <a:off x="7014164" y="2078560"/>
            <a:ext cx="13377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Calibri"/>
              </a:rPr>
              <a:t>Vendors</a:t>
            </a:r>
            <a:endParaRPr lang="en-US" sz="2000" b="1"/>
          </a:p>
        </p:txBody>
      </p:sp>
      <p:sp>
        <p:nvSpPr>
          <p:cNvPr id="1161" name="TextBox 1160">
            <a:extLst>
              <a:ext uri="{FF2B5EF4-FFF2-40B4-BE49-F238E27FC236}">
                <a16:creationId xmlns:a16="http://schemas.microsoft.com/office/drawing/2014/main" id="{ACFBB809-C50D-4A85-4163-A76E6E6C854B}"/>
              </a:ext>
            </a:extLst>
          </p:cNvPr>
          <p:cNvSpPr txBox="1"/>
          <p:nvPr/>
        </p:nvSpPr>
        <p:spPr>
          <a:xfrm>
            <a:off x="3238500" y="1013672"/>
            <a:ext cx="27601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Calibri"/>
              </a:rPr>
              <a:t>IRI &amp;  ASCR Facilities  </a:t>
            </a:r>
            <a:endParaRPr lang="en-US" sz="2000" b="1"/>
          </a:p>
        </p:txBody>
      </p:sp>
      <p:sp>
        <p:nvSpPr>
          <p:cNvPr id="1177" name="TextBox 1176">
            <a:extLst>
              <a:ext uri="{FF2B5EF4-FFF2-40B4-BE49-F238E27FC236}">
                <a16:creationId xmlns:a16="http://schemas.microsoft.com/office/drawing/2014/main" id="{E837E855-8263-E33E-59A5-6862A76F68AB}"/>
              </a:ext>
            </a:extLst>
          </p:cNvPr>
          <p:cNvSpPr txBox="1"/>
          <p:nvPr/>
        </p:nvSpPr>
        <p:spPr>
          <a:xfrm>
            <a:off x="144992" y="2625283"/>
            <a:ext cx="1803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cs typeface="Calibri"/>
              </a:rPr>
              <a:t>Research &amp; development 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000" b="1">
                <a:cs typeface="Calibri"/>
              </a:rPr>
              <a:t>(ASCR, etc.) </a:t>
            </a:r>
          </a:p>
        </p:txBody>
      </p:sp>
      <p:sp>
        <p:nvSpPr>
          <p:cNvPr id="1178" name="TextBox 1177">
            <a:extLst>
              <a:ext uri="{FF2B5EF4-FFF2-40B4-BE49-F238E27FC236}">
                <a16:creationId xmlns:a16="http://schemas.microsoft.com/office/drawing/2014/main" id="{801513C8-2310-235F-ACBF-3ACE63C7F62D}"/>
              </a:ext>
            </a:extLst>
          </p:cNvPr>
          <p:cNvSpPr txBox="1"/>
          <p:nvPr/>
        </p:nvSpPr>
        <p:spPr>
          <a:xfrm>
            <a:off x="3708400" y="5206788"/>
            <a:ext cx="16933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cs typeface="Calibri"/>
              </a:rPr>
              <a:t>Open-source community</a:t>
            </a:r>
            <a:endParaRPr lang="en-US" sz="2000">
              <a:cs typeface="Calibri" panose="020F0502020204030204"/>
            </a:endParaRPr>
          </a:p>
        </p:txBody>
      </p:sp>
      <p:pic>
        <p:nvPicPr>
          <p:cNvPr id="21" name="Picture 20" descr="Shape, arrow&#10;&#10;Description automatically generated">
            <a:extLst>
              <a:ext uri="{FF2B5EF4-FFF2-40B4-BE49-F238E27FC236}">
                <a16:creationId xmlns:a16="http://schemas.microsoft.com/office/drawing/2014/main" id="{91B46435-FB0C-1D2F-8357-8D2F66F339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046" y="1201632"/>
            <a:ext cx="2338192" cy="107698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685D3E-FB59-5DAE-F18C-3ABEAC9155DA}"/>
              </a:ext>
            </a:extLst>
          </p:cNvPr>
          <p:cNvSpPr/>
          <p:nvPr/>
        </p:nvSpPr>
        <p:spPr>
          <a:xfrm>
            <a:off x="335637" y="4168070"/>
            <a:ext cx="3091528" cy="2025748"/>
          </a:xfrm>
          <a:prstGeom prst="roundRect">
            <a:avLst/>
          </a:prstGeom>
          <a:solidFill>
            <a:srgbClr val="74BDA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>
            <a:normAutofit/>
          </a:bodyPr>
          <a:lstStyle/>
          <a:p>
            <a:r>
              <a:rPr lang="en-US" sz="1300">
                <a:solidFill>
                  <a:schemeClr val="bg1"/>
                </a:solidFill>
              </a:rPr>
              <a:t>Data science is driving innovations in software and hardware for storage, data cataloging, and accessibility.</a:t>
            </a:r>
            <a:endParaRPr lang="en-US" sz="1300">
              <a:solidFill>
                <a:schemeClr val="bg1"/>
              </a:solidFill>
              <a:cs typeface="Calibri"/>
            </a:endParaRPr>
          </a:p>
          <a:p>
            <a:endParaRPr lang="en-US" sz="1300">
              <a:solidFill>
                <a:schemeClr val="bg1"/>
              </a:solidFill>
            </a:endParaRPr>
          </a:p>
          <a:p>
            <a:r>
              <a:rPr lang="en-US" sz="1300">
                <a:solidFill>
                  <a:schemeClr val="bg1"/>
                </a:solidFill>
              </a:rPr>
              <a:t>HPDF will drive storage technologies with science use cases and vendor partnerships</a:t>
            </a:r>
            <a:endParaRPr lang="en-US" sz="1300">
              <a:solidFill>
                <a:schemeClr val="bg1"/>
              </a:solidFill>
              <a:cs typeface="Calibri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4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6A1DF-642C-2FD3-B797-61E66C95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717507-7D85-428C-A49B-26C91A71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370"/>
            <a:ext cx="5786005" cy="495280"/>
          </a:xfrm>
        </p:spPr>
        <p:txBody>
          <a:bodyPr/>
          <a:lstStyle/>
          <a:p>
            <a:r>
              <a:rPr lang="en-US" dirty="0"/>
              <a:t>HPDF - Meeting the Greatest Needs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4599D5-1721-5113-B05D-CFDC2935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6961"/>
            <a:ext cx="8095262" cy="464434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spcBef>
                <a:spcPts val="900"/>
              </a:spcBef>
            </a:pPr>
            <a:r>
              <a:rPr lang="en-US" sz="2000" dirty="0">
                <a:latin typeface="+mn-lt"/>
                <a:cs typeface="+mn-cs"/>
              </a:rPr>
              <a:t>The DOE envisions a revolutionary ecosystem – the </a:t>
            </a:r>
            <a:r>
              <a:rPr lang="en-US" sz="2000" b="1" dirty="0">
                <a:latin typeface="+mn-lt"/>
                <a:cs typeface="+mn-cs"/>
              </a:rPr>
              <a:t>I</a:t>
            </a:r>
            <a:r>
              <a:rPr lang="en-US" sz="2000" dirty="0">
                <a:latin typeface="+mn-lt"/>
                <a:cs typeface="+mn-cs"/>
              </a:rPr>
              <a:t>ntegrated </a:t>
            </a:r>
            <a:r>
              <a:rPr lang="en-US" sz="2000" b="1" dirty="0">
                <a:latin typeface="+mn-lt"/>
                <a:cs typeface="+mn-cs"/>
              </a:rPr>
              <a:t>R</a:t>
            </a:r>
            <a:r>
              <a:rPr lang="en-US" sz="2000" dirty="0">
                <a:latin typeface="+mn-lt"/>
                <a:cs typeface="+mn-cs"/>
              </a:rPr>
              <a:t>esearch </a:t>
            </a:r>
            <a:r>
              <a:rPr lang="en-US" sz="2000" b="1" dirty="0">
                <a:latin typeface="+mn-lt"/>
                <a:cs typeface="+mn-cs"/>
              </a:rPr>
              <a:t>I</a:t>
            </a:r>
            <a:r>
              <a:rPr lang="en-US" sz="2000" dirty="0">
                <a:latin typeface="+mn-lt"/>
                <a:cs typeface="+mn-cs"/>
              </a:rPr>
              <a:t>nfrastructure – to deliver seamless</a:t>
            </a:r>
            <a:r>
              <a:rPr lang="en-US" dirty="0"/>
              <a:t> and </a:t>
            </a:r>
            <a:r>
              <a:rPr lang="en-US" sz="2000" dirty="0">
                <a:latin typeface="+mn-lt"/>
                <a:cs typeface="+mn-cs"/>
              </a:rPr>
              <a:t>secure interoperability across National Laboratory facilities</a:t>
            </a:r>
          </a:p>
          <a:p>
            <a:pPr>
              <a:spcBef>
                <a:spcPts val="900"/>
              </a:spcBef>
            </a:pPr>
            <a:endParaRPr lang="en-US" sz="2000" dirty="0">
              <a:latin typeface="+mn-lt"/>
              <a:cs typeface="+mn-cs"/>
            </a:endParaRPr>
          </a:p>
          <a:p>
            <a:pPr>
              <a:spcBef>
                <a:spcPts val="900"/>
              </a:spcBef>
            </a:pPr>
            <a:r>
              <a:rPr lang="en-US" sz="2000" dirty="0">
                <a:latin typeface="+mn-lt"/>
                <a:cs typeface="+mn-cs"/>
              </a:rPr>
              <a:t>The 2023 IRI Architecture Blueprint Activity identified three broad science patterns that demand research infrastructure interoperability:</a:t>
            </a:r>
            <a:endParaRPr lang="en-US" sz="2000" dirty="0">
              <a:latin typeface="+mn-lt"/>
              <a:cs typeface="Calibri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Time-sensitive patterns</a:t>
            </a:r>
            <a:endParaRPr lang="en-US" dirty="0">
              <a:latin typeface="+mn-lt"/>
              <a:cs typeface="Calibri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Data-integration-intensive patterns</a:t>
            </a:r>
            <a:endParaRPr lang="en-US" dirty="0">
              <a:latin typeface="+mn-lt"/>
              <a:cs typeface="Calibri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Long-term campaign patterns</a:t>
            </a:r>
            <a:endParaRPr lang="en-US" dirty="0">
              <a:latin typeface="+mn-lt"/>
              <a:cs typeface="Calibri"/>
            </a:endParaRPr>
          </a:p>
          <a:p>
            <a:pPr>
              <a:spcBef>
                <a:spcPts val="900"/>
              </a:spcBef>
            </a:pPr>
            <a:endParaRPr lang="en-US" dirty="0">
              <a:ea typeface="Yu Mincho"/>
              <a:cs typeface="Arial"/>
            </a:endParaRPr>
          </a:p>
          <a:p>
            <a:pPr>
              <a:spcBef>
                <a:spcPts val="900"/>
              </a:spcBef>
            </a:pPr>
            <a:r>
              <a:rPr lang="en-US" dirty="0">
                <a:ea typeface="Yu Mincho"/>
                <a:cs typeface="Arial"/>
              </a:rPr>
              <a:t>IRI will be a program within the Office of Science, executive, leadership and steering committees are being set up now.</a:t>
            </a:r>
          </a:p>
          <a:p>
            <a:pPr>
              <a:spcBef>
                <a:spcPts val="900"/>
              </a:spcBef>
            </a:pPr>
            <a:endParaRPr lang="en-US" dirty="0">
              <a:ea typeface="Yu Mincho"/>
              <a:cs typeface="Arial"/>
            </a:endParaRPr>
          </a:p>
          <a:p>
            <a:pPr>
              <a:spcBef>
                <a:spcPts val="900"/>
              </a:spcBef>
            </a:pPr>
            <a:r>
              <a:rPr lang="en-US" dirty="0">
                <a:ea typeface="Yu Mincho"/>
                <a:cs typeface="Arial"/>
              </a:rPr>
              <a:t>HPDF is the fifth facility funded by the Advanced Scientific Computing Research program (ASCR) as a cornerstone of the IRI to meet the needs of data driven research</a:t>
            </a:r>
          </a:p>
          <a:p>
            <a:pPr>
              <a:spcBef>
                <a:spcPts val="900"/>
              </a:spcBef>
            </a:pPr>
            <a:endParaRPr lang="en-US" dirty="0">
              <a:ea typeface="Yu Mincho"/>
              <a:cs typeface="Arial"/>
            </a:endParaRPr>
          </a:p>
          <a:p>
            <a:pPr>
              <a:spcBef>
                <a:spcPts val="900"/>
              </a:spcBef>
            </a:pPr>
            <a:r>
              <a:rPr lang="en-US" dirty="0">
                <a:ea typeface="Yu Mincho"/>
                <a:cs typeface="Arial"/>
              </a:rPr>
              <a:t>HPDF will enable </a:t>
            </a:r>
            <a:r>
              <a:rPr lang="en-US" dirty="0">
                <a:effectLst/>
                <a:ea typeface="Yu Mincho"/>
                <a:cs typeface="Arial"/>
              </a:rPr>
              <a:t>analysis, preservation, and accessibility </a:t>
            </a:r>
            <a:r>
              <a:rPr lang="en-US" dirty="0">
                <a:ea typeface="Yu Mincho"/>
                <a:cs typeface="Arial"/>
              </a:rPr>
              <a:t>of the </a:t>
            </a:r>
            <a:r>
              <a:rPr lang="en-US" dirty="0">
                <a:effectLst/>
                <a:ea typeface="Yu Mincho"/>
                <a:cs typeface="Arial"/>
              </a:rPr>
              <a:t>experimental data</a:t>
            </a:r>
            <a:r>
              <a:rPr lang="en-US" dirty="0">
                <a:effectLst/>
              </a:rPr>
              <a:t> produced by SC facilities across ALL programs</a:t>
            </a:r>
            <a:endParaRPr lang="en-US" dirty="0">
              <a:cs typeface="Calibri"/>
            </a:endParaRPr>
          </a:p>
          <a:p>
            <a:pPr>
              <a:spcBef>
                <a:spcPts val="900"/>
              </a:spcBef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Google Shape;403;p22">
            <a:extLst>
              <a:ext uri="{FF2B5EF4-FFF2-40B4-BE49-F238E27FC236}">
                <a16:creationId xmlns:a16="http://schemas.microsoft.com/office/drawing/2014/main" id="{FEC80DEE-0F2F-4A6A-8497-8FE0A4846AE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01400" y="6356350"/>
            <a:ext cx="381000" cy="365125"/>
          </a:xfrm>
        </p:spPr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/>
              <a:pPr/>
              <a:t>2</a:t>
            </a:fld>
            <a:endParaRPr lang="en-US"/>
          </a:p>
        </p:txBody>
      </p:sp>
      <p:pic>
        <p:nvPicPr>
          <p:cNvPr id="7" name="Graphic 6" descr="Stopwatch with solid fill">
            <a:extLst>
              <a:ext uri="{FF2B5EF4-FFF2-40B4-BE49-F238E27FC236}">
                <a16:creationId xmlns:a16="http://schemas.microsoft.com/office/drawing/2014/main" id="{F585BAC1-EAB2-C10D-9016-FD734C363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663229" y="2216356"/>
            <a:ext cx="347662" cy="342901"/>
          </a:xfrm>
          <a:prstGeom prst="rect">
            <a:avLst/>
          </a:prstGeom>
        </p:spPr>
      </p:pic>
      <p:pic>
        <p:nvPicPr>
          <p:cNvPr id="10" name="Graphic 9" descr="Daily calendar with solid fill">
            <a:extLst>
              <a:ext uri="{FF2B5EF4-FFF2-40B4-BE49-F238E27FC236}">
                <a16:creationId xmlns:a16="http://schemas.microsoft.com/office/drawing/2014/main" id="{694BD429-6348-0E09-A0E0-D01F37A3B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653426" y="2758733"/>
            <a:ext cx="347662" cy="342901"/>
          </a:xfrm>
          <a:prstGeom prst="rect">
            <a:avLst/>
          </a:prstGeom>
        </p:spPr>
      </p:pic>
      <p:pic>
        <p:nvPicPr>
          <p:cNvPr id="12" name="Graphic 11" descr="Network with solid fill">
            <a:extLst>
              <a:ext uri="{FF2B5EF4-FFF2-40B4-BE49-F238E27FC236}">
                <a16:creationId xmlns:a16="http://schemas.microsoft.com/office/drawing/2014/main" id="{F9F39213-BE41-0E59-5D87-7E0799859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119402" y="2480669"/>
            <a:ext cx="347662" cy="3429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2F5722-8AF8-AD89-2D8D-543642C82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08669">
            <a:off x="8767999" y="436801"/>
            <a:ext cx="3200400" cy="3782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E4A0D2-91E7-BDBF-009A-0C621B242821}"/>
              </a:ext>
            </a:extLst>
          </p:cNvPr>
          <p:cNvSpPr txBox="1"/>
          <p:nvPr/>
        </p:nvSpPr>
        <p:spPr>
          <a:xfrm rot="426941">
            <a:off x="8842943" y="3167390"/>
            <a:ext cx="3200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normAutofit fontScale="925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Calibri Light"/>
                <a:cs typeface="Calibri Light"/>
              </a:rPr>
              <a:t>Report published in 2023, available on OSTI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i="0" u="none" strike="noStrike" dirty="0">
                <a:solidFill>
                  <a:srgbClr val="3277B3"/>
                </a:solidFill>
                <a:effectLst/>
                <a:latin typeface="Roboto" panose="02000000000000000000" pitchFamily="2" charset="0"/>
                <a:hlinkClick r:id="rId10" tooltip="Document DOI URL"/>
              </a:rPr>
              <a:t>https://doi.org/10.2172/1984466</a:t>
            </a:r>
            <a:endParaRPr lang="en-US"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099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C4C4C4-25A0-EA29-7E81-BE09CD12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you?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CD9C18-8A09-D5BC-7121-0E36B1AD3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addition of HPDF makes JLab a multi-purpose lab and a member of the ASCR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my view nothing but positive outcomes for nuclear physics </a:t>
            </a:r>
          </a:p>
          <a:p>
            <a:pPr marL="571500" lvl="1" indent="-342900"/>
            <a:r>
              <a:rPr lang="en-US" dirty="0"/>
              <a:t>Some clearly visible some harder to 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Being the hub of HPDF requires:</a:t>
            </a:r>
          </a:p>
          <a:p>
            <a:pPr marL="571500" lvl="1" indent="-342900"/>
            <a:r>
              <a:rPr lang="en-US" dirty="0"/>
              <a:t>High network bandwidth – we just upgraded to dual 100 Gbit/s more to come – priority bump</a:t>
            </a:r>
          </a:p>
          <a:p>
            <a:pPr marL="571500" lvl="1" indent="-342900"/>
            <a:r>
              <a:rPr lang="en-US" dirty="0"/>
              <a:t>Power resilience – adding substations and utility feeds – possible more power options for CEBAF</a:t>
            </a:r>
          </a:p>
          <a:p>
            <a:pPr marL="571500" lvl="1" indent="-342900"/>
            <a:r>
              <a:rPr lang="en-US" dirty="0"/>
              <a:t>High availability – lessons learned will be applied to all lab computing (already seeing improvements)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HPDF project brings:</a:t>
            </a:r>
          </a:p>
          <a:p>
            <a:pPr marL="571500" lvl="1" indent="-342900"/>
            <a:r>
              <a:rPr lang="en-US" dirty="0"/>
              <a:t>Influx of people with new ideas, experiences, and skills</a:t>
            </a:r>
          </a:p>
          <a:p>
            <a:pPr marL="571500" lvl="1" indent="-342900"/>
            <a:r>
              <a:rPr lang="en-US" dirty="0"/>
              <a:t>R&amp;D projects that benefit both HPDF and NP – like EJFAT, applied AI/ML, advanced computing technologies</a:t>
            </a:r>
          </a:p>
          <a:p>
            <a:pPr marL="571500" lvl="1" indent="-342900"/>
            <a:r>
              <a:rPr lang="en-US" dirty="0"/>
              <a:t>Things that are core to HPDF’s mission but were secondary to the NP mission, like FAIR data</a:t>
            </a:r>
          </a:p>
          <a:p>
            <a:pPr marL="571500" lvl="1" indent="-342900"/>
            <a:r>
              <a:rPr lang="en-US" dirty="0"/>
              <a:t>Heightened visibility across a broader science community</a:t>
            </a:r>
          </a:p>
          <a:p>
            <a:pPr marL="571500" lvl="1" indent="-342900"/>
            <a:r>
              <a:rPr lang="en-US" dirty="0"/>
              <a:t>Positive changes in policies and procedures as the lab transitions to a multi-funding source model</a:t>
            </a:r>
          </a:p>
          <a:p>
            <a:pPr marL="571500" lvl="1" indent="-342900"/>
            <a:r>
              <a:rPr lang="en-US" dirty="0"/>
              <a:t>The opportunity to be more than one-deep in many support areas</a:t>
            </a:r>
          </a:p>
          <a:p>
            <a:pPr marL="571500" lvl="1" indent="-342900"/>
            <a:endParaRPr lang="en-US" dirty="0"/>
          </a:p>
          <a:p>
            <a:pPr algn="ctr"/>
            <a:r>
              <a:rPr lang="en-US" dirty="0"/>
              <a:t>Overall, it’s an exciting journey to be starting out 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D5175-4055-92F1-AECE-716BB352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5F6CF-6439-E8F3-6836-BD2F62A4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98E45-EFAF-0468-9EC3-1748398E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474" y="0"/>
            <a:ext cx="1872538" cy="9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0C0C-390C-C852-B466-5BFF371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Q&amp;A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F171D-1952-7B52-1B61-B41BD082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DBD4-8F99-4BFC-B64A-3B61B0FF93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1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B467-88A6-3C56-FBD6-37213551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Three Deeper Dives: LCLS, ESGF, EIC</a:t>
            </a:r>
            <a:endParaRPr lang="en-US" dirty="0">
              <a:ea typeface="Calibri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5CA0F-C7A9-BEE4-DE3F-C949BE8C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AC70D5-FC56-A112-00AE-B7222D0FDFF5}"/>
              </a:ext>
            </a:extLst>
          </p:cNvPr>
          <p:cNvGrpSpPr/>
          <p:nvPr/>
        </p:nvGrpSpPr>
        <p:grpSpPr>
          <a:xfrm>
            <a:off x="257877" y="1038175"/>
            <a:ext cx="3736306" cy="5091367"/>
            <a:chOff x="149022" y="920550"/>
            <a:chExt cx="3736306" cy="5091367"/>
          </a:xfrm>
        </p:grpSpPr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11AB64BB-3CC1-0317-27C3-625A2B026722}"/>
                </a:ext>
              </a:extLst>
            </p:cNvPr>
            <p:cNvSpPr/>
            <p:nvPr/>
          </p:nvSpPr>
          <p:spPr>
            <a:xfrm>
              <a:off x="149022" y="922333"/>
              <a:ext cx="3732631" cy="1313665"/>
            </a:xfrm>
            <a:custGeom>
              <a:avLst/>
              <a:gdLst>
                <a:gd name="connsiteX0" fmla="*/ 0 w 3236118"/>
                <a:gd name="connsiteY0" fmla="*/ 0 h 1057381"/>
                <a:gd name="connsiteX1" fmla="*/ 3236118 w 3236118"/>
                <a:gd name="connsiteY1" fmla="*/ 0 h 1057381"/>
                <a:gd name="connsiteX2" fmla="*/ 3236118 w 3236118"/>
                <a:gd name="connsiteY2" fmla="*/ 1057381 h 1057381"/>
                <a:gd name="connsiteX3" fmla="*/ 0 w 3236118"/>
                <a:gd name="connsiteY3" fmla="*/ 1057381 h 1057381"/>
                <a:gd name="connsiteX4" fmla="*/ 0 w 3236118"/>
                <a:gd name="connsiteY4" fmla="*/ 0 h 10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18" h="1057381">
                  <a:moveTo>
                    <a:pt x="0" y="0"/>
                  </a:moveTo>
                  <a:lnTo>
                    <a:pt x="3236118" y="0"/>
                  </a:lnTo>
                  <a:lnTo>
                    <a:pt x="3236118" y="1057381"/>
                  </a:lnTo>
                  <a:lnTo>
                    <a:pt x="0" y="1057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/>
                <a:t>LCLS-HE (BES)</a:t>
              </a:r>
              <a:endParaRPr lang="en-US" sz="2100" b="1" kern="1200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B82A6BF8-853D-8149-D300-E8DCA55CFB39}"/>
                </a:ext>
              </a:extLst>
            </p:cNvPr>
            <p:cNvSpPr/>
            <p:nvPr/>
          </p:nvSpPr>
          <p:spPr>
            <a:xfrm>
              <a:off x="149022" y="2235998"/>
              <a:ext cx="3732632" cy="3775919"/>
            </a:xfrm>
            <a:custGeom>
              <a:avLst/>
              <a:gdLst>
                <a:gd name="connsiteX0" fmla="*/ 0 w 3236118"/>
                <a:gd name="connsiteY0" fmla="*/ 0 h 3660019"/>
                <a:gd name="connsiteX1" fmla="*/ 3236118 w 3236118"/>
                <a:gd name="connsiteY1" fmla="*/ 0 h 3660019"/>
                <a:gd name="connsiteX2" fmla="*/ 3236118 w 3236118"/>
                <a:gd name="connsiteY2" fmla="*/ 3660019 h 3660019"/>
                <a:gd name="connsiteX3" fmla="*/ 0 w 3236118"/>
                <a:gd name="connsiteY3" fmla="*/ 3660019 h 3660019"/>
                <a:gd name="connsiteX4" fmla="*/ 0 w 3236118"/>
                <a:gd name="connsiteY4" fmla="*/ 0 h 366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18" h="3660019">
                  <a:moveTo>
                    <a:pt x="0" y="0"/>
                  </a:moveTo>
                  <a:lnTo>
                    <a:pt x="3236118" y="0"/>
                  </a:lnTo>
                  <a:lnTo>
                    <a:pt x="3236118" y="3660019"/>
                  </a:lnTo>
                  <a:lnTo>
                    <a:pt x="0" y="3660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85750" lvl="1" indent="-285750" defTabSz="93345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400" err="1"/>
                <a:t>Linac</a:t>
              </a:r>
              <a:r>
                <a:rPr lang="en-US" sz="1400"/>
                <a:t> Coherent Light Source at SLAC, X-ray laser</a:t>
              </a:r>
            </a:p>
            <a:p>
              <a:pPr marL="285750" lvl="1" indent="-285750" defTabSz="9334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kern="1200"/>
                <a:t>Science: </a:t>
              </a:r>
              <a:r>
                <a:rPr lang="en-US" sz="1400"/>
                <a:t>V</a:t>
              </a:r>
              <a:r>
                <a:rPr lang="en-US" sz="1400" kern="1200"/>
                <a:t>isualizing a broad range of excited-state molecular dynamics</a:t>
              </a:r>
              <a:endParaRPr lang="en-US" sz="1400" kern="1200">
                <a:cs typeface="Calibri"/>
              </a:endParaRPr>
            </a:p>
            <a:p>
              <a:pPr marL="285750" lvl="1" indent="-285750" algn="l" defTabSz="9334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/>
                <a:t>Data needs</a:t>
              </a:r>
              <a:endParaRPr lang="en-US" sz="1400">
                <a:cs typeface="Calibri"/>
              </a:endParaRPr>
            </a:p>
            <a:p>
              <a:pPr marL="742950" lvl="2" indent="-285750" defTabSz="93345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Access and management</a:t>
              </a:r>
            </a:p>
            <a:p>
              <a:pPr marL="742950" lvl="2" indent="-285750" defTabSz="93345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Caching and orchestration</a:t>
              </a:r>
            </a:p>
            <a:p>
              <a:pPr marL="742950" lvl="2" indent="-285750" defTabSz="93345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Storage of large data sets</a:t>
              </a:r>
            </a:p>
            <a:p>
              <a:pPr marL="742950" lvl="2" indent="-285750" defTabSz="93345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Support for a wide range of storage and processing requirements</a:t>
              </a:r>
            </a:p>
            <a:p>
              <a:pPr marL="285750" lvl="1" indent="-28575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400"/>
                <a:t>Experimental data is used in conjunction with Exascale simulations enabled by ECP</a:t>
              </a:r>
              <a:endParaRPr lang="en-US" sz="1400">
                <a:cs typeface="Calibri"/>
              </a:endParaRPr>
            </a:p>
          </p:txBody>
        </p:sp>
        <p:pic>
          <p:nvPicPr>
            <p:cNvPr id="1026" name="Picture 2" descr="LCLS-II Image">
              <a:extLst>
                <a:ext uri="{FF2B5EF4-FFF2-40B4-BE49-F238E27FC236}">
                  <a16:creationId xmlns:a16="http://schemas.microsoft.com/office/drawing/2014/main" id="{A1E1C142-311F-8C11-A483-5A9B718680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22" r="15322"/>
            <a:stretch/>
          </p:blipFill>
          <p:spPr bwMode="auto">
            <a:xfrm>
              <a:off x="2060669" y="920550"/>
              <a:ext cx="1824659" cy="131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BC7FE6-A639-A3E0-1084-9D7043BCF7A8}"/>
              </a:ext>
            </a:extLst>
          </p:cNvPr>
          <p:cNvGrpSpPr/>
          <p:nvPr/>
        </p:nvGrpSpPr>
        <p:grpSpPr>
          <a:xfrm>
            <a:off x="4222727" y="1038172"/>
            <a:ext cx="3732632" cy="5151333"/>
            <a:chOff x="4222727" y="920547"/>
            <a:chExt cx="3732632" cy="5085644"/>
          </a:xfrm>
        </p:grpSpPr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05E802D0-B5EB-687B-5331-624A859B1E62}"/>
                </a:ext>
              </a:extLst>
            </p:cNvPr>
            <p:cNvSpPr/>
            <p:nvPr/>
          </p:nvSpPr>
          <p:spPr>
            <a:xfrm>
              <a:off x="4223035" y="920547"/>
              <a:ext cx="3732323" cy="1315451"/>
            </a:xfrm>
            <a:custGeom>
              <a:avLst/>
              <a:gdLst>
                <a:gd name="connsiteX0" fmla="*/ 0 w 3236118"/>
                <a:gd name="connsiteY0" fmla="*/ 0 h 1057381"/>
                <a:gd name="connsiteX1" fmla="*/ 3236118 w 3236118"/>
                <a:gd name="connsiteY1" fmla="*/ 0 h 1057381"/>
                <a:gd name="connsiteX2" fmla="*/ 3236118 w 3236118"/>
                <a:gd name="connsiteY2" fmla="*/ 1057381 h 1057381"/>
                <a:gd name="connsiteX3" fmla="*/ 0 w 3236118"/>
                <a:gd name="connsiteY3" fmla="*/ 1057381 h 1057381"/>
                <a:gd name="connsiteX4" fmla="*/ 0 w 3236118"/>
                <a:gd name="connsiteY4" fmla="*/ 0 h 10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18" h="1057381">
                  <a:moveTo>
                    <a:pt x="0" y="0"/>
                  </a:moveTo>
                  <a:lnTo>
                    <a:pt x="3236118" y="0"/>
                  </a:lnTo>
                  <a:lnTo>
                    <a:pt x="3236118" y="1057381"/>
                  </a:lnTo>
                  <a:lnTo>
                    <a:pt x="0" y="10573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marL="0" lvl="0" indent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b="1" kern="1200"/>
                <a:t>ESGF (BER)</a:t>
              </a: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8F07CD0-0DC8-36C4-6E78-F81399E030EC}"/>
                </a:ext>
              </a:extLst>
            </p:cNvPr>
            <p:cNvSpPr/>
            <p:nvPr/>
          </p:nvSpPr>
          <p:spPr>
            <a:xfrm>
              <a:off x="4222727" y="2239361"/>
              <a:ext cx="3732632" cy="3766830"/>
            </a:xfrm>
            <a:custGeom>
              <a:avLst/>
              <a:gdLst>
                <a:gd name="connsiteX0" fmla="*/ 0 w 3236118"/>
                <a:gd name="connsiteY0" fmla="*/ 0 h 3660019"/>
                <a:gd name="connsiteX1" fmla="*/ 3236118 w 3236118"/>
                <a:gd name="connsiteY1" fmla="*/ 0 h 3660019"/>
                <a:gd name="connsiteX2" fmla="*/ 3236118 w 3236118"/>
                <a:gd name="connsiteY2" fmla="*/ 3660019 h 3660019"/>
                <a:gd name="connsiteX3" fmla="*/ 0 w 3236118"/>
                <a:gd name="connsiteY3" fmla="*/ 3660019 h 3660019"/>
                <a:gd name="connsiteX4" fmla="*/ 0 w 3236118"/>
                <a:gd name="connsiteY4" fmla="*/ 0 h 366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18" h="3660019">
                  <a:moveTo>
                    <a:pt x="0" y="0"/>
                  </a:moveTo>
                  <a:lnTo>
                    <a:pt x="3236118" y="0"/>
                  </a:lnTo>
                  <a:lnTo>
                    <a:pt x="3236118" y="3660019"/>
                  </a:lnTo>
                  <a:lnTo>
                    <a:pt x="0" y="3660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85750" lvl="1" indent="-2857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>
                  <a:cs typeface="Calibri"/>
                </a:rPr>
                <a:t>Earth System Grid Federation</a:t>
              </a:r>
              <a:endParaRPr lang="en-US">
                <a:cs typeface="Calibri" panose="020F0502020204030204"/>
              </a:endParaRPr>
            </a:p>
            <a:p>
              <a:pPr marL="285750" lvl="1" indent="-2857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 b="1">
                  <a:cs typeface="Calibri"/>
                </a:rPr>
                <a:t>Science:  </a:t>
              </a:r>
              <a:r>
                <a:rPr lang="en-US" sz="1400">
                  <a:cs typeface="Calibri"/>
                </a:rPr>
                <a:t>Facilitate advancements in Earth System Science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400">
                  <a:cs typeface="Calibri"/>
                </a:rPr>
                <a:t>Data needs</a:t>
              </a:r>
            </a:p>
            <a:p>
              <a:pPr marL="742950" lvl="2" indent="-285750" defTabSz="93345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Access and management</a:t>
              </a:r>
            </a:p>
            <a:p>
              <a:pPr marL="742950" lvl="2" indent="-285750" defTabSz="93345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Caching and orchestration</a:t>
              </a:r>
            </a:p>
            <a:p>
              <a:pPr marL="742950" lvl="2" indent="-285750" defTabSz="93345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Storage of large data sets</a:t>
              </a:r>
            </a:p>
            <a:p>
              <a:pPr marL="742950" lvl="2" indent="-285750" defTabSz="93345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Data integration and interoperability</a:t>
              </a:r>
            </a:p>
            <a:p>
              <a:pPr marL="285750" lvl="1" indent="-28575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/>
                </a:rPr>
                <a:t>E3SC – Exascale Earth System Model project, links to ECP</a:t>
              </a:r>
            </a:p>
          </p:txBody>
        </p:sp>
        <p:pic>
          <p:nvPicPr>
            <p:cNvPr id="1028" name="Picture 4" descr="ESGF | Computing">
              <a:extLst>
                <a:ext uri="{FF2B5EF4-FFF2-40B4-BE49-F238E27FC236}">
                  <a16:creationId xmlns:a16="http://schemas.microsoft.com/office/drawing/2014/main" id="{D0677A10-5FEE-ACF5-DFFD-ED94B5B60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58"/>
            <a:stretch/>
          </p:blipFill>
          <p:spPr bwMode="auto">
            <a:xfrm>
              <a:off x="6026141" y="923910"/>
              <a:ext cx="1929218" cy="131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9BFB43-1AEB-B253-3C78-AE4AFAC9CD53}"/>
              </a:ext>
            </a:extLst>
          </p:cNvPr>
          <p:cNvGrpSpPr/>
          <p:nvPr/>
        </p:nvGrpSpPr>
        <p:grpSpPr>
          <a:xfrm>
            <a:off x="8184708" y="1038172"/>
            <a:ext cx="3776957" cy="5085645"/>
            <a:chOff x="8264535" y="920547"/>
            <a:chExt cx="3776957" cy="5085645"/>
          </a:xfrm>
        </p:grpSpPr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0097214B-4950-E757-0849-1E5BD9FAFAA4}"/>
                </a:ext>
              </a:extLst>
            </p:cNvPr>
            <p:cNvSpPr/>
            <p:nvPr/>
          </p:nvSpPr>
          <p:spPr>
            <a:xfrm>
              <a:off x="8264535" y="920547"/>
              <a:ext cx="3776213" cy="1322162"/>
            </a:xfrm>
            <a:custGeom>
              <a:avLst/>
              <a:gdLst>
                <a:gd name="connsiteX0" fmla="*/ 0 w 3236118"/>
                <a:gd name="connsiteY0" fmla="*/ 0 h 1057381"/>
                <a:gd name="connsiteX1" fmla="*/ 3236118 w 3236118"/>
                <a:gd name="connsiteY1" fmla="*/ 0 h 1057381"/>
                <a:gd name="connsiteX2" fmla="*/ 3236118 w 3236118"/>
                <a:gd name="connsiteY2" fmla="*/ 1057381 h 1057381"/>
                <a:gd name="connsiteX3" fmla="*/ 0 w 3236118"/>
                <a:gd name="connsiteY3" fmla="*/ 1057381 h 1057381"/>
                <a:gd name="connsiteX4" fmla="*/ 0 w 3236118"/>
                <a:gd name="connsiteY4" fmla="*/ 0 h 10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18" h="1057381">
                  <a:moveTo>
                    <a:pt x="0" y="0"/>
                  </a:moveTo>
                  <a:lnTo>
                    <a:pt x="3236118" y="0"/>
                  </a:lnTo>
                  <a:lnTo>
                    <a:pt x="3236118" y="1057381"/>
                  </a:lnTo>
                  <a:lnTo>
                    <a:pt x="0" y="105738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/>
                <a:t>EIC (NP)</a:t>
              </a:r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F4B44E25-4255-8A80-913B-319D7A317D4F}"/>
                </a:ext>
              </a:extLst>
            </p:cNvPr>
            <p:cNvSpPr/>
            <p:nvPr/>
          </p:nvSpPr>
          <p:spPr>
            <a:xfrm>
              <a:off x="8265279" y="2235998"/>
              <a:ext cx="3776213" cy="3770194"/>
            </a:xfrm>
            <a:custGeom>
              <a:avLst/>
              <a:gdLst>
                <a:gd name="connsiteX0" fmla="*/ 0 w 3580441"/>
                <a:gd name="connsiteY0" fmla="*/ 0 h 3660019"/>
                <a:gd name="connsiteX1" fmla="*/ 3580441 w 3580441"/>
                <a:gd name="connsiteY1" fmla="*/ 0 h 3660019"/>
                <a:gd name="connsiteX2" fmla="*/ 3580441 w 3580441"/>
                <a:gd name="connsiteY2" fmla="*/ 3660019 h 3660019"/>
                <a:gd name="connsiteX3" fmla="*/ 0 w 3580441"/>
                <a:gd name="connsiteY3" fmla="*/ 3660019 h 3660019"/>
                <a:gd name="connsiteX4" fmla="*/ 0 w 3580441"/>
                <a:gd name="connsiteY4" fmla="*/ 0 h 366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441" h="3660019">
                  <a:moveTo>
                    <a:pt x="0" y="0"/>
                  </a:moveTo>
                  <a:lnTo>
                    <a:pt x="3580441" y="0"/>
                  </a:lnTo>
                  <a:lnTo>
                    <a:pt x="3580441" y="3660019"/>
                  </a:lnTo>
                  <a:lnTo>
                    <a:pt x="0" y="366001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85750" lvl="1" indent="-285750" defTabSz="933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>
                  <a:cs typeface="Calibri" panose="020F0502020204030204"/>
                </a:rPr>
                <a:t>Electron Ion Collider Facility at BNL, a joint project with </a:t>
              </a:r>
              <a:r>
                <a:rPr lang="en-US" sz="1400" err="1">
                  <a:cs typeface="Calibri" panose="020F0502020204030204"/>
                </a:rPr>
                <a:t>JLab</a:t>
              </a:r>
              <a:r>
                <a:rPr lang="en-US" sz="1400">
                  <a:cs typeface="Calibri" panose="020F0502020204030204"/>
                </a:rPr>
                <a:t> – distributed computing</a:t>
              </a:r>
              <a:endParaRPr lang="en-US"/>
            </a:p>
            <a:p>
              <a:pPr marL="285750" lvl="1" indent="-285750" defTabSz="933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>
                  <a:cs typeface="Calibri" panose="020F0502020204030204"/>
                </a:rPr>
                <a:t>Science:</a:t>
              </a:r>
              <a:r>
                <a:rPr lang="en-US" sz="1400">
                  <a:cs typeface="Calibri" panose="020F0502020204030204"/>
                </a:rPr>
                <a:t> Understanding the structure of protons and neutrons</a:t>
              </a:r>
            </a:p>
            <a:p>
              <a:pPr marL="285750" lvl="1" indent="-285750" defTabSz="933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>
                  <a:cs typeface="Calibri" panose="020F0502020204030204"/>
                </a:rPr>
                <a:t>Data needs:</a:t>
              </a:r>
            </a:p>
            <a:p>
              <a:pPr marL="742950" lvl="2" indent="-285750" defTabSz="93345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 panose="020F0502020204030204"/>
                </a:rPr>
                <a:t>A</a:t>
              </a:r>
              <a:r>
                <a:rPr lang="en-US" sz="1400" kern="1200">
                  <a:cs typeface="Calibri" panose="020F0502020204030204"/>
                </a:rPr>
                <a:t>ccess</a:t>
              </a:r>
              <a:r>
                <a:rPr lang="en-US" sz="1400">
                  <a:cs typeface="Calibri" panose="020F0502020204030204"/>
                </a:rPr>
                <a:t> and management</a:t>
              </a:r>
            </a:p>
            <a:p>
              <a:pPr marL="742950" lvl="2" indent="-285750" defTabSz="93345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 panose="020F0502020204030204"/>
                </a:rPr>
                <a:t>Caching and orchestration</a:t>
              </a:r>
            </a:p>
            <a:p>
              <a:pPr marL="742950" lvl="2" indent="-285750" defTabSz="93345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 panose="020F0502020204030204"/>
                </a:rPr>
                <a:t>Realtime processing</a:t>
              </a:r>
            </a:p>
            <a:p>
              <a:pPr marL="742950" lvl="2" indent="-285750" defTabSz="93345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 panose="020F0502020204030204"/>
                </a:rPr>
                <a:t>Long term archive</a:t>
              </a:r>
            </a:p>
            <a:p>
              <a:pPr marL="285750" lvl="1" indent="-285750" defTabSz="933450"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cs typeface="Calibri" panose="020F0502020204030204"/>
                </a:rPr>
                <a:t>LQCD theory calculations enabled by ECP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EA2019-CAE6-F82E-DEF8-1615A8233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34832" y="947543"/>
              <a:ext cx="1279118" cy="1288455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BFD919-4C64-1695-9072-D7B883C71D62}"/>
              </a:ext>
            </a:extLst>
          </p:cNvPr>
          <p:cNvSpPr txBox="1"/>
          <p:nvPr/>
        </p:nvSpPr>
        <p:spPr>
          <a:xfrm>
            <a:off x="1051034" y="5333999"/>
            <a:ext cx="9774620" cy="369332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ECP enabled Exascale Simulations necessary for scientific discoveries</a:t>
            </a:r>
          </a:p>
        </p:txBody>
      </p:sp>
    </p:spTree>
    <p:extLst>
      <p:ext uri="{BB962C8B-B14F-4D97-AF65-F5344CB8AC3E}">
        <p14:creationId xmlns:p14="http://schemas.microsoft.com/office/powerpoint/2010/main" val="204826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84F9-4ACD-FBAB-0468-412104B2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cs typeface="Calibri"/>
              </a:rPr>
              <a:t>HPDF: A Distributed Facility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EDC6BA-0E65-02F6-E443-BF57D545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7600"/>
            <a:ext cx="5885936" cy="4876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Calibri"/>
                <a:cs typeface="Calibri"/>
              </a:rPr>
              <a:t>Concept: </a:t>
            </a:r>
            <a:r>
              <a:rPr lang="en-US" dirty="0">
                <a:latin typeface="Calibri"/>
                <a:cs typeface="Calibri"/>
              </a:rPr>
              <a:t>HPDF is a distributed facility with a hub and spoke architecture.</a:t>
            </a:r>
            <a:endParaRPr lang="en-US" dirty="0"/>
          </a:p>
          <a:p>
            <a:pPr marL="457200">
              <a:spcBef>
                <a:spcPts val="1200"/>
              </a:spcBef>
            </a:pPr>
            <a:r>
              <a:rPr lang="en-US" b="1" dirty="0">
                <a:latin typeface="Calibri"/>
                <a:cs typeface="Calibri"/>
              </a:rPr>
              <a:t>Hub</a:t>
            </a:r>
            <a:r>
              <a:rPr lang="en-US" dirty="0">
                <a:latin typeface="Calibri"/>
                <a:cs typeface="Calibri"/>
              </a:rPr>
              <a:t>. Data-centric infrastructure with high availability and performance, as well as geographically and operationally resilient active-active failover.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457200">
              <a:spcBef>
                <a:spcPts val="1200"/>
              </a:spcBef>
            </a:pPr>
            <a:r>
              <a:rPr lang="en-US" b="1" dirty="0">
                <a:latin typeface="Calibri"/>
                <a:cs typeface="Calibri"/>
              </a:rPr>
              <a:t>Spokes</a:t>
            </a:r>
            <a:r>
              <a:rPr lang="en-US" dirty="0">
                <a:latin typeface="Calibri"/>
                <a:cs typeface="Calibri"/>
              </a:rPr>
              <a:t>. Distributed data-centric infrastructure to enhance HPDF access and support for science users and integrate distributed computing or storage resources.</a:t>
            </a:r>
          </a:p>
          <a:p>
            <a:pPr marL="457200">
              <a:spcBef>
                <a:spcPts val="1200"/>
              </a:spcBef>
            </a:pPr>
            <a:r>
              <a:rPr lang="en-US" b="1" dirty="0">
                <a:cs typeface="Calibri"/>
              </a:rPr>
              <a:t>Integration and services</a:t>
            </a:r>
            <a:r>
              <a:rPr lang="en-US" dirty="0">
                <a:cs typeface="Calibri"/>
              </a:rPr>
              <a:t>. Orchestration hardware, software, and services for data movement, storage and retrieval, and science workflow automation. These will use a mesh data fabric with data flows orchestrated by the hub.</a:t>
            </a:r>
            <a:endParaRPr lang="en-US" dirty="0">
              <a:solidFill>
                <a:srgbClr val="808080"/>
              </a:solidFill>
              <a:cs typeface="Calibri"/>
            </a:endParaRPr>
          </a:p>
          <a:p>
            <a:pPr marL="457200" indent="0">
              <a:spcBef>
                <a:spcPts val="1200"/>
              </a:spcBef>
              <a:buNone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7C11AE-EDD6-C66B-DC11-54E181F900E3}"/>
              </a:ext>
            </a:extLst>
          </p:cNvPr>
          <p:cNvSpPr txBox="1"/>
          <p:nvPr/>
        </p:nvSpPr>
        <p:spPr>
          <a:xfrm>
            <a:off x="10011996" y="3373681"/>
            <a:ext cx="12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HPDF data fabric</a:t>
            </a:r>
          </a:p>
        </p:txBody>
      </p:sp>
      <p:pic>
        <p:nvPicPr>
          <p:cNvPr id="5" name="Picture 4" descr="A diagram of a hub&#10;&#10;Description automatically generated">
            <a:extLst>
              <a:ext uri="{FF2B5EF4-FFF2-40B4-BE49-F238E27FC236}">
                <a16:creationId xmlns:a16="http://schemas.microsoft.com/office/drawing/2014/main" id="{E50DFF20-DA17-16DF-A2B7-2F6A2B66C5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550" y="502981"/>
            <a:ext cx="4673600" cy="5588000"/>
          </a:xfrm>
          <a:prstGeom prst="rect">
            <a:avLst/>
          </a:prstGeom>
        </p:spPr>
      </p:pic>
      <p:sp>
        <p:nvSpPr>
          <p:cNvPr id="12" name="Google Shape;403;p22">
            <a:extLst>
              <a:ext uri="{FF2B5EF4-FFF2-40B4-BE49-F238E27FC236}">
                <a16:creationId xmlns:a16="http://schemas.microsoft.com/office/drawing/2014/main" id="{13258A7F-4BFB-4D1E-93EB-32BDAE55EE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01400" y="6356350"/>
            <a:ext cx="381000" cy="365125"/>
          </a:xfrm>
        </p:spPr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A7B92-BFB8-6FAB-629E-80DC7CC21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314" y="2454236"/>
            <a:ext cx="14001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ea typeface="Calibri Light"/>
                <a:cs typeface="Calibri Light"/>
              </a:rPr>
              <a:t>HPDF in the ASCR Ecosystem 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FD4C41D-0F6E-4209-8C41-43C82EF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816" y="996962"/>
            <a:ext cx="5420570" cy="52514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spcBef>
                <a:spcPts val="1200"/>
              </a:spcBef>
              <a:buChar char="•"/>
            </a:pPr>
            <a:r>
              <a:rPr lang="en-US" dirty="0">
                <a:ea typeface="+mn-lt"/>
                <a:cs typeface="+mn-lt"/>
              </a:rPr>
              <a:t>Working with IRI, and other ASCR facilities ensures a secure,  high-performance mesh data fabric  that enables data and workloads to flow freely </a:t>
            </a:r>
          </a:p>
          <a:p>
            <a:pPr marL="514350" lvl="1" indent="-285750">
              <a:spcBef>
                <a:spcPts val="1200"/>
              </a:spcBef>
            </a:pPr>
            <a:r>
              <a:rPr lang="en-US" dirty="0">
                <a:ea typeface="+mn-lt"/>
                <a:cs typeface="+mn-lt"/>
              </a:rPr>
              <a:t>Built on </a:t>
            </a:r>
            <a:r>
              <a:rPr lang="en-US" dirty="0" err="1">
                <a:ea typeface="+mn-lt"/>
                <a:cs typeface="+mn-lt"/>
              </a:rPr>
              <a:t>ESNet</a:t>
            </a:r>
            <a:r>
              <a:rPr lang="en-US" dirty="0">
                <a:ea typeface="+mn-lt"/>
                <a:cs typeface="+mn-lt"/>
              </a:rPr>
              <a:t> 6</a:t>
            </a:r>
          </a:p>
          <a:p>
            <a:pPr marL="514350" lvl="1" indent="-285750">
              <a:spcBef>
                <a:spcPts val="1200"/>
              </a:spcBef>
            </a:pPr>
            <a:r>
              <a:rPr lang="en-US" dirty="0">
                <a:ea typeface="+mn-lt"/>
                <a:cs typeface="+mn-lt"/>
              </a:rPr>
              <a:t>Informing </a:t>
            </a:r>
            <a:r>
              <a:rPr lang="en-US" dirty="0" err="1">
                <a:ea typeface="+mn-lt"/>
                <a:cs typeface="+mn-lt"/>
              </a:rPr>
              <a:t>ESNet</a:t>
            </a:r>
            <a:r>
              <a:rPr lang="en-US" dirty="0">
                <a:ea typeface="+mn-lt"/>
                <a:cs typeface="+mn-lt"/>
              </a:rPr>
              <a:t> 7 design</a:t>
            </a:r>
            <a:endParaRPr lang="en-US" dirty="0"/>
          </a:p>
          <a:p>
            <a:pPr marL="285750" indent="-285750">
              <a:spcBef>
                <a:spcPts val="1200"/>
              </a:spcBef>
              <a:buChar char="•"/>
            </a:pPr>
            <a:r>
              <a:rPr lang="en-US" dirty="0"/>
              <a:t>The HPDF distributed infrastructure  will be designed to maximize planned availability and resilience </a:t>
            </a:r>
            <a:endParaRPr lang="en-US" dirty="0"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dirty="0">
                <a:cs typeface="Calibri"/>
              </a:rPr>
              <a:t>Partnering with spoke sites  will provide seamless data life cycle services to scientific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users worldwide</a:t>
            </a:r>
          </a:p>
          <a:p>
            <a:pPr marL="342900" indent="-342900">
              <a:spcBef>
                <a:spcPts val="1200"/>
              </a:spcBef>
              <a:buFont typeface="Arial,Sans-Serif" panose="020B0604020202020204" pitchFamily="34" charset="0"/>
              <a:buChar char="•"/>
              <a:tabLst>
                <a:tab pos="287338" algn="l"/>
              </a:tabLst>
            </a:pPr>
            <a:r>
              <a:rPr lang="en-US" dirty="0">
                <a:cs typeface="Calibri"/>
              </a:rPr>
              <a:t>Pilot activities and partnerships will help refine the design as hub software and hardware technology evolve and foster workforce development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3EDFF9AC-AB23-855E-1BB6-F41B020B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86786124-E011-4409-AD7E-B9B582D65CF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3AB51230-B49E-BEF2-E2E9-30C05CBB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5" y="1832336"/>
            <a:ext cx="5970361" cy="34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2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2535-0BEC-CD7E-32DA-21E204C8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Spoke?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2FE1F-F83F-1C5B-A54A-76D7912D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96962"/>
            <a:ext cx="7255759" cy="52514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Spokes are component parts of HPDF that integrate a science “organizational unit”</a:t>
            </a:r>
          </a:p>
          <a:p>
            <a:pPr marL="571500" lvl="1" indent="-342900"/>
            <a:r>
              <a:rPr lang="en-US" dirty="0"/>
              <a:t>Collaboration</a:t>
            </a:r>
          </a:p>
          <a:p>
            <a:pPr marL="571500" lvl="1" indent="-342900"/>
            <a:r>
              <a:rPr lang="en-US" dirty="0"/>
              <a:t>Facility or institute </a:t>
            </a:r>
          </a:p>
          <a:p>
            <a:pPr marL="571500" lvl="1" indent="-342900"/>
            <a:r>
              <a:rPr lang="en-US" dirty="0"/>
              <a:t>Instrument </a:t>
            </a:r>
          </a:p>
          <a:p>
            <a:pPr marL="571500" lvl="1" indent="-342900"/>
            <a:r>
              <a:rPr lang="en-US" dirty="0"/>
              <a:t>Resource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spoke has two components</a:t>
            </a:r>
          </a:p>
          <a:p>
            <a:pPr marL="571500" lvl="1" indent="-342900"/>
            <a:r>
              <a:rPr lang="en-US" dirty="0"/>
              <a:t>Things</a:t>
            </a:r>
          </a:p>
          <a:p>
            <a:pPr marL="800100" lvl="2" indent="-342900"/>
            <a:r>
              <a:rPr lang="en-US" dirty="0"/>
              <a:t>Spoke infrastructure – how it links to the rest of HPDF</a:t>
            </a:r>
          </a:p>
          <a:p>
            <a:pPr marL="800100" lvl="2" indent="-342900"/>
            <a:r>
              <a:rPr lang="en-US" dirty="0"/>
              <a:t>Contributed resources – things the organization contributes to HPDF (storage, compute)</a:t>
            </a:r>
          </a:p>
          <a:p>
            <a:pPr marL="800100" lvl="2" indent="-342900"/>
            <a:r>
              <a:rPr lang="en-US" dirty="0"/>
              <a:t>Contributing resources – things HPDF contributes to the organization (services, storage, compute)</a:t>
            </a:r>
          </a:p>
          <a:p>
            <a:pPr marL="571500" lvl="1" indent="-342900"/>
            <a:r>
              <a:rPr lang="en-US" dirty="0"/>
              <a:t>People</a:t>
            </a:r>
          </a:p>
          <a:p>
            <a:pPr marL="800100" lvl="2" indent="-342900"/>
            <a:r>
              <a:rPr lang="en-US" dirty="0"/>
              <a:t>Support staff – HPDF funded or trained</a:t>
            </a:r>
          </a:p>
          <a:p>
            <a:pPr marL="800100" lvl="2" indent="-342900"/>
            <a:r>
              <a:rPr lang="en-US" dirty="0"/>
              <a:t>Software developers – HPDF and organization</a:t>
            </a:r>
          </a:p>
          <a:p>
            <a:pPr marL="800100" lvl="2" indent="-342900"/>
            <a:r>
              <a:rPr lang="en-US" dirty="0"/>
              <a:t>Science researchers and subject matter experts – people like you</a:t>
            </a:r>
          </a:p>
          <a:p>
            <a:pPr marL="571500" lvl="1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4B696-44C0-3A29-E5BB-8188653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67B5887-CFB9-4246-8825-1B185D5D0EDC}" type="slidenum">
              <a:rPr lang="en-US" smtClean="0"/>
              <a:pPr algn="ctr"/>
              <a:t>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55D9FF-7693-89FC-4FE6-90B99D1456F9}"/>
              </a:ext>
            </a:extLst>
          </p:cNvPr>
          <p:cNvGrpSpPr/>
          <p:nvPr/>
        </p:nvGrpSpPr>
        <p:grpSpPr>
          <a:xfrm>
            <a:off x="7249649" y="828672"/>
            <a:ext cx="4679590" cy="5588017"/>
            <a:chOff x="3326070" y="412891"/>
            <a:chExt cx="4679590" cy="5588017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2538217-3075-F50A-3E51-D4DC94536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2764154" y="974807"/>
              <a:ext cx="5588017" cy="4464186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D100B73-61EF-C5B1-0664-A2BC72260FAA}"/>
                </a:ext>
              </a:extLst>
            </p:cNvPr>
            <p:cNvSpPr/>
            <p:nvPr/>
          </p:nvSpPr>
          <p:spPr>
            <a:xfrm>
              <a:off x="4874146" y="2733242"/>
              <a:ext cx="741145" cy="6930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Hub</a:t>
              </a:r>
            </a:p>
          </p:txBody>
        </p:sp>
        <p:sp>
          <p:nvSpPr>
            <p:cNvPr id="11" name="Alternate Process 10">
              <a:extLst>
                <a:ext uri="{FF2B5EF4-FFF2-40B4-BE49-F238E27FC236}">
                  <a16:creationId xmlns:a16="http://schemas.microsoft.com/office/drawing/2014/main" id="{F465BA44-D491-348A-59AF-15B03C66E872}"/>
                </a:ext>
              </a:extLst>
            </p:cNvPr>
            <p:cNvSpPr/>
            <p:nvPr/>
          </p:nvSpPr>
          <p:spPr>
            <a:xfrm>
              <a:off x="3566870" y="667736"/>
              <a:ext cx="1001028" cy="617761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??</a:t>
              </a:r>
            </a:p>
          </p:txBody>
        </p:sp>
        <p:sp>
          <p:nvSpPr>
            <p:cNvPr id="12" name="Alternate Process 11">
              <a:extLst>
                <a:ext uri="{FF2B5EF4-FFF2-40B4-BE49-F238E27FC236}">
                  <a16:creationId xmlns:a16="http://schemas.microsoft.com/office/drawing/2014/main" id="{2D81048D-0799-88F2-5B5F-9BBBDAA72606}"/>
                </a:ext>
              </a:extLst>
            </p:cNvPr>
            <p:cNvSpPr/>
            <p:nvPr/>
          </p:nvSpPr>
          <p:spPr>
            <a:xfrm>
              <a:off x="7004632" y="1579918"/>
              <a:ext cx="1001028" cy="617761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??</a:t>
              </a:r>
            </a:p>
          </p:txBody>
        </p:sp>
        <p:sp>
          <p:nvSpPr>
            <p:cNvPr id="13" name="Alternate Process 12">
              <a:extLst>
                <a:ext uri="{FF2B5EF4-FFF2-40B4-BE49-F238E27FC236}">
                  <a16:creationId xmlns:a16="http://schemas.microsoft.com/office/drawing/2014/main" id="{7A3DCE9F-B5DE-0E6E-60CE-F5B127AD0450}"/>
                </a:ext>
              </a:extLst>
            </p:cNvPr>
            <p:cNvSpPr/>
            <p:nvPr/>
          </p:nvSpPr>
          <p:spPr>
            <a:xfrm>
              <a:off x="6000767" y="4958630"/>
              <a:ext cx="920991" cy="617761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??</a:t>
              </a:r>
            </a:p>
          </p:txBody>
        </p:sp>
        <p:sp>
          <p:nvSpPr>
            <p:cNvPr id="14" name="Left-Right Arrow 13">
              <a:extLst>
                <a:ext uri="{FF2B5EF4-FFF2-40B4-BE49-F238E27FC236}">
                  <a16:creationId xmlns:a16="http://schemas.microsoft.com/office/drawing/2014/main" id="{DB1BA4F4-0ACE-1F17-A51F-9E71AB85D9D8}"/>
                </a:ext>
              </a:extLst>
            </p:cNvPr>
            <p:cNvSpPr/>
            <p:nvPr/>
          </p:nvSpPr>
          <p:spPr>
            <a:xfrm rot="3425252">
              <a:off x="5275279" y="4002486"/>
              <a:ext cx="1528317" cy="567890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Coordination</a:t>
              </a:r>
            </a:p>
          </p:txBody>
        </p:sp>
        <p:sp>
          <p:nvSpPr>
            <p:cNvPr id="15" name="Left-Right Arrow 14">
              <a:extLst>
                <a:ext uri="{FF2B5EF4-FFF2-40B4-BE49-F238E27FC236}">
                  <a16:creationId xmlns:a16="http://schemas.microsoft.com/office/drawing/2014/main" id="{5331AF56-166B-A275-ED74-785D6CB750B3}"/>
                </a:ext>
              </a:extLst>
            </p:cNvPr>
            <p:cNvSpPr/>
            <p:nvPr/>
          </p:nvSpPr>
          <p:spPr>
            <a:xfrm rot="3423695" flipH="1">
              <a:off x="3758918" y="1631331"/>
              <a:ext cx="1424409" cy="567890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Coordination</a:t>
              </a:r>
            </a:p>
          </p:txBody>
        </p:sp>
        <p:sp>
          <p:nvSpPr>
            <p:cNvPr id="16" name="Left-Right Arrow 15">
              <a:extLst>
                <a:ext uri="{FF2B5EF4-FFF2-40B4-BE49-F238E27FC236}">
                  <a16:creationId xmlns:a16="http://schemas.microsoft.com/office/drawing/2014/main" id="{C22E5ED5-5FD4-10AF-C78C-5438D7F08C0A}"/>
                </a:ext>
              </a:extLst>
            </p:cNvPr>
            <p:cNvSpPr/>
            <p:nvPr/>
          </p:nvSpPr>
          <p:spPr>
            <a:xfrm rot="19546319">
              <a:off x="5689370" y="2012148"/>
              <a:ext cx="1419551" cy="567890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Coordination</a:t>
              </a:r>
            </a:p>
          </p:txBody>
        </p:sp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BBFCA928-5451-B141-9607-2B1E8B06D89E}"/>
                </a:ext>
              </a:extLst>
            </p:cNvPr>
            <p:cNvSpPr/>
            <p:nvPr/>
          </p:nvSpPr>
          <p:spPr>
            <a:xfrm rot="16881964" flipH="1">
              <a:off x="4243014" y="4192491"/>
              <a:ext cx="1460372" cy="567890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Coordination</a:t>
              </a: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EE76204F-6227-73EF-D8B2-51AF1E5F2B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3125">
              <a:off x="4558918" y="239636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40D9D1-B459-942D-099E-39D12CBCF961}"/>
                </a:ext>
              </a:extLst>
            </p:cNvPr>
            <p:cNvSpPr txBox="1"/>
            <p:nvPr/>
          </p:nvSpPr>
          <p:spPr>
            <a:xfrm>
              <a:off x="6409742" y="3167469"/>
              <a:ext cx="1233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HPDF data fabric</a:t>
              </a:r>
            </a:p>
          </p:txBody>
        </p:sp>
        <p:sp>
          <p:nvSpPr>
            <p:cNvPr id="20" name="Alternate Process 19">
              <a:extLst>
                <a:ext uri="{FF2B5EF4-FFF2-40B4-BE49-F238E27FC236}">
                  <a16:creationId xmlns:a16="http://schemas.microsoft.com/office/drawing/2014/main" id="{11F83FC7-35D9-0723-285E-B86B01C0962F}"/>
                </a:ext>
              </a:extLst>
            </p:cNvPr>
            <p:cNvSpPr/>
            <p:nvPr/>
          </p:nvSpPr>
          <p:spPr>
            <a:xfrm>
              <a:off x="4335517" y="5213443"/>
              <a:ext cx="920991" cy="617761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56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C374-5ECE-AB63-8DB3-C0133F52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0370"/>
            <a:ext cx="10844107" cy="495280"/>
          </a:xfrm>
        </p:spPr>
        <p:txBody>
          <a:bodyPr/>
          <a:lstStyle/>
          <a:p>
            <a:r>
              <a:rPr lang="en-US">
                <a:latin typeface="Calibri Light"/>
                <a:ea typeface="Calibri Light"/>
                <a:cs typeface="Calibri Light"/>
              </a:rPr>
              <a:t>HPDF Will Address SC Priority IRI Science Patterns 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3C731E6-689C-CA48-0BAF-461E6378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ASCAC Facilities Subcommittee Presentation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7D7A-BC24-0768-CF99-45C32DD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59869C4-F15A-4EFA-70A1-24435B08C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04823"/>
              </p:ext>
            </p:extLst>
          </p:nvPr>
        </p:nvGraphicFramePr>
        <p:xfrm>
          <a:off x="976312" y="1029541"/>
          <a:ext cx="10521822" cy="4357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934">
                  <a:extLst>
                    <a:ext uri="{9D8B030D-6E8A-4147-A177-3AD203B41FA5}">
                      <a16:colId xmlns:a16="http://schemas.microsoft.com/office/drawing/2014/main" val="2017226843"/>
                    </a:ext>
                  </a:extLst>
                </a:gridCol>
                <a:gridCol w="1823332">
                  <a:extLst>
                    <a:ext uri="{9D8B030D-6E8A-4147-A177-3AD203B41FA5}">
                      <a16:colId xmlns:a16="http://schemas.microsoft.com/office/drawing/2014/main" val="2514700099"/>
                    </a:ext>
                  </a:extLst>
                </a:gridCol>
                <a:gridCol w="3480556">
                  <a:extLst>
                    <a:ext uri="{9D8B030D-6E8A-4147-A177-3AD203B41FA5}">
                      <a16:colId xmlns:a16="http://schemas.microsoft.com/office/drawing/2014/main" val="372742235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/>
                        <a:t>IRI Patterns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Exemplars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49766"/>
                  </a:ext>
                </a:extLst>
              </a:tr>
              <a:tr h="6697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Supporting data curation, repositories, and archives </a:t>
                      </a: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/>
                        <a:t>BER: ESS-DIVE, NMDC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0"/>
                        <a:t>HEP: DESI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439865"/>
                  </a:ext>
                </a:extLst>
              </a:tr>
              <a:tr h="7750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Supporting data processing and analysis pipelines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/>
                        <a:t>BES:  Light Sources, NCEM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0"/>
                        <a:t>NP:   EIC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/>
                        <a:t>HEP: DUNE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273234"/>
                  </a:ext>
                </a:extLst>
              </a:tr>
              <a:tr h="7750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Data federation, sharing, and collaboration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/>
                        <a:t>BES: Materials Project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0"/>
                        <a:t>BER: ESGF, </a:t>
                      </a:r>
                      <a:r>
                        <a:rPr lang="en-US" sz="1800" b="0" err="1"/>
                        <a:t>KBase</a:t>
                      </a:r>
                      <a:r>
                        <a:rPr lang="en-US" sz="1800" b="0"/>
                        <a:t>, 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/>
                        <a:t>NSF: OSG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b="0"/>
                        <a:t>NP:   GLUEX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0725225"/>
                  </a:ext>
                </a:extLst>
              </a:tr>
              <a:tr h="9490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Real-time streaming and processing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0" i="0" u="none" strike="noStrike" noProof="0">
                        <a:solidFill>
                          <a:srgbClr val="083E5B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BES:  Light Sources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FES:  DIII-D, PPPL/KSTAR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HEP: Direct Dark Matter Searches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NP:   EIC, FRIB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426041"/>
                  </a:ext>
                </a:extLst>
              </a:tr>
            </a:tbl>
          </a:graphicData>
        </a:graphic>
      </p:graphicFrame>
      <p:pic>
        <p:nvPicPr>
          <p:cNvPr id="3" name="Graphic 2" descr="Daily calendar with solid fill">
            <a:extLst>
              <a:ext uri="{FF2B5EF4-FFF2-40B4-BE49-F238E27FC236}">
                <a16:creationId xmlns:a16="http://schemas.microsoft.com/office/drawing/2014/main" id="{812EFFCB-EFA7-4BDC-A79F-4DC1E585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231959" y="1537703"/>
            <a:ext cx="347662" cy="342901"/>
          </a:xfrm>
          <a:prstGeom prst="rect">
            <a:avLst/>
          </a:prstGeom>
        </p:spPr>
      </p:pic>
      <p:pic>
        <p:nvPicPr>
          <p:cNvPr id="7" name="Graphic 6" descr="Network with solid fill">
            <a:extLst>
              <a:ext uri="{FF2B5EF4-FFF2-40B4-BE49-F238E27FC236}">
                <a16:creationId xmlns:a16="http://schemas.microsoft.com/office/drawing/2014/main" id="{826CB4E8-D29A-2E44-46C0-279E42870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759860" y="1537704"/>
            <a:ext cx="347662" cy="342901"/>
          </a:xfrm>
          <a:prstGeom prst="rect">
            <a:avLst/>
          </a:prstGeom>
        </p:spPr>
      </p:pic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CF520541-6599-C6EC-7952-436BFD5740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29157" y="2347739"/>
            <a:ext cx="347662" cy="342901"/>
          </a:xfrm>
          <a:prstGeom prst="rect">
            <a:avLst/>
          </a:prstGeom>
        </p:spPr>
      </p:pic>
      <p:pic>
        <p:nvPicPr>
          <p:cNvPr id="15" name="Graphic 14" descr="Daily calendar with solid fill">
            <a:extLst>
              <a:ext uri="{FF2B5EF4-FFF2-40B4-BE49-F238E27FC236}">
                <a16:creationId xmlns:a16="http://schemas.microsoft.com/office/drawing/2014/main" id="{C0A24F72-11FA-B439-9900-0CB0F3232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241630" y="2347739"/>
            <a:ext cx="347662" cy="342901"/>
          </a:xfrm>
          <a:prstGeom prst="rect">
            <a:avLst/>
          </a:prstGeom>
        </p:spPr>
      </p:pic>
      <p:pic>
        <p:nvPicPr>
          <p:cNvPr id="17" name="Graphic 16" descr="Network with solid fill">
            <a:extLst>
              <a:ext uri="{FF2B5EF4-FFF2-40B4-BE49-F238E27FC236}">
                <a16:creationId xmlns:a16="http://schemas.microsoft.com/office/drawing/2014/main" id="{4055A40A-EBDB-3F8E-49A9-8C5006E49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755900" y="2347739"/>
            <a:ext cx="347662" cy="342901"/>
          </a:xfrm>
          <a:prstGeom prst="rect">
            <a:avLst/>
          </a:prstGeom>
        </p:spPr>
      </p:pic>
      <p:pic>
        <p:nvPicPr>
          <p:cNvPr id="19" name="Graphic 18" descr="Daily calendar with solid fill">
            <a:extLst>
              <a:ext uri="{FF2B5EF4-FFF2-40B4-BE49-F238E27FC236}">
                <a16:creationId xmlns:a16="http://schemas.microsoft.com/office/drawing/2014/main" id="{AE64365C-F159-B804-4FB9-4B43E2149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241257" y="3405719"/>
            <a:ext cx="347662" cy="342901"/>
          </a:xfrm>
          <a:prstGeom prst="rect">
            <a:avLst/>
          </a:prstGeom>
        </p:spPr>
      </p:pic>
      <p:pic>
        <p:nvPicPr>
          <p:cNvPr id="20" name="Graphic 19" descr="Network with solid fill">
            <a:extLst>
              <a:ext uri="{FF2B5EF4-FFF2-40B4-BE49-F238E27FC236}">
                <a16:creationId xmlns:a16="http://schemas.microsoft.com/office/drawing/2014/main" id="{74ED7477-7C60-C26A-BB14-C44FCB2BB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757251" y="3405720"/>
            <a:ext cx="347662" cy="342901"/>
          </a:xfrm>
          <a:prstGeom prst="rect">
            <a:avLst/>
          </a:prstGeom>
        </p:spPr>
      </p:pic>
      <p:pic>
        <p:nvPicPr>
          <p:cNvPr id="22" name="Graphic 21" descr="Stopwatch with solid fill">
            <a:extLst>
              <a:ext uri="{FF2B5EF4-FFF2-40B4-BE49-F238E27FC236}">
                <a16:creationId xmlns:a16="http://schemas.microsoft.com/office/drawing/2014/main" id="{9622E801-06EF-1083-E7CC-03A4D2D99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50928" y="4655835"/>
            <a:ext cx="347662" cy="3429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7F9E27-65BB-D5CC-8129-7893CA534079}"/>
              </a:ext>
            </a:extLst>
          </p:cNvPr>
          <p:cNvGrpSpPr/>
          <p:nvPr/>
        </p:nvGrpSpPr>
        <p:grpSpPr>
          <a:xfrm>
            <a:off x="2720496" y="5501623"/>
            <a:ext cx="7031687" cy="342901"/>
            <a:chOff x="2625246" y="5311123"/>
            <a:chExt cx="7031687" cy="342901"/>
          </a:xfrm>
        </p:grpSpPr>
        <p:pic>
          <p:nvPicPr>
            <p:cNvPr id="24" name="Graphic 4" descr="Stopwatch with solid fill">
              <a:extLst>
                <a:ext uri="{FF2B5EF4-FFF2-40B4-BE49-F238E27FC236}">
                  <a16:creationId xmlns:a16="http://schemas.microsoft.com/office/drawing/2014/main" id="{EF41F7E1-6C21-23F5-3716-099B2C6BF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625246" y="5311123"/>
              <a:ext cx="347662" cy="342901"/>
            </a:xfrm>
            <a:prstGeom prst="rect">
              <a:avLst/>
            </a:prstGeom>
          </p:spPr>
        </p:pic>
        <p:pic>
          <p:nvPicPr>
            <p:cNvPr id="25" name="Graphic 9" descr="Daily calendar with solid fill">
              <a:extLst>
                <a:ext uri="{FF2B5EF4-FFF2-40B4-BE49-F238E27FC236}">
                  <a16:creationId xmlns:a16="http://schemas.microsoft.com/office/drawing/2014/main" id="{365D6ADF-5332-42F1-0DA9-7308B6590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500255" y="5311123"/>
              <a:ext cx="347662" cy="342901"/>
            </a:xfrm>
            <a:prstGeom prst="rect">
              <a:avLst/>
            </a:prstGeom>
          </p:spPr>
        </p:pic>
        <p:pic>
          <p:nvPicPr>
            <p:cNvPr id="26" name="Graphic 12" descr="Network with solid fill">
              <a:extLst>
                <a:ext uri="{FF2B5EF4-FFF2-40B4-BE49-F238E27FC236}">
                  <a16:creationId xmlns:a16="http://schemas.microsoft.com/office/drawing/2014/main" id="{41CC9395-03E3-3736-5CF4-864151EC1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714936" y="5311123"/>
              <a:ext cx="347662" cy="342901"/>
            </a:xfrm>
            <a:prstGeom prst="rect">
              <a:avLst/>
            </a:prstGeom>
          </p:spPr>
        </p:pic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DAFEE1C1-D117-B6D9-D21A-3AB7ED6B7A46}"/>
                </a:ext>
              </a:extLst>
            </p:cNvPr>
            <p:cNvSpPr txBox="1"/>
            <p:nvPr/>
          </p:nvSpPr>
          <p:spPr>
            <a:xfrm>
              <a:off x="2913235" y="5330173"/>
              <a:ext cx="1428749" cy="30777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>
                  <a:cs typeface="Calibri"/>
                </a:rPr>
                <a:t>Time-Sensitive</a:t>
              </a:r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6A8FEB89-F75F-9A9C-9F79-A10428108785}"/>
                </a:ext>
              </a:extLst>
            </p:cNvPr>
            <p:cNvSpPr txBox="1"/>
            <p:nvPr/>
          </p:nvSpPr>
          <p:spPr>
            <a:xfrm>
              <a:off x="5023023" y="5327791"/>
              <a:ext cx="2343149" cy="30777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ea typeface="+mn-lt"/>
                  <a:cs typeface="+mn-lt"/>
                </a:rPr>
                <a:t>Data Integration-intensive </a:t>
              </a:r>
              <a:endParaRPr lang="en-US"/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8DA8623C-8E76-613E-5F93-DA659C20236E}"/>
                </a:ext>
              </a:extLst>
            </p:cNvPr>
            <p:cNvSpPr txBox="1"/>
            <p:nvPr/>
          </p:nvSpPr>
          <p:spPr>
            <a:xfrm>
              <a:off x="7809084" y="5327791"/>
              <a:ext cx="1847849" cy="30777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ea typeface="+mn-lt"/>
                  <a:cs typeface="+mn-lt"/>
                </a:rPr>
                <a:t>Long-Term Campaign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41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89320-7643-D8B3-1984-DBA5F488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6F52-B08C-EA44-EA6B-53488891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  <a:ea typeface="Calibri Light"/>
                <a:cs typeface="Arial"/>
              </a:rPr>
              <a:t>HPDF Will Set the Standard for Data Life Cycle Management</a:t>
            </a:r>
            <a:endParaRPr lang="en-US">
              <a:latin typeface="Calibri Light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AF2A6-323B-45C7-A5CE-A44FF0FA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Calibri"/>
                <a:cs typeface="Arial"/>
              </a:rPr>
              <a:t>Data science requires curated and annotated data that adheres to FAIR principles, and d</a:t>
            </a:r>
            <a:r>
              <a:rPr lang="en-US" kern="100">
                <a:ea typeface="Yu Gothic Light"/>
                <a:cs typeface="Arial"/>
              </a:rPr>
              <a:t>ata reuse </a:t>
            </a:r>
            <a:br>
              <a:rPr lang="en-US" kern="100">
                <a:ea typeface="Yu Gothic Light"/>
                <a:cs typeface="Arial"/>
              </a:rPr>
            </a:br>
            <a:r>
              <a:rPr lang="en-US" kern="100">
                <a:ea typeface="Yu Gothic Light"/>
                <a:cs typeface="Arial"/>
              </a:rPr>
              <a:t>will be a metric for HPDF. Office of Scientific and Technical Information services will complement HPDF to provide full life cycle coverage.</a:t>
            </a:r>
            <a:endParaRPr lang="en-US" kern="100"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183B97F-6031-0689-6326-CCE9F137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86786124-E011-4409-AD7E-B9B582D65C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DDECE-974A-AAA9-42CD-E0532818389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579220-B04E-C296-73F5-85D80E1CB59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B4B01A-D703-E44B-535B-84E0FC5B4350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C93BC94-5D72-96AA-302D-88C0953C59FA}"/>
              </a:ext>
            </a:extLst>
          </p:cNvPr>
          <p:cNvGrpSpPr/>
          <p:nvPr/>
        </p:nvGrpSpPr>
        <p:grpSpPr>
          <a:xfrm>
            <a:off x="1080353" y="1629943"/>
            <a:ext cx="9800556" cy="4573832"/>
            <a:chOff x="1598936" y="1919021"/>
            <a:chExt cx="8987756" cy="4058577"/>
          </a:xfrm>
        </p:grpSpPr>
        <p:sp>
          <p:nvSpPr>
            <p:cNvPr id="101" name="Google Shape;1600;p46">
              <a:extLst>
                <a:ext uri="{FF2B5EF4-FFF2-40B4-BE49-F238E27FC236}">
                  <a16:creationId xmlns:a16="http://schemas.microsoft.com/office/drawing/2014/main" id="{8DEE5CD1-91BB-DD32-39D6-7FADB3F12B85}"/>
                </a:ext>
              </a:extLst>
            </p:cNvPr>
            <p:cNvSpPr/>
            <p:nvPr/>
          </p:nvSpPr>
          <p:spPr>
            <a:xfrm rot="2589424" flipH="1" flipV="1">
              <a:off x="6619321" y="3452607"/>
              <a:ext cx="925160" cy="1387584"/>
            </a:xfrm>
            <a:custGeom>
              <a:avLst/>
              <a:gdLst/>
              <a:ahLst/>
              <a:cxnLst/>
              <a:rect l="l" t="t" r="r" b="b"/>
              <a:pathLst>
                <a:path w="1808174" h="1072530" extrusionOk="0">
                  <a:moveTo>
                    <a:pt x="1808174" y="1072530"/>
                  </a:moveTo>
                  <a:cubicBezTo>
                    <a:pt x="1393944" y="997475"/>
                    <a:pt x="979714" y="922421"/>
                    <a:pt x="721895" y="770021"/>
                  </a:cubicBezTo>
                  <a:cubicBezTo>
                    <a:pt x="464075" y="617621"/>
                    <a:pt x="381573" y="286467"/>
                    <a:pt x="261257" y="158130"/>
                  </a:cubicBezTo>
                  <a:cubicBezTo>
                    <a:pt x="140941" y="29793"/>
                    <a:pt x="70470" y="1489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4298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ts val="1800"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" name="Google Shape;1550;p46">
              <a:extLst>
                <a:ext uri="{FF2B5EF4-FFF2-40B4-BE49-F238E27FC236}">
                  <a16:creationId xmlns:a16="http://schemas.microsoft.com/office/drawing/2014/main" id="{3C2C0CD7-83F9-C581-6DC1-B2CD131FF2F2}"/>
                </a:ext>
              </a:extLst>
            </p:cNvPr>
            <p:cNvGrpSpPr/>
            <p:nvPr/>
          </p:nvGrpSpPr>
          <p:grpSpPr>
            <a:xfrm>
              <a:off x="1598936" y="1919021"/>
              <a:ext cx="8987756" cy="4058577"/>
              <a:chOff x="1598938" y="1904716"/>
              <a:chExt cx="8741250" cy="3946874"/>
            </a:xfrm>
          </p:grpSpPr>
          <p:sp>
            <p:nvSpPr>
              <p:cNvPr id="103" name="Google Shape;1551;p46">
                <a:extLst>
                  <a:ext uri="{FF2B5EF4-FFF2-40B4-BE49-F238E27FC236}">
                    <a16:creationId xmlns:a16="http://schemas.microsoft.com/office/drawing/2014/main" id="{EC3DDCE2-70B7-4990-7C3A-BFA026E6B707}"/>
                  </a:ext>
                </a:extLst>
              </p:cNvPr>
              <p:cNvSpPr/>
              <p:nvPr/>
            </p:nvSpPr>
            <p:spPr>
              <a:xfrm>
                <a:off x="4666788" y="4799990"/>
                <a:ext cx="1592079" cy="280340"/>
              </a:xfrm>
              <a:custGeom>
                <a:avLst/>
                <a:gdLst/>
                <a:ahLst/>
                <a:cxnLst/>
                <a:rect l="l" t="t" r="r" b="b"/>
                <a:pathLst>
                  <a:path w="2101755" h="230259" extrusionOk="0">
                    <a:moveTo>
                      <a:pt x="2101755" y="181970"/>
                    </a:moveTo>
                    <a:cubicBezTo>
                      <a:pt x="1646829" y="215331"/>
                      <a:pt x="1191904" y="248692"/>
                      <a:pt x="841612" y="218364"/>
                    </a:cubicBezTo>
                    <a:cubicBezTo>
                      <a:pt x="491320" y="188036"/>
                      <a:pt x="245660" y="94018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4298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800"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552;p46">
                <a:extLst>
                  <a:ext uri="{FF2B5EF4-FFF2-40B4-BE49-F238E27FC236}">
                    <a16:creationId xmlns:a16="http://schemas.microsoft.com/office/drawing/2014/main" id="{FC067399-D3BC-94C4-04E5-BE05DAAF9DAA}"/>
                  </a:ext>
                </a:extLst>
              </p:cNvPr>
              <p:cNvSpPr/>
              <p:nvPr/>
            </p:nvSpPr>
            <p:spPr>
              <a:xfrm>
                <a:off x="1790583" y="4048381"/>
                <a:ext cx="2738100" cy="822300"/>
              </a:xfrm>
              <a:prstGeom prst="rect">
                <a:avLst/>
              </a:prstGeom>
              <a:solidFill>
                <a:srgbClr val="ACE4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800"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553;p46">
                <a:extLst>
                  <a:ext uri="{FF2B5EF4-FFF2-40B4-BE49-F238E27FC236}">
                    <a16:creationId xmlns:a16="http://schemas.microsoft.com/office/drawing/2014/main" id="{6302C40E-C59F-2F15-7505-3772D9593029}"/>
                  </a:ext>
                </a:extLst>
              </p:cNvPr>
              <p:cNvSpPr/>
              <p:nvPr/>
            </p:nvSpPr>
            <p:spPr>
              <a:xfrm>
                <a:off x="7351208" y="4048378"/>
                <a:ext cx="2634000" cy="822300"/>
              </a:xfrm>
              <a:prstGeom prst="rect">
                <a:avLst/>
              </a:prstGeom>
              <a:solidFill>
                <a:srgbClr val="ACE4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3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554;p46">
                <a:extLst>
                  <a:ext uri="{FF2B5EF4-FFF2-40B4-BE49-F238E27FC236}">
                    <a16:creationId xmlns:a16="http://schemas.microsoft.com/office/drawing/2014/main" id="{31BD11B7-275E-2116-A7A9-6DE6E1B6F920}"/>
                  </a:ext>
                </a:extLst>
              </p:cNvPr>
              <p:cNvSpPr/>
              <p:nvPr/>
            </p:nvSpPr>
            <p:spPr>
              <a:xfrm>
                <a:off x="1598938" y="3087515"/>
                <a:ext cx="2738100" cy="764400"/>
              </a:xfrm>
              <a:prstGeom prst="rect">
                <a:avLst/>
              </a:prstGeom>
              <a:solidFill>
                <a:srgbClr val="ACE4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600"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555;p46">
                <a:extLst>
                  <a:ext uri="{FF2B5EF4-FFF2-40B4-BE49-F238E27FC236}">
                    <a16:creationId xmlns:a16="http://schemas.microsoft.com/office/drawing/2014/main" id="{D1D3053F-9F48-EBB6-655E-529DABB54153}"/>
                  </a:ext>
                </a:extLst>
              </p:cNvPr>
              <p:cNvSpPr/>
              <p:nvPr/>
            </p:nvSpPr>
            <p:spPr>
              <a:xfrm>
                <a:off x="4153438" y="5148690"/>
                <a:ext cx="2738100" cy="702900"/>
              </a:xfrm>
              <a:prstGeom prst="rect">
                <a:avLst/>
              </a:prstGeom>
              <a:solidFill>
                <a:srgbClr val="ACE4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600"/>
                </a:pPr>
                <a:endParaRPr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556;p46">
                <a:extLst>
                  <a:ext uri="{FF2B5EF4-FFF2-40B4-BE49-F238E27FC236}">
                    <a16:creationId xmlns:a16="http://schemas.microsoft.com/office/drawing/2014/main" id="{70D60D4D-808E-0A3A-A47B-E9E8B148D0FD}"/>
                  </a:ext>
                </a:extLst>
              </p:cNvPr>
              <p:cNvSpPr/>
              <p:nvPr/>
            </p:nvSpPr>
            <p:spPr>
              <a:xfrm>
                <a:off x="7602088" y="3125915"/>
                <a:ext cx="2738100" cy="726000"/>
              </a:xfrm>
              <a:prstGeom prst="rect">
                <a:avLst/>
              </a:prstGeom>
              <a:solidFill>
                <a:srgbClr val="ACE4E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800"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" name="Google Shape;1558;p46">
                <a:extLst>
                  <a:ext uri="{FF2B5EF4-FFF2-40B4-BE49-F238E27FC236}">
                    <a16:creationId xmlns:a16="http://schemas.microsoft.com/office/drawing/2014/main" id="{9CDC7F4D-3295-D99D-34C5-1487393BCA28}"/>
                  </a:ext>
                </a:extLst>
              </p:cNvPr>
              <p:cNvGrpSpPr/>
              <p:nvPr/>
            </p:nvGrpSpPr>
            <p:grpSpPr>
              <a:xfrm flipH="1">
                <a:off x="8436937" y="2615133"/>
                <a:ext cx="354959" cy="397444"/>
                <a:chOff x="8465451" y="2601617"/>
                <a:chExt cx="388657" cy="326390"/>
              </a:xfrm>
            </p:grpSpPr>
            <p:sp>
              <p:nvSpPr>
                <p:cNvPr id="185" name="Google Shape;1559;p46">
                  <a:extLst>
                    <a:ext uri="{FF2B5EF4-FFF2-40B4-BE49-F238E27FC236}">
                      <a16:creationId xmlns:a16="http://schemas.microsoft.com/office/drawing/2014/main" id="{E77B374C-96E4-D58F-89E7-56AC6A19E600}"/>
                    </a:ext>
                  </a:extLst>
                </p:cNvPr>
                <p:cNvSpPr/>
                <p:nvPr/>
              </p:nvSpPr>
              <p:spPr>
                <a:xfrm>
                  <a:off x="8465451" y="2773807"/>
                  <a:ext cx="361800" cy="154200"/>
                </a:xfrm>
                <a:prstGeom prst="rect">
                  <a:avLst/>
                </a:prstGeom>
                <a:solidFill>
                  <a:srgbClr val="B1B3B3"/>
                </a:solidFill>
                <a:ln w="12700" cap="flat" cmpd="sng">
                  <a:solidFill>
                    <a:srgbClr val="6366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560;p46">
                  <a:extLst>
                    <a:ext uri="{FF2B5EF4-FFF2-40B4-BE49-F238E27FC236}">
                      <a16:creationId xmlns:a16="http://schemas.microsoft.com/office/drawing/2014/main" id="{1BDC5D7B-FB36-AD35-C74F-CB1661F6E85D}"/>
                    </a:ext>
                  </a:extLst>
                </p:cNvPr>
                <p:cNvSpPr/>
                <p:nvPr/>
              </p:nvSpPr>
              <p:spPr>
                <a:xfrm rot="8276080">
                  <a:off x="8490855" y="2601617"/>
                  <a:ext cx="310757" cy="325831"/>
                </a:xfrm>
                <a:prstGeom prst="chord">
                  <a:avLst>
                    <a:gd name="adj1" fmla="val 2423644"/>
                    <a:gd name="adj2" fmla="val 13418519"/>
                  </a:avLst>
                </a:prstGeom>
                <a:solidFill>
                  <a:srgbClr val="B1B3B3"/>
                </a:solidFill>
                <a:ln w="12700" cap="flat" cmpd="sng">
                  <a:solidFill>
                    <a:srgbClr val="6366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561;p46">
                  <a:extLst>
                    <a:ext uri="{FF2B5EF4-FFF2-40B4-BE49-F238E27FC236}">
                      <a16:creationId xmlns:a16="http://schemas.microsoft.com/office/drawing/2014/main" id="{66B34746-D255-6F0A-431B-9779F89D8372}"/>
                    </a:ext>
                  </a:extLst>
                </p:cNvPr>
                <p:cNvSpPr/>
                <p:nvPr/>
              </p:nvSpPr>
              <p:spPr>
                <a:xfrm>
                  <a:off x="8609013" y="2810157"/>
                  <a:ext cx="74700" cy="1176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6366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562;p46">
                  <a:extLst>
                    <a:ext uri="{FF2B5EF4-FFF2-40B4-BE49-F238E27FC236}">
                      <a16:creationId xmlns:a16="http://schemas.microsoft.com/office/drawing/2014/main" id="{BF11E6B3-57A6-94B8-A8BD-48570DA8896D}"/>
                    </a:ext>
                  </a:extLst>
                </p:cNvPr>
                <p:cNvSpPr/>
                <p:nvPr/>
              </p:nvSpPr>
              <p:spPr>
                <a:xfrm rot="3359412">
                  <a:off x="8775353" y="2616635"/>
                  <a:ext cx="74553" cy="82957"/>
                </a:xfrm>
                <a:prstGeom prst="rect">
                  <a:avLst/>
                </a:prstGeom>
                <a:solidFill>
                  <a:srgbClr val="B1B3B3"/>
                </a:solidFill>
                <a:ln w="12700" cap="flat" cmpd="sng">
                  <a:solidFill>
                    <a:srgbClr val="63666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0" name="Google Shape;1563;p46">
                <a:extLst>
                  <a:ext uri="{FF2B5EF4-FFF2-40B4-BE49-F238E27FC236}">
                    <a16:creationId xmlns:a16="http://schemas.microsoft.com/office/drawing/2014/main" id="{014BA642-0335-EE13-2BC8-71621C1AFDEF}"/>
                  </a:ext>
                </a:extLst>
              </p:cNvPr>
              <p:cNvSpPr txBox="1"/>
              <p:nvPr/>
            </p:nvSpPr>
            <p:spPr>
              <a:xfrm>
                <a:off x="7885856" y="3122221"/>
                <a:ext cx="2098800" cy="318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ts val="1200"/>
                </a:pPr>
                <a:r>
                  <a:rPr lang="en-US" b="1" i="1">
                    <a:solidFill>
                      <a:srgbClr val="083E5B"/>
                    </a:solidFill>
                  </a:rPr>
                  <a:t>Acquire and Prepare</a:t>
                </a:r>
                <a:endParaRPr>
                  <a:solidFill>
                    <a:srgbClr val="083E5B"/>
                  </a:solidFill>
                </a:endParaRPr>
              </a:p>
            </p:txBody>
          </p:sp>
          <p:sp>
            <p:nvSpPr>
              <p:cNvPr id="111" name="Google Shape;1565;p46">
                <a:extLst>
                  <a:ext uri="{FF2B5EF4-FFF2-40B4-BE49-F238E27FC236}">
                    <a16:creationId xmlns:a16="http://schemas.microsoft.com/office/drawing/2014/main" id="{0C47A1F0-42FE-D8E5-8A00-565156705710}"/>
                  </a:ext>
                </a:extLst>
              </p:cNvPr>
              <p:cNvSpPr/>
              <p:nvPr/>
            </p:nvSpPr>
            <p:spPr>
              <a:xfrm>
                <a:off x="4374961" y="4414957"/>
                <a:ext cx="268800" cy="504600"/>
              </a:xfrm>
              <a:prstGeom prst="can">
                <a:avLst>
                  <a:gd name="adj" fmla="val 25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78787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800"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" name="Google Shape;1566;p46">
                <a:extLst>
                  <a:ext uri="{FF2B5EF4-FFF2-40B4-BE49-F238E27FC236}">
                    <a16:creationId xmlns:a16="http://schemas.microsoft.com/office/drawing/2014/main" id="{D73E9EFF-AAED-7753-F0E9-8D9748FC3B61}"/>
                  </a:ext>
                </a:extLst>
              </p:cNvPr>
              <p:cNvGrpSpPr/>
              <p:nvPr/>
            </p:nvGrpSpPr>
            <p:grpSpPr>
              <a:xfrm>
                <a:off x="3514837" y="2877705"/>
                <a:ext cx="611356" cy="637057"/>
                <a:chOff x="3514837" y="2877705"/>
                <a:chExt cx="1083005" cy="1001819"/>
              </a:xfrm>
            </p:grpSpPr>
            <p:sp>
              <p:nvSpPr>
                <p:cNvPr id="180" name="Google Shape;1567;p46">
                  <a:extLst>
                    <a:ext uri="{FF2B5EF4-FFF2-40B4-BE49-F238E27FC236}">
                      <a16:creationId xmlns:a16="http://schemas.microsoft.com/office/drawing/2014/main" id="{7B6EB1DF-A22D-CC00-5B4B-D13B8F54FD9F}"/>
                    </a:ext>
                  </a:extLst>
                </p:cNvPr>
                <p:cNvSpPr/>
                <p:nvPr/>
              </p:nvSpPr>
              <p:spPr>
                <a:xfrm>
                  <a:off x="3514837" y="2896124"/>
                  <a:ext cx="1074900" cy="983400"/>
                </a:xfrm>
                <a:prstGeom prst="rect">
                  <a:avLst/>
                </a:prstGeom>
                <a:gradFill>
                  <a:gsLst>
                    <a:gs pos="0">
                      <a:srgbClr val="D1D1D1"/>
                    </a:gs>
                    <a:gs pos="50000">
                      <a:srgbClr val="C7C7C7"/>
                    </a:gs>
                    <a:gs pos="100000">
                      <a:srgbClr val="C0C0C0"/>
                    </a:gs>
                  </a:gsLst>
                  <a:lin ang="5400012" scaled="0"/>
                </a:gradFill>
                <a:ln w="28575" cap="flat" cmpd="sng">
                  <a:solidFill>
                    <a:srgbClr val="083E5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568;p46">
                  <a:extLst>
                    <a:ext uri="{FF2B5EF4-FFF2-40B4-BE49-F238E27FC236}">
                      <a16:creationId xmlns:a16="http://schemas.microsoft.com/office/drawing/2014/main" id="{EE28C445-7F32-0944-D741-9A910DDA5D18}"/>
                    </a:ext>
                  </a:extLst>
                </p:cNvPr>
                <p:cNvSpPr/>
                <p:nvPr/>
              </p:nvSpPr>
              <p:spPr>
                <a:xfrm>
                  <a:off x="3522942" y="2877705"/>
                  <a:ext cx="1074900" cy="1875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083E5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2" name="Google Shape;1569;p46">
                  <a:extLst>
                    <a:ext uri="{FF2B5EF4-FFF2-40B4-BE49-F238E27FC236}">
                      <a16:creationId xmlns:a16="http://schemas.microsoft.com/office/drawing/2014/main" id="{7A1C1EC8-A464-C1F3-1A20-2EBB3B161DBD}"/>
                    </a:ext>
                  </a:extLst>
                </p:cNvPr>
                <p:cNvGrpSpPr/>
                <p:nvPr/>
              </p:nvGrpSpPr>
              <p:grpSpPr>
                <a:xfrm>
                  <a:off x="3719715" y="3178014"/>
                  <a:ext cx="717466" cy="503211"/>
                  <a:chOff x="3719715" y="3178009"/>
                  <a:chExt cx="1094700" cy="703200"/>
                </a:xfrm>
              </p:grpSpPr>
              <p:sp>
                <p:nvSpPr>
                  <p:cNvPr id="183" name="Google Shape;1570;p46">
                    <a:extLst>
                      <a:ext uri="{FF2B5EF4-FFF2-40B4-BE49-F238E27FC236}">
                        <a16:creationId xmlns:a16="http://schemas.microsoft.com/office/drawing/2014/main" id="{D2709053-1658-0595-12CD-5D1FF2A59CC0}"/>
                      </a:ext>
                    </a:extLst>
                  </p:cNvPr>
                  <p:cNvSpPr/>
                  <p:nvPr/>
                </p:nvSpPr>
                <p:spPr>
                  <a:xfrm>
                    <a:off x="3719715" y="3178009"/>
                    <a:ext cx="942300" cy="5508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571;p46">
                    <a:extLst>
                      <a:ext uri="{FF2B5EF4-FFF2-40B4-BE49-F238E27FC236}">
                        <a16:creationId xmlns:a16="http://schemas.microsoft.com/office/drawing/2014/main" id="{6307DCCA-F806-E2E7-4B4A-FDFD969F8DDD}"/>
                      </a:ext>
                    </a:extLst>
                  </p:cNvPr>
                  <p:cNvSpPr/>
                  <p:nvPr/>
                </p:nvSpPr>
                <p:spPr>
                  <a:xfrm>
                    <a:off x="3872115" y="3330409"/>
                    <a:ext cx="942300" cy="550800"/>
                  </a:xfrm>
                  <a:prstGeom prst="rect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13" name="Google Shape;1572;p46">
                <a:extLst>
                  <a:ext uri="{FF2B5EF4-FFF2-40B4-BE49-F238E27FC236}">
                    <a16:creationId xmlns:a16="http://schemas.microsoft.com/office/drawing/2014/main" id="{B1C0F6B8-C86B-8F1C-4E9D-35A737D6B81D}"/>
                  </a:ext>
                </a:extLst>
              </p:cNvPr>
              <p:cNvSpPr txBox="1"/>
              <p:nvPr/>
            </p:nvSpPr>
            <p:spPr>
              <a:xfrm>
                <a:off x="8107113" y="2258540"/>
                <a:ext cx="1068900" cy="238995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rgbClr val="083E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000"/>
                </a:pPr>
                <a:r>
                  <a:rPr lang="en-US" sz="1200" b="1">
                    <a:solidFill>
                      <a:srgbClr val="3F3F3F"/>
                    </a:solidFill>
                  </a:rPr>
                  <a:t>User Facilities</a:t>
                </a:r>
                <a:endParaRPr sz="1200" b="1"/>
              </a:p>
            </p:txBody>
          </p:sp>
          <p:grpSp>
            <p:nvGrpSpPr>
              <p:cNvPr id="114" name="Google Shape;1573;p46">
                <a:extLst>
                  <a:ext uri="{FF2B5EF4-FFF2-40B4-BE49-F238E27FC236}">
                    <a16:creationId xmlns:a16="http://schemas.microsoft.com/office/drawing/2014/main" id="{C04C595B-91D8-A60D-E05C-A558279B114B}"/>
                  </a:ext>
                </a:extLst>
              </p:cNvPr>
              <p:cNvGrpSpPr/>
              <p:nvPr/>
            </p:nvGrpSpPr>
            <p:grpSpPr>
              <a:xfrm>
                <a:off x="7660212" y="4091012"/>
                <a:ext cx="1962714" cy="701187"/>
                <a:chOff x="7660212" y="4091029"/>
                <a:chExt cx="2149036" cy="575831"/>
              </a:xfrm>
            </p:grpSpPr>
            <p:sp>
              <p:nvSpPr>
                <p:cNvPr id="178" name="Google Shape;1574;p46">
                  <a:extLst>
                    <a:ext uri="{FF2B5EF4-FFF2-40B4-BE49-F238E27FC236}">
                      <a16:creationId xmlns:a16="http://schemas.microsoft.com/office/drawing/2014/main" id="{256F6076-7067-C31B-079C-CE16AA793FF5}"/>
                    </a:ext>
                  </a:extLst>
                </p:cNvPr>
                <p:cNvSpPr txBox="1"/>
                <p:nvPr/>
              </p:nvSpPr>
              <p:spPr>
                <a:xfrm>
                  <a:off x="7660212" y="4091029"/>
                  <a:ext cx="1946700" cy="2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200"/>
                  </a:pPr>
                  <a:r>
                    <a:rPr lang="en-US" b="1" i="1">
                      <a:solidFill>
                        <a:srgbClr val="083E5B"/>
                      </a:solidFill>
                    </a:rPr>
                    <a:t>Transfer</a:t>
                  </a:r>
                  <a:endParaRPr>
                    <a:solidFill>
                      <a:srgbClr val="083E5B"/>
                    </a:solidFill>
                  </a:endParaRPr>
                </a:p>
              </p:txBody>
            </p:sp>
            <p:sp>
              <p:nvSpPr>
                <p:cNvPr id="179" name="Google Shape;1575;p46">
                  <a:extLst>
                    <a:ext uri="{FF2B5EF4-FFF2-40B4-BE49-F238E27FC236}">
                      <a16:creationId xmlns:a16="http://schemas.microsoft.com/office/drawing/2014/main" id="{7299D093-DD91-AF58-54D4-F1147B678C0D}"/>
                    </a:ext>
                  </a:extLst>
                </p:cNvPr>
                <p:cNvSpPr txBox="1"/>
                <p:nvPr/>
              </p:nvSpPr>
              <p:spPr>
                <a:xfrm>
                  <a:off x="7669648" y="4339729"/>
                  <a:ext cx="2139600" cy="3271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000"/>
                  </a:pPr>
                  <a:r>
                    <a:rPr lang="en-US" sz="1200">
                      <a:solidFill>
                        <a:srgbClr val="083E5B"/>
                      </a:solidFill>
                    </a:rPr>
                    <a:t>Move and manage data and  dynamic data streams</a:t>
                  </a:r>
                  <a:endParaRPr sz="1200">
                    <a:solidFill>
                      <a:srgbClr val="083E5B"/>
                    </a:solidFill>
                  </a:endParaRPr>
                </a:p>
              </p:txBody>
            </p:sp>
          </p:grpSp>
          <p:grpSp>
            <p:nvGrpSpPr>
              <p:cNvPr id="115" name="Google Shape;1576;p46">
                <a:extLst>
                  <a:ext uri="{FF2B5EF4-FFF2-40B4-BE49-F238E27FC236}">
                    <a16:creationId xmlns:a16="http://schemas.microsoft.com/office/drawing/2014/main" id="{15F3E42F-C75F-50EB-B3A9-5DE3FAE6AA50}"/>
                  </a:ext>
                </a:extLst>
              </p:cNvPr>
              <p:cNvGrpSpPr/>
              <p:nvPr/>
            </p:nvGrpSpPr>
            <p:grpSpPr>
              <a:xfrm>
                <a:off x="1653810" y="3097596"/>
                <a:ext cx="1785713" cy="695161"/>
                <a:chOff x="1653810" y="3097596"/>
                <a:chExt cx="1809600" cy="570880"/>
              </a:xfrm>
            </p:grpSpPr>
            <p:sp>
              <p:nvSpPr>
                <p:cNvPr id="176" name="Google Shape;1577;p46">
                  <a:extLst>
                    <a:ext uri="{FF2B5EF4-FFF2-40B4-BE49-F238E27FC236}">
                      <a16:creationId xmlns:a16="http://schemas.microsoft.com/office/drawing/2014/main" id="{67DD8E87-FA98-6B67-B5E7-6215A7240AA9}"/>
                    </a:ext>
                  </a:extLst>
                </p:cNvPr>
                <p:cNvSpPr txBox="1"/>
                <p:nvPr/>
              </p:nvSpPr>
              <p:spPr>
                <a:xfrm>
                  <a:off x="1669023" y="3097596"/>
                  <a:ext cx="1012500" cy="261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200"/>
                  </a:pPr>
                  <a:r>
                    <a:rPr lang="en-US" b="1" i="1">
                      <a:solidFill>
                        <a:srgbClr val="083E5B"/>
                      </a:solidFill>
                    </a:rPr>
                    <a:t>Publish</a:t>
                  </a:r>
                  <a:endParaRPr>
                    <a:solidFill>
                      <a:srgbClr val="083E5B"/>
                    </a:solidFill>
                  </a:endParaRPr>
                </a:p>
              </p:txBody>
            </p:sp>
            <p:sp>
              <p:nvSpPr>
                <p:cNvPr id="177" name="Google Shape;1578;p46">
                  <a:extLst>
                    <a:ext uri="{FF2B5EF4-FFF2-40B4-BE49-F238E27FC236}">
                      <a16:creationId xmlns:a16="http://schemas.microsoft.com/office/drawing/2014/main" id="{A8354454-8B3E-4AD7-78D5-5FF711AE3363}"/>
                    </a:ext>
                  </a:extLst>
                </p:cNvPr>
                <p:cNvSpPr txBox="1"/>
                <p:nvPr/>
              </p:nvSpPr>
              <p:spPr>
                <a:xfrm>
                  <a:off x="1653810" y="3341346"/>
                  <a:ext cx="1809600" cy="327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000"/>
                  </a:pPr>
                  <a:r>
                    <a:rPr lang="en-US" sz="1200">
                      <a:solidFill>
                        <a:srgbClr val="083E5B"/>
                      </a:solidFill>
                    </a:rPr>
                    <a:t>Fulfill FAIR principles for scientific data</a:t>
                  </a:r>
                  <a:endParaRPr sz="1200">
                    <a:solidFill>
                      <a:srgbClr val="083E5B"/>
                    </a:solidFill>
                  </a:endParaRPr>
                </a:p>
              </p:txBody>
            </p:sp>
          </p:grpSp>
          <p:grpSp>
            <p:nvGrpSpPr>
              <p:cNvPr id="116" name="Google Shape;1579;p46">
                <a:extLst>
                  <a:ext uri="{FF2B5EF4-FFF2-40B4-BE49-F238E27FC236}">
                    <a16:creationId xmlns:a16="http://schemas.microsoft.com/office/drawing/2014/main" id="{07F41623-1E54-F8FC-2A92-3A7A4C3B4516}"/>
                  </a:ext>
                </a:extLst>
              </p:cNvPr>
              <p:cNvGrpSpPr/>
              <p:nvPr/>
            </p:nvGrpSpPr>
            <p:grpSpPr>
              <a:xfrm>
                <a:off x="4253605" y="5150829"/>
                <a:ext cx="2376410" cy="663933"/>
                <a:chOff x="4253605" y="5150830"/>
                <a:chExt cx="2602004" cy="545235"/>
              </a:xfrm>
            </p:grpSpPr>
            <p:sp>
              <p:nvSpPr>
                <p:cNvPr id="174" name="Google Shape;1580;p46">
                  <a:extLst>
                    <a:ext uri="{FF2B5EF4-FFF2-40B4-BE49-F238E27FC236}">
                      <a16:creationId xmlns:a16="http://schemas.microsoft.com/office/drawing/2014/main" id="{1DD1ADAE-80FB-771E-5C94-51D28F88BB31}"/>
                    </a:ext>
                  </a:extLst>
                </p:cNvPr>
                <p:cNvSpPr txBox="1"/>
                <p:nvPr/>
              </p:nvSpPr>
              <p:spPr>
                <a:xfrm>
                  <a:off x="4253605" y="5150830"/>
                  <a:ext cx="2498400" cy="261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200"/>
                  </a:pPr>
                  <a:r>
                    <a:rPr lang="en-US" b="1" i="1">
                      <a:solidFill>
                        <a:srgbClr val="083E5B"/>
                      </a:solidFill>
                    </a:rPr>
                    <a:t>Clean and Process</a:t>
                  </a:r>
                  <a:endParaRPr>
                    <a:solidFill>
                      <a:srgbClr val="083E5B"/>
                    </a:solidFill>
                  </a:endParaRPr>
                </a:p>
              </p:txBody>
            </p:sp>
            <p:sp>
              <p:nvSpPr>
                <p:cNvPr id="175" name="Google Shape;1581;p46">
                  <a:extLst>
                    <a:ext uri="{FF2B5EF4-FFF2-40B4-BE49-F238E27FC236}">
                      <a16:creationId xmlns:a16="http://schemas.microsoft.com/office/drawing/2014/main" id="{8359DB4D-0423-85A9-DA3F-E2B01C612971}"/>
                    </a:ext>
                  </a:extLst>
                </p:cNvPr>
                <p:cNvSpPr txBox="1"/>
                <p:nvPr/>
              </p:nvSpPr>
              <p:spPr>
                <a:xfrm>
                  <a:off x="4277109" y="5368935"/>
                  <a:ext cx="2578500" cy="327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000"/>
                  </a:pPr>
                  <a:r>
                    <a:rPr lang="en-US" sz="1200">
                      <a:solidFill>
                        <a:srgbClr val="083E5B"/>
                      </a:solidFill>
                    </a:rPr>
                    <a:t>Scalable scientific and </a:t>
                  </a:r>
                  <a:br>
                    <a:rPr lang="en-US" sz="1200">
                      <a:solidFill>
                        <a:srgbClr val="083E5B"/>
                      </a:solidFill>
                    </a:rPr>
                  </a:br>
                  <a:r>
                    <a:rPr lang="en-US" sz="1200">
                      <a:solidFill>
                        <a:srgbClr val="083E5B"/>
                      </a:solidFill>
                    </a:rPr>
                    <a:t>AI/ML workflows</a:t>
                  </a:r>
                  <a:endParaRPr sz="1200">
                    <a:solidFill>
                      <a:srgbClr val="083E5B"/>
                    </a:solidFill>
                  </a:endParaRPr>
                </a:p>
              </p:txBody>
            </p:sp>
          </p:grpSp>
          <p:sp>
            <p:nvSpPr>
              <p:cNvPr id="117" name="Google Shape;1582;p46">
                <a:extLst>
                  <a:ext uri="{FF2B5EF4-FFF2-40B4-BE49-F238E27FC236}">
                    <a16:creationId xmlns:a16="http://schemas.microsoft.com/office/drawing/2014/main" id="{DD9AEE6E-0FBD-1C32-AE63-E3E79AA0E654}"/>
                  </a:ext>
                </a:extLst>
              </p:cNvPr>
              <p:cNvSpPr txBox="1"/>
              <p:nvPr/>
            </p:nvSpPr>
            <p:spPr>
              <a:xfrm>
                <a:off x="7804368" y="3366172"/>
                <a:ext cx="2308026" cy="55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SzPts val="1000"/>
                </a:pPr>
                <a:r>
                  <a:rPr lang="en-US" sz="1200">
                    <a:solidFill>
                      <a:srgbClr val="083E5B"/>
                    </a:solidFill>
                  </a:rPr>
                  <a:t>Ingest experimental and observational and reprocessed data using standard APIs</a:t>
                </a:r>
                <a:endParaRPr sz="1200">
                  <a:solidFill>
                    <a:srgbClr val="083E5B"/>
                  </a:solidFill>
                </a:endParaRPr>
              </a:p>
            </p:txBody>
          </p:sp>
          <p:grpSp>
            <p:nvGrpSpPr>
              <p:cNvPr id="118" name="Google Shape;1583;p46">
                <a:extLst>
                  <a:ext uri="{FF2B5EF4-FFF2-40B4-BE49-F238E27FC236}">
                    <a16:creationId xmlns:a16="http://schemas.microsoft.com/office/drawing/2014/main" id="{1377CE5B-58AF-4F6C-924B-D1A084A65FA6}"/>
                  </a:ext>
                </a:extLst>
              </p:cNvPr>
              <p:cNvGrpSpPr/>
              <p:nvPr/>
            </p:nvGrpSpPr>
            <p:grpSpPr>
              <a:xfrm>
                <a:off x="1821938" y="4088392"/>
                <a:ext cx="1966973" cy="724372"/>
                <a:chOff x="1821939" y="4088408"/>
                <a:chExt cx="2153700" cy="594871"/>
              </a:xfrm>
            </p:grpSpPr>
            <p:sp>
              <p:nvSpPr>
                <p:cNvPr id="172" name="Google Shape;1584;p46">
                  <a:extLst>
                    <a:ext uri="{FF2B5EF4-FFF2-40B4-BE49-F238E27FC236}">
                      <a16:creationId xmlns:a16="http://schemas.microsoft.com/office/drawing/2014/main" id="{5B650651-1C78-4E11-E547-0231DBF7DAA7}"/>
                    </a:ext>
                  </a:extLst>
                </p:cNvPr>
                <p:cNvSpPr txBox="1"/>
                <p:nvPr/>
              </p:nvSpPr>
              <p:spPr>
                <a:xfrm>
                  <a:off x="1831324" y="4088408"/>
                  <a:ext cx="1513200" cy="26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200"/>
                  </a:pPr>
                  <a:r>
                    <a:rPr lang="en-US" b="1" i="1">
                      <a:solidFill>
                        <a:srgbClr val="083E5B"/>
                      </a:solidFill>
                    </a:rPr>
                    <a:t>Preserve</a:t>
                  </a:r>
                  <a:endParaRPr>
                    <a:solidFill>
                      <a:srgbClr val="083E5B"/>
                    </a:solidFill>
                  </a:endParaRPr>
                </a:p>
              </p:txBody>
            </p:sp>
            <p:sp>
              <p:nvSpPr>
                <p:cNvPr id="173" name="Google Shape;1585;p46">
                  <a:extLst>
                    <a:ext uri="{FF2B5EF4-FFF2-40B4-BE49-F238E27FC236}">
                      <a16:creationId xmlns:a16="http://schemas.microsoft.com/office/drawing/2014/main" id="{2C63CBB8-A7E1-93E3-70DD-83345E8875B5}"/>
                    </a:ext>
                  </a:extLst>
                </p:cNvPr>
                <p:cNvSpPr txBox="1"/>
                <p:nvPr/>
              </p:nvSpPr>
              <p:spPr>
                <a:xfrm>
                  <a:off x="1821939" y="4356148"/>
                  <a:ext cx="2153700" cy="3271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000"/>
                  </a:pPr>
                  <a:r>
                    <a:rPr lang="en-US" sz="1200">
                      <a:solidFill>
                        <a:srgbClr val="083E5B"/>
                      </a:solidFill>
                    </a:rPr>
                    <a:t>Long-term data curation and archival</a:t>
                  </a:r>
                  <a:endParaRPr sz="1200">
                    <a:solidFill>
                      <a:srgbClr val="083E5B"/>
                    </a:solidFill>
                  </a:endParaRPr>
                </a:p>
              </p:txBody>
            </p:sp>
          </p:grpSp>
          <p:grpSp>
            <p:nvGrpSpPr>
              <p:cNvPr id="119" name="Google Shape;1586;p46">
                <a:extLst>
                  <a:ext uri="{FF2B5EF4-FFF2-40B4-BE49-F238E27FC236}">
                    <a16:creationId xmlns:a16="http://schemas.microsoft.com/office/drawing/2014/main" id="{102D3D78-66FB-D30A-A07C-DE974A802B1E}"/>
                  </a:ext>
                </a:extLst>
              </p:cNvPr>
              <p:cNvGrpSpPr/>
              <p:nvPr/>
            </p:nvGrpSpPr>
            <p:grpSpPr>
              <a:xfrm>
                <a:off x="6228020" y="4447646"/>
                <a:ext cx="565464" cy="937514"/>
                <a:chOff x="6228010" y="4447639"/>
                <a:chExt cx="619143" cy="769905"/>
              </a:xfrm>
            </p:grpSpPr>
            <p:grpSp>
              <p:nvGrpSpPr>
                <p:cNvPr id="163" name="Google Shape;1587;p46">
                  <a:extLst>
                    <a:ext uri="{FF2B5EF4-FFF2-40B4-BE49-F238E27FC236}">
                      <a16:creationId xmlns:a16="http://schemas.microsoft.com/office/drawing/2014/main" id="{4487D980-5D94-C29C-D927-C50CA3D57961}"/>
                    </a:ext>
                  </a:extLst>
                </p:cNvPr>
                <p:cNvGrpSpPr/>
                <p:nvPr/>
              </p:nvGrpSpPr>
              <p:grpSpPr>
                <a:xfrm>
                  <a:off x="6616782" y="4447639"/>
                  <a:ext cx="230371" cy="483601"/>
                  <a:chOff x="6616782" y="4447639"/>
                  <a:chExt cx="230371" cy="483601"/>
                </a:xfrm>
              </p:grpSpPr>
              <p:sp>
                <p:nvSpPr>
                  <p:cNvPr id="170" name="Google Shape;1588;p46">
                    <a:extLst>
                      <a:ext uri="{FF2B5EF4-FFF2-40B4-BE49-F238E27FC236}">
                        <a16:creationId xmlns:a16="http://schemas.microsoft.com/office/drawing/2014/main" id="{91CD840A-DBC7-F879-D212-3F16021FB0E4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6464082" y="4600340"/>
                    <a:ext cx="483600" cy="178200"/>
                  </a:xfrm>
                  <a:prstGeom prst="trapezoid">
                    <a:avLst>
                      <a:gd name="adj" fmla="val 17912"/>
                    </a:avLst>
                  </a:prstGeom>
                  <a:solidFill>
                    <a:srgbClr val="B1B3B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589;p46">
                    <a:extLst>
                      <a:ext uri="{FF2B5EF4-FFF2-40B4-BE49-F238E27FC236}">
                        <a16:creationId xmlns:a16="http://schemas.microsoft.com/office/drawing/2014/main" id="{BCDE4FC4-1C33-00D0-F3E8-908745649102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6582553" y="4666639"/>
                    <a:ext cx="483600" cy="45600"/>
                  </a:xfrm>
                  <a:prstGeom prst="trapezoid">
                    <a:avLst>
                      <a:gd name="adj" fmla="val 89333"/>
                    </a:avLst>
                  </a:prstGeom>
                  <a:solidFill>
                    <a:srgbClr val="6366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" name="Google Shape;1590;p46">
                  <a:extLst>
                    <a:ext uri="{FF2B5EF4-FFF2-40B4-BE49-F238E27FC236}">
                      <a16:creationId xmlns:a16="http://schemas.microsoft.com/office/drawing/2014/main" id="{61FDA625-949F-9CCB-FA07-8F5450996D86}"/>
                    </a:ext>
                  </a:extLst>
                </p:cNvPr>
                <p:cNvGrpSpPr/>
                <p:nvPr/>
              </p:nvGrpSpPr>
              <p:grpSpPr>
                <a:xfrm>
                  <a:off x="6394253" y="4589447"/>
                  <a:ext cx="230371" cy="483601"/>
                  <a:chOff x="6394253" y="4589447"/>
                  <a:chExt cx="230371" cy="483601"/>
                </a:xfrm>
              </p:grpSpPr>
              <p:sp>
                <p:nvSpPr>
                  <p:cNvPr id="168" name="Google Shape;1591;p46">
                    <a:extLst>
                      <a:ext uri="{FF2B5EF4-FFF2-40B4-BE49-F238E27FC236}">
                        <a16:creationId xmlns:a16="http://schemas.microsoft.com/office/drawing/2014/main" id="{B1F60DD2-32E3-F5AF-AB53-8749FB0289F6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6241553" y="4742148"/>
                    <a:ext cx="483600" cy="178200"/>
                  </a:xfrm>
                  <a:prstGeom prst="trapezoid">
                    <a:avLst>
                      <a:gd name="adj" fmla="val 17912"/>
                    </a:avLst>
                  </a:prstGeom>
                  <a:solidFill>
                    <a:srgbClr val="B1B3B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1592;p46">
                    <a:extLst>
                      <a:ext uri="{FF2B5EF4-FFF2-40B4-BE49-F238E27FC236}">
                        <a16:creationId xmlns:a16="http://schemas.microsoft.com/office/drawing/2014/main" id="{186B09F1-D9B9-73F1-920D-E7E07A6F60AC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6360024" y="4808447"/>
                    <a:ext cx="483600" cy="45600"/>
                  </a:xfrm>
                  <a:prstGeom prst="trapezoid">
                    <a:avLst>
                      <a:gd name="adj" fmla="val 89333"/>
                    </a:avLst>
                  </a:prstGeom>
                  <a:solidFill>
                    <a:srgbClr val="6366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593;p46">
                  <a:extLst>
                    <a:ext uri="{FF2B5EF4-FFF2-40B4-BE49-F238E27FC236}">
                      <a16:creationId xmlns:a16="http://schemas.microsoft.com/office/drawing/2014/main" id="{2FFDB2C0-D83E-3202-41D4-3104060C2C18}"/>
                    </a:ext>
                  </a:extLst>
                </p:cNvPr>
                <p:cNvGrpSpPr/>
                <p:nvPr/>
              </p:nvGrpSpPr>
              <p:grpSpPr>
                <a:xfrm>
                  <a:off x="6228010" y="4733943"/>
                  <a:ext cx="230371" cy="483601"/>
                  <a:chOff x="6228010" y="4733943"/>
                  <a:chExt cx="230371" cy="483601"/>
                </a:xfrm>
              </p:grpSpPr>
              <p:sp>
                <p:nvSpPr>
                  <p:cNvPr id="166" name="Google Shape;1594;p46">
                    <a:extLst>
                      <a:ext uri="{FF2B5EF4-FFF2-40B4-BE49-F238E27FC236}">
                        <a16:creationId xmlns:a16="http://schemas.microsoft.com/office/drawing/2014/main" id="{89A9E8C3-C893-C522-3CE8-6D80B31ECFF5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6075310" y="4886644"/>
                    <a:ext cx="483600" cy="178200"/>
                  </a:xfrm>
                  <a:prstGeom prst="trapezoid">
                    <a:avLst>
                      <a:gd name="adj" fmla="val 17912"/>
                    </a:avLst>
                  </a:prstGeom>
                  <a:solidFill>
                    <a:srgbClr val="B1B3B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595;p46">
                    <a:extLst>
                      <a:ext uri="{FF2B5EF4-FFF2-40B4-BE49-F238E27FC236}">
                        <a16:creationId xmlns:a16="http://schemas.microsoft.com/office/drawing/2014/main" id="{DB717AB0-8E0F-C34B-42BE-1B8F2F25741A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6193781" y="4952943"/>
                    <a:ext cx="483600" cy="45600"/>
                  </a:xfrm>
                  <a:prstGeom prst="trapezoid">
                    <a:avLst>
                      <a:gd name="adj" fmla="val 89333"/>
                    </a:avLst>
                  </a:prstGeom>
                  <a:solidFill>
                    <a:srgbClr val="6366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buSzPts val="1800"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0" name="Google Shape;1596;p46">
                <a:extLst>
                  <a:ext uri="{FF2B5EF4-FFF2-40B4-BE49-F238E27FC236}">
                    <a16:creationId xmlns:a16="http://schemas.microsoft.com/office/drawing/2014/main" id="{E852E49F-C664-8C86-85D1-BDB3F4C1C9F5}"/>
                  </a:ext>
                </a:extLst>
              </p:cNvPr>
              <p:cNvSpPr txBox="1"/>
              <p:nvPr/>
            </p:nvSpPr>
            <p:spPr>
              <a:xfrm>
                <a:off x="3407413" y="2402465"/>
                <a:ext cx="826200" cy="398347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rgbClr val="083E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000"/>
                </a:pPr>
                <a:r>
                  <a:rPr lang="en-US" sz="1200" b="1">
                    <a:solidFill>
                      <a:srgbClr val="3F3F3F"/>
                    </a:solidFill>
                  </a:rPr>
                  <a:t>Science Gateways</a:t>
                </a:r>
                <a:endParaRPr sz="1200" b="1"/>
              </a:p>
            </p:txBody>
          </p:sp>
          <p:sp>
            <p:nvSpPr>
              <p:cNvPr id="121" name="Google Shape;1597;p46">
                <a:extLst>
                  <a:ext uri="{FF2B5EF4-FFF2-40B4-BE49-F238E27FC236}">
                    <a16:creationId xmlns:a16="http://schemas.microsoft.com/office/drawing/2014/main" id="{C8FCCC13-3629-4C42-DFBD-00AC67FE84D7}"/>
                  </a:ext>
                </a:extLst>
              </p:cNvPr>
              <p:cNvSpPr txBox="1"/>
              <p:nvPr/>
            </p:nvSpPr>
            <p:spPr>
              <a:xfrm>
                <a:off x="6989887" y="2589465"/>
                <a:ext cx="990000" cy="371788"/>
              </a:xfrm>
              <a:prstGeom prst="rect">
                <a:avLst/>
              </a:prstGeom>
              <a:solidFill>
                <a:srgbClr val="B6D7A8"/>
              </a:solidFill>
              <a:ln w="19050" cap="flat" cmpd="sng">
                <a:solidFill>
                  <a:srgbClr val="083E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900"/>
                </a:pPr>
                <a:r>
                  <a:rPr lang="en-US" sz="1100" b="1">
                    <a:solidFill>
                      <a:srgbClr val="083E5B"/>
                    </a:solidFill>
                  </a:rPr>
                  <a:t>Raw &amp; Derived Data</a:t>
                </a:r>
                <a:endParaRPr sz="1100" b="1">
                  <a:solidFill>
                    <a:srgbClr val="083E5B"/>
                  </a:solidFill>
                </a:endParaRPr>
              </a:p>
            </p:txBody>
          </p:sp>
          <p:sp>
            <p:nvSpPr>
              <p:cNvPr id="122" name="Google Shape;1600;p46">
                <a:extLst>
                  <a:ext uri="{FF2B5EF4-FFF2-40B4-BE49-F238E27FC236}">
                    <a16:creationId xmlns:a16="http://schemas.microsoft.com/office/drawing/2014/main" id="{58A617F4-FE22-8198-5487-23768EF3E3AD}"/>
                  </a:ext>
                </a:extLst>
              </p:cNvPr>
              <p:cNvSpPr/>
              <p:nvPr/>
            </p:nvSpPr>
            <p:spPr>
              <a:xfrm>
                <a:off x="4201513" y="3361890"/>
                <a:ext cx="2025155" cy="1603432"/>
              </a:xfrm>
              <a:custGeom>
                <a:avLst/>
                <a:gdLst/>
                <a:ahLst/>
                <a:cxnLst/>
                <a:rect l="l" t="t" r="r" b="b"/>
                <a:pathLst>
                  <a:path w="1808174" h="1072530" extrusionOk="0">
                    <a:moveTo>
                      <a:pt x="1808174" y="1072530"/>
                    </a:moveTo>
                    <a:cubicBezTo>
                      <a:pt x="1393944" y="997475"/>
                      <a:pt x="979714" y="922421"/>
                      <a:pt x="721895" y="770021"/>
                    </a:cubicBezTo>
                    <a:cubicBezTo>
                      <a:pt x="464075" y="617621"/>
                      <a:pt x="381573" y="286467"/>
                      <a:pt x="261257" y="158130"/>
                    </a:cubicBezTo>
                    <a:cubicBezTo>
                      <a:pt x="140941" y="29793"/>
                      <a:pt x="70470" y="14896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4298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1800"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" name="Google Shape;1601;p46">
                <a:extLst>
                  <a:ext uri="{FF2B5EF4-FFF2-40B4-BE49-F238E27FC236}">
                    <a16:creationId xmlns:a16="http://schemas.microsoft.com/office/drawing/2014/main" id="{2072339F-A20A-351F-33C3-DCDB65F370CE}"/>
                  </a:ext>
                </a:extLst>
              </p:cNvPr>
              <p:cNvGrpSpPr/>
              <p:nvPr/>
            </p:nvGrpSpPr>
            <p:grpSpPr>
              <a:xfrm>
                <a:off x="4418962" y="1904716"/>
                <a:ext cx="2744258" cy="3022473"/>
                <a:chOff x="4418962" y="1904716"/>
                <a:chExt cx="2744258" cy="3022473"/>
              </a:xfrm>
            </p:grpSpPr>
            <p:grpSp>
              <p:nvGrpSpPr>
                <p:cNvPr id="145" name="Google Shape;1602;p46">
                  <a:extLst>
                    <a:ext uri="{FF2B5EF4-FFF2-40B4-BE49-F238E27FC236}">
                      <a16:creationId xmlns:a16="http://schemas.microsoft.com/office/drawing/2014/main" id="{FE27CAEC-C6BF-2FAB-DF47-B6C57E67E134}"/>
                    </a:ext>
                  </a:extLst>
                </p:cNvPr>
                <p:cNvGrpSpPr/>
                <p:nvPr/>
              </p:nvGrpSpPr>
              <p:grpSpPr>
                <a:xfrm>
                  <a:off x="5278943" y="2877703"/>
                  <a:ext cx="961515" cy="979113"/>
                  <a:chOff x="5278943" y="2877703"/>
                  <a:chExt cx="418505" cy="423657"/>
                </a:xfrm>
              </p:grpSpPr>
              <p:grpSp>
                <p:nvGrpSpPr>
                  <p:cNvPr id="155" name="Google Shape;1603;p46">
                    <a:extLst>
                      <a:ext uri="{FF2B5EF4-FFF2-40B4-BE49-F238E27FC236}">
                        <a16:creationId xmlns:a16="http://schemas.microsoft.com/office/drawing/2014/main" id="{282744B8-975C-73A3-37C1-EEB48465040E}"/>
                      </a:ext>
                    </a:extLst>
                  </p:cNvPr>
                  <p:cNvGrpSpPr/>
                  <p:nvPr/>
                </p:nvGrpSpPr>
                <p:grpSpPr>
                  <a:xfrm>
                    <a:off x="5278943" y="2877703"/>
                    <a:ext cx="418505" cy="423657"/>
                    <a:chOff x="5278943" y="2877703"/>
                    <a:chExt cx="529552" cy="536071"/>
                  </a:xfrm>
                </p:grpSpPr>
                <p:grpSp>
                  <p:nvGrpSpPr>
                    <p:cNvPr id="157" name="Google Shape;1604;p46">
                      <a:extLst>
                        <a:ext uri="{FF2B5EF4-FFF2-40B4-BE49-F238E27FC236}">
                          <a16:creationId xmlns:a16="http://schemas.microsoft.com/office/drawing/2014/main" id="{24121780-E0A7-2DF0-13A0-E9D1EB877A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78943" y="2877703"/>
                      <a:ext cx="529552" cy="536071"/>
                      <a:chOff x="5278943" y="2877703"/>
                      <a:chExt cx="483300" cy="483600"/>
                    </a:xfrm>
                  </p:grpSpPr>
                  <p:sp>
                    <p:nvSpPr>
                      <p:cNvPr id="159" name="Google Shape;1605;p46">
                        <a:extLst>
                          <a:ext uri="{FF2B5EF4-FFF2-40B4-BE49-F238E27FC236}">
                            <a16:creationId xmlns:a16="http://schemas.microsoft.com/office/drawing/2014/main" id="{066A482C-4399-B62A-0DDA-5319780DCC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8943" y="2877703"/>
                        <a:ext cx="483300" cy="483600"/>
                      </a:xfrm>
                      <a:prstGeom prst="ellipse">
                        <a:avLst/>
                      </a:prstGeom>
                      <a:solidFill>
                        <a:srgbClr val="4298B5"/>
                      </a:solidFill>
                      <a:ln w="28575" cap="flat" cmpd="sng">
                        <a:solidFill>
                          <a:srgbClr val="002E3A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>
                          <a:buSzPts val="1800"/>
                        </a:pPr>
                        <a:endParaRPr sz="2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160" name="Google Shape;1606;p46">
                        <a:extLst>
                          <a:ext uri="{FF2B5EF4-FFF2-40B4-BE49-F238E27FC236}">
                            <a16:creationId xmlns:a16="http://schemas.microsoft.com/office/drawing/2014/main" id="{37681441-E788-2355-D372-8733F4CA47C7}"/>
                          </a:ext>
                        </a:extLst>
                      </p:cNvPr>
                      <p:cNvCxnSpPr>
                        <a:cxnSpLocks/>
                        <a:stCxn id="1605" idx="0"/>
                        <a:endCxn id="1605" idx="4"/>
                      </p:cNvCxnSpPr>
                      <p:nvPr/>
                    </p:nvCxnSpPr>
                    <p:spPr>
                      <a:xfrm>
                        <a:off x="5520593" y="2877703"/>
                        <a:ext cx="0" cy="483600"/>
                      </a:xfrm>
                      <a:prstGeom prst="straightConnector1">
                        <a:avLst/>
                      </a:prstGeom>
                      <a:solidFill>
                        <a:srgbClr val="ACE4EF"/>
                      </a:solidFill>
                      <a:ln w="28575" cap="flat" cmpd="sng">
                        <a:solidFill>
                          <a:srgbClr val="002E3A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61" name="Google Shape;1607;p46">
                        <a:extLst>
                          <a:ext uri="{FF2B5EF4-FFF2-40B4-BE49-F238E27FC236}">
                            <a16:creationId xmlns:a16="http://schemas.microsoft.com/office/drawing/2014/main" id="{73CDC7FA-D2F3-5CA6-A92C-85D5CD340030}"/>
                          </a:ext>
                        </a:extLst>
                      </p:cNvPr>
                      <p:cNvCxnSpPr>
                        <a:cxnSpLocks/>
                        <a:stCxn id="1605" idx="7"/>
                        <a:endCxn id="1605" idx="3"/>
                      </p:cNvCxnSpPr>
                      <p:nvPr/>
                    </p:nvCxnSpPr>
                    <p:spPr>
                      <a:xfrm flipH="1">
                        <a:off x="5349765" y="2948525"/>
                        <a:ext cx="341700" cy="342000"/>
                      </a:xfrm>
                      <a:prstGeom prst="straightConnector1">
                        <a:avLst/>
                      </a:prstGeom>
                      <a:solidFill>
                        <a:srgbClr val="ACE4EF"/>
                      </a:solidFill>
                      <a:ln w="28575" cap="flat" cmpd="sng">
                        <a:solidFill>
                          <a:srgbClr val="002E3A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162" name="Google Shape;1608;p46">
                        <a:extLst>
                          <a:ext uri="{FF2B5EF4-FFF2-40B4-BE49-F238E27FC236}">
                            <a16:creationId xmlns:a16="http://schemas.microsoft.com/office/drawing/2014/main" id="{EB939F00-EA90-E55A-EFC4-3488971277F8}"/>
                          </a:ext>
                        </a:extLst>
                      </p:cNvPr>
                      <p:cNvCxnSpPr>
                        <a:cxnSpLocks/>
                        <a:stCxn id="1605" idx="5"/>
                        <a:endCxn id="1605" idx="1"/>
                      </p:cNvCxnSpPr>
                      <p:nvPr/>
                    </p:nvCxnSpPr>
                    <p:spPr>
                      <a:xfrm rot="10800000">
                        <a:off x="5349765" y="2948481"/>
                        <a:ext cx="341700" cy="342000"/>
                      </a:xfrm>
                      <a:prstGeom prst="straightConnector1">
                        <a:avLst/>
                      </a:prstGeom>
                      <a:solidFill>
                        <a:srgbClr val="ACE4EF"/>
                      </a:solidFill>
                      <a:ln w="28575" cap="flat" cmpd="sng">
                        <a:solidFill>
                          <a:srgbClr val="002E3A"/>
                        </a:solidFill>
                        <a:prstDash val="solid"/>
                        <a:miter lim="800000"/>
                        <a:headEnd type="none" w="sm" len="sm"/>
                        <a:tailEnd type="none" w="sm" len="sm"/>
                      </a:ln>
                    </p:spPr>
                  </p:cxnSp>
                </p:grpSp>
                <p:sp>
                  <p:nvSpPr>
                    <p:cNvPr id="158" name="Google Shape;1609;p46">
                      <a:extLst>
                        <a:ext uri="{FF2B5EF4-FFF2-40B4-BE49-F238E27FC236}">
                          <a16:creationId xmlns:a16="http://schemas.microsoft.com/office/drawing/2014/main" id="{B64EB9A7-5D4F-3D3C-6218-CF5B49254A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2145" y="2997452"/>
                      <a:ext cx="303300" cy="306900"/>
                    </a:xfrm>
                    <a:prstGeom prst="ellipse">
                      <a:avLst/>
                    </a:prstGeom>
                    <a:solidFill>
                      <a:srgbClr val="00303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SzPts val="1800"/>
                      </a:pPr>
                      <a:endParaRPr sz="2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cxnSp>
                <p:nvCxnSpPr>
                  <p:cNvPr id="156" name="Google Shape;1610;p46">
                    <a:extLst>
                      <a:ext uri="{FF2B5EF4-FFF2-40B4-BE49-F238E27FC236}">
                        <a16:creationId xmlns:a16="http://schemas.microsoft.com/office/drawing/2014/main" id="{82F796B7-2205-EB79-E94F-061392A7705D}"/>
                      </a:ext>
                    </a:extLst>
                  </p:cNvPr>
                  <p:cNvCxnSpPr>
                    <a:cxnSpLocks/>
                    <a:stCxn id="1605" idx="2"/>
                    <a:endCxn id="1605" idx="6"/>
                  </p:cNvCxnSpPr>
                  <p:nvPr/>
                </p:nvCxnSpPr>
                <p:spPr>
                  <a:xfrm>
                    <a:off x="5278943" y="3089532"/>
                    <a:ext cx="418500" cy="0"/>
                  </a:xfrm>
                  <a:prstGeom prst="straightConnector1">
                    <a:avLst/>
                  </a:prstGeom>
                  <a:solidFill>
                    <a:srgbClr val="ACE4EF"/>
                  </a:solidFill>
                  <a:ln w="28575" cap="flat" cmpd="sng">
                    <a:solidFill>
                      <a:srgbClr val="002E3A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146" name="Google Shape;1611;p46">
                  <a:extLst>
                    <a:ext uri="{FF2B5EF4-FFF2-40B4-BE49-F238E27FC236}">
                      <a16:creationId xmlns:a16="http://schemas.microsoft.com/office/drawing/2014/main" id="{653B0631-3FFD-D413-E34E-69A6FD235F8A}"/>
                    </a:ext>
                  </a:extLst>
                </p:cNvPr>
                <p:cNvSpPr txBox="1"/>
                <p:nvPr/>
              </p:nvSpPr>
              <p:spPr>
                <a:xfrm>
                  <a:off x="5278938" y="3180015"/>
                  <a:ext cx="961500" cy="3983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700"/>
                  </a:pPr>
                  <a:r>
                    <a:rPr lang="en-US" sz="2400" b="1">
                      <a:solidFill>
                        <a:schemeClr val="lt1"/>
                      </a:solidFill>
                    </a:rPr>
                    <a:t>Hub</a:t>
                  </a:r>
                  <a:endParaRPr sz="1600" b="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7" name="Google Shape;1612;p46">
                  <a:extLst>
                    <a:ext uri="{FF2B5EF4-FFF2-40B4-BE49-F238E27FC236}">
                      <a16:creationId xmlns:a16="http://schemas.microsoft.com/office/drawing/2014/main" id="{7237B683-6689-2855-A5BF-7B90DA58AEFC}"/>
                    </a:ext>
                  </a:extLst>
                </p:cNvPr>
                <p:cNvSpPr txBox="1"/>
                <p:nvPr/>
              </p:nvSpPr>
              <p:spPr>
                <a:xfrm>
                  <a:off x="5353118" y="4121057"/>
                  <a:ext cx="822300" cy="292112"/>
                </a:xfrm>
                <a:prstGeom prst="rect">
                  <a:avLst/>
                </a:prstGeom>
                <a:solidFill>
                  <a:srgbClr val="4198B5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100"/>
                  </a:pPr>
                  <a:r>
                    <a:rPr lang="en-US" sz="1600" b="1">
                      <a:solidFill>
                        <a:schemeClr val="lt1"/>
                      </a:solidFill>
                    </a:rPr>
                    <a:t>Analyze</a:t>
                  </a:r>
                  <a:endParaRPr sz="1600" b="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8" name="Google Shape;1613;p46">
                  <a:extLst>
                    <a:ext uri="{FF2B5EF4-FFF2-40B4-BE49-F238E27FC236}">
                      <a16:creationId xmlns:a16="http://schemas.microsoft.com/office/drawing/2014/main" id="{F9FE8D6A-F46E-3E4D-841E-6113384BD808}"/>
                    </a:ext>
                  </a:extLst>
                </p:cNvPr>
                <p:cNvSpPr txBox="1"/>
                <p:nvPr/>
              </p:nvSpPr>
              <p:spPr>
                <a:xfrm>
                  <a:off x="4462837" y="3178176"/>
                  <a:ext cx="761100" cy="292112"/>
                </a:xfrm>
                <a:prstGeom prst="rect">
                  <a:avLst/>
                </a:prstGeom>
                <a:solidFill>
                  <a:srgbClr val="4198B5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100"/>
                  </a:pPr>
                  <a:r>
                    <a:rPr lang="en-US" sz="1600" b="1">
                      <a:solidFill>
                        <a:schemeClr val="lt1"/>
                      </a:solidFill>
                    </a:rPr>
                    <a:t>Share</a:t>
                  </a:r>
                  <a:endParaRPr sz="1600" b="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9" name="Google Shape;1614;p46">
                  <a:extLst>
                    <a:ext uri="{FF2B5EF4-FFF2-40B4-BE49-F238E27FC236}">
                      <a16:creationId xmlns:a16="http://schemas.microsoft.com/office/drawing/2014/main" id="{D082F78E-6784-A92F-EB81-A74425434936}"/>
                    </a:ext>
                  </a:extLst>
                </p:cNvPr>
                <p:cNvSpPr txBox="1"/>
                <p:nvPr/>
              </p:nvSpPr>
              <p:spPr>
                <a:xfrm>
                  <a:off x="5397569" y="2351870"/>
                  <a:ext cx="733500" cy="292112"/>
                </a:xfrm>
                <a:prstGeom prst="rect">
                  <a:avLst/>
                </a:prstGeom>
                <a:solidFill>
                  <a:srgbClr val="4198B5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100"/>
                  </a:pPr>
                  <a:r>
                    <a:rPr lang="en-US" sz="1600" b="1">
                      <a:solidFill>
                        <a:schemeClr val="lt1"/>
                      </a:solidFill>
                    </a:rPr>
                    <a:t>Refine</a:t>
                  </a:r>
                  <a:endParaRPr sz="1600" b="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0" name="Google Shape;1615;p46">
                  <a:extLst>
                    <a:ext uri="{FF2B5EF4-FFF2-40B4-BE49-F238E27FC236}">
                      <a16:creationId xmlns:a16="http://schemas.microsoft.com/office/drawing/2014/main" id="{360F4E1F-343D-158D-ED73-9036AD2B1E0D}"/>
                    </a:ext>
                  </a:extLst>
                </p:cNvPr>
                <p:cNvSpPr txBox="1"/>
                <p:nvPr/>
              </p:nvSpPr>
              <p:spPr>
                <a:xfrm>
                  <a:off x="6314318" y="3178176"/>
                  <a:ext cx="775200" cy="292112"/>
                </a:xfrm>
                <a:prstGeom prst="rect">
                  <a:avLst/>
                </a:prstGeom>
                <a:solidFill>
                  <a:srgbClr val="4198B5"/>
                </a:solidFill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100"/>
                  </a:pPr>
                  <a:r>
                    <a:rPr lang="en-US" sz="1600" b="1">
                      <a:solidFill>
                        <a:schemeClr val="lt1"/>
                      </a:solidFill>
                    </a:rPr>
                    <a:t>Release</a:t>
                  </a:r>
                  <a:endParaRPr sz="1600" b="1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1" name="Google Shape;1616;p46">
                  <a:extLst>
                    <a:ext uri="{FF2B5EF4-FFF2-40B4-BE49-F238E27FC236}">
                      <a16:creationId xmlns:a16="http://schemas.microsoft.com/office/drawing/2014/main" id="{A2BA07F8-969D-162C-07D4-F7590E7BE85C}"/>
                    </a:ext>
                  </a:extLst>
                </p:cNvPr>
                <p:cNvSpPr/>
                <p:nvPr/>
              </p:nvSpPr>
              <p:spPr>
                <a:xfrm rot="2911939">
                  <a:off x="4505699" y="2311543"/>
                  <a:ext cx="2603335" cy="2627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833" y="75715"/>
                      </a:moveTo>
                      <a:lnTo>
                        <a:pt x="7833" y="75715"/>
                      </a:lnTo>
                      <a:cubicBezTo>
                        <a:pt x="5410" y="67659"/>
                        <a:pt x="4883" y="59151"/>
                        <a:pt x="6293" y="50856"/>
                      </a:cubicBezTo>
                      <a:lnTo>
                        <a:pt x="1046" y="49276"/>
                      </a:lnTo>
                      <a:lnTo>
                        <a:pt x="11795" y="45478"/>
                      </a:lnTo>
                      <a:lnTo>
                        <a:pt x="19535" y="54845"/>
                      </a:lnTo>
                      <a:lnTo>
                        <a:pt x="14294" y="53267"/>
                      </a:lnTo>
                      <a:lnTo>
                        <a:pt x="14294" y="53267"/>
                      </a:lnTo>
                      <a:cubicBezTo>
                        <a:pt x="13311" y="59981"/>
                        <a:pt x="13810" y="66829"/>
                        <a:pt x="15757" y="73328"/>
                      </a:cubicBezTo>
                      <a:close/>
                    </a:path>
                  </a:pathLst>
                </a:custGeom>
                <a:solidFill>
                  <a:srgbClr val="D57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400"/>
                  </a:pPr>
                  <a:endParaRPr sz="2800"/>
                </a:p>
              </p:txBody>
            </p:sp>
            <p:sp>
              <p:nvSpPr>
                <p:cNvPr id="152" name="Google Shape;1617;p46">
                  <a:extLst>
                    <a:ext uri="{FF2B5EF4-FFF2-40B4-BE49-F238E27FC236}">
                      <a16:creationId xmlns:a16="http://schemas.microsoft.com/office/drawing/2014/main" id="{E21E8B89-58F8-62C4-7158-730F85F0BF2C}"/>
                    </a:ext>
                  </a:extLst>
                </p:cNvPr>
                <p:cNvSpPr/>
                <p:nvPr/>
              </p:nvSpPr>
              <p:spPr>
                <a:xfrm rot="7907392">
                  <a:off x="4481125" y="2311102"/>
                  <a:ext cx="2602489" cy="2628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829" y="75706"/>
                      </a:moveTo>
                      <a:lnTo>
                        <a:pt x="7829" y="75706"/>
                      </a:lnTo>
                      <a:cubicBezTo>
                        <a:pt x="5410" y="67654"/>
                        <a:pt x="4884" y="59151"/>
                        <a:pt x="6291" y="50862"/>
                      </a:cubicBezTo>
                      <a:lnTo>
                        <a:pt x="1045" y="49283"/>
                      </a:lnTo>
                      <a:lnTo>
                        <a:pt x="11792" y="45487"/>
                      </a:lnTo>
                      <a:lnTo>
                        <a:pt x="19534" y="54849"/>
                      </a:lnTo>
                      <a:lnTo>
                        <a:pt x="14293" y="53271"/>
                      </a:lnTo>
                      <a:lnTo>
                        <a:pt x="14293" y="53271"/>
                      </a:lnTo>
                      <a:cubicBezTo>
                        <a:pt x="13311" y="59981"/>
                        <a:pt x="13810" y="66825"/>
                        <a:pt x="15754" y="73320"/>
                      </a:cubicBezTo>
                      <a:close/>
                    </a:path>
                  </a:pathLst>
                </a:custGeom>
                <a:solidFill>
                  <a:srgbClr val="D57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400"/>
                  </a:pPr>
                  <a:endParaRPr sz="2800"/>
                </a:p>
              </p:txBody>
            </p:sp>
            <p:sp>
              <p:nvSpPr>
                <p:cNvPr id="153" name="Google Shape;1618;p46">
                  <a:extLst>
                    <a:ext uri="{FF2B5EF4-FFF2-40B4-BE49-F238E27FC236}">
                      <a16:creationId xmlns:a16="http://schemas.microsoft.com/office/drawing/2014/main" id="{5A6E4B8D-52D0-C53C-7B7A-B425A9DA9BCA}"/>
                    </a:ext>
                  </a:extLst>
                </p:cNvPr>
                <p:cNvSpPr/>
                <p:nvPr/>
              </p:nvSpPr>
              <p:spPr>
                <a:xfrm rot="-8452527">
                  <a:off x="4418962" y="1904716"/>
                  <a:ext cx="2553056" cy="2678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656" y="75174"/>
                      </a:moveTo>
                      <a:lnTo>
                        <a:pt x="7656" y="75174"/>
                      </a:lnTo>
                      <a:cubicBezTo>
                        <a:pt x="5419" y="67384"/>
                        <a:pt x="4933" y="59192"/>
                        <a:pt x="6231" y="51191"/>
                      </a:cubicBezTo>
                      <a:lnTo>
                        <a:pt x="992" y="49672"/>
                      </a:lnTo>
                      <a:lnTo>
                        <a:pt x="11620" y="45975"/>
                      </a:lnTo>
                      <a:lnTo>
                        <a:pt x="19481" y="55031"/>
                      </a:lnTo>
                      <a:lnTo>
                        <a:pt x="14249" y="53515"/>
                      </a:lnTo>
                      <a:lnTo>
                        <a:pt x="14249" y="53515"/>
                      </a:lnTo>
                      <a:cubicBezTo>
                        <a:pt x="13355" y="59992"/>
                        <a:pt x="13810" y="66587"/>
                        <a:pt x="15583" y="72876"/>
                      </a:cubicBezTo>
                      <a:close/>
                    </a:path>
                  </a:pathLst>
                </a:custGeom>
                <a:solidFill>
                  <a:srgbClr val="D57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400"/>
                  </a:pPr>
                  <a:endParaRPr sz="2800"/>
                </a:p>
              </p:txBody>
            </p:sp>
            <p:sp>
              <p:nvSpPr>
                <p:cNvPr id="154" name="Google Shape;1619;p46">
                  <a:extLst>
                    <a:ext uri="{FF2B5EF4-FFF2-40B4-BE49-F238E27FC236}">
                      <a16:creationId xmlns:a16="http://schemas.microsoft.com/office/drawing/2014/main" id="{596513B1-DF0D-E3DB-7E14-8FC7521D2E05}"/>
                    </a:ext>
                  </a:extLst>
                </p:cNvPr>
                <p:cNvSpPr/>
                <p:nvPr/>
              </p:nvSpPr>
              <p:spPr>
                <a:xfrm rot="-2216929">
                  <a:off x="4592938" y="1950287"/>
                  <a:ext cx="2570282" cy="2661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715" y="75357"/>
                      </a:moveTo>
                      <a:lnTo>
                        <a:pt x="7715" y="75357"/>
                      </a:lnTo>
                      <a:cubicBezTo>
                        <a:pt x="5416" y="67477"/>
                        <a:pt x="4916" y="59178"/>
                        <a:pt x="6252" y="51078"/>
                      </a:cubicBezTo>
                      <a:lnTo>
                        <a:pt x="1010" y="49538"/>
                      </a:lnTo>
                      <a:lnTo>
                        <a:pt x="11678" y="45807"/>
                      </a:lnTo>
                      <a:lnTo>
                        <a:pt x="19499" y="54969"/>
                      </a:lnTo>
                      <a:lnTo>
                        <a:pt x="14264" y="53431"/>
                      </a:lnTo>
                      <a:lnTo>
                        <a:pt x="14264" y="53431"/>
                      </a:lnTo>
                      <a:cubicBezTo>
                        <a:pt x="13341" y="59988"/>
                        <a:pt x="13810" y="66669"/>
                        <a:pt x="15640" y="73029"/>
                      </a:cubicBezTo>
                      <a:close/>
                    </a:path>
                  </a:pathLst>
                </a:custGeom>
                <a:solidFill>
                  <a:srgbClr val="D57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SzPts val="1400"/>
                  </a:pPr>
                  <a:endParaRPr sz="2800"/>
                </a:p>
              </p:txBody>
            </p:sp>
          </p:grpSp>
          <p:grpSp>
            <p:nvGrpSpPr>
              <p:cNvPr id="124" name="Google Shape;1620;p46">
                <a:extLst>
                  <a:ext uri="{FF2B5EF4-FFF2-40B4-BE49-F238E27FC236}">
                    <a16:creationId xmlns:a16="http://schemas.microsoft.com/office/drawing/2014/main" id="{A2CC0534-26D0-F645-46F8-6B4D6E6A87AE}"/>
                  </a:ext>
                </a:extLst>
              </p:cNvPr>
              <p:cNvGrpSpPr/>
              <p:nvPr/>
            </p:nvGrpSpPr>
            <p:grpSpPr>
              <a:xfrm>
                <a:off x="7279869" y="2162239"/>
                <a:ext cx="410048" cy="412367"/>
                <a:chOff x="7279869" y="2162239"/>
                <a:chExt cx="2240700" cy="1819800"/>
              </a:xfrm>
            </p:grpSpPr>
            <p:sp>
              <p:nvSpPr>
                <p:cNvPr id="128" name="Google Shape;1621;p46">
                  <a:extLst>
                    <a:ext uri="{FF2B5EF4-FFF2-40B4-BE49-F238E27FC236}">
                      <a16:creationId xmlns:a16="http://schemas.microsoft.com/office/drawing/2014/main" id="{D8B12410-C094-626C-C45B-077F33FAD58F}"/>
                    </a:ext>
                  </a:extLst>
                </p:cNvPr>
                <p:cNvSpPr/>
                <p:nvPr/>
              </p:nvSpPr>
              <p:spPr>
                <a:xfrm>
                  <a:off x="7279869" y="2162239"/>
                  <a:ext cx="2240700" cy="1819800"/>
                </a:xfrm>
                <a:prstGeom prst="rect">
                  <a:avLst/>
                </a:prstGeom>
                <a:solidFill>
                  <a:srgbClr val="9E9E9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622;p46">
                  <a:extLst>
                    <a:ext uri="{FF2B5EF4-FFF2-40B4-BE49-F238E27FC236}">
                      <a16:creationId xmlns:a16="http://schemas.microsoft.com/office/drawing/2014/main" id="{34B8C8D0-7496-0542-5CE5-7A450A752FC2}"/>
                    </a:ext>
                  </a:extLst>
                </p:cNvPr>
                <p:cNvSpPr/>
                <p:nvPr/>
              </p:nvSpPr>
              <p:spPr>
                <a:xfrm>
                  <a:off x="7771128" y="2786048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30" name="Google Shape;1623;p46">
                  <a:extLst>
                    <a:ext uri="{FF2B5EF4-FFF2-40B4-BE49-F238E27FC236}">
                      <a16:creationId xmlns:a16="http://schemas.microsoft.com/office/drawing/2014/main" id="{1E565C41-75A3-9760-8FC9-CB8D8A263F1F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762825" y="2999236"/>
                  <a:ext cx="335400" cy="419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31" name="Google Shape;1624;p46">
                  <a:extLst>
                    <a:ext uri="{FF2B5EF4-FFF2-40B4-BE49-F238E27FC236}">
                      <a16:creationId xmlns:a16="http://schemas.microsoft.com/office/drawing/2014/main" id="{03DCEC02-7D20-38A1-A08E-64DDDF1DA1C7}"/>
                    </a:ext>
                  </a:extLst>
                </p:cNvPr>
                <p:cNvCxnSpPr/>
                <p:nvPr/>
              </p:nvCxnSpPr>
              <p:spPr>
                <a:xfrm rot="10800000">
                  <a:off x="8111928" y="2999424"/>
                  <a:ext cx="314700" cy="79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32" name="Google Shape;1625;p46">
                  <a:extLst>
                    <a:ext uri="{FF2B5EF4-FFF2-40B4-BE49-F238E27FC236}">
                      <a16:creationId xmlns:a16="http://schemas.microsoft.com/office/drawing/2014/main" id="{DFC27743-CC97-E57F-3B45-AFD342ABDE6B}"/>
                    </a:ext>
                  </a:extLst>
                </p:cNvPr>
                <p:cNvCxnSpPr/>
                <p:nvPr/>
              </p:nvCxnSpPr>
              <p:spPr>
                <a:xfrm rot="10800000" flipH="1">
                  <a:off x="8431954" y="2686224"/>
                  <a:ext cx="461700" cy="3924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33" name="Google Shape;1626;p46">
                  <a:extLst>
                    <a:ext uri="{FF2B5EF4-FFF2-40B4-BE49-F238E27FC236}">
                      <a16:creationId xmlns:a16="http://schemas.microsoft.com/office/drawing/2014/main" id="{2C5EF9A6-CB4E-EB36-0DE3-4530E11D2A2E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302211" y="3392667"/>
                  <a:ext cx="468900" cy="307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34" name="Google Shape;1627;p46">
                  <a:extLst>
                    <a:ext uri="{FF2B5EF4-FFF2-40B4-BE49-F238E27FC236}">
                      <a16:creationId xmlns:a16="http://schemas.microsoft.com/office/drawing/2014/main" id="{D291DAA2-5787-64E1-5CB3-7802C8426163}"/>
                    </a:ext>
                  </a:extLst>
                </p:cNvPr>
                <p:cNvCxnSpPr>
                  <a:cxnSpLocks/>
                  <a:stCxn id="1621" idx="3"/>
                </p:cNvCxnSpPr>
                <p:nvPr/>
              </p:nvCxnSpPr>
              <p:spPr>
                <a:xfrm rot="10800000">
                  <a:off x="8893569" y="2686339"/>
                  <a:ext cx="627000" cy="385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135" name="Google Shape;1628;p46">
                  <a:extLst>
                    <a:ext uri="{FF2B5EF4-FFF2-40B4-BE49-F238E27FC236}">
                      <a16:creationId xmlns:a16="http://schemas.microsoft.com/office/drawing/2014/main" id="{07B63C8A-42CE-AEA3-7AC0-04842EBA2BAA}"/>
                    </a:ext>
                  </a:extLst>
                </p:cNvPr>
                <p:cNvSpPr/>
                <p:nvPr/>
              </p:nvSpPr>
              <p:spPr>
                <a:xfrm>
                  <a:off x="7524824" y="2933952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629;p46">
                  <a:extLst>
                    <a:ext uri="{FF2B5EF4-FFF2-40B4-BE49-F238E27FC236}">
                      <a16:creationId xmlns:a16="http://schemas.microsoft.com/office/drawing/2014/main" id="{58F13B4D-725C-77E1-CF40-CD8671D95D18}"/>
                    </a:ext>
                  </a:extLst>
                </p:cNvPr>
                <p:cNvSpPr/>
                <p:nvPr/>
              </p:nvSpPr>
              <p:spPr>
                <a:xfrm>
                  <a:off x="7423139" y="3290539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630;p46">
                  <a:extLst>
                    <a:ext uri="{FF2B5EF4-FFF2-40B4-BE49-F238E27FC236}">
                      <a16:creationId xmlns:a16="http://schemas.microsoft.com/office/drawing/2014/main" id="{184F596D-647B-8EAF-9956-2DE4502A4352}"/>
                    </a:ext>
                  </a:extLst>
                </p:cNvPr>
                <p:cNvSpPr/>
                <p:nvPr/>
              </p:nvSpPr>
              <p:spPr>
                <a:xfrm>
                  <a:off x="8013309" y="3172758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631;p46">
                  <a:extLst>
                    <a:ext uri="{FF2B5EF4-FFF2-40B4-BE49-F238E27FC236}">
                      <a16:creationId xmlns:a16="http://schemas.microsoft.com/office/drawing/2014/main" id="{9CEA6A3E-320E-3B8C-8FDB-87ACE0E83702}"/>
                    </a:ext>
                  </a:extLst>
                </p:cNvPr>
                <p:cNvSpPr/>
                <p:nvPr/>
              </p:nvSpPr>
              <p:spPr>
                <a:xfrm>
                  <a:off x="8246753" y="2879213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632;p46">
                  <a:extLst>
                    <a:ext uri="{FF2B5EF4-FFF2-40B4-BE49-F238E27FC236}">
                      <a16:creationId xmlns:a16="http://schemas.microsoft.com/office/drawing/2014/main" id="{3CDD7115-1076-3134-FEEA-CF2267E457BA}"/>
                    </a:ext>
                  </a:extLst>
                </p:cNvPr>
                <p:cNvSpPr/>
                <p:nvPr/>
              </p:nvSpPr>
              <p:spPr>
                <a:xfrm>
                  <a:off x="8454370" y="2565250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633;p46">
                  <a:extLst>
                    <a:ext uri="{FF2B5EF4-FFF2-40B4-BE49-F238E27FC236}">
                      <a16:creationId xmlns:a16="http://schemas.microsoft.com/office/drawing/2014/main" id="{9B4AFB09-F16A-C4E3-B83E-6939F85803A8}"/>
                    </a:ext>
                  </a:extLst>
                </p:cNvPr>
                <p:cNvSpPr/>
                <p:nvPr/>
              </p:nvSpPr>
              <p:spPr>
                <a:xfrm>
                  <a:off x="8830419" y="2316128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634;p46">
                  <a:extLst>
                    <a:ext uri="{FF2B5EF4-FFF2-40B4-BE49-F238E27FC236}">
                      <a16:creationId xmlns:a16="http://schemas.microsoft.com/office/drawing/2014/main" id="{13DA1452-A5E5-0343-80D6-4EE14E28A605}"/>
                    </a:ext>
                  </a:extLst>
                </p:cNvPr>
                <p:cNvSpPr/>
                <p:nvPr/>
              </p:nvSpPr>
              <p:spPr>
                <a:xfrm>
                  <a:off x="9169973" y="3114758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635;p46">
                  <a:extLst>
                    <a:ext uri="{FF2B5EF4-FFF2-40B4-BE49-F238E27FC236}">
                      <a16:creationId xmlns:a16="http://schemas.microsoft.com/office/drawing/2014/main" id="{E3F3AFEA-8026-9AF5-248A-84A45A199E5D}"/>
                    </a:ext>
                  </a:extLst>
                </p:cNvPr>
                <p:cNvSpPr/>
                <p:nvPr/>
              </p:nvSpPr>
              <p:spPr>
                <a:xfrm>
                  <a:off x="9296110" y="2710076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636;p46">
                  <a:extLst>
                    <a:ext uri="{FF2B5EF4-FFF2-40B4-BE49-F238E27FC236}">
                      <a16:creationId xmlns:a16="http://schemas.microsoft.com/office/drawing/2014/main" id="{B0C965F0-2FD7-0844-3A79-43C3FC397C70}"/>
                    </a:ext>
                  </a:extLst>
                </p:cNvPr>
                <p:cNvSpPr/>
                <p:nvPr/>
              </p:nvSpPr>
              <p:spPr>
                <a:xfrm>
                  <a:off x="8713681" y="2892985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637;p46">
                  <a:extLst>
                    <a:ext uri="{FF2B5EF4-FFF2-40B4-BE49-F238E27FC236}">
                      <a16:creationId xmlns:a16="http://schemas.microsoft.com/office/drawing/2014/main" id="{22A53822-812E-F932-0A3F-22C6A281D618}"/>
                    </a:ext>
                  </a:extLst>
                </p:cNvPr>
                <p:cNvSpPr/>
                <p:nvPr/>
              </p:nvSpPr>
              <p:spPr>
                <a:xfrm>
                  <a:off x="8993971" y="2777124"/>
                  <a:ext cx="155100" cy="14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buSzPts val="1800"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5" name="Google Shape;1638;p46">
                <a:extLst>
                  <a:ext uri="{FF2B5EF4-FFF2-40B4-BE49-F238E27FC236}">
                    <a16:creationId xmlns:a16="http://schemas.microsoft.com/office/drawing/2014/main" id="{30182927-CCAA-F05C-0C6B-1E3803F00111}"/>
                  </a:ext>
                </a:extLst>
              </p:cNvPr>
              <p:cNvSpPr txBox="1"/>
              <p:nvPr/>
            </p:nvSpPr>
            <p:spPr>
              <a:xfrm>
                <a:off x="3917088" y="3996940"/>
                <a:ext cx="696000" cy="371788"/>
              </a:xfrm>
              <a:prstGeom prst="rect">
                <a:avLst/>
              </a:prstGeom>
              <a:solidFill>
                <a:srgbClr val="B6D7A8"/>
              </a:solidFill>
              <a:ln w="19050" cap="flat" cmpd="sng">
                <a:solidFill>
                  <a:srgbClr val="083E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900"/>
                </a:pPr>
                <a:r>
                  <a:rPr lang="en-US" sz="1100" b="1">
                    <a:solidFill>
                      <a:srgbClr val="083E5B"/>
                    </a:solidFill>
                  </a:rPr>
                  <a:t>Tiered</a:t>
                </a:r>
                <a:br>
                  <a:rPr lang="en-US" sz="1100" b="1">
                    <a:solidFill>
                      <a:srgbClr val="083E5B"/>
                    </a:solidFill>
                  </a:rPr>
                </a:br>
                <a:r>
                  <a:rPr lang="en-US" sz="1100" b="1">
                    <a:solidFill>
                      <a:srgbClr val="083E5B"/>
                    </a:solidFill>
                  </a:rPr>
                  <a:t>Storage</a:t>
                </a:r>
                <a:endParaRPr sz="1100" b="1">
                  <a:solidFill>
                    <a:srgbClr val="083E5B"/>
                  </a:solidFill>
                </a:endParaRPr>
              </a:p>
            </p:txBody>
          </p:sp>
          <p:sp>
            <p:nvSpPr>
              <p:cNvPr id="126" name="Google Shape;1639;p46">
                <a:extLst>
                  <a:ext uri="{FF2B5EF4-FFF2-40B4-BE49-F238E27FC236}">
                    <a16:creationId xmlns:a16="http://schemas.microsoft.com/office/drawing/2014/main" id="{448C427E-0769-75B1-A648-B1C0F2BE4B27}"/>
                  </a:ext>
                </a:extLst>
              </p:cNvPr>
              <p:cNvSpPr txBox="1"/>
              <p:nvPr/>
            </p:nvSpPr>
            <p:spPr>
              <a:xfrm>
                <a:off x="6679713" y="5080340"/>
                <a:ext cx="922500" cy="225715"/>
              </a:xfrm>
              <a:prstGeom prst="rect">
                <a:avLst/>
              </a:prstGeom>
              <a:solidFill>
                <a:srgbClr val="ACE4EF"/>
              </a:solidFill>
              <a:ln w="19050" cap="flat" cmpd="sng">
                <a:solidFill>
                  <a:srgbClr val="083E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900"/>
                </a:pPr>
                <a:r>
                  <a:rPr lang="en-US" sz="1100" b="1">
                    <a:solidFill>
                      <a:srgbClr val="083E5B"/>
                    </a:solidFill>
                  </a:rPr>
                  <a:t>Compute</a:t>
                </a:r>
                <a:endParaRPr sz="1100" b="1">
                  <a:solidFill>
                    <a:srgbClr val="083E5B"/>
                  </a:solidFill>
                </a:endParaRPr>
              </a:p>
            </p:txBody>
          </p:sp>
          <p:sp>
            <p:nvSpPr>
              <p:cNvPr id="127" name="Google Shape;1599;p46">
                <a:extLst>
                  <a:ext uri="{FF2B5EF4-FFF2-40B4-BE49-F238E27FC236}">
                    <a16:creationId xmlns:a16="http://schemas.microsoft.com/office/drawing/2014/main" id="{8415880D-1BCD-02C8-0D57-A4D5A8A50062}"/>
                  </a:ext>
                </a:extLst>
              </p:cNvPr>
              <p:cNvSpPr txBox="1"/>
              <p:nvPr/>
            </p:nvSpPr>
            <p:spPr>
              <a:xfrm>
                <a:off x="6803540" y="3762941"/>
                <a:ext cx="632700" cy="225715"/>
              </a:xfrm>
              <a:prstGeom prst="rect">
                <a:avLst/>
              </a:prstGeom>
              <a:solidFill>
                <a:srgbClr val="ACE4EF"/>
              </a:solidFill>
              <a:ln w="19050" cap="flat" cmpd="sng">
                <a:solidFill>
                  <a:srgbClr val="083E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ts val="900"/>
                </a:pPr>
                <a:r>
                  <a:rPr lang="en-US" sz="1100" b="1" err="1">
                    <a:solidFill>
                      <a:srgbClr val="083E5B"/>
                    </a:solidFill>
                  </a:rPr>
                  <a:t>ESnet</a:t>
                </a:r>
                <a:endParaRPr sz="1100" b="1">
                  <a:solidFill>
                    <a:srgbClr val="083E5B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58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C374-5ECE-AB63-8DB3-C0133F52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0370"/>
            <a:ext cx="10844107" cy="495280"/>
          </a:xfrm>
        </p:spPr>
        <p:txBody>
          <a:bodyPr/>
          <a:lstStyle/>
          <a:p>
            <a:r>
              <a:rPr lang="en-US"/>
              <a:t>Key Facets of Data Requirements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7D7A-BC24-0768-CF99-45C32DD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C67B5887-CFB9-4246-8825-1B185D5D0ED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1" name="Content Placeholder 8">
            <a:extLst>
              <a:ext uri="{FF2B5EF4-FFF2-40B4-BE49-F238E27FC236}">
                <a16:creationId xmlns:a16="http://schemas.microsoft.com/office/drawing/2014/main" id="{463E5E21-A0F5-4615-BF03-4CC86F9D3A68}"/>
              </a:ext>
            </a:extLst>
          </p:cNvPr>
          <p:cNvSpPr txBox="1">
            <a:spLocks/>
          </p:cNvSpPr>
          <p:nvPr/>
        </p:nvSpPr>
        <p:spPr>
          <a:xfrm>
            <a:off x="730258" y="1292772"/>
            <a:ext cx="8329659" cy="4040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Management</a:t>
            </a:r>
            <a:r>
              <a:rPr lang="en-US" sz="2400"/>
              <a:t> – A dynamic and scalable data management infrastructure integrated with the DOE computing ecosystem  </a:t>
            </a:r>
          </a:p>
          <a:p>
            <a:pPr>
              <a:spcBef>
                <a:spcPts val="1200"/>
              </a:spcBef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Capture</a:t>
            </a:r>
            <a:r>
              <a:rPr lang="en-US" sz="2400"/>
              <a:t> – Dynamically allocatable data storage and edge computing at the point of generation </a:t>
            </a:r>
          </a:p>
          <a:p>
            <a:pPr>
              <a:spcBef>
                <a:spcPts val="1200"/>
              </a:spcBef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Staging</a:t>
            </a:r>
            <a:r>
              <a:rPr lang="en-US" sz="2400"/>
              <a:t> – Dynamic placement of data in proximity to appropriate computing for reduction, analysis, and processing  </a:t>
            </a:r>
          </a:p>
          <a:p>
            <a:pPr>
              <a:spcBef>
                <a:spcPts val="1200"/>
              </a:spcBef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Archiving</a:t>
            </a:r>
            <a:r>
              <a:rPr lang="en-US" sz="2400"/>
              <a:t> – Extreme-scale distributed archiving and cataloging of data with FAIR principles  </a:t>
            </a:r>
          </a:p>
          <a:p>
            <a:pPr>
              <a:spcBef>
                <a:spcPts val="1200"/>
              </a:spcBef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Processing</a:t>
            </a:r>
            <a:r>
              <a:rPr lang="en-US" sz="2400"/>
              <a:t> – Resources for workflow and automation for processing and analyses of data at scale 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53C6766-FAAD-48E2-932B-85C63CA6FE15}"/>
              </a:ext>
            </a:extLst>
          </p:cNvPr>
          <p:cNvGrpSpPr/>
          <p:nvPr/>
        </p:nvGrpSpPr>
        <p:grpSpPr>
          <a:xfrm>
            <a:off x="10287636" y="351491"/>
            <a:ext cx="1297654" cy="5845262"/>
            <a:chOff x="10242935" y="362747"/>
            <a:chExt cx="1297654" cy="5845262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2826485-17E2-498F-9340-AEBE766FA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48497" t="4902" r="26384" b="11765"/>
            <a:stretch/>
          </p:blipFill>
          <p:spPr>
            <a:xfrm>
              <a:off x="10242936" y="3285378"/>
              <a:ext cx="1297653" cy="146304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82E7682-8908-49B6-BC4A-BBC4FE962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1688" t="4270" r="53193" b="3627"/>
            <a:stretch/>
          </p:blipFill>
          <p:spPr>
            <a:xfrm>
              <a:off x="10242936" y="1932103"/>
              <a:ext cx="1174105" cy="146304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78191E6-C980-4E9F-BE68-4FE273150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921" t="2914" r="78312" b="7621"/>
            <a:stretch/>
          </p:blipFill>
          <p:spPr>
            <a:xfrm>
              <a:off x="10242935" y="362747"/>
              <a:ext cx="854966" cy="146304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66201165-0901-4009-ACE1-7DD273600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4715" t="4956" r="642" b="6807"/>
            <a:stretch/>
          </p:blipFill>
          <p:spPr>
            <a:xfrm>
              <a:off x="10242936" y="4836409"/>
              <a:ext cx="1127211" cy="1371600"/>
            </a:xfrm>
            <a:prstGeom prst="rect">
              <a:avLst/>
            </a:prstGeom>
          </p:spPr>
        </p:pic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D68CDB5C-E804-41FB-8C94-E76578D4F1A1}"/>
              </a:ext>
            </a:extLst>
          </p:cNvPr>
          <p:cNvSpPr txBox="1"/>
          <p:nvPr/>
        </p:nvSpPr>
        <p:spPr>
          <a:xfrm>
            <a:off x="672091" y="5644847"/>
            <a:ext cx="92435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chemeClr val="accent1">
                    <a:lumMod val="75000"/>
                  </a:schemeClr>
                </a:solidFill>
                <a:cs typeface="Calibri"/>
              </a:rPr>
              <a:t>Policy of data and providing collaborative environments around data are also critical </a:t>
            </a:r>
          </a:p>
        </p:txBody>
      </p:sp>
    </p:spTree>
    <p:extLst>
      <p:ext uri="{BB962C8B-B14F-4D97-AF65-F5344CB8AC3E}">
        <p14:creationId xmlns:p14="http://schemas.microsoft.com/office/powerpoint/2010/main" val="79594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AC Facilities Subcommittee Interview_HPDF_draft.pptx" id="{99EC6320-FB0B-4346-BD8E-792CB98A861F}" vid="{83B877DE-D12B-4036-9566-645A3BFA187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AC Facilities Subcommittee Interview_HPDF_draft.pptx" id="{99EC6320-FB0B-4346-BD8E-792CB98A861F}" vid="{83B877DE-D12B-4036-9566-645A3BFA187F}"/>
    </a:ext>
  </a:extLst>
</a:theme>
</file>

<file path=ppt/theme/theme3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DF Presentation Template" id="{84A08778-12F0-4F01-97DE-B7172144A1A9}" vid="{DF9C18E8-9F6B-4C38-9DEA-7472F56D27B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29d96c-e131-447a-a90f-f19f5814bed1">
      <Terms xmlns="http://schemas.microsoft.com/office/infopath/2007/PartnerControls"/>
    </lcf76f155ced4ddcb4097134ff3c332f>
    <TaxCatchAll xmlns="bb268b6e-6e2a-4a7f-bcb7-585ac62b9958" xsi:nil="true"/>
    <SharedWithUsers xmlns="bb268b6e-6e2a-4a7f-bcb7-585ac62b9958">
      <UserInfo>
        <DisplayName>Theresa Bamrick</DisplayName>
        <AccountId>65</AccountId>
        <AccountType/>
      </UserInfo>
      <UserInfo>
        <DisplayName>Graham Heyes</DisplayName>
        <AccountId>11</AccountId>
        <AccountType/>
      </UserInfo>
      <UserInfo>
        <DisplayName>Amber Boehnlein</DisplayName>
        <AccountId>18</AccountId>
        <AccountType/>
      </UserInfo>
      <UserInfo>
        <DisplayName>Ellen Kriskovich</DisplayName>
        <AccountId>242</AccountId>
        <AccountType/>
      </UserInfo>
      <UserInfo>
        <DisplayName>Kathlyn Boudwin</DisplayName>
        <AccountId>28</AccountId>
        <AccountType/>
      </UserInfo>
      <UserInfo>
        <DisplayName>lramakrishnan</DisplayName>
        <AccountId>354</AccountId>
        <AccountType/>
      </UserInfo>
      <UserInfo>
        <DisplayName>Richard Shane Canon</DisplayName>
        <AccountId>356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BC9A3F2504849A1048045A4EDD4D4" ma:contentTypeVersion="16" ma:contentTypeDescription="Create a new document." ma:contentTypeScope="" ma:versionID="b65b165d9b83bc51ef6f1c51e06ef45b">
  <xsd:schema xmlns:xsd="http://www.w3.org/2001/XMLSchema" xmlns:xs="http://www.w3.org/2001/XMLSchema" xmlns:p="http://schemas.microsoft.com/office/2006/metadata/properties" xmlns:ns2="5329d96c-e131-447a-a90f-f19f5814bed1" xmlns:ns3="bb268b6e-6e2a-4a7f-bcb7-585ac62b9958" targetNamespace="http://schemas.microsoft.com/office/2006/metadata/properties" ma:root="true" ma:fieldsID="a91f02ecb5023b0f29a9afcfbf608100" ns2:_="" ns3:_="">
    <xsd:import namespace="5329d96c-e131-447a-a90f-f19f5814bed1"/>
    <xsd:import namespace="bb268b6e-6e2a-4a7f-bcb7-585ac62b9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9d96c-e131-447a-a90f-f19f5814be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68b6e-6e2a-4a7f-bcb7-585ac62b9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f25f3e0-dd51-4712-9040-20f34e3a9ccc}" ma:internalName="TaxCatchAll" ma:showField="CatchAllData" ma:web="bb268b6e-6e2a-4a7f-bcb7-585ac62b99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B02661-106B-4AB6-94CD-440B6BFAD0B1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bb268b6e-6e2a-4a7f-bcb7-585ac62b9958"/>
    <ds:schemaRef ds:uri="5329d96c-e131-447a-a90f-f19f5814bed1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4FBF65-1F01-43DE-A051-1329507DBB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DA919-BE49-4477-BEA8-C8A759B86B51}">
  <ds:schemaRefs>
    <ds:schemaRef ds:uri="5329d96c-e131-447a-a90f-f19f5814bed1"/>
    <ds:schemaRef ds:uri="bb268b6e-6e2a-4a7f-bcb7-585ac62b99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ASCAC Facilities Subcommittee Interview_HPDF_draft</Template>
  <TotalTime>194</TotalTime>
  <Words>2014</Words>
  <Application>Microsoft Macintosh PowerPoint</Application>
  <PresentationFormat>Widescreen</PresentationFormat>
  <Paragraphs>353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PingFangSC-Regular</vt:lpstr>
      <vt:lpstr>Yu Gothic Light</vt:lpstr>
      <vt:lpstr>Yu Mincho</vt:lpstr>
      <vt:lpstr>Arial</vt:lpstr>
      <vt:lpstr>Arial,Sans-Serif</vt:lpstr>
      <vt:lpstr>Calibri</vt:lpstr>
      <vt:lpstr>Calibri Light</vt:lpstr>
      <vt:lpstr>Calibri,Sans-Serif</vt:lpstr>
      <vt:lpstr>Roboto</vt:lpstr>
      <vt:lpstr>Office Theme</vt:lpstr>
      <vt:lpstr>Office Theme</vt:lpstr>
      <vt:lpstr>1_Office Theme</vt:lpstr>
      <vt:lpstr>The High Performance Data Facility: HPDF</vt:lpstr>
      <vt:lpstr>HPDF - Meeting the Greatest Needs</vt:lpstr>
      <vt:lpstr>Three Deeper Dives: LCLS, ESGF, EIC</vt:lpstr>
      <vt:lpstr>HPDF: A Distributed Facility</vt:lpstr>
      <vt:lpstr>HPDF in the ASCR Ecosystem </vt:lpstr>
      <vt:lpstr>What is a Spoke?</vt:lpstr>
      <vt:lpstr>HPDF Will Address SC Priority IRI Science Patterns </vt:lpstr>
      <vt:lpstr>HPDF Will Set the Standard for Data Life Cycle Management</vt:lpstr>
      <vt:lpstr>Key Facets of Data Requirements </vt:lpstr>
      <vt:lpstr>Design Overview </vt:lpstr>
      <vt:lpstr>Technical Design Core Capabilities</vt:lpstr>
      <vt:lpstr>High-Level HPDF Technical Concept</vt:lpstr>
      <vt:lpstr>The HPDF Hub: Unique Hardware Capabilities</vt:lpstr>
      <vt:lpstr>HPDF Architecture Stack</vt:lpstr>
      <vt:lpstr>Scalable Data Management Infrastructure Mapped to IRI Patterns </vt:lpstr>
      <vt:lpstr>HPDF Governance and Execution</vt:lpstr>
      <vt:lpstr>Summary</vt:lpstr>
      <vt:lpstr>HPDF Over the Next 10 Years</vt:lpstr>
      <vt:lpstr>Continuous Innovation Cycle is Critical to HPDF</vt:lpstr>
      <vt:lpstr>What does this mean for you?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HPDF Overview for CLAS</dc:title>
  <dc:creator>heyes@jlab.org</dc:creator>
  <cp:lastModifiedBy>Heyes</cp:lastModifiedBy>
  <cp:revision>2</cp:revision>
  <dcterms:created xsi:type="dcterms:W3CDTF">2024-02-15T21:38:27Z</dcterms:created>
  <dcterms:modified xsi:type="dcterms:W3CDTF">2024-03-11T17:21:41Z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0x01010087DBC9A3F2504849A1048045A4EDD4D4</vt:lpwstr>
  </property>
  <property fmtid="{D5CDD505-2E9C-101B-9397-08002B2CF9AE}" pid="3" name="MediaServiceImageTags">
    <vt:lpwstr/>
  </property>
</Properties>
</file>