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20"/>
  </p:notesMasterIdLst>
  <p:sldIdLst>
    <p:sldId id="309" r:id="rId3"/>
    <p:sldId id="257" r:id="rId4"/>
    <p:sldId id="5466" r:id="rId5"/>
    <p:sldId id="3930" r:id="rId6"/>
    <p:sldId id="5464" r:id="rId7"/>
    <p:sldId id="310" r:id="rId8"/>
    <p:sldId id="489" r:id="rId9"/>
    <p:sldId id="822" r:id="rId10"/>
    <p:sldId id="308" r:id="rId11"/>
    <p:sldId id="820" r:id="rId12"/>
    <p:sldId id="256" r:id="rId13"/>
    <p:sldId id="5407" r:id="rId14"/>
    <p:sldId id="1333" r:id="rId15"/>
    <p:sldId id="1197" r:id="rId16"/>
    <p:sldId id="823" r:id="rId17"/>
    <p:sldId id="5465" r:id="rId18"/>
    <p:sldId id="3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3F3"/>
    <a:srgbClr val="B3AFAA"/>
    <a:srgbClr val="FA2B2A"/>
    <a:srgbClr val="FFCE32"/>
    <a:srgbClr val="8AA84D"/>
    <a:srgbClr val="63D7FF"/>
    <a:srgbClr val="F2F2F2"/>
    <a:srgbClr val="F3F1F4"/>
    <a:srgbClr val="7ED6E2"/>
    <a:srgbClr val="225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60" autoAdjust="0"/>
    <p:restoredTop sz="96366" autoAdjust="0"/>
  </p:normalViewPr>
  <p:slideViewPr>
    <p:cSldViewPr snapToGrid="0" snapToObjects="1">
      <p:cViewPr>
        <p:scale>
          <a:sx n="98" d="100"/>
          <a:sy n="98" d="100"/>
        </p:scale>
        <p:origin x="1384" y="85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5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11,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11,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8CE8-F2C9-429A-2588-22133035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EDC1A-B087-7780-46DE-FE9F5905B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FED47-F2CF-89AE-194A-C1636343D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83A-77F9-7F41-88A8-7E92D23A5C8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6BBB6-DB59-5D2D-BA11-316D01E50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FB3A-B2C2-D782-B730-E700055E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0D60-ADC1-9F43-93A6-5D9E6F3D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4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FY22 PEMP Year End Review 10.12.2022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95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3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189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122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47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87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Physics Colloquium ODU 4 October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9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March 11,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8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Science at the Luminosity Frontier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1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physics/experiments" TargetMode="External"/><Relationship Id="rId2" Type="http://schemas.openxmlformats.org/officeDocument/2006/relationships/hyperlink" Target="https://www.jlab.org/physics/experiments/schedule" TargetMode="Externa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patricka@jlab.org" TargetMode="External"/><Relationship Id="rId3" Type="http://schemas.openxmlformats.org/officeDocument/2006/relationships/hyperlink" Target="mailto:deandj@jlab.org" TargetMode="External"/><Relationship Id="rId7" Type="http://schemas.openxmlformats.org/officeDocument/2006/relationships/hyperlink" Target="mailto:jones@jlab.org" TargetMode="External"/><Relationship Id="rId12" Type="http://schemas.openxmlformats.org/officeDocument/2006/relationships/hyperlink" Target="mailto:grames@jlab.org" TargetMode="External"/><Relationship Id="rId2" Type="http://schemas.openxmlformats.org/officeDocument/2006/relationships/hyperlink" Target="https://www.jlab.org/physics/experiments/NPEScommittee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doug@jlab.org" TargetMode="External"/><Relationship Id="rId11" Type="http://schemas.openxmlformats.org/officeDocument/2006/relationships/hyperlink" Target="mailto:pozdeyev@jlab.org" TargetMode="External"/><Relationship Id="rId5" Type="http://schemas.openxmlformats.org/officeDocument/2006/relationships/hyperlink" Target="mailto:rossi@jlab.org" TargetMode="External"/><Relationship Id="rId10" Type="http://schemas.openxmlformats.org/officeDocument/2006/relationships/hyperlink" Target="mailto:spata@jlab.org" TargetMode="External"/><Relationship Id="rId4" Type="http://schemas.openxmlformats.org/officeDocument/2006/relationships/hyperlink" Target="mailto:keppel@jlab.org" TargetMode="External"/><Relationship Id="rId9" Type="http://schemas.openxmlformats.org/officeDocument/2006/relationships/hyperlink" Target="mailto:gen@jlab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16.21480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40/epja/s10050-022-00699-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94414"/>
            <a:ext cx="12192000" cy="617838"/>
          </a:xfrm>
        </p:spPr>
        <p:txBody>
          <a:bodyPr/>
          <a:lstStyle/>
          <a:p>
            <a:pPr algn="ctr"/>
            <a:r>
              <a:rPr lang="en-US" sz="4000" dirty="0"/>
              <a:t>Jefferson Lab’s 12GeV Experimental Schedule &amp; Future Directions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409" y="1476835"/>
            <a:ext cx="4415453" cy="5004176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by</a:t>
            </a:r>
          </a:p>
          <a:p>
            <a:r>
              <a:rPr lang="en-US" dirty="0">
                <a:solidFill>
                  <a:schemeClr val="tx1"/>
                </a:solidFill>
              </a:rPr>
              <a:t>Douglas Higinbotham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FF2A8-A60A-6811-AF24-081A33981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72" y="1357097"/>
            <a:ext cx="8139661" cy="541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F0D1-6979-5E58-2649-E7605FC1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79" y="155456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/>
              <a:t>One Detailed Example: Understanding Two Photo Exchange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A6333-892D-F7DF-A0F9-B0B206B6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3E80641-4C7F-E566-DE30-AE7F17F7C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16" y="1417405"/>
            <a:ext cx="1108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D60093"/>
              </a:buClr>
              <a:defRPr/>
            </a:pP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Measurements of polarization transfer observables in electron elastic scattering off protons likely showing the breaking-down of the1</a:t>
            </a:r>
            <a:r>
              <a:rPr lang="en-US" dirty="0">
                <a:latin typeface="Symbol" pitchFamily="2" charset="2"/>
                <a:ea typeface="ＭＳ Ｐゴシック" charset="0"/>
                <a:cs typeface="Microsoft Sans Serif" panose="020B0604020202020204" pitchFamily="34" charset="0"/>
              </a:rPr>
              <a:t>g</a:t>
            </a:r>
            <a:r>
              <a:rPr lang="en-US" dirty="0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exchange approximation of the electromagnetic interaction.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33FC06A-B5A0-A81D-4D9B-84E9F5F4E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101" y="895238"/>
            <a:ext cx="89017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P.A.M. Guichon, M.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Vanderhaeghen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PRL 91 (2003) 142303      P.G. Blunden, W.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Melnitchouk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J.A.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Tjon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PRL 91 (2003) 142304</a:t>
            </a:r>
          </a:p>
        </p:txBody>
      </p:sp>
      <p:grpSp>
        <p:nvGrpSpPr>
          <p:cNvPr id="9" name="Groupe 5">
            <a:extLst>
              <a:ext uri="{FF2B5EF4-FFF2-40B4-BE49-F238E27FC236}">
                <a16:creationId xmlns:a16="http://schemas.microsoft.com/office/drawing/2014/main" id="{D85C4DF5-E775-F6FE-9054-8F79B1C91EA9}"/>
              </a:ext>
            </a:extLst>
          </p:cNvPr>
          <p:cNvGrpSpPr/>
          <p:nvPr/>
        </p:nvGrpSpPr>
        <p:grpSpPr>
          <a:xfrm>
            <a:off x="529641" y="2282579"/>
            <a:ext cx="4305830" cy="4053691"/>
            <a:chOff x="529641" y="2391065"/>
            <a:chExt cx="4305830" cy="4053691"/>
          </a:xfrm>
        </p:grpSpPr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5A76019-0CFF-B174-2C0A-F462F2DEF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0947" y="2391065"/>
              <a:ext cx="366060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A.J.R.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Puckett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 et al. PRC 96 (2017) 055203</a:t>
              </a:r>
            </a:p>
          </p:txBody>
        </p:sp>
        <p:grpSp>
          <p:nvGrpSpPr>
            <p:cNvPr id="11" name="Groupe 51">
              <a:extLst>
                <a:ext uri="{FF2B5EF4-FFF2-40B4-BE49-F238E27FC236}">
                  <a16:creationId xmlns:a16="http://schemas.microsoft.com/office/drawing/2014/main" id="{AED42E16-70D2-2C99-BB9D-E8DC4A4BB517}"/>
                </a:ext>
              </a:extLst>
            </p:cNvPr>
            <p:cNvGrpSpPr/>
            <p:nvPr/>
          </p:nvGrpSpPr>
          <p:grpSpPr>
            <a:xfrm>
              <a:off x="529641" y="2646569"/>
              <a:ext cx="4305830" cy="3798187"/>
              <a:chOff x="637268" y="3374289"/>
              <a:chExt cx="3193388" cy="3101463"/>
            </a:xfrm>
          </p:grpSpPr>
          <p:grpSp>
            <p:nvGrpSpPr>
              <p:cNvPr id="12" name="Groupe 52">
                <a:extLst>
                  <a:ext uri="{FF2B5EF4-FFF2-40B4-BE49-F238E27FC236}">
                    <a16:creationId xmlns:a16="http://schemas.microsoft.com/office/drawing/2014/main" id="{235FF81E-7416-1B60-A88C-561E355CD4D2}"/>
                  </a:ext>
                </a:extLst>
              </p:cNvPr>
              <p:cNvGrpSpPr/>
              <p:nvPr/>
            </p:nvGrpSpPr>
            <p:grpSpPr>
              <a:xfrm>
                <a:off x="637268" y="3374289"/>
                <a:ext cx="3193388" cy="3101463"/>
                <a:chOff x="637268" y="3374289"/>
                <a:chExt cx="3193388" cy="3101463"/>
              </a:xfrm>
            </p:grpSpPr>
            <p:pic>
              <p:nvPicPr>
                <p:cNvPr id="14" name="Image 54">
                  <a:extLst>
                    <a:ext uri="{FF2B5EF4-FFF2-40B4-BE49-F238E27FC236}">
                      <a16:creationId xmlns:a16="http://schemas.microsoft.com/office/drawing/2014/main" id="{52396FCB-14F6-6BE3-650D-D0309AA30B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37268" y="3374289"/>
                  <a:ext cx="3142644" cy="3040821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EE638C1-79CA-4009-5B25-B5964F084B37}"/>
                    </a:ext>
                  </a:extLst>
                </p:cNvPr>
                <p:cNvSpPr/>
                <p:nvPr/>
              </p:nvSpPr>
              <p:spPr>
                <a:xfrm>
                  <a:off x="2144514" y="6260460"/>
                  <a:ext cx="1686142" cy="215292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1F6C93-711E-8C00-FF21-C04B7BB9A1FE}"/>
                    </a:ext>
                  </a:extLst>
                </p:cNvPr>
                <p:cNvSpPr/>
                <p:nvPr/>
              </p:nvSpPr>
              <p:spPr>
                <a:xfrm>
                  <a:off x="643324" y="6301579"/>
                  <a:ext cx="1507246" cy="16811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13" name="ZoneTexte 53">
                <a:extLst>
                  <a:ext uri="{FF2B5EF4-FFF2-40B4-BE49-F238E27FC236}">
                    <a16:creationId xmlns:a16="http://schemas.microsoft.com/office/drawing/2014/main" id="{0159F878-487A-0640-5F72-7130ABD73437}"/>
                  </a:ext>
                </a:extLst>
              </p:cNvPr>
              <p:cNvSpPr txBox="1"/>
              <p:nvPr/>
            </p:nvSpPr>
            <p:spPr>
              <a:xfrm>
                <a:off x="2032223" y="6222515"/>
                <a:ext cx="7569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Q</a:t>
                </a:r>
                <a:r>
                  <a:rPr kumimoji="0" lang="fr-FR" sz="10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2</a:t>
                </a: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 (GeV</a:t>
                </a:r>
                <a:r>
                  <a:rPr kumimoji="0" lang="fr-FR" sz="10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2</a:t>
                </a: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)</a:t>
                </a:r>
              </a:p>
            </p:txBody>
          </p:sp>
        </p:grpSp>
      </p:grpSp>
      <p:grpSp>
        <p:nvGrpSpPr>
          <p:cNvPr id="18" name="Groupe 57">
            <a:extLst>
              <a:ext uri="{FF2B5EF4-FFF2-40B4-BE49-F238E27FC236}">
                <a16:creationId xmlns:a16="http://schemas.microsoft.com/office/drawing/2014/main" id="{651167C6-538A-7833-BB23-18AA7521EB80}"/>
              </a:ext>
            </a:extLst>
          </p:cNvPr>
          <p:cNvGrpSpPr/>
          <p:nvPr/>
        </p:nvGrpSpPr>
        <p:grpSpPr>
          <a:xfrm>
            <a:off x="5930350" y="2558690"/>
            <a:ext cx="5058282" cy="2256182"/>
            <a:chOff x="4709864" y="3022600"/>
            <a:chExt cx="3233812" cy="982092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8428E280-FDBB-857A-7340-B78AC64E9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9864" y="3022600"/>
              <a:ext cx="1206500" cy="977900"/>
            </a:xfrm>
            <a:prstGeom prst="rect">
              <a:avLst/>
            </a:prstGeom>
          </p:spPr>
        </p:pic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E651E56C-0993-8C0C-4B38-58D31353F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7176" y="3026792"/>
              <a:ext cx="1206500" cy="977900"/>
            </a:xfrm>
            <a:prstGeom prst="rect">
              <a:avLst/>
            </a:prstGeom>
          </p:spPr>
        </p:pic>
      </p:grpSp>
      <p:sp>
        <p:nvSpPr>
          <p:cNvPr id="21" name="Text Box 20">
            <a:extLst>
              <a:ext uri="{FF2B5EF4-FFF2-40B4-BE49-F238E27FC236}">
                <a16:creationId xmlns:a16="http://schemas.microsoft.com/office/drawing/2014/main" id="{A229E1C9-E547-93F0-0E6D-3B3F486FC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743" y="5240173"/>
            <a:ext cx="5753669" cy="646331"/>
          </a:xfrm>
          <a:prstGeom prst="rect">
            <a:avLst/>
          </a:prstGeom>
          <a:noFill/>
          <a:ln w="31750" cmpd="sng">
            <a:solidFill>
              <a:srgbClr val="0000FF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ea typeface="ＭＳ Ｐゴシック" charset="0"/>
              </a:rPr>
              <a:t>Two-photon exchange (TPE) is likely the cause of the form factor discrepancy at high Q</a:t>
            </a:r>
            <a:r>
              <a:rPr lang="en-US" baseline="30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.</a:t>
            </a:r>
          </a:p>
        </p:txBody>
      </p:sp>
      <p:sp>
        <p:nvSpPr>
          <p:cNvPr id="23" name="ZoneTexte 63">
            <a:extLst>
              <a:ext uri="{FF2B5EF4-FFF2-40B4-BE49-F238E27FC236}">
                <a16:creationId xmlns:a16="http://schemas.microsoft.com/office/drawing/2014/main" id="{F65AB4B8-21A9-4A06-7A09-E5323F6B37CD}"/>
              </a:ext>
            </a:extLst>
          </p:cNvPr>
          <p:cNvSpPr txBox="1"/>
          <p:nvPr/>
        </p:nvSpPr>
        <p:spPr>
          <a:xfrm>
            <a:off x="3673103" y="6167130"/>
            <a:ext cx="8020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 i="1" dirty="0">
                <a:cs typeface="Microsoft Sans Serif" panose="020B0604020202020204" pitchFamily="34" charset="0"/>
              </a:rPr>
              <a:t>e</a:t>
            </a:r>
            <a:r>
              <a:rPr lang="fr-FR" b="1" i="1" baseline="30000" dirty="0">
                <a:cs typeface="Microsoft Sans Serif" panose="020B0604020202020204" pitchFamily="34" charset="0"/>
              </a:rPr>
              <a:t>+</a:t>
            </a:r>
            <a:r>
              <a:rPr lang="fr-FR" b="1" i="1" dirty="0">
                <a:cs typeface="Microsoft Sans Serif" panose="020B0604020202020204" pitchFamily="34" charset="0"/>
              </a:rPr>
              <a:t> @ JLab</a:t>
            </a:r>
            <a:r>
              <a:rPr lang="fr-FR" i="1" dirty="0">
                <a:cs typeface="Microsoft Sans Serif" panose="020B0604020202020204" pitchFamily="34" charset="0"/>
              </a:rPr>
              <a:t> has a the unique </a:t>
            </a:r>
            <a:r>
              <a:rPr lang="fr-FR" i="1" dirty="0" err="1">
                <a:cs typeface="Microsoft Sans Serif" panose="020B0604020202020204" pitchFamily="34" charset="0"/>
              </a:rPr>
              <a:t>opportunity</a:t>
            </a:r>
            <a:r>
              <a:rPr lang="fr-FR" i="1" dirty="0">
                <a:cs typeface="Microsoft Sans Serif" panose="020B0604020202020204" pitchFamily="34" charset="0"/>
              </a:rPr>
              <a:t> to </a:t>
            </a:r>
            <a:r>
              <a:rPr lang="fr-FR" i="1" dirty="0" err="1">
                <a:cs typeface="Microsoft Sans Serif" panose="020B0604020202020204" pitchFamily="34" charset="0"/>
              </a:rPr>
              <a:t>bring</a:t>
            </a:r>
            <a:r>
              <a:rPr lang="fr-FR" i="1" dirty="0">
                <a:cs typeface="Microsoft Sans Serif" panose="020B0604020202020204" pitchFamily="34" charset="0"/>
              </a:rPr>
              <a:t> a </a:t>
            </a:r>
            <a:r>
              <a:rPr lang="fr-FR" b="1" i="1" dirty="0" err="1">
                <a:cs typeface="Microsoft Sans Serif" panose="020B0604020202020204" pitchFamily="34" charset="0"/>
              </a:rPr>
              <a:t>definitive</a:t>
            </a:r>
            <a:r>
              <a:rPr lang="fr-FR" b="1" i="1" dirty="0">
                <a:cs typeface="Microsoft Sans Serif" panose="020B0604020202020204" pitchFamily="34" charset="0"/>
              </a:rPr>
              <a:t> </a:t>
            </a:r>
            <a:r>
              <a:rPr lang="fr-FR" b="1" i="1" dirty="0" err="1">
                <a:cs typeface="Microsoft Sans Serif" panose="020B0604020202020204" pitchFamily="34" charset="0"/>
              </a:rPr>
              <a:t>answer</a:t>
            </a:r>
            <a:r>
              <a:rPr lang="fr-FR" i="1" dirty="0">
                <a:cs typeface="Microsoft Sans Serif" panose="020B0604020202020204" pitchFamily="34" charset="0"/>
              </a:rPr>
              <a:t> about TPE. </a:t>
            </a:r>
          </a:p>
        </p:txBody>
      </p:sp>
    </p:spTree>
    <p:extLst>
      <p:ext uri="{BB962C8B-B14F-4D97-AF65-F5344CB8AC3E}">
        <p14:creationId xmlns:p14="http://schemas.microsoft.com/office/powerpoint/2010/main" val="2457870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1" y="109440"/>
            <a:ext cx="12192000" cy="58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200" b="1" spc="-1" dirty="0">
                <a:solidFill>
                  <a:srgbClr val="FC0128"/>
                </a:solidFill>
                <a:latin typeface="Arial"/>
                <a:ea typeface="DejaVu Sans"/>
              </a:rPr>
              <a:t>Program Advisory Committee Positron Results (July 2023)</a:t>
            </a:r>
            <a:endParaRPr lang="de-DE" sz="3200" spc="-1" dirty="0">
              <a:latin typeface="Arial"/>
            </a:endParaRPr>
          </a:p>
        </p:txBody>
      </p:sp>
      <p:graphicFrame>
        <p:nvGraphicFramePr>
          <p:cNvPr id="79" name="Table 2"/>
          <p:cNvGraphicFramePr/>
          <p:nvPr/>
        </p:nvGraphicFramePr>
        <p:xfrm>
          <a:off x="685499" y="759650"/>
          <a:ext cx="10766804" cy="4548600"/>
        </p:xfrm>
        <a:graphic>
          <a:graphicData uri="http://schemas.openxmlformats.org/drawingml/2006/table">
            <a:tbl>
              <a:tblPr/>
              <a:tblGrid>
                <a:gridCol w="117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0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32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13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03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2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NUMBER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TITLE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CONTACT PERSON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HALL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DAYS</a:t>
                      </a:r>
                      <a:br>
                        <a:rPr sz="1400" dirty="0"/>
                      </a:b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REQUESTED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DAYS</a:t>
                      </a:r>
                      <a:br>
                        <a:rPr sz="1400" dirty="0"/>
                      </a:b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AWARDED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SCIENTIFIC</a:t>
                      </a:r>
                      <a:br>
                        <a:rPr sz="1400" dirty="0"/>
                      </a:b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RATING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PAC DECISION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2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PR12+23-002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Beam Charge Asymmetries for Deeply Virtual Compton Scattering on the Proton at CLAS12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Eric </a:t>
                      </a:r>
                      <a:r>
                        <a:rPr lang="en-US" sz="1400" b="0" strike="noStrike" spc="-1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Voutier</a:t>
                      </a:r>
                      <a:endParaRPr lang="de-DE" sz="1400" b="0" strike="noStrike" spc="-1" err="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100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100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C1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3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Measurement of Deep Inelastic Scattering from Nuclei with Electron and Positron Beams to Constrain the Impact of Coulomb Corrections in DIS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Dave Gaskell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9.3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9.3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C1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4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PR12+23-005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 Dark Photon Search with a </a:t>
                      </a:r>
                      <a:r>
                        <a:rPr lang="en-US" sz="1400" b="0" strike="noStrike" spc="-1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JLab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positron beam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Bogdan </a:t>
                      </a:r>
                      <a:r>
                        <a:rPr lang="en-US" sz="1400" b="0" strike="noStrike" spc="-1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Wojtsekhowski</a:t>
                      </a:r>
                      <a:endParaRPr lang="de-DE" sz="1400" b="0" strike="noStrike" spc="-1" err="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60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Deferred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2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PR12+23-006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Deeply Virtual Compton Scattering using a positron beam in Hall C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Carlos Munoz Camacho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137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137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C1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4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PR12+23-008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 Direct Measurement of Hard Two-Photon Exchange with Electrons and Positrons at CLAS12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Axel Schmidt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55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55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</a:t>
                      </a: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C1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PR12+23-012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 measurement of two-photon exchange in unpolarized elastic positron–proton and</a:t>
                      </a:r>
                      <a:endParaRPr lang="de-DE" sz="14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electron–proton scattering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Michael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Nycz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56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56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C1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62205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8D5230F-24EC-508F-163E-CFB3D92BBA49}"/>
              </a:ext>
            </a:extLst>
          </p:cNvPr>
          <p:cNvSpPr txBox="1"/>
          <p:nvPr/>
        </p:nvSpPr>
        <p:spPr>
          <a:xfrm>
            <a:off x="704085" y="5357714"/>
            <a:ext cx="8513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C1 = Conditionally Approved w/Technical Review by the Lab</a:t>
            </a:r>
            <a:endParaRPr lang="de-DE" sz="1400" spc="-1" dirty="0">
              <a:latin typeface="Arial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33D4F-53AA-AE9B-CA59-F26F2D6AD3BB}"/>
              </a:ext>
            </a:extLst>
          </p:cNvPr>
          <p:cNvSpPr txBox="1"/>
          <p:nvPr/>
        </p:nvSpPr>
        <p:spPr>
          <a:xfrm>
            <a:off x="0" y="575029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Approved 155 days Hall B &amp; 202 days in Hall C for 357 total PAC days!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Three years of running at 34 weeks per year. ( PAC day = two calendar day) 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DA376C6-4A34-BE1E-49E4-F6FD04783088}"/>
              </a:ext>
            </a:extLst>
          </p:cNvPr>
          <p:cNvSpPr txBox="1">
            <a:spLocks/>
          </p:cNvSpPr>
          <p:nvPr/>
        </p:nvSpPr>
        <p:spPr>
          <a:xfrm>
            <a:off x="5869914" y="6511940"/>
            <a:ext cx="307857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1C92AE-C376-6A09-9A1D-5E3872FF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853"/>
            <a:ext cx="12192000" cy="48749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A CEBAF Energy upgrade is technically feasible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04AD5-645D-8D72-E226-62BA2827B1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0604" y="966789"/>
            <a:ext cx="11287125" cy="198573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Capitalizing on recent science insights and US-led accelerator science and technology innovations, develop a staged program at the luminosity frontier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Injection energy Upgrade for 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650 MeV Electron (e-) in LERF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</a:rPr>
              <a:t>Replace arcs on each side with new Fixed Field Alternating-gradient (FFA) magnets arcs to upgrade to 22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It will be possible to send the beam to Hall D though likely half pass lower energy then A,B,C instead of the half pass higher energy as 12GeV Jefferson Lab.</a:t>
            </a:r>
          </a:p>
          <a:p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CE26D98-FB6F-6438-DE6F-E76B898A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896" y="12920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315A0-24ED-AD75-E1C4-B8EE27EB4A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036" y="3191281"/>
            <a:ext cx="7977927" cy="32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70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" y="160990"/>
            <a:ext cx="11999843" cy="487490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rgbClr val="002060"/>
                </a:solidFill>
              </a:rPr>
              <a:t>Permanent Magnet Design – Open Mid-plane Geometry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C3F154-8531-464D-B651-B0B6361D4427}"/>
              </a:ext>
            </a:extLst>
          </p:cNvPr>
          <p:cNvSpPr txBox="1"/>
          <p:nvPr/>
        </p:nvSpPr>
        <p:spPr>
          <a:xfrm>
            <a:off x="1911525" y="6127600"/>
            <a:ext cx="2048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Focusing Magnet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719FD3-4278-4050-81C1-54C0B1F81655}"/>
              </a:ext>
            </a:extLst>
          </p:cNvPr>
          <p:cNvSpPr txBox="1"/>
          <p:nvPr/>
        </p:nvSpPr>
        <p:spPr>
          <a:xfrm>
            <a:off x="8064580" y="6164334"/>
            <a:ext cx="2302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Defocusing Magnet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3DE3EB-8093-71C1-149D-E34C561FEE7A}"/>
              </a:ext>
            </a:extLst>
          </p:cNvPr>
          <p:cNvGrpSpPr/>
          <p:nvPr/>
        </p:nvGrpSpPr>
        <p:grpSpPr>
          <a:xfrm>
            <a:off x="390082" y="926530"/>
            <a:ext cx="5246215" cy="5039553"/>
            <a:chOff x="846320" y="893133"/>
            <a:chExt cx="4129128" cy="383775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EACE405-CB0B-462B-AFB0-8963A93547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985" y="4308024"/>
              <a:ext cx="36382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A5F5C46-125A-472C-81E2-997BD1AF41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985" y="921771"/>
              <a:ext cx="38429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E381B57-039A-4F23-8F2B-6AA70A3EBC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2468" y="921771"/>
              <a:ext cx="0" cy="3386253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A6ACB3C-595C-43ED-8905-4996571E3B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0360" y="2351856"/>
              <a:ext cx="0" cy="23790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89498F1-D3F2-4626-9FF8-0D2C4DB58720}"/>
                </a:ext>
              </a:extLst>
            </p:cNvPr>
            <p:cNvCxnSpPr>
              <a:cxnSpLocks/>
            </p:cNvCxnSpPr>
            <p:nvPr/>
          </p:nvCxnSpPr>
          <p:spPr>
            <a:xfrm>
              <a:off x="1390360" y="4666504"/>
              <a:ext cx="3514296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69A106-22A9-485D-A0DC-9D364F002888}"/>
                </a:ext>
              </a:extLst>
            </p:cNvPr>
            <p:cNvSpPr txBox="1"/>
            <p:nvPr/>
          </p:nvSpPr>
          <p:spPr>
            <a:xfrm>
              <a:off x="2761959" y="4360759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6610C8-0DEF-4BF3-9341-82589DAF5EB1}"/>
                </a:ext>
              </a:extLst>
            </p:cNvPr>
            <p:cNvSpPr txBox="1"/>
            <p:nvPr/>
          </p:nvSpPr>
          <p:spPr>
            <a:xfrm rot="16200000">
              <a:off x="654120" y="2544391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7C7ACDA-0E46-49F5-B602-C6BB6D5F7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4893" y="2411790"/>
              <a:ext cx="0" cy="23191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06AEE9-E054-4C4B-9E5A-467E124F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834" y="893133"/>
              <a:ext cx="3715614" cy="346762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E19152-2ACD-94E5-E531-21F765EA4651}"/>
              </a:ext>
            </a:extLst>
          </p:cNvPr>
          <p:cNvGrpSpPr/>
          <p:nvPr/>
        </p:nvGrpSpPr>
        <p:grpSpPr>
          <a:xfrm>
            <a:off x="6555705" y="951498"/>
            <a:ext cx="5236610" cy="4955004"/>
            <a:chOff x="7326642" y="926530"/>
            <a:chExt cx="4145880" cy="38706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D1A262-1A5A-4137-8FC4-A170C8AB0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3020" y="926530"/>
              <a:ext cx="3499502" cy="3381494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BC41963-AE48-4419-9D3A-31A6CD053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307" y="4374286"/>
              <a:ext cx="36382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36D5EEA-AB40-40E0-A26C-98363248FC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307" y="988033"/>
              <a:ext cx="38429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E845FC4-6223-4D29-B346-7993480D3E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2790" y="988033"/>
              <a:ext cx="0" cy="3386253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ABCA858-C242-4209-8AEC-8B3DC08C7A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682" y="2418118"/>
              <a:ext cx="0" cy="23790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E0A703B-5126-45A0-B6C3-D467CAA63553}"/>
                </a:ext>
              </a:extLst>
            </p:cNvPr>
            <p:cNvCxnSpPr>
              <a:cxnSpLocks/>
            </p:cNvCxnSpPr>
            <p:nvPr/>
          </p:nvCxnSpPr>
          <p:spPr>
            <a:xfrm>
              <a:off x="7870682" y="4732766"/>
              <a:ext cx="3514296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B3AC961-5BAA-4232-ACB5-14B8D5C8189A}"/>
                </a:ext>
              </a:extLst>
            </p:cNvPr>
            <p:cNvSpPr txBox="1"/>
            <p:nvPr/>
          </p:nvSpPr>
          <p:spPr>
            <a:xfrm>
              <a:off x="9242281" y="4427021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0A988C7-711D-4DE8-A341-B87DFD920368}"/>
                </a:ext>
              </a:extLst>
            </p:cNvPr>
            <p:cNvSpPr txBox="1"/>
            <p:nvPr/>
          </p:nvSpPr>
          <p:spPr>
            <a:xfrm rot="16200000">
              <a:off x="7134442" y="2610653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544AC61-8390-43A5-8B6A-DCB1720928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95215" y="2478052"/>
              <a:ext cx="0" cy="23191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2648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beta_arc_fieldmap_5e-3nor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440" y="984905"/>
            <a:ext cx="8877160" cy="5350328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8B4765B-A8F4-F64C-8D92-45BBDCCB2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8938"/>
            <a:ext cx="12192000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Multi-Bunch Dynamics in Fixed Field Alternating-gradient (FFA) Arc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1894FC9-98C7-4E34-AEB5-A4D217D3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63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5A2E-91CD-9F88-BA2E-11BA5C69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EXTREMELY ROUGH Timeline CEBAF’s Future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A69C3-2BF3-5AAF-89A2-D3857A72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03C439-4F11-5C7D-B50C-AC07D0E72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5" y="1414607"/>
            <a:ext cx="11880209" cy="35683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B8A814-9BA3-05B4-45BC-282DE1C8228D}"/>
              </a:ext>
            </a:extLst>
          </p:cNvPr>
          <p:cNvSpPr/>
          <p:nvPr/>
        </p:nvSpPr>
        <p:spPr>
          <a:xfrm>
            <a:off x="3829593" y="1870574"/>
            <a:ext cx="1432560" cy="320040"/>
          </a:xfrm>
          <a:prstGeom prst="rect">
            <a:avLst/>
          </a:prstGeom>
          <a:solidFill>
            <a:srgbClr val="6F2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E56175-DE88-43DE-85F8-18BCC3F1B0E8}"/>
              </a:ext>
            </a:extLst>
          </p:cNvPr>
          <p:cNvSpPr/>
          <p:nvPr/>
        </p:nvSpPr>
        <p:spPr>
          <a:xfrm>
            <a:off x="5635743" y="2212385"/>
            <a:ext cx="1554480" cy="320040"/>
          </a:xfrm>
          <a:prstGeom prst="rect">
            <a:avLst/>
          </a:prstGeom>
          <a:solidFill>
            <a:srgbClr val="6F2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72131E-278F-3188-9C88-D9E28C278ED1}"/>
              </a:ext>
            </a:extLst>
          </p:cNvPr>
          <p:cNvSpPr txBox="1"/>
          <p:nvPr/>
        </p:nvSpPr>
        <p:spPr>
          <a:xfrm>
            <a:off x="411892" y="5166360"/>
            <a:ext cx="10979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2538D"/>
                </a:solidFill>
              </a:rPr>
              <a:t>Phase 1 includes building a positron source and the tunnel &amp; beamline connecting the source to main machine.</a:t>
            </a:r>
          </a:p>
          <a:p>
            <a:r>
              <a:rPr lang="en-US" b="1" dirty="0">
                <a:solidFill>
                  <a:srgbClr val="7ED6E2"/>
                </a:solidFill>
              </a:rPr>
              <a:t>Phase 2 includes the new permanent magnets to allow 22 GeV within current CEBAF footprint.</a:t>
            </a:r>
          </a:p>
          <a:p>
            <a:endParaRPr lang="en-US" b="1" dirty="0">
              <a:solidFill>
                <a:srgbClr val="7ED6E2"/>
              </a:solidFill>
            </a:endParaRPr>
          </a:p>
          <a:p>
            <a:r>
              <a:rPr lang="en-US" dirty="0"/>
              <a:t>NOTE:  Plan was formulated so that these projects are ramping up as the EIC project cost is ramping down.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7D7E9-8DC5-1651-9C27-1C52E5025C77}"/>
              </a:ext>
            </a:extLst>
          </p:cNvPr>
          <p:cNvSpPr txBox="1"/>
          <p:nvPr/>
        </p:nvSpPr>
        <p:spPr>
          <a:xfrm>
            <a:off x="0" y="82867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 though 2040 maybe seem very far away, this is actually a very aggressive schedule )</a:t>
            </a:r>
          </a:p>
        </p:txBody>
      </p:sp>
    </p:spTree>
    <p:extLst>
      <p:ext uri="{BB962C8B-B14F-4D97-AF65-F5344CB8AC3E}">
        <p14:creationId xmlns:p14="http://schemas.microsoft.com/office/powerpoint/2010/main" val="326410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04CA-1AE1-33A6-6698-223C8EF5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2" y="18255"/>
            <a:ext cx="10515600" cy="1325563"/>
          </a:xfrm>
        </p:spPr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71F5A-64CC-CD8A-FA04-CE8CE5A23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92" y="1169157"/>
            <a:ext cx="11691991" cy="4801206"/>
          </a:xfrm>
        </p:spPr>
        <p:txBody>
          <a:bodyPr>
            <a:normAutofit/>
          </a:bodyPr>
          <a:lstStyle/>
          <a:p>
            <a:r>
              <a:rPr lang="en-US" dirty="0"/>
              <a:t>Scheduling Memo </a:t>
            </a:r>
          </a:p>
          <a:p>
            <a:pPr lvl="1"/>
            <a:r>
              <a:rPr lang="en-US" dirty="0">
                <a:hlinkClick r:id="rId2"/>
              </a:rPr>
              <a:t>https://www.jlab.org/physics/experiments/schedule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Note the text on priority halls completely changed to be a simpler </a:t>
            </a:r>
            <a:r>
              <a:rPr lang="en-US" b="1" dirty="0"/>
              <a:t>first among equals</a:t>
            </a:r>
          </a:p>
          <a:p>
            <a:pPr lvl="1"/>
            <a:r>
              <a:rPr lang="en-US" dirty="0"/>
              <a:t>Feedback on the posted schedule is welcome </a:t>
            </a:r>
          </a:p>
          <a:p>
            <a:pPr lvl="1"/>
            <a:endParaRPr lang="en-US" dirty="0"/>
          </a:p>
          <a:p>
            <a:r>
              <a:rPr lang="en-US" dirty="0"/>
              <a:t>Approved Experiment Lists</a:t>
            </a:r>
          </a:p>
          <a:p>
            <a:pPr lvl="1"/>
            <a:r>
              <a:rPr lang="en-US" dirty="0">
                <a:hlinkClick r:id="rId3"/>
              </a:rPr>
              <a:t>https://www.jlab.org/physics/experiments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PLEASE let me know when you see incorrect information.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66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49" y="337004"/>
            <a:ext cx="6986319" cy="617838"/>
          </a:xfrm>
        </p:spPr>
        <p:txBody>
          <a:bodyPr/>
          <a:lstStyle/>
          <a:p>
            <a:r>
              <a:rPr lang="en-US" sz="4800" dirty="0"/>
              <a:t>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24849" y="1628382"/>
            <a:ext cx="5894308" cy="43369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Jefferson Lab’s 12GeV physics program is strong, with excellent new ideas still coming, and will continue into the next decade.</a:t>
            </a:r>
          </a:p>
          <a:p>
            <a:r>
              <a:rPr lang="en-US" dirty="0">
                <a:solidFill>
                  <a:schemeClr val="tx1"/>
                </a:solidFill>
              </a:rPr>
              <a:t>Positron source will be developed in the JLab LERF/FEL building and connected to CEBAF.    Five physics experiments already approved.   </a:t>
            </a:r>
          </a:p>
          <a:p>
            <a:r>
              <a:rPr lang="en-US" dirty="0">
                <a:solidFill>
                  <a:schemeClr val="tx1"/>
                </a:solidFill>
              </a:rPr>
              <a:t>Beyond positrons, accelerator division is looking to use fixed field magnets to be able to economically update CEBAF to 22 GeV beams. </a:t>
            </a:r>
          </a:p>
        </p:txBody>
      </p:sp>
      <p:pic>
        <p:nvPicPr>
          <p:cNvPr id="8" name="Picture Placeholder 7" descr="C:\Documents and Settings\grames\Desktop\images\install_111222\photo.JPG">
            <a:extLst>
              <a:ext uri="{FF2B5EF4-FFF2-40B4-BE49-F238E27FC236}">
                <a16:creationId xmlns:a16="http://schemas.microsoft.com/office/drawing/2014/main" id="{0FB74FCE-3725-2450-D405-B0B48C2DD61F}"/>
              </a:ext>
            </a:extLst>
          </p:cNvPr>
          <p:cNvPicPr preferRelativeResize="0"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4482"/>
          <a:stretch>
            <a:fillRect/>
          </a:stretch>
        </p:blipFill>
        <p:spPr bwMode="auto">
          <a:xfrm>
            <a:off x="6364805" y="1654087"/>
            <a:ext cx="5619750" cy="3840163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9573F-FD22-D191-F5B0-F7A39FFA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Nuclear Physics Experiment Scheduling Committee</a:t>
            </a:r>
            <a:br>
              <a:rPr lang="en-US" dirty="0"/>
            </a:br>
            <a:r>
              <a:rPr lang="en-US" sz="2700" dirty="0">
                <a:hlinkClick r:id="rId2"/>
              </a:rPr>
              <a:t>https://www.jlab.org/physics/experiments/NPEScommittee</a:t>
            </a:r>
            <a:r>
              <a:rPr lang="en-US" sz="2700" dirty="0"/>
              <a:t> 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C78E22F-3E32-8599-9DC2-63497B956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98294"/>
              </p:ext>
            </p:extLst>
          </p:nvPr>
        </p:nvGraphicFramePr>
        <p:xfrm>
          <a:off x="1622170" y="1774433"/>
          <a:ext cx="8947659" cy="3124200"/>
        </p:xfrm>
        <a:graphic>
          <a:graphicData uri="http://schemas.openxmlformats.org/drawingml/2006/table">
            <a:tbl>
              <a:tblPr/>
              <a:tblGrid>
                <a:gridCol w="4405384">
                  <a:extLst>
                    <a:ext uri="{9D8B030D-6E8A-4147-A177-3AD203B41FA5}">
                      <a16:colId xmlns:a16="http://schemas.microsoft.com/office/drawing/2014/main" val="2869381081"/>
                    </a:ext>
                  </a:extLst>
                </a:gridCol>
                <a:gridCol w="2563585">
                  <a:extLst>
                    <a:ext uri="{9D8B030D-6E8A-4147-A177-3AD203B41FA5}">
                      <a16:colId xmlns:a16="http://schemas.microsoft.com/office/drawing/2014/main" val="2713542641"/>
                    </a:ext>
                  </a:extLst>
                </a:gridCol>
                <a:gridCol w="1978690">
                  <a:extLst>
                    <a:ext uri="{9D8B030D-6E8A-4147-A177-3AD203B41FA5}">
                      <a16:colId xmlns:a16="http://schemas.microsoft.com/office/drawing/2014/main" val="14017082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Deputy Director for Research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David Dean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3"/>
                        </a:rPr>
                        <a:t>deandj@jlab.org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17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Physics Division AD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Thia Keppel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4"/>
                        </a:rPr>
                        <a:t>keppel@jlab.org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957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Physics Division Deputy AD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Patrizia Rossi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5"/>
                        </a:rPr>
                        <a:t>rossi@jlab.org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455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Physics Operations Director</a:t>
                      </a:r>
                      <a:r>
                        <a:rPr lang="en-US" dirty="0">
                          <a:effectLst/>
                        </a:rPr>
                        <a:t> (chair)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Douglas Higinbotham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6"/>
                        </a:rPr>
                        <a:t>doug@jlab.org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124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Halls A &amp; C Leader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Mark Jones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7"/>
                        </a:rPr>
                        <a:t>jones@jlab.org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555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Hall B Leader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Patrick Achenbach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8"/>
                        </a:rPr>
                        <a:t>patricka@jlab.org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824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Hall D Leader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Eugene Chudakov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9"/>
                        </a:rPr>
                        <a:t>gen@jlab.org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029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Accelerator Division Deputy AD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Mike Spata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10"/>
                        </a:rPr>
                        <a:t>spata@jlab.org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988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Director of Accelerator Operations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Eduard Pozdeyev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hlinkClick r:id="rId11"/>
                        </a:rPr>
                        <a:t>pozdeyev@jlab.org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183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Center for Injector Studies Leader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Joe Grames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hlinkClick r:id="rId12"/>
                        </a:rPr>
                        <a:t>grames@jlab.org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27219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441B2D1-5DD0-FD07-B644-395E799CB3C5}"/>
              </a:ext>
            </a:extLst>
          </p:cNvPr>
          <p:cNvSpPr txBox="1"/>
          <p:nvPr/>
        </p:nvSpPr>
        <p:spPr>
          <a:xfrm>
            <a:off x="0" y="53836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Input is taken from MANY other groups!</a:t>
            </a:r>
          </a:p>
        </p:txBody>
      </p:sp>
    </p:spTree>
    <p:extLst>
      <p:ext uri="{BB962C8B-B14F-4D97-AF65-F5344CB8AC3E}">
        <p14:creationId xmlns:p14="http://schemas.microsoft.com/office/powerpoint/2010/main" val="10637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D78B98-CEF0-5400-624B-1A9EB2119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" y="695278"/>
            <a:ext cx="12181564" cy="546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67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51169-748E-92B1-FB10-2A159077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703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Near Term Jefferson Lab Experimental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F48D5-85EC-0A5E-A1E5-A3E320B1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6F156-8469-0EDE-2195-3851457B0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47"/>
            <a:ext cx="12191999" cy="679065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A5698B-AF11-6DC7-CA71-419E8B470C04}"/>
              </a:ext>
            </a:extLst>
          </p:cNvPr>
          <p:cNvCxnSpPr/>
          <p:nvPr/>
        </p:nvCxnSpPr>
        <p:spPr>
          <a:xfrm>
            <a:off x="3526971" y="657843"/>
            <a:ext cx="4963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19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09E9-A4DB-B474-7617-47E03E04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161354"/>
            <a:ext cx="11285837" cy="487490"/>
          </a:xfrm>
        </p:spPr>
        <p:txBody>
          <a:bodyPr>
            <a:normAutofit/>
          </a:bodyPr>
          <a:lstStyle/>
          <a:p>
            <a:r>
              <a:rPr lang="en-US" cap="small" dirty="0"/>
              <a:t>Extended Experimental Schedule</a:t>
            </a:r>
            <a:endParaRPr lang="en-US" b="0" i="1" cap="small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C8003-DEBA-4F15-9AA8-3E318097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10CB6-72D3-8077-684E-B7D9A679E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0"/>
            <a:ext cx="12192000" cy="68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80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12" y="165589"/>
            <a:ext cx="11780108" cy="487490"/>
          </a:xfrm>
        </p:spPr>
        <p:txBody>
          <a:bodyPr>
            <a:noAutofit/>
          </a:bodyPr>
          <a:lstStyle/>
          <a:p>
            <a:r>
              <a:rPr lang="en-US" sz="3600" dirty="0"/>
              <a:t>Polarized Electrons for </a:t>
            </a:r>
            <a:r>
              <a:rPr lang="en-US" sz="3600" dirty="0">
                <a:solidFill>
                  <a:srgbClr val="FF0000"/>
                </a:solidFill>
              </a:rPr>
              <a:t>Polarized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Positrons</a:t>
            </a:r>
            <a:r>
              <a:rPr lang="en-US" sz="3600" dirty="0"/>
              <a:t> (</a:t>
            </a:r>
            <a:r>
              <a:rPr lang="en-US" sz="3600" dirty="0" err="1"/>
              <a:t>PEPPo</a:t>
            </a:r>
            <a:r>
              <a:rPr lang="en-US" sz="3600" dirty="0"/>
              <a:t>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260100-6590-9D2A-1912-92C933D1EAE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537910" y="829975"/>
            <a:ext cx="4324790" cy="599063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A58308-5C9B-F462-EBFA-4077816DC727}"/>
              </a:ext>
            </a:extLst>
          </p:cNvPr>
          <p:cNvSpPr txBox="1"/>
          <p:nvPr/>
        </p:nvSpPr>
        <p:spPr>
          <a:xfrm>
            <a:off x="366847" y="829975"/>
            <a:ext cx="4815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https://doi.org/10.1103/PhysRevLett.116.214801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Placeholder 7" descr="C:\Documents and Settings\grames\Desktop\images\install_111222\photo.JPG">
            <a:extLst>
              <a:ext uri="{FF2B5EF4-FFF2-40B4-BE49-F238E27FC236}">
                <a16:creationId xmlns:a16="http://schemas.microsoft.com/office/drawing/2014/main" id="{67989486-BC13-8787-FBBA-ECB5A6AD2DE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4482"/>
          <a:stretch>
            <a:fillRect/>
          </a:stretch>
        </p:blipFill>
        <p:spPr bwMode="auto">
          <a:xfrm>
            <a:off x="411893" y="1369080"/>
            <a:ext cx="6768396" cy="4625071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15A7E2-7CD7-C71E-4707-C88A482C633D}"/>
              </a:ext>
            </a:extLst>
          </p:cNvPr>
          <p:cNvSpPr txBox="1"/>
          <p:nvPr/>
        </p:nvSpPr>
        <p:spPr>
          <a:xfrm>
            <a:off x="329300" y="6094561"/>
            <a:ext cx="6123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of the </a:t>
            </a:r>
            <a:r>
              <a:rPr lang="en-US" dirty="0" err="1"/>
              <a:t>PEPPo</a:t>
            </a:r>
            <a:r>
              <a:rPr lang="en-US" dirty="0"/>
              <a:t> setup in the injector area of CEABF.</a:t>
            </a:r>
          </a:p>
        </p:txBody>
      </p:sp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D99D-1C9F-989C-E5AA-2BE5749C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b="1" dirty="0"/>
              <a:t>Low Energy </a:t>
            </a:r>
            <a:r>
              <a:rPr lang="en-US" b="1" dirty="0" err="1"/>
              <a:t>Recirculator</a:t>
            </a:r>
            <a:r>
              <a:rPr lang="en-US" b="1" dirty="0"/>
              <a:t> Facility (LEFRF) </a:t>
            </a:r>
            <a:r>
              <a:rPr lang="en-US" dirty="0"/>
              <a:t>As The New Injector Facility for CEBAF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5A8A-9D31-F80B-B642-8725294B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FEE1E4-737F-814A-79D1-1D237BFC106F}"/>
              </a:ext>
            </a:extLst>
          </p:cNvPr>
          <p:cNvGrpSpPr/>
          <p:nvPr/>
        </p:nvGrpSpPr>
        <p:grpSpPr>
          <a:xfrm>
            <a:off x="406623" y="1200432"/>
            <a:ext cx="11173116" cy="4794501"/>
            <a:chOff x="406623" y="1443849"/>
            <a:chExt cx="11173116" cy="47945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3DD93-16B4-F5DB-B22F-F91466C4D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CDF683-CB05-6684-53D8-5F2D907A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62A4CE-8B68-EFE8-43A1-EA03FD90F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F540F06-B7D4-0E3C-5B48-9F808D4A64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DDA96EC-46B1-88D9-9955-BD53D4267349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5A1DC93-1DBA-95C4-8C43-B4EDAEE49D87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9B31272-7B23-AA91-C1F3-A79D523170B1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505EB-16F1-8858-4282-283140C6D417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D3C8D-97D0-A113-EEEF-30CA48DD01B7}"/>
                </a:ext>
              </a:extLst>
            </p:cNvPr>
            <p:cNvSpPr txBox="1"/>
            <p:nvPr/>
          </p:nvSpPr>
          <p:spPr>
            <a:xfrm>
              <a:off x="9618729" y="3444386"/>
              <a:ext cx="1741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A083A-F7CF-FE73-4F20-F41891549544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E9B73F-F397-2E74-0838-21DC9857F1C5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E10836-123B-872D-4401-C020604F37BC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0382985" y="4090717"/>
              <a:ext cx="106721" cy="49851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C09365E-BB7C-5FD5-D83A-42F0D1CC4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035319E-A46C-E9D4-6366-42C9F680F0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8EEA4F-CF16-881C-C4DF-F31E296DB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6FEF6A-5B56-321B-65E1-BE6C3150B2B7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Inject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into North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6D355-46BE-CB68-95FB-20400205CA3F}"/>
                </a:ext>
              </a:extLst>
            </p:cNvPr>
            <p:cNvSpPr txBox="1"/>
            <p:nvPr/>
          </p:nvSpPr>
          <p:spPr>
            <a:xfrm>
              <a:off x="8128428" y="4389909"/>
              <a:ext cx="1475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</a:rPr>
                <a:t>123 MeV e+</a:t>
              </a:r>
            </a:p>
            <a:p>
              <a:pPr algn="ctr"/>
              <a:r>
                <a:rPr lang="en-US" b="1" i="1" dirty="0">
                  <a:solidFill>
                    <a:srgbClr val="0200FD"/>
                  </a:solidFill>
                </a:rPr>
                <a:t>(650 MeV e-)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5AB82D5C-AED0-1C50-4A50-ADEE94C3B34B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19BDC4D-35FD-4ECF-6F56-BE3DF493BA89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C8C7265-B1CC-0335-8815-0C749281399F}"/>
              </a:ext>
            </a:extLst>
          </p:cNvPr>
          <p:cNvSpPr txBox="1"/>
          <p:nvPr/>
        </p:nvSpPr>
        <p:spPr>
          <a:xfrm>
            <a:off x="5687249" y="1117662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123 MeV e+</a:t>
            </a:r>
          </a:p>
          <a:p>
            <a:pPr algn="ctr"/>
            <a:r>
              <a:rPr lang="en-US" b="1" i="1" dirty="0">
                <a:solidFill>
                  <a:srgbClr val="0200FD"/>
                </a:solidFill>
              </a:rPr>
              <a:t>(650 MeV e-)</a:t>
            </a:r>
          </a:p>
        </p:txBody>
      </p:sp>
    </p:spTree>
    <p:extLst>
      <p:ext uri="{BB962C8B-B14F-4D97-AF65-F5344CB8AC3E}">
        <p14:creationId xmlns:p14="http://schemas.microsoft.com/office/powerpoint/2010/main" val="20572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F411-9BAF-BF7F-91A1-830A8339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CEBAF vs.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56A9C-8D30-C74B-5EA6-95E3D206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F17D1-A1B4-3B6D-CDEA-DFB192E8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665E64-2DAB-06DC-5942-D24EF16D23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678259"/>
              </p:ext>
            </p:extLst>
          </p:nvPr>
        </p:nvGraphicFramePr>
        <p:xfrm>
          <a:off x="411891" y="1036258"/>
          <a:ext cx="11519375" cy="4680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500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3802467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3537408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 or more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Max. 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249.5/499/1497 MHz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20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20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39477B-5AC3-F63F-49E4-370F1E5D3927}"/>
              </a:ext>
            </a:extLst>
          </p:cNvPr>
          <p:cNvSpPr txBox="1"/>
          <p:nvPr/>
        </p:nvSpPr>
        <p:spPr>
          <a:xfrm>
            <a:off x="0" y="5723767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** Total beam power at Jefferson Lab is limited to 1.1 MW with a max. of 0.9 MW to individual high power dumps.</a:t>
            </a:r>
          </a:p>
        </p:txBody>
      </p:sp>
    </p:spTree>
    <p:extLst>
      <p:ext uri="{BB962C8B-B14F-4D97-AF65-F5344CB8AC3E}">
        <p14:creationId xmlns:p14="http://schemas.microsoft.com/office/powerpoint/2010/main" val="327673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599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Positron Program White Paper Published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Image 17">
            <a:extLst>
              <a:ext uri="{FF2B5EF4-FFF2-40B4-BE49-F238E27FC236}">
                <a16:creationId xmlns:a16="http://schemas.microsoft.com/office/drawing/2014/main" id="{145C45E8-7486-80A0-8CF8-399814090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4"/>
          <a:stretch/>
        </p:blipFill>
        <p:spPr>
          <a:xfrm>
            <a:off x="357464" y="826002"/>
            <a:ext cx="7262537" cy="5385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859C88-42FA-3C67-5A57-7FDE75E76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1" t="1922" r="7285" b="2005"/>
          <a:stretch/>
        </p:blipFill>
        <p:spPr>
          <a:xfrm>
            <a:off x="7874475" y="826002"/>
            <a:ext cx="4143043" cy="5433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457EB-C7AA-8B96-404C-ABFBC0004062}"/>
              </a:ext>
            </a:extLst>
          </p:cNvPr>
          <p:cNvSpPr txBox="1"/>
          <p:nvPr/>
        </p:nvSpPr>
        <p:spPr>
          <a:xfrm>
            <a:off x="7240249" y="6392386"/>
            <a:ext cx="499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https://doi.org/10.1140/epja/s10050-022-00699-6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8195</TotalTime>
  <Words>1048</Words>
  <Application>Microsoft Macintosh PowerPoint</Application>
  <PresentationFormat>Widescreen</PresentationFormat>
  <Paragraphs>189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PingFangSC-Regular</vt:lpstr>
      <vt:lpstr>.PingFangSC-Regular</vt:lpstr>
      <vt:lpstr>Arial</vt:lpstr>
      <vt:lpstr>Arial Black</vt:lpstr>
      <vt:lpstr>Arial Narrow</vt:lpstr>
      <vt:lpstr>Avenir Book</vt:lpstr>
      <vt:lpstr>Calibri</vt:lpstr>
      <vt:lpstr>Microsoft Sans Serif</vt:lpstr>
      <vt:lpstr>Symbol</vt:lpstr>
      <vt:lpstr>Office Theme</vt:lpstr>
      <vt:lpstr>Presentations (Wide Screen)</vt:lpstr>
      <vt:lpstr>Jefferson Lab’s 12GeV Experimental Schedule &amp; Future Directions</vt:lpstr>
      <vt:lpstr>Nuclear Physics Experiment Scheduling Committee https://www.jlab.org/physics/experiments/NPEScommittee  </vt:lpstr>
      <vt:lpstr>PowerPoint Presentation</vt:lpstr>
      <vt:lpstr>Near Term Jefferson Lab Experimental Schedule</vt:lpstr>
      <vt:lpstr>Extended Experimental Schedule</vt:lpstr>
      <vt:lpstr>Polarized Electrons for Polarized Positrons (PEPPo) </vt:lpstr>
      <vt:lpstr>Low Energy Recirculator Facility (LEFRF) As The New Injector Facility for CEBAF</vt:lpstr>
      <vt:lpstr>12 GeV CEBAF vs. Ce+BAF</vt:lpstr>
      <vt:lpstr>Positron Program White Paper Published 2022</vt:lpstr>
      <vt:lpstr>One Detailed Example: Understanding Two Photo Exchange</vt:lpstr>
      <vt:lpstr>PowerPoint Presentation</vt:lpstr>
      <vt:lpstr>A CEBAF Energy upgrade is technically feasible</vt:lpstr>
      <vt:lpstr>Permanent Magnet Design – Open Mid-plane Geometry</vt:lpstr>
      <vt:lpstr>PowerPoint Presentation</vt:lpstr>
      <vt:lpstr>EXTREMELY ROUGH Timeline CEBAF’s Future </vt:lpstr>
      <vt:lpstr>Useful Links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Positron Program</dc:title>
  <dc:creator>Douglas Higinbotham</dc:creator>
  <cp:lastModifiedBy>Douglas Higinbotham</cp:lastModifiedBy>
  <cp:revision>27</cp:revision>
  <dcterms:created xsi:type="dcterms:W3CDTF">2022-09-07T17:52:16Z</dcterms:created>
  <dcterms:modified xsi:type="dcterms:W3CDTF">2024-03-12T14:32:06Z</dcterms:modified>
</cp:coreProperties>
</file>