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7"/>
  </p:notesMasterIdLst>
  <p:sldIdLst>
    <p:sldId id="256" r:id="rId2"/>
    <p:sldId id="257" r:id="rId3"/>
    <p:sldId id="259" r:id="rId4"/>
    <p:sldId id="258" r:id="rId5"/>
    <p:sldId id="261" r:id="rId6"/>
    <p:sldId id="272" r:id="rId7"/>
    <p:sldId id="263" r:id="rId8"/>
    <p:sldId id="273" r:id="rId9"/>
    <p:sldId id="264" r:id="rId10"/>
    <p:sldId id="266" r:id="rId11"/>
    <p:sldId id="270" r:id="rId12"/>
    <p:sldId id="275" r:id="rId13"/>
    <p:sldId id="274" r:id="rId14"/>
    <p:sldId id="276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16"/>
    <p:restoredTop sz="94593"/>
  </p:normalViewPr>
  <p:slideViewPr>
    <p:cSldViewPr snapToGrid="0" showGuides="1">
      <p:cViewPr varScale="1">
        <p:scale>
          <a:sx n="116" d="100"/>
          <a:sy n="116" d="100"/>
        </p:scale>
        <p:origin x="216" y="528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8881B-AF15-684A-A8D8-EFB8FE35D37F}" type="datetimeFigureOut">
              <a:rPr lang="en-US" smtClean="0"/>
              <a:t>6/21/24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264FF-4F29-5A48-9EFD-62197205D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25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9903" y="1484779"/>
            <a:ext cx="11424745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C67D-E713-E449-AABD-DBEA581DEEB8}" type="datetime1">
              <a:rPr lang="en-US" smtClean="0"/>
              <a:t>6/21/24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dirty="0"/>
              <a:t>SANPC : Composable Workflows for Scientific Applications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545134A1-804E-004A-B67A-0003B174A84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FBD52A3-AFCC-DDEC-A0D4-66950B6C5C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96"/>
            <a:ext cx="2834583" cy="88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OE color seal green wordmark clear background">
            <a:extLst>
              <a:ext uri="{FF2B5EF4-FFF2-40B4-BE49-F238E27FC236}">
                <a16:creationId xmlns:a16="http://schemas.microsoft.com/office/drawing/2014/main" id="{333B3570-2F19-336B-03B0-C0DA6CAFFC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672" y="82468"/>
            <a:ext cx="2834583" cy="71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487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88967-09A8-A24C-AFF7-AAEA95A6EDF3}" type="datetime1">
              <a:rPr lang="en-US" smtClean="0"/>
              <a:t>6/21/24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SANPC : Composable Workflows for Scientific Applications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134A1-804E-004A-B67A-0003B174A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80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C8E3B-EA88-8541-B660-F43287C37ADB}" type="datetime1">
              <a:rPr lang="en-US" smtClean="0"/>
              <a:t>6/21/24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SANPC : Composable Workflows for Scientific Applications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134A1-804E-004A-B67A-0003B174A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86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A38A1-663D-8740-841C-4F30C494AA3A}" type="datetime1">
              <a:rPr lang="en-US" smtClean="0"/>
              <a:t>6/21/24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SANPC : Composable Workflows for Scientific Applications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134A1-804E-004A-B67A-0003B174A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80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02DC3A32-CF25-1841-AF4F-29465AD14B5F}" type="datetime1">
              <a:rPr lang="en-US" smtClean="0"/>
              <a:t>6/21/24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r>
              <a:rPr lang="en-US"/>
              <a:t>SANPC : Composable Workflows for Scientific Applications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545134A1-804E-004A-B67A-0003B174A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14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4AE7-ADA3-D146-B631-65A5CB178193}" type="datetime1">
              <a:rPr lang="en-US" smtClean="0"/>
              <a:t>6/21/24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SANPC : Composable Workflows for Scientific Applications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134A1-804E-004A-B67A-0003B174A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19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E58A-23D9-0542-9A13-B6F748459DE5}" type="datetime1">
              <a:rPr lang="en-US" smtClean="0"/>
              <a:t>6/21/24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SANPC : Composable Workflows for Scientific Applications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134A1-804E-004A-B67A-0003B174A84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722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4778-E6A0-664D-8D58-D7AA02F8F6FF}" type="datetime1">
              <a:rPr lang="en-US" smtClean="0"/>
              <a:t>6/21/24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SANPC : Composable Workflows for Scientific Applications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134A1-804E-004A-B67A-0003B174A84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1781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10379" y="6366364"/>
            <a:ext cx="4310477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SANPC : Composable Workflows for Scientific Applications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134A1-804E-004A-B67A-0003B174A84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5333A5-0E2E-A31B-6F68-60BDC174DAB7}"/>
              </a:ext>
            </a:extLst>
          </p:cNvPr>
          <p:cNvCxnSpPr/>
          <p:nvPr userDrawn="1"/>
        </p:nvCxnSpPr>
        <p:spPr>
          <a:xfrm>
            <a:off x="0" y="882869"/>
            <a:ext cx="12192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>
            <a:extLst>
              <a:ext uri="{FF2B5EF4-FFF2-40B4-BE49-F238E27FC236}">
                <a16:creationId xmlns:a16="http://schemas.microsoft.com/office/drawing/2014/main" id="{C5FBA87E-0C10-A951-00B4-800564B9B2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92716"/>
            <a:ext cx="2448910" cy="76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OE color seal green wordmark clear background">
            <a:extLst>
              <a:ext uri="{FF2B5EF4-FFF2-40B4-BE49-F238E27FC236}">
                <a16:creationId xmlns:a16="http://schemas.microsoft.com/office/drawing/2014/main" id="{FE17DD16-1CCA-D380-E824-29628342F7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16" y="6176584"/>
            <a:ext cx="2378561" cy="59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728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4A0BE-3775-1C49-8629-18A08F0755FB}" type="datetime1">
              <a:rPr lang="en-US" smtClean="0"/>
              <a:t>6/21/24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SANPC : Composable Workflows for Scientific Applications</a:t>
            </a: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134A1-804E-004A-B67A-0003B174A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04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B6F4F-59C5-004D-B59D-31C64F3CD7F4}" type="datetime1">
              <a:rPr lang="en-US" smtClean="0"/>
              <a:t>6/21/24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134A1-804E-004A-B67A-0003B174A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54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EA6FC65B-1B8F-0744-95BA-5CF2527FBD19}" type="datetime1">
              <a:rPr lang="en-US" smtClean="0"/>
              <a:t>6/21/24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/>
              <a:t>SANPC : Composable Workflows for Scientific Applications</a:t>
            </a: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545134A1-804E-004A-B67A-0003B174A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62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JeffersonLab/SciOptControlToolkit/blob/main/README.md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JeffersonLab/SciOptControlToolkit/blob/main/README.md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BDF0E-355F-CC5C-6B0F-74D5746F0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350" y="1399032"/>
            <a:ext cx="11418849" cy="3035808"/>
          </a:xfrm>
        </p:spPr>
        <p:txBody>
          <a:bodyPr/>
          <a:lstStyle/>
          <a:p>
            <a:r>
              <a:rPr lang="en-US" sz="7200" dirty="0"/>
              <a:t>Composable </a:t>
            </a:r>
            <a:r>
              <a:rPr lang="en-US" sz="4400" dirty="0"/>
              <a:t>Optimization and Control Toolkits</a:t>
            </a:r>
            <a:r>
              <a:rPr lang="en-US" sz="7200" dirty="0"/>
              <a:t> </a:t>
            </a:r>
            <a:r>
              <a:rPr lang="en-US" sz="4800" dirty="0"/>
              <a:t>for</a:t>
            </a:r>
            <a:r>
              <a:rPr lang="en-US" sz="7200" dirty="0"/>
              <a:t> Scientific Applications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0C497A-3120-E2C2-C955-38FAABF2E0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350" y="4556388"/>
            <a:ext cx="7891272" cy="1069848"/>
          </a:xfrm>
        </p:spPr>
        <p:txBody>
          <a:bodyPr>
            <a:normAutofit/>
          </a:bodyPr>
          <a:lstStyle/>
          <a:p>
            <a:r>
              <a:rPr lang="en-US" sz="3600" dirty="0"/>
              <a:t>Kishansingh Rajput</a:t>
            </a:r>
          </a:p>
          <a:p>
            <a:r>
              <a:rPr lang="en-US" sz="1700" dirty="0"/>
              <a:t>On behalf of Data Science Dept. JLab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295AD8-65E0-56CF-4D5A-2486488DE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SANPC : Composable Workflows for Scientific Applications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721A1A-B6A9-EC03-93A0-496C16EFB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134A1-804E-004A-B67A-0003B174A84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2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8404A8-F81E-DAEA-557D-35C419AE6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SANPC : Composable Workflows for Scientific Applications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917132-C46E-1F8E-BFF4-2EBACC246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134A1-804E-004A-B67A-0003B174A841}" type="slidenum">
              <a:rPr lang="en-US" smtClean="0"/>
              <a:t>10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6B6C95-3D53-1DD2-5AC2-7823A6FEA349}"/>
              </a:ext>
            </a:extLst>
          </p:cNvPr>
          <p:cNvSpPr txBox="1"/>
          <p:nvPr/>
        </p:nvSpPr>
        <p:spPr>
          <a:xfrm>
            <a:off x="512955" y="267630"/>
            <a:ext cx="39033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Python Registry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6E2CB54-89AD-46D6-8865-865A19910F23}"/>
              </a:ext>
            </a:extLst>
          </p:cNvPr>
          <p:cNvSpPr/>
          <p:nvPr/>
        </p:nvSpPr>
        <p:spPr>
          <a:xfrm>
            <a:off x="340835" y="1659783"/>
            <a:ext cx="1784732" cy="60873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DDPG-v0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806A4B-1E5B-AFFA-F225-5F42E520F243}"/>
              </a:ext>
            </a:extLst>
          </p:cNvPr>
          <p:cNvSpPr txBox="1"/>
          <p:nvPr/>
        </p:nvSpPr>
        <p:spPr>
          <a:xfrm>
            <a:off x="687634" y="1149110"/>
            <a:ext cx="10911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Agents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A99FAB8-A6E4-21A9-39ED-FCAF2441A870}"/>
              </a:ext>
            </a:extLst>
          </p:cNvPr>
          <p:cNvSpPr/>
          <p:nvPr/>
        </p:nvSpPr>
        <p:spPr>
          <a:xfrm>
            <a:off x="340835" y="2495138"/>
            <a:ext cx="1784732" cy="60873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DDPG-v1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4B9140A-2D4D-9C9E-7BCA-34FBE24CBE79}"/>
              </a:ext>
            </a:extLst>
          </p:cNvPr>
          <p:cNvSpPr/>
          <p:nvPr/>
        </p:nvSpPr>
        <p:spPr>
          <a:xfrm>
            <a:off x="340835" y="3352800"/>
            <a:ext cx="1784732" cy="60873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TD3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3564ED2-730B-9598-C6D0-59714CCB38AA}"/>
              </a:ext>
            </a:extLst>
          </p:cNvPr>
          <p:cNvSpPr/>
          <p:nvPr/>
        </p:nvSpPr>
        <p:spPr>
          <a:xfrm>
            <a:off x="2707626" y="1658825"/>
            <a:ext cx="1784732" cy="608733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MLP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5BAE9D-841A-02DC-97BD-AC531EDE2515}"/>
              </a:ext>
            </a:extLst>
          </p:cNvPr>
          <p:cNvSpPr txBox="1"/>
          <p:nvPr/>
        </p:nvSpPr>
        <p:spPr>
          <a:xfrm>
            <a:off x="2426463" y="1149110"/>
            <a:ext cx="2343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Neural Networks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DCB9DDE-994F-A558-43BF-0538D6D4374D}"/>
              </a:ext>
            </a:extLst>
          </p:cNvPr>
          <p:cNvSpPr/>
          <p:nvPr/>
        </p:nvSpPr>
        <p:spPr>
          <a:xfrm>
            <a:off x="2707626" y="2494180"/>
            <a:ext cx="1784732" cy="608733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CNN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EC19834-0CE5-4910-FF48-F4B0C87AD75C}"/>
              </a:ext>
            </a:extLst>
          </p:cNvPr>
          <p:cNvSpPr/>
          <p:nvPr/>
        </p:nvSpPr>
        <p:spPr>
          <a:xfrm>
            <a:off x="2707626" y="3351842"/>
            <a:ext cx="1784732" cy="608733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LSTM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259C3B4-A12A-8C6C-CDB5-26A062D08CE3}"/>
              </a:ext>
            </a:extLst>
          </p:cNvPr>
          <p:cNvSpPr/>
          <p:nvPr/>
        </p:nvSpPr>
        <p:spPr>
          <a:xfrm>
            <a:off x="5031514" y="1659783"/>
            <a:ext cx="1784732" cy="60873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496111-B5F4-03AF-9AD0-021EA94AEFE4}"/>
              </a:ext>
            </a:extLst>
          </p:cNvPr>
          <p:cNvSpPr txBox="1"/>
          <p:nvPr/>
        </p:nvSpPr>
        <p:spPr>
          <a:xfrm>
            <a:off x="5378313" y="1149110"/>
            <a:ext cx="10905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Buffers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4F836DA-0A43-32D8-0E0F-65C821D84641}"/>
              </a:ext>
            </a:extLst>
          </p:cNvPr>
          <p:cNvSpPr/>
          <p:nvPr/>
        </p:nvSpPr>
        <p:spPr>
          <a:xfrm>
            <a:off x="5031514" y="2495138"/>
            <a:ext cx="1784732" cy="60873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PER-v0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3F0F1A7-EB9D-BB46-42D4-64B0FD00435F}"/>
              </a:ext>
            </a:extLst>
          </p:cNvPr>
          <p:cNvSpPr/>
          <p:nvPr/>
        </p:nvSpPr>
        <p:spPr>
          <a:xfrm>
            <a:off x="5031514" y="3352800"/>
            <a:ext cx="1784732" cy="60873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PER-v1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878EEBE-B930-E5DD-E57F-778C841157C9}"/>
              </a:ext>
            </a:extLst>
          </p:cNvPr>
          <p:cNvSpPr/>
          <p:nvPr/>
        </p:nvSpPr>
        <p:spPr>
          <a:xfrm>
            <a:off x="274908" y="3267332"/>
            <a:ext cx="1910932" cy="78767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1D8428B-F0A7-7181-C8A9-404F9AA7D1E0}"/>
              </a:ext>
            </a:extLst>
          </p:cNvPr>
          <p:cNvSpPr/>
          <p:nvPr/>
        </p:nvSpPr>
        <p:spPr>
          <a:xfrm>
            <a:off x="2642856" y="1569355"/>
            <a:ext cx="1910932" cy="78767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424A967-E7F4-63F0-6139-AE25132AA0E8}"/>
              </a:ext>
            </a:extLst>
          </p:cNvPr>
          <p:cNvSpPr/>
          <p:nvPr/>
        </p:nvSpPr>
        <p:spPr>
          <a:xfrm>
            <a:off x="4968414" y="3262372"/>
            <a:ext cx="1910932" cy="78767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12A1FEC-A104-AB84-E556-9834410B69A9}"/>
              </a:ext>
            </a:extLst>
          </p:cNvPr>
          <p:cNvSpPr/>
          <p:nvPr/>
        </p:nvSpPr>
        <p:spPr>
          <a:xfrm>
            <a:off x="7816916" y="1658825"/>
            <a:ext cx="3373872" cy="230175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Environment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- Number of state variables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- Number of action variables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- Optimization problem; Reward (Loss) function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F3831F5-6ACC-458B-0446-81174CD576E1}"/>
              </a:ext>
            </a:extLst>
          </p:cNvPr>
          <p:cNvSpPr txBox="1"/>
          <p:nvPr/>
        </p:nvSpPr>
        <p:spPr>
          <a:xfrm>
            <a:off x="7777960" y="1351048"/>
            <a:ext cx="33738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Follows OpenAI Gymnasium Standards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63FD45A-B541-94F1-B3A5-CDF2FA199244}"/>
              </a:ext>
            </a:extLst>
          </p:cNvPr>
          <p:cNvSpPr txBox="1"/>
          <p:nvPr/>
        </p:nvSpPr>
        <p:spPr>
          <a:xfrm>
            <a:off x="512955" y="4394241"/>
            <a:ext cx="9862123" cy="1288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Python registry allows to register python classes within a directory and assign unique </a:t>
            </a:r>
            <a:r>
              <a:rPr lang="en-US" u="sng" dirty="0"/>
              <a:t>ids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default initialization can be provided (optional)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Allows to build objects from registered modules without changing code (imports)</a:t>
            </a:r>
          </a:p>
        </p:txBody>
      </p:sp>
    </p:spTree>
    <p:extLst>
      <p:ext uri="{BB962C8B-B14F-4D97-AF65-F5344CB8AC3E}">
        <p14:creationId xmlns:p14="http://schemas.microsoft.com/office/powerpoint/2010/main" val="266376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DD4334-0846-1429-645D-7E4D85A0A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SANPC : Composable Workflows for Scientific Applications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99EEDC-3106-A550-9326-4308BFA1F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134A1-804E-004A-B67A-0003B174A841}" type="slidenum">
              <a:rPr lang="en-US" smtClean="0"/>
              <a:t>11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38FF0E-04E8-0A78-2ED7-5366E3D47F51}"/>
              </a:ext>
            </a:extLst>
          </p:cNvPr>
          <p:cNvSpPr txBox="1"/>
          <p:nvPr/>
        </p:nvSpPr>
        <p:spPr>
          <a:xfrm>
            <a:off x="512955" y="267630"/>
            <a:ext cx="37692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Configurability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53E775-C0DA-43DB-595B-08A10F102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55" y="1810266"/>
            <a:ext cx="3398033" cy="28413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89C75A-7251-2BCB-7E9F-56357413E165}"/>
              </a:ext>
            </a:extLst>
          </p:cNvPr>
          <p:cNvSpPr txBox="1"/>
          <p:nvPr/>
        </p:nvSpPr>
        <p:spPr>
          <a:xfrm>
            <a:off x="512955" y="1440934"/>
            <a:ext cx="4379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C00000"/>
                </a:solidFill>
              </a:rPr>
              <a:t>json</a:t>
            </a:r>
            <a:r>
              <a:rPr lang="en-US" dirty="0">
                <a:solidFill>
                  <a:srgbClr val="C00000"/>
                </a:solidFill>
              </a:rPr>
              <a:t> configurations for TD3 initialization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9CA9F1-AA91-0DB7-D9B8-243EC9DB19FB}"/>
              </a:ext>
            </a:extLst>
          </p:cNvPr>
          <p:cNvSpPr/>
          <p:nvPr/>
        </p:nvSpPr>
        <p:spPr>
          <a:xfrm>
            <a:off x="2211971" y="3671734"/>
            <a:ext cx="1500713" cy="7381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3C691B-BACE-8315-4469-51A28C931CFF}"/>
              </a:ext>
            </a:extLst>
          </p:cNvPr>
          <p:cNvSpPr txBox="1"/>
          <p:nvPr/>
        </p:nvSpPr>
        <p:spPr>
          <a:xfrm>
            <a:off x="2105490" y="4409864"/>
            <a:ext cx="1713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Registered ids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21371B-0ED5-F91E-F1EC-16821C85C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4112" y="1832299"/>
            <a:ext cx="4002350" cy="11343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6269DB-9999-052E-ED9E-5CE38BB0B2C2}"/>
              </a:ext>
            </a:extLst>
          </p:cNvPr>
          <p:cNvSpPr txBox="1"/>
          <p:nvPr/>
        </p:nvSpPr>
        <p:spPr>
          <a:xfrm>
            <a:off x="5144112" y="1440934"/>
            <a:ext cx="3501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Example neural network config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145435-E8B1-2A05-3EE0-98E2D5DFFE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8112" y="3352130"/>
            <a:ext cx="3610948" cy="18673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E744E01-BF4F-E9D7-BBFB-EFBD6017F200}"/>
              </a:ext>
            </a:extLst>
          </p:cNvPr>
          <p:cNvSpPr txBox="1"/>
          <p:nvPr/>
        </p:nvSpPr>
        <p:spPr>
          <a:xfrm>
            <a:off x="5015518" y="3046279"/>
            <a:ext cx="2322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Example PER config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E642519-E650-5550-7C03-1CAA58A5F639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3560284" y="2399477"/>
            <a:ext cx="1583828" cy="164132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CD43C02-B7A6-F9C9-8C52-95DC8DF7F40A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3572878" y="4040799"/>
            <a:ext cx="1455234" cy="24500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DBE944A-2B76-727A-A3F2-B89B1BA51B75}"/>
              </a:ext>
            </a:extLst>
          </p:cNvPr>
          <p:cNvSpPr/>
          <p:nvPr/>
        </p:nvSpPr>
        <p:spPr>
          <a:xfrm>
            <a:off x="9245600" y="1440934"/>
            <a:ext cx="2705608" cy="3900835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E5CCBF-6AE4-CAF4-43F6-42FA301DA6D6}"/>
              </a:ext>
            </a:extLst>
          </p:cNvPr>
          <p:cNvSpPr txBox="1"/>
          <p:nvPr/>
        </p:nvSpPr>
        <p:spPr>
          <a:xfrm>
            <a:off x="9316720" y="1604367"/>
            <a:ext cx="2634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Env object is built first as it’s independent of anything else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7319EB-D154-E56D-125B-A0CA2B73C8F1}"/>
              </a:ext>
            </a:extLst>
          </p:cNvPr>
          <p:cNvSpPr txBox="1"/>
          <p:nvPr/>
        </p:nvSpPr>
        <p:spPr>
          <a:xfrm>
            <a:off x="9316720" y="2600840"/>
            <a:ext cx="2634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Agent reads number of states and action variables from env to initialize the inputs and output shapes of NNs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D729A0-39CB-C9FC-FA4C-48E5F9E1E6D9}"/>
              </a:ext>
            </a:extLst>
          </p:cNvPr>
          <p:cNvSpPr txBox="1"/>
          <p:nvPr/>
        </p:nvSpPr>
        <p:spPr>
          <a:xfrm>
            <a:off x="9316720" y="4206396"/>
            <a:ext cx="2634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Buffer objects read the shapes of states, action etc. to initialize its size</a:t>
            </a:r>
          </a:p>
        </p:txBody>
      </p:sp>
    </p:spTree>
    <p:extLst>
      <p:ext uri="{BB962C8B-B14F-4D97-AF65-F5344CB8AC3E}">
        <p14:creationId xmlns:p14="http://schemas.microsoft.com/office/powerpoint/2010/main" val="688467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E7B1EE1-CF8D-4D27-B7E2-E7811224B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SANPC : Composable Workflows for Scientific Applications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FADF2D-6B93-2176-F07C-4B5C7FB68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134A1-804E-004A-B67A-0003B174A841}" type="slidenum">
              <a:rPr lang="en-US" smtClean="0"/>
              <a:t>12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DAEB2E-0025-7D7B-625A-AD17089961F2}"/>
              </a:ext>
            </a:extLst>
          </p:cNvPr>
          <p:cNvSpPr txBox="1"/>
          <p:nvPr/>
        </p:nvSpPr>
        <p:spPr>
          <a:xfrm>
            <a:off x="512955" y="267630"/>
            <a:ext cx="80540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Example </a:t>
            </a:r>
            <a:r>
              <a:rPr lang="en-US" sz="4000" dirty="0" err="1"/>
              <a:t>SciOptControl</a:t>
            </a:r>
            <a:r>
              <a:rPr lang="en-US" sz="4000" dirty="0"/>
              <a:t> Workflow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CF69726-5501-EA8A-9766-8C5903BDD905}"/>
              </a:ext>
            </a:extLst>
          </p:cNvPr>
          <p:cNvSpPr/>
          <p:nvPr/>
        </p:nvSpPr>
        <p:spPr>
          <a:xfrm>
            <a:off x="6433851" y="3341035"/>
            <a:ext cx="4549966" cy="267684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2EC241-E1B3-CDAC-278D-5B592FEB1DBE}"/>
              </a:ext>
            </a:extLst>
          </p:cNvPr>
          <p:cNvSpPr txBox="1"/>
          <p:nvPr/>
        </p:nvSpPr>
        <p:spPr>
          <a:xfrm>
            <a:off x="6530055" y="5648552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DDPG-v0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E98A11B-F1AB-B6D7-A33D-59A8212B1274}"/>
              </a:ext>
            </a:extLst>
          </p:cNvPr>
          <p:cNvSpPr/>
          <p:nvPr/>
        </p:nvSpPr>
        <p:spPr>
          <a:xfrm>
            <a:off x="6744698" y="3506975"/>
            <a:ext cx="1784732" cy="608733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Actor (MLP)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84995D9-968E-EC2D-413B-0C1ECEC85C0C}"/>
              </a:ext>
            </a:extLst>
          </p:cNvPr>
          <p:cNvSpPr/>
          <p:nvPr/>
        </p:nvSpPr>
        <p:spPr>
          <a:xfrm>
            <a:off x="6744698" y="4221879"/>
            <a:ext cx="1784732" cy="608733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Target Actor (MLP)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647221D-7CE8-9FA9-0E76-16F7C3E5ACD8}"/>
              </a:ext>
            </a:extLst>
          </p:cNvPr>
          <p:cNvSpPr/>
          <p:nvPr/>
        </p:nvSpPr>
        <p:spPr>
          <a:xfrm>
            <a:off x="9032824" y="3492189"/>
            <a:ext cx="1784732" cy="608733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Critic</a:t>
            </a:r>
          </a:p>
          <a:p>
            <a:pPr algn="ctr"/>
            <a:r>
              <a:rPr lang="en-US" sz="2000" dirty="0"/>
              <a:t>(MLP)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B224376-6C0D-75E5-CF53-2E6E78722726}"/>
              </a:ext>
            </a:extLst>
          </p:cNvPr>
          <p:cNvSpPr/>
          <p:nvPr/>
        </p:nvSpPr>
        <p:spPr>
          <a:xfrm>
            <a:off x="9032824" y="4226599"/>
            <a:ext cx="1784732" cy="608733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Target Critic</a:t>
            </a:r>
          </a:p>
          <a:p>
            <a:pPr algn="ctr"/>
            <a:r>
              <a:rPr lang="en-US" sz="2000" dirty="0"/>
              <a:t>(MLP)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94A3AB2-32B0-9EB8-ED6C-50891CA8BE06}"/>
              </a:ext>
            </a:extLst>
          </p:cNvPr>
          <p:cNvSpPr/>
          <p:nvPr/>
        </p:nvSpPr>
        <p:spPr>
          <a:xfrm>
            <a:off x="6793134" y="1024782"/>
            <a:ext cx="3727722" cy="199749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Environment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- Number of state variables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- Number of action variables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- Optimization problem; Reward (Loss) function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BC68EF6-0602-5475-171B-A9D4358277CB}"/>
              </a:ext>
            </a:extLst>
          </p:cNvPr>
          <p:cNvSpPr/>
          <p:nvPr/>
        </p:nvSpPr>
        <p:spPr>
          <a:xfrm>
            <a:off x="7700568" y="5019990"/>
            <a:ext cx="2299436" cy="8177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Buffer PER-v1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376A7-DC96-BA2B-7DBD-AE07E86D4F31}"/>
              </a:ext>
            </a:extLst>
          </p:cNvPr>
          <p:cNvSpPr txBox="1"/>
          <p:nvPr/>
        </p:nvSpPr>
        <p:spPr>
          <a:xfrm>
            <a:off x="512955" y="1450774"/>
            <a:ext cx="5850839" cy="3780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200" b="1" u="sng" dirty="0"/>
              <a:t>Driver/Workflow</a:t>
            </a:r>
          </a:p>
          <a:p>
            <a:pPr>
              <a:spcAft>
                <a:spcPts val="1000"/>
              </a:spcAft>
            </a:pPr>
            <a:r>
              <a:rPr lang="en-US" sz="2200" dirty="0"/>
              <a:t>- Read Env id from CLI or configuration file</a:t>
            </a:r>
          </a:p>
          <a:p>
            <a:pPr>
              <a:spcAft>
                <a:spcPts val="1000"/>
              </a:spcAft>
            </a:pPr>
            <a:r>
              <a:rPr lang="en-US" sz="2200" dirty="0"/>
              <a:t>- Build Environment (from registered </a:t>
            </a:r>
            <a:r>
              <a:rPr lang="en-US" sz="2200" dirty="0" err="1"/>
              <a:t>envs</a:t>
            </a:r>
            <a:r>
              <a:rPr lang="en-US" sz="2200" dirty="0"/>
              <a:t>)</a:t>
            </a:r>
          </a:p>
          <a:p>
            <a:pPr>
              <a:spcAft>
                <a:spcPts val="1000"/>
              </a:spcAft>
            </a:pPr>
            <a:r>
              <a:rPr lang="en-US" sz="2200" dirty="0"/>
              <a:t>- </a:t>
            </a:r>
            <a:r>
              <a:rPr lang="en-US" sz="2000" dirty="0"/>
              <a:t>Read Agent id from CLI or configuration file</a:t>
            </a:r>
          </a:p>
          <a:p>
            <a:pPr>
              <a:spcAft>
                <a:spcPts val="1000"/>
              </a:spcAft>
            </a:pPr>
            <a:r>
              <a:rPr lang="en-US" sz="2200" dirty="0"/>
              <a:t>- Build Agent from registered agents; pass env details, and other configurations for initialization</a:t>
            </a:r>
          </a:p>
          <a:p>
            <a:pPr>
              <a:spcAft>
                <a:spcPts val="1000"/>
              </a:spcAft>
            </a:pPr>
            <a:r>
              <a:rPr lang="en-US" sz="2200" dirty="0"/>
              <a:t>- Enable communication between the env and agent for training and inference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72C64EB-C31A-13AE-84A6-A22FD703C277}"/>
              </a:ext>
            </a:extLst>
          </p:cNvPr>
          <p:cNvCxnSpPr/>
          <p:nvPr/>
        </p:nvCxnSpPr>
        <p:spPr>
          <a:xfrm flipV="1">
            <a:off x="9177051" y="3022272"/>
            <a:ext cx="0" cy="3187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8FF0661-4FB9-2D57-89AC-C875353FAA0E}"/>
              </a:ext>
            </a:extLst>
          </p:cNvPr>
          <p:cNvCxnSpPr>
            <a:cxnSpLocks/>
          </p:cNvCxnSpPr>
          <p:nvPr/>
        </p:nvCxnSpPr>
        <p:spPr>
          <a:xfrm>
            <a:off x="8365617" y="3044047"/>
            <a:ext cx="0" cy="2969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729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DD4334-0846-1429-645D-7E4D85A0A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SANPC : Composable Workflows for Scientific Applications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99EEDC-3106-A550-9326-4308BFA1F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134A1-804E-004A-B67A-0003B174A841}" type="slidenum">
              <a:rPr lang="en-US" smtClean="0"/>
              <a:t>13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38FF0E-04E8-0A78-2ED7-5366E3D47F51}"/>
              </a:ext>
            </a:extLst>
          </p:cNvPr>
          <p:cNvSpPr txBox="1"/>
          <p:nvPr/>
        </p:nvSpPr>
        <p:spPr>
          <a:xfrm>
            <a:off x="512955" y="267630"/>
            <a:ext cx="77129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Results: Beam Loss Minimization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FF84B5-0572-F3DF-9182-51CE2318BD22}"/>
              </a:ext>
            </a:extLst>
          </p:cNvPr>
          <p:cNvSpPr txBox="1"/>
          <p:nvPr/>
        </p:nvSpPr>
        <p:spPr>
          <a:xfrm>
            <a:off x="512955" y="1107718"/>
            <a:ext cx="6086149" cy="15850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cs typeface="Arial"/>
              </a:rPr>
              <a:t>Goal: </a:t>
            </a:r>
            <a:r>
              <a:rPr lang="en-US" dirty="0">
                <a:cs typeface="Arial"/>
              </a:rPr>
              <a:t>Minimize 8 beam position monitor readings</a:t>
            </a:r>
            <a:endParaRPr lang="en-US" dirty="0"/>
          </a:p>
          <a:p>
            <a:pPr marL="285750" indent="-285750">
              <a:spcAft>
                <a:spcPts val="1000"/>
              </a:spcAft>
              <a:buFont typeface="Arial"/>
              <a:buChar char="•"/>
            </a:pPr>
            <a:r>
              <a:rPr lang="en-US" b="1" dirty="0">
                <a:cs typeface="Arial"/>
              </a:rPr>
              <a:t>State (18): </a:t>
            </a:r>
            <a:r>
              <a:rPr lang="en-US" dirty="0">
                <a:cs typeface="Arial"/>
              </a:rPr>
              <a:t>MEBT Orbit Correctors (10), BPMs (8)</a:t>
            </a:r>
            <a:endParaRPr lang="en-US" dirty="0"/>
          </a:p>
          <a:p>
            <a:pPr marL="285750" indent="-285750">
              <a:spcAft>
                <a:spcPts val="1000"/>
              </a:spcAft>
              <a:buFont typeface="Arial"/>
              <a:buChar char="•"/>
            </a:pPr>
            <a:r>
              <a:rPr lang="en-US" b="1" dirty="0">
                <a:cs typeface="Arial"/>
              </a:rPr>
              <a:t>Action (10): </a:t>
            </a:r>
            <a:r>
              <a:rPr lang="en-US" dirty="0">
                <a:cs typeface="Arial"/>
              </a:rPr>
              <a:t>MEBT Orbit Correctors (10)</a:t>
            </a:r>
            <a:endParaRPr lang="en-US" dirty="0"/>
          </a:p>
          <a:p>
            <a:pPr marL="285750" indent="-285750">
              <a:spcAft>
                <a:spcPts val="1000"/>
              </a:spcAft>
              <a:buFont typeface="Arial"/>
              <a:buChar char="•"/>
            </a:pPr>
            <a:r>
              <a:rPr lang="en-US" b="1" dirty="0">
                <a:cs typeface="Arial"/>
              </a:rPr>
              <a:t>Reward</a:t>
            </a:r>
            <a:r>
              <a:rPr lang="en-US" dirty="0">
                <a:cs typeface="Arial"/>
              </a:rPr>
              <a:t> = -1*mean(BPM^2)</a:t>
            </a:r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F6324F-77C1-7E27-503E-4DF4874C3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122" y="2842565"/>
            <a:ext cx="9231667" cy="2994408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EAD10EF-8F8B-57F2-7F87-E4CBF532ECAE}"/>
              </a:ext>
            </a:extLst>
          </p:cNvPr>
          <p:cNvSpPr/>
          <p:nvPr/>
        </p:nvSpPr>
        <p:spPr>
          <a:xfrm>
            <a:off x="6312665" y="1125314"/>
            <a:ext cx="5451255" cy="142616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Env: 		Virtual Accelerator (pyOrbit3)</a:t>
            </a:r>
          </a:p>
          <a:p>
            <a:r>
              <a:rPr lang="en-US" dirty="0"/>
              <a:t>Optimizer: 	TD3 algorithm with MLP NN</a:t>
            </a:r>
          </a:p>
          <a:p>
            <a:r>
              <a:rPr lang="en-US" dirty="0"/>
              <a:t>Training: 	Offline</a:t>
            </a:r>
          </a:p>
          <a:p>
            <a:r>
              <a:rPr lang="en-US" dirty="0"/>
              <a:t>Evaluation: 	Online (Scheduled in July)</a:t>
            </a:r>
          </a:p>
        </p:txBody>
      </p:sp>
    </p:spTree>
    <p:extLst>
      <p:ext uri="{BB962C8B-B14F-4D97-AF65-F5344CB8AC3E}">
        <p14:creationId xmlns:p14="http://schemas.microsoft.com/office/powerpoint/2010/main" val="2948493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9EFD8F-45EE-A205-2C6C-DBAD5684B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SANPC : Composable Workflows for Scientific Applications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69F91F-4747-7393-B0AC-B8F88FC58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134A1-804E-004A-B67A-0003B174A841}" type="slidenum">
              <a:rPr lang="en-US" smtClean="0"/>
              <a:t>14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033249-9806-EC7A-D327-4881F44E5DAC}"/>
              </a:ext>
            </a:extLst>
          </p:cNvPr>
          <p:cNvSpPr txBox="1"/>
          <p:nvPr/>
        </p:nvSpPr>
        <p:spPr>
          <a:xfrm>
            <a:off x="512955" y="267630"/>
            <a:ext cx="105494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Results: Free Electron Laser Intensity Tuning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D175260-BC4A-E09D-8997-1B54DCE61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66584"/>
            <a:ext cx="5678389" cy="433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CD844AB-1840-1F48-0928-BCC92AD6F22F}"/>
              </a:ext>
            </a:extLst>
          </p:cNvPr>
          <p:cNvSpPr/>
          <p:nvPr/>
        </p:nvSpPr>
        <p:spPr>
          <a:xfrm>
            <a:off x="417611" y="1558644"/>
            <a:ext cx="5451255" cy="179415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Env: 		Cheetah Beam Simulation 		(DESY, Germany)</a:t>
            </a:r>
          </a:p>
          <a:p>
            <a:r>
              <a:rPr lang="en-US" dirty="0"/>
              <a:t>Optimizer: 	DDPG3 algorithm with MLP NN</a:t>
            </a:r>
          </a:p>
          <a:p>
            <a:r>
              <a:rPr lang="en-US" dirty="0"/>
              <a:t>		(Jefferson Lab)</a:t>
            </a:r>
          </a:p>
          <a:p>
            <a:r>
              <a:rPr lang="en-US" dirty="0"/>
              <a:t>Training: 	Offline</a:t>
            </a:r>
          </a:p>
          <a:p>
            <a:r>
              <a:rPr lang="en-US" dirty="0"/>
              <a:t>Evaluation: 	To be scheduled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E450F3-8890-8F4D-1F80-CC42662B3176}"/>
              </a:ext>
            </a:extLst>
          </p:cNvPr>
          <p:cNvSpPr txBox="1"/>
          <p:nvPr/>
        </p:nvSpPr>
        <p:spPr>
          <a:xfrm>
            <a:off x="417611" y="3654283"/>
            <a:ext cx="5451255" cy="18620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cs typeface="Arial"/>
              </a:rPr>
              <a:t>Goal: </a:t>
            </a:r>
            <a:r>
              <a:rPr lang="en-US" dirty="0">
                <a:cs typeface="Arial"/>
              </a:rPr>
              <a:t>Tune the Intensity of Free Electron Laser beam at LCLS, SLAC</a:t>
            </a:r>
            <a:endParaRPr lang="en-US" dirty="0"/>
          </a:p>
          <a:p>
            <a:pPr marL="285750" indent="-285750">
              <a:spcAft>
                <a:spcPts val="1000"/>
              </a:spcAft>
              <a:buFont typeface="Arial"/>
              <a:buChar char="•"/>
            </a:pPr>
            <a:r>
              <a:rPr lang="en-US" b="1" dirty="0">
                <a:cs typeface="Arial"/>
              </a:rPr>
              <a:t>State (15): </a:t>
            </a:r>
            <a:r>
              <a:rPr lang="en-US" dirty="0">
                <a:cs typeface="Arial"/>
              </a:rPr>
              <a:t>intensity, and 14 magnet settings</a:t>
            </a:r>
            <a:r>
              <a:rPr lang="en-US" b="1" dirty="0">
                <a:cs typeface="Arial"/>
              </a:rPr>
              <a:t> </a:t>
            </a:r>
          </a:p>
          <a:p>
            <a:pPr marL="285750" indent="-285750">
              <a:spcAft>
                <a:spcPts val="1000"/>
              </a:spcAft>
              <a:buFont typeface="Arial"/>
              <a:buChar char="•"/>
            </a:pPr>
            <a:r>
              <a:rPr lang="en-US" b="1" dirty="0">
                <a:cs typeface="Arial"/>
              </a:rPr>
              <a:t>Action (14): </a:t>
            </a:r>
            <a:r>
              <a:rPr lang="en-US" dirty="0">
                <a:cs typeface="Arial"/>
              </a:rPr>
              <a:t>delta change to magnet settings</a:t>
            </a:r>
            <a:endParaRPr lang="en-US" dirty="0"/>
          </a:p>
          <a:p>
            <a:pPr marL="285750" indent="-285750">
              <a:spcAft>
                <a:spcPts val="1000"/>
              </a:spcAft>
              <a:buFont typeface="Arial"/>
              <a:buChar char="•"/>
            </a:pPr>
            <a:r>
              <a:rPr lang="en-US" b="1" dirty="0">
                <a:cs typeface="Arial"/>
              </a:rPr>
              <a:t>Reward</a:t>
            </a:r>
            <a:r>
              <a:rPr lang="en-US" dirty="0">
                <a:cs typeface="Arial"/>
              </a:rPr>
              <a:t> = Normalized Intensity [0-1] per step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63740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70F151C-F7E4-49EF-742C-46E551A24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SANPC : Composable Workflows for Scientific Applications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305355-3D71-B2A7-9A09-EB89FD785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134A1-804E-004A-B67A-0003B174A841}" type="slidenum">
              <a:rPr lang="en-US" smtClean="0"/>
              <a:t>15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25BFAF-F535-7843-7F90-D11AAE9DB394}"/>
              </a:ext>
            </a:extLst>
          </p:cNvPr>
          <p:cNvSpPr txBox="1"/>
          <p:nvPr/>
        </p:nvSpPr>
        <p:spPr>
          <a:xfrm>
            <a:off x="512955" y="267630"/>
            <a:ext cx="28376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Conclusion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1AA637-D714-408E-62B9-60E6598254FE}"/>
              </a:ext>
            </a:extLst>
          </p:cNvPr>
          <p:cNvSpPr txBox="1"/>
          <p:nvPr/>
        </p:nvSpPr>
        <p:spPr>
          <a:xfrm>
            <a:off x="543498" y="1090670"/>
            <a:ext cx="11105003" cy="533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Spaghetti code is not </a:t>
            </a:r>
            <a:r>
              <a:rPr lang="en-US" sz="2000" dirty="0">
                <a:solidFill>
                  <a:srgbClr val="C00000"/>
                </a:solidFill>
              </a:rPr>
              <a:t>sustainable; </a:t>
            </a:r>
            <a:r>
              <a:rPr lang="en-US" sz="2000" dirty="0"/>
              <a:t>Long term </a:t>
            </a:r>
            <a:r>
              <a:rPr lang="en-US" sz="2000" dirty="0">
                <a:solidFill>
                  <a:srgbClr val="00B050"/>
                </a:solidFill>
              </a:rPr>
              <a:t>stewardship</a:t>
            </a:r>
            <a:r>
              <a:rPr lang="en-US" sz="2000" dirty="0"/>
              <a:t> requires composable code development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Near term</a:t>
            </a:r>
            <a:r>
              <a:rPr lang="en-US" sz="2000" dirty="0"/>
              <a:t>: Composable code development practices allow</a:t>
            </a:r>
          </a:p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i="1" u="sng" dirty="0">
                <a:solidFill>
                  <a:srgbClr val="C00000"/>
                </a:solidFill>
              </a:rPr>
              <a:t>Faster development of scalable and flexible codes with lower risk of bugs</a:t>
            </a:r>
            <a:endParaRPr lang="en-US" sz="2000" b="1" u="sng" dirty="0">
              <a:solidFill>
                <a:srgbClr val="C00000"/>
              </a:solidFill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Jefferson Lab Data Science Department is actively incorporating composability in ML research and deployment workflows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Composable workflows are developed for </a:t>
            </a:r>
          </a:p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ML in NP applications (Generic Data Science Workflow)  </a:t>
            </a:r>
          </a:p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QuantOm</a:t>
            </a:r>
            <a:r>
              <a:rPr lang="en-US" sz="2000" dirty="0"/>
              <a:t> Collaboration (Scalable Generative ML with Stochastic Elements)</a:t>
            </a:r>
          </a:p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Scientific Optimization and Control Toolkit – </a:t>
            </a:r>
            <a:r>
              <a:rPr lang="en-US" sz="2000" dirty="0">
                <a:hlinkClick r:id="rId2"/>
              </a:rPr>
              <a:t>github</a:t>
            </a:r>
            <a:r>
              <a:rPr lang="en-US" sz="2000" dirty="0"/>
              <a:t> (Reinforcement Learning algorithms, other algorithms such as Bayesian Optimization coming soon…)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673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C3BE09-CE1F-451F-7DAA-E0E0883B7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SANPC : Composable Workflows for Scientific Applications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288BA-1AA3-693F-FA4A-679D0AC8E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134A1-804E-004A-B67A-0003B174A841}" type="slidenum">
              <a:rPr lang="en-US" smtClean="0"/>
              <a:t>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436BC1-6D58-BFC9-95E1-0FDEFEE94BB0}"/>
              </a:ext>
            </a:extLst>
          </p:cNvPr>
          <p:cNvSpPr txBox="1"/>
          <p:nvPr/>
        </p:nvSpPr>
        <p:spPr>
          <a:xfrm>
            <a:off x="512955" y="267630"/>
            <a:ext cx="19255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Outline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1643E5-2D1D-71E3-0599-DEEC76EC14F8}"/>
              </a:ext>
            </a:extLst>
          </p:cNvPr>
          <p:cNvSpPr txBox="1"/>
          <p:nvPr/>
        </p:nvSpPr>
        <p:spPr>
          <a:xfrm>
            <a:off x="613317" y="1148575"/>
            <a:ext cx="10044481" cy="4996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Composable Workflows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A Generic Workflow for application of ML in NP</a:t>
            </a:r>
          </a:p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Example: Tracking with Graph Neural Networks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Scalable and Composable Workflow for </a:t>
            </a:r>
            <a:r>
              <a:rPr lang="en-US" sz="2800" dirty="0" err="1">
                <a:solidFill>
                  <a:srgbClr val="002060"/>
                </a:solidFill>
              </a:rPr>
              <a:t>QuantOm</a:t>
            </a:r>
            <a:endParaRPr lang="en-US" sz="2800" dirty="0">
              <a:solidFill>
                <a:srgbClr val="002060"/>
              </a:solidFill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Scientific Optimization and Control Toolkit </a:t>
            </a:r>
            <a:r>
              <a:rPr lang="en-US" sz="2800" dirty="0"/>
              <a:t>– </a:t>
            </a:r>
            <a:r>
              <a:rPr lang="en-US" sz="2800" u="sng" dirty="0">
                <a:solidFill>
                  <a:srgbClr val="0000FF"/>
                </a:solidFill>
                <a:hlinkClick r:id="rId2"/>
              </a:rPr>
              <a:t>Link to github</a:t>
            </a:r>
            <a:endParaRPr lang="en-US" sz="2800" u="sng" dirty="0">
              <a:solidFill>
                <a:srgbClr val="0000FF"/>
              </a:solidFill>
            </a:endParaRPr>
          </a:p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Example(s): Beam Loss minimization </a:t>
            </a:r>
          </a:p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FEL intensity Tuning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Conclusion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9472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C4EFF5-7603-033F-6396-B3495EB21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SANPC : Composable Workflows for Scientific Applications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C6D7B4-D81D-2FD6-3AD5-73A27133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134A1-804E-004A-B67A-0003B174A841}" type="slidenum">
              <a:rPr lang="en-US" smtClean="0"/>
              <a:t>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CBF6BE-1D6C-3CE1-FB37-122889941DA5}"/>
              </a:ext>
            </a:extLst>
          </p:cNvPr>
          <p:cNvSpPr txBox="1"/>
          <p:nvPr/>
        </p:nvSpPr>
        <p:spPr>
          <a:xfrm>
            <a:off x="512955" y="267630"/>
            <a:ext cx="78506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Jefferson Lab Data Science Dept.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568A559-44D7-244A-5EF0-AEF4926E4F41}"/>
              </a:ext>
            </a:extLst>
          </p:cNvPr>
          <p:cNvGrpSpPr/>
          <p:nvPr/>
        </p:nvGrpSpPr>
        <p:grpSpPr>
          <a:xfrm>
            <a:off x="7332817" y="1270779"/>
            <a:ext cx="4127027" cy="4457635"/>
            <a:chOff x="5711468" y="1031291"/>
            <a:chExt cx="3284183" cy="5340272"/>
          </a:xfrm>
        </p:grpSpPr>
        <p:sp>
          <p:nvSpPr>
            <p:cNvPr id="7" name="Rounded Rectangle 3">
              <a:extLst>
                <a:ext uri="{FF2B5EF4-FFF2-40B4-BE49-F238E27FC236}">
                  <a16:creationId xmlns:a16="http://schemas.microsoft.com/office/drawing/2014/main" id="{28D4A566-F69B-9781-EE5C-22A19548C931}"/>
                </a:ext>
              </a:extLst>
            </p:cNvPr>
            <p:cNvSpPr/>
            <p:nvPr/>
          </p:nvSpPr>
          <p:spPr>
            <a:xfrm>
              <a:off x="5711468" y="1031291"/>
              <a:ext cx="3281310" cy="1124606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Applications</a:t>
              </a:r>
            </a:p>
          </p:txBody>
        </p:sp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id="{90FEDF45-AF20-0AA2-4E0F-E2CED30C6756}"/>
                </a:ext>
              </a:extLst>
            </p:cNvPr>
            <p:cNvSpPr/>
            <p:nvPr/>
          </p:nvSpPr>
          <p:spPr>
            <a:xfrm>
              <a:off x="5711468" y="3155892"/>
              <a:ext cx="3281310" cy="1146962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Methods &amp; Algorithms</a:t>
              </a:r>
            </a:p>
          </p:txBody>
        </p:sp>
        <p:sp>
          <p:nvSpPr>
            <p:cNvPr id="9" name="Rounded Rectangle 11">
              <a:extLst>
                <a:ext uri="{FF2B5EF4-FFF2-40B4-BE49-F238E27FC236}">
                  <a16:creationId xmlns:a16="http://schemas.microsoft.com/office/drawing/2014/main" id="{6135DAAD-B3F8-ABFC-6872-B327846E4894}"/>
                </a:ext>
              </a:extLst>
            </p:cNvPr>
            <p:cNvSpPr/>
            <p:nvPr/>
          </p:nvSpPr>
          <p:spPr>
            <a:xfrm>
              <a:off x="5717057" y="5241368"/>
              <a:ext cx="3275721" cy="1130195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Infrastructure</a:t>
              </a:r>
            </a:p>
          </p:txBody>
        </p:sp>
        <p:sp>
          <p:nvSpPr>
            <p:cNvPr id="10" name="Up-Down Arrow 22">
              <a:extLst>
                <a:ext uri="{FF2B5EF4-FFF2-40B4-BE49-F238E27FC236}">
                  <a16:creationId xmlns:a16="http://schemas.microsoft.com/office/drawing/2014/main" id="{79F6D1C5-DA58-FECC-4AAD-DF0E49F9C2E0}"/>
                </a:ext>
              </a:extLst>
            </p:cNvPr>
            <p:cNvSpPr/>
            <p:nvPr/>
          </p:nvSpPr>
          <p:spPr>
            <a:xfrm>
              <a:off x="7104209" y="4319805"/>
              <a:ext cx="500063" cy="917686"/>
            </a:xfrm>
            <a:prstGeom prst="upDownArrow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Up-Down Arrow 23">
              <a:extLst>
                <a:ext uri="{FF2B5EF4-FFF2-40B4-BE49-F238E27FC236}">
                  <a16:creationId xmlns:a16="http://schemas.microsoft.com/office/drawing/2014/main" id="{1211F218-CC9C-AE89-95FF-56F9CC659409}"/>
                </a:ext>
              </a:extLst>
            </p:cNvPr>
            <p:cNvSpPr/>
            <p:nvPr/>
          </p:nvSpPr>
          <p:spPr>
            <a:xfrm>
              <a:off x="5712829" y="4316062"/>
              <a:ext cx="500063" cy="917686"/>
            </a:xfrm>
            <a:prstGeom prst="upDownArrow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Up-Down Arrow 24">
              <a:extLst>
                <a:ext uri="{FF2B5EF4-FFF2-40B4-BE49-F238E27FC236}">
                  <a16:creationId xmlns:a16="http://schemas.microsoft.com/office/drawing/2014/main" id="{D9A2DAAA-CAFB-85A0-EB08-73A6BB7EEFF9}"/>
                </a:ext>
              </a:extLst>
            </p:cNvPr>
            <p:cNvSpPr/>
            <p:nvPr/>
          </p:nvSpPr>
          <p:spPr>
            <a:xfrm>
              <a:off x="8495588" y="4317327"/>
              <a:ext cx="500063" cy="917686"/>
            </a:xfrm>
            <a:prstGeom prst="upDownArrow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Up-Down Arrow 12">
              <a:extLst>
                <a:ext uri="{FF2B5EF4-FFF2-40B4-BE49-F238E27FC236}">
                  <a16:creationId xmlns:a16="http://schemas.microsoft.com/office/drawing/2014/main" id="{DD2B7E12-0B3B-389C-AE68-DFE3369D70D9}"/>
                </a:ext>
              </a:extLst>
            </p:cNvPr>
            <p:cNvSpPr/>
            <p:nvPr/>
          </p:nvSpPr>
          <p:spPr>
            <a:xfrm>
              <a:off x="7104208" y="2209851"/>
              <a:ext cx="500063" cy="917686"/>
            </a:xfrm>
            <a:prstGeom prst="upDownArrow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Up-Down Arrow 13">
              <a:extLst>
                <a:ext uri="{FF2B5EF4-FFF2-40B4-BE49-F238E27FC236}">
                  <a16:creationId xmlns:a16="http://schemas.microsoft.com/office/drawing/2014/main" id="{780167A8-4B5F-2141-A5E4-A4C21E073DC2}"/>
                </a:ext>
              </a:extLst>
            </p:cNvPr>
            <p:cNvSpPr/>
            <p:nvPr/>
          </p:nvSpPr>
          <p:spPr>
            <a:xfrm>
              <a:off x="5718418" y="2217287"/>
              <a:ext cx="500063" cy="917686"/>
            </a:xfrm>
            <a:prstGeom prst="upDownArrow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Up-Down Arrow 14">
              <a:extLst>
                <a:ext uri="{FF2B5EF4-FFF2-40B4-BE49-F238E27FC236}">
                  <a16:creationId xmlns:a16="http://schemas.microsoft.com/office/drawing/2014/main" id="{67CFA8C9-58D8-A415-4C8E-A47934FC988B}"/>
                </a:ext>
              </a:extLst>
            </p:cNvPr>
            <p:cNvSpPr/>
            <p:nvPr/>
          </p:nvSpPr>
          <p:spPr>
            <a:xfrm>
              <a:off x="8495588" y="2207374"/>
              <a:ext cx="500063" cy="917686"/>
            </a:xfrm>
            <a:prstGeom prst="upDownArrow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TextBox 20">
            <a:extLst>
              <a:ext uri="{FF2B5EF4-FFF2-40B4-BE49-F238E27FC236}">
                <a16:creationId xmlns:a16="http://schemas.microsoft.com/office/drawing/2014/main" id="{F0A5BEC0-E60E-687D-D4BE-6899CBED04F8}"/>
              </a:ext>
            </a:extLst>
          </p:cNvPr>
          <p:cNvSpPr txBox="1"/>
          <p:nvPr/>
        </p:nvSpPr>
        <p:spPr>
          <a:xfrm>
            <a:off x="512955" y="1270779"/>
            <a:ext cx="6251402" cy="13285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285750" indent="-285750">
              <a:spcAft>
                <a:spcPts val="500"/>
              </a:spcAft>
              <a:buFont typeface="Wingdings"/>
              <a:buChar char="§"/>
            </a:pPr>
            <a:r>
              <a:rPr lang="en-US" dirty="0">
                <a:latin typeface="+mn-lt"/>
              </a:rPr>
              <a:t>Nuclear Physics (</a:t>
            </a:r>
            <a:r>
              <a:rPr lang="en-US" b="1" dirty="0">
                <a:latin typeface="+mn-lt"/>
              </a:rPr>
              <a:t>NP</a:t>
            </a:r>
            <a:r>
              <a:rPr lang="en-US" dirty="0">
                <a:latin typeface="+mn-lt"/>
              </a:rPr>
              <a:t>), High Energy Physics (</a:t>
            </a:r>
            <a:r>
              <a:rPr lang="en-US" b="1" dirty="0">
                <a:latin typeface="+mn-lt"/>
              </a:rPr>
              <a:t>HEP</a:t>
            </a:r>
            <a:r>
              <a:rPr lang="en-US" dirty="0">
                <a:latin typeface="+mn-lt"/>
              </a:rPr>
              <a:t>), Advanced Scientific Computing Research (</a:t>
            </a:r>
            <a:r>
              <a:rPr lang="en-US" b="1" dirty="0">
                <a:latin typeface="+mn-lt"/>
              </a:rPr>
              <a:t>ASCR</a:t>
            </a:r>
            <a:r>
              <a:rPr lang="en-US" dirty="0">
                <a:latin typeface="+mn-lt"/>
              </a:rPr>
              <a:t>), Basic Energy Sciences (</a:t>
            </a:r>
            <a:r>
              <a:rPr lang="en-US" b="1" dirty="0">
                <a:latin typeface="+mn-lt"/>
              </a:rPr>
              <a:t>BES</a:t>
            </a:r>
            <a:r>
              <a:rPr lang="en-US" dirty="0">
                <a:latin typeface="+mn-lt"/>
              </a:rPr>
              <a:t>)</a:t>
            </a:r>
            <a:endParaRPr lang="en-US" dirty="0">
              <a:latin typeface="+mn-lt"/>
              <a:cs typeface="Arial"/>
            </a:endParaRPr>
          </a:p>
          <a:p>
            <a:pPr marL="285750" indent="-285750">
              <a:spcAft>
                <a:spcPts val="500"/>
              </a:spcAft>
              <a:buFont typeface="Wingdings"/>
              <a:buChar char="§"/>
            </a:pPr>
            <a:r>
              <a:rPr lang="en-US" dirty="0">
                <a:latin typeface="+mn-lt"/>
              </a:rPr>
              <a:t>Health &amp; Climate (</a:t>
            </a:r>
            <a:r>
              <a:rPr lang="en-US" b="1" dirty="0">
                <a:latin typeface="+mn-lt"/>
              </a:rPr>
              <a:t>ACES</a:t>
            </a:r>
            <a:r>
              <a:rPr lang="en-US" dirty="0">
                <a:latin typeface="+mn-lt"/>
              </a:rPr>
              <a:t> – ODU/</a:t>
            </a:r>
            <a:r>
              <a:rPr lang="en-US" dirty="0" err="1">
                <a:latin typeface="+mn-lt"/>
              </a:rPr>
              <a:t>JLab</a:t>
            </a:r>
            <a:r>
              <a:rPr lang="en-US" dirty="0">
                <a:latin typeface="+mn-lt"/>
              </a:rPr>
              <a:t>)</a:t>
            </a:r>
            <a:endParaRPr lang="en-US" dirty="0">
              <a:latin typeface="+mn-lt"/>
              <a:cs typeface="Arial"/>
            </a:endParaRPr>
          </a:p>
        </p:txBody>
      </p:sp>
      <p:sp>
        <p:nvSpPr>
          <p:cNvPr id="17" name="TextBox 21">
            <a:extLst>
              <a:ext uri="{FF2B5EF4-FFF2-40B4-BE49-F238E27FC236}">
                <a16:creationId xmlns:a16="http://schemas.microsoft.com/office/drawing/2014/main" id="{957DF10E-3A65-17FB-4F3C-3FD05BCD73EB}"/>
              </a:ext>
            </a:extLst>
          </p:cNvPr>
          <p:cNvSpPr txBox="1"/>
          <p:nvPr/>
        </p:nvSpPr>
        <p:spPr>
          <a:xfrm>
            <a:off x="512954" y="3018491"/>
            <a:ext cx="6251402" cy="14568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285750" indent="-285750">
              <a:spcAft>
                <a:spcPts val="500"/>
              </a:spcAft>
              <a:buFont typeface="Wingdings"/>
              <a:buChar char="§"/>
            </a:pPr>
            <a:r>
              <a:rPr lang="en-US" dirty="0">
                <a:latin typeface="+mn-lt"/>
              </a:rPr>
              <a:t>AI based optimization &amp; Controls</a:t>
            </a:r>
            <a:endParaRPr lang="en-US" dirty="0">
              <a:latin typeface="+mn-lt"/>
              <a:cs typeface="Arial"/>
            </a:endParaRPr>
          </a:p>
          <a:p>
            <a:pPr marL="285750" indent="-285750">
              <a:spcAft>
                <a:spcPts val="500"/>
              </a:spcAft>
              <a:buFont typeface="Wingdings"/>
              <a:buChar char="§"/>
            </a:pPr>
            <a:r>
              <a:rPr lang="en-US" dirty="0" err="1">
                <a:latin typeface="+mn-lt"/>
              </a:rPr>
              <a:t>Explainability</a:t>
            </a:r>
            <a:r>
              <a:rPr lang="en-US" dirty="0">
                <a:latin typeface="+mn-lt"/>
              </a:rPr>
              <a:t> and Robustness</a:t>
            </a:r>
            <a:endParaRPr lang="en-US" dirty="0">
              <a:latin typeface="+mn-lt"/>
              <a:cs typeface="Arial"/>
            </a:endParaRPr>
          </a:p>
          <a:p>
            <a:pPr marL="285750" indent="-285750">
              <a:spcAft>
                <a:spcPts val="500"/>
              </a:spcAft>
              <a:buFont typeface="Wingdings"/>
              <a:buChar char="§"/>
            </a:pPr>
            <a:r>
              <a:rPr lang="en-US" dirty="0">
                <a:latin typeface="+mn-lt"/>
              </a:rPr>
              <a:t>Generative AI</a:t>
            </a:r>
            <a:endParaRPr lang="en-US" dirty="0">
              <a:latin typeface="+mn-lt"/>
              <a:cs typeface="Arial"/>
            </a:endParaRPr>
          </a:p>
          <a:p>
            <a:pPr marL="285750" indent="-285750">
              <a:spcAft>
                <a:spcPts val="500"/>
              </a:spcAft>
              <a:buFont typeface="Wingdings"/>
              <a:buChar char="§"/>
            </a:pPr>
            <a:r>
              <a:rPr lang="en-US" dirty="0">
                <a:latin typeface="+mn-lt"/>
              </a:rPr>
              <a:t>Scalable AI</a:t>
            </a:r>
            <a:endParaRPr lang="en-US" dirty="0">
              <a:latin typeface="+mn-lt"/>
              <a:cs typeface="Arial"/>
            </a:endParaRP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E3ED4A04-95EF-3E65-9B7F-107801D91A68}"/>
              </a:ext>
            </a:extLst>
          </p:cNvPr>
          <p:cNvSpPr txBox="1"/>
          <p:nvPr/>
        </p:nvSpPr>
        <p:spPr>
          <a:xfrm>
            <a:off x="512954" y="4893627"/>
            <a:ext cx="6251401" cy="7745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342900" indent="-342900">
              <a:spcAft>
                <a:spcPts val="500"/>
              </a:spcAft>
              <a:buFont typeface="Wingdings"/>
              <a:buChar char="§"/>
            </a:pPr>
            <a:r>
              <a:rPr lang="en-US" dirty="0">
                <a:latin typeface="+mn-lt"/>
              </a:rPr>
              <a:t>JLab Data Science Composable Workflow</a:t>
            </a:r>
            <a:endParaRPr lang="en-US" dirty="0">
              <a:latin typeface="+mn-lt"/>
              <a:cs typeface="Arial"/>
            </a:endParaRPr>
          </a:p>
          <a:p>
            <a:pPr marL="342900" indent="-342900">
              <a:spcAft>
                <a:spcPts val="500"/>
              </a:spcAft>
              <a:buFont typeface="Wingdings"/>
              <a:buChar char="§"/>
            </a:pPr>
            <a:r>
              <a:rPr lang="en-US" dirty="0">
                <a:latin typeface="+mn-lt"/>
              </a:rPr>
              <a:t>JLab ML &amp; Data Hub</a:t>
            </a:r>
            <a:endParaRPr lang="en-US" dirty="0"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8335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EE02D98-03FC-F34C-9B64-141244BBE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SANPC : Composable Workflows for Scientific Applications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A367B5-AE55-C284-D8C0-56225F708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134A1-804E-004A-B67A-0003B174A841}" type="slidenum">
              <a:rPr lang="en-US" smtClean="0"/>
              <a:t>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865AF2-3919-75C3-7255-45BBFC27B784}"/>
              </a:ext>
            </a:extLst>
          </p:cNvPr>
          <p:cNvSpPr txBox="1"/>
          <p:nvPr/>
        </p:nvSpPr>
        <p:spPr>
          <a:xfrm>
            <a:off x="512955" y="267630"/>
            <a:ext cx="57463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Composable Workflows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950C74-1935-E30A-BF85-910D1279BC7F}"/>
              </a:ext>
            </a:extLst>
          </p:cNvPr>
          <p:cNvSpPr txBox="1"/>
          <p:nvPr/>
        </p:nvSpPr>
        <p:spPr>
          <a:xfrm>
            <a:off x="8868832" y="1024763"/>
            <a:ext cx="2762336" cy="234936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Modularity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Reusability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Flexibility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Scalability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Interoperability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553A01-9C58-6C73-4909-4842A5D0AC4C}"/>
              </a:ext>
            </a:extLst>
          </p:cNvPr>
          <p:cNvSpPr txBox="1"/>
          <p:nvPr/>
        </p:nvSpPr>
        <p:spPr>
          <a:xfrm>
            <a:off x="600598" y="3732826"/>
            <a:ext cx="626241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Faster development cycles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Reduced risk of introducing bugs or breaking changes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Easier maintenance and updates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Improved scalability and flexibility</a:t>
            </a:r>
          </a:p>
        </p:txBody>
      </p:sp>
      <p:pic>
        <p:nvPicPr>
          <p:cNvPr id="3078" name="Picture 6" descr="&quot;My code is clean yours is spaghetti code &quot; Sticker for Sale by Funny Tees">
            <a:extLst>
              <a:ext uri="{FF2B5EF4-FFF2-40B4-BE49-F238E27FC236}">
                <a16:creationId xmlns:a16="http://schemas.microsoft.com/office/drawing/2014/main" id="{15C807A5-A9D0-7351-8440-8CBDBF306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55" y="1079638"/>
            <a:ext cx="2435264" cy="243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0F3751-B8EA-451B-7436-3F2BCD0F4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9336" y="3675085"/>
            <a:ext cx="4310477" cy="24977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6545805-0B39-EDA6-CDA5-1E62A988885D}"/>
              </a:ext>
            </a:extLst>
          </p:cNvPr>
          <p:cNvSpPr txBox="1"/>
          <p:nvPr/>
        </p:nvSpPr>
        <p:spPr>
          <a:xfrm>
            <a:off x="3065901" y="1276477"/>
            <a:ext cx="5525339" cy="2041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Spaghetti code slow down development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No/Minimal code reusability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Redundant codes are prone to bugs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Challenging to debug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Many more challenges…</a:t>
            </a:r>
          </a:p>
        </p:txBody>
      </p:sp>
    </p:spTree>
    <p:extLst>
      <p:ext uri="{BB962C8B-B14F-4D97-AF65-F5344CB8AC3E}">
        <p14:creationId xmlns:p14="http://schemas.microsoft.com/office/powerpoint/2010/main" val="241685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9F4BE09-7F30-28A0-F1D0-1AD25ABE1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SANPC : Composable Workflows for Scientific Applications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ABE27E-2880-9DEE-EABB-4FBE71C28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134A1-804E-004A-B67A-0003B174A841}" type="slidenum">
              <a:rPr lang="en-US" smtClean="0"/>
              <a:t>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A5EFBB-2B9C-49BD-B5B0-55A490780709}"/>
              </a:ext>
            </a:extLst>
          </p:cNvPr>
          <p:cNvSpPr txBox="1"/>
          <p:nvPr/>
        </p:nvSpPr>
        <p:spPr>
          <a:xfrm>
            <a:off x="512955" y="267630"/>
            <a:ext cx="59250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Applications of ML in NP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B6AF62-8FE3-4E50-7C34-422E5AA3BE2D}"/>
              </a:ext>
            </a:extLst>
          </p:cNvPr>
          <p:cNvSpPr/>
          <p:nvPr/>
        </p:nvSpPr>
        <p:spPr>
          <a:xfrm>
            <a:off x="936435" y="1514848"/>
            <a:ext cx="1883884" cy="122287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Parser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6FCD99-1D10-79CC-67DB-DCD28F174485}"/>
              </a:ext>
            </a:extLst>
          </p:cNvPr>
          <p:cNvSpPr/>
          <p:nvPr/>
        </p:nvSpPr>
        <p:spPr>
          <a:xfrm>
            <a:off x="3633732" y="1514848"/>
            <a:ext cx="1883884" cy="122287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Preparation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A3AA46-2429-6D78-189A-96CFE7B7FEE5}"/>
              </a:ext>
            </a:extLst>
          </p:cNvPr>
          <p:cNvSpPr/>
          <p:nvPr/>
        </p:nvSpPr>
        <p:spPr>
          <a:xfrm>
            <a:off x="6331029" y="1514848"/>
            <a:ext cx="1883884" cy="122287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ML Models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A20572-AD86-E779-31B8-10D2D2A684AB}"/>
              </a:ext>
            </a:extLst>
          </p:cNvPr>
          <p:cNvSpPr/>
          <p:nvPr/>
        </p:nvSpPr>
        <p:spPr>
          <a:xfrm>
            <a:off x="9028326" y="1514848"/>
            <a:ext cx="1883884" cy="122287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Analysis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17594C44-27B7-F19C-375A-9D1E2420EC99}"/>
              </a:ext>
            </a:extLst>
          </p:cNvPr>
          <p:cNvSpPr/>
          <p:nvPr/>
        </p:nvSpPr>
        <p:spPr>
          <a:xfrm>
            <a:off x="2820319" y="1988573"/>
            <a:ext cx="813413" cy="275421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D6D0039D-AEAF-79B1-4C90-130A46322289}"/>
              </a:ext>
            </a:extLst>
          </p:cNvPr>
          <p:cNvSpPr/>
          <p:nvPr/>
        </p:nvSpPr>
        <p:spPr>
          <a:xfrm>
            <a:off x="5517616" y="1988572"/>
            <a:ext cx="813413" cy="275421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F43AF78A-8662-517B-75CF-BC263958EE35}"/>
              </a:ext>
            </a:extLst>
          </p:cNvPr>
          <p:cNvSpPr/>
          <p:nvPr/>
        </p:nvSpPr>
        <p:spPr>
          <a:xfrm>
            <a:off x="8214913" y="1988571"/>
            <a:ext cx="813413" cy="275421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A911D12-0144-7561-2AD1-FFF8F6466C39}"/>
              </a:ext>
            </a:extLst>
          </p:cNvPr>
          <p:cNvSpPr txBox="1"/>
          <p:nvPr/>
        </p:nvSpPr>
        <p:spPr>
          <a:xfrm>
            <a:off x="760165" y="3059297"/>
            <a:ext cx="22364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 Formats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Read the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Return in pre-defined format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13A4D1E-F0DC-2BC5-AABA-E0EC02CDC0EB}"/>
              </a:ext>
            </a:extLst>
          </p:cNvPr>
          <p:cNvSpPr txBox="1"/>
          <p:nvPr/>
        </p:nvSpPr>
        <p:spPr>
          <a:xfrm>
            <a:off x="3371903" y="3059297"/>
            <a:ext cx="240754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Accepts data from parser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Prepare data for ML models training/evaluation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Data Generators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C17B78B-9D98-D1CB-A7A5-021EB7E117F0}"/>
              </a:ext>
            </a:extLst>
          </p:cNvPr>
          <p:cNvSpPr txBox="1"/>
          <p:nvPr/>
        </p:nvSpPr>
        <p:spPr>
          <a:xfrm>
            <a:off x="6069200" y="3059297"/>
            <a:ext cx="2407542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Various types of ML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Supervised/Unsupervised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Self contained model class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includes loss functions and training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96D2677-6B24-C76C-9FA8-5D611A2829E5}"/>
              </a:ext>
            </a:extLst>
          </p:cNvPr>
          <p:cNvSpPr txBox="1"/>
          <p:nvPr/>
        </p:nvSpPr>
        <p:spPr>
          <a:xfrm>
            <a:off x="8766497" y="3059297"/>
            <a:ext cx="2675142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Post training analysis on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Classification vs Regression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UQ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Configured based on the ML model type</a:t>
            </a:r>
          </a:p>
        </p:txBody>
      </p:sp>
    </p:spTree>
    <p:extLst>
      <p:ext uri="{BB962C8B-B14F-4D97-AF65-F5344CB8AC3E}">
        <p14:creationId xmlns:p14="http://schemas.microsoft.com/office/powerpoint/2010/main" val="4017847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1EBB021-6FD9-70B5-0AC3-C02BD1FD3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SANPC : Composable Workflows for Scientific Applications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B6F903-6FE0-F07F-1CC4-3096D43FB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134A1-804E-004A-B67A-0003B174A841}" type="slidenum">
              <a:rPr lang="en-US" smtClean="0"/>
              <a:t>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DAEB32-35C5-F328-A3DB-7B7046224E31}"/>
              </a:ext>
            </a:extLst>
          </p:cNvPr>
          <p:cNvSpPr/>
          <p:nvPr/>
        </p:nvSpPr>
        <p:spPr>
          <a:xfrm>
            <a:off x="859317" y="1397829"/>
            <a:ext cx="1883884" cy="95495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CSV Parser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9D9ACC-E9D8-D55F-8CAF-646E237F3794}"/>
              </a:ext>
            </a:extLst>
          </p:cNvPr>
          <p:cNvSpPr/>
          <p:nvPr/>
        </p:nvSpPr>
        <p:spPr>
          <a:xfrm>
            <a:off x="3556614" y="1397829"/>
            <a:ext cx="1883884" cy="95495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GlueX</a:t>
            </a:r>
            <a:r>
              <a:rPr lang="en-US" dirty="0"/>
              <a:t> Graph Constructor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8BC622-36E8-72E8-2FCB-AE4807E8AF63}"/>
              </a:ext>
            </a:extLst>
          </p:cNvPr>
          <p:cNvSpPr/>
          <p:nvPr/>
        </p:nvSpPr>
        <p:spPr>
          <a:xfrm>
            <a:off x="6253911" y="1397829"/>
            <a:ext cx="1883884" cy="95495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ML Model (GNN)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E3F979-0505-1F13-1B04-94ECF930F98A}"/>
              </a:ext>
            </a:extLst>
          </p:cNvPr>
          <p:cNvSpPr/>
          <p:nvPr/>
        </p:nvSpPr>
        <p:spPr>
          <a:xfrm>
            <a:off x="8951208" y="1397829"/>
            <a:ext cx="1883884" cy="95495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Analysis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C121AAF3-0F72-45D1-46BB-9E30F491FEA7}"/>
              </a:ext>
            </a:extLst>
          </p:cNvPr>
          <p:cNvSpPr/>
          <p:nvPr/>
        </p:nvSpPr>
        <p:spPr>
          <a:xfrm>
            <a:off x="2743201" y="1863091"/>
            <a:ext cx="813413" cy="21507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2F8AEC74-3AB5-DBFE-5E7D-F7AC812C7E49}"/>
              </a:ext>
            </a:extLst>
          </p:cNvPr>
          <p:cNvSpPr/>
          <p:nvPr/>
        </p:nvSpPr>
        <p:spPr>
          <a:xfrm>
            <a:off x="5440498" y="1863090"/>
            <a:ext cx="813413" cy="21507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33DFC795-EC1E-7D1E-B1F0-FF16C3783F05}"/>
              </a:ext>
            </a:extLst>
          </p:cNvPr>
          <p:cNvSpPr/>
          <p:nvPr/>
        </p:nvSpPr>
        <p:spPr>
          <a:xfrm>
            <a:off x="8137795" y="1863089"/>
            <a:ext cx="813413" cy="21507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E787B0-A35B-F882-AA34-E5140CE7A85D}"/>
              </a:ext>
            </a:extLst>
          </p:cNvPr>
          <p:cNvSpPr/>
          <p:nvPr/>
        </p:nvSpPr>
        <p:spPr>
          <a:xfrm>
            <a:off x="3556614" y="2823023"/>
            <a:ext cx="1883884" cy="88181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CLAS Graph Constructor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1EF0B2-340D-B2B4-9C56-0A59EAF2E5AD}"/>
              </a:ext>
            </a:extLst>
          </p:cNvPr>
          <p:cNvSpPr/>
          <p:nvPr/>
        </p:nvSpPr>
        <p:spPr>
          <a:xfrm>
            <a:off x="3556614" y="3869495"/>
            <a:ext cx="1883884" cy="88181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TDIS Graph Constructor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3B829A-6F4F-8186-C20B-C65AC779ABBA}"/>
              </a:ext>
            </a:extLst>
          </p:cNvPr>
          <p:cNvSpPr txBox="1"/>
          <p:nvPr/>
        </p:nvSpPr>
        <p:spPr>
          <a:xfrm>
            <a:off x="512955" y="267630"/>
            <a:ext cx="84589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Charge Particle Tracking with GNN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76D3988-084D-A855-B5FC-0AFBBB632873}"/>
              </a:ext>
            </a:extLst>
          </p:cNvPr>
          <p:cNvCxnSpPr>
            <a:stCxn id="11" idx="0"/>
            <a:endCxn id="5" idx="2"/>
          </p:cNvCxnSpPr>
          <p:nvPr/>
        </p:nvCxnSpPr>
        <p:spPr>
          <a:xfrm flipV="1">
            <a:off x="4498556" y="2352779"/>
            <a:ext cx="0" cy="470244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8FFD1BC-3751-D4B7-C42B-D6BE509EC186}"/>
              </a:ext>
            </a:extLst>
          </p:cNvPr>
          <p:cNvSpPr txBox="1"/>
          <p:nvPr/>
        </p:nvSpPr>
        <p:spPr>
          <a:xfrm>
            <a:off x="4558834" y="2402172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Replace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71F6319-73A3-A2A4-EF4C-FB4DF50BAC22}"/>
              </a:ext>
            </a:extLst>
          </p:cNvPr>
          <p:cNvGrpSpPr/>
          <p:nvPr/>
        </p:nvGrpSpPr>
        <p:grpSpPr>
          <a:xfrm>
            <a:off x="6001248" y="3474395"/>
            <a:ext cx="5705386" cy="1987450"/>
            <a:chOff x="1038517" y="883934"/>
            <a:chExt cx="5834350" cy="1577765"/>
          </a:xfrm>
        </p:grpSpPr>
        <p:sp>
          <p:nvSpPr>
            <p:cNvPr id="20" name="Striped Right Arrow 5">
              <a:extLst>
                <a:ext uri="{FF2B5EF4-FFF2-40B4-BE49-F238E27FC236}">
                  <a16:creationId xmlns:a16="http://schemas.microsoft.com/office/drawing/2014/main" id="{9EF47C75-0CC8-DD58-227C-29F8AE079999}"/>
                </a:ext>
              </a:extLst>
            </p:cNvPr>
            <p:cNvSpPr/>
            <p:nvPr/>
          </p:nvSpPr>
          <p:spPr>
            <a:xfrm>
              <a:off x="1845432" y="1299963"/>
              <a:ext cx="611386" cy="202862"/>
            </a:xfrm>
            <a:prstGeom prst="stripedRightArrow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82C4593-3A58-B61E-A819-AE3263B649A8}"/>
                </a:ext>
              </a:extLst>
            </p:cNvPr>
            <p:cNvSpPr/>
            <p:nvPr/>
          </p:nvSpPr>
          <p:spPr>
            <a:xfrm>
              <a:off x="1083608" y="1099675"/>
              <a:ext cx="69209" cy="6291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B40165B-CD1E-3F5A-FB59-96C7548ADCCE}"/>
                </a:ext>
              </a:extLst>
            </p:cNvPr>
            <p:cNvSpPr/>
            <p:nvPr/>
          </p:nvSpPr>
          <p:spPr>
            <a:xfrm>
              <a:off x="1187422" y="1182516"/>
              <a:ext cx="69209" cy="6291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7EFB5CB-9B18-FB59-D9AB-50A97E0E9094}"/>
                </a:ext>
              </a:extLst>
            </p:cNvPr>
            <p:cNvSpPr/>
            <p:nvPr/>
          </p:nvSpPr>
          <p:spPr>
            <a:xfrm>
              <a:off x="1291235" y="1265358"/>
              <a:ext cx="69209" cy="6291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9CE4BE1-A202-E856-7641-CA8916787FE7}"/>
                </a:ext>
              </a:extLst>
            </p:cNvPr>
            <p:cNvSpPr/>
            <p:nvPr/>
          </p:nvSpPr>
          <p:spPr>
            <a:xfrm>
              <a:off x="1325839" y="1378842"/>
              <a:ext cx="69209" cy="6291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55FA272-8724-AB37-48C9-E808C57505E1}"/>
                </a:ext>
              </a:extLst>
            </p:cNvPr>
            <p:cNvSpPr/>
            <p:nvPr/>
          </p:nvSpPr>
          <p:spPr>
            <a:xfrm>
              <a:off x="1197908" y="1474034"/>
              <a:ext cx="69209" cy="6291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D4635DB-337A-F876-6387-6A71BE9C787A}"/>
                </a:ext>
              </a:extLst>
            </p:cNvPr>
            <p:cNvSpPr/>
            <p:nvPr/>
          </p:nvSpPr>
          <p:spPr>
            <a:xfrm>
              <a:off x="1118212" y="1347384"/>
              <a:ext cx="69209" cy="6291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361B9A8-79E2-F9D9-729A-22290F112E5C}"/>
                </a:ext>
              </a:extLst>
            </p:cNvPr>
            <p:cNvSpPr/>
            <p:nvPr/>
          </p:nvSpPr>
          <p:spPr>
            <a:xfrm>
              <a:off x="1038517" y="1220733"/>
              <a:ext cx="69209" cy="6291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DC37EF8-9978-CF3C-30C4-97EED1C04D80}"/>
                </a:ext>
              </a:extLst>
            </p:cNvPr>
            <p:cNvSpPr/>
            <p:nvPr/>
          </p:nvSpPr>
          <p:spPr>
            <a:xfrm>
              <a:off x="1345356" y="1536951"/>
              <a:ext cx="69209" cy="6291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7E6CB4A-13D4-A2F3-ED7E-EDBBD36C5BE5}"/>
                </a:ext>
              </a:extLst>
            </p:cNvPr>
            <p:cNvSpPr/>
            <p:nvPr/>
          </p:nvSpPr>
          <p:spPr>
            <a:xfrm>
              <a:off x="1516243" y="1536951"/>
              <a:ext cx="69209" cy="6291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90FAA44-CAA4-FB7E-9245-C1AAF0867C14}"/>
                </a:ext>
              </a:extLst>
            </p:cNvPr>
            <p:cNvSpPr/>
            <p:nvPr/>
          </p:nvSpPr>
          <p:spPr>
            <a:xfrm>
              <a:off x="1617124" y="1639716"/>
              <a:ext cx="69209" cy="6291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EC91CC5-A867-7563-2440-5BDD2CFBC9F0}"/>
                </a:ext>
              </a:extLst>
            </p:cNvPr>
            <p:cNvSpPr/>
            <p:nvPr/>
          </p:nvSpPr>
          <p:spPr>
            <a:xfrm>
              <a:off x="1345356" y="1678244"/>
              <a:ext cx="69209" cy="6291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3A3FE68-63AA-BB1F-86CD-44C6BB9BDAE7}"/>
                </a:ext>
              </a:extLst>
            </p:cNvPr>
            <p:cNvSpPr/>
            <p:nvPr/>
          </p:nvSpPr>
          <p:spPr>
            <a:xfrm>
              <a:off x="1462743" y="1680497"/>
              <a:ext cx="69209" cy="6291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3F070EC-6ECE-2B3D-509E-27CA5A4AC431}"/>
                </a:ext>
              </a:extLst>
            </p:cNvPr>
            <p:cNvSpPr/>
            <p:nvPr/>
          </p:nvSpPr>
          <p:spPr>
            <a:xfrm>
              <a:off x="1582519" y="1754016"/>
              <a:ext cx="69209" cy="6291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1C7E0E4-C7B7-7350-89E1-87F0F8B6B1D4}"/>
                </a:ext>
              </a:extLst>
            </p:cNvPr>
            <p:cNvSpPr/>
            <p:nvPr/>
          </p:nvSpPr>
          <p:spPr>
            <a:xfrm>
              <a:off x="1702296" y="1827536"/>
              <a:ext cx="69209" cy="6291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5E7A614-19E7-989B-030D-2A4749D6ACF2}"/>
                </a:ext>
              </a:extLst>
            </p:cNvPr>
            <p:cNvSpPr/>
            <p:nvPr/>
          </p:nvSpPr>
          <p:spPr>
            <a:xfrm>
              <a:off x="1822072" y="1901055"/>
              <a:ext cx="69209" cy="6291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E984EC7-5016-4279-ABD5-B3AF636F25A5}"/>
                </a:ext>
              </a:extLst>
            </p:cNvPr>
            <p:cNvSpPr/>
            <p:nvPr/>
          </p:nvSpPr>
          <p:spPr>
            <a:xfrm>
              <a:off x="1509464" y="1993218"/>
              <a:ext cx="69209" cy="6291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7DE3435-55AB-57AC-5291-687BC8CB7337}"/>
                </a:ext>
              </a:extLst>
            </p:cNvPr>
            <p:cNvSpPr/>
            <p:nvPr/>
          </p:nvSpPr>
          <p:spPr>
            <a:xfrm>
              <a:off x="1435399" y="1826256"/>
              <a:ext cx="69209" cy="6291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8714B6E-B1ED-F6B3-40CE-5E714D5B0AB7}"/>
                </a:ext>
              </a:extLst>
            </p:cNvPr>
            <p:cNvSpPr/>
            <p:nvPr/>
          </p:nvSpPr>
          <p:spPr>
            <a:xfrm>
              <a:off x="1649477" y="2035279"/>
              <a:ext cx="69209" cy="6291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152902E-DD1C-76C0-0369-B8D18555CC43}"/>
                </a:ext>
              </a:extLst>
            </p:cNvPr>
            <p:cNvSpPr/>
            <p:nvPr/>
          </p:nvSpPr>
          <p:spPr>
            <a:xfrm>
              <a:off x="1575412" y="1868316"/>
              <a:ext cx="69209" cy="6291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F38563F-C138-CEC1-E403-2DC7BD2EA0E0}"/>
                </a:ext>
              </a:extLst>
            </p:cNvPr>
            <p:cNvSpPr/>
            <p:nvPr/>
          </p:nvSpPr>
          <p:spPr>
            <a:xfrm>
              <a:off x="2501910" y="933993"/>
              <a:ext cx="69209" cy="6291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041C040-EE9B-9286-D74B-31CDD2AE4DEE}"/>
                </a:ext>
              </a:extLst>
            </p:cNvPr>
            <p:cNvSpPr/>
            <p:nvPr/>
          </p:nvSpPr>
          <p:spPr>
            <a:xfrm>
              <a:off x="2605723" y="1016834"/>
              <a:ext cx="69209" cy="6291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0329493-40F3-095C-D613-501867C3F9D2}"/>
                </a:ext>
              </a:extLst>
            </p:cNvPr>
            <p:cNvSpPr/>
            <p:nvPr/>
          </p:nvSpPr>
          <p:spPr>
            <a:xfrm>
              <a:off x="2709537" y="1099675"/>
              <a:ext cx="69209" cy="6291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3D377E3-28F3-DC54-E891-182AB596D22C}"/>
                </a:ext>
              </a:extLst>
            </p:cNvPr>
            <p:cNvSpPr/>
            <p:nvPr/>
          </p:nvSpPr>
          <p:spPr>
            <a:xfrm>
              <a:off x="2744141" y="1213160"/>
              <a:ext cx="69209" cy="6291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60506BB-476A-5F46-CE7E-BEBB5E80CFC4}"/>
                </a:ext>
              </a:extLst>
            </p:cNvPr>
            <p:cNvSpPr/>
            <p:nvPr/>
          </p:nvSpPr>
          <p:spPr>
            <a:xfrm>
              <a:off x="2616210" y="1308351"/>
              <a:ext cx="69209" cy="6291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E4E5CBE-D0C5-0F96-6353-A8C9CBA30A24}"/>
                </a:ext>
              </a:extLst>
            </p:cNvPr>
            <p:cNvSpPr/>
            <p:nvPr/>
          </p:nvSpPr>
          <p:spPr>
            <a:xfrm>
              <a:off x="2536514" y="1181701"/>
              <a:ext cx="69209" cy="6291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91AC99B-8C0E-7AEF-A3BE-75578704B987}"/>
                </a:ext>
              </a:extLst>
            </p:cNvPr>
            <p:cNvSpPr/>
            <p:nvPr/>
          </p:nvSpPr>
          <p:spPr>
            <a:xfrm>
              <a:off x="2456818" y="1055051"/>
              <a:ext cx="69209" cy="6291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AE5B660-BFEE-E120-8093-58DD76D46BA9}"/>
                </a:ext>
              </a:extLst>
            </p:cNvPr>
            <p:cNvSpPr/>
            <p:nvPr/>
          </p:nvSpPr>
          <p:spPr>
            <a:xfrm>
              <a:off x="2763658" y="1371269"/>
              <a:ext cx="69209" cy="6291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69C1C26-A61A-FBB9-8FBC-971CB21EE433}"/>
                </a:ext>
              </a:extLst>
            </p:cNvPr>
            <p:cNvSpPr/>
            <p:nvPr/>
          </p:nvSpPr>
          <p:spPr>
            <a:xfrm>
              <a:off x="2934545" y="1371269"/>
              <a:ext cx="69209" cy="6291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A3EC11F-F20D-28AA-87CB-1402B8868C5F}"/>
                </a:ext>
              </a:extLst>
            </p:cNvPr>
            <p:cNvSpPr/>
            <p:nvPr/>
          </p:nvSpPr>
          <p:spPr>
            <a:xfrm>
              <a:off x="3035426" y="1474034"/>
              <a:ext cx="69209" cy="6291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88C9644-C4C8-7D69-CAFE-FFD49D59457E}"/>
                </a:ext>
              </a:extLst>
            </p:cNvPr>
            <p:cNvSpPr/>
            <p:nvPr/>
          </p:nvSpPr>
          <p:spPr>
            <a:xfrm>
              <a:off x="2763658" y="1512561"/>
              <a:ext cx="69209" cy="6291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2C7D4A3-8277-3A12-1294-C0E23F8D9A79}"/>
                </a:ext>
              </a:extLst>
            </p:cNvPr>
            <p:cNvSpPr/>
            <p:nvPr/>
          </p:nvSpPr>
          <p:spPr>
            <a:xfrm>
              <a:off x="2881045" y="1514814"/>
              <a:ext cx="69209" cy="6291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2EC948BF-97DF-655B-537C-ADD8C20C9376}"/>
                </a:ext>
              </a:extLst>
            </p:cNvPr>
            <p:cNvSpPr/>
            <p:nvPr/>
          </p:nvSpPr>
          <p:spPr>
            <a:xfrm>
              <a:off x="3000821" y="1588334"/>
              <a:ext cx="69209" cy="6291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5175C27-4D40-738C-5582-80656D92CF59}"/>
                </a:ext>
              </a:extLst>
            </p:cNvPr>
            <p:cNvSpPr/>
            <p:nvPr/>
          </p:nvSpPr>
          <p:spPr>
            <a:xfrm>
              <a:off x="3120598" y="1661853"/>
              <a:ext cx="69209" cy="6291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628B095-A63C-E1CD-495F-159E335786AE}"/>
                </a:ext>
              </a:extLst>
            </p:cNvPr>
            <p:cNvSpPr/>
            <p:nvPr/>
          </p:nvSpPr>
          <p:spPr>
            <a:xfrm>
              <a:off x="3240374" y="1735373"/>
              <a:ext cx="69209" cy="6291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5FAED16-A83F-A823-4C30-3C1DD423807A}"/>
                </a:ext>
              </a:extLst>
            </p:cNvPr>
            <p:cNvSpPr/>
            <p:nvPr/>
          </p:nvSpPr>
          <p:spPr>
            <a:xfrm>
              <a:off x="2927766" y="1827536"/>
              <a:ext cx="69209" cy="6291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6A8DED6-B370-E124-6A22-5F007D55ED0F}"/>
                </a:ext>
              </a:extLst>
            </p:cNvPr>
            <p:cNvSpPr/>
            <p:nvPr/>
          </p:nvSpPr>
          <p:spPr>
            <a:xfrm>
              <a:off x="2853701" y="1660573"/>
              <a:ext cx="69209" cy="6291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737D7138-ED13-BFDD-B7BC-005B3A76DDB0}"/>
                </a:ext>
              </a:extLst>
            </p:cNvPr>
            <p:cNvSpPr/>
            <p:nvPr/>
          </p:nvSpPr>
          <p:spPr>
            <a:xfrm>
              <a:off x="3067779" y="1869597"/>
              <a:ext cx="69209" cy="6291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B096088-87A8-8F8D-F87C-EE8A52D08A78}"/>
                </a:ext>
              </a:extLst>
            </p:cNvPr>
            <p:cNvSpPr/>
            <p:nvPr/>
          </p:nvSpPr>
          <p:spPr>
            <a:xfrm>
              <a:off x="2993714" y="1702634"/>
              <a:ext cx="69209" cy="6291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B004A6C9-DD50-8565-00D0-C470E6199CA3}"/>
                </a:ext>
              </a:extLst>
            </p:cNvPr>
            <p:cNvCxnSpPr>
              <a:cxnSpLocks/>
              <a:stCxn id="32" idx="5"/>
              <a:endCxn id="31" idx="0"/>
            </p:cNvCxnSpPr>
            <p:nvPr/>
          </p:nvCxnSpPr>
          <p:spPr>
            <a:xfrm>
              <a:off x="2515891" y="1108755"/>
              <a:ext cx="55227" cy="72947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F80BDF3-D402-681D-84A7-00AAC3CEB146}"/>
                </a:ext>
              </a:extLst>
            </p:cNvPr>
            <p:cNvCxnSpPr>
              <a:cxnSpLocks/>
              <a:stCxn id="31" idx="5"/>
              <a:endCxn id="30" idx="0"/>
            </p:cNvCxnSpPr>
            <p:nvPr/>
          </p:nvCxnSpPr>
          <p:spPr>
            <a:xfrm>
              <a:off x="2595587" y="1235405"/>
              <a:ext cx="55227" cy="72947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3ED279C-67A2-477B-DDD0-D38782348641}"/>
                </a:ext>
              </a:extLst>
            </p:cNvPr>
            <p:cNvCxnSpPr>
              <a:cxnSpLocks/>
              <a:stCxn id="30" idx="5"/>
              <a:endCxn id="36" idx="1"/>
            </p:cNvCxnSpPr>
            <p:nvPr/>
          </p:nvCxnSpPr>
          <p:spPr>
            <a:xfrm>
              <a:off x="2675282" y="1362055"/>
              <a:ext cx="98510" cy="15972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49539E8-3B9B-6E3C-45C3-6C57AEDFB601}"/>
                </a:ext>
              </a:extLst>
            </p:cNvPr>
            <p:cNvCxnSpPr>
              <a:cxnSpLocks/>
              <a:stCxn id="33" idx="5"/>
              <a:endCxn id="42" idx="1"/>
            </p:cNvCxnSpPr>
            <p:nvPr/>
          </p:nvCxnSpPr>
          <p:spPr>
            <a:xfrm>
              <a:off x="2822731" y="1424974"/>
              <a:ext cx="41105" cy="244814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7985D4F-9781-F038-837C-093C80922587}"/>
                </a:ext>
              </a:extLst>
            </p:cNvPr>
            <p:cNvCxnSpPr>
              <a:cxnSpLocks/>
              <a:stCxn id="37" idx="5"/>
              <a:endCxn id="44" idx="0"/>
            </p:cNvCxnSpPr>
            <p:nvPr/>
          </p:nvCxnSpPr>
          <p:spPr>
            <a:xfrm>
              <a:off x="2940118" y="1568519"/>
              <a:ext cx="88201" cy="134116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AB94DAD-1366-76D5-1DA9-3514F484459A}"/>
                </a:ext>
              </a:extLst>
            </p:cNvPr>
            <p:cNvCxnSpPr>
              <a:cxnSpLocks/>
              <a:stCxn id="42" idx="5"/>
              <a:endCxn id="41" idx="1"/>
            </p:cNvCxnSpPr>
            <p:nvPr/>
          </p:nvCxnSpPr>
          <p:spPr>
            <a:xfrm>
              <a:off x="2912773" y="1714278"/>
              <a:ext cx="25127" cy="122473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23DE50D-B514-4BEE-D07E-E8BDBC7082CB}"/>
                </a:ext>
              </a:extLst>
            </p:cNvPr>
            <p:cNvCxnSpPr>
              <a:cxnSpLocks/>
              <a:stCxn id="42" idx="5"/>
              <a:endCxn id="43" idx="1"/>
            </p:cNvCxnSpPr>
            <p:nvPr/>
          </p:nvCxnSpPr>
          <p:spPr>
            <a:xfrm>
              <a:off x="2912773" y="1714277"/>
              <a:ext cx="165140" cy="164534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07F4AA38-04D8-E70F-AA80-D69755243BE8}"/>
                </a:ext>
              </a:extLst>
            </p:cNvPr>
            <p:cNvCxnSpPr>
              <a:cxnSpLocks/>
            </p:cNvCxnSpPr>
            <p:nvPr/>
          </p:nvCxnSpPr>
          <p:spPr>
            <a:xfrm>
              <a:off x="2912773" y="1714277"/>
              <a:ext cx="165140" cy="164534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4CC1CF7-69FD-0FDD-FBA5-9A08C5FFBCA5}"/>
                </a:ext>
              </a:extLst>
            </p:cNvPr>
            <p:cNvCxnSpPr>
              <a:cxnSpLocks/>
              <a:stCxn id="33" idx="5"/>
              <a:endCxn id="37" idx="1"/>
            </p:cNvCxnSpPr>
            <p:nvPr/>
          </p:nvCxnSpPr>
          <p:spPr>
            <a:xfrm>
              <a:off x="2822731" y="1424973"/>
              <a:ext cx="68449" cy="99056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B9C57CD-987A-CADA-1FF4-8BB3954258B5}"/>
                </a:ext>
              </a:extLst>
            </p:cNvPr>
            <p:cNvCxnSpPr>
              <a:cxnSpLocks/>
              <a:stCxn id="44" idx="5"/>
              <a:endCxn id="43" idx="0"/>
            </p:cNvCxnSpPr>
            <p:nvPr/>
          </p:nvCxnSpPr>
          <p:spPr>
            <a:xfrm>
              <a:off x="3052787" y="1756338"/>
              <a:ext cx="49596" cy="113259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AF0B3582-F978-0609-3DD1-38F07993C330}"/>
                </a:ext>
              </a:extLst>
            </p:cNvPr>
            <p:cNvCxnSpPr>
              <a:cxnSpLocks/>
              <a:stCxn id="30" idx="6"/>
              <a:endCxn id="33" idx="1"/>
            </p:cNvCxnSpPr>
            <p:nvPr/>
          </p:nvCxnSpPr>
          <p:spPr>
            <a:xfrm>
              <a:off x="2685418" y="1339810"/>
              <a:ext cx="88374" cy="40673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EE6D287D-01DD-FD28-4D2F-10F7C765CC52}"/>
                </a:ext>
              </a:extLst>
            </p:cNvPr>
            <p:cNvCxnSpPr>
              <a:cxnSpLocks/>
              <a:stCxn id="26" idx="4"/>
              <a:endCxn id="27" idx="1"/>
            </p:cNvCxnSpPr>
            <p:nvPr/>
          </p:nvCxnSpPr>
          <p:spPr>
            <a:xfrm>
              <a:off x="2536514" y="996910"/>
              <a:ext cx="79344" cy="29138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7386B75-3556-5EF4-7B0B-6D9D4F2E9FBD}"/>
                </a:ext>
              </a:extLst>
            </p:cNvPr>
            <p:cNvCxnSpPr>
              <a:cxnSpLocks/>
              <a:endCxn id="28" idx="2"/>
            </p:cNvCxnSpPr>
            <p:nvPr/>
          </p:nvCxnSpPr>
          <p:spPr>
            <a:xfrm>
              <a:off x="2660133" y="1059416"/>
              <a:ext cx="49403" cy="71719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0A691384-CC6D-9A10-9C0E-71ECDDC48AA8}"/>
                </a:ext>
              </a:extLst>
            </p:cNvPr>
            <p:cNvCxnSpPr>
              <a:cxnSpLocks/>
              <a:stCxn id="28" idx="5"/>
              <a:endCxn id="29" idx="0"/>
            </p:cNvCxnSpPr>
            <p:nvPr/>
          </p:nvCxnSpPr>
          <p:spPr>
            <a:xfrm>
              <a:off x="2768609" y="1153379"/>
              <a:ext cx="10136" cy="59781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1809663-6C86-92F6-AA99-5E02AF41B241}"/>
                </a:ext>
              </a:extLst>
            </p:cNvPr>
            <p:cNvCxnSpPr>
              <a:cxnSpLocks/>
              <a:stCxn id="29" idx="5"/>
              <a:endCxn id="33" idx="7"/>
            </p:cNvCxnSpPr>
            <p:nvPr/>
          </p:nvCxnSpPr>
          <p:spPr>
            <a:xfrm>
              <a:off x="2803213" y="1266864"/>
              <a:ext cx="19517" cy="113619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4696B526-F65E-439B-03DE-3E7551606ED3}"/>
                </a:ext>
              </a:extLst>
            </p:cNvPr>
            <p:cNvCxnSpPr>
              <a:cxnSpLocks/>
              <a:stCxn id="29" idx="6"/>
              <a:endCxn id="34" idx="1"/>
            </p:cNvCxnSpPr>
            <p:nvPr/>
          </p:nvCxnSpPr>
          <p:spPr>
            <a:xfrm>
              <a:off x="2813350" y="1244619"/>
              <a:ext cx="131330" cy="135864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D01F567-5224-934B-1CC4-755F6F3E409A}"/>
                </a:ext>
              </a:extLst>
            </p:cNvPr>
            <p:cNvCxnSpPr>
              <a:cxnSpLocks/>
              <a:stCxn id="35" idx="1"/>
              <a:endCxn id="34" idx="5"/>
            </p:cNvCxnSpPr>
            <p:nvPr/>
          </p:nvCxnSpPr>
          <p:spPr>
            <a:xfrm flipH="1" flipV="1">
              <a:off x="2993619" y="1424973"/>
              <a:ext cx="51943" cy="58275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E056CAA3-2F1A-B494-4623-B4D05B873481}"/>
                </a:ext>
              </a:extLst>
            </p:cNvPr>
            <p:cNvCxnSpPr>
              <a:cxnSpLocks/>
              <a:stCxn id="39" idx="1"/>
              <a:endCxn id="35" idx="5"/>
            </p:cNvCxnSpPr>
            <p:nvPr/>
          </p:nvCxnSpPr>
          <p:spPr>
            <a:xfrm flipH="1" flipV="1">
              <a:off x="3094500" y="1527738"/>
              <a:ext cx="36233" cy="14333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6AF17E0-E5BE-ACDA-BC1C-701000ED755C}"/>
                </a:ext>
              </a:extLst>
            </p:cNvPr>
            <p:cNvCxnSpPr>
              <a:cxnSpLocks/>
              <a:stCxn id="40" idx="1"/>
              <a:endCxn id="39" idx="5"/>
            </p:cNvCxnSpPr>
            <p:nvPr/>
          </p:nvCxnSpPr>
          <p:spPr>
            <a:xfrm flipH="1" flipV="1">
              <a:off x="3179671" y="1715557"/>
              <a:ext cx="70838" cy="2903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5CE8DF04-23C5-9634-68E1-9B2BE5DF6483}"/>
                </a:ext>
              </a:extLst>
            </p:cNvPr>
            <p:cNvCxnSpPr>
              <a:cxnSpLocks/>
              <a:stCxn id="39" idx="1"/>
              <a:endCxn id="38" idx="5"/>
            </p:cNvCxnSpPr>
            <p:nvPr/>
          </p:nvCxnSpPr>
          <p:spPr>
            <a:xfrm flipH="1" flipV="1">
              <a:off x="3059895" y="1642038"/>
              <a:ext cx="70838" cy="2903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Striped Right Arrow 64">
              <a:extLst>
                <a:ext uri="{FF2B5EF4-FFF2-40B4-BE49-F238E27FC236}">
                  <a16:creationId xmlns:a16="http://schemas.microsoft.com/office/drawing/2014/main" id="{5CB1030A-65D0-0ACC-5DF6-2DF4FC2493E7}"/>
                </a:ext>
              </a:extLst>
            </p:cNvPr>
            <p:cNvSpPr/>
            <p:nvPr/>
          </p:nvSpPr>
          <p:spPr>
            <a:xfrm>
              <a:off x="3309583" y="1296663"/>
              <a:ext cx="611386" cy="202862"/>
            </a:xfrm>
            <a:prstGeom prst="striped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80" name="TextBox 65">
              <a:extLst>
                <a:ext uri="{FF2B5EF4-FFF2-40B4-BE49-F238E27FC236}">
                  <a16:creationId xmlns:a16="http://schemas.microsoft.com/office/drawing/2014/main" id="{00B44F09-9165-A17E-AB9F-C85BE426844D}"/>
                </a:ext>
              </a:extLst>
            </p:cNvPr>
            <p:cNvSpPr txBox="1"/>
            <p:nvPr/>
          </p:nvSpPr>
          <p:spPr>
            <a:xfrm>
              <a:off x="1118212" y="2168500"/>
              <a:ext cx="1107010" cy="293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defRPr>
              </a:lvl9pPr>
            </a:lstStyle>
            <a:p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Raw Hits</a:t>
              </a:r>
            </a:p>
          </p:txBody>
        </p:sp>
        <p:sp>
          <p:nvSpPr>
            <p:cNvPr id="81" name="TextBox 66">
              <a:extLst>
                <a:ext uri="{FF2B5EF4-FFF2-40B4-BE49-F238E27FC236}">
                  <a16:creationId xmlns:a16="http://schemas.microsoft.com/office/drawing/2014/main" id="{9552BB17-50DB-05A9-7EFF-71BDC77DF24D}"/>
                </a:ext>
              </a:extLst>
            </p:cNvPr>
            <p:cNvSpPr txBox="1"/>
            <p:nvPr/>
          </p:nvSpPr>
          <p:spPr>
            <a:xfrm>
              <a:off x="2600663" y="2142997"/>
              <a:ext cx="1251721" cy="293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defRPr>
              </a:lvl9pPr>
            </a:lstStyle>
            <a:p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Hitgraphs</a:t>
              </a:r>
              <a:endParaRPr lang="en-US" dirty="0"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82" name="Rounded Rectangle 67">
              <a:extLst>
                <a:ext uri="{FF2B5EF4-FFF2-40B4-BE49-F238E27FC236}">
                  <a16:creationId xmlns:a16="http://schemas.microsoft.com/office/drawing/2014/main" id="{811E4707-9036-5792-3F11-44F5CEDCA73F}"/>
                </a:ext>
              </a:extLst>
            </p:cNvPr>
            <p:cNvSpPr/>
            <p:nvPr/>
          </p:nvSpPr>
          <p:spPr>
            <a:xfrm>
              <a:off x="4022436" y="883934"/>
              <a:ext cx="1099838" cy="1046230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r>
                <a:rPr lang="en-US" dirty="0"/>
                <a:t>GNN</a:t>
              </a:r>
            </a:p>
            <a:p>
              <a:pPr algn="ctr"/>
              <a:r>
                <a:rPr lang="en-US" dirty="0"/>
                <a:t>Model</a:t>
              </a:r>
            </a:p>
          </p:txBody>
        </p:sp>
        <p:sp>
          <p:nvSpPr>
            <p:cNvPr id="83" name="Striped Right Arrow 68">
              <a:extLst>
                <a:ext uri="{FF2B5EF4-FFF2-40B4-BE49-F238E27FC236}">
                  <a16:creationId xmlns:a16="http://schemas.microsoft.com/office/drawing/2014/main" id="{6BDAD7BB-D6D4-65B4-7255-FFD39CF5AE40}"/>
                </a:ext>
              </a:extLst>
            </p:cNvPr>
            <p:cNvSpPr/>
            <p:nvPr/>
          </p:nvSpPr>
          <p:spPr>
            <a:xfrm>
              <a:off x="5282817" y="1305592"/>
              <a:ext cx="611386" cy="202862"/>
            </a:xfrm>
            <a:prstGeom prst="stripedRigh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BF12DBEB-CF06-B136-0885-7BE0199ED934}"/>
                </a:ext>
              </a:extLst>
            </p:cNvPr>
            <p:cNvSpPr/>
            <p:nvPr/>
          </p:nvSpPr>
          <p:spPr>
            <a:xfrm>
              <a:off x="6065194" y="935101"/>
              <a:ext cx="69209" cy="6291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C8B54219-0807-22E6-5A28-4AE5A668F566}"/>
                </a:ext>
              </a:extLst>
            </p:cNvPr>
            <p:cNvSpPr/>
            <p:nvPr/>
          </p:nvSpPr>
          <p:spPr>
            <a:xfrm>
              <a:off x="6169007" y="1017942"/>
              <a:ext cx="69209" cy="6291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3EC8E92E-EF6D-9330-D5AD-BFCA7F88440E}"/>
                </a:ext>
              </a:extLst>
            </p:cNvPr>
            <p:cNvSpPr/>
            <p:nvPr/>
          </p:nvSpPr>
          <p:spPr>
            <a:xfrm>
              <a:off x="6272821" y="1100784"/>
              <a:ext cx="69209" cy="6291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22BB203F-85C0-5798-C4E1-4D2ABED9A5ED}"/>
                </a:ext>
              </a:extLst>
            </p:cNvPr>
            <p:cNvSpPr/>
            <p:nvPr/>
          </p:nvSpPr>
          <p:spPr>
            <a:xfrm>
              <a:off x="6307425" y="1214268"/>
              <a:ext cx="69209" cy="6291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BC9B5C4A-A9D2-08DD-CEAB-6F67EFAE9186}"/>
                </a:ext>
              </a:extLst>
            </p:cNvPr>
            <p:cNvSpPr/>
            <p:nvPr/>
          </p:nvSpPr>
          <p:spPr>
            <a:xfrm>
              <a:off x="6179494" y="1309460"/>
              <a:ext cx="69209" cy="6291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297C6AAC-E986-CA2D-6488-DE4C71D9CD01}"/>
                </a:ext>
              </a:extLst>
            </p:cNvPr>
            <p:cNvSpPr/>
            <p:nvPr/>
          </p:nvSpPr>
          <p:spPr>
            <a:xfrm>
              <a:off x="6099798" y="1182810"/>
              <a:ext cx="69209" cy="6291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CC4CA28D-AC0A-B45A-55D8-B3D6A314CCCB}"/>
                </a:ext>
              </a:extLst>
            </p:cNvPr>
            <p:cNvSpPr/>
            <p:nvPr/>
          </p:nvSpPr>
          <p:spPr>
            <a:xfrm>
              <a:off x="6020102" y="1056159"/>
              <a:ext cx="69209" cy="6291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9D3383D4-20E3-03D4-1550-145934A70197}"/>
                </a:ext>
              </a:extLst>
            </p:cNvPr>
            <p:cNvSpPr/>
            <p:nvPr/>
          </p:nvSpPr>
          <p:spPr>
            <a:xfrm>
              <a:off x="6497829" y="1372377"/>
              <a:ext cx="69209" cy="6291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8EA4BFFD-F3EE-8044-E307-7845CD6BB80B}"/>
                </a:ext>
              </a:extLst>
            </p:cNvPr>
            <p:cNvSpPr/>
            <p:nvPr/>
          </p:nvSpPr>
          <p:spPr>
            <a:xfrm>
              <a:off x="6598710" y="1475142"/>
              <a:ext cx="69209" cy="6291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999738ED-009A-74D2-264E-5367CBAD38B8}"/>
                </a:ext>
              </a:extLst>
            </p:cNvPr>
            <p:cNvSpPr/>
            <p:nvPr/>
          </p:nvSpPr>
          <p:spPr>
            <a:xfrm>
              <a:off x="6326941" y="1513670"/>
              <a:ext cx="69209" cy="6291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8796C3A5-8B5D-9F8C-3C43-7AD2EC810293}"/>
                </a:ext>
              </a:extLst>
            </p:cNvPr>
            <p:cNvSpPr/>
            <p:nvPr/>
          </p:nvSpPr>
          <p:spPr>
            <a:xfrm>
              <a:off x="6683881" y="1662962"/>
              <a:ext cx="69209" cy="6291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3CC1E-A539-C661-5FD9-678CB5D511B9}"/>
                </a:ext>
              </a:extLst>
            </p:cNvPr>
            <p:cNvSpPr/>
            <p:nvPr/>
          </p:nvSpPr>
          <p:spPr>
            <a:xfrm>
              <a:off x="6803658" y="1736481"/>
              <a:ext cx="69209" cy="6291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669487A8-F852-CC45-E4F4-D067859C95FE}"/>
                </a:ext>
              </a:extLst>
            </p:cNvPr>
            <p:cNvSpPr/>
            <p:nvPr/>
          </p:nvSpPr>
          <p:spPr>
            <a:xfrm>
              <a:off x="6491050" y="1828644"/>
              <a:ext cx="69209" cy="6291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A8BFC3D9-1AE9-77F9-8FE8-40DF617DA528}"/>
                </a:ext>
              </a:extLst>
            </p:cNvPr>
            <p:cNvSpPr/>
            <p:nvPr/>
          </p:nvSpPr>
          <p:spPr>
            <a:xfrm>
              <a:off x="6416985" y="1661682"/>
              <a:ext cx="69209" cy="6291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84CFEE9-F44D-4165-9E23-EF5072E2A5B8}"/>
                </a:ext>
              </a:extLst>
            </p:cNvPr>
            <p:cNvSpPr/>
            <p:nvPr/>
          </p:nvSpPr>
          <p:spPr>
            <a:xfrm>
              <a:off x="6631063" y="1870705"/>
              <a:ext cx="69209" cy="6291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D4048601-62A3-228B-E7AB-AC1E536A0670}"/>
                </a:ext>
              </a:extLst>
            </p:cNvPr>
            <p:cNvCxnSpPr>
              <a:cxnSpLocks/>
              <a:stCxn id="76" idx="5"/>
              <a:endCxn id="75" idx="0"/>
            </p:cNvCxnSpPr>
            <p:nvPr/>
          </p:nvCxnSpPr>
          <p:spPr>
            <a:xfrm>
              <a:off x="6079175" y="1109863"/>
              <a:ext cx="55227" cy="72947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E641F767-B3E5-1B5F-5D82-38220BEF7E89}"/>
                </a:ext>
              </a:extLst>
            </p:cNvPr>
            <p:cNvCxnSpPr>
              <a:cxnSpLocks/>
              <a:stCxn id="75" idx="5"/>
              <a:endCxn id="74" idx="0"/>
            </p:cNvCxnSpPr>
            <p:nvPr/>
          </p:nvCxnSpPr>
          <p:spPr>
            <a:xfrm>
              <a:off x="6158870" y="1236513"/>
              <a:ext cx="55227" cy="72947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0BD2ED2-A017-E1F9-3550-C01089836C51}"/>
                </a:ext>
              </a:extLst>
            </p:cNvPr>
            <p:cNvCxnSpPr>
              <a:cxnSpLocks/>
              <a:stCxn id="74" idx="5"/>
              <a:endCxn id="79" idx="1"/>
            </p:cNvCxnSpPr>
            <p:nvPr/>
          </p:nvCxnSpPr>
          <p:spPr>
            <a:xfrm>
              <a:off x="6238566" y="1363164"/>
              <a:ext cx="98510" cy="15972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CE90207-4CCC-554D-C2AD-55C5ADA3F116}"/>
                </a:ext>
              </a:extLst>
            </p:cNvPr>
            <p:cNvCxnSpPr>
              <a:cxnSpLocks/>
              <a:stCxn id="83" idx="4"/>
              <a:endCxn id="82" idx="1"/>
            </p:cNvCxnSpPr>
            <p:nvPr/>
          </p:nvCxnSpPr>
          <p:spPr>
            <a:xfrm>
              <a:off x="6451590" y="1724599"/>
              <a:ext cx="49595" cy="11325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43703941-289A-0F23-0505-8FF1FF865C83}"/>
                </a:ext>
              </a:extLst>
            </p:cNvPr>
            <p:cNvCxnSpPr>
              <a:cxnSpLocks/>
              <a:stCxn id="70" idx="4"/>
              <a:endCxn id="71" idx="1"/>
            </p:cNvCxnSpPr>
            <p:nvPr/>
          </p:nvCxnSpPr>
          <p:spPr>
            <a:xfrm>
              <a:off x="6099797" y="998019"/>
              <a:ext cx="79344" cy="29138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9687840-E327-CA9A-2D9F-7974AD1E3985}"/>
                </a:ext>
              </a:extLst>
            </p:cNvPr>
            <p:cNvCxnSpPr>
              <a:cxnSpLocks/>
              <a:endCxn id="72" idx="2"/>
            </p:cNvCxnSpPr>
            <p:nvPr/>
          </p:nvCxnSpPr>
          <p:spPr>
            <a:xfrm>
              <a:off x="6223417" y="1060525"/>
              <a:ext cx="49403" cy="7171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D2AF6E69-FAEE-4989-E5BC-46FB2CB7F969}"/>
                </a:ext>
              </a:extLst>
            </p:cNvPr>
            <p:cNvCxnSpPr>
              <a:cxnSpLocks/>
              <a:stCxn id="72" idx="5"/>
              <a:endCxn id="73" idx="0"/>
            </p:cNvCxnSpPr>
            <p:nvPr/>
          </p:nvCxnSpPr>
          <p:spPr>
            <a:xfrm>
              <a:off x="6331893" y="1154488"/>
              <a:ext cx="10136" cy="5978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B96D5939-E365-377D-8A84-F3791E94C2D8}"/>
                </a:ext>
              </a:extLst>
            </p:cNvPr>
            <p:cNvCxnSpPr>
              <a:cxnSpLocks/>
              <a:stCxn id="73" idx="6"/>
              <a:endCxn id="77" idx="1"/>
            </p:cNvCxnSpPr>
            <p:nvPr/>
          </p:nvCxnSpPr>
          <p:spPr>
            <a:xfrm>
              <a:off x="6376634" y="1245727"/>
              <a:ext cx="131330" cy="13586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232838E-A9A9-2559-9082-1AC090E4EB10}"/>
                </a:ext>
              </a:extLst>
            </p:cNvPr>
            <p:cNvCxnSpPr>
              <a:cxnSpLocks/>
              <a:stCxn id="78" idx="1"/>
              <a:endCxn id="77" idx="5"/>
            </p:cNvCxnSpPr>
            <p:nvPr/>
          </p:nvCxnSpPr>
          <p:spPr>
            <a:xfrm flipH="1" flipV="1">
              <a:off x="6556902" y="1426081"/>
              <a:ext cx="51943" cy="58275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9133A8D0-0C93-08C8-98AB-CFA805AC6C90}"/>
                </a:ext>
              </a:extLst>
            </p:cNvPr>
            <p:cNvCxnSpPr>
              <a:cxnSpLocks/>
              <a:stCxn id="94" idx="1"/>
              <a:endCxn id="78" idx="5"/>
            </p:cNvCxnSpPr>
            <p:nvPr/>
          </p:nvCxnSpPr>
          <p:spPr>
            <a:xfrm flipH="1" flipV="1">
              <a:off x="6657784" y="1528846"/>
              <a:ext cx="36232" cy="14333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11A9C547-D372-D36B-1652-A74FAFF8CCEF}"/>
                </a:ext>
              </a:extLst>
            </p:cNvPr>
            <p:cNvCxnSpPr>
              <a:cxnSpLocks/>
              <a:stCxn id="95" idx="6"/>
              <a:endCxn id="80" idx="5"/>
            </p:cNvCxnSpPr>
            <p:nvPr/>
          </p:nvCxnSpPr>
          <p:spPr>
            <a:xfrm flipH="1" flipV="1">
              <a:off x="6742955" y="1716666"/>
              <a:ext cx="129912" cy="5127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43533FA6-6862-A2E3-E582-CA6E71FA7CCC}"/>
                </a:ext>
              </a:extLst>
            </p:cNvPr>
            <p:cNvCxnSpPr>
              <a:cxnSpLocks/>
              <a:endCxn id="83" idx="0"/>
            </p:cNvCxnSpPr>
            <p:nvPr/>
          </p:nvCxnSpPr>
          <p:spPr>
            <a:xfrm>
              <a:off x="6357993" y="1559684"/>
              <a:ext cx="93596" cy="10199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18BDD2C2-1E39-15B6-4E75-F56AF72B0519}"/>
                </a:ext>
              </a:extLst>
            </p:cNvPr>
            <p:cNvCxnSpPr>
              <a:cxnSpLocks/>
              <a:stCxn id="82" idx="6"/>
              <a:endCxn id="84" idx="7"/>
            </p:cNvCxnSpPr>
            <p:nvPr/>
          </p:nvCxnSpPr>
          <p:spPr>
            <a:xfrm>
              <a:off x="6560257" y="1860104"/>
              <a:ext cx="129878" cy="19816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Rounded Rectangle 113">
            <a:extLst>
              <a:ext uri="{FF2B5EF4-FFF2-40B4-BE49-F238E27FC236}">
                <a16:creationId xmlns:a16="http://schemas.microsoft.com/office/drawing/2014/main" id="{45B3E17C-FE3B-FBC2-9579-6089970F291C}"/>
              </a:ext>
            </a:extLst>
          </p:cNvPr>
          <p:cNvSpPr/>
          <p:nvPr/>
        </p:nvSpPr>
        <p:spPr>
          <a:xfrm>
            <a:off x="5847204" y="3352800"/>
            <a:ext cx="5984912" cy="222173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9C2C22F4-B06F-B28C-3355-84EB87BF87AD}"/>
              </a:ext>
            </a:extLst>
          </p:cNvPr>
          <p:cNvSpPr txBox="1"/>
          <p:nvPr/>
        </p:nvSpPr>
        <p:spPr>
          <a:xfrm>
            <a:off x="6048177" y="3007999"/>
            <a:ext cx="5448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Graph Neural Network (GNN) based track finding</a:t>
            </a:r>
          </a:p>
        </p:txBody>
      </p:sp>
    </p:spTree>
    <p:extLst>
      <p:ext uri="{BB962C8B-B14F-4D97-AF65-F5344CB8AC3E}">
        <p14:creationId xmlns:p14="http://schemas.microsoft.com/office/powerpoint/2010/main" val="370775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1" animBg="1"/>
      <p:bldP spid="12" grpId="1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335871-9418-45C9-8F74-BBD15E93E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SANPC : Composable Workflows for Scientific Applications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B21C13-DD98-F70F-46F9-796934E6E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134A1-804E-004A-B67A-0003B174A841}" type="slidenum">
              <a:rPr lang="en-US" smtClean="0"/>
              <a:t>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36D3E0-37C2-E42C-33A0-9841EA7CCCA9}"/>
              </a:ext>
            </a:extLst>
          </p:cNvPr>
          <p:cNvSpPr txBox="1"/>
          <p:nvPr/>
        </p:nvSpPr>
        <p:spPr>
          <a:xfrm>
            <a:off x="512955" y="267630"/>
            <a:ext cx="24625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/>
              <a:t>QuantOm</a:t>
            </a:r>
            <a:endParaRPr lang="en-US" sz="40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2E9FAFD-3D59-4A45-5BA1-FC0106661880}"/>
              </a:ext>
            </a:extLst>
          </p:cNvPr>
          <p:cNvGrpSpPr/>
          <p:nvPr/>
        </p:nvGrpSpPr>
        <p:grpSpPr>
          <a:xfrm>
            <a:off x="395457" y="4314210"/>
            <a:ext cx="11661309" cy="707886"/>
            <a:chOff x="314213" y="3169556"/>
            <a:chExt cx="8745982" cy="624229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C953B025-AC6A-985E-9555-EEBC17CC216D}"/>
                </a:ext>
              </a:extLst>
            </p:cNvPr>
            <p:cNvSpPr/>
            <p:nvPr/>
          </p:nvSpPr>
          <p:spPr>
            <a:xfrm>
              <a:off x="314213" y="3169556"/>
              <a:ext cx="8745982" cy="624229"/>
            </a:xfrm>
            <a:prstGeom prst="round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 dirty="0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B13681B6-8573-CAAF-C53C-D51C0C2804B8}"/>
                </a:ext>
              </a:extLst>
            </p:cNvPr>
            <p:cNvSpPr/>
            <p:nvPr/>
          </p:nvSpPr>
          <p:spPr>
            <a:xfrm>
              <a:off x="1647036" y="3336171"/>
              <a:ext cx="930501" cy="326821"/>
            </a:xfrm>
            <a:prstGeom prst="roundRect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33" dirty="0"/>
                <a:t>Theory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7B5C9D33-E305-3C73-D908-775D11FD1CBE}"/>
                </a:ext>
              </a:extLst>
            </p:cNvPr>
            <p:cNvSpPr/>
            <p:nvPr/>
          </p:nvSpPr>
          <p:spPr>
            <a:xfrm>
              <a:off x="2660748" y="3343503"/>
              <a:ext cx="1013298" cy="326821"/>
            </a:xfrm>
            <a:prstGeom prst="roundRect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33" dirty="0"/>
                <a:t>Sampler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3293A831-AFCF-3C5B-31C8-C047A00183BC}"/>
                </a:ext>
              </a:extLst>
            </p:cNvPr>
            <p:cNvSpPr/>
            <p:nvPr/>
          </p:nvSpPr>
          <p:spPr>
            <a:xfrm>
              <a:off x="3784020" y="3343503"/>
              <a:ext cx="1356852" cy="326821"/>
            </a:xfrm>
            <a:prstGeom prst="roundRect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33" dirty="0"/>
                <a:t>Experiment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943013E1-1450-251E-494A-BFDED535E6AD}"/>
                </a:ext>
              </a:extLst>
            </p:cNvPr>
            <p:cNvSpPr/>
            <p:nvPr/>
          </p:nvSpPr>
          <p:spPr>
            <a:xfrm>
              <a:off x="5264748" y="3346343"/>
              <a:ext cx="1281759" cy="326821"/>
            </a:xfrm>
            <a:prstGeom prst="roundRect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33" dirty="0"/>
                <a:t>Event Filter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A7F902F6-DBDF-F581-6976-135F3BFB23E7}"/>
                </a:ext>
              </a:extLst>
            </p:cNvPr>
            <p:cNvSpPr/>
            <p:nvPr/>
          </p:nvSpPr>
          <p:spPr>
            <a:xfrm>
              <a:off x="8194728" y="3343503"/>
              <a:ext cx="741591" cy="326821"/>
            </a:xfrm>
            <a:prstGeom prst="roundRect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33" dirty="0"/>
                <a:t>Data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19294A4C-E7A1-0349-019A-F6FEB53635D0}"/>
                </a:ext>
              </a:extLst>
            </p:cNvPr>
            <p:cNvSpPr/>
            <p:nvPr/>
          </p:nvSpPr>
          <p:spPr>
            <a:xfrm>
              <a:off x="6633319" y="3343503"/>
              <a:ext cx="1445840" cy="326821"/>
            </a:xfrm>
            <a:prstGeom prst="roundRect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/>
                <a:t>Discriminator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7561D393-F07C-1E72-1A86-37C49C88FB82}"/>
                </a:ext>
              </a:extLst>
            </p:cNvPr>
            <p:cNvSpPr/>
            <p:nvPr/>
          </p:nvSpPr>
          <p:spPr>
            <a:xfrm>
              <a:off x="411892" y="3343503"/>
              <a:ext cx="1151933" cy="326821"/>
            </a:xfrm>
            <a:prstGeom prst="roundRect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33" dirty="0"/>
                <a:t>Generator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E4D92AF-7FB5-B9F8-6262-6F66CC44D1B3}"/>
              </a:ext>
            </a:extLst>
          </p:cNvPr>
          <p:cNvGrpSpPr/>
          <p:nvPr/>
        </p:nvGrpSpPr>
        <p:grpSpPr>
          <a:xfrm>
            <a:off x="379724" y="5331451"/>
            <a:ext cx="11661309" cy="763280"/>
            <a:chOff x="314213" y="3221325"/>
            <a:chExt cx="8745982" cy="572460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EC2C0E5C-4C05-AFB8-F6A7-BE8F136EE235}"/>
                </a:ext>
              </a:extLst>
            </p:cNvPr>
            <p:cNvSpPr/>
            <p:nvPr/>
          </p:nvSpPr>
          <p:spPr>
            <a:xfrm>
              <a:off x="314213" y="3221325"/>
              <a:ext cx="8745982" cy="572460"/>
            </a:xfrm>
            <a:prstGeom prst="round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 dirty="0"/>
            </a:p>
            <a:p>
              <a:pPr algn="ctr"/>
              <a:endParaRPr lang="en-US" sz="2133" dirty="0"/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E0C42320-CABF-CBBF-904A-5EA373E21811}"/>
                </a:ext>
              </a:extLst>
            </p:cNvPr>
            <p:cNvSpPr/>
            <p:nvPr/>
          </p:nvSpPr>
          <p:spPr>
            <a:xfrm>
              <a:off x="1647036" y="3336171"/>
              <a:ext cx="930501" cy="326821"/>
            </a:xfrm>
            <a:prstGeom prst="roundRect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33" dirty="0"/>
                <a:t>GPD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0E273263-83E8-56D2-D9A9-ED639A438004}"/>
                </a:ext>
              </a:extLst>
            </p:cNvPr>
            <p:cNvSpPr/>
            <p:nvPr/>
          </p:nvSpPr>
          <p:spPr>
            <a:xfrm>
              <a:off x="2660748" y="3343503"/>
              <a:ext cx="1013298" cy="326821"/>
            </a:xfrm>
            <a:prstGeom prst="roundRect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33" dirty="0"/>
                <a:t>MCMC</a:t>
              </a: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BF89D243-42EB-3AB4-37DD-39643DFB0376}"/>
                </a:ext>
              </a:extLst>
            </p:cNvPr>
            <p:cNvSpPr/>
            <p:nvPr/>
          </p:nvSpPr>
          <p:spPr>
            <a:xfrm>
              <a:off x="3784020" y="3343503"/>
              <a:ext cx="1356852" cy="326821"/>
            </a:xfrm>
            <a:prstGeom prst="roundRect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33" dirty="0" err="1"/>
                <a:t>FastSim</a:t>
              </a:r>
              <a:endParaRPr lang="en-US" sz="2133" dirty="0"/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D0A6A899-8F1F-CC48-52B4-340E42E1ED59}"/>
                </a:ext>
              </a:extLst>
            </p:cNvPr>
            <p:cNvSpPr/>
            <p:nvPr/>
          </p:nvSpPr>
          <p:spPr>
            <a:xfrm>
              <a:off x="5264748" y="3346343"/>
              <a:ext cx="1281759" cy="326821"/>
            </a:xfrm>
            <a:prstGeom prst="roundRect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33" dirty="0"/>
                <a:t>Analysis v1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53AE08C9-B135-B160-E478-0DE1C1502B03}"/>
                </a:ext>
              </a:extLst>
            </p:cNvPr>
            <p:cNvSpPr/>
            <p:nvPr/>
          </p:nvSpPr>
          <p:spPr>
            <a:xfrm>
              <a:off x="8038954" y="3343503"/>
              <a:ext cx="897365" cy="326821"/>
            </a:xfrm>
            <a:prstGeom prst="roundRect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33" dirty="0"/>
                <a:t>Hall C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B2BD580B-7FCB-C0A1-DBBA-FB3A63302674}"/>
                </a:ext>
              </a:extLst>
            </p:cNvPr>
            <p:cNvSpPr/>
            <p:nvPr/>
          </p:nvSpPr>
          <p:spPr>
            <a:xfrm>
              <a:off x="6633319" y="3343503"/>
              <a:ext cx="1281759" cy="326821"/>
            </a:xfrm>
            <a:prstGeom prst="roundRect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33" dirty="0"/>
                <a:t>Disc MLP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73A3EC8D-CACC-98AE-A2FA-FB080F59C933}"/>
                </a:ext>
              </a:extLst>
            </p:cNvPr>
            <p:cNvSpPr/>
            <p:nvPr/>
          </p:nvSpPr>
          <p:spPr>
            <a:xfrm>
              <a:off x="411892" y="3343503"/>
              <a:ext cx="1151933" cy="326821"/>
            </a:xfrm>
            <a:prstGeom prst="roundRect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33" dirty="0"/>
                <a:t>MLP Gen</a:t>
              </a:r>
            </a:p>
          </p:txBody>
        </p:sp>
      </p:grpSp>
      <p:sp>
        <p:nvSpPr>
          <p:cNvPr id="28" name="Down Arrow 27">
            <a:extLst>
              <a:ext uri="{FF2B5EF4-FFF2-40B4-BE49-F238E27FC236}">
                <a16:creationId xmlns:a16="http://schemas.microsoft.com/office/drawing/2014/main" id="{E2B72194-8FF9-BD77-D374-75486EC9A11A}"/>
              </a:ext>
            </a:extLst>
          </p:cNvPr>
          <p:cNvSpPr/>
          <p:nvPr/>
        </p:nvSpPr>
        <p:spPr>
          <a:xfrm>
            <a:off x="2172554" y="5038894"/>
            <a:ext cx="318213" cy="292557"/>
          </a:xfrm>
          <a:prstGeom prst="downArrow">
            <a:avLst>
              <a:gd name="adj1" fmla="val 50000"/>
              <a:gd name="adj2" fmla="val 47563"/>
            </a:avLst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9" name="Down Arrow 28">
            <a:extLst>
              <a:ext uri="{FF2B5EF4-FFF2-40B4-BE49-F238E27FC236}">
                <a16:creationId xmlns:a16="http://schemas.microsoft.com/office/drawing/2014/main" id="{CF52CB19-756F-A94D-C12D-965B9278B8C0}"/>
              </a:ext>
            </a:extLst>
          </p:cNvPr>
          <p:cNvSpPr/>
          <p:nvPr/>
        </p:nvSpPr>
        <p:spPr>
          <a:xfrm>
            <a:off x="5907898" y="5035603"/>
            <a:ext cx="318213" cy="292557"/>
          </a:xfrm>
          <a:prstGeom prst="downArrow">
            <a:avLst>
              <a:gd name="adj1" fmla="val 50000"/>
              <a:gd name="adj2" fmla="val 47563"/>
            </a:avLst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0" name="Down Arrow 29">
            <a:extLst>
              <a:ext uri="{FF2B5EF4-FFF2-40B4-BE49-F238E27FC236}">
                <a16:creationId xmlns:a16="http://schemas.microsoft.com/office/drawing/2014/main" id="{283C52AD-50CA-99C3-1CC5-474D54B7191A}"/>
              </a:ext>
            </a:extLst>
          </p:cNvPr>
          <p:cNvSpPr/>
          <p:nvPr/>
        </p:nvSpPr>
        <p:spPr>
          <a:xfrm>
            <a:off x="10026912" y="5034067"/>
            <a:ext cx="318213" cy="292557"/>
          </a:xfrm>
          <a:prstGeom prst="downArrow">
            <a:avLst>
              <a:gd name="adj1" fmla="val 50000"/>
              <a:gd name="adj2" fmla="val 47563"/>
            </a:avLst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710EFD5-B605-ABB1-0E41-EE797B699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975" y="993905"/>
            <a:ext cx="7726791" cy="294599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1E40E23B-F2C9-2C0B-29CF-8F48B28F17EB}"/>
              </a:ext>
            </a:extLst>
          </p:cNvPr>
          <p:cNvSpPr txBox="1"/>
          <p:nvPr/>
        </p:nvSpPr>
        <p:spPr>
          <a:xfrm>
            <a:off x="527170" y="1252622"/>
            <a:ext cx="367253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Optimize QCF Parameter generation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Many pieces/modules from different domain teams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Differentiability for back-propagation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Auto-differentiation provided by ML libraries (TF, Torch)</a:t>
            </a:r>
          </a:p>
        </p:txBody>
      </p:sp>
    </p:spTree>
    <p:extLst>
      <p:ext uri="{BB962C8B-B14F-4D97-AF65-F5344CB8AC3E}">
        <p14:creationId xmlns:p14="http://schemas.microsoft.com/office/powerpoint/2010/main" val="415769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335871-9418-45C9-8F74-BBD15E93E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SANPC : Composable Workflows for Scientific Applications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B21C13-DD98-F70F-46F9-796934E6E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134A1-804E-004A-B67A-0003B174A841}" type="slidenum">
              <a:rPr lang="en-US" smtClean="0"/>
              <a:t>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36D3E0-37C2-E42C-33A0-9841EA7CCCA9}"/>
              </a:ext>
            </a:extLst>
          </p:cNvPr>
          <p:cNvSpPr txBox="1"/>
          <p:nvPr/>
        </p:nvSpPr>
        <p:spPr>
          <a:xfrm>
            <a:off x="512955" y="267630"/>
            <a:ext cx="24625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/>
              <a:t>QuantOm</a:t>
            </a:r>
            <a:endParaRPr lang="en-US" sz="4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DA1C1B-031D-5CDD-9D26-9FB5016010E4}"/>
              </a:ext>
            </a:extLst>
          </p:cNvPr>
          <p:cNvSpPr txBox="1"/>
          <p:nvPr/>
        </p:nvSpPr>
        <p:spPr>
          <a:xfrm>
            <a:off x="579168" y="1127300"/>
            <a:ext cx="4680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A python based composable workflow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5D2EB02-350B-36F3-9C0E-6DDC706ACE28}"/>
              </a:ext>
            </a:extLst>
          </p:cNvPr>
          <p:cNvGrpSpPr/>
          <p:nvPr/>
        </p:nvGrpSpPr>
        <p:grpSpPr>
          <a:xfrm>
            <a:off x="661755" y="1761307"/>
            <a:ext cx="10649373" cy="3871180"/>
            <a:chOff x="864531" y="1381586"/>
            <a:chExt cx="7987030" cy="2903385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B876EB4-0EF2-E630-AB09-D361EE2D35CC}"/>
                </a:ext>
              </a:extLst>
            </p:cNvPr>
            <p:cNvGrpSpPr/>
            <p:nvPr/>
          </p:nvGrpSpPr>
          <p:grpSpPr>
            <a:xfrm>
              <a:off x="2785505" y="2044936"/>
              <a:ext cx="1898583" cy="1581929"/>
              <a:chOff x="3408746" y="1958136"/>
              <a:chExt cx="1898583" cy="1581929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A271207-2ED0-82D9-F345-6881398D0D37}"/>
                  </a:ext>
                </a:extLst>
              </p:cNvPr>
              <p:cNvSpPr/>
              <p:nvPr/>
            </p:nvSpPr>
            <p:spPr>
              <a:xfrm>
                <a:off x="3408746" y="1964485"/>
                <a:ext cx="755118" cy="1569229"/>
              </a:xfrm>
              <a:prstGeom prst="rect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1867" dirty="0"/>
                  <a:t>Optimizer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9C884C40-85A0-C9EC-436B-04AB3C4E15F4}"/>
                  </a:ext>
                </a:extLst>
              </p:cNvPr>
              <p:cNvSpPr/>
              <p:nvPr/>
            </p:nvSpPr>
            <p:spPr>
              <a:xfrm>
                <a:off x="4552211" y="1964485"/>
                <a:ext cx="755118" cy="1569229"/>
              </a:xfrm>
              <a:prstGeom prst="rect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1867" dirty="0"/>
                  <a:t>Environment</a:t>
                </a:r>
              </a:p>
            </p:txBody>
          </p:sp>
          <p:cxnSp>
            <p:nvCxnSpPr>
              <p:cNvPr id="48" name="Elbow Connector 47">
                <a:extLst>
                  <a:ext uri="{FF2B5EF4-FFF2-40B4-BE49-F238E27FC236}">
                    <a16:creationId xmlns:a16="http://schemas.microsoft.com/office/drawing/2014/main" id="{B2963A21-67E9-C2D3-388B-D29AC22116CF}"/>
                  </a:ext>
                </a:extLst>
              </p:cNvPr>
              <p:cNvCxnSpPr>
                <a:stCxn id="46" idx="0"/>
                <a:endCxn id="47" idx="0"/>
              </p:cNvCxnSpPr>
              <p:nvPr/>
            </p:nvCxnSpPr>
            <p:spPr>
              <a:xfrm rot="5400000" flipH="1" flipV="1">
                <a:off x="4358037" y="1392753"/>
                <a:ext cx="12700" cy="1143465"/>
              </a:xfrm>
              <a:prstGeom prst="bentConnector3">
                <a:avLst>
                  <a:gd name="adj1" fmla="val 1800000"/>
                </a:avLst>
              </a:prstGeom>
              <a:ln w="15875">
                <a:solidFill>
                  <a:schemeClr val="tx1">
                    <a:lumMod val="50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Elbow Connector 48">
                <a:extLst>
                  <a:ext uri="{FF2B5EF4-FFF2-40B4-BE49-F238E27FC236}">
                    <a16:creationId xmlns:a16="http://schemas.microsoft.com/office/drawing/2014/main" id="{22906B22-1F3E-0AAB-3FAA-1A31D9ACB6ED}"/>
                  </a:ext>
                </a:extLst>
              </p:cNvPr>
              <p:cNvCxnSpPr>
                <a:cxnSpLocks/>
                <a:stCxn id="47" idx="2"/>
                <a:endCxn id="46" idx="2"/>
              </p:cNvCxnSpPr>
              <p:nvPr/>
            </p:nvCxnSpPr>
            <p:spPr>
              <a:xfrm rot="5400000">
                <a:off x="4358038" y="2961982"/>
                <a:ext cx="12700" cy="1143465"/>
              </a:xfrm>
              <a:prstGeom prst="bentConnector3">
                <a:avLst>
                  <a:gd name="adj1" fmla="val 1800000"/>
                </a:avLst>
              </a:prstGeom>
              <a:ln w="15875">
                <a:solidFill>
                  <a:schemeClr val="tx1">
                    <a:lumMod val="50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AAC12A0-67FE-6BBD-0C3C-1767ACBD44A8}"/>
                </a:ext>
              </a:extLst>
            </p:cNvPr>
            <p:cNvSpPr/>
            <p:nvPr/>
          </p:nvSpPr>
          <p:spPr>
            <a:xfrm>
              <a:off x="5065455" y="1381588"/>
              <a:ext cx="3786106" cy="2903383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3882585-98FC-2830-CDCC-6D4F88302EFC}"/>
                </a:ext>
              </a:extLst>
            </p:cNvPr>
            <p:cNvSpPr/>
            <p:nvPr/>
          </p:nvSpPr>
          <p:spPr>
            <a:xfrm>
              <a:off x="8109397" y="1559674"/>
              <a:ext cx="598038" cy="2576197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sz="1867" dirty="0"/>
                <a:t>Data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DBC3904-12E4-3D8E-2B1D-B2C618FB49D3}"/>
                </a:ext>
              </a:extLst>
            </p:cNvPr>
            <p:cNvSpPr/>
            <p:nvPr/>
          </p:nvSpPr>
          <p:spPr>
            <a:xfrm>
              <a:off x="5172156" y="1559674"/>
              <a:ext cx="1399524" cy="2576197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121920" tIns="60960" rIns="121920" bIns="60960" rtlCol="0" anchor="ctr"/>
            <a:lstStyle/>
            <a:p>
              <a:pPr algn="ctr"/>
              <a:r>
                <a:rPr lang="en-US" sz="1867" dirty="0" err="1">
                  <a:solidFill>
                    <a:srgbClr val="C00000"/>
                  </a:solidFill>
                </a:rPr>
                <a:t>SciDAC</a:t>
              </a:r>
              <a:r>
                <a:rPr lang="en-US" sz="1867" dirty="0">
                  <a:solidFill>
                    <a:srgbClr val="C00000"/>
                  </a:solidFill>
                </a:rPr>
                <a:t> Pipeline</a:t>
              </a:r>
              <a:endParaRPr lang="en-US" sz="1867" dirty="0">
                <a:solidFill>
                  <a:srgbClr val="C00000"/>
                </a:solidFill>
                <a:cs typeface="Arial"/>
              </a:endParaRPr>
            </a:p>
            <a:p>
              <a:pPr algn="ctr"/>
              <a:endParaRPr lang="en-US" sz="1867" dirty="0">
                <a:solidFill>
                  <a:srgbClr val="C00000"/>
                </a:solidFill>
              </a:endParaRPr>
            </a:p>
            <a:p>
              <a:pPr algn="ctr"/>
              <a:endParaRPr lang="en-US" sz="1867" dirty="0">
                <a:solidFill>
                  <a:srgbClr val="C00000"/>
                </a:solidFill>
              </a:endParaRPr>
            </a:p>
            <a:p>
              <a:pPr algn="ctr"/>
              <a:endParaRPr lang="en-US" sz="1867" dirty="0">
                <a:solidFill>
                  <a:srgbClr val="C00000"/>
                </a:solidFill>
              </a:endParaRPr>
            </a:p>
            <a:p>
              <a:pPr algn="ctr"/>
              <a:endParaRPr lang="en-US" sz="1867" dirty="0">
                <a:solidFill>
                  <a:srgbClr val="C00000"/>
                </a:solidFill>
              </a:endParaRPr>
            </a:p>
            <a:p>
              <a:pPr algn="ctr"/>
              <a:endParaRPr lang="en-US" sz="1867" dirty="0">
                <a:solidFill>
                  <a:srgbClr val="C00000"/>
                </a:solidFill>
              </a:endParaRPr>
            </a:p>
            <a:p>
              <a:pPr algn="ctr"/>
              <a:endParaRPr lang="en-US" sz="1867" dirty="0">
                <a:solidFill>
                  <a:srgbClr val="C00000"/>
                </a:solidFill>
              </a:endParaRPr>
            </a:p>
            <a:p>
              <a:pPr algn="ctr"/>
              <a:endParaRPr lang="en-US" sz="1867" dirty="0">
                <a:solidFill>
                  <a:srgbClr val="C00000"/>
                </a:solidFill>
              </a:endParaRPr>
            </a:p>
            <a:p>
              <a:pPr algn="ctr"/>
              <a:endParaRPr lang="en-US" sz="1867" dirty="0">
                <a:solidFill>
                  <a:srgbClr val="C00000"/>
                </a:solidFill>
              </a:endParaRPr>
            </a:p>
            <a:p>
              <a:pPr algn="ctr"/>
              <a:endParaRPr lang="en-US" sz="1867" dirty="0">
                <a:solidFill>
                  <a:srgbClr val="C00000"/>
                </a:solidFill>
              </a:endParaRPr>
            </a:p>
            <a:p>
              <a:pPr algn="ctr"/>
              <a:endParaRPr lang="en-US" sz="1867" dirty="0">
                <a:solidFill>
                  <a:srgbClr val="C00000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CFFB0D3-5A8A-2E83-C586-5EB2D046F448}"/>
                </a:ext>
              </a:extLst>
            </p:cNvPr>
            <p:cNvSpPr/>
            <p:nvPr/>
          </p:nvSpPr>
          <p:spPr>
            <a:xfrm>
              <a:off x="864531" y="1381586"/>
              <a:ext cx="1531007" cy="2903383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EE08B15-D69C-270D-389A-6F4BFC7578E0}"/>
                </a:ext>
              </a:extLst>
            </p:cNvPr>
            <p:cNvSpPr/>
            <p:nvPr/>
          </p:nvSpPr>
          <p:spPr>
            <a:xfrm>
              <a:off x="7041573" y="1559674"/>
              <a:ext cx="648271" cy="2576197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1867" dirty="0"/>
                <a:t>Objective Function</a:t>
              </a:r>
            </a:p>
          </p:txBody>
        </p:sp>
        <p:sp>
          <p:nvSpPr>
            <p:cNvPr id="38" name="Trapezoid 37">
              <a:extLst>
                <a:ext uri="{FF2B5EF4-FFF2-40B4-BE49-F238E27FC236}">
                  <a16:creationId xmlns:a16="http://schemas.microsoft.com/office/drawing/2014/main" id="{31B7E273-F730-D96A-663F-81241F17D771}"/>
                </a:ext>
              </a:extLst>
            </p:cNvPr>
            <p:cNvSpPr/>
            <p:nvPr/>
          </p:nvSpPr>
          <p:spPr>
            <a:xfrm rot="16200000">
              <a:off x="3423080" y="2642596"/>
              <a:ext cx="2903383" cy="381367"/>
            </a:xfrm>
            <a:prstGeom prst="trapezoid">
              <a:avLst>
                <a:gd name="adj" fmla="val 176037"/>
              </a:avLst>
            </a:prstGeom>
            <a:solidFill>
              <a:schemeClr val="tx1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9" name="Right Arrow 38">
              <a:extLst>
                <a:ext uri="{FF2B5EF4-FFF2-40B4-BE49-F238E27FC236}">
                  <a16:creationId xmlns:a16="http://schemas.microsoft.com/office/drawing/2014/main" id="{976D6F83-ED19-EEC7-832E-EB2FC9FAC0BA}"/>
                </a:ext>
              </a:extLst>
            </p:cNvPr>
            <p:cNvSpPr/>
            <p:nvPr/>
          </p:nvSpPr>
          <p:spPr>
            <a:xfrm rot="10800000">
              <a:off x="7770768" y="2769795"/>
              <a:ext cx="295891" cy="161093"/>
            </a:xfrm>
            <a:prstGeom prst="rightArrow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B4E8E17-26DD-D2D3-1D53-EA8D1DD8139F}"/>
                </a:ext>
              </a:extLst>
            </p:cNvPr>
            <p:cNvSpPr/>
            <p:nvPr/>
          </p:nvSpPr>
          <p:spPr>
            <a:xfrm>
              <a:off x="5238658" y="2078115"/>
              <a:ext cx="1266520" cy="395551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sz="1867" dirty="0"/>
                <a:t>Theory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6D1640A-C65D-9A06-3518-FB1FCB479185}"/>
                </a:ext>
              </a:extLst>
            </p:cNvPr>
            <p:cNvSpPr/>
            <p:nvPr/>
          </p:nvSpPr>
          <p:spPr>
            <a:xfrm>
              <a:off x="5238658" y="2624796"/>
              <a:ext cx="1266520" cy="395551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sz="1867" dirty="0"/>
                <a:t>Sampler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519EA4E-AB2C-40F8-048A-8D3566C59530}"/>
                </a:ext>
              </a:extLst>
            </p:cNvPr>
            <p:cNvSpPr/>
            <p:nvPr/>
          </p:nvSpPr>
          <p:spPr>
            <a:xfrm>
              <a:off x="5238658" y="3140466"/>
              <a:ext cx="1266520" cy="395552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sz="1867" dirty="0"/>
                <a:t>Experiment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62C7079-4C81-52A0-50DD-677C44A21293}"/>
                </a:ext>
              </a:extLst>
            </p:cNvPr>
            <p:cNvSpPr/>
            <p:nvPr/>
          </p:nvSpPr>
          <p:spPr>
            <a:xfrm>
              <a:off x="5238658" y="3660509"/>
              <a:ext cx="1266520" cy="395552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sz="1867" dirty="0"/>
                <a:t>Event Filter</a:t>
              </a:r>
            </a:p>
          </p:txBody>
        </p:sp>
        <p:sp>
          <p:nvSpPr>
            <p:cNvPr id="44" name="Right Arrow 43">
              <a:extLst>
                <a:ext uri="{FF2B5EF4-FFF2-40B4-BE49-F238E27FC236}">
                  <a16:creationId xmlns:a16="http://schemas.microsoft.com/office/drawing/2014/main" id="{944F9F6D-6406-DD50-D136-2F34B812FD91}"/>
                </a:ext>
              </a:extLst>
            </p:cNvPr>
            <p:cNvSpPr/>
            <p:nvPr/>
          </p:nvSpPr>
          <p:spPr>
            <a:xfrm>
              <a:off x="6628840" y="2767225"/>
              <a:ext cx="295891" cy="161093"/>
            </a:xfrm>
            <a:prstGeom prst="rightArrow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5" name="Trapezoid 44">
              <a:extLst>
                <a:ext uri="{FF2B5EF4-FFF2-40B4-BE49-F238E27FC236}">
                  <a16:creationId xmlns:a16="http://schemas.microsoft.com/office/drawing/2014/main" id="{9E8B9383-9D73-8699-D06C-7E100608999F}"/>
                </a:ext>
              </a:extLst>
            </p:cNvPr>
            <p:cNvSpPr/>
            <p:nvPr/>
          </p:nvSpPr>
          <p:spPr>
            <a:xfrm rot="5400000">
              <a:off x="1139723" y="2642595"/>
              <a:ext cx="2903383" cy="381367"/>
            </a:xfrm>
            <a:prstGeom prst="trapezoid">
              <a:avLst>
                <a:gd name="adj" fmla="val 176037"/>
              </a:avLst>
            </a:prstGeom>
            <a:solidFill>
              <a:schemeClr val="tx1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71953A1F-0A51-B450-ABC7-910BA8657BBE}"/>
              </a:ext>
            </a:extLst>
          </p:cNvPr>
          <p:cNvSpPr/>
          <p:nvPr/>
        </p:nvSpPr>
        <p:spPr>
          <a:xfrm>
            <a:off x="754470" y="1998758"/>
            <a:ext cx="1866032" cy="343492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21920" tIns="60960" rIns="121920" bIns="60960" rtlCol="0" anchor="ctr"/>
          <a:lstStyle/>
          <a:p>
            <a:pPr algn="ctr"/>
            <a:r>
              <a:rPr lang="en-US" sz="1867" dirty="0">
                <a:solidFill>
                  <a:schemeClr val="bg1"/>
                </a:solidFill>
              </a:rPr>
              <a:t>Available Optimizers</a:t>
            </a:r>
            <a:endParaRPr lang="en-US" sz="1867" dirty="0">
              <a:solidFill>
                <a:schemeClr val="bg1"/>
              </a:solidFill>
              <a:cs typeface="Arial"/>
            </a:endParaRPr>
          </a:p>
          <a:p>
            <a:pPr algn="ctr"/>
            <a:endParaRPr lang="en-US" sz="1867" dirty="0"/>
          </a:p>
          <a:p>
            <a:pPr algn="ctr"/>
            <a:endParaRPr lang="en-US" sz="1867" dirty="0"/>
          </a:p>
          <a:p>
            <a:pPr algn="ctr"/>
            <a:endParaRPr lang="en-US" sz="1867" dirty="0"/>
          </a:p>
          <a:p>
            <a:pPr algn="ctr"/>
            <a:endParaRPr lang="en-US" sz="1867" dirty="0"/>
          </a:p>
          <a:p>
            <a:pPr algn="ctr"/>
            <a:endParaRPr lang="en-US" sz="1867" dirty="0"/>
          </a:p>
          <a:p>
            <a:pPr algn="ctr"/>
            <a:endParaRPr lang="en-US" sz="1867" dirty="0"/>
          </a:p>
          <a:p>
            <a:pPr algn="ctr"/>
            <a:endParaRPr lang="en-US" sz="1867" dirty="0"/>
          </a:p>
          <a:p>
            <a:pPr algn="ctr"/>
            <a:endParaRPr lang="en-US" sz="1867" dirty="0"/>
          </a:p>
          <a:p>
            <a:pPr algn="ctr"/>
            <a:endParaRPr lang="en-US" sz="1867" dirty="0"/>
          </a:p>
          <a:p>
            <a:pPr algn="ctr"/>
            <a:endParaRPr lang="en-US" sz="1867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592045D-1636-B383-DAC2-CCB988AA0686}"/>
              </a:ext>
            </a:extLst>
          </p:cNvPr>
          <p:cNvSpPr/>
          <p:nvPr/>
        </p:nvSpPr>
        <p:spPr>
          <a:xfrm>
            <a:off x="843140" y="2690013"/>
            <a:ext cx="1688693" cy="527401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867" dirty="0"/>
              <a:t>GAN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CAB0446-F270-21A5-2BF7-142E474BED0B}"/>
              </a:ext>
            </a:extLst>
          </p:cNvPr>
          <p:cNvSpPr/>
          <p:nvPr/>
        </p:nvSpPr>
        <p:spPr>
          <a:xfrm>
            <a:off x="843140" y="3418921"/>
            <a:ext cx="1688693" cy="527401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867" dirty="0"/>
              <a:t>STATS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27493C3-E192-C32F-D703-DB0BA76EEFFC}"/>
              </a:ext>
            </a:extLst>
          </p:cNvPr>
          <p:cNvSpPr/>
          <p:nvPr/>
        </p:nvSpPr>
        <p:spPr>
          <a:xfrm>
            <a:off x="843140" y="4106480"/>
            <a:ext cx="1688693" cy="52740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867" dirty="0"/>
              <a:t>DRL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A2FB0A8-A98F-2EE9-7B01-83164F903F7C}"/>
              </a:ext>
            </a:extLst>
          </p:cNvPr>
          <p:cNvSpPr/>
          <p:nvPr/>
        </p:nvSpPr>
        <p:spPr>
          <a:xfrm>
            <a:off x="843140" y="4799870"/>
            <a:ext cx="1688693" cy="52740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867" dirty="0"/>
              <a:t>BO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F97F840-0FBE-C8D2-C9DB-D584466226FF}"/>
              </a:ext>
            </a:extLst>
          </p:cNvPr>
          <p:cNvSpPr txBox="1"/>
          <p:nvPr/>
        </p:nvSpPr>
        <p:spPr>
          <a:xfrm>
            <a:off x="3490928" y="2011098"/>
            <a:ext cx="2071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Optimization Step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6475649-32E3-BFF6-5829-19CB7A1ADD9E}"/>
              </a:ext>
            </a:extLst>
          </p:cNvPr>
          <p:cNvSpPr txBox="1"/>
          <p:nvPr/>
        </p:nvSpPr>
        <p:spPr>
          <a:xfrm>
            <a:off x="3753660" y="5039043"/>
            <a:ext cx="154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Loss/Reward</a:t>
            </a:r>
          </a:p>
        </p:txBody>
      </p:sp>
    </p:spTree>
    <p:extLst>
      <p:ext uri="{BB962C8B-B14F-4D97-AF65-F5344CB8AC3E}">
        <p14:creationId xmlns:p14="http://schemas.microsoft.com/office/powerpoint/2010/main" val="3483032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CEC6CBC-DD79-EFE8-A25D-5021E5805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SANPC : Composable Workflows for Scientific Applications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4EEF1A-FAAD-CE00-DEA4-032C329F1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134A1-804E-004A-B67A-0003B174A841}" type="slidenum">
              <a:rPr lang="en-US" smtClean="0"/>
              <a:t>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07ABB5-8557-B3B1-0ACA-FFCC29A26EC3}"/>
              </a:ext>
            </a:extLst>
          </p:cNvPr>
          <p:cNvSpPr txBox="1"/>
          <p:nvPr/>
        </p:nvSpPr>
        <p:spPr>
          <a:xfrm>
            <a:off x="512955" y="267630"/>
            <a:ext cx="83973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Scientific Optimization and Control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8CC783-2F72-A1FC-7C24-1C4C37B7F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24" y="1028316"/>
            <a:ext cx="5387490" cy="22378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9245EF-DBBD-D1FA-8411-5F3EF1A745BB}"/>
              </a:ext>
            </a:extLst>
          </p:cNvPr>
          <p:cNvSpPr txBox="1"/>
          <p:nvPr/>
        </p:nvSpPr>
        <p:spPr>
          <a:xfrm>
            <a:off x="512955" y="1118227"/>
            <a:ext cx="5938092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For optimization and Control problems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 workflow can be divided in two parts</a:t>
            </a:r>
          </a:p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Environment </a:t>
            </a:r>
            <a:r>
              <a:rPr lang="en-US" sz="2000" dirty="0"/>
              <a:t>– The control or optimization environment; the problem to be solved</a:t>
            </a:r>
          </a:p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Agent</a:t>
            </a:r>
            <a:r>
              <a:rPr lang="en-US" sz="2000" dirty="0"/>
              <a:t> – the algorithm responsible for optimization</a:t>
            </a:r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2B330A0B-2BAC-F3AF-5AAE-84027FD49157}"/>
              </a:ext>
            </a:extLst>
          </p:cNvPr>
          <p:cNvSpPr/>
          <p:nvPr/>
        </p:nvSpPr>
        <p:spPr>
          <a:xfrm>
            <a:off x="6587313" y="5496076"/>
            <a:ext cx="1616965" cy="77670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Virtual Accelerator</a:t>
            </a:r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C57C27CF-17CC-3C11-3179-4CC31CBB0818}"/>
              </a:ext>
            </a:extLst>
          </p:cNvPr>
          <p:cNvCxnSpPr>
            <a:cxnSpLocks/>
            <a:stCxn id="11" idx="5"/>
            <a:endCxn id="20" idx="2"/>
          </p:cNvCxnSpPr>
          <p:nvPr/>
        </p:nvCxnSpPr>
        <p:spPr>
          <a:xfrm>
            <a:off x="8204278" y="5787342"/>
            <a:ext cx="1353290" cy="4012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DE06D964-2414-618A-B37B-EAC16D7AC2C3}"/>
              </a:ext>
            </a:extLst>
          </p:cNvPr>
          <p:cNvCxnSpPr>
            <a:cxnSpLocks/>
            <a:stCxn id="19" idx="1"/>
            <a:endCxn id="11" idx="2"/>
          </p:cNvCxnSpPr>
          <p:nvPr/>
        </p:nvCxnSpPr>
        <p:spPr>
          <a:xfrm rot="10800000" flipH="1" flipV="1">
            <a:off x="4210123" y="4423355"/>
            <a:ext cx="2377190" cy="1558163"/>
          </a:xfrm>
          <a:prstGeom prst="bentConnector3">
            <a:avLst>
              <a:gd name="adj1" fmla="val -9616"/>
            </a:avLst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2C14D58-4CA7-7BE1-8374-F6580D575925}"/>
              </a:ext>
            </a:extLst>
          </p:cNvPr>
          <p:cNvSpPr txBox="1"/>
          <p:nvPr/>
        </p:nvSpPr>
        <p:spPr>
          <a:xfrm>
            <a:off x="5398018" y="5587830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Action (a)</a:t>
            </a:r>
          </a:p>
        </p:txBody>
      </p: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51F22251-F5A8-6BA9-06C9-23394AB38423}"/>
              </a:ext>
            </a:extLst>
          </p:cNvPr>
          <p:cNvCxnSpPr>
            <a:cxnSpLocks/>
            <a:stCxn id="11" idx="0"/>
            <a:endCxn id="19" idx="2"/>
          </p:cNvCxnSpPr>
          <p:nvPr/>
        </p:nvCxnSpPr>
        <p:spPr>
          <a:xfrm rot="16200000" flipV="1">
            <a:off x="6606189" y="4609380"/>
            <a:ext cx="497536" cy="1275855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F376B86-CC30-5320-AA5D-DDBDA8642638}"/>
              </a:ext>
            </a:extLst>
          </p:cNvPr>
          <p:cNvSpPr txBox="1"/>
          <p:nvPr/>
        </p:nvSpPr>
        <p:spPr>
          <a:xfrm>
            <a:off x="7492498" y="5172185"/>
            <a:ext cx="94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State (s)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32680E0-0F83-4106-FC93-6D3991ED164B}"/>
              </a:ext>
            </a:extLst>
          </p:cNvPr>
          <p:cNvSpPr/>
          <p:nvPr/>
        </p:nvSpPr>
        <p:spPr>
          <a:xfrm>
            <a:off x="4352162" y="3870933"/>
            <a:ext cx="2275091" cy="80253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Actor Neural Network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CAF005C-5AEB-0145-54DC-59F979A9535E}"/>
              </a:ext>
            </a:extLst>
          </p:cNvPr>
          <p:cNvSpPr/>
          <p:nvPr/>
        </p:nvSpPr>
        <p:spPr>
          <a:xfrm>
            <a:off x="6060957" y="4008954"/>
            <a:ext cx="2095589" cy="94792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Critic Neural Network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02E7893A-49CB-E6EB-1543-E0E7F8805FED}"/>
              </a:ext>
            </a:extLst>
          </p:cNvPr>
          <p:cNvSpPr/>
          <p:nvPr/>
        </p:nvSpPr>
        <p:spPr>
          <a:xfrm>
            <a:off x="4210123" y="3848172"/>
            <a:ext cx="4013812" cy="1150368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an 19">
            <a:extLst>
              <a:ext uri="{FF2B5EF4-FFF2-40B4-BE49-F238E27FC236}">
                <a16:creationId xmlns:a16="http://schemas.microsoft.com/office/drawing/2014/main" id="{C314ED87-207A-3436-2AE4-41D8CB59CBF8}"/>
              </a:ext>
            </a:extLst>
          </p:cNvPr>
          <p:cNvSpPr/>
          <p:nvPr/>
        </p:nvSpPr>
        <p:spPr>
          <a:xfrm>
            <a:off x="9557568" y="5468832"/>
            <a:ext cx="1189295" cy="645044"/>
          </a:xfrm>
          <a:prstGeom prst="ca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26612D-FB98-556E-C268-F41AB37FA2A4}"/>
              </a:ext>
            </a:extLst>
          </p:cNvPr>
          <p:cNvSpPr/>
          <p:nvPr/>
        </p:nvSpPr>
        <p:spPr>
          <a:xfrm>
            <a:off x="8216542" y="5755673"/>
            <a:ext cx="1328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(s, a, r, s’, d) </a:t>
            </a:r>
          </a:p>
        </p:txBody>
      </p: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7BE53C3E-BFAC-E7A0-5044-D62FD8E21776}"/>
              </a:ext>
            </a:extLst>
          </p:cNvPr>
          <p:cNvCxnSpPr>
            <a:cxnSpLocks/>
            <a:stCxn id="20" idx="1"/>
            <a:endCxn id="19" idx="3"/>
          </p:cNvCxnSpPr>
          <p:nvPr/>
        </p:nvCxnSpPr>
        <p:spPr>
          <a:xfrm rot="16200000" flipV="1">
            <a:off x="8665338" y="3981953"/>
            <a:ext cx="1045476" cy="1928281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B5EC352A-9EC9-F6C4-33DA-6B5CD77B7C97}"/>
              </a:ext>
            </a:extLst>
          </p:cNvPr>
          <p:cNvSpPr/>
          <p:nvPr/>
        </p:nvSpPr>
        <p:spPr>
          <a:xfrm>
            <a:off x="8569645" y="4009540"/>
            <a:ext cx="3010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Training batch(s, a, r, s’, d) 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FEA9549-94E7-0F59-EAB6-B2F5BC51DDEB}"/>
              </a:ext>
            </a:extLst>
          </p:cNvPr>
          <p:cNvCxnSpPr/>
          <p:nvPr/>
        </p:nvCxnSpPr>
        <p:spPr>
          <a:xfrm>
            <a:off x="275422" y="3529072"/>
            <a:ext cx="11675786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D5009551-FC94-F500-E99B-55418654B81F}"/>
              </a:ext>
            </a:extLst>
          </p:cNvPr>
          <p:cNvSpPr txBox="1"/>
          <p:nvPr/>
        </p:nvSpPr>
        <p:spPr>
          <a:xfrm>
            <a:off x="4236254" y="4609299"/>
            <a:ext cx="9612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Agent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4344963-350B-89A4-0BAD-B302396C3D5C}"/>
              </a:ext>
            </a:extLst>
          </p:cNvPr>
          <p:cNvSpPr txBox="1"/>
          <p:nvPr/>
        </p:nvSpPr>
        <p:spPr>
          <a:xfrm>
            <a:off x="510026" y="4008954"/>
            <a:ext cx="31054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Example: </a:t>
            </a:r>
            <a:r>
              <a:rPr lang="en-US" sz="2000" dirty="0"/>
              <a:t>Minimize beam loss using reinforcement learning based control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7516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6" grpId="0"/>
      <p:bldP spid="17" grpId="0" animBg="1"/>
      <p:bldP spid="18" grpId="0" animBg="1"/>
      <p:bldP spid="19" grpId="0" animBg="1"/>
      <p:bldP spid="20" grpId="0" animBg="1"/>
      <p:bldP spid="21" grpId="0"/>
      <p:bldP spid="23" grpId="0"/>
      <p:bldP spid="39" grpId="0"/>
      <p:bldP spid="4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{4CAA317C-758A-0847-BEDA-9E58ABC15F41}tf10001070</Template>
  <TotalTime>767</TotalTime>
  <Words>1065</Words>
  <Application>Microsoft Macintosh PowerPoint</Application>
  <PresentationFormat>Widescreen</PresentationFormat>
  <Paragraphs>246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Rockwell</vt:lpstr>
      <vt:lpstr>Rockwell Condensed</vt:lpstr>
      <vt:lpstr>Rockwell Extra Bold</vt:lpstr>
      <vt:lpstr>Wingdings</vt:lpstr>
      <vt:lpstr>Wood Type</vt:lpstr>
      <vt:lpstr>Composable Optimization and Control Toolkits for Scientific Applications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Composable Optimization and Control Toolkits for Scientific Applications</dc:title>
  <dc:creator>Kishan Rajput</dc:creator>
  <cp:lastModifiedBy>Kishan Rajput</cp:lastModifiedBy>
  <cp:revision>167</cp:revision>
  <dcterms:created xsi:type="dcterms:W3CDTF">2024-06-20T13:27:20Z</dcterms:created>
  <dcterms:modified xsi:type="dcterms:W3CDTF">2024-06-21T12:34:19Z</dcterms:modified>
</cp:coreProperties>
</file>